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2"/>
  </p:notesMasterIdLst>
  <p:sldIdLst>
    <p:sldId id="375" r:id="rId2"/>
    <p:sldId id="376" r:id="rId3"/>
    <p:sldId id="377" r:id="rId4"/>
    <p:sldId id="378" r:id="rId5"/>
    <p:sldId id="379" r:id="rId6"/>
    <p:sldId id="257" r:id="rId7"/>
    <p:sldId id="258" r:id="rId8"/>
    <p:sldId id="259" r:id="rId9"/>
    <p:sldId id="260" r:id="rId10"/>
    <p:sldId id="261" r:id="rId11"/>
    <p:sldId id="262" r:id="rId12"/>
    <p:sldId id="265" r:id="rId13"/>
    <p:sldId id="266" r:id="rId14"/>
    <p:sldId id="267" r:id="rId15"/>
    <p:sldId id="268" r:id="rId16"/>
    <p:sldId id="380"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381" r:id="rId40"/>
    <p:sldId id="291" r:id="rId41"/>
    <p:sldId id="292" r:id="rId42"/>
    <p:sldId id="293" r:id="rId43"/>
    <p:sldId id="294" r:id="rId44"/>
    <p:sldId id="295" r:id="rId45"/>
    <p:sldId id="296" r:id="rId46"/>
    <p:sldId id="382" r:id="rId47"/>
    <p:sldId id="297" r:id="rId48"/>
    <p:sldId id="298" r:id="rId49"/>
    <p:sldId id="299" r:id="rId50"/>
    <p:sldId id="300" r:id="rId51"/>
    <p:sldId id="301" r:id="rId52"/>
    <p:sldId id="302" r:id="rId53"/>
    <p:sldId id="383" r:id="rId54"/>
    <p:sldId id="303" r:id="rId55"/>
    <p:sldId id="304" r:id="rId56"/>
    <p:sldId id="305" r:id="rId57"/>
    <p:sldId id="306" r:id="rId58"/>
    <p:sldId id="307" r:id="rId59"/>
    <p:sldId id="308" r:id="rId60"/>
    <p:sldId id="309" r:id="rId61"/>
    <p:sldId id="310" r:id="rId62"/>
    <p:sldId id="312" r:id="rId63"/>
    <p:sldId id="313" r:id="rId64"/>
    <p:sldId id="384" r:id="rId65"/>
    <p:sldId id="314" r:id="rId66"/>
    <p:sldId id="315" r:id="rId67"/>
    <p:sldId id="316" r:id="rId68"/>
    <p:sldId id="317" r:id="rId69"/>
    <p:sldId id="318" r:id="rId70"/>
    <p:sldId id="319" r:id="rId71"/>
    <p:sldId id="385" r:id="rId72"/>
    <p:sldId id="320" r:id="rId73"/>
    <p:sldId id="321" r:id="rId74"/>
    <p:sldId id="322" r:id="rId75"/>
    <p:sldId id="323" r:id="rId76"/>
    <p:sldId id="324" r:id="rId77"/>
    <p:sldId id="325" r:id="rId78"/>
    <p:sldId id="386" r:id="rId79"/>
    <p:sldId id="326" r:id="rId80"/>
    <p:sldId id="327" r:id="rId81"/>
    <p:sldId id="328" r:id="rId82"/>
    <p:sldId id="329" r:id="rId83"/>
    <p:sldId id="330" r:id="rId84"/>
    <p:sldId id="331" r:id="rId85"/>
    <p:sldId id="332" r:id="rId86"/>
    <p:sldId id="333" r:id="rId87"/>
    <p:sldId id="387" r:id="rId88"/>
    <p:sldId id="334" r:id="rId89"/>
    <p:sldId id="335" r:id="rId90"/>
    <p:sldId id="336" r:id="rId91"/>
    <p:sldId id="337" r:id="rId92"/>
    <p:sldId id="339" r:id="rId93"/>
    <p:sldId id="340" r:id="rId94"/>
    <p:sldId id="341" r:id="rId95"/>
    <p:sldId id="388" r:id="rId96"/>
    <p:sldId id="342" r:id="rId97"/>
    <p:sldId id="343" r:id="rId98"/>
    <p:sldId id="344" r:id="rId99"/>
    <p:sldId id="345" r:id="rId100"/>
    <p:sldId id="346" r:id="rId101"/>
    <p:sldId id="347" r:id="rId102"/>
    <p:sldId id="348" r:id="rId103"/>
    <p:sldId id="349" r:id="rId104"/>
    <p:sldId id="389" r:id="rId105"/>
    <p:sldId id="350" r:id="rId106"/>
    <p:sldId id="351" r:id="rId107"/>
    <p:sldId id="352" r:id="rId108"/>
    <p:sldId id="353" r:id="rId109"/>
    <p:sldId id="355" r:id="rId110"/>
    <p:sldId id="356" r:id="rId111"/>
    <p:sldId id="357" r:id="rId112"/>
    <p:sldId id="358" r:id="rId113"/>
    <p:sldId id="359" r:id="rId114"/>
    <p:sldId id="390" r:id="rId115"/>
    <p:sldId id="360" r:id="rId116"/>
    <p:sldId id="361" r:id="rId117"/>
    <p:sldId id="362" r:id="rId118"/>
    <p:sldId id="363" r:id="rId119"/>
    <p:sldId id="364" r:id="rId120"/>
    <p:sldId id="365" r:id="rId121"/>
    <p:sldId id="391" r:id="rId122"/>
    <p:sldId id="367" r:id="rId123"/>
    <p:sldId id="368" r:id="rId124"/>
    <p:sldId id="369" r:id="rId125"/>
    <p:sldId id="370" r:id="rId126"/>
    <p:sldId id="371" r:id="rId127"/>
    <p:sldId id="392" r:id="rId128"/>
    <p:sldId id="372" r:id="rId129"/>
    <p:sldId id="373" r:id="rId130"/>
    <p:sldId id="374" r:id="rId1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70" d="100"/>
          <a:sy n="70" d="100"/>
        </p:scale>
        <p:origin x="-114"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Category 1</c:v>
                </c:pt>
              </c:strCache>
            </c:strRef>
          </c:cat>
          <c:val>
            <c:numRef>
              <c:f>Sheet1!$B$2</c:f>
              <c:numCache>
                <c:formatCode>General</c:formatCode>
                <c:ptCount val="1"/>
                <c:pt idx="0">
                  <c:v>8</c:v>
                </c:pt>
              </c:numCache>
            </c:numRef>
          </c:val>
        </c:ser>
        <c:ser>
          <c:idx val="1"/>
          <c:order val="1"/>
          <c:tx>
            <c:strRef>
              <c:f>Sheet1!$C$1</c:f>
              <c:strCache>
                <c:ptCount val="1"/>
                <c:pt idx="0">
                  <c:v>Series 2</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Category 1</c:v>
                </c:pt>
              </c:strCache>
            </c:strRef>
          </c:cat>
          <c:val>
            <c:numRef>
              <c:f>Sheet1!$C$2</c:f>
              <c:numCache>
                <c:formatCode>General</c:formatCode>
                <c:ptCount val="1"/>
                <c:pt idx="0">
                  <c:v>10</c:v>
                </c:pt>
              </c:numCache>
            </c:numRef>
          </c:val>
        </c:ser>
        <c:ser>
          <c:idx val="2"/>
          <c:order val="2"/>
          <c:tx>
            <c:strRef>
              <c:f>Sheet1!$D$1</c:f>
              <c:strCache>
                <c:ptCount val="1"/>
                <c:pt idx="0">
                  <c:v>Series 3</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Category 1</c:v>
                </c:pt>
              </c:strCache>
            </c:strRef>
          </c:cat>
          <c:val>
            <c:numRef>
              <c:f>Sheet1!$D$2</c:f>
              <c:numCache>
                <c:formatCode>General</c:formatCode>
                <c:ptCount val="1"/>
                <c:pt idx="0">
                  <c:v>19</c:v>
                </c:pt>
              </c:numCache>
            </c:numRef>
          </c:val>
        </c:ser>
        <c:ser>
          <c:idx val="3"/>
          <c:order val="3"/>
          <c:tx>
            <c:strRef>
              <c:f>Sheet1!$E$1</c:f>
              <c:strCache>
                <c:ptCount val="1"/>
                <c:pt idx="0">
                  <c:v>Series 4</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Category 1</c:v>
                </c:pt>
              </c:strCache>
            </c:strRef>
          </c:cat>
          <c:val>
            <c:numRef>
              <c:f>Sheet1!$E$2</c:f>
              <c:numCache>
                <c:formatCode>General</c:formatCode>
                <c:ptCount val="1"/>
                <c:pt idx="0">
                  <c:v>23</c:v>
                </c:pt>
              </c:numCache>
            </c:numRef>
          </c:val>
        </c:ser>
        <c:ser>
          <c:idx val="4"/>
          <c:order val="4"/>
          <c:tx>
            <c:strRef>
              <c:f>Sheet1!$F$1</c:f>
              <c:strCache>
                <c:ptCount val="1"/>
                <c:pt idx="0">
                  <c:v>Series 5</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Category 1</c:v>
                </c:pt>
              </c:strCache>
            </c:strRef>
          </c:cat>
          <c:val>
            <c:numRef>
              <c:f>Sheet1!$F$2</c:f>
              <c:numCache>
                <c:formatCode>General</c:formatCode>
                <c:ptCount val="1"/>
                <c:pt idx="0">
                  <c:v>22</c:v>
                </c:pt>
              </c:numCache>
            </c:numRef>
          </c:val>
        </c:ser>
        <c:ser>
          <c:idx val="5"/>
          <c:order val="5"/>
          <c:tx>
            <c:strRef>
              <c:f>Sheet1!$G$1</c:f>
              <c:strCache>
                <c:ptCount val="1"/>
                <c:pt idx="0">
                  <c:v>Series 6</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Category 1</c:v>
                </c:pt>
              </c:strCache>
            </c:strRef>
          </c:cat>
          <c:val>
            <c:numRef>
              <c:f>Sheet1!$G$2</c:f>
              <c:numCache>
                <c:formatCode>General</c:formatCode>
                <c:ptCount val="1"/>
                <c:pt idx="0">
                  <c:v>22</c:v>
                </c:pt>
              </c:numCache>
            </c:numRef>
          </c:val>
        </c:ser>
        <c:ser>
          <c:idx val="6"/>
          <c:order val="6"/>
          <c:tx>
            <c:strRef>
              <c:f>Sheet1!$H$1</c:f>
              <c:strCache>
                <c:ptCount val="1"/>
                <c:pt idx="0">
                  <c:v>Series 7</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Category 1</c:v>
                </c:pt>
              </c:strCache>
            </c:strRef>
          </c:cat>
          <c:val>
            <c:numRef>
              <c:f>Sheet1!$H$2</c:f>
              <c:numCache>
                <c:formatCode>General</c:formatCode>
                <c:ptCount val="1"/>
                <c:pt idx="0">
                  <c:v>14</c:v>
                </c:pt>
              </c:numCache>
            </c:numRef>
          </c:val>
        </c:ser>
        <c:ser>
          <c:idx val="7"/>
          <c:order val="7"/>
          <c:tx>
            <c:strRef>
              <c:f>Sheet1!$I$1</c:f>
              <c:strCache>
                <c:ptCount val="1"/>
                <c:pt idx="0">
                  <c:v>Series 8</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Category 1</c:v>
                </c:pt>
              </c:strCache>
            </c:strRef>
          </c:cat>
          <c:val>
            <c:numRef>
              <c:f>Sheet1!$I$2</c:f>
              <c:numCache>
                <c:formatCode>General</c:formatCode>
                <c:ptCount val="1"/>
                <c:pt idx="0">
                  <c:v>6</c:v>
                </c:pt>
              </c:numCache>
            </c:numRef>
          </c:val>
        </c:ser>
        <c:dLbls>
          <c:showLegendKey val="0"/>
          <c:showVal val="1"/>
          <c:showCatName val="0"/>
          <c:showSerName val="0"/>
          <c:showPercent val="0"/>
          <c:showBubbleSize val="0"/>
        </c:dLbls>
        <c:gapWidth val="150"/>
        <c:axId val="150570880"/>
        <c:axId val="150589440"/>
      </c:barChart>
      <c:catAx>
        <c:axId val="150570880"/>
        <c:scaling>
          <c:orientation val="minMax"/>
        </c:scaling>
        <c:delete val="0"/>
        <c:axPos val="b"/>
        <c:title>
          <c:tx>
            <c:rich>
              <a:bodyPr rot="0" spcFirstLastPara="0" vertOverflow="ellipsis" vert="horz" wrap="square" anchor="ctr" anchorCtr="1"/>
              <a:lstStyle/>
              <a:p>
                <a:pPr>
                  <a:defRPr lang="en-US"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smtClean="0">
                    <a:latin typeface="Times New Roman" panose="02020603050405020304" pitchFamily="18" charset="0"/>
                    <a:cs typeface="Times New Roman" panose="02020603050405020304" pitchFamily="18" charset="0"/>
                  </a:rPr>
                  <a:t>Diameters</a:t>
                </a:r>
                <a:endParaRPr lang="en-US" dirty="0">
                  <a:latin typeface="Times New Roman" panose="02020603050405020304" pitchFamily="18" charset="0"/>
                  <a:cs typeface="Times New Roman" panose="02020603050405020304" pitchFamily="18" charset="0"/>
                </a:endParaRPr>
              </a:p>
            </c:rich>
          </c:tx>
          <c:overlay val="0"/>
        </c:title>
        <c:numFmt formatCode="General" sourceLinked="0"/>
        <c:majorTickMark val="none"/>
        <c:minorTickMark val="none"/>
        <c:tickLblPos val="none"/>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crossAx val="150589440"/>
        <c:crosses val="autoZero"/>
        <c:auto val="1"/>
        <c:lblAlgn val="ctr"/>
        <c:lblOffset val="100"/>
        <c:noMultiLvlLbl val="0"/>
      </c:catAx>
      <c:valAx>
        <c:axId val="150589440"/>
        <c:scaling>
          <c:orientation val="minMax"/>
        </c:scaling>
        <c:delete val="0"/>
        <c:axPos val="l"/>
        <c:majorGridlines/>
        <c:title>
          <c:tx>
            <c:rich>
              <a:bodyPr rot="-5400000" spcFirstLastPara="0" vertOverflow="ellipsis" vert="horz" wrap="square" anchor="ctr" anchorCtr="1"/>
              <a:lstStyle/>
              <a:p>
                <a:pPr>
                  <a:defRPr lang="en-US"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smtClean="0">
                    <a:latin typeface="Times New Roman" panose="02020603050405020304" pitchFamily="18" charset="0"/>
                    <a:cs typeface="Times New Roman" panose="02020603050405020304" pitchFamily="18" charset="0"/>
                  </a:rPr>
                  <a:t>Frequency</a:t>
                </a:r>
                <a:endParaRPr lang="en-US" dirty="0">
                  <a:latin typeface="Times New Roman" panose="02020603050405020304" pitchFamily="18" charset="0"/>
                  <a:cs typeface="Times New Roman" panose="02020603050405020304" pitchFamily="18" charset="0"/>
                </a:endParaRPr>
              </a:p>
            </c:rich>
          </c:tx>
          <c:overlay val="0"/>
        </c:title>
        <c:numFmt formatCode="General" sourceLinked="1"/>
        <c:majorTickMark val="out"/>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crossAx val="150570880"/>
        <c:crosses val="autoZero"/>
        <c:crossBetween val="between"/>
      </c:valAx>
    </c:plotArea>
    <c:plotVisOnly val="1"/>
    <c:dispBlanksAs val="gap"/>
    <c:showDLblsOverMax val="0"/>
    <c:extLst>
      <c:ext uri="{0b15fc19-7d7d-44ad-8c2d-2c3a37ce22c3}">
        <chartProps xmlns="https://web.wps.cn/et/2018/main" chartId="{5a63f9ba-d4ae-49f5-a118-1dd7f2786344}"/>
      </c:ext>
    </c:extLst>
  </c:chart>
  <c:txPr>
    <a:bodyPr/>
    <a:lstStyle/>
    <a:p>
      <a:pPr algn="just">
        <a:defRPr lang="en-US"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366484080794"/>
          <c:y val="5.6210875984252E-2"/>
          <c:w val="0.69677444225721796"/>
          <c:h val="0.79480216535433101"/>
        </c:manualLayout>
      </c:layout>
      <c:barChart>
        <c:barDir val="col"/>
        <c:grouping val="stacked"/>
        <c:varyColors val="0"/>
        <c:ser>
          <c:idx val="0"/>
          <c:order val="0"/>
          <c:tx>
            <c:strRef>
              <c:f>Sheet1!$B$1</c:f>
              <c:strCache>
                <c:ptCount val="1"/>
                <c:pt idx="0">
                  <c:v>Series 1</c:v>
                </c:pt>
              </c:strCache>
            </c:strRef>
          </c:tx>
          <c:invertIfNegative val="0"/>
          <c:dLbls>
            <c:dLbl>
              <c:idx val="0"/>
              <c:layout>
                <c:manualLayout>
                  <c:x val="1.9607843137254902E-3"/>
                  <c:y val="-7.8125E-2"/>
                </c:manualLayout>
              </c:layout>
              <c:tx>
                <c:rich>
                  <a:bodyPr/>
                  <a:lstStyle/>
                  <a:p>
                    <a:r>
                      <a:rPr lang="en-US" dirty="0" smtClean="0"/>
                      <a:t>42%</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607843137254902E-3"/>
                  <c:y val="-6.8750000000000006E-2"/>
                </c:manualLayout>
              </c:layout>
              <c:tx>
                <c:rich>
                  <a:bodyPr/>
                  <a:lstStyle/>
                  <a:p>
                    <a:r>
                      <a:rPr lang="en-US" dirty="0" smtClean="0"/>
                      <a:t>28%</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607843137254598E-3"/>
                  <c:y val="-8.4375000000000006E-2"/>
                </c:manualLayout>
              </c:layout>
              <c:tx>
                <c:rich>
                  <a:bodyPr/>
                  <a:lstStyle/>
                  <a:p>
                    <a:r>
                      <a:rPr lang="en-US" dirty="0" smtClean="0"/>
                      <a:t>10%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9215686274509803E-3"/>
                  <c:y val="-6.5625000000000003E-2"/>
                </c:manualLayout>
              </c:layout>
              <c:tx>
                <c:rich>
                  <a:bodyPr/>
                  <a:lstStyle/>
                  <a:p>
                    <a:r>
                      <a:rPr lang="en-US" dirty="0" smtClean="0"/>
                      <a:t>9%</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6.25E-2"/>
                </c:manualLayout>
              </c:layout>
              <c:tx>
                <c:rich>
                  <a:bodyPr/>
                  <a:lstStyle/>
                  <a:p>
                    <a:r>
                      <a:rPr lang="en-US" dirty="0" smtClean="0"/>
                      <a:t>5%</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9215686274509101E-3"/>
                  <c:y val="-5.9374999999999997E-2"/>
                </c:manualLayout>
              </c:layout>
              <c:tx>
                <c:rich>
                  <a:bodyPr/>
                  <a:lstStyle/>
                  <a:p>
                    <a:r>
                      <a:rPr lang="en-US" dirty="0" smtClean="0"/>
                      <a:t>4%</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7.8124999999999903E-2"/>
                </c:manualLayout>
              </c:layout>
              <c:tx>
                <c:rich>
                  <a:bodyPr/>
                  <a:lstStyle/>
                  <a:p>
                    <a:r>
                      <a:rPr lang="en-US" dirty="0" smtClean="0"/>
                      <a:t>2%</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Sheet1!$A$2:$A$8</c:f>
              <c:strCache>
                <c:ptCount val="4"/>
                <c:pt idx="0">
                  <c:v>Category 1</c:v>
                </c:pt>
                <c:pt idx="1">
                  <c:v>Category 2</c:v>
                </c:pt>
                <c:pt idx="2">
                  <c:v>Category 3</c:v>
                </c:pt>
                <c:pt idx="3">
                  <c:v>Category 4</c:v>
                </c:pt>
              </c:strCache>
            </c:strRef>
          </c:cat>
          <c:val>
            <c:numRef>
              <c:f>Sheet1!$B$2:$B$8</c:f>
              <c:numCache>
                <c:formatCode>General</c:formatCode>
                <c:ptCount val="7"/>
                <c:pt idx="0">
                  <c:v>42</c:v>
                </c:pt>
                <c:pt idx="1">
                  <c:v>28</c:v>
                </c:pt>
                <c:pt idx="2">
                  <c:v>10</c:v>
                </c:pt>
                <c:pt idx="3">
                  <c:v>9</c:v>
                </c:pt>
                <c:pt idx="4">
                  <c:v>5</c:v>
                </c:pt>
                <c:pt idx="5">
                  <c:v>4</c:v>
                </c:pt>
                <c:pt idx="6">
                  <c:v>2</c:v>
                </c:pt>
              </c:numCache>
            </c:numRef>
          </c:val>
        </c:ser>
        <c:dLbls>
          <c:showLegendKey val="0"/>
          <c:showVal val="1"/>
          <c:showCatName val="0"/>
          <c:showSerName val="0"/>
          <c:showPercent val="0"/>
          <c:showBubbleSize val="0"/>
        </c:dLbls>
        <c:gapWidth val="150"/>
        <c:overlap val="100"/>
        <c:axId val="209826944"/>
        <c:axId val="209830272"/>
      </c:barChart>
      <c:catAx>
        <c:axId val="209826944"/>
        <c:scaling>
          <c:orientation val="minMax"/>
        </c:scaling>
        <c:delete val="1"/>
        <c:axPos val="b"/>
        <c:title>
          <c:tx>
            <c:rich>
              <a:bodyPr rot="0" spcFirstLastPara="0" vertOverflow="ellipsis" vert="horz" wrap="square" anchor="ctr" anchorCtr="1"/>
              <a:lstStyle/>
              <a:p>
                <a:pPr>
                  <a:defRPr lang="en-US" sz="1800" b="1" i="0" u="none" strike="noStrike" kern="1200" baseline="0">
                    <a:solidFill>
                      <a:schemeClr val="tx1"/>
                    </a:solidFill>
                    <a:latin typeface="+mn-lt"/>
                    <a:ea typeface="+mn-ea"/>
                    <a:cs typeface="+mn-cs"/>
                  </a:defRPr>
                </a:pPr>
                <a:r>
                  <a:rPr lang="en-US" dirty="0" smtClean="0">
                    <a:latin typeface="Times New Roman" panose="02020603050405020304" pitchFamily="18" charset="0"/>
                    <a:cs typeface="Times New Roman" panose="02020603050405020304" pitchFamily="18" charset="0"/>
                  </a:rPr>
                  <a:t>Component Number</a:t>
                </a:r>
                <a:endParaRPr lang="en-US" dirty="0">
                  <a:latin typeface="Times New Roman" panose="02020603050405020304" pitchFamily="18" charset="0"/>
                  <a:cs typeface="Times New Roman" panose="02020603050405020304" pitchFamily="18" charset="0"/>
                </a:endParaRPr>
              </a:p>
            </c:rich>
          </c:tx>
          <c:layout>
            <c:manualLayout>
              <c:xMode val="edge"/>
              <c:yMode val="edge"/>
              <c:x val="0.358982369051695"/>
              <c:y val="0.86351304133858298"/>
            </c:manualLayout>
          </c:layout>
          <c:overlay val="0"/>
        </c:title>
        <c:numFmt formatCode="General" sourceLinked="0"/>
        <c:majorTickMark val="out"/>
        <c:minorTickMark val="none"/>
        <c:tickLblPos val="nextTo"/>
        <c:crossAx val="209830272"/>
        <c:crosses val="autoZero"/>
        <c:auto val="1"/>
        <c:lblAlgn val="ctr"/>
        <c:lblOffset val="100"/>
        <c:noMultiLvlLbl val="0"/>
      </c:catAx>
      <c:valAx>
        <c:axId val="209830272"/>
        <c:scaling>
          <c:orientation val="minMax"/>
        </c:scaling>
        <c:delete val="0"/>
        <c:axPos val="l"/>
        <c:majorGridlines/>
        <c:title>
          <c:tx>
            <c:rich>
              <a:bodyPr rot="-5400000" spcFirstLastPara="0" vertOverflow="ellipsis" vert="horz" wrap="square" anchor="ctr" anchorCtr="1"/>
              <a:lstStyle/>
              <a:p>
                <a:pPr>
                  <a:defRPr lang="en-US"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smtClean="0">
                    <a:latin typeface="Times New Roman" panose="02020603050405020304" pitchFamily="18" charset="0"/>
                    <a:cs typeface="Times New Roman" panose="02020603050405020304" pitchFamily="18" charset="0"/>
                  </a:rPr>
                  <a:t>Percent of Components</a:t>
                </a:r>
              </a:p>
              <a:p>
                <a:pPr>
                  <a:defRPr lang="en-US"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smtClean="0">
                    <a:latin typeface="Times New Roman" panose="02020603050405020304" pitchFamily="18" charset="0"/>
                    <a:cs typeface="Times New Roman" panose="02020603050405020304" pitchFamily="18" charset="0"/>
                  </a:rPr>
                  <a:t>Incorrectly</a:t>
                </a:r>
                <a:r>
                  <a:rPr lang="en-US" baseline="0" dirty="0" smtClean="0">
                    <a:latin typeface="Times New Roman" panose="02020603050405020304" pitchFamily="18" charset="0"/>
                    <a:cs typeface="Times New Roman" panose="02020603050405020304" pitchFamily="18" charset="0"/>
                  </a:rPr>
                  <a:t> located</a:t>
                </a:r>
                <a:endParaRPr lang="en-US" dirty="0">
                  <a:latin typeface="Times New Roman" panose="02020603050405020304" pitchFamily="18" charset="0"/>
                  <a:cs typeface="Times New Roman" panose="02020603050405020304" pitchFamily="18" charset="0"/>
                </a:endParaRPr>
              </a:p>
            </c:rich>
          </c:tx>
          <c:layout>
            <c:manualLayout>
              <c:xMode val="edge"/>
              <c:yMode val="edge"/>
              <c:x val="1.8115942028985501E-3"/>
              <c:y val="0.19440083661417301"/>
            </c:manualLayout>
          </c:layout>
          <c:overlay val="0"/>
        </c:title>
        <c:numFmt formatCode="General" sourceLinked="1"/>
        <c:majorTickMark val="out"/>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crossAx val="209826944"/>
        <c:crosses val="autoZero"/>
        <c:crossBetween val="between"/>
      </c:valAx>
    </c:plotArea>
    <c:plotVisOnly val="1"/>
    <c:dispBlanksAs val="gap"/>
    <c:showDLblsOverMax val="0"/>
    <c:extLst>
      <c:ext uri="{0b15fc19-7d7d-44ad-8c2d-2c3a37ce22c3}">
        <chartProps xmlns="https://web.wps.cn/et/2018/main" chartId="{b918abd3-3663-444d-ba40-0fa587f960cf}"/>
      </c:ext>
    </c:extLst>
  </c:chart>
  <c:txPr>
    <a:bodyPr/>
    <a:lstStyle/>
    <a:p>
      <a:pPr>
        <a:defRPr lang="en-US"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Category 1</c:v>
                </c:pt>
              </c:strCache>
            </c:strRef>
          </c:cat>
          <c:val>
            <c:numRef>
              <c:f>Sheet1!$B$2</c:f>
              <c:numCache>
                <c:formatCode>General</c:formatCode>
                <c:ptCount val="1"/>
                <c:pt idx="0">
                  <c:v>8</c:v>
                </c:pt>
              </c:numCache>
            </c:numRef>
          </c:val>
        </c:ser>
        <c:ser>
          <c:idx val="1"/>
          <c:order val="1"/>
          <c:tx>
            <c:strRef>
              <c:f>Sheet1!$C$1</c:f>
              <c:strCache>
                <c:ptCount val="1"/>
                <c:pt idx="0">
                  <c:v>Series 2</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Category 1</c:v>
                </c:pt>
              </c:strCache>
            </c:strRef>
          </c:cat>
          <c:val>
            <c:numRef>
              <c:f>Sheet1!$C$2</c:f>
              <c:numCache>
                <c:formatCode>General</c:formatCode>
                <c:ptCount val="1"/>
                <c:pt idx="0">
                  <c:v>10</c:v>
                </c:pt>
              </c:numCache>
            </c:numRef>
          </c:val>
        </c:ser>
        <c:ser>
          <c:idx val="2"/>
          <c:order val="2"/>
          <c:tx>
            <c:strRef>
              <c:f>Sheet1!$D$1</c:f>
              <c:strCache>
                <c:ptCount val="1"/>
                <c:pt idx="0">
                  <c:v>Series 3</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Category 1</c:v>
                </c:pt>
              </c:strCache>
            </c:strRef>
          </c:cat>
          <c:val>
            <c:numRef>
              <c:f>Sheet1!$D$2</c:f>
              <c:numCache>
                <c:formatCode>General</c:formatCode>
                <c:ptCount val="1"/>
                <c:pt idx="0">
                  <c:v>19</c:v>
                </c:pt>
              </c:numCache>
            </c:numRef>
          </c:val>
        </c:ser>
        <c:ser>
          <c:idx val="3"/>
          <c:order val="3"/>
          <c:tx>
            <c:strRef>
              <c:f>Sheet1!$E$1</c:f>
              <c:strCache>
                <c:ptCount val="1"/>
                <c:pt idx="0">
                  <c:v>Series 4</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Category 1</c:v>
                </c:pt>
              </c:strCache>
            </c:strRef>
          </c:cat>
          <c:val>
            <c:numRef>
              <c:f>Sheet1!$E$2</c:f>
              <c:numCache>
                <c:formatCode>General</c:formatCode>
                <c:ptCount val="1"/>
                <c:pt idx="0">
                  <c:v>23</c:v>
                </c:pt>
              </c:numCache>
            </c:numRef>
          </c:val>
        </c:ser>
        <c:ser>
          <c:idx val="4"/>
          <c:order val="4"/>
          <c:tx>
            <c:strRef>
              <c:f>Sheet1!$F$1</c:f>
              <c:strCache>
                <c:ptCount val="1"/>
                <c:pt idx="0">
                  <c:v>Series 5</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Category 1</c:v>
                </c:pt>
              </c:strCache>
            </c:strRef>
          </c:cat>
          <c:val>
            <c:numRef>
              <c:f>Sheet1!$F$2</c:f>
              <c:numCache>
                <c:formatCode>General</c:formatCode>
                <c:ptCount val="1"/>
                <c:pt idx="0">
                  <c:v>22</c:v>
                </c:pt>
              </c:numCache>
            </c:numRef>
          </c:val>
        </c:ser>
        <c:ser>
          <c:idx val="5"/>
          <c:order val="5"/>
          <c:tx>
            <c:strRef>
              <c:f>Sheet1!$G$1</c:f>
              <c:strCache>
                <c:ptCount val="1"/>
                <c:pt idx="0">
                  <c:v>Series 6</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Category 1</c:v>
                </c:pt>
              </c:strCache>
            </c:strRef>
          </c:cat>
          <c:val>
            <c:numRef>
              <c:f>Sheet1!$G$2</c:f>
              <c:numCache>
                <c:formatCode>General</c:formatCode>
                <c:ptCount val="1"/>
                <c:pt idx="0">
                  <c:v>22</c:v>
                </c:pt>
              </c:numCache>
            </c:numRef>
          </c:val>
        </c:ser>
        <c:ser>
          <c:idx val="6"/>
          <c:order val="6"/>
          <c:tx>
            <c:strRef>
              <c:f>Sheet1!$H$1</c:f>
              <c:strCache>
                <c:ptCount val="1"/>
                <c:pt idx="0">
                  <c:v>Series 7</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Category 1</c:v>
                </c:pt>
              </c:strCache>
            </c:strRef>
          </c:cat>
          <c:val>
            <c:numRef>
              <c:f>Sheet1!$H$2</c:f>
              <c:numCache>
                <c:formatCode>General</c:formatCode>
                <c:ptCount val="1"/>
                <c:pt idx="0">
                  <c:v>14</c:v>
                </c:pt>
              </c:numCache>
            </c:numRef>
          </c:val>
        </c:ser>
        <c:ser>
          <c:idx val="7"/>
          <c:order val="7"/>
          <c:tx>
            <c:strRef>
              <c:f>Sheet1!$I$1</c:f>
              <c:strCache>
                <c:ptCount val="1"/>
                <c:pt idx="0">
                  <c:v>Series 8</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Category 1</c:v>
                </c:pt>
              </c:strCache>
            </c:strRef>
          </c:cat>
          <c:val>
            <c:numRef>
              <c:f>Sheet1!$I$2</c:f>
              <c:numCache>
                <c:formatCode>General</c:formatCode>
                <c:ptCount val="1"/>
                <c:pt idx="0">
                  <c:v>6</c:v>
                </c:pt>
              </c:numCache>
            </c:numRef>
          </c:val>
        </c:ser>
        <c:dLbls>
          <c:showLegendKey val="0"/>
          <c:showVal val="1"/>
          <c:showCatName val="0"/>
          <c:showSerName val="0"/>
          <c:showPercent val="0"/>
          <c:showBubbleSize val="0"/>
        </c:dLbls>
        <c:gapWidth val="150"/>
        <c:axId val="210985344"/>
        <c:axId val="210987264"/>
      </c:barChart>
      <c:catAx>
        <c:axId val="210985344"/>
        <c:scaling>
          <c:orientation val="minMax"/>
        </c:scaling>
        <c:delete val="0"/>
        <c:axPos val="b"/>
        <c:title>
          <c:tx>
            <c:rich>
              <a:bodyPr rot="0" spcFirstLastPara="0" vertOverflow="ellipsis" vert="horz" wrap="square" anchor="ctr" anchorCtr="1"/>
              <a:lstStyle/>
              <a:p>
                <a:pPr>
                  <a:defRPr lang="en-US"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smtClean="0">
                    <a:latin typeface="Times New Roman" panose="02020603050405020304" pitchFamily="18" charset="0"/>
                    <a:cs typeface="Times New Roman" panose="02020603050405020304" pitchFamily="18" charset="0"/>
                  </a:rPr>
                  <a:t>Diameters</a:t>
                </a:r>
                <a:endParaRPr lang="en-US" dirty="0">
                  <a:latin typeface="Times New Roman" panose="02020603050405020304" pitchFamily="18" charset="0"/>
                  <a:cs typeface="Times New Roman" panose="02020603050405020304" pitchFamily="18" charset="0"/>
                </a:endParaRPr>
              </a:p>
            </c:rich>
          </c:tx>
          <c:overlay val="0"/>
        </c:title>
        <c:numFmt formatCode="General" sourceLinked="0"/>
        <c:majorTickMark val="none"/>
        <c:minorTickMark val="none"/>
        <c:tickLblPos val="none"/>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crossAx val="210987264"/>
        <c:crosses val="autoZero"/>
        <c:auto val="1"/>
        <c:lblAlgn val="ctr"/>
        <c:lblOffset val="100"/>
        <c:noMultiLvlLbl val="0"/>
      </c:catAx>
      <c:valAx>
        <c:axId val="210987264"/>
        <c:scaling>
          <c:orientation val="minMax"/>
        </c:scaling>
        <c:delete val="0"/>
        <c:axPos val="l"/>
        <c:majorGridlines/>
        <c:title>
          <c:tx>
            <c:rich>
              <a:bodyPr rot="-5400000" spcFirstLastPara="0" vertOverflow="ellipsis" vert="horz" wrap="square" anchor="ctr" anchorCtr="1"/>
              <a:lstStyle/>
              <a:p>
                <a:pPr>
                  <a:defRPr lang="en-US"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smtClean="0">
                    <a:latin typeface="Times New Roman" panose="02020603050405020304" pitchFamily="18" charset="0"/>
                    <a:cs typeface="Times New Roman" panose="02020603050405020304" pitchFamily="18" charset="0"/>
                  </a:rPr>
                  <a:t>Frequency</a:t>
                </a:r>
                <a:endParaRPr lang="en-US" dirty="0">
                  <a:latin typeface="Times New Roman" panose="02020603050405020304" pitchFamily="18" charset="0"/>
                  <a:cs typeface="Times New Roman" panose="02020603050405020304" pitchFamily="18" charset="0"/>
                </a:endParaRPr>
              </a:p>
            </c:rich>
          </c:tx>
          <c:overlay val="0"/>
        </c:title>
        <c:numFmt formatCode="General" sourceLinked="1"/>
        <c:majorTickMark val="out"/>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crossAx val="210985344"/>
        <c:crosses val="autoZero"/>
        <c:crossBetween val="between"/>
      </c:valAx>
    </c:plotArea>
    <c:plotVisOnly val="1"/>
    <c:dispBlanksAs val="gap"/>
    <c:showDLblsOverMax val="0"/>
    <c:extLst>
      <c:ext uri="{0b15fc19-7d7d-44ad-8c2d-2c3a37ce22c3}">
        <chartProps xmlns="https://web.wps.cn/et/2018/main" chartId="{735051d8-26a3-4c38-a6e9-f03b7ff6e52c}"/>
      </c:ext>
    </c:extLst>
  </c:chart>
  <c:txPr>
    <a:bodyPr/>
    <a:lstStyle/>
    <a:p>
      <a:pPr algn="just">
        <a:defRPr lang="en-US"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366484080794"/>
          <c:y val="5.6210875984252E-2"/>
          <c:w val="0.69677444225721796"/>
          <c:h val="0.79480216535433101"/>
        </c:manualLayout>
      </c:layout>
      <c:barChart>
        <c:barDir val="col"/>
        <c:grouping val="stacked"/>
        <c:varyColors val="0"/>
        <c:ser>
          <c:idx val="0"/>
          <c:order val="0"/>
          <c:tx>
            <c:strRef>
              <c:f>Sheet1!$B$1</c:f>
              <c:strCache>
                <c:ptCount val="1"/>
                <c:pt idx="0">
                  <c:v>Series 1</c:v>
                </c:pt>
              </c:strCache>
            </c:strRef>
          </c:tx>
          <c:invertIfNegative val="0"/>
          <c:dLbls>
            <c:dLbl>
              <c:idx val="0"/>
              <c:layout>
                <c:manualLayout>
                  <c:x val="1.9607843137254902E-3"/>
                  <c:y val="-7.8125E-2"/>
                </c:manualLayout>
              </c:layout>
              <c:tx>
                <c:rich>
                  <a:bodyPr/>
                  <a:lstStyle/>
                  <a:p>
                    <a:r>
                      <a:rPr lang="en-US" dirty="0" smtClean="0"/>
                      <a:t>42%</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607843137254902E-3"/>
                  <c:y val="-6.8750000000000006E-2"/>
                </c:manualLayout>
              </c:layout>
              <c:tx>
                <c:rich>
                  <a:bodyPr/>
                  <a:lstStyle/>
                  <a:p>
                    <a:r>
                      <a:rPr lang="en-US" dirty="0" smtClean="0"/>
                      <a:t>28%</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607843137254598E-3"/>
                  <c:y val="-8.4375000000000006E-2"/>
                </c:manualLayout>
              </c:layout>
              <c:tx>
                <c:rich>
                  <a:bodyPr/>
                  <a:lstStyle/>
                  <a:p>
                    <a:r>
                      <a:rPr lang="en-US" dirty="0" smtClean="0"/>
                      <a:t>10%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9215686274509803E-3"/>
                  <c:y val="-6.5625000000000003E-2"/>
                </c:manualLayout>
              </c:layout>
              <c:tx>
                <c:rich>
                  <a:bodyPr/>
                  <a:lstStyle/>
                  <a:p>
                    <a:r>
                      <a:rPr lang="en-US" dirty="0" smtClean="0"/>
                      <a:t>9%</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6.25E-2"/>
                </c:manualLayout>
              </c:layout>
              <c:tx>
                <c:rich>
                  <a:bodyPr/>
                  <a:lstStyle/>
                  <a:p>
                    <a:r>
                      <a:rPr lang="en-US" dirty="0" smtClean="0"/>
                      <a:t>5%</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9215686274509101E-3"/>
                  <c:y val="-5.9374999999999997E-2"/>
                </c:manualLayout>
              </c:layout>
              <c:tx>
                <c:rich>
                  <a:bodyPr/>
                  <a:lstStyle/>
                  <a:p>
                    <a:r>
                      <a:rPr lang="en-US" dirty="0" smtClean="0"/>
                      <a:t>4%</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7.8124999999999903E-2"/>
                </c:manualLayout>
              </c:layout>
              <c:tx>
                <c:rich>
                  <a:bodyPr/>
                  <a:lstStyle/>
                  <a:p>
                    <a:r>
                      <a:rPr lang="en-US" dirty="0" smtClean="0"/>
                      <a:t>2%</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Sheet1!$A$2:$A$8</c:f>
              <c:strCache>
                <c:ptCount val="4"/>
                <c:pt idx="0">
                  <c:v>Category 1</c:v>
                </c:pt>
                <c:pt idx="1">
                  <c:v>Category 2</c:v>
                </c:pt>
                <c:pt idx="2">
                  <c:v>Category 3</c:v>
                </c:pt>
                <c:pt idx="3">
                  <c:v>Category 4</c:v>
                </c:pt>
              </c:strCache>
            </c:strRef>
          </c:cat>
          <c:val>
            <c:numRef>
              <c:f>Sheet1!$B$2:$B$8</c:f>
              <c:numCache>
                <c:formatCode>General</c:formatCode>
                <c:ptCount val="7"/>
                <c:pt idx="0">
                  <c:v>42</c:v>
                </c:pt>
                <c:pt idx="1">
                  <c:v>28</c:v>
                </c:pt>
                <c:pt idx="2">
                  <c:v>10</c:v>
                </c:pt>
                <c:pt idx="3">
                  <c:v>9</c:v>
                </c:pt>
                <c:pt idx="4">
                  <c:v>5</c:v>
                </c:pt>
                <c:pt idx="5">
                  <c:v>4</c:v>
                </c:pt>
                <c:pt idx="6">
                  <c:v>2</c:v>
                </c:pt>
              </c:numCache>
            </c:numRef>
          </c:val>
        </c:ser>
        <c:dLbls>
          <c:showLegendKey val="0"/>
          <c:showVal val="1"/>
          <c:showCatName val="0"/>
          <c:showSerName val="0"/>
          <c:showPercent val="0"/>
          <c:showBubbleSize val="0"/>
        </c:dLbls>
        <c:gapWidth val="150"/>
        <c:overlap val="100"/>
        <c:axId val="211057280"/>
        <c:axId val="211060608"/>
      </c:barChart>
      <c:catAx>
        <c:axId val="211057280"/>
        <c:scaling>
          <c:orientation val="minMax"/>
        </c:scaling>
        <c:delete val="1"/>
        <c:axPos val="b"/>
        <c:title>
          <c:tx>
            <c:rich>
              <a:bodyPr rot="0" spcFirstLastPara="0" vertOverflow="ellipsis" vert="horz" wrap="square" anchor="ctr" anchorCtr="1"/>
              <a:lstStyle/>
              <a:p>
                <a:pPr>
                  <a:defRPr lang="en-US" sz="1800" b="1" i="0" u="none" strike="noStrike" kern="1200" baseline="0">
                    <a:solidFill>
                      <a:schemeClr val="tx1"/>
                    </a:solidFill>
                    <a:latin typeface="+mn-lt"/>
                    <a:ea typeface="+mn-ea"/>
                    <a:cs typeface="+mn-cs"/>
                  </a:defRPr>
                </a:pPr>
                <a:r>
                  <a:rPr lang="en-US" dirty="0" smtClean="0">
                    <a:latin typeface="Times New Roman" panose="02020603050405020304" pitchFamily="18" charset="0"/>
                    <a:cs typeface="Times New Roman" panose="02020603050405020304" pitchFamily="18" charset="0"/>
                  </a:rPr>
                  <a:t>Component Number</a:t>
                </a:r>
                <a:endParaRPr lang="en-US" dirty="0">
                  <a:latin typeface="Times New Roman" panose="02020603050405020304" pitchFamily="18" charset="0"/>
                  <a:cs typeface="Times New Roman" panose="02020603050405020304" pitchFamily="18" charset="0"/>
                </a:endParaRPr>
              </a:p>
            </c:rich>
          </c:tx>
          <c:layout>
            <c:manualLayout>
              <c:xMode val="edge"/>
              <c:yMode val="edge"/>
              <c:x val="0.358982369051695"/>
              <c:y val="0.86351304133858298"/>
            </c:manualLayout>
          </c:layout>
          <c:overlay val="0"/>
        </c:title>
        <c:numFmt formatCode="General" sourceLinked="0"/>
        <c:majorTickMark val="out"/>
        <c:minorTickMark val="none"/>
        <c:tickLblPos val="nextTo"/>
        <c:crossAx val="211060608"/>
        <c:crosses val="autoZero"/>
        <c:auto val="1"/>
        <c:lblAlgn val="ctr"/>
        <c:lblOffset val="100"/>
        <c:noMultiLvlLbl val="0"/>
      </c:catAx>
      <c:valAx>
        <c:axId val="211060608"/>
        <c:scaling>
          <c:orientation val="minMax"/>
        </c:scaling>
        <c:delete val="0"/>
        <c:axPos val="l"/>
        <c:majorGridlines/>
        <c:title>
          <c:tx>
            <c:rich>
              <a:bodyPr rot="-5400000" spcFirstLastPara="0" vertOverflow="ellipsis" vert="horz" wrap="square" anchor="ctr" anchorCtr="1"/>
              <a:lstStyle/>
              <a:p>
                <a:pPr>
                  <a:defRPr lang="en-US"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smtClean="0">
                    <a:latin typeface="Times New Roman" panose="02020603050405020304" pitchFamily="18" charset="0"/>
                    <a:cs typeface="Times New Roman" panose="02020603050405020304" pitchFamily="18" charset="0"/>
                  </a:rPr>
                  <a:t>Percent of Components</a:t>
                </a:r>
              </a:p>
              <a:p>
                <a:pPr>
                  <a:defRPr lang="en-US"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smtClean="0">
                    <a:latin typeface="Times New Roman" panose="02020603050405020304" pitchFamily="18" charset="0"/>
                    <a:cs typeface="Times New Roman" panose="02020603050405020304" pitchFamily="18" charset="0"/>
                  </a:rPr>
                  <a:t>Incorrectly</a:t>
                </a:r>
                <a:r>
                  <a:rPr lang="en-US" baseline="0" dirty="0" smtClean="0">
                    <a:latin typeface="Times New Roman" panose="02020603050405020304" pitchFamily="18" charset="0"/>
                    <a:cs typeface="Times New Roman" panose="02020603050405020304" pitchFamily="18" charset="0"/>
                  </a:rPr>
                  <a:t> located</a:t>
                </a:r>
                <a:endParaRPr lang="en-US" dirty="0">
                  <a:latin typeface="Times New Roman" panose="02020603050405020304" pitchFamily="18" charset="0"/>
                  <a:cs typeface="Times New Roman" panose="02020603050405020304" pitchFamily="18" charset="0"/>
                </a:endParaRPr>
              </a:p>
            </c:rich>
          </c:tx>
          <c:layout>
            <c:manualLayout>
              <c:xMode val="edge"/>
              <c:yMode val="edge"/>
              <c:x val="1.8115942028985501E-3"/>
              <c:y val="0.19440083661417301"/>
            </c:manualLayout>
          </c:layout>
          <c:overlay val="0"/>
        </c:title>
        <c:numFmt formatCode="General" sourceLinked="1"/>
        <c:majorTickMark val="out"/>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crossAx val="211057280"/>
        <c:crosses val="autoZero"/>
        <c:crossBetween val="between"/>
      </c:valAx>
    </c:plotArea>
    <c:plotVisOnly val="1"/>
    <c:dispBlanksAs val="gap"/>
    <c:showDLblsOverMax val="0"/>
    <c:extLst>
      <c:ext uri="{0b15fc19-7d7d-44ad-8c2d-2c3a37ce22c3}">
        <chartProps xmlns="https://web.wps.cn/et/2018/main" chartId="{a6a3e69f-b63a-460c-8a3f-77e60be8cb27}"/>
      </c:ext>
    </c:extLst>
  </c:chart>
  <c:txPr>
    <a:bodyPr/>
    <a:lstStyle/>
    <a:p>
      <a:pPr>
        <a:defRPr lang="en-US"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74078BE-8114-4350-A0D7-CDBCCECD8B51}" type="doc">
      <dgm:prSet loTypeId="urn:microsoft.com/office/officeart/2005/8/layout/chevron1" loCatId="process" qsTypeId="urn:microsoft.com/office/officeart/2005/8/quickstyle/simple1#1" qsCatId="simple" csTypeId="urn:microsoft.com/office/officeart/2005/8/colors/accent1_2#1" csCatId="accent1" phldr="1"/>
      <dgm:spPr/>
    </dgm:pt>
    <dgm:pt modelId="{65FF04DE-C3E2-40D4-8CA4-379D441CA77D}">
      <dgm:prSet phldrT="[Text]" custT="1"/>
      <dgm:spPr/>
      <dgm:t>
        <a:bodyPr/>
        <a:lstStyle/>
        <a:p>
          <a:r>
            <a:rPr lang="en-US" sz="2000" dirty="0" smtClean="0"/>
            <a:t>To keep process under control (correcting Assigned Causes)</a:t>
          </a:r>
          <a:endParaRPr lang="en-US" sz="2000" dirty="0"/>
        </a:p>
      </dgm:t>
    </dgm:pt>
    <dgm:pt modelId="{9F383B11-5990-4EED-B059-FB8261DF5E9F}" type="parTrans" cxnId="{5A5E4015-8421-44C3-A6C0-1BF62EBA111A}">
      <dgm:prSet/>
      <dgm:spPr/>
      <dgm:t>
        <a:bodyPr/>
        <a:lstStyle/>
        <a:p>
          <a:endParaRPr lang="en-US"/>
        </a:p>
      </dgm:t>
    </dgm:pt>
    <dgm:pt modelId="{5FB6CD43-A5BF-4EAE-8C97-4B4AD5DEF6F1}" type="sibTrans" cxnId="{5A5E4015-8421-44C3-A6C0-1BF62EBA111A}">
      <dgm:prSet/>
      <dgm:spPr/>
      <dgm:t>
        <a:bodyPr/>
        <a:lstStyle/>
        <a:p>
          <a:endParaRPr lang="en-US"/>
        </a:p>
      </dgm:t>
    </dgm:pt>
    <dgm:pt modelId="{3983373A-F745-4B2F-9E0D-477C69815F58}">
      <dgm:prSet phldrT="[Text]" custT="1"/>
      <dgm:spPr/>
      <dgm:t>
        <a:bodyPr/>
        <a:lstStyle/>
        <a:p>
          <a:r>
            <a:rPr lang="en-US" sz="2000" dirty="0" smtClean="0"/>
            <a:t>Quality Product without variabilit</a:t>
          </a:r>
          <a:r>
            <a:rPr lang="en-US" sz="1800" dirty="0" smtClean="0"/>
            <a:t>y</a:t>
          </a:r>
          <a:endParaRPr lang="en-US" sz="1800" dirty="0"/>
        </a:p>
      </dgm:t>
    </dgm:pt>
    <dgm:pt modelId="{A1680F61-D534-4FFB-BB57-E9D96ED0CA0E}" type="parTrans" cxnId="{06F6C31B-DC95-4ADD-BF0F-E12D187B7DAF}">
      <dgm:prSet/>
      <dgm:spPr/>
      <dgm:t>
        <a:bodyPr/>
        <a:lstStyle/>
        <a:p>
          <a:endParaRPr lang="en-US"/>
        </a:p>
      </dgm:t>
    </dgm:pt>
    <dgm:pt modelId="{3E070878-75DD-4D71-81A9-42FB6F18538C}" type="sibTrans" cxnId="{06F6C31B-DC95-4ADD-BF0F-E12D187B7DAF}">
      <dgm:prSet/>
      <dgm:spPr/>
      <dgm:t>
        <a:bodyPr/>
        <a:lstStyle/>
        <a:p>
          <a:endParaRPr lang="en-US"/>
        </a:p>
      </dgm:t>
    </dgm:pt>
    <dgm:pt modelId="{3808BED9-CE08-4BE8-83DF-AC6424E63854}" type="pres">
      <dgm:prSet presAssocID="{874078BE-8114-4350-A0D7-CDBCCECD8B51}" presName="Name0" presStyleCnt="0">
        <dgm:presLayoutVars>
          <dgm:dir/>
          <dgm:animLvl val="lvl"/>
          <dgm:resizeHandles val="exact"/>
        </dgm:presLayoutVars>
      </dgm:prSet>
      <dgm:spPr/>
    </dgm:pt>
    <dgm:pt modelId="{497B1F8C-5B44-4533-8E33-874A5EF8C95E}" type="pres">
      <dgm:prSet presAssocID="{65FF04DE-C3E2-40D4-8CA4-379D441CA77D}" presName="parTxOnly" presStyleLbl="node1" presStyleIdx="0" presStyleCnt="2" custLinFactNeighborX="26734">
        <dgm:presLayoutVars>
          <dgm:chMax val="0"/>
          <dgm:chPref val="0"/>
          <dgm:bulletEnabled val="1"/>
        </dgm:presLayoutVars>
      </dgm:prSet>
      <dgm:spPr/>
      <dgm:t>
        <a:bodyPr/>
        <a:lstStyle/>
        <a:p>
          <a:endParaRPr lang="en-US"/>
        </a:p>
      </dgm:t>
    </dgm:pt>
    <dgm:pt modelId="{AECE3EB5-D9A5-4B8B-BF31-F8930BEA38E2}" type="pres">
      <dgm:prSet presAssocID="{5FB6CD43-A5BF-4EAE-8C97-4B4AD5DEF6F1}" presName="parTxOnlySpace" presStyleCnt="0"/>
      <dgm:spPr/>
    </dgm:pt>
    <dgm:pt modelId="{D947F2F2-6422-49E9-9B98-A2DB4F205B04}" type="pres">
      <dgm:prSet presAssocID="{3983373A-F745-4B2F-9E0D-477C69815F58}" presName="parTxOnly" presStyleLbl="node1" presStyleIdx="1" presStyleCnt="2" custLinFactX="31388" custLinFactNeighborX="100000" custLinFactNeighborY="-2482">
        <dgm:presLayoutVars>
          <dgm:chMax val="0"/>
          <dgm:chPref val="0"/>
          <dgm:bulletEnabled val="1"/>
        </dgm:presLayoutVars>
      </dgm:prSet>
      <dgm:spPr/>
      <dgm:t>
        <a:bodyPr/>
        <a:lstStyle/>
        <a:p>
          <a:endParaRPr lang="en-US"/>
        </a:p>
      </dgm:t>
    </dgm:pt>
  </dgm:ptLst>
  <dgm:cxnLst>
    <dgm:cxn modelId="{82E54AC3-86A1-441B-B7A1-49F97B5BF7DF}" type="presOf" srcId="{65FF04DE-C3E2-40D4-8CA4-379D441CA77D}" destId="{497B1F8C-5B44-4533-8E33-874A5EF8C95E}" srcOrd="0" destOrd="0" presId="urn:microsoft.com/office/officeart/2005/8/layout/chevron1"/>
    <dgm:cxn modelId="{5A5E4015-8421-44C3-A6C0-1BF62EBA111A}" srcId="{874078BE-8114-4350-A0D7-CDBCCECD8B51}" destId="{65FF04DE-C3E2-40D4-8CA4-379D441CA77D}" srcOrd="0" destOrd="0" parTransId="{9F383B11-5990-4EED-B059-FB8261DF5E9F}" sibTransId="{5FB6CD43-A5BF-4EAE-8C97-4B4AD5DEF6F1}"/>
    <dgm:cxn modelId="{06F6C31B-DC95-4ADD-BF0F-E12D187B7DAF}" srcId="{874078BE-8114-4350-A0D7-CDBCCECD8B51}" destId="{3983373A-F745-4B2F-9E0D-477C69815F58}" srcOrd="1" destOrd="0" parTransId="{A1680F61-D534-4FFB-BB57-E9D96ED0CA0E}" sibTransId="{3E070878-75DD-4D71-81A9-42FB6F18538C}"/>
    <dgm:cxn modelId="{6150354A-FC52-4C9F-B9AE-182172FEF717}" type="presOf" srcId="{3983373A-F745-4B2F-9E0D-477C69815F58}" destId="{D947F2F2-6422-49E9-9B98-A2DB4F205B04}" srcOrd="0" destOrd="0" presId="urn:microsoft.com/office/officeart/2005/8/layout/chevron1"/>
    <dgm:cxn modelId="{4B44412C-4DB4-4DEA-85F0-C7CC5C155936}" type="presOf" srcId="{874078BE-8114-4350-A0D7-CDBCCECD8B51}" destId="{3808BED9-CE08-4BE8-83DF-AC6424E63854}" srcOrd="0" destOrd="0" presId="urn:microsoft.com/office/officeart/2005/8/layout/chevron1"/>
    <dgm:cxn modelId="{E6DA0BD1-07BF-4DE2-B445-A6122723814D}" type="presParOf" srcId="{3808BED9-CE08-4BE8-83DF-AC6424E63854}" destId="{497B1F8C-5B44-4533-8E33-874A5EF8C95E}" srcOrd="0" destOrd="0" presId="urn:microsoft.com/office/officeart/2005/8/layout/chevron1"/>
    <dgm:cxn modelId="{FEAA54FF-3FDA-4D74-B314-4217E5D70ADA}" type="presParOf" srcId="{3808BED9-CE08-4BE8-83DF-AC6424E63854}" destId="{AECE3EB5-D9A5-4B8B-BF31-F8930BEA38E2}" srcOrd="1" destOrd="0" presId="urn:microsoft.com/office/officeart/2005/8/layout/chevron1"/>
    <dgm:cxn modelId="{AE7A5F44-1B67-4922-BF0B-AB16D192A9A3}" type="presParOf" srcId="{3808BED9-CE08-4BE8-83DF-AC6424E63854}" destId="{D947F2F2-6422-49E9-9B98-A2DB4F205B04}"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4078BE-8114-4350-A0D7-CDBCCECD8B51}" type="doc">
      <dgm:prSet loTypeId="urn:microsoft.com/office/officeart/2005/8/layout/chevron1" loCatId="process" qsTypeId="urn:microsoft.com/office/officeart/2005/8/quickstyle/simple1#2" qsCatId="simple" csTypeId="urn:microsoft.com/office/officeart/2005/8/colors/accent1_2#2" csCatId="accent1" phldr="1"/>
      <dgm:spPr/>
    </dgm:pt>
    <dgm:pt modelId="{65FF04DE-C3E2-40D4-8CA4-379D441CA77D}">
      <dgm:prSet phldrT="[Text]" custT="1"/>
      <dgm:spPr/>
      <dgm:t>
        <a:bodyPr/>
        <a:lstStyle/>
        <a:p>
          <a:r>
            <a:rPr lang="en-US" sz="2000" dirty="0" smtClean="0"/>
            <a:t>To keep process under control (correcting Assigned Causes)</a:t>
          </a:r>
          <a:endParaRPr lang="en-US" sz="2000" dirty="0"/>
        </a:p>
      </dgm:t>
    </dgm:pt>
    <dgm:pt modelId="{9F383B11-5990-4EED-B059-FB8261DF5E9F}" type="parTrans" cxnId="{5A5E4015-8421-44C3-A6C0-1BF62EBA111A}">
      <dgm:prSet/>
      <dgm:spPr/>
      <dgm:t>
        <a:bodyPr/>
        <a:lstStyle/>
        <a:p>
          <a:endParaRPr lang="en-US"/>
        </a:p>
      </dgm:t>
    </dgm:pt>
    <dgm:pt modelId="{5FB6CD43-A5BF-4EAE-8C97-4B4AD5DEF6F1}" type="sibTrans" cxnId="{5A5E4015-8421-44C3-A6C0-1BF62EBA111A}">
      <dgm:prSet/>
      <dgm:spPr/>
      <dgm:t>
        <a:bodyPr/>
        <a:lstStyle/>
        <a:p>
          <a:endParaRPr lang="en-US"/>
        </a:p>
      </dgm:t>
    </dgm:pt>
    <dgm:pt modelId="{3983373A-F745-4B2F-9E0D-477C69815F58}">
      <dgm:prSet phldrT="[Text]" custT="1"/>
      <dgm:spPr/>
      <dgm:t>
        <a:bodyPr/>
        <a:lstStyle/>
        <a:p>
          <a:r>
            <a:rPr lang="en-US" sz="2000" dirty="0" smtClean="0"/>
            <a:t>Quality Product without variabilit</a:t>
          </a:r>
          <a:r>
            <a:rPr lang="en-US" sz="1800" dirty="0" smtClean="0"/>
            <a:t>y</a:t>
          </a:r>
          <a:endParaRPr lang="en-US" sz="1800" dirty="0"/>
        </a:p>
      </dgm:t>
    </dgm:pt>
    <dgm:pt modelId="{A1680F61-D534-4FFB-BB57-E9D96ED0CA0E}" type="parTrans" cxnId="{06F6C31B-DC95-4ADD-BF0F-E12D187B7DAF}">
      <dgm:prSet/>
      <dgm:spPr/>
      <dgm:t>
        <a:bodyPr/>
        <a:lstStyle/>
        <a:p>
          <a:endParaRPr lang="en-US"/>
        </a:p>
      </dgm:t>
    </dgm:pt>
    <dgm:pt modelId="{3E070878-75DD-4D71-81A9-42FB6F18538C}" type="sibTrans" cxnId="{06F6C31B-DC95-4ADD-BF0F-E12D187B7DAF}">
      <dgm:prSet/>
      <dgm:spPr/>
      <dgm:t>
        <a:bodyPr/>
        <a:lstStyle/>
        <a:p>
          <a:endParaRPr lang="en-US"/>
        </a:p>
      </dgm:t>
    </dgm:pt>
    <dgm:pt modelId="{3808BED9-CE08-4BE8-83DF-AC6424E63854}" type="pres">
      <dgm:prSet presAssocID="{874078BE-8114-4350-A0D7-CDBCCECD8B51}" presName="Name0" presStyleCnt="0">
        <dgm:presLayoutVars>
          <dgm:dir/>
          <dgm:animLvl val="lvl"/>
          <dgm:resizeHandles val="exact"/>
        </dgm:presLayoutVars>
      </dgm:prSet>
      <dgm:spPr/>
    </dgm:pt>
    <dgm:pt modelId="{497B1F8C-5B44-4533-8E33-874A5EF8C95E}" type="pres">
      <dgm:prSet presAssocID="{65FF04DE-C3E2-40D4-8CA4-379D441CA77D}" presName="parTxOnly" presStyleLbl="node1" presStyleIdx="0" presStyleCnt="2" custLinFactNeighborX="26734">
        <dgm:presLayoutVars>
          <dgm:chMax val="0"/>
          <dgm:chPref val="0"/>
          <dgm:bulletEnabled val="1"/>
        </dgm:presLayoutVars>
      </dgm:prSet>
      <dgm:spPr/>
      <dgm:t>
        <a:bodyPr/>
        <a:lstStyle/>
        <a:p>
          <a:endParaRPr lang="en-US"/>
        </a:p>
      </dgm:t>
    </dgm:pt>
    <dgm:pt modelId="{AECE3EB5-D9A5-4B8B-BF31-F8930BEA38E2}" type="pres">
      <dgm:prSet presAssocID="{5FB6CD43-A5BF-4EAE-8C97-4B4AD5DEF6F1}" presName="parTxOnlySpace" presStyleCnt="0"/>
      <dgm:spPr/>
    </dgm:pt>
    <dgm:pt modelId="{D947F2F2-6422-49E9-9B98-A2DB4F205B04}" type="pres">
      <dgm:prSet presAssocID="{3983373A-F745-4B2F-9E0D-477C69815F58}" presName="parTxOnly" presStyleLbl="node1" presStyleIdx="1" presStyleCnt="2" custLinFactX="31388" custLinFactNeighborX="100000" custLinFactNeighborY="-2482">
        <dgm:presLayoutVars>
          <dgm:chMax val="0"/>
          <dgm:chPref val="0"/>
          <dgm:bulletEnabled val="1"/>
        </dgm:presLayoutVars>
      </dgm:prSet>
      <dgm:spPr/>
      <dgm:t>
        <a:bodyPr/>
        <a:lstStyle/>
        <a:p>
          <a:endParaRPr lang="en-US"/>
        </a:p>
      </dgm:t>
    </dgm:pt>
  </dgm:ptLst>
  <dgm:cxnLst>
    <dgm:cxn modelId="{138B9A20-9476-41B9-B1F4-7D33B7816B88}" type="presOf" srcId="{874078BE-8114-4350-A0D7-CDBCCECD8B51}" destId="{3808BED9-CE08-4BE8-83DF-AC6424E63854}" srcOrd="0" destOrd="0" presId="urn:microsoft.com/office/officeart/2005/8/layout/chevron1"/>
    <dgm:cxn modelId="{C219417F-2F43-477C-9F33-5D6F5897D7E4}" type="presOf" srcId="{3983373A-F745-4B2F-9E0D-477C69815F58}" destId="{D947F2F2-6422-49E9-9B98-A2DB4F205B04}" srcOrd="0" destOrd="0" presId="urn:microsoft.com/office/officeart/2005/8/layout/chevron1"/>
    <dgm:cxn modelId="{5A5E4015-8421-44C3-A6C0-1BF62EBA111A}" srcId="{874078BE-8114-4350-A0D7-CDBCCECD8B51}" destId="{65FF04DE-C3E2-40D4-8CA4-379D441CA77D}" srcOrd="0" destOrd="0" parTransId="{9F383B11-5990-4EED-B059-FB8261DF5E9F}" sibTransId="{5FB6CD43-A5BF-4EAE-8C97-4B4AD5DEF6F1}"/>
    <dgm:cxn modelId="{06F6C31B-DC95-4ADD-BF0F-E12D187B7DAF}" srcId="{874078BE-8114-4350-A0D7-CDBCCECD8B51}" destId="{3983373A-F745-4B2F-9E0D-477C69815F58}" srcOrd="1" destOrd="0" parTransId="{A1680F61-D534-4FFB-BB57-E9D96ED0CA0E}" sibTransId="{3E070878-75DD-4D71-81A9-42FB6F18538C}"/>
    <dgm:cxn modelId="{B341944C-B0F9-4E19-B8C9-7D40746984EE}" type="presOf" srcId="{65FF04DE-C3E2-40D4-8CA4-379D441CA77D}" destId="{497B1F8C-5B44-4533-8E33-874A5EF8C95E}" srcOrd="0" destOrd="0" presId="urn:microsoft.com/office/officeart/2005/8/layout/chevron1"/>
    <dgm:cxn modelId="{81335182-99F8-43E8-8D43-A78CF1AE420F}" type="presParOf" srcId="{3808BED9-CE08-4BE8-83DF-AC6424E63854}" destId="{497B1F8C-5B44-4533-8E33-874A5EF8C95E}" srcOrd="0" destOrd="0" presId="urn:microsoft.com/office/officeart/2005/8/layout/chevron1"/>
    <dgm:cxn modelId="{43FF23D5-97FF-4C33-AC93-09AB02708835}" type="presParOf" srcId="{3808BED9-CE08-4BE8-83DF-AC6424E63854}" destId="{AECE3EB5-D9A5-4B8B-BF31-F8930BEA38E2}" srcOrd="1" destOrd="0" presId="urn:microsoft.com/office/officeart/2005/8/layout/chevron1"/>
    <dgm:cxn modelId="{6D843995-2206-41C7-9BA1-4CC15F319EDA}" type="presParOf" srcId="{3808BED9-CE08-4BE8-83DF-AC6424E63854}" destId="{D947F2F2-6422-49E9-9B98-A2DB4F205B04}"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075781-42E2-46AB-93F0-B20A1E2A9973}" type="doc">
      <dgm:prSet loTypeId="urn:microsoft.com/office/officeart/2005/8/layout/hierarchy2#1" loCatId="hierarchy" qsTypeId="urn:microsoft.com/office/officeart/2005/8/quickstyle/simple3#1" qsCatId="simple" csTypeId="urn:microsoft.com/office/officeart/2005/8/colors/accent1_2#3" csCatId="accent1" phldr="1"/>
      <dgm:spPr/>
      <dgm:t>
        <a:bodyPr/>
        <a:lstStyle/>
        <a:p>
          <a:endParaRPr lang="en-US"/>
        </a:p>
      </dgm:t>
    </dgm:pt>
    <dgm:pt modelId="{4B1ADAF5-8B2E-4BC4-96C2-440A4EE46816}">
      <dgm:prSet phldrT="[Text]" custT="1"/>
      <dgm:spPr>
        <a:solidFill>
          <a:schemeClr val="bg1"/>
        </a:solidFill>
      </dgm:spPr>
      <dgm:t>
        <a:bodyPr/>
        <a:lstStyle/>
        <a:p>
          <a:r>
            <a:rPr lang="en-US" sz="2400">
              <a:latin typeface="Times New Roman" panose="02020603050405020304" pitchFamily="18" charset="0"/>
              <a:cs typeface="Times New Roman" panose="02020603050405020304" pitchFamily="18" charset="0"/>
            </a:rPr>
            <a:t>Unit</a:t>
          </a:r>
        </a:p>
      </dgm:t>
    </dgm:pt>
    <dgm:pt modelId="{13188812-5E4D-4210-95E5-FDBF0465D327}" type="parTrans" cxnId="{034E1C22-5687-49AE-A469-1ADD23776237}">
      <dgm:prSet/>
      <dgm:spPr/>
      <dgm:t>
        <a:bodyPr/>
        <a:lstStyle/>
        <a:p>
          <a:endParaRPr lang="en-US"/>
        </a:p>
      </dgm:t>
    </dgm:pt>
    <dgm:pt modelId="{CCD500E9-F2C5-4AB6-A00A-0E668FD42425}" type="sibTrans" cxnId="{034E1C22-5687-49AE-A469-1ADD23776237}">
      <dgm:prSet/>
      <dgm:spPr/>
      <dgm:t>
        <a:bodyPr/>
        <a:lstStyle/>
        <a:p>
          <a:endParaRPr lang="en-US"/>
        </a:p>
      </dgm:t>
    </dgm:pt>
    <dgm:pt modelId="{AF41DECD-5124-4917-89A5-49FFA0B32404}">
      <dgm:prSet phldrT="[Text]" custT="1"/>
      <dgm:spPr>
        <a:solidFill>
          <a:schemeClr val="bg1"/>
        </a:solidFill>
      </dgm:spPr>
      <dgm:t>
        <a:bodyPr/>
        <a:lstStyle/>
        <a:p>
          <a:r>
            <a:rPr lang="en-US" sz="2400">
              <a:latin typeface="Times New Roman" panose="02020603050405020304" pitchFamily="18" charset="0"/>
              <a:cs typeface="Times New Roman" panose="02020603050405020304" pitchFamily="18" charset="0"/>
            </a:rPr>
            <a:t>Conforming</a:t>
          </a:r>
        </a:p>
      </dgm:t>
    </dgm:pt>
    <dgm:pt modelId="{B0192D51-AAAB-45F0-A7E6-F5AFCD6BE7F7}" type="parTrans" cxnId="{AC5F7C84-677D-4CA8-B2CE-CC309DEB322A}">
      <dgm:prSet/>
      <dgm:spPr/>
      <dgm:t>
        <a:bodyPr/>
        <a:lstStyle/>
        <a:p>
          <a:endParaRPr lang="en-US"/>
        </a:p>
      </dgm:t>
    </dgm:pt>
    <dgm:pt modelId="{6E7266E7-D60D-4825-A591-AC839B402930}" type="sibTrans" cxnId="{AC5F7C84-677D-4CA8-B2CE-CC309DEB322A}">
      <dgm:prSet/>
      <dgm:spPr/>
      <dgm:t>
        <a:bodyPr/>
        <a:lstStyle/>
        <a:p>
          <a:endParaRPr lang="en-US"/>
        </a:p>
      </dgm:t>
    </dgm:pt>
    <dgm:pt modelId="{C8BBC9C9-764C-40DA-ACFA-10569BA74C63}">
      <dgm:prSet phldrT="[Text]" custT="1"/>
      <dgm:spPr>
        <a:solidFill>
          <a:schemeClr val="bg1"/>
        </a:solidFill>
      </dgm:spPr>
      <dgm:t>
        <a:bodyPr/>
        <a:lstStyle/>
        <a:p>
          <a:r>
            <a:rPr lang="en-US" sz="2400">
              <a:latin typeface="Times New Roman" panose="02020603050405020304" pitchFamily="18" charset="0"/>
              <a:cs typeface="Times New Roman" panose="02020603050405020304" pitchFamily="18" charset="0"/>
            </a:rPr>
            <a:t>Non conforming</a:t>
          </a:r>
        </a:p>
      </dgm:t>
    </dgm:pt>
    <dgm:pt modelId="{AA28EE2B-BF28-4C82-8CB3-CFBD7653EB1D}" type="parTrans" cxnId="{B5743892-84AC-4ABC-B764-60C465446059}">
      <dgm:prSet/>
      <dgm:spPr/>
      <dgm:t>
        <a:bodyPr/>
        <a:lstStyle/>
        <a:p>
          <a:endParaRPr lang="en-US"/>
        </a:p>
      </dgm:t>
    </dgm:pt>
    <dgm:pt modelId="{001BAD74-5399-454B-A342-A5C9B0D57ABD}" type="sibTrans" cxnId="{B5743892-84AC-4ABC-B764-60C465446059}">
      <dgm:prSet/>
      <dgm:spPr/>
      <dgm:t>
        <a:bodyPr/>
        <a:lstStyle/>
        <a:p>
          <a:endParaRPr lang="en-US"/>
        </a:p>
      </dgm:t>
    </dgm:pt>
    <dgm:pt modelId="{184CAB0A-40A8-4C99-9381-4A8D14F42378}" type="pres">
      <dgm:prSet presAssocID="{6A075781-42E2-46AB-93F0-B20A1E2A9973}" presName="diagram" presStyleCnt="0">
        <dgm:presLayoutVars>
          <dgm:chPref val="1"/>
          <dgm:dir/>
          <dgm:animOne val="branch"/>
          <dgm:animLvl val="lvl"/>
          <dgm:resizeHandles val="exact"/>
        </dgm:presLayoutVars>
      </dgm:prSet>
      <dgm:spPr/>
      <dgm:t>
        <a:bodyPr/>
        <a:lstStyle/>
        <a:p>
          <a:endParaRPr lang="en-US"/>
        </a:p>
      </dgm:t>
    </dgm:pt>
    <dgm:pt modelId="{0E32958E-7817-4824-830C-4F045E99D043}" type="pres">
      <dgm:prSet presAssocID="{4B1ADAF5-8B2E-4BC4-96C2-440A4EE46816}" presName="root1" presStyleCnt="0"/>
      <dgm:spPr/>
    </dgm:pt>
    <dgm:pt modelId="{4694C374-6296-4D28-9C35-E5E65DEF3473}" type="pres">
      <dgm:prSet presAssocID="{4B1ADAF5-8B2E-4BC4-96C2-440A4EE46816}" presName="LevelOneTextNode" presStyleLbl="node0" presStyleIdx="0" presStyleCnt="1" custLinFactNeighborX="-34059" custLinFactNeighborY="773">
        <dgm:presLayoutVars>
          <dgm:chPref val="3"/>
        </dgm:presLayoutVars>
      </dgm:prSet>
      <dgm:spPr/>
      <dgm:t>
        <a:bodyPr/>
        <a:lstStyle/>
        <a:p>
          <a:endParaRPr lang="en-US"/>
        </a:p>
      </dgm:t>
    </dgm:pt>
    <dgm:pt modelId="{861DC1E3-1003-4124-AE0E-1FE6DC504875}" type="pres">
      <dgm:prSet presAssocID="{4B1ADAF5-8B2E-4BC4-96C2-440A4EE46816}" presName="level2hierChild" presStyleCnt="0"/>
      <dgm:spPr/>
    </dgm:pt>
    <dgm:pt modelId="{FE4CC7BB-3E87-40E3-9712-D874C07DC8D9}" type="pres">
      <dgm:prSet presAssocID="{B0192D51-AAAB-45F0-A7E6-F5AFCD6BE7F7}" presName="conn2-1" presStyleLbl="parChTrans1D2" presStyleIdx="0" presStyleCnt="2"/>
      <dgm:spPr/>
      <dgm:t>
        <a:bodyPr/>
        <a:lstStyle/>
        <a:p>
          <a:endParaRPr lang="en-US"/>
        </a:p>
      </dgm:t>
    </dgm:pt>
    <dgm:pt modelId="{E6F25EFE-1FDF-48D8-BD2A-2C4D5ABE6809}" type="pres">
      <dgm:prSet presAssocID="{B0192D51-AAAB-45F0-A7E6-F5AFCD6BE7F7}" presName="connTx" presStyleLbl="parChTrans1D2" presStyleIdx="0" presStyleCnt="2"/>
      <dgm:spPr/>
      <dgm:t>
        <a:bodyPr/>
        <a:lstStyle/>
        <a:p>
          <a:endParaRPr lang="en-US"/>
        </a:p>
      </dgm:t>
    </dgm:pt>
    <dgm:pt modelId="{04952E0E-AE37-4640-8512-A6E5C43C1F62}" type="pres">
      <dgm:prSet presAssocID="{AF41DECD-5124-4917-89A5-49FFA0B32404}" presName="root2" presStyleCnt="0"/>
      <dgm:spPr/>
    </dgm:pt>
    <dgm:pt modelId="{1EACBE86-C7BA-4E2F-A8A1-27C6CCBDBA56}" type="pres">
      <dgm:prSet presAssocID="{AF41DECD-5124-4917-89A5-49FFA0B32404}" presName="LevelTwoTextNode" presStyleLbl="node2" presStyleIdx="0" presStyleCnt="2">
        <dgm:presLayoutVars>
          <dgm:chPref val="3"/>
        </dgm:presLayoutVars>
      </dgm:prSet>
      <dgm:spPr/>
      <dgm:t>
        <a:bodyPr/>
        <a:lstStyle/>
        <a:p>
          <a:endParaRPr lang="en-US"/>
        </a:p>
      </dgm:t>
    </dgm:pt>
    <dgm:pt modelId="{0804AAB7-25D3-4C18-873D-E82E8C82D90D}" type="pres">
      <dgm:prSet presAssocID="{AF41DECD-5124-4917-89A5-49FFA0B32404}" presName="level3hierChild" presStyleCnt="0"/>
      <dgm:spPr/>
    </dgm:pt>
    <dgm:pt modelId="{0FA5D75D-EBB9-463E-8DD6-3FEE37580E44}" type="pres">
      <dgm:prSet presAssocID="{AA28EE2B-BF28-4C82-8CB3-CFBD7653EB1D}" presName="conn2-1" presStyleLbl="parChTrans1D2" presStyleIdx="1" presStyleCnt="2"/>
      <dgm:spPr/>
      <dgm:t>
        <a:bodyPr/>
        <a:lstStyle/>
        <a:p>
          <a:endParaRPr lang="en-US"/>
        </a:p>
      </dgm:t>
    </dgm:pt>
    <dgm:pt modelId="{9869C544-0A78-40B1-8643-40B738FD627D}" type="pres">
      <dgm:prSet presAssocID="{AA28EE2B-BF28-4C82-8CB3-CFBD7653EB1D}" presName="connTx" presStyleLbl="parChTrans1D2" presStyleIdx="1" presStyleCnt="2"/>
      <dgm:spPr/>
      <dgm:t>
        <a:bodyPr/>
        <a:lstStyle/>
        <a:p>
          <a:endParaRPr lang="en-US"/>
        </a:p>
      </dgm:t>
    </dgm:pt>
    <dgm:pt modelId="{78561777-AB27-46D0-BE32-12225654FE35}" type="pres">
      <dgm:prSet presAssocID="{C8BBC9C9-764C-40DA-ACFA-10569BA74C63}" presName="root2" presStyleCnt="0"/>
      <dgm:spPr/>
    </dgm:pt>
    <dgm:pt modelId="{B8F51C43-8D13-441E-AF5F-EEFB9628A4F3}" type="pres">
      <dgm:prSet presAssocID="{C8BBC9C9-764C-40DA-ACFA-10569BA74C63}" presName="LevelTwoTextNode" presStyleLbl="node2" presStyleIdx="1" presStyleCnt="2">
        <dgm:presLayoutVars>
          <dgm:chPref val="3"/>
        </dgm:presLayoutVars>
      </dgm:prSet>
      <dgm:spPr/>
      <dgm:t>
        <a:bodyPr/>
        <a:lstStyle/>
        <a:p>
          <a:endParaRPr lang="en-US"/>
        </a:p>
      </dgm:t>
    </dgm:pt>
    <dgm:pt modelId="{394DAE80-6DA4-47FC-B213-E7E9F0B441BB}" type="pres">
      <dgm:prSet presAssocID="{C8BBC9C9-764C-40DA-ACFA-10569BA74C63}" presName="level3hierChild" presStyleCnt="0"/>
      <dgm:spPr/>
    </dgm:pt>
  </dgm:ptLst>
  <dgm:cxnLst>
    <dgm:cxn modelId="{B5743892-84AC-4ABC-B764-60C465446059}" srcId="{4B1ADAF5-8B2E-4BC4-96C2-440A4EE46816}" destId="{C8BBC9C9-764C-40DA-ACFA-10569BA74C63}" srcOrd="1" destOrd="0" parTransId="{AA28EE2B-BF28-4C82-8CB3-CFBD7653EB1D}" sibTransId="{001BAD74-5399-454B-A342-A5C9B0D57ABD}"/>
    <dgm:cxn modelId="{3897C14F-2509-4E40-B391-789D1822D970}" type="presOf" srcId="{4B1ADAF5-8B2E-4BC4-96C2-440A4EE46816}" destId="{4694C374-6296-4D28-9C35-E5E65DEF3473}" srcOrd="0" destOrd="0" presId="urn:microsoft.com/office/officeart/2005/8/layout/hierarchy2#1"/>
    <dgm:cxn modelId="{5ACD7CCB-A4C0-4F87-ACE6-A725BD247BF0}" type="presOf" srcId="{B0192D51-AAAB-45F0-A7E6-F5AFCD6BE7F7}" destId="{FE4CC7BB-3E87-40E3-9712-D874C07DC8D9}" srcOrd="0" destOrd="0" presId="urn:microsoft.com/office/officeart/2005/8/layout/hierarchy2#1"/>
    <dgm:cxn modelId="{CCF8FCF5-9D18-4890-B040-4D2CD0E28365}" type="presOf" srcId="{AA28EE2B-BF28-4C82-8CB3-CFBD7653EB1D}" destId="{0FA5D75D-EBB9-463E-8DD6-3FEE37580E44}" srcOrd="0" destOrd="0" presId="urn:microsoft.com/office/officeart/2005/8/layout/hierarchy2#1"/>
    <dgm:cxn modelId="{3D469552-7D71-460E-9328-B8F3505CFF48}" type="presOf" srcId="{6A075781-42E2-46AB-93F0-B20A1E2A9973}" destId="{184CAB0A-40A8-4C99-9381-4A8D14F42378}" srcOrd="0" destOrd="0" presId="urn:microsoft.com/office/officeart/2005/8/layout/hierarchy2#1"/>
    <dgm:cxn modelId="{8188E846-743A-4EC9-8431-CA715B22C67E}" type="presOf" srcId="{AF41DECD-5124-4917-89A5-49FFA0B32404}" destId="{1EACBE86-C7BA-4E2F-A8A1-27C6CCBDBA56}" srcOrd="0" destOrd="0" presId="urn:microsoft.com/office/officeart/2005/8/layout/hierarchy2#1"/>
    <dgm:cxn modelId="{034E1C22-5687-49AE-A469-1ADD23776237}" srcId="{6A075781-42E2-46AB-93F0-B20A1E2A9973}" destId="{4B1ADAF5-8B2E-4BC4-96C2-440A4EE46816}" srcOrd="0" destOrd="0" parTransId="{13188812-5E4D-4210-95E5-FDBF0465D327}" sibTransId="{CCD500E9-F2C5-4AB6-A00A-0E668FD42425}"/>
    <dgm:cxn modelId="{AC5F7C84-677D-4CA8-B2CE-CC309DEB322A}" srcId="{4B1ADAF5-8B2E-4BC4-96C2-440A4EE46816}" destId="{AF41DECD-5124-4917-89A5-49FFA0B32404}" srcOrd="0" destOrd="0" parTransId="{B0192D51-AAAB-45F0-A7E6-F5AFCD6BE7F7}" sibTransId="{6E7266E7-D60D-4825-A591-AC839B402930}"/>
    <dgm:cxn modelId="{5DCA8A07-75D1-45E7-8228-B8A5EB46CBFF}" type="presOf" srcId="{AA28EE2B-BF28-4C82-8CB3-CFBD7653EB1D}" destId="{9869C544-0A78-40B1-8643-40B738FD627D}" srcOrd="1" destOrd="0" presId="urn:microsoft.com/office/officeart/2005/8/layout/hierarchy2#1"/>
    <dgm:cxn modelId="{DEAA7115-FB70-4BFC-BC51-8CD2B8952B84}" type="presOf" srcId="{B0192D51-AAAB-45F0-A7E6-F5AFCD6BE7F7}" destId="{E6F25EFE-1FDF-48D8-BD2A-2C4D5ABE6809}" srcOrd="1" destOrd="0" presId="urn:microsoft.com/office/officeart/2005/8/layout/hierarchy2#1"/>
    <dgm:cxn modelId="{44832CDF-7EEC-4BA0-928E-9CB9FD04C9A1}" type="presOf" srcId="{C8BBC9C9-764C-40DA-ACFA-10569BA74C63}" destId="{B8F51C43-8D13-441E-AF5F-EEFB9628A4F3}" srcOrd="0" destOrd="0" presId="urn:microsoft.com/office/officeart/2005/8/layout/hierarchy2#1"/>
    <dgm:cxn modelId="{38C7D315-3BAB-42CC-AE54-7C2273B2455C}" type="presParOf" srcId="{184CAB0A-40A8-4C99-9381-4A8D14F42378}" destId="{0E32958E-7817-4824-830C-4F045E99D043}" srcOrd="0" destOrd="0" presId="urn:microsoft.com/office/officeart/2005/8/layout/hierarchy2#1"/>
    <dgm:cxn modelId="{EDB6EF8D-F056-4C99-9E24-DB24A14784C0}" type="presParOf" srcId="{0E32958E-7817-4824-830C-4F045E99D043}" destId="{4694C374-6296-4D28-9C35-E5E65DEF3473}" srcOrd="0" destOrd="0" presId="urn:microsoft.com/office/officeart/2005/8/layout/hierarchy2#1"/>
    <dgm:cxn modelId="{40E29239-8FDE-4924-A66E-7B204F5EE9C2}" type="presParOf" srcId="{0E32958E-7817-4824-830C-4F045E99D043}" destId="{861DC1E3-1003-4124-AE0E-1FE6DC504875}" srcOrd="1" destOrd="0" presId="urn:microsoft.com/office/officeart/2005/8/layout/hierarchy2#1"/>
    <dgm:cxn modelId="{EC721840-075F-4C64-8E7F-F9D046F7E0E9}" type="presParOf" srcId="{861DC1E3-1003-4124-AE0E-1FE6DC504875}" destId="{FE4CC7BB-3E87-40E3-9712-D874C07DC8D9}" srcOrd="0" destOrd="0" presId="urn:microsoft.com/office/officeart/2005/8/layout/hierarchy2#1"/>
    <dgm:cxn modelId="{42E56043-6137-4983-B9F5-9A3F8C6EF0AF}" type="presParOf" srcId="{FE4CC7BB-3E87-40E3-9712-D874C07DC8D9}" destId="{E6F25EFE-1FDF-48D8-BD2A-2C4D5ABE6809}" srcOrd="0" destOrd="0" presId="urn:microsoft.com/office/officeart/2005/8/layout/hierarchy2#1"/>
    <dgm:cxn modelId="{029C2EB8-ADED-49BA-BB49-D814C649D60C}" type="presParOf" srcId="{861DC1E3-1003-4124-AE0E-1FE6DC504875}" destId="{04952E0E-AE37-4640-8512-A6E5C43C1F62}" srcOrd="1" destOrd="0" presId="urn:microsoft.com/office/officeart/2005/8/layout/hierarchy2#1"/>
    <dgm:cxn modelId="{8E72152E-0F9D-4407-8AE7-B139980BF2F1}" type="presParOf" srcId="{04952E0E-AE37-4640-8512-A6E5C43C1F62}" destId="{1EACBE86-C7BA-4E2F-A8A1-27C6CCBDBA56}" srcOrd="0" destOrd="0" presId="urn:microsoft.com/office/officeart/2005/8/layout/hierarchy2#1"/>
    <dgm:cxn modelId="{FD0DC2EB-ADCE-470F-AB1E-04F2695B99A9}" type="presParOf" srcId="{04952E0E-AE37-4640-8512-A6E5C43C1F62}" destId="{0804AAB7-25D3-4C18-873D-E82E8C82D90D}" srcOrd="1" destOrd="0" presId="urn:microsoft.com/office/officeart/2005/8/layout/hierarchy2#1"/>
    <dgm:cxn modelId="{962444D9-CFAA-4958-B831-7598A12022B2}" type="presParOf" srcId="{861DC1E3-1003-4124-AE0E-1FE6DC504875}" destId="{0FA5D75D-EBB9-463E-8DD6-3FEE37580E44}" srcOrd="2" destOrd="0" presId="urn:microsoft.com/office/officeart/2005/8/layout/hierarchy2#1"/>
    <dgm:cxn modelId="{CBF4C79C-B4FE-439D-87A3-8914CE036878}" type="presParOf" srcId="{0FA5D75D-EBB9-463E-8DD6-3FEE37580E44}" destId="{9869C544-0A78-40B1-8643-40B738FD627D}" srcOrd="0" destOrd="0" presId="urn:microsoft.com/office/officeart/2005/8/layout/hierarchy2#1"/>
    <dgm:cxn modelId="{9DB73AFF-54CF-448F-83B6-7C26E8B7C34A}" type="presParOf" srcId="{861DC1E3-1003-4124-AE0E-1FE6DC504875}" destId="{78561777-AB27-46D0-BE32-12225654FE35}" srcOrd="3" destOrd="0" presId="urn:microsoft.com/office/officeart/2005/8/layout/hierarchy2#1"/>
    <dgm:cxn modelId="{72EB2E01-7060-4A1F-BB19-B0D4427CB970}" type="presParOf" srcId="{78561777-AB27-46D0-BE32-12225654FE35}" destId="{B8F51C43-8D13-441E-AF5F-EEFB9628A4F3}" srcOrd="0" destOrd="0" presId="urn:microsoft.com/office/officeart/2005/8/layout/hierarchy2#1"/>
    <dgm:cxn modelId="{266DB0CA-CF63-4E0E-B906-77F005936D58}" type="presParOf" srcId="{78561777-AB27-46D0-BE32-12225654FE35}" destId="{394DAE80-6DA4-47FC-B213-E7E9F0B441BB}" srcOrd="1" destOrd="0" presId="urn:microsoft.com/office/officeart/2005/8/layout/hierarchy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1D04A9-5264-452E-83D9-5E3C3B65230A}" type="doc">
      <dgm:prSet loTypeId="urn:microsoft.com/office/officeart/2005/8/layout/orgChart1#1" loCatId="hierarchy" qsTypeId="urn:microsoft.com/office/officeart/2005/8/quickstyle/simple1#3" qsCatId="simple" csTypeId="urn:microsoft.com/office/officeart/2005/8/colors/accent0_1#1" csCatId="mainScheme" phldr="1"/>
      <dgm:spPr/>
      <dgm:t>
        <a:bodyPr/>
        <a:lstStyle/>
        <a:p>
          <a:endParaRPr lang="en-US"/>
        </a:p>
      </dgm:t>
    </dgm:pt>
    <dgm:pt modelId="{482513B1-2A92-4598-8C48-D8456F23EA8A}">
      <dgm:prSet phldrT="[Text]" custT="1"/>
      <dgm:spPr>
        <a:solidFill>
          <a:schemeClr val="bg1"/>
        </a:solidFill>
        <a:ln>
          <a:solidFill>
            <a:schemeClr val="accent1"/>
          </a:solidFill>
        </a:ln>
      </dgm:spPr>
      <dgm:t>
        <a:bodyPr/>
        <a:lstStyle/>
        <a:p>
          <a:r>
            <a:rPr lang="en-US" sz="3200" dirty="0">
              <a:latin typeface="Times New Roman" panose="02020603050405020304" pitchFamily="18" charset="0"/>
              <a:cs typeface="Times New Roman" panose="02020603050405020304" pitchFamily="18" charset="0"/>
            </a:rPr>
            <a:t>Control Charts for Non Conformities (Defects)</a:t>
          </a:r>
        </a:p>
      </dgm:t>
    </dgm:pt>
    <dgm:pt modelId="{7378D58E-33D2-41FF-8B41-7E6E1C25F380}" type="parTrans" cxnId="{830403B7-11C9-4C1D-A071-1DACABB64377}">
      <dgm:prSet/>
      <dgm:spPr/>
      <dgm:t>
        <a:bodyPr/>
        <a:lstStyle/>
        <a:p>
          <a:endParaRPr lang="en-US">
            <a:latin typeface="Times New Roman" panose="02020603050405020304" pitchFamily="18" charset="0"/>
            <a:cs typeface="Times New Roman" panose="02020603050405020304" pitchFamily="18" charset="0"/>
          </a:endParaRPr>
        </a:p>
      </dgm:t>
    </dgm:pt>
    <dgm:pt modelId="{1985DCB7-1D70-462C-8AEA-2C9550154712}" type="sibTrans" cxnId="{830403B7-11C9-4C1D-A071-1DACABB64377}">
      <dgm:prSet/>
      <dgm:spPr/>
      <dgm:t>
        <a:bodyPr/>
        <a:lstStyle/>
        <a:p>
          <a:endParaRPr lang="en-US">
            <a:latin typeface="Times New Roman" panose="02020603050405020304" pitchFamily="18" charset="0"/>
            <a:cs typeface="Times New Roman" panose="02020603050405020304" pitchFamily="18" charset="0"/>
          </a:endParaRPr>
        </a:p>
      </dgm:t>
    </dgm:pt>
    <dgm:pt modelId="{2B4F28A1-9804-44DF-AFC5-2112D9ABBFE3}">
      <dgm:prSet phldrT="[Text]" custT="1"/>
      <dgm:spPr>
        <a:ln>
          <a:solidFill>
            <a:srgbClr val="00B0F0"/>
          </a:solidFill>
        </a:ln>
      </dgm:spPr>
      <dgm:t>
        <a:bodyPr/>
        <a:lstStyle/>
        <a:p>
          <a:r>
            <a:rPr lang="en-US" sz="3200" dirty="0">
              <a:latin typeface="Times New Roman" panose="02020603050405020304" pitchFamily="18" charset="0"/>
              <a:cs typeface="Times New Roman" panose="02020603050405020304" pitchFamily="18" charset="0"/>
            </a:rPr>
            <a:t>Total number of non conformities in a unit</a:t>
          </a:r>
        </a:p>
      </dgm:t>
    </dgm:pt>
    <dgm:pt modelId="{6AD3107E-DDE6-47B6-8FB0-ED88F3A930DE}" type="parTrans" cxnId="{7B9F2395-7595-4F1F-B617-2B8B734F24CC}">
      <dgm:prSet/>
      <dgm:spPr>
        <a:ln>
          <a:solidFill>
            <a:schemeClr val="accent1"/>
          </a:solidFill>
        </a:ln>
      </dgm:spPr>
      <dgm:t>
        <a:bodyPr/>
        <a:lstStyle/>
        <a:p>
          <a:endParaRPr lang="en-US">
            <a:latin typeface="Times New Roman" panose="02020603050405020304" pitchFamily="18" charset="0"/>
            <a:cs typeface="Times New Roman" panose="02020603050405020304" pitchFamily="18" charset="0"/>
          </a:endParaRPr>
        </a:p>
      </dgm:t>
    </dgm:pt>
    <dgm:pt modelId="{41376068-9701-426A-9BB6-9E045D666C34}" type="sibTrans" cxnId="{7B9F2395-7595-4F1F-B617-2B8B734F24CC}">
      <dgm:prSet/>
      <dgm:spPr/>
      <dgm:t>
        <a:bodyPr/>
        <a:lstStyle/>
        <a:p>
          <a:endParaRPr lang="en-US">
            <a:latin typeface="Times New Roman" panose="02020603050405020304" pitchFamily="18" charset="0"/>
            <a:cs typeface="Times New Roman" panose="02020603050405020304" pitchFamily="18" charset="0"/>
          </a:endParaRPr>
        </a:p>
      </dgm:t>
    </dgm:pt>
    <dgm:pt modelId="{E038E995-FE05-442D-8E39-37E3A3CAF9DE}">
      <dgm:prSet phldrT="[Text]" custT="1"/>
      <dgm:spPr>
        <a:ln>
          <a:solidFill>
            <a:srgbClr val="00B0F0"/>
          </a:solidFill>
        </a:ln>
      </dgm:spPr>
      <dgm:t>
        <a:bodyPr/>
        <a:lstStyle/>
        <a:p>
          <a:r>
            <a:rPr lang="en-US" sz="3200" dirty="0">
              <a:latin typeface="Times New Roman" panose="02020603050405020304" pitchFamily="18" charset="0"/>
              <a:cs typeface="Times New Roman" panose="02020603050405020304" pitchFamily="18" charset="0"/>
            </a:rPr>
            <a:t>Average number of non conformities per </a:t>
          </a:r>
          <a:r>
            <a:rPr lang="en-US" sz="3200" dirty="0" smtClean="0">
              <a:latin typeface="Times New Roman" panose="02020603050405020304" pitchFamily="18" charset="0"/>
              <a:cs typeface="Times New Roman" panose="02020603050405020304" pitchFamily="18" charset="0"/>
            </a:rPr>
            <a:t>unit</a:t>
          </a:r>
          <a:endParaRPr lang="en-US" sz="3200" dirty="0">
            <a:latin typeface="Times New Roman" panose="02020603050405020304" pitchFamily="18" charset="0"/>
            <a:cs typeface="Times New Roman" panose="02020603050405020304" pitchFamily="18" charset="0"/>
          </a:endParaRPr>
        </a:p>
      </dgm:t>
    </dgm:pt>
    <dgm:pt modelId="{38DE9EE6-01F2-4A62-A100-19BFBB268F70}" type="parTrans" cxnId="{CFFE63AE-7B33-41C9-AEEA-FAEE01800B9E}">
      <dgm:prSet/>
      <dgm:spPr>
        <a:ln>
          <a:solidFill>
            <a:schemeClr val="accent1"/>
          </a:solidFill>
        </a:ln>
      </dgm:spPr>
      <dgm:t>
        <a:bodyPr/>
        <a:lstStyle/>
        <a:p>
          <a:endParaRPr lang="en-US">
            <a:latin typeface="Times New Roman" panose="02020603050405020304" pitchFamily="18" charset="0"/>
            <a:cs typeface="Times New Roman" panose="02020603050405020304" pitchFamily="18" charset="0"/>
          </a:endParaRPr>
        </a:p>
      </dgm:t>
    </dgm:pt>
    <dgm:pt modelId="{6D61827B-C5B9-4A9A-A78B-CA217F02CE46}" type="sibTrans" cxnId="{CFFE63AE-7B33-41C9-AEEA-FAEE01800B9E}">
      <dgm:prSet/>
      <dgm:spPr/>
      <dgm:t>
        <a:bodyPr/>
        <a:lstStyle/>
        <a:p>
          <a:endParaRPr lang="en-US">
            <a:latin typeface="Times New Roman" panose="02020603050405020304" pitchFamily="18" charset="0"/>
            <a:cs typeface="Times New Roman" panose="02020603050405020304" pitchFamily="18" charset="0"/>
          </a:endParaRPr>
        </a:p>
      </dgm:t>
    </dgm:pt>
    <dgm:pt modelId="{8AE89E4A-3191-4015-9FD1-58E8E7803D19}" type="pres">
      <dgm:prSet presAssocID="{991D04A9-5264-452E-83D9-5E3C3B65230A}" presName="hierChild1" presStyleCnt="0">
        <dgm:presLayoutVars>
          <dgm:orgChart val="1"/>
          <dgm:chPref val="1"/>
          <dgm:dir/>
          <dgm:animOne val="branch"/>
          <dgm:animLvl val="lvl"/>
          <dgm:resizeHandles/>
        </dgm:presLayoutVars>
      </dgm:prSet>
      <dgm:spPr/>
      <dgm:t>
        <a:bodyPr/>
        <a:lstStyle/>
        <a:p>
          <a:endParaRPr lang="en-US"/>
        </a:p>
      </dgm:t>
    </dgm:pt>
    <dgm:pt modelId="{408299A5-C2EC-4522-A299-DA29B98BFE22}" type="pres">
      <dgm:prSet presAssocID="{482513B1-2A92-4598-8C48-D8456F23EA8A}" presName="hierRoot1" presStyleCnt="0">
        <dgm:presLayoutVars>
          <dgm:hierBranch val="init"/>
        </dgm:presLayoutVars>
      </dgm:prSet>
      <dgm:spPr/>
    </dgm:pt>
    <dgm:pt modelId="{CD5637A9-F7C2-4583-9A18-7AC6B515AA61}" type="pres">
      <dgm:prSet presAssocID="{482513B1-2A92-4598-8C48-D8456F23EA8A}" presName="rootComposite1" presStyleCnt="0"/>
      <dgm:spPr/>
    </dgm:pt>
    <dgm:pt modelId="{72DCBCE1-E3ED-40BF-8978-12830C2AFCC0}" type="pres">
      <dgm:prSet presAssocID="{482513B1-2A92-4598-8C48-D8456F23EA8A}" presName="rootText1" presStyleLbl="node0" presStyleIdx="0" presStyleCnt="1" custScaleX="214035" custScaleY="35303" custLinFactNeighborX="-1629" custLinFactNeighborY="-1251">
        <dgm:presLayoutVars>
          <dgm:chPref val="3"/>
        </dgm:presLayoutVars>
      </dgm:prSet>
      <dgm:spPr/>
      <dgm:t>
        <a:bodyPr/>
        <a:lstStyle/>
        <a:p>
          <a:endParaRPr lang="en-US"/>
        </a:p>
      </dgm:t>
    </dgm:pt>
    <dgm:pt modelId="{EBB641C4-06F5-45EC-87B6-93D09558924C}" type="pres">
      <dgm:prSet presAssocID="{482513B1-2A92-4598-8C48-D8456F23EA8A}" presName="rootConnector1" presStyleLbl="node1" presStyleIdx="0" presStyleCnt="0"/>
      <dgm:spPr/>
      <dgm:t>
        <a:bodyPr/>
        <a:lstStyle/>
        <a:p>
          <a:endParaRPr lang="en-US"/>
        </a:p>
      </dgm:t>
    </dgm:pt>
    <dgm:pt modelId="{690CBE46-A377-4EB3-9C75-2335517EB4A6}" type="pres">
      <dgm:prSet presAssocID="{482513B1-2A92-4598-8C48-D8456F23EA8A}" presName="hierChild2" presStyleCnt="0"/>
      <dgm:spPr/>
    </dgm:pt>
    <dgm:pt modelId="{C79084AB-BC8B-4611-8B67-5A9F14604F0B}" type="pres">
      <dgm:prSet presAssocID="{6AD3107E-DDE6-47B6-8FB0-ED88F3A930DE}" presName="Name37" presStyleLbl="parChTrans1D2" presStyleIdx="0" presStyleCnt="2"/>
      <dgm:spPr/>
      <dgm:t>
        <a:bodyPr/>
        <a:lstStyle/>
        <a:p>
          <a:endParaRPr lang="en-US"/>
        </a:p>
      </dgm:t>
    </dgm:pt>
    <dgm:pt modelId="{E89DD0DF-B509-42EA-ABD5-2C413E9D9CB8}" type="pres">
      <dgm:prSet presAssocID="{2B4F28A1-9804-44DF-AFC5-2112D9ABBFE3}" presName="hierRoot2" presStyleCnt="0">
        <dgm:presLayoutVars>
          <dgm:hierBranch val="init"/>
        </dgm:presLayoutVars>
      </dgm:prSet>
      <dgm:spPr/>
    </dgm:pt>
    <dgm:pt modelId="{1589C083-08F5-431F-B4D2-A88D3E90AA2E}" type="pres">
      <dgm:prSet presAssocID="{2B4F28A1-9804-44DF-AFC5-2112D9ABBFE3}" presName="rootComposite" presStyleCnt="0"/>
      <dgm:spPr/>
    </dgm:pt>
    <dgm:pt modelId="{CE77FB64-7CDB-40C0-941F-1F538820A3E0}" type="pres">
      <dgm:prSet presAssocID="{2B4F28A1-9804-44DF-AFC5-2112D9ABBFE3}" presName="rootText" presStyleLbl="node2" presStyleIdx="0" presStyleCnt="2" custScaleX="103614" custScaleY="76898">
        <dgm:presLayoutVars>
          <dgm:chPref val="3"/>
        </dgm:presLayoutVars>
      </dgm:prSet>
      <dgm:spPr/>
      <dgm:t>
        <a:bodyPr/>
        <a:lstStyle/>
        <a:p>
          <a:endParaRPr lang="en-US"/>
        </a:p>
      </dgm:t>
    </dgm:pt>
    <dgm:pt modelId="{DEFA7980-CE59-4D76-BB7B-ED75A31A28E0}" type="pres">
      <dgm:prSet presAssocID="{2B4F28A1-9804-44DF-AFC5-2112D9ABBFE3}" presName="rootConnector" presStyleLbl="node2" presStyleIdx="0" presStyleCnt="2"/>
      <dgm:spPr/>
      <dgm:t>
        <a:bodyPr/>
        <a:lstStyle/>
        <a:p>
          <a:endParaRPr lang="en-US"/>
        </a:p>
      </dgm:t>
    </dgm:pt>
    <dgm:pt modelId="{FCD3DC46-A6BB-4D24-BFA0-044A7C4037A8}" type="pres">
      <dgm:prSet presAssocID="{2B4F28A1-9804-44DF-AFC5-2112D9ABBFE3}" presName="hierChild4" presStyleCnt="0"/>
      <dgm:spPr/>
    </dgm:pt>
    <dgm:pt modelId="{068FC8F5-11C6-43F5-90BD-B5EA49D9558D}" type="pres">
      <dgm:prSet presAssocID="{2B4F28A1-9804-44DF-AFC5-2112D9ABBFE3}" presName="hierChild5" presStyleCnt="0"/>
      <dgm:spPr/>
    </dgm:pt>
    <dgm:pt modelId="{511ABA59-5373-4F95-A17B-978FAFC56F0E}" type="pres">
      <dgm:prSet presAssocID="{38DE9EE6-01F2-4A62-A100-19BFBB268F70}" presName="Name37" presStyleLbl="parChTrans1D2" presStyleIdx="1" presStyleCnt="2"/>
      <dgm:spPr/>
      <dgm:t>
        <a:bodyPr/>
        <a:lstStyle/>
        <a:p>
          <a:endParaRPr lang="en-US"/>
        </a:p>
      </dgm:t>
    </dgm:pt>
    <dgm:pt modelId="{6BD48FE8-2186-442A-9E79-8ABD6F7D1903}" type="pres">
      <dgm:prSet presAssocID="{E038E995-FE05-442D-8E39-37E3A3CAF9DE}" presName="hierRoot2" presStyleCnt="0">
        <dgm:presLayoutVars>
          <dgm:hierBranch val="init"/>
        </dgm:presLayoutVars>
      </dgm:prSet>
      <dgm:spPr/>
    </dgm:pt>
    <dgm:pt modelId="{BE86B578-E9EF-4589-9D95-3F02ADF101D2}" type="pres">
      <dgm:prSet presAssocID="{E038E995-FE05-442D-8E39-37E3A3CAF9DE}" presName="rootComposite" presStyleCnt="0"/>
      <dgm:spPr/>
    </dgm:pt>
    <dgm:pt modelId="{B9AB0927-A129-4182-9E34-93F101ABF512}" type="pres">
      <dgm:prSet presAssocID="{E038E995-FE05-442D-8E39-37E3A3CAF9DE}" presName="rootText" presStyleLbl="node2" presStyleIdx="1" presStyleCnt="2" custScaleX="105047" custScaleY="77774">
        <dgm:presLayoutVars>
          <dgm:chPref val="3"/>
        </dgm:presLayoutVars>
      </dgm:prSet>
      <dgm:spPr/>
      <dgm:t>
        <a:bodyPr/>
        <a:lstStyle/>
        <a:p>
          <a:endParaRPr lang="en-US"/>
        </a:p>
      </dgm:t>
    </dgm:pt>
    <dgm:pt modelId="{7C5D54EB-E5FB-43EA-89F9-4929622349C3}" type="pres">
      <dgm:prSet presAssocID="{E038E995-FE05-442D-8E39-37E3A3CAF9DE}" presName="rootConnector" presStyleLbl="node2" presStyleIdx="1" presStyleCnt="2"/>
      <dgm:spPr/>
      <dgm:t>
        <a:bodyPr/>
        <a:lstStyle/>
        <a:p>
          <a:endParaRPr lang="en-US"/>
        </a:p>
      </dgm:t>
    </dgm:pt>
    <dgm:pt modelId="{5409F1D8-2040-4C97-AA2A-639D0E35EF1C}" type="pres">
      <dgm:prSet presAssocID="{E038E995-FE05-442D-8E39-37E3A3CAF9DE}" presName="hierChild4" presStyleCnt="0"/>
      <dgm:spPr/>
    </dgm:pt>
    <dgm:pt modelId="{F090420D-9361-4019-93B4-12848F538236}" type="pres">
      <dgm:prSet presAssocID="{E038E995-FE05-442D-8E39-37E3A3CAF9DE}" presName="hierChild5" presStyleCnt="0"/>
      <dgm:spPr/>
    </dgm:pt>
    <dgm:pt modelId="{148C5059-6597-4CE6-8CF3-758A105AFAB9}" type="pres">
      <dgm:prSet presAssocID="{482513B1-2A92-4598-8C48-D8456F23EA8A}" presName="hierChild3" presStyleCnt="0"/>
      <dgm:spPr/>
    </dgm:pt>
  </dgm:ptLst>
  <dgm:cxnLst>
    <dgm:cxn modelId="{E2A52DFA-A29D-4B48-96FE-0E4DCCA458D2}" type="presOf" srcId="{991D04A9-5264-452E-83D9-5E3C3B65230A}" destId="{8AE89E4A-3191-4015-9FD1-58E8E7803D19}" srcOrd="0" destOrd="0" presId="urn:microsoft.com/office/officeart/2005/8/layout/orgChart1#1"/>
    <dgm:cxn modelId="{C7852CCD-D35C-489D-BB1B-2357EA5F2F89}" type="presOf" srcId="{38DE9EE6-01F2-4A62-A100-19BFBB268F70}" destId="{511ABA59-5373-4F95-A17B-978FAFC56F0E}" srcOrd="0" destOrd="0" presId="urn:microsoft.com/office/officeart/2005/8/layout/orgChart1#1"/>
    <dgm:cxn modelId="{830403B7-11C9-4C1D-A071-1DACABB64377}" srcId="{991D04A9-5264-452E-83D9-5E3C3B65230A}" destId="{482513B1-2A92-4598-8C48-D8456F23EA8A}" srcOrd="0" destOrd="0" parTransId="{7378D58E-33D2-41FF-8B41-7E6E1C25F380}" sibTransId="{1985DCB7-1D70-462C-8AEA-2C9550154712}"/>
    <dgm:cxn modelId="{BCB1C279-5E38-4748-BCDB-831A2DA616C2}" type="presOf" srcId="{E038E995-FE05-442D-8E39-37E3A3CAF9DE}" destId="{7C5D54EB-E5FB-43EA-89F9-4929622349C3}" srcOrd="1" destOrd="0" presId="urn:microsoft.com/office/officeart/2005/8/layout/orgChart1#1"/>
    <dgm:cxn modelId="{AC2456AA-60F6-4DDA-AE37-E589DC3F2937}" type="presOf" srcId="{2B4F28A1-9804-44DF-AFC5-2112D9ABBFE3}" destId="{DEFA7980-CE59-4D76-BB7B-ED75A31A28E0}" srcOrd="1" destOrd="0" presId="urn:microsoft.com/office/officeart/2005/8/layout/orgChart1#1"/>
    <dgm:cxn modelId="{BABCED70-790D-4A31-A82D-094E4ACD7596}" type="presOf" srcId="{2B4F28A1-9804-44DF-AFC5-2112D9ABBFE3}" destId="{CE77FB64-7CDB-40C0-941F-1F538820A3E0}" srcOrd="0" destOrd="0" presId="urn:microsoft.com/office/officeart/2005/8/layout/orgChart1#1"/>
    <dgm:cxn modelId="{CFFE63AE-7B33-41C9-AEEA-FAEE01800B9E}" srcId="{482513B1-2A92-4598-8C48-D8456F23EA8A}" destId="{E038E995-FE05-442D-8E39-37E3A3CAF9DE}" srcOrd="1" destOrd="0" parTransId="{38DE9EE6-01F2-4A62-A100-19BFBB268F70}" sibTransId="{6D61827B-C5B9-4A9A-A78B-CA217F02CE46}"/>
    <dgm:cxn modelId="{CA1F471D-9DCF-4441-8A92-D6FA5B6D07FE}" type="presOf" srcId="{E038E995-FE05-442D-8E39-37E3A3CAF9DE}" destId="{B9AB0927-A129-4182-9E34-93F101ABF512}" srcOrd="0" destOrd="0" presId="urn:microsoft.com/office/officeart/2005/8/layout/orgChart1#1"/>
    <dgm:cxn modelId="{7B9F2395-7595-4F1F-B617-2B8B734F24CC}" srcId="{482513B1-2A92-4598-8C48-D8456F23EA8A}" destId="{2B4F28A1-9804-44DF-AFC5-2112D9ABBFE3}" srcOrd="0" destOrd="0" parTransId="{6AD3107E-DDE6-47B6-8FB0-ED88F3A930DE}" sibTransId="{41376068-9701-426A-9BB6-9E045D666C34}"/>
    <dgm:cxn modelId="{DF2C9E46-E4A8-484E-9D31-899F22AFD33C}" type="presOf" srcId="{482513B1-2A92-4598-8C48-D8456F23EA8A}" destId="{72DCBCE1-E3ED-40BF-8978-12830C2AFCC0}" srcOrd="0" destOrd="0" presId="urn:microsoft.com/office/officeart/2005/8/layout/orgChart1#1"/>
    <dgm:cxn modelId="{F91E186F-B853-4074-AF5E-A4DB2E3EA2A7}" type="presOf" srcId="{482513B1-2A92-4598-8C48-D8456F23EA8A}" destId="{EBB641C4-06F5-45EC-87B6-93D09558924C}" srcOrd="1" destOrd="0" presId="urn:microsoft.com/office/officeart/2005/8/layout/orgChart1#1"/>
    <dgm:cxn modelId="{3CAA8391-C99E-4703-8E9E-A2A7C598B5E4}" type="presOf" srcId="{6AD3107E-DDE6-47B6-8FB0-ED88F3A930DE}" destId="{C79084AB-BC8B-4611-8B67-5A9F14604F0B}" srcOrd="0" destOrd="0" presId="urn:microsoft.com/office/officeart/2005/8/layout/orgChart1#1"/>
    <dgm:cxn modelId="{CC58BCD6-31C7-430C-919C-39F8C7D8E314}" type="presParOf" srcId="{8AE89E4A-3191-4015-9FD1-58E8E7803D19}" destId="{408299A5-C2EC-4522-A299-DA29B98BFE22}" srcOrd="0" destOrd="0" presId="urn:microsoft.com/office/officeart/2005/8/layout/orgChart1#1"/>
    <dgm:cxn modelId="{56F71F84-5584-41D1-8B02-41472E391D52}" type="presParOf" srcId="{408299A5-C2EC-4522-A299-DA29B98BFE22}" destId="{CD5637A9-F7C2-4583-9A18-7AC6B515AA61}" srcOrd="0" destOrd="0" presId="urn:microsoft.com/office/officeart/2005/8/layout/orgChart1#1"/>
    <dgm:cxn modelId="{064A54E9-E731-43D4-93AC-9A462CB28251}" type="presParOf" srcId="{CD5637A9-F7C2-4583-9A18-7AC6B515AA61}" destId="{72DCBCE1-E3ED-40BF-8978-12830C2AFCC0}" srcOrd="0" destOrd="0" presId="urn:microsoft.com/office/officeart/2005/8/layout/orgChart1#1"/>
    <dgm:cxn modelId="{989A70F9-6C83-4161-89DA-2747857170C0}" type="presParOf" srcId="{CD5637A9-F7C2-4583-9A18-7AC6B515AA61}" destId="{EBB641C4-06F5-45EC-87B6-93D09558924C}" srcOrd="1" destOrd="0" presId="urn:microsoft.com/office/officeart/2005/8/layout/orgChart1#1"/>
    <dgm:cxn modelId="{52FAEBBF-7AB3-4ABD-8335-1C87E5DFCC71}" type="presParOf" srcId="{408299A5-C2EC-4522-A299-DA29B98BFE22}" destId="{690CBE46-A377-4EB3-9C75-2335517EB4A6}" srcOrd="1" destOrd="0" presId="urn:microsoft.com/office/officeart/2005/8/layout/orgChart1#1"/>
    <dgm:cxn modelId="{5833AEBF-C591-4EFB-983E-E2D85E8334C9}" type="presParOf" srcId="{690CBE46-A377-4EB3-9C75-2335517EB4A6}" destId="{C79084AB-BC8B-4611-8B67-5A9F14604F0B}" srcOrd="0" destOrd="0" presId="urn:microsoft.com/office/officeart/2005/8/layout/orgChart1#1"/>
    <dgm:cxn modelId="{AA58E98A-2124-4DE3-8CD9-5953ED8684D1}" type="presParOf" srcId="{690CBE46-A377-4EB3-9C75-2335517EB4A6}" destId="{E89DD0DF-B509-42EA-ABD5-2C413E9D9CB8}" srcOrd="1" destOrd="0" presId="urn:microsoft.com/office/officeart/2005/8/layout/orgChart1#1"/>
    <dgm:cxn modelId="{B48919CE-5453-472E-A3A9-9A4F19A05A4E}" type="presParOf" srcId="{E89DD0DF-B509-42EA-ABD5-2C413E9D9CB8}" destId="{1589C083-08F5-431F-B4D2-A88D3E90AA2E}" srcOrd="0" destOrd="0" presId="urn:microsoft.com/office/officeart/2005/8/layout/orgChart1#1"/>
    <dgm:cxn modelId="{74695228-8E26-4F1C-9E93-110962402C0C}" type="presParOf" srcId="{1589C083-08F5-431F-B4D2-A88D3E90AA2E}" destId="{CE77FB64-7CDB-40C0-941F-1F538820A3E0}" srcOrd="0" destOrd="0" presId="urn:microsoft.com/office/officeart/2005/8/layout/orgChart1#1"/>
    <dgm:cxn modelId="{74502CCD-D30C-40EF-9AB3-71AAF6C72880}" type="presParOf" srcId="{1589C083-08F5-431F-B4D2-A88D3E90AA2E}" destId="{DEFA7980-CE59-4D76-BB7B-ED75A31A28E0}" srcOrd="1" destOrd="0" presId="urn:microsoft.com/office/officeart/2005/8/layout/orgChart1#1"/>
    <dgm:cxn modelId="{586011FD-712C-44F1-850C-EFD607361974}" type="presParOf" srcId="{E89DD0DF-B509-42EA-ABD5-2C413E9D9CB8}" destId="{FCD3DC46-A6BB-4D24-BFA0-044A7C4037A8}" srcOrd="1" destOrd="0" presId="urn:microsoft.com/office/officeart/2005/8/layout/orgChart1#1"/>
    <dgm:cxn modelId="{B8FA443E-EA23-41B9-B680-C7998BF3A030}" type="presParOf" srcId="{E89DD0DF-B509-42EA-ABD5-2C413E9D9CB8}" destId="{068FC8F5-11C6-43F5-90BD-B5EA49D9558D}" srcOrd="2" destOrd="0" presId="urn:microsoft.com/office/officeart/2005/8/layout/orgChart1#1"/>
    <dgm:cxn modelId="{8D151074-DB90-4212-A55D-39C55FDF4440}" type="presParOf" srcId="{690CBE46-A377-4EB3-9C75-2335517EB4A6}" destId="{511ABA59-5373-4F95-A17B-978FAFC56F0E}" srcOrd="2" destOrd="0" presId="urn:microsoft.com/office/officeart/2005/8/layout/orgChart1#1"/>
    <dgm:cxn modelId="{1CB22618-6E86-4B33-92E5-CBF373002E02}" type="presParOf" srcId="{690CBE46-A377-4EB3-9C75-2335517EB4A6}" destId="{6BD48FE8-2186-442A-9E79-8ABD6F7D1903}" srcOrd="3" destOrd="0" presId="urn:microsoft.com/office/officeart/2005/8/layout/orgChart1#1"/>
    <dgm:cxn modelId="{7E4DA16E-D3A5-4D23-ADFE-74CC099234C8}" type="presParOf" srcId="{6BD48FE8-2186-442A-9E79-8ABD6F7D1903}" destId="{BE86B578-E9EF-4589-9D95-3F02ADF101D2}" srcOrd="0" destOrd="0" presId="urn:microsoft.com/office/officeart/2005/8/layout/orgChart1#1"/>
    <dgm:cxn modelId="{578D831A-1F03-4BB6-BC9E-92EEBC8F3D73}" type="presParOf" srcId="{BE86B578-E9EF-4589-9D95-3F02ADF101D2}" destId="{B9AB0927-A129-4182-9E34-93F101ABF512}" srcOrd="0" destOrd="0" presId="urn:microsoft.com/office/officeart/2005/8/layout/orgChart1#1"/>
    <dgm:cxn modelId="{F71E4F8B-8044-4C0B-AF42-FAE00707624D}" type="presParOf" srcId="{BE86B578-E9EF-4589-9D95-3F02ADF101D2}" destId="{7C5D54EB-E5FB-43EA-89F9-4929622349C3}" srcOrd="1" destOrd="0" presId="urn:microsoft.com/office/officeart/2005/8/layout/orgChart1#1"/>
    <dgm:cxn modelId="{AE4385FC-DB12-4D26-BFBD-3DB6B637C244}" type="presParOf" srcId="{6BD48FE8-2186-442A-9E79-8ABD6F7D1903}" destId="{5409F1D8-2040-4C97-AA2A-639D0E35EF1C}" srcOrd="1" destOrd="0" presId="urn:microsoft.com/office/officeart/2005/8/layout/orgChart1#1"/>
    <dgm:cxn modelId="{87512E3F-3A4E-4F3F-9EB6-F4ED02D4D6E0}" type="presParOf" srcId="{6BD48FE8-2186-442A-9E79-8ABD6F7D1903}" destId="{F090420D-9361-4019-93B4-12848F538236}" srcOrd="2" destOrd="0" presId="urn:microsoft.com/office/officeart/2005/8/layout/orgChart1#1"/>
    <dgm:cxn modelId="{7B83681D-3D35-4F2F-BC42-AF72F65BB2EB}" type="presParOf" srcId="{408299A5-C2EC-4522-A299-DA29B98BFE22}" destId="{148C5059-6597-4CE6-8CF3-758A105AFAB9}" srcOrd="2" destOrd="0" presId="urn:microsoft.com/office/officeart/2005/8/layout/orgChar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329C7-2BD6-4732-83C0-2CCA0BD7F628}" type="datetimeFigureOut">
              <a:rPr lang="en-US" smtClean="0"/>
              <a:t>1/16/2025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2C94A-31F2-4173-B723-95AAE089CD06}" type="slidenum">
              <a:rPr lang="en-US" smtClean="0"/>
              <a:t>‹#›</a:t>
            </a:fld>
            <a:endParaRPr lang="en-US"/>
          </a:p>
        </p:txBody>
      </p:sp>
    </p:spTree>
    <p:extLst>
      <p:ext uri="{BB962C8B-B14F-4D97-AF65-F5344CB8AC3E}">
        <p14:creationId xmlns:p14="http://schemas.microsoft.com/office/powerpoint/2010/main" val="297713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A35FA1-F6C3-412D-9E15-E397C866F310}" type="slidenum">
              <a:rPr lang="en-US" smtClean="0"/>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A35FA1-F6C3-412D-9E15-E397C866F310}" type="slidenum">
              <a:rPr lang="en-US" smtClean="0"/>
              <a:t>70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5E5040-C8E0-4743-82EF-5EA92B262281}" type="slidenum">
              <a:rPr lang="en-US" smtClean="0"/>
              <a:t>96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E5040-C8E0-4743-82EF-5EA92B262281}" type="slidenum">
              <a:rPr lang="en-US" smtClean="0"/>
              <a:t>100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t>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t>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t>1/16/2025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t>1/16/2025</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09460035"/>
              </p:ext>
            </p:extLst>
          </p:nvPr>
        </p:nvGraphicFramePr>
        <p:xfrm>
          <a:off x="5850741" y="4162567"/>
          <a:ext cx="5872685" cy="1692323"/>
        </p:xfrm>
        <a:graphic>
          <a:graphicData uri="http://schemas.openxmlformats.org/drawingml/2006/table">
            <a:tbl>
              <a:tblPr firstRow="1" firstCol="1" bandRow="1"/>
              <a:tblGrid>
                <a:gridCol w="3067150"/>
                <a:gridCol w="2805535"/>
              </a:tblGrid>
              <a:tr h="220574">
                <a:tc>
                  <a:txBody>
                    <a:bodyPr/>
                    <a:lstStyle/>
                    <a:p>
                      <a:pPr>
                        <a:lnSpc>
                          <a:spcPct val="100000"/>
                        </a:lnSpc>
                      </a:pPr>
                      <a:r>
                        <a:rPr lang="en-US" sz="1800" b="1" dirty="0" smtClean="0">
                          <a:solidFill>
                            <a:srgbClr val="000000"/>
                          </a:solidFill>
                          <a:effectLst/>
                          <a:latin typeface="Times New Roman" panose="02020603050405020304" pitchFamily="18" charset="0"/>
                        </a:rPr>
                        <a:t>Course Code: IPE</a:t>
                      </a:r>
                      <a:r>
                        <a:rPr lang="en-US" sz="1800" b="1" baseline="0" dirty="0" smtClean="0">
                          <a:solidFill>
                            <a:srgbClr val="000000"/>
                          </a:solidFill>
                          <a:effectLst/>
                          <a:latin typeface="Times New Roman" panose="02020603050405020304" pitchFamily="18" charset="0"/>
                        </a:rPr>
                        <a:t> 381</a:t>
                      </a:r>
                      <a:endParaRPr lang="en-US" sz="1800" dirty="0">
                        <a:effectLst/>
                        <a:latin typeface="Calibri" panose="020F0502020204030204" pitchFamily="34" charset="0"/>
                      </a:endParaRPr>
                    </a:p>
                  </a:txBody>
                  <a:tcPr marL="68581" marR="68581" marT="0" marB="0" anchor="ctr">
                    <a:lnL>
                      <a:noFill/>
                    </a:lnL>
                    <a:lnR>
                      <a:noFill/>
                    </a:lnR>
                    <a:lnT>
                      <a:noFill/>
                    </a:lnT>
                    <a:lnB>
                      <a:noFill/>
                    </a:lnB>
                  </a:tcPr>
                </a:tc>
                <a:tc>
                  <a:txBody>
                    <a:bodyPr/>
                    <a:lstStyle/>
                    <a:p>
                      <a:pPr algn="r">
                        <a:lnSpc>
                          <a:spcPct val="100000"/>
                        </a:lnSpc>
                      </a:pPr>
                      <a:r>
                        <a:rPr lang="en-US" sz="1800" b="1" dirty="0" smtClean="0">
                          <a:solidFill>
                            <a:srgbClr val="000000"/>
                          </a:solidFill>
                          <a:effectLst/>
                          <a:latin typeface="Times New Roman" panose="02020603050405020304" pitchFamily="18" charset="0"/>
                        </a:rPr>
                        <a:t>CREDIT:03</a:t>
                      </a:r>
                      <a:endParaRPr lang="en-US" sz="1800" dirty="0">
                        <a:effectLst/>
                        <a:latin typeface="Calibri" panose="020F0502020204030204" pitchFamily="34" charset="0"/>
                      </a:endParaRPr>
                    </a:p>
                  </a:txBody>
                  <a:tcPr marL="68581" marR="68581" marT="0" marB="0" anchor="ctr">
                    <a:lnL>
                      <a:noFill/>
                    </a:lnL>
                    <a:lnR>
                      <a:noFill/>
                    </a:lnR>
                    <a:lnT>
                      <a:noFill/>
                    </a:lnT>
                    <a:lnB>
                      <a:noFill/>
                    </a:lnB>
                  </a:tcPr>
                </a:tc>
              </a:tr>
              <a:tr h="617398">
                <a:tc>
                  <a:txBody>
                    <a:bodyPr/>
                    <a:lstStyle/>
                    <a:p>
                      <a:pPr>
                        <a:lnSpc>
                          <a:spcPct val="100000"/>
                        </a:lnSpc>
                      </a:pPr>
                      <a:r>
                        <a:rPr lang="en-US" sz="1800" b="1" dirty="0">
                          <a:solidFill>
                            <a:srgbClr val="000000"/>
                          </a:solidFill>
                          <a:effectLst/>
                          <a:latin typeface="Times New Roman" panose="02020603050405020304" pitchFamily="18" charset="0"/>
                        </a:rPr>
                        <a:t> </a:t>
                      </a:r>
                      <a:endParaRPr lang="en-US" sz="1800" dirty="0">
                        <a:effectLst/>
                        <a:latin typeface="Calibri" panose="020F0502020204030204" pitchFamily="34" charset="0"/>
                      </a:endParaRPr>
                    </a:p>
                  </a:txBody>
                  <a:tcPr marL="68581" marR="68581" marT="0" marB="0" anchor="ctr">
                    <a:lnL>
                      <a:noFill/>
                    </a:lnL>
                    <a:lnR>
                      <a:noFill/>
                    </a:lnR>
                    <a:lnT>
                      <a:noFill/>
                    </a:lnT>
                    <a:lnB>
                      <a:noFill/>
                    </a:lnB>
                  </a:tcPr>
                </a:tc>
                <a:tc>
                  <a:txBody>
                    <a:bodyPr/>
                    <a:lstStyle/>
                    <a:p>
                      <a:pPr marL="457200" algn="r">
                        <a:lnSpc>
                          <a:spcPct val="100000"/>
                        </a:lnSpc>
                      </a:pPr>
                      <a:r>
                        <a:rPr lang="en-US" sz="1800" b="1" dirty="0">
                          <a:solidFill>
                            <a:srgbClr val="000000"/>
                          </a:solidFill>
                          <a:effectLst/>
                          <a:latin typeface="Times New Roman" panose="02020603050405020304" pitchFamily="18" charset="0"/>
                        </a:rPr>
                        <a:t>TOTAL </a:t>
                      </a:r>
                      <a:r>
                        <a:rPr lang="en-US" sz="1800" b="1" dirty="0" smtClean="0">
                          <a:solidFill>
                            <a:srgbClr val="000000"/>
                          </a:solidFill>
                          <a:effectLst/>
                          <a:latin typeface="Times New Roman" panose="02020603050405020304" pitchFamily="18" charset="0"/>
                        </a:rPr>
                        <a:t>MARKS:150</a:t>
                      </a:r>
                      <a:endParaRPr lang="en-US" sz="1800" dirty="0">
                        <a:effectLst/>
                        <a:latin typeface="Calibri" panose="020F0502020204030204" pitchFamily="34" charset="0"/>
                      </a:endParaRPr>
                    </a:p>
                  </a:txBody>
                  <a:tcPr marL="68581" marR="68581" marT="0" marB="0" anchor="ctr">
                    <a:lnL>
                      <a:noFill/>
                    </a:lnL>
                    <a:lnR>
                      <a:noFill/>
                    </a:lnR>
                    <a:lnT>
                      <a:noFill/>
                    </a:lnT>
                    <a:lnB>
                      <a:noFill/>
                    </a:lnB>
                  </a:tcPr>
                </a:tc>
              </a:tr>
              <a:tr h="433480">
                <a:tc>
                  <a:txBody>
                    <a:bodyPr/>
                    <a:lstStyle/>
                    <a:p>
                      <a:pPr>
                        <a:lnSpc>
                          <a:spcPct val="100000"/>
                        </a:lnSpc>
                      </a:pPr>
                      <a:r>
                        <a:rPr lang="en-US" sz="1800" b="1" dirty="0" smtClean="0">
                          <a:solidFill>
                            <a:srgbClr val="000000"/>
                          </a:solidFill>
                          <a:effectLst/>
                          <a:latin typeface="Times New Roman" panose="02020603050405020304" pitchFamily="18" charset="0"/>
                        </a:rPr>
                        <a:t>Mid Exam </a:t>
                      </a:r>
                      <a:r>
                        <a:rPr lang="en-US" sz="1800" b="1" dirty="0">
                          <a:solidFill>
                            <a:srgbClr val="000000"/>
                          </a:solidFill>
                          <a:effectLst/>
                          <a:latin typeface="Times New Roman" panose="02020603050405020304" pitchFamily="18" charset="0"/>
                        </a:rPr>
                        <a:t>Hours   2</a:t>
                      </a:r>
                      <a:endParaRPr lang="en-US" sz="1800" dirty="0">
                        <a:effectLst/>
                        <a:latin typeface="Calibri" panose="020F0502020204030204" pitchFamily="34" charset="0"/>
                      </a:endParaRPr>
                    </a:p>
                  </a:txBody>
                  <a:tcPr marL="68581" marR="68581" marT="0" marB="0" anchor="ctr">
                    <a:lnL>
                      <a:noFill/>
                    </a:lnL>
                    <a:lnR>
                      <a:noFill/>
                    </a:lnR>
                    <a:lnT>
                      <a:noFill/>
                    </a:lnT>
                    <a:lnB>
                      <a:noFill/>
                    </a:lnB>
                  </a:tcPr>
                </a:tc>
                <a:tc>
                  <a:txBody>
                    <a:bodyPr/>
                    <a:lstStyle/>
                    <a:p>
                      <a:pPr marL="457200" algn="r">
                        <a:lnSpc>
                          <a:spcPct val="100000"/>
                        </a:lnSpc>
                      </a:pPr>
                      <a:r>
                        <a:rPr lang="en-US" sz="1800" b="1" dirty="0">
                          <a:solidFill>
                            <a:srgbClr val="000000"/>
                          </a:solidFill>
                          <a:effectLst/>
                          <a:latin typeface="Times New Roman" panose="02020603050405020304" pitchFamily="18" charset="0"/>
                        </a:rPr>
                        <a:t>CIE MARKS: </a:t>
                      </a:r>
                      <a:r>
                        <a:rPr lang="en-US" sz="1800" b="1" dirty="0" smtClean="0">
                          <a:solidFill>
                            <a:srgbClr val="000000"/>
                          </a:solidFill>
                          <a:effectLst/>
                          <a:latin typeface="Times New Roman" panose="02020603050405020304" pitchFamily="18" charset="0"/>
                        </a:rPr>
                        <a:t>90</a:t>
                      </a:r>
                      <a:endParaRPr lang="en-US" sz="1800" dirty="0">
                        <a:effectLst/>
                        <a:latin typeface="Calibri" panose="020F0502020204030204" pitchFamily="34" charset="0"/>
                      </a:endParaRPr>
                    </a:p>
                  </a:txBody>
                  <a:tcPr marL="68581" marR="68581" marT="0" marB="0" anchor="ctr">
                    <a:lnL>
                      <a:noFill/>
                    </a:lnL>
                    <a:lnR>
                      <a:noFill/>
                    </a:lnR>
                    <a:lnT>
                      <a:noFill/>
                    </a:lnT>
                    <a:lnB>
                      <a:noFill/>
                    </a:lnB>
                  </a:tcPr>
                </a:tc>
              </a:tr>
              <a:tr h="367125">
                <a:tc>
                  <a:txBody>
                    <a:bodyPr/>
                    <a:lstStyle/>
                    <a:p>
                      <a:pPr>
                        <a:lnSpc>
                          <a:spcPct val="100000"/>
                        </a:lnSpc>
                        <a:spcAft>
                          <a:spcPts val="600"/>
                        </a:spcAft>
                      </a:pPr>
                      <a:r>
                        <a:rPr lang="en-US" sz="1800" b="1" dirty="0" smtClean="0">
                          <a:solidFill>
                            <a:srgbClr val="000000"/>
                          </a:solidFill>
                          <a:effectLst/>
                          <a:latin typeface="Times New Roman" panose="02020603050405020304" pitchFamily="18" charset="0"/>
                        </a:rPr>
                        <a:t>Semester</a:t>
                      </a:r>
                      <a:r>
                        <a:rPr lang="en-US" sz="1800" b="1" baseline="0" dirty="0" smtClean="0">
                          <a:solidFill>
                            <a:srgbClr val="000000"/>
                          </a:solidFill>
                          <a:effectLst/>
                          <a:latin typeface="Times New Roman" panose="02020603050405020304" pitchFamily="18" charset="0"/>
                        </a:rPr>
                        <a:t> End </a:t>
                      </a:r>
                      <a:r>
                        <a:rPr lang="en-US" sz="1800" b="1" dirty="0" smtClean="0">
                          <a:solidFill>
                            <a:srgbClr val="000000"/>
                          </a:solidFill>
                          <a:effectLst/>
                          <a:latin typeface="Times New Roman" panose="02020603050405020304" pitchFamily="18" charset="0"/>
                        </a:rPr>
                        <a:t>Exam </a:t>
                      </a:r>
                      <a:r>
                        <a:rPr lang="en-US" sz="1800" b="1" dirty="0">
                          <a:solidFill>
                            <a:srgbClr val="000000"/>
                          </a:solidFill>
                          <a:effectLst/>
                          <a:latin typeface="Times New Roman" panose="02020603050405020304" pitchFamily="18" charset="0"/>
                        </a:rPr>
                        <a:t>Hours  </a:t>
                      </a:r>
                      <a:r>
                        <a:rPr lang="en-US" sz="1800" b="1" dirty="0" smtClean="0">
                          <a:solidFill>
                            <a:srgbClr val="000000"/>
                          </a:solidFill>
                          <a:effectLst/>
                          <a:latin typeface="Times New Roman" panose="02020603050405020304" pitchFamily="18" charset="0"/>
                        </a:rPr>
                        <a:t>3</a:t>
                      </a:r>
                      <a:endParaRPr lang="en-US" sz="1800" dirty="0">
                        <a:effectLst/>
                        <a:latin typeface="Calibri" panose="020F0502020204030204" pitchFamily="34" charset="0"/>
                      </a:endParaRPr>
                    </a:p>
                  </a:txBody>
                  <a:tcPr marL="68581" marR="68581" marT="0" marB="0" anchor="ctr">
                    <a:lnL>
                      <a:noFill/>
                    </a:lnL>
                    <a:lnR>
                      <a:noFill/>
                    </a:lnR>
                    <a:lnT>
                      <a:noFill/>
                    </a:lnT>
                    <a:lnB>
                      <a:noFill/>
                    </a:lnB>
                  </a:tcPr>
                </a:tc>
                <a:tc>
                  <a:txBody>
                    <a:bodyPr/>
                    <a:lstStyle/>
                    <a:p>
                      <a:pPr marL="457200" algn="r">
                        <a:lnSpc>
                          <a:spcPct val="100000"/>
                        </a:lnSpc>
                      </a:pPr>
                      <a:r>
                        <a:rPr lang="en-US" sz="1800" b="1" dirty="0">
                          <a:solidFill>
                            <a:srgbClr val="000000"/>
                          </a:solidFill>
                          <a:effectLst/>
                          <a:latin typeface="Times New Roman" panose="02020603050405020304" pitchFamily="18" charset="0"/>
                        </a:rPr>
                        <a:t>SEE MARKS: </a:t>
                      </a:r>
                      <a:r>
                        <a:rPr lang="en-US" sz="1800" b="1" dirty="0" smtClean="0">
                          <a:solidFill>
                            <a:srgbClr val="000000"/>
                          </a:solidFill>
                          <a:effectLst/>
                          <a:latin typeface="Times New Roman" panose="02020603050405020304" pitchFamily="18" charset="0"/>
                        </a:rPr>
                        <a:t>60</a:t>
                      </a:r>
                      <a:endParaRPr lang="en-US" sz="1800" dirty="0">
                        <a:effectLst/>
                        <a:latin typeface="Calibri" panose="020F0502020204030204" pitchFamily="34" charset="0"/>
                      </a:endParaRPr>
                    </a:p>
                  </a:txBody>
                  <a:tcPr marL="68581" marR="68581" marT="0" marB="0" anchor="ctr">
                    <a:lnL>
                      <a:noFill/>
                    </a:lnL>
                    <a:lnR>
                      <a:noFill/>
                    </a:lnR>
                    <a:lnT>
                      <a:noFill/>
                    </a:lnT>
                    <a:lnB>
                      <a:noFill/>
                    </a:lnB>
                  </a:tcPr>
                </a:tc>
              </a:tr>
            </a:tbl>
          </a:graphicData>
        </a:graphic>
      </p:graphicFrame>
      <p:sp>
        <p:nvSpPr>
          <p:cNvPr id="7" name="Rectangle 1"/>
          <p:cNvSpPr>
            <a:spLocks noChangeArrowheads="1"/>
          </p:cNvSpPr>
          <p:nvPr/>
        </p:nvSpPr>
        <p:spPr bwMode="auto">
          <a:xfrm>
            <a:off x="6373504" y="1967782"/>
            <a:ext cx="44764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ctr" defTabSz="914400" eaLnBrk="0" fontAlgn="base" hangingPunct="0">
              <a:spcBef>
                <a:spcPct val="0"/>
              </a:spcBef>
              <a:spcAft>
                <a:spcPct val="0"/>
              </a:spcAft>
            </a:pPr>
            <a:r>
              <a:rPr lang="en-US" sz="4000" b="1" dirty="0">
                <a:latin typeface="Times New Roman" panose="02020603050405020304" pitchFamily="18" charset="0"/>
                <a:cs typeface="Times New Roman" panose="02020603050405020304" pitchFamily="18" charset="0"/>
              </a:rPr>
              <a:t>Quality </a:t>
            </a:r>
            <a:r>
              <a:rPr lang="en-US" sz="4000" b="1" dirty="0" smtClean="0">
                <a:latin typeface="Times New Roman" panose="02020603050405020304" pitchFamily="18" charset="0"/>
                <a:cs typeface="Times New Roman" panose="02020603050405020304" pitchFamily="18" charset="0"/>
              </a:rPr>
              <a:t>Control</a:t>
            </a:r>
            <a:endParaRPr kumimoji="0" lang="en-US" sz="4000" b="0" i="0" u="none" strike="noStrike" cap="none" normalizeH="0" baseline="0" dirty="0" smtClean="0">
              <a:ln>
                <a:noFill/>
              </a:ln>
              <a:solidFill>
                <a:schemeClr val="tx1"/>
              </a:solidFill>
              <a:effectLst/>
              <a:latin typeface="Arial" panose="020B0604020202020204" pitchFamily="34" charset="0"/>
            </a:endParaRPr>
          </a:p>
        </p:txBody>
      </p:sp>
      <p:sp>
        <p:nvSpPr>
          <p:cNvPr id="2" name="TextBox 1"/>
          <p:cNvSpPr txBox="1"/>
          <p:nvPr/>
        </p:nvSpPr>
        <p:spPr>
          <a:xfrm>
            <a:off x="5846691" y="4570226"/>
            <a:ext cx="3894046" cy="369332"/>
          </a:xfrm>
          <a:prstGeom prst="rect">
            <a:avLst/>
          </a:prstGeom>
          <a:noFill/>
        </p:spPr>
        <p:txBody>
          <a:bodyPr wrap="square" rtlCol="0">
            <a:spAutoFit/>
          </a:bodyPr>
          <a:lstStyle/>
          <a:p>
            <a:r>
              <a:rPr lang="en-GB" b="1" dirty="0" smtClean="0">
                <a:latin typeface="Times New Roman" panose="02020603050405020304" pitchFamily="18" charset="0"/>
                <a:cs typeface="Times New Roman" panose="02020603050405020304" pitchFamily="18" charset="0"/>
              </a:rPr>
              <a:t>Course Teacher: </a:t>
            </a:r>
            <a:r>
              <a:rPr lang="en-GB" b="1" dirty="0" err="1" smtClean="0">
                <a:latin typeface="Times New Roman" panose="02020603050405020304" pitchFamily="18" charset="0"/>
                <a:cs typeface="Times New Roman" panose="02020603050405020304" pitchFamily="18" charset="0"/>
              </a:rPr>
              <a:t>Iftekhar</a:t>
            </a:r>
            <a:r>
              <a:rPr lang="en-GB" b="1" dirty="0" smtClean="0">
                <a:latin typeface="Times New Roman" panose="02020603050405020304" pitchFamily="18" charset="0"/>
                <a:cs typeface="Times New Roman" panose="02020603050405020304" pitchFamily="18" charset="0"/>
              </a:rPr>
              <a:t> Mahmud</a:t>
            </a:r>
            <a:endParaRPr lang="en-US" b="1" dirty="0">
              <a:latin typeface="Times New Roman" panose="02020603050405020304" pitchFamily="18" charset="0"/>
              <a:cs typeface="Times New Roman" panose="02020603050405020304" pitchFamily="18" charset="0"/>
            </a:endParaRPr>
          </a:p>
        </p:txBody>
      </p:sp>
      <p:sp>
        <p:nvSpPr>
          <p:cNvPr id="3" name="AutoShape 2" descr="file:///C:/Users/Sanjana/Desktop/New%20folder%20(2)/premium_photo-1664298450627-0073be5650cc.avif"/>
          <p:cNvSpPr>
            <a:spLocks noChangeAspect="1" noChangeArrowheads="1"/>
          </p:cNvSpPr>
          <p:nvPr/>
        </p:nvSpPr>
        <p:spPr bwMode="auto">
          <a:xfrm>
            <a:off x="155575" y="-3375025"/>
            <a:ext cx="10544175" cy="7038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44462"/>
            <a:ext cx="5213445" cy="658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latin typeface="Times New Roman" panose="02020603050405020304" pitchFamily="18" charset="0"/>
                <a:cs typeface="Times New Roman" panose="02020603050405020304" pitchFamily="18" charset="0"/>
              </a:rPr>
              <a:t>Components or Dimensions of Quality(Contnd)</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mj-lt"/>
              <a:buAutoNum type="arabicPeriod" startAt="5"/>
            </a:pP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just">
              <a:buFont typeface="+mj-lt"/>
              <a:buAutoNum type="arabicPeriod" startAt="7"/>
            </a:pPr>
            <a:r>
              <a:rPr lang="en-US" sz="2400" b="1" dirty="0">
                <a:solidFill>
                  <a:schemeClr val="tx1"/>
                </a:solidFill>
                <a:latin typeface="Times New Roman" panose="02020603050405020304" pitchFamily="18" charset="0"/>
                <a:cs typeface="Times New Roman" panose="02020603050405020304" pitchFamily="18" charset="0"/>
              </a:rPr>
              <a:t>Perceived Quality </a:t>
            </a:r>
            <a:r>
              <a:rPr lang="en-US" sz="2400" b="1" dirty="0" smtClean="0">
                <a:solidFill>
                  <a:schemeClr val="tx1"/>
                </a:solidFill>
                <a:latin typeface="Times New Roman" panose="02020603050405020304" pitchFamily="18" charset="0"/>
                <a:cs typeface="Times New Roman" panose="02020603050405020304" pitchFamily="18" charset="0"/>
              </a:rPr>
              <a:t>(what </a:t>
            </a:r>
            <a:r>
              <a:rPr lang="en-US" sz="2400" b="1" dirty="0">
                <a:solidFill>
                  <a:schemeClr val="tx1"/>
                </a:solidFill>
                <a:latin typeface="Times New Roman" panose="02020603050405020304" pitchFamily="18" charset="0"/>
                <a:cs typeface="Times New Roman" panose="02020603050405020304" pitchFamily="18" charset="0"/>
              </a:rPr>
              <a:t>is the reputation of the company or its product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In </a:t>
            </a:r>
            <a:r>
              <a:rPr lang="en-US" sz="2400" dirty="0" smtClean="0">
                <a:solidFill>
                  <a:schemeClr val="tx1"/>
                </a:solidFill>
                <a:latin typeface="Times New Roman" panose="02020603050405020304" pitchFamily="18" charset="0"/>
                <a:cs typeface="Times New Roman" panose="02020603050405020304" pitchFamily="18" charset="0"/>
              </a:rPr>
              <a:t>many cases</a:t>
            </a:r>
            <a:r>
              <a:rPr lang="en-US" sz="2400" dirty="0">
                <a:solidFill>
                  <a:schemeClr val="tx1"/>
                </a:solidFill>
                <a:latin typeface="Times New Roman" panose="02020603050405020304" pitchFamily="18" charset="0"/>
                <a:cs typeface="Times New Roman" panose="02020603050405020304" pitchFamily="18" charset="0"/>
              </a:rPr>
              <a:t>, customers rely on the past reputation of the company concerning quality </a:t>
            </a:r>
            <a:r>
              <a:rPr lang="en-US" sz="2400" dirty="0" smtClean="0">
                <a:solidFill>
                  <a:schemeClr val="tx1"/>
                </a:solidFill>
                <a:latin typeface="Times New Roman" panose="02020603050405020304" pitchFamily="18" charset="0"/>
                <a:cs typeface="Times New Roman" panose="02020603050405020304" pitchFamily="18" charset="0"/>
              </a:rPr>
              <a:t>of its </a:t>
            </a:r>
            <a:r>
              <a:rPr lang="en-US" sz="2400" dirty="0">
                <a:solidFill>
                  <a:schemeClr val="tx1"/>
                </a:solidFill>
                <a:latin typeface="Times New Roman" panose="02020603050405020304" pitchFamily="18" charset="0"/>
                <a:cs typeface="Times New Roman" panose="02020603050405020304" pitchFamily="18" charset="0"/>
              </a:rPr>
              <a:t>products. This reputation is directly influenced by failures of the product </a:t>
            </a:r>
            <a:r>
              <a:rPr lang="en-US" sz="2400" dirty="0" smtClean="0">
                <a:solidFill>
                  <a:schemeClr val="tx1"/>
                </a:solidFill>
                <a:latin typeface="Times New Roman" panose="02020603050405020304" pitchFamily="18" charset="0"/>
                <a:cs typeface="Times New Roman" panose="02020603050405020304" pitchFamily="18" charset="0"/>
              </a:rPr>
              <a:t>that are </a:t>
            </a:r>
            <a:r>
              <a:rPr lang="en-US" sz="2400" dirty="0">
                <a:solidFill>
                  <a:schemeClr val="tx1"/>
                </a:solidFill>
                <a:latin typeface="Times New Roman" panose="02020603050405020304" pitchFamily="18" charset="0"/>
                <a:cs typeface="Times New Roman" panose="02020603050405020304" pitchFamily="18" charset="0"/>
              </a:rPr>
              <a:t>highly visible to the public or that require product recalls, and by how the </a:t>
            </a:r>
            <a:r>
              <a:rPr lang="en-US" sz="2400" dirty="0" smtClean="0">
                <a:solidFill>
                  <a:schemeClr val="tx1"/>
                </a:solidFill>
                <a:latin typeface="Times New Roman" panose="02020603050405020304" pitchFamily="18" charset="0"/>
                <a:cs typeface="Times New Roman" panose="02020603050405020304" pitchFamily="18" charset="0"/>
              </a:rPr>
              <a:t>customer is </a:t>
            </a:r>
            <a:r>
              <a:rPr lang="en-US" sz="2400" dirty="0">
                <a:solidFill>
                  <a:schemeClr val="tx1"/>
                </a:solidFill>
                <a:latin typeface="Times New Roman" panose="02020603050405020304" pitchFamily="18" charset="0"/>
                <a:cs typeface="Times New Roman" panose="02020603050405020304" pitchFamily="18" charset="0"/>
              </a:rPr>
              <a:t>treated when a quality-related problem with the product is </a:t>
            </a:r>
            <a:r>
              <a:rPr lang="en-US" sz="2400" dirty="0" smtClean="0">
                <a:solidFill>
                  <a:schemeClr val="tx1"/>
                </a:solidFill>
                <a:latin typeface="Times New Roman" panose="02020603050405020304" pitchFamily="18" charset="0"/>
                <a:cs typeface="Times New Roman" panose="02020603050405020304" pitchFamily="18" charset="0"/>
              </a:rPr>
              <a:t>reported. Perceived </a:t>
            </a:r>
            <a:r>
              <a:rPr lang="en-US" sz="2400" dirty="0">
                <a:solidFill>
                  <a:schemeClr val="tx1"/>
                </a:solidFill>
                <a:latin typeface="Times New Roman" panose="02020603050405020304" pitchFamily="18" charset="0"/>
                <a:cs typeface="Times New Roman" panose="02020603050405020304" pitchFamily="18" charset="0"/>
              </a:rPr>
              <a:t>quality, customer loyalty, and repeated business are closely </a:t>
            </a:r>
            <a:r>
              <a:rPr lang="en-US" sz="2400" dirty="0" smtClean="0">
                <a:solidFill>
                  <a:schemeClr val="tx1"/>
                </a:solidFill>
                <a:latin typeface="Times New Roman" panose="02020603050405020304" pitchFamily="18" charset="0"/>
                <a:cs typeface="Times New Roman" panose="02020603050405020304" pitchFamily="18" charset="0"/>
              </a:rPr>
              <a:t>interconnected. For </a:t>
            </a:r>
            <a:r>
              <a:rPr lang="en-US" sz="2400" dirty="0">
                <a:solidFill>
                  <a:schemeClr val="tx1"/>
                </a:solidFill>
                <a:latin typeface="Times New Roman" panose="02020603050405020304" pitchFamily="18" charset="0"/>
                <a:cs typeface="Times New Roman" panose="02020603050405020304" pitchFamily="18" charset="0"/>
              </a:rPr>
              <a:t>example, if you make regular business trips using a particular </a:t>
            </a:r>
            <a:r>
              <a:rPr lang="en-US" sz="2400" dirty="0" smtClean="0">
                <a:solidFill>
                  <a:schemeClr val="tx1"/>
                </a:solidFill>
                <a:latin typeface="Times New Roman" panose="02020603050405020304" pitchFamily="18" charset="0"/>
                <a:cs typeface="Times New Roman" panose="02020603050405020304" pitchFamily="18" charset="0"/>
              </a:rPr>
              <a:t>airline, and </a:t>
            </a:r>
            <a:r>
              <a:rPr lang="en-US" sz="2400" dirty="0">
                <a:solidFill>
                  <a:schemeClr val="tx1"/>
                </a:solidFill>
                <a:latin typeface="Times New Roman" panose="02020603050405020304" pitchFamily="18" charset="0"/>
                <a:cs typeface="Times New Roman" panose="02020603050405020304" pitchFamily="18" charset="0"/>
              </a:rPr>
              <a:t>the flight almost always arrives on time and the airline company does not </a:t>
            </a:r>
            <a:r>
              <a:rPr lang="en-US" sz="2400" dirty="0" smtClean="0">
                <a:solidFill>
                  <a:schemeClr val="tx1"/>
                </a:solidFill>
                <a:latin typeface="Times New Roman" panose="02020603050405020304" pitchFamily="18" charset="0"/>
                <a:cs typeface="Times New Roman" panose="02020603050405020304" pitchFamily="18" charset="0"/>
              </a:rPr>
              <a:t>lose or </a:t>
            </a:r>
            <a:r>
              <a:rPr lang="en-US" sz="2400" dirty="0">
                <a:solidFill>
                  <a:schemeClr val="tx1"/>
                </a:solidFill>
                <a:latin typeface="Times New Roman" panose="02020603050405020304" pitchFamily="18" charset="0"/>
                <a:cs typeface="Times New Roman" panose="02020603050405020304" pitchFamily="18" charset="0"/>
              </a:rPr>
              <a:t>damage your luggage, you will probably prefer to fly on that carrier instead </a:t>
            </a:r>
            <a:r>
              <a:rPr lang="en-US" sz="2400" dirty="0" smtClean="0">
                <a:solidFill>
                  <a:schemeClr val="tx1"/>
                </a:solidFill>
                <a:latin typeface="Times New Roman" panose="02020603050405020304" pitchFamily="18" charset="0"/>
                <a:cs typeface="Times New Roman" panose="02020603050405020304" pitchFamily="18" charset="0"/>
              </a:rPr>
              <a:t>of its </a:t>
            </a:r>
            <a:r>
              <a:rPr lang="en-US" sz="2400" dirty="0">
                <a:solidFill>
                  <a:schemeClr val="tx1"/>
                </a:solidFill>
                <a:latin typeface="Times New Roman" panose="02020603050405020304" pitchFamily="18" charset="0"/>
                <a:cs typeface="Times New Roman" panose="02020603050405020304" pitchFamily="18" charset="0"/>
              </a:rPr>
              <a:t>competitors</a:t>
            </a:r>
            <a:r>
              <a:rPr lang="en-US" sz="2400" dirty="0" smtClean="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18865" y="1419367"/>
            <a:ext cx="9986281" cy="1924334"/>
          </a:xfrm>
          <a:prstGeom prst="rect">
            <a:avLst/>
          </a:prstGeom>
        </p:spPr>
      </p:pic>
      <p:sp>
        <p:nvSpPr>
          <p:cNvPr id="3" name="Subtitle 2"/>
          <p:cNvSpPr>
            <a:spLocks noGrp="1"/>
          </p:cNvSpPr>
          <p:nvPr>
            <p:ph type="subTitle" idx="1"/>
          </p:nvPr>
        </p:nvSpPr>
        <p:spPr>
          <a:xfrm>
            <a:off x="-1" y="1050878"/>
            <a:ext cx="12877801" cy="5807122"/>
          </a:xfrm>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latin typeface="Times New Roman" panose="02020603050405020304" pitchFamily="18" charset="0"/>
                <a:cs typeface="Times New Roman" panose="02020603050405020304" pitchFamily="18" charset="0"/>
              </a:rPr>
              <a:t>Fig: Variability with </a:t>
            </a:r>
            <a:r>
              <a:rPr lang="en-US" dirty="0">
                <a:latin typeface="Times New Roman" panose="02020603050405020304" pitchFamily="18" charset="0"/>
                <a:cs typeface="Times New Roman" panose="02020603050405020304" pitchFamily="18" charset="0"/>
              </a:rPr>
              <a:t>the cyclic </a:t>
            </a:r>
            <a:r>
              <a:rPr lang="en-US" dirty="0" smtClean="0">
                <a:latin typeface="Times New Roman" panose="02020603050405020304" pitchFamily="18" charset="0"/>
                <a:cs typeface="Times New Roman" panose="02020603050405020304" pitchFamily="18" charset="0"/>
              </a:rPr>
              <a:t>pattern</a:t>
            </a:r>
          </a:p>
          <a:p>
            <a:pPr algn="l"/>
            <a:r>
              <a:rPr lang="en-US" dirty="0" smtClean="0">
                <a:latin typeface="Times New Roman" panose="02020603050405020304" pitchFamily="18" charset="0"/>
                <a:cs typeface="Times New Roman" panose="02020603050405020304" pitchFamily="18" charset="0"/>
              </a:rPr>
              <a:t>         </a:t>
            </a:r>
            <a:r>
              <a:rPr lang="en-US" sz="3200" u="sng" dirty="0" smtClean="0">
                <a:solidFill>
                  <a:srgbClr val="002060"/>
                </a:solidFill>
                <a:latin typeface="Times New Roman" panose="02020603050405020304" pitchFamily="18" charset="0"/>
                <a:cs typeface="Times New Roman" panose="02020603050405020304" pitchFamily="18" charset="0"/>
              </a:rPr>
              <a:t>Cyclic pattern in x̅  charts:</a:t>
            </a:r>
          </a:p>
          <a:p>
            <a:pPr algn="l"/>
            <a:r>
              <a:rPr lang="en-US" dirty="0" smtClean="0">
                <a:latin typeface="Times New Roman" panose="02020603050405020304" pitchFamily="18" charset="0"/>
                <a:cs typeface="Times New Roman" panose="02020603050405020304" pitchFamily="18" charset="0"/>
              </a:rPr>
              <a:t>                   1.Systematic environmental change such as temperature :</a:t>
            </a:r>
            <a:r>
              <a:rPr lang="en-US" dirty="0" smtClean="0">
                <a:solidFill>
                  <a:srgbClr val="00B05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Example</a:t>
            </a:r>
            <a:r>
              <a:rPr lang="en-US" dirty="0" smtClean="0">
                <a:solidFill>
                  <a:srgbClr val="00B05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of </a:t>
            </a:r>
          </a:p>
          <a:p>
            <a:pPr algn="l"/>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 temperature of a machine.   </a:t>
            </a:r>
          </a:p>
          <a:p>
            <a:pPr algn="l"/>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2.Operator fatigue: When the operator is in fresh , work done well </a:t>
            </a:r>
          </a:p>
          <a:p>
            <a:pPr algn="l"/>
            <a:r>
              <a:rPr lang="en-US" dirty="0" smtClean="0">
                <a:latin typeface="Times New Roman" panose="02020603050405020304" pitchFamily="18" charset="0"/>
                <a:cs typeface="Times New Roman" panose="02020603050405020304" pitchFamily="18" charset="0"/>
              </a:rPr>
              <a:t>                                                  but after becoming get tired noise works done.</a:t>
            </a:r>
          </a:p>
          <a:p>
            <a:pPr algn="l"/>
            <a:r>
              <a:rPr lang="en-US" dirty="0" smtClean="0">
                <a:latin typeface="Times New Roman" panose="02020603050405020304" pitchFamily="18" charset="0"/>
                <a:cs typeface="Times New Roman" panose="02020603050405020304" pitchFamily="18" charset="0"/>
              </a:rPr>
              <a:t>                   3.Regular rotation of operator or machine .</a:t>
            </a:r>
            <a:r>
              <a:rPr lang="en-US" dirty="0" smtClean="0">
                <a:solidFill>
                  <a:srgbClr val="00B050"/>
                </a:solidFill>
                <a:latin typeface="Times New Roman" panose="02020603050405020304" pitchFamily="18" charset="0"/>
                <a:cs typeface="Times New Roman" panose="02020603050405020304" pitchFamily="18" charset="0"/>
              </a:rPr>
              <a:t>                               </a:t>
            </a:r>
            <a:endParaRPr lang="en-US"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8715" y="759499"/>
            <a:ext cx="12192000" cy="5577840"/>
          </a:xfrm>
        </p:spPr>
        <p:txBody>
          <a:bodyPr>
            <a:normAutofit fontScale="92500" lnSpcReduction="20000"/>
          </a:bodyPr>
          <a:lstStyle/>
          <a:p>
            <a:pPr algn="l"/>
            <a:r>
              <a:rPr lang="en-US" dirty="0" smtClean="0">
                <a:latin typeface="Times New Roman" panose="02020603050405020304" pitchFamily="18" charset="0"/>
                <a:cs typeface="Times New Roman" panose="02020603050405020304" pitchFamily="18" charset="0"/>
              </a:rPr>
              <a:t>4.Fluctuation of voltage or some other variable in the production equipment:</a:t>
            </a:r>
          </a:p>
          <a:p>
            <a:pPr algn="l"/>
            <a:r>
              <a:rPr lang="en-US" dirty="0" smtClean="0">
                <a:latin typeface="Times New Roman" panose="02020603050405020304" pitchFamily="18" charset="0"/>
                <a:cs typeface="Times New Roman" panose="02020603050405020304" pitchFamily="18" charset="0"/>
              </a:rPr>
              <a:t>If the cyclic pattern are observed in R chart then</a:t>
            </a:r>
          </a:p>
          <a:p>
            <a:pPr algn="l"/>
            <a:r>
              <a:rPr lang="en-US" dirty="0" smtClean="0">
                <a:latin typeface="Times New Roman" panose="02020603050405020304" pitchFamily="18" charset="0"/>
                <a:cs typeface="Times New Roman" panose="02020603050405020304" pitchFamily="18" charset="0"/>
              </a:rPr>
              <a:t>                1.Maintenance schedule</a:t>
            </a:r>
          </a:p>
          <a:p>
            <a:pPr algn="l"/>
            <a:r>
              <a:rPr lang="en-US" dirty="0" smtClean="0">
                <a:latin typeface="Times New Roman" panose="02020603050405020304" pitchFamily="18" charset="0"/>
                <a:cs typeface="Times New Roman" panose="02020603050405020304" pitchFamily="18" charset="0"/>
              </a:rPr>
              <a:t>                2.Operator fatigue  </a:t>
            </a:r>
          </a:p>
          <a:p>
            <a:pPr algn="l"/>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3.Tool wear</a:t>
            </a:r>
          </a:p>
          <a:p>
            <a:pPr algn="l"/>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2.0 Mixture pattern:</a:t>
            </a:r>
          </a:p>
          <a:p>
            <a:pPr algn="l"/>
            <a:endParaRPr lang="en-US" dirty="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                                            </a:t>
            </a:r>
          </a:p>
          <a:p>
            <a:pPr algn="l"/>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p>
          <a:p>
            <a:pPr algn="l"/>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Fig :A Mixture pattern                               </a:t>
            </a:r>
          </a:p>
          <a:p>
            <a:pPr algn="l"/>
            <a:endParaRPr lang="en-US" dirty="0"/>
          </a:p>
        </p:txBody>
      </p:sp>
      <p:pic>
        <p:nvPicPr>
          <p:cNvPr id="4" name="Picture 3"/>
          <p:cNvPicPr>
            <a:picLocks noChangeAspect="1"/>
          </p:cNvPicPr>
          <p:nvPr/>
        </p:nvPicPr>
        <p:blipFill>
          <a:blip r:embed="rId2"/>
          <a:stretch>
            <a:fillRect/>
          </a:stretch>
        </p:blipFill>
        <p:spPr>
          <a:xfrm>
            <a:off x="2511188" y="3548419"/>
            <a:ext cx="8884692" cy="2708059"/>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9377" y="468900"/>
            <a:ext cx="12191999" cy="5670644"/>
          </a:xfrm>
        </p:spPr>
        <p:txBody>
          <a:bodyPr>
            <a:noAutofit/>
          </a:bodyPr>
          <a:lstStyle/>
          <a:p>
            <a:pPr algn="l"/>
            <a:r>
              <a:rPr lang="en-US" dirty="0" smtClean="0">
                <a:latin typeface="Times New Roman" panose="02020603050405020304" pitchFamily="18" charset="0"/>
                <a:cs typeface="Times New Roman" panose="02020603050405020304" pitchFamily="18" charset="0"/>
              </a:rPr>
              <a:t>Explanation :</a:t>
            </a:r>
            <a:r>
              <a:rPr lang="en-US" dirty="0" smtClean="0">
                <a:solidFill>
                  <a:srgbClr val="00B05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Most of the point near the control limits. Very few points near the center line.</a:t>
            </a:r>
          </a:p>
          <a:p>
            <a:pPr algn="l"/>
            <a:r>
              <a:rPr lang="en-US" b="1" dirty="0" smtClean="0">
                <a:latin typeface="Times New Roman" panose="02020603050405020304" pitchFamily="18" charset="0"/>
                <a:cs typeface="Times New Roman" panose="02020603050405020304" pitchFamily="18" charset="0"/>
              </a:rPr>
              <a:t>Causes:</a:t>
            </a:r>
          </a:p>
          <a:p>
            <a:pPr algn="l"/>
            <a:r>
              <a:rPr lang="en-US" dirty="0" smtClean="0">
                <a:latin typeface="Times New Roman" panose="02020603050405020304" pitchFamily="18" charset="0"/>
                <a:cs typeface="Times New Roman" panose="02020603050405020304" pitchFamily="18" charset="0"/>
              </a:rPr>
              <a:t>1.Over control : Unnecessary process control adjustment by the operator.</a:t>
            </a:r>
          </a:p>
          <a:p>
            <a:pPr algn="l"/>
            <a:r>
              <a:rPr lang="en-US" dirty="0" smtClean="0">
                <a:latin typeface="Times New Roman" panose="02020603050405020304" pitchFamily="18" charset="0"/>
                <a:cs typeface="Times New Roman" panose="02020603050405020304" pitchFamily="18" charset="0"/>
              </a:rPr>
              <a:t>2.Output products from  several sources : Example is the parallel machine.</a:t>
            </a:r>
          </a:p>
          <a:p>
            <a:pPr algn="l"/>
            <a:endParaRPr lang="en-US" dirty="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                                        </a:t>
            </a:r>
          </a:p>
          <a:p>
            <a:pPr algn="l"/>
            <a:r>
              <a:rPr lang="en-US" dirty="0" smtClean="0">
                <a:latin typeface="Times New Roman" panose="02020603050405020304" pitchFamily="18" charset="0"/>
                <a:cs typeface="Times New Roman" panose="02020603050405020304" pitchFamily="18" charset="0"/>
              </a:rPr>
              <a:t>                                                      Fig: Parallel machine</a:t>
            </a:r>
          </a:p>
          <a:p>
            <a:pPr algn="l"/>
            <a:endParaRPr lang="en-US" dirty="0" smtClean="0"/>
          </a:p>
          <a:p>
            <a:pPr algn="l"/>
            <a:endParaRPr lang="en-US" dirty="0"/>
          </a:p>
          <a:p>
            <a:pPr algn="l"/>
            <a:endParaRPr lang="en-US" dirty="0"/>
          </a:p>
        </p:txBody>
      </p:sp>
      <p:pic>
        <p:nvPicPr>
          <p:cNvPr id="4" name="Picture 3"/>
          <p:cNvPicPr>
            <a:picLocks noChangeAspect="1"/>
          </p:cNvPicPr>
          <p:nvPr/>
        </p:nvPicPr>
        <p:blipFill>
          <a:blip r:embed="rId2"/>
          <a:stretch>
            <a:fillRect/>
          </a:stretch>
        </p:blipFill>
        <p:spPr>
          <a:xfrm>
            <a:off x="988978" y="2525617"/>
            <a:ext cx="9225886" cy="3208122"/>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6943" y="596601"/>
            <a:ext cx="12191999" cy="5854889"/>
          </a:xfrm>
        </p:spPr>
        <p:txBody>
          <a:bodyPr/>
          <a:lstStyle/>
          <a:p>
            <a:pPr algn="l"/>
            <a:r>
              <a:rPr lang="en-US" sz="3200" dirty="0" smtClean="0">
                <a:solidFill>
                  <a:srgbClr val="0070C0"/>
                </a:solidFill>
                <a:latin typeface="Times New Roman" panose="02020603050405020304" pitchFamily="18" charset="0"/>
                <a:cs typeface="Times New Roman" panose="02020603050405020304" pitchFamily="18" charset="0"/>
              </a:rPr>
              <a:t>3.0 Shift in the process level:</a:t>
            </a:r>
            <a:endParaRPr lang="en-US" sz="3200" dirty="0">
              <a:solidFill>
                <a:srgbClr val="0070C0"/>
              </a:solidFill>
              <a:latin typeface="Times New Roman" panose="02020603050405020304" pitchFamily="18" charset="0"/>
              <a:cs typeface="Times New Roman" panose="02020603050405020304" pitchFamily="18" charset="0"/>
            </a:endParaRPr>
          </a:p>
          <a:p>
            <a:pPr algn="l"/>
            <a:r>
              <a:rPr lang="en-US" b="1" dirty="0" smtClean="0">
                <a:latin typeface="Times New Roman" panose="02020603050405020304" pitchFamily="18" charset="0"/>
                <a:cs typeface="Times New Roman" panose="02020603050405020304" pitchFamily="18" charset="0"/>
              </a:rPr>
              <a:t>Causes:</a:t>
            </a:r>
          </a:p>
          <a:p>
            <a:pPr algn="l"/>
            <a:r>
              <a:rPr lang="en-US" dirty="0" smtClean="0">
                <a:latin typeface="Times New Roman" panose="02020603050405020304" pitchFamily="18" charset="0"/>
                <a:cs typeface="Times New Roman" panose="02020603050405020304" pitchFamily="18" charset="0"/>
              </a:rPr>
              <a:t>1.Introduction of new operator </a:t>
            </a:r>
          </a:p>
          <a:p>
            <a:pPr algn="l"/>
            <a:r>
              <a:rPr lang="en-US" dirty="0" smtClean="0">
                <a:latin typeface="Times New Roman" panose="02020603050405020304" pitchFamily="18" charset="0"/>
                <a:cs typeface="Times New Roman" panose="02020603050405020304" pitchFamily="18" charset="0"/>
              </a:rPr>
              <a:t>   method, raw material, machine etc.</a:t>
            </a:r>
          </a:p>
          <a:p>
            <a:pPr algn="l"/>
            <a:r>
              <a:rPr lang="en-US" dirty="0" smtClean="0">
                <a:latin typeface="Times New Roman" panose="02020603050405020304" pitchFamily="18" charset="0"/>
                <a:cs typeface="Times New Roman" panose="02020603050405020304" pitchFamily="18" charset="0"/>
              </a:rPr>
              <a:t>2.Change in inspection method or standard</a:t>
            </a:r>
          </a:p>
          <a:p>
            <a:pPr algn="l"/>
            <a:r>
              <a:rPr lang="en-US" dirty="0" smtClean="0">
                <a:latin typeface="Times New Roman" panose="02020603050405020304" pitchFamily="18" charset="0"/>
                <a:cs typeface="Times New Roman" panose="02020603050405020304" pitchFamily="18" charset="0"/>
              </a:rPr>
              <a:t>3.Change in either in the skill, attentiveness</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    motivation of the operator.</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Fig: shift in the process level</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513698" y="1238662"/>
            <a:ext cx="6678302" cy="3407647"/>
          </a:xfrm>
          <a:prstGeom prst="rect">
            <a:avLst/>
          </a:prstGeo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770" y="2840417"/>
            <a:ext cx="10972800" cy="1143000"/>
          </a:xfrm>
        </p:spPr>
        <p:txBody>
          <a:bodyPr/>
          <a:lstStyle/>
          <a:p>
            <a:r>
              <a:rPr lang="en-US" b="1" dirty="0"/>
              <a:t>Week </a:t>
            </a:r>
            <a:r>
              <a:rPr lang="en-US" b="1" dirty="0" smtClean="0"/>
              <a:t>12</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3658" y="415770"/>
            <a:ext cx="12192000" cy="5479576"/>
          </a:xfrm>
        </p:spPr>
        <p:txBody>
          <a:bodyPr>
            <a:normAutofit/>
          </a:bodyPr>
          <a:lstStyle/>
          <a:p>
            <a:pPr algn="l"/>
            <a:endParaRPr lang="en-US" sz="3200" dirty="0" smtClean="0">
              <a:solidFill>
                <a:srgbClr val="0070C0"/>
              </a:solidFill>
              <a:latin typeface="Times New Roman" panose="02020603050405020304" pitchFamily="18" charset="0"/>
              <a:cs typeface="Times New Roman" panose="02020603050405020304" pitchFamily="18" charset="0"/>
            </a:endParaRPr>
          </a:p>
          <a:p>
            <a:pPr algn="l"/>
            <a:r>
              <a:rPr lang="en-US" sz="3200" dirty="0" smtClean="0">
                <a:solidFill>
                  <a:srgbClr val="0070C0"/>
                </a:solidFill>
                <a:latin typeface="Times New Roman" panose="02020603050405020304" pitchFamily="18" charset="0"/>
                <a:cs typeface="Times New Roman" panose="02020603050405020304" pitchFamily="18" charset="0"/>
              </a:rPr>
              <a:t>4.0 Trend:</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Continuous movement of data in one direction.</a:t>
            </a:r>
            <a:endParaRPr lang="en-US" dirty="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Fig: A </a:t>
            </a:r>
            <a:r>
              <a:rPr lang="en-US" dirty="0">
                <a:latin typeface="Times New Roman" panose="02020603050405020304" pitchFamily="18" charset="0"/>
                <a:cs typeface="Times New Roman" panose="02020603050405020304" pitchFamily="18" charset="0"/>
              </a:rPr>
              <a:t>trend in </a:t>
            </a:r>
            <a:r>
              <a:rPr lang="en-US" dirty="0" smtClean="0">
                <a:latin typeface="Times New Roman" panose="02020603050405020304" pitchFamily="18" charset="0"/>
                <a:cs typeface="Times New Roman" panose="02020603050405020304" pitchFamily="18" charset="0"/>
              </a:rPr>
              <a:t>process level</a:t>
            </a:r>
          </a:p>
        </p:txBody>
      </p:sp>
      <p:pic>
        <p:nvPicPr>
          <p:cNvPr id="4" name="Picture 3"/>
          <p:cNvPicPr>
            <a:picLocks noChangeAspect="1"/>
          </p:cNvPicPr>
          <p:nvPr/>
        </p:nvPicPr>
        <p:blipFill>
          <a:blip r:embed="rId2"/>
          <a:stretch>
            <a:fillRect/>
          </a:stretch>
        </p:blipFill>
        <p:spPr>
          <a:xfrm>
            <a:off x="1916535" y="2413704"/>
            <a:ext cx="7468358" cy="2599899"/>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5429" y="556472"/>
            <a:ext cx="11625942" cy="5909642"/>
          </a:xfrm>
        </p:spPr>
        <p:txBody>
          <a:bodyPr>
            <a:noAutofit/>
          </a:bodyPr>
          <a:lstStyle/>
          <a:p>
            <a:pPr algn="l"/>
            <a:r>
              <a:rPr lang="en-US" b="1" dirty="0">
                <a:latin typeface="Times New Roman" panose="02020603050405020304" pitchFamily="18" charset="0"/>
                <a:cs typeface="Times New Roman" panose="02020603050405020304" pitchFamily="18" charset="0"/>
              </a:rPr>
              <a:t>Causes</a:t>
            </a:r>
            <a:r>
              <a:rPr lang="en-US" b="1" dirty="0" smtClean="0">
                <a:latin typeface="Times New Roman" panose="02020603050405020304" pitchFamily="18" charset="0"/>
                <a:cs typeface="Times New Roman" panose="02020603050405020304" pitchFamily="18" charset="0"/>
              </a:rPr>
              <a:t>:</a:t>
            </a:r>
          </a:p>
          <a:p>
            <a:pPr algn="l"/>
            <a:endParaRPr lang="en-US" b="1" dirty="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1.Trends </a:t>
            </a:r>
            <a:r>
              <a:rPr lang="en-US" dirty="0">
                <a:latin typeface="Times New Roman" panose="02020603050405020304" pitchFamily="18" charset="0"/>
                <a:cs typeface="Times New Roman" panose="02020603050405020304" pitchFamily="18" charset="0"/>
              </a:rPr>
              <a:t>are usually due to a gradual wearing out or deterioration of a tool or some</a:t>
            </a:r>
          </a:p>
          <a:p>
            <a:pPr algn="l"/>
            <a:r>
              <a:rPr lang="en-US" dirty="0">
                <a:latin typeface="Times New Roman" panose="02020603050405020304" pitchFamily="18" charset="0"/>
                <a:cs typeface="Times New Roman" panose="02020603050405020304" pitchFamily="18" charset="0"/>
              </a:rPr>
              <a:t>             other critical process component.</a:t>
            </a:r>
          </a:p>
          <a:p>
            <a:pPr algn="l"/>
            <a:endParaRPr lang="en-US" b="1" dirty="0" smtClean="0">
              <a:latin typeface="Times New Roman" panose="02020603050405020304" pitchFamily="18" charset="0"/>
              <a:cs typeface="Times New Roman" panose="02020603050405020304" pitchFamily="18" charset="0"/>
            </a:endParaRPr>
          </a:p>
          <a:p>
            <a:pPr algn="l"/>
            <a:r>
              <a:rPr lang="en-US" b="1" dirty="0" smtClean="0">
                <a:latin typeface="Times New Roman" panose="02020603050405020304" pitchFamily="18" charset="0"/>
                <a:cs typeface="Times New Roman" panose="02020603050405020304" pitchFamily="18" charset="0"/>
              </a:rPr>
              <a:t>2.Operator fatigue : </a:t>
            </a: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can also result from human causes, </a:t>
            </a:r>
            <a:r>
              <a:rPr lang="en-US" dirty="0" smtClean="0">
                <a:latin typeface="Times New Roman" panose="02020603050405020304" pitchFamily="18" charset="0"/>
                <a:cs typeface="Times New Roman" panose="02020603050405020304" pitchFamily="18" charset="0"/>
              </a:rPr>
              <a:t>such as </a:t>
            </a:r>
            <a:r>
              <a:rPr lang="en-US" dirty="0">
                <a:latin typeface="Times New Roman" panose="02020603050405020304" pitchFamily="18" charset="0"/>
                <a:cs typeface="Times New Roman" panose="02020603050405020304" pitchFamily="18" charset="0"/>
              </a:rPr>
              <a:t>operator fatigue or the </a:t>
            </a:r>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presence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supervision.</a:t>
            </a:r>
          </a:p>
          <a:p>
            <a:pPr algn="l"/>
            <a:endParaRPr lang="en-US" dirty="0" smtClean="0">
              <a:latin typeface="Times New Roman" panose="02020603050405020304" pitchFamily="18" charset="0"/>
              <a:cs typeface="Times New Roman" panose="02020603050405020304" pitchFamily="18" charset="0"/>
            </a:endParaRPr>
          </a:p>
          <a:p>
            <a:pPr algn="l"/>
            <a:r>
              <a:rPr lang="en-US" b="1" dirty="0" smtClean="0">
                <a:latin typeface="Times New Roman" panose="02020603050405020304" pitchFamily="18" charset="0"/>
                <a:cs typeface="Times New Roman" panose="02020603050405020304" pitchFamily="18" charset="0"/>
              </a:rPr>
              <a:t>3.Deterioration of environment conditions: </a:t>
            </a:r>
          </a:p>
          <a:p>
            <a:pPr algn="l"/>
            <a:endParaRPr lang="en-US" dirty="0" smtClean="0">
              <a:latin typeface="Times New Roman" panose="02020603050405020304" pitchFamily="18" charset="0"/>
              <a:cs typeface="Times New Roman" panose="02020603050405020304" pitchFamily="18" charset="0"/>
            </a:endParaRPr>
          </a:p>
          <a:p>
            <a:pPr algn="l"/>
            <a:r>
              <a:rPr lang="en-US" b="1" dirty="0" smtClean="0">
                <a:latin typeface="Times New Roman" panose="02020603050405020304" pitchFamily="18" charset="0"/>
                <a:cs typeface="Times New Roman" panose="02020603050405020304" pitchFamily="18" charset="0"/>
              </a:rPr>
              <a:t>4.Accumulation of waste products : </a:t>
            </a:r>
            <a:r>
              <a:rPr lang="en-US" dirty="0" smtClean="0">
                <a:latin typeface="Times New Roman" panose="02020603050405020304" pitchFamily="18" charset="0"/>
                <a:cs typeface="Times New Roman" panose="02020603050405020304" pitchFamily="18" charset="0"/>
              </a:rPr>
              <a:t>If waste products or chips are not removed from lathe then it happens</a:t>
            </a:r>
            <a:r>
              <a:rPr lang="en-US" dirty="0" smtClean="0"/>
              <a:t>.</a:t>
            </a:r>
          </a:p>
          <a:p>
            <a:pPr algn="l"/>
            <a:endParaRPr lang="en-US" dirty="0" smtClean="0"/>
          </a:p>
          <a:p>
            <a:pPr algn="l"/>
            <a:endParaRPr lang="en-US"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114" y="664029"/>
            <a:ext cx="11136086" cy="5293757"/>
          </a:xfrm>
          <a:prstGeom prst="rect">
            <a:avLst/>
          </a:prstGeom>
          <a:noFill/>
        </p:spPr>
        <p:txBody>
          <a:bodyPr wrap="square" rtlCol="0">
            <a:sp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5.0 Stratification: </a:t>
            </a:r>
          </a:p>
          <a:p>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tendency for the points to cluster artificially around the center line is marked lack of natural variability in the observed pattern</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Causes </a:t>
            </a:r>
            <a:r>
              <a:rPr lang="en-US" sz="2400" b="1" dirty="0">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 One potential cause of </a:t>
            </a:r>
            <a:r>
              <a:rPr lang="en-US" sz="2400" dirty="0" smtClean="0">
                <a:latin typeface="Times New Roman" panose="02020603050405020304" pitchFamily="18" charset="0"/>
                <a:cs typeface="Times New Roman" panose="02020603050405020304" pitchFamily="18" charset="0"/>
              </a:rPr>
              <a:t>stratification </a:t>
            </a:r>
            <a:r>
              <a:rPr lang="en-US" sz="2400" dirty="0">
                <a:latin typeface="Times New Roman" panose="02020603050405020304" pitchFamily="18" charset="0"/>
                <a:cs typeface="Times New Roman" panose="02020603050405020304" pitchFamily="18" charset="0"/>
              </a:rPr>
              <a:t>is incorrect calculation of control limits.</a:t>
            </a:r>
          </a:p>
          <a:p>
            <a:r>
              <a:rPr lang="en-US" sz="2400" dirty="0">
                <a:latin typeface="Times New Roman" panose="02020603050405020304" pitchFamily="18" charset="0"/>
                <a:cs typeface="Times New Roman" panose="02020603050405020304" pitchFamily="18" charset="0"/>
              </a:rPr>
              <a:t>               2. This pattern may also result when the sampling process collects one or more </a:t>
            </a:r>
            <a:r>
              <a:rPr lang="en-US" sz="2400" dirty="0" smtClean="0">
                <a:latin typeface="Times New Roman" panose="02020603050405020304" pitchFamily="18" charset="0"/>
                <a:cs typeface="Times New Roman" panose="02020603050405020304" pitchFamily="18" charset="0"/>
              </a:rPr>
              <a:t>units </a:t>
            </a:r>
            <a:r>
              <a:rPr lang="en-US" sz="2400" dirty="0">
                <a:latin typeface="Times New Roman" panose="02020603050405020304" pitchFamily="18" charset="0"/>
                <a:cs typeface="Times New Roman" panose="02020603050405020304" pitchFamily="18" charset="0"/>
              </a:rPr>
              <a:t>from several different underlying distributions within each subgroup.</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724" y="2057400"/>
            <a:ext cx="4478792" cy="2361242"/>
          </a:xfrm>
          <a:prstGeom prst="rect">
            <a:avLst/>
          </a:prstGeo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832513"/>
          </a:xfrm>
        </p:spPr>
        <p:txBody>
          <a:bodyPr>
            <a:normAutofit/>
          </a:bodyPr>
          <a:lstStyle/>
          <a:p>
            <a:r>
              <a:rPr lang="en-US" dirty="0" smtClean="0">
                <a:solidFill>
                  <a:schemeClr val="accent5">
                    <a:lumMod val="75000"/>
                  </a:schemeClr>
                </a:solidFill>
                <a:latin typeface="Times New Roman" panose="02020603050405020304" pitchFamily="18" charset="0"/>
                <a:cs typeface="Times New Roman" panose="02020603050405020304" pitchFamily="18" charset="0"/>
              </a:rPr>
              <a:t>Lecture continue…..</a:t>
            </a:r>
            <a:endParaRPr lang="en-US"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1351128"/>
            <a:ext cx="12192000" cy="5506872"/>
          </a:xfrm>
        </p:spPr>
        <p:txBody>
          <a:bodyPr/>
          <a:lstStyle/>
          <a:p>
            <a:pPr algn="l"/>
            <a:r>
              <a:rPr lang="en-US" dirty="0" smtClean="0">
                <a:latin typeface="Times New Roman" panose="02020603050405020304" pitchFamily="18" charset="0"/>
                <a:cs typeface="Times New Roman" panose="02020603050405020304" pitchFamily="18" charset="0"/>
              </a:rPr>
              <a:t> 6.0  Higher portion of points near or outside control limits. Same as mixture process.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0018" y="770562"/>
            <a:ext cx="10363200" cy="5825447"/>
          </a:xfrm>
        </p:spPr>
        <p:txBody>
          <a:bodyPr/>
          <a:lstStyle/>
          <a:p>
            <a:pPr algn="l"/>
            <a:r>
              <a:rPr lang="en-US" sz="3200" b="1" dirty="0">
                <a:latin typeface="Times New Roman" panose="02020603050405020304" pitchFamily="18" charset="0"/>
                <a:cs typeface="Times New Roman" panose="02020603050405020304" pitchFamily="18" charset="0"/>
              </a:rPr>
              <a:t>Problem 6-1:</a:t>
            </a:r>
          </a:p>
          <a:p>
            <a:pPr algn="l"/>
            <a:r>
              <a:rPr lang="en-US" dirty="0">
                <a:latin typeface="Times New Roman" panose="02020603050405020304" pitchFamily="18" charset="0"/>
                <a:cs typeface="Times New Roman" panose="02020603050405020304" pitchFamily="18" charset="0"/>
              </a:rPr>
              <a:t>The data is given the number of non-conforming bearings in a sample of size 100. Construct a fraction non-conforming control chart for these data. If any points plot out of control, assume that assignable causes can be found and determine the revised control limits.</a:t>
            </a:r>
          </a:p>
          <a:p>
            <a:pPr algn="l"/>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1000018" y="2876380"/>
          <a:ext cx="10363200" cy="3647707"/>
        </p:xfrm>
        <a:graphic>
          <a:graphicData uri="http://schemas.openxmlformats.org/drawingml/2006/table">
            <a:tbl>
              <a:tblPr firstRow="1" firstCol="1" bandRow="1">
                <a:tableStyleId>{5C22544A-7EE6-4342-B048-85BDC9FD1C3A}</a:tableStyleId>
              </a:tblPr>
              <a:tblGrid>
                <a:gridCol w="3454400"/>
                <a:gridCol w="3454400"/>
                <a:gridCol w="3454400"/>
              </a:tblGrid>
              <a:tr h="623785">
                <a:tc>
                  <a:txBody>
                    <a:bodyPr/>
                    <a:lstStyle/>
                    <a:p>
                      <a:pPr marL="0" marR="0" algn="ctr">
                        <a:lnSpc>
                          <a:spcPct val="15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Sample no.</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Number of non-conforming assemblies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Sample fraction non-conforming</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00953">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0.07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00953">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0.04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00953">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0.01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00953">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0.03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00953">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0.06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00953">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8</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0.08</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00953">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10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0.10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00953">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8</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0.05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00953">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0.02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15345">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10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latin typeface="Times New Roman" panose="02020603050405020304" pitchFamily="18" charset="0"/>
                          <a:cs typeface="Times New Roman" panose="02020603050405020304" pitchFamily="18" charset="0"/>
                        </a:rPr>
                        <a:t>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0.07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latin typeface="Times New Roman" panose="02020603050405020304" pitchFamily="18" charset="0"/>
                <a:cs typeface="Times New Roman" panose="02020603050405020304" pitchFamily="18" charset="0"/>
              </a:rPr>
              <a:t>Components or Dimensions of Quality(Contnd)</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6537" y="940525"/>
            <a:ext cx="10972800" cy="4885195"/>
          </a:xfrm>
        </p:spPr>
        <p:txBody>
          <a:bodyPr>
            <a:noAutofit/>
          </a:bodyPr>
          <a:lstStyle/>
          <a:p>
            <a:pPr algn="just">
              <a:buFont typeface="+mj-lt"/>
              <a:buAutoNum type="arabicPeriod" startAt="8"/>
            </a:pPr>
            <a:endParaRPr lang="en-US" sz="2400" b="1" dirty="0" smtClean="0">
              <a:latin typeface="Times New Roman" panose="02020603050405020304" pitchFamily="18" charset="0"/>
              <a:cs typeface="Times New Roman" panose="02020603050405020304" pitchFamily="18" charset="0"/>
            </a:endParaRPr>
          </a:p>
          <a:p>
            <a:pPr algn="just">
              <a:buFont typeface="+mj-lt"/>
              <a:buAutoNum type="arabicPeriod" startAt="8"/>
            </a:pPr>
            <a:r>
              <a:rPr lang="en-US" sz="2400" b="1" dirty="0">
                <a:latin typeface="Times New Roman" panose="02020603050405020304" pitchFamily="18" charset="0"/>
                <a:cs typeface="Times New Roman" panose="02020603050405020304" pitchFamily="18" charset="0"/>
              </a:rPr>
              <a:t>Conformance to Standards </a:t>
            </a:r>
            <a:r>
              <a:rPr lang="en-US" sz="2400" b="1" dirty="0" smtClean="0">
                <a:latin typeface="Times New Roman" panose="02020603050405020304" pitchFamily="18" charset="0"/>
                <a:cs typeface="Times New Roman" panose="02020603050405020304" pitchFamily="18" charset="0"/>
              </a:rPr>
              <a:t>(is </a:t>
            </a:r>
            <a:r>
              <a:rPr lang="en-US" sz="2400" b="1" dirty="0">
                <a:latin typeface="Times New Roman" panose="02020603050405020304" pitchFamily="18" charset="0"/>
                <a:cs typeface="Times New Roman" panose="02020603050405020304" pitchFamily="18" charset="0"/>
              </a:rPr>
              <a:t>the product made exactly as the designer intended</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usually think of a high-quality product as one that exactly meets the </a:t>
            </a:r>
            <a:r>
              <a:rPr lang="en-US" sz="2400" dirty="0" smtClean="0">
                <a:latin typeface="Times New Roman" panose="02020603050405020304" pitchFamily="18" charset="0"/>
                <a:cs typeface="Times New Roman" panose="02020603050405020304" pitchFamily="18" charset="0"/>
              </a:rPr>
              <a:t>requirements placed </a:t>
            </a:r>
            <a:r>
              <a:rPr lang="en-US" sz="2400" dirty="0">
                <a:latin typeface="Times New Roman" panose="02020603050405020304" pitchFamily="18" charset="0"/>
                <a:cs typeface="Times New Roman" panose="02020603050405020304" pitchFamily="18" charset="0"/>
              </a:rPr>
              <a:t>on it. For example, how well does the hood fit on a new car? Is </a:t>
            </a:r>
            <a:r>
              <a:rPr lang="en-US" sz="2400" dirty="0" smtClean="0">
                <a:latin typeface="Times New Roman" panose="02020603050405020304" pitchFamily="18" charset="0"/>
                <a:cs typeface="Times New Roman" panose="02020603050405020304" pitchFamily="18" charset="0"/>
              </a:rPr>
              <a:t>it perfectly </a:t>
            </a:r>
            <a:r>
              <a:rPr lang="en-US" sz="2400" dirty="0">
                <a:latin typeface="Times New Roman" panose="02020603050405020304" pitchFamily="18" charset="0"/>
                <a:cs typeface="Times New Roman" panose="02020603050405020304" pitchFamily="18" charset="0"/>
              </a:rPr>
              <a:t>flush with the fender height, and is the gap exactly the same on all </a:t>
            </a:r>
            <a:r>
              <a:rPr lang="en-US" sz="2400" dirty="0" smtClean="0">
                <a:latin typeface="Times New Roman" panose="02020603050405020304" pitchFamily="18" charset="0"/>
                <a:cs typeface="Times New Roman" panose="02020603050405020304" pitchFamily="18" charset="0"/>
              </a:rPr>
              <a:t>sides? Manufactured </a:t>
            </a:r>
            <a:r>
              <a:rPr lang="en-US" sz="2400" dirty="0">
                <a:latin typeface="Times New Roman" panose="02020603050405020304" pitchFamily="18" charset="0"/>
                <a:cs typeface="Times New Roman" panose="02020603050405020304" pitchFamily="18" charset="0"/>
              </a:rPr>
              <a:t>parts that do not exactly meet the designer’s requirements can </a:t>
            </a:r>
            <a:r>
              <a:rPr lang="en-US" sz="2400" dirty="0" smtClean="0">
                <a:latin typeface="Times New Roman" panose="02020603050405020304" pitchFamily="18" charset="0"/>
                <a:cs typeface="Times New Roman" panose="02020603050405020304" pitchFamily="18" charset="0"/>
              </a:rPr>
              <a:t>cause significant </a:t>
            </a:r>
            <a:r>
              <a:rPr lang="en-US" sz="2400" dirty="0">
                <a:latin typeface="Times New Roman" panose="02020603050405020304" pitchFamily="18" charset="0"/>
                <a:cs typeface="Times New Roman" panose="02020603050405020304" pitchFamily="18" charset="0"/>
              </a:rPr>
              <a:t>quality problems when they are used as the components of a </a:t>
            </a:r>
            <a:r>
              <a:rPr lang="en-US" sz="2400" dirty="0" smtClean="0">
                <a:latin typeface="Times New Roman" panose="02020603050405020304" pitchFamily="18" charset="0"/>
                <a:cs typeface="Times New Roman" panose="02020603050405020304" pitchFamily="18" charset="0"/>
              </a:rPr>
              <a:t>more complex </a:t>
            </a:r>
            <a:r>
              <a:rPr lang="en-US" sz="2400" dirty="0">
                <a:latin typeface="Times New Roman" panose="02020603050405020304" pitchFamily="18" charset="0"/>
                <a:cs typeface="Times New Roman" panose="02020603050405020304" pitchFamily="18" charset="0"/>
              </a:rPr>
              <a:t>assembly. An automobile consists of several thousand parts. If each </a:t>
            </a:r>
            <a:r>
              <a:rPr lang="en-US" sz="2400" dirty="0" smtClean="0">
                <a:latin typeface="Times New Roman" panose="02020603050405020304" pitchFamily="18" charset="0"/>
                <a:cs typeface="Times New Roman" panose="02020603050405020304" pitchFamily="18" charset="0"/>
              </a:rPr>
              <a:t>one is </a:t>
            </a:r>
            <a:r>
              <a:rPr lang="en-US" sz="2400" dirty="0">
                <a:latin typeface="Times New Roman" panose="02020603050405020304" pitchFamily="18" charset="0"/>
                <a:cs typeface="Times New Roman" panose="02020603050405020304" pitchFamily="18" charset="0"/>
              </a:rPr>
              <a:t>just slightly too big or too small, many of the components will not fit </a:t>
            </a:r>
            <a:r>
              <a:rPr lang="en-US" sz="2400" dirty="0" smtClean="0">
                <a:latin typeface="Times New Roman" panose="02020603050405020304" pitchFamily="18" charset="0"/>
                <a:cs typeface="Times New Roman" panose="02020603050405020304" pitchFamily="18" charset="0"/>
              </a:rPr>
              <a:t>together properly</a:t>
            </a:r>
            <a:r>
              <a:rPr lang="en-US" sz="2400" dirty="0">
                <a:latin typeface="Times New Roman" panose="02020603050405020304" pitchFamily="18" charset="0"/>
                <a:cs typeface="Times New Roman" panose="02020603050405020304" pitchFamily="18" charset="0"/>
              </a:rPr>
              <a:t>, and the vehicle (or its major subsystems) may not perform as the </a:t>
            </a:r>
            <a:r>
              <a:rPr lang="en-US" sz="2400" dirty="0" smtClean="0">
                <a:latin typeface="Times New Roman" panose="02020603050405020304" pitchFamily="18" charset="0"/>
                <a:cs typeface="Times New Roman" panose="02020603050405020304" pitchFamily="18" charset="0"/>
              </a:rPr>
              <a:t>designer intended.</a:t>
            </a:r>
          </a:p>
          <a:p>
            <a:pPr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Quality control is very good if reduction of variability is maintained.</a:t>
            </a:r>
          </a:p>
          <a:p>
            <a:pPr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Product quality fails if size of product differs.</a:t>
            </a:r>
          </a:p>
          <a:p>
            <a:pPr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So early detection variability and correction is required to maintain quality.</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nvPr>
            </p:nvGraphicFramePr>
            <p:xfrm>
              <a:off x="1064550" y="702388"/>
              <a:ext cx="10154829" cy="5382706"/>
            </p:xfrm>
            <a:graphic>
              <a:graphicData uri="http://schemas.openxmlformats.org/drawingml/2006/table">
                <a:tbl>
                  <a:tblPr firstRow="1" firstCol="1" bandRow="1">
                    <a:tableStyleId>{5C22544A-7EE6-4342-B048-85BDC9FD1C3A}</a:tableStyleId>
                  </a:tblPr>
                  <a:tblGrid>
                    <a:gridCol w="3384943"/>
                    <a:gridCol w="3384943"/>
                    <a:gridCol w="3384943"/>
                  </a:tblGrid>
                  <a:tr h="849297">
                    <a:tc>
                      <a:txBody>
                        <a:bodyPr/>
                        <a:lstStyle/>
                        <a:p>
                          <a:pPr marL="0" marR="0" algn="ctr">
                            <a:lnSpc>
                              <a:spcPct val="150000"/>
                            </a:lnSpc>
                            <a:spcBef>
                              <a:spcPts val="0"/>
                            </a:spcBef>
                            <a:spcAft>
                              <a:spcPts val="0"/>
                            </a:spcAft>
                          </a:pPr>
                          <a:r>
                            <a:rPr lang="en-US" sz="1100" dirty="0">
                              <a:effectLst/>
                            </a:rPr>
                            <a:t>Sample no.</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Number of non-conforming assemblies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Sample fraction non-conforming</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0.06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15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0.15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0.00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0.09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0.05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0.01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0.04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18</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0.05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0.07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33635">
                    <a:tc>
                      <a:txBody>
                        <a:bodyPr/>
                        <a:lstStyle/>
                        <a:p>
                          <a:pPr marL="0" marR="0" algn="ctr">
                            <a:lnSpc>
                              <a:spcPct val="150000"/>
                            </a:lnSpc>
                            <a:spcBef>
                              <a:spcPts val="0"/>
                            </a:spcBef>
                            <a:spcAft>
                              <a:spcPts val="0"/>
                            </a:spcAft>
                          </a:pPr>
                          <a:r>
                            <a:rPr lang="en-US" sz="1100">
                              <a:effectLst/>
                            </a:rPr>
                            <a:t>20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12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0.12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29349">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 xmlns:m="http://schemas.openxmlformats.org/officeDocument/2006/math">
                              <m:nary>
                                <m:naryPr>
                                  <m:chr m:val="∑"/>
                                  <m:limLoc m:val="undOvr"/>
                                  <m:subHide m:val="on"/>
                                  <m:supHide m:val="on"/>
                                  <m:ctrlPr>
                                    <a:rPr lang="en-US" sz="1100" i="1">
                                      <a:effectLst/>
                                      <a:latin typeface="Cambria Math" panose="02040503050406030204"/>
                                    </a:rPr>
                                  </m:ctrlPr>
                                </m:naryPr>
                                <m:sub/>
                                <m:sup/>
                                <m:e>
                                  <m:sSub>
                                    <m:sSubPr>
                                      <m:ctrlPr>
                                        <a:rPr lang="en-US" sz="1100" i="1">
                                          <a:effectLst/>
                                          <a:latin typeface="Cambria Math" panose="02040503050406030204"/>
                                        </a:rPr>
                                      </m:ctrlPr>
                                    </m:sSubPr>
                                    <m:e>
                                      <m:r>
                                        <a:rPr lang="en-US" sz="1100">
                                          <a:effectLst/>
                                          <a:latin typeface="Cambria Math" panose="02040503050406030204" pitchFamily="18" charset="0"/>
                                        </a:rPr>
                                        <m:t>𝐷</m:t>
                                      </m:r>
                                    </m:e>
                                    <m:sub>
                                      <m:r>
                                        <a:rPr lang="en-US" sz="1100">
                                          <a:effectLst/>
                                          <a:latin typeface="Cambria Math" panose="02040503050406030204" pitchFamily="18" charset="0"/>
                                        </a:rPr>
                                        <m:t>𝑖</m:t>
                                      </m:r>
                                    </m:sub>
                                  </m:sSub>
                                </m:e>
                              </m:nary>
                            </m:oMath>
                          </a14:m>
                          <a:r>
                            <a:rPr lang="en-US" sz="1100">
                              <a:effectLst/>
                            </a:rPr>
                            <a:t>=117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mc:Choice>
        <mc:Fallback xmlns="">
          <p:graphicFrame>
            <p:nvGraphicFramePr>
              <p:cNvPr id="4" name="Content Placeholder 3"/>
              <p:cNvGraphicFramePr>
                <a:graphicFrameLocks noGrp="1"/>
              </p:cNvGraphicFramePr>
              <p:nvPr>
                <p:ph idx="1"/>
              </p:nvPr>
            </p:nvGraphicFramePr>
            <p:xfrm>
              <a:off x="1064550" y="702388"/>
              <a:ext cx="10154829" cy="5382706"/>
            </p:xfrm>
            <a:graphic>
              <a:graphicData uri="http://schemas.openxmlformats.org/drawingml/2006/table">
                <a:tbl>
                  <a:tblPr firstRow="1" firstCol="1" bandRow="1">
                    <a:tableStyleId>{5C22544A-7EE6-4342-B048-85BDC9FD1C3A}</a:tableStyleId>
                  </a:tblPr>
                  <a:tblGrid>
                    <a:gridCol w="3384943"/>
                    <a:gridCol w="3384943"/>
                    <a:gridCol w="3384943"/>
                  </a:tblGrid>
                  <a:tr h="849297">
                    <a:tc>
                      <a:txBody>
                        <a:bodyPr/>
                        <a:lstStyle/>
                        <a:p>
                          <a:pPr marL="0" marR="0" algn="ctr">
                            <a:lnSpc>
                              <a:spcPct val="150000"/>
                            </a:lnSpc>
                            <a:spcBef>
                              <a:spcPts val="0"/>
                            </a:spcBef>
                            <a:spcAft>
                              <a:spcPts val="0"/>
                            </a:spcAft>
                          </a:pPr>
                          <a:r>
                            <a:rPr lang="en-US" sz="1100" dirty="0">
                              <a:effectLst/>
                            </a:rPr>
                            <a:t>Sample no.</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Number of non-conforming assemblies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Sample fraction non-conforming</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0.06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15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0.15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0.00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0.09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0.05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0.01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0.04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18</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0.05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7825">
                    <a:tc>
                      <a:txBody>
                        <a:bodyPr/>
                        <a:lstStyle/>
                        <a:p>
                          <a:pPr marL="0" marR="0" algn="ctr">
                            <a:lnSpc>
                              <a:spcPct val="150000"/>
                            </a:lnSpc>
                            <a:spcBef>
                              <a:spcPts val="0"/>
                            </a:spcBef>
                            <a:spcAft>
                              <a:spcPts val="0"/>
                            </a:spcAft>
                          </a:pPr>
                          <a:r>
                            <a:rPr lang="en-US" sz="1100">
                              <a:effectLst/>
                            </a:rPr>
                            <a:t>19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0.07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33635">
                    <a:tc>
                      <a:txBody>
                        <a:bodyPr/>
                        <a:lstStyle/>
                        <a:p>
                          <a:pPr marL="0" marR="0" algn="ctr">
                            <a:lnSpc>
                              <a:spcPct val="150000"/>
                            </a:lnSpc>
                            <a:spcBef>
                              <a:spcPts val="0"/>
                            </a:spcBef>
                            <a:spcAft>
                              <a:spcPts val="0"/>
                            </a:spcAft>
                          </a:pPr>
                          <a:r>
                            <a:rPr lang="en-US" sz="1100">
                              <a:effectLst/>
                            </a:rPr>
                            <a:t>20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12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0.12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29260">
                    <a:tc>
                      <a:txBody>
                        <a:bodyPr/>
                        <a:lstStyle/>
                        <a:p>
                          <a:pPr marL="0" marR="0" algn="ctr">
                            <a:lnSpc>
                              <a:spcPct val="150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blipFill>
                      </a:tcPr>
                    </a:tc>
                    <a:tc>
                      <a:txBody>
                        <a:bodyPr/>
                        <a:lstStyle/>
                        <a:p>
                          <a:pPr marL="0" marR="0" algn="ctr">
                            <a:lnSpc>
                              <a:spcPct val="150000"/>
                            </a:lnSpc>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3619659" y="6085096"/>
                <a:ext cx="474666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𝒏</m:t>
                      </m:r>
                      <m:r>
                        <a:rPr lang="en-US" sz="2400" b="1" i="1">
                          <a:latin typeface="Cambria Math" panose="02040503050406030204" pitchFamily="18" charset="0"/>
                        </a:rPr>
                        <m:t>=</m:t>
                      </m:r>
                      <m:r>
                        <a:rPr lang="en-US" sz="2400" b="1" i="1">
                          <a:latin typeface="Cambria Math" panose="02040503050406030204" pitchFamily="18" charset="0"/>
                        </a:rPr>
                        <m:t>𝟏𝟎𝟎</m:t>
                      </m:r>
                      <m:r>
                        <a:rPr lang="en-US" sz="2400" b="1" i="1">
                          <a:latin typeface="Cambria Math" panose="02040503050406030204" pitchFamily="18" charset="0"/>
                        </a:rPr>
                        <m:t>  , </m:t>
                      </m:r>
                      <m:r>
                        <a:rPr lang="en-US" sz="2400" b="1" i="1">
                          <a:latin typeface="Cambria Math" panose="02040503050406030204" pitchFamily="18" charset="0"/>
                        </a:rPr>
                        <m:t>𝒎</m:t>
                      </m:r>
                      <m:r>
                        <a:rPr lang="en-US" sz="2400" b="1" i="1">
                          <a:latin typeface="Cambria Math" panose="02040503050406030204" pitchFamily="18" charset="0"/>
                        </a:rPr>
                        <m:t>=</m:t>
                      </m:r>
                      <m:r>
                        <a:rPr lang="en-US" sz="2400" b="1" i="1">
                          <a:latin typeface="Cambria Math" panose="02040503050406030204" pitchFamily="18" charset="0"/>
                        </a:rPr>
                        <m:t>𝟐𝟎</m:t>
                      </m:r>
                    </m:oMath>
                  </m:oMathPara>
                </a14:m>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19659" y="6085096"/>
                <a:ext cx="4746660" cy="830997"/>
              </a:xfrm>
              <a:prstGeom prst="rect">
                <a:avLst/>
              </a:prstGeom>
              <a:blipFill rotWithShape="1">
                <a:blip r:embed="rId3"/>
                <a:stretch>
                  <a:fillRect l="-3" t="-63" r="4" b="37"/>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852755" y="904125"/>
                <a:ext cx="10633753" cy="555600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a:rPr>
                          </m:ctrlPr>
                        </m:accPr>
                        <m:e>
                          <m:r>
                            <a:rPr lang="en-US" sz="2400" b="0" i="1">
                              <a:latin typeface="Cambria Math" panose="02040503050406030204" pitchFamily="18" charset="0"/>
                            </a:rPr>
                            <m:t>𝑃</m:t>
                          </m:r>
                        </m:e>
                      </m:acc>
                      <m:r>
                        <a:rPr lang="en-US" sz="2400" b="0" i="1">
                          <a:latin typeface="Cambria Math" panose="02040503050406030204" pitchFamily="18" charset="0"/>
                        </a:rPr>
                        <m:t>=</m:t>
                      </m:r>
                      <m:f>
                        <m:fPr>
                          <m:ctrlPr>
                            <a:rPr lang="en-US" sz="2400" i="1">
                              <a:latin typeface="Cambria Math" panose="02040503050406030204"/>
                            </a:rPr>
                          </m:ctrlPr>
                        </m:fPr>
                        <m:num>
                          <m:nary>
                            <m:naryPr>
                              <m:chr m:val="∑"/>
                              <m:limLoc m:val="undOvr"/>
                              <m:ctrlPr>
                                <a:rPr lang="en-US" sz="2400" i="1">
                                  <a:latin typeface="Cambria Math" panose="02040503050406030204"/>
                                </a:rPr>
                              </m:ctrlPr>
                            </m:naryPr>
                            <m:sub>
                              <m:r>
                                <a:rPr lang="en-US" sz="2400" b="0" i="1">
                                  <a:latin typeface="Cambria Math" panose="02040503050406030204" pitchFamily="18" charset="0"/>
                                </a:rPr>
                                <m:t>𝑖</m:t>
                              </m:r>
                              <m:r>
                                <a:rPr lang="en-US" sz="2400" b="0" i="1">
                                  <a:latin typeface="Cambria Math" panose="02040503050406030204" pitchFamily="18" charset="0"/>
                                </a:rPr>
                                <m:t>=1</m:t>
                              </m:r>
                            </m:sub>
                            <m:sup>
                              <m:r>
                                <a:rPr lang="en-US" sz="2400" b="0" i="1">
                                  <a:latin typeface="Cambria Math" panose="02040503050406030204" pitchFamily="18" charset="0"/>
                                </a:rPr>
                                <m:t>𝑚</m:t>
                              </m:r>
                            </m:sup>
                            <m:e>
                              <m:sSub>
                                <m:sSubPr>
                                  <m:ctrlPr>
                                    <a:rPr lang="en-US" sz="2400" i="1">
                                      <a:latin typeface="Cambria Math" panose="02040503050406030204"/>
                                    </a:rPr>
                                  </m:ctrlPr>
                                </m:sSubPr>
                                <m:e>
                                  <m:r>
                                    <a:rPr lang="en-US" sz="2400" b="0" i="1">
                                      <a:latin typeface="Cambria Math" panose="02040503050406030204" pitchFamily="18" charset="0"/>
                                    </a:rPr>
                                    <m:t>𝐷</m:t>
                                  </m:r>
                                </m:e>
                                <m:sub>
                                  <m:r>
                                    <a:rPr lang="en-US" sz="2400" b="0" i="1">
                                      <a:latin typeface="Cambria Math" panose="02040503050406030204" pitchFamily="18" charset="0"/>
                                    </a:rPr>
                                    <m:t>𝑖</m:t>
                                  </m:r>
                                </m:sub>
                              </m:sSub>
                            </m:e>
                          </m:nary>
                        </m:num>
                        <m:den>
                          <m:r>
                            <a:rPr lang="en-US" sz="2400" b="0" i="1">
                              <a:latin typeface="Cambria Math" panose="02040503050406030204" pitchFamily="18" charset="0"/>
                            </a:rPr>
                            <m:t>𝑚𝑛</m:t>
                          </m:r>
                        </m:den>
                      </m:f>
                      <m:r>
                        <a:rPr lang="en-US" sz="2400" b="0" i="1">
                          <a:latin typeface="Cambria Math" panose="02040503050406030204" pitchFamily="18" charset="0"/>
                        </a:rPr>
                        <m:t>=</m:t>
                      </m:r>
                      <m:f>
                        <m:fPr>
                          <m:ctrlPr>
                            <a:rPr lang="en-US" sz="2400" i="1">
                              <a:latin typeface="Cambria Math" panose="02040503050406030204"/>
                            </a:rPr>
                          </m:ctrlPr>
                        </m:fPr>
                        <m:num>
                          <m:nary>
                            <m:naryPr>
                              <m:chr m:val="∑"/>
                              <m:limLoc m:val="undOvr"/>
                              <m:ctrlPr>
                                <a:rPr lang="en-US" sz="2400" i="1">
                                  <a:latin typeface="Cambria Math" panose="02040503050406030204"/>
                                </a:rPr>
                              </m:ctrlPr>
                            </m:naryPr>
                            <m:sub>
                              <m:r>
                                <a:rPr lang="en-US" sz="2400" b="0" i="1">
                                  <a:latin typeface="Cambria Math" panose="02040503050406030204" pitchFamily="18" charset="0"/>
                                </a:rPr>
                                <m:t>𝑖</m:t>
                              </m:r>
                              <m:r>
                                <a:rPr lang="en-US" sz="2400" b="0" i="1">
                                  <a:latin typeface="Cambria Math" panose="02040503050406030204" pitchFamily="18" charset="0"/>
                                </a:rPr>
                                <m:t>=1</m:t>
                              </m:r>
                            </m:sub>
                            <m:sup>
                              <m:r>
                                <a:rPr lang="en-US" sz="2400" b="0" i="1">
                                  <a:latin typeface="Cambria Math" panose="02040503050406030204" pitchFamily="18" charset="0"/>
                                </a:rPr>
                                <m:t>𝑚</m:t>
                              </m:r>
                            </m:sup>
                            <m:e>
                              <m:sSub>
                                <m:sSubPr>
                                  <m:ctrlPr>
                                    <a:rPr lang="en-US" sz="2400" i="1">
                                      <a:latin typeface="Cambria Math" panose="02040503050406030204"/>
                                    </a:rPr>
                                  </m:ctrlPr>
                                </m:sSubPr>
                                <m:e>
                                  <m:r>
                                    <a:rPr lang="en-US" sz="2400" b="0" i="1">
                                      <a:latin typeface="Cambria Math" panose="02040503050406030204" pitchFamily="18" charset="0"/>
                                    </a:rPr>
                                    <m:t>𝑃</m:t>
                                  </m:r>
                                </m:e>
                                <m:sub>
                                  <m:r>
                                    <a:rPr lang="en-US" sz="2400" b="0" i="1">
                                      <a:latin typeface="Cambria Math" panose="02040503050406030204" pitchFamily="18" charset="0"/>
                                    </a:rPr>
                                    <m:t>𝑖</m:t>
                                  </m:r>
                                </m:sub>
                              </m:sSub>
                            </m:e>
                          </m:nary>
                        </m:num>
                        <m:den>
                          <m:r>
                            <a:rPr lang="en-US" sz="2400" b="0" i="1">
                              <a:latin typeface="Cambria Math" panose="02040503050406030204" pitchFamily="18" charset="0"/>
                            </a:rPr>
                            <m:t>𝑚</m:t>
                          </m:r>
                        </m:den>
                      </m:f>
                      <m:r>
                        <a:rPr lang="en-US" sz="2400" b="0" i="1">
                          <a:latin typeface="Cambria Math" panose="02040503050406030204" pitchFamily="18" charset="0"/>
                        </a:rPr>
                        <m:t>=</m:t>
                      </m:r>
                      <m:f>
                        <m:fPr>
                          <m:ctrlPr>
                            <a:rPr lang="en-US" sz="2400" i="1">
                              <a:latin typeface="Cambria Math" panose="02040503050406030204"/>
                            </a:rPr>
                          </m:ctrlPr>
                        </m:fPr>
                        <m:num>
                          <m:r>
                            <a:rPr lang="en-US" sz="2400" b="0" i="1">
                              <a:latin typeface="Cambria Math" panose="02040503050406030204" pitchFamily="18" charset="0"/>
                            </a:rPr>
                            <m:t>117</m:t>
                          </m:r>
                        </m:num>
                        <m:den>
                          <m:r>
                            <a:rPr lang="en-US" sz="2400" b="0" i="1">
                              <a:latin typeface="Cambria Math" panose="02040503050406030204" pitchFamily="18" charset="0"/>
                            </a:rPr>
                            <m:t>20×100</m:t>
                          </m:r>
                        </m:den>
                      </m:f>
                      <m:r>
                        <a:rPr lang="en-US" sz="2400" b="0" i="1">
                          <a:latin typeface="Cambria Math" panose="02040503050406030204" pitchFamily="18" charset="0"/>
                        </a:rPr>
                        <m:t>=0.058</m:t>
                      </m:r>
                    </m:oMath>
                  </m:oMathPara>
                </a14:m>
                <a:endParaRPr lang="en-US" sz="2400"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𝐶𝑜𝑛𝑡𝑟𝑜𝑙</m:t>
                      </m:r>
                      <m:r>
                        <a:rPr lang="en-US" sz="2400" b="0" i="1">
                          <a:latin typeface="Cambria Math" panose="02040503050406030204" pitchFamily="18" charset="0"/>
                        </a:rPr>
                        <m:t> </m:t>
                      </m:r>
                      <m:r>
                        <a:rPr lang="en-US" sz="2400" b="0" i="1">
                          <a:latin typeface="Cambria Math" panose="02040503050406030204" pitchFamily="18" charset="0"/>
                        </a:rPr>
                        <m:t>𝑙𝑖𝑚𝑖𝑡𝑠</m:t>
                      </m:r>
                      <m:r>
                        <a:rPr lang="en-US" sz="2400" b="0" i="1">
                          <a:latin typeface="Cambria Math" panose="02040503050406030204" pitchFamily="18" charset="0"/>
                        </a:rPr>
                        <m:t>=</m:t>
                      </m:r>
                      <m:acc>
                        <m:accPr>
                          <m:chr m:val="̅"/>
                          <m:ctrlPr>
                            <a:rPr lang="en-US" sz="2400" i="1">
                              <a:latin typeface="Cambria Math" panose="02040503050406030204"/>
                            </a:rPr>
                          </m:ctrlPr>
                        </m:accPr>
                        <m:e>
                          <m:r>
                            <a:rPr lang="en-US" sz="2400" b="0" i="1">
                              <a:latin typeface="Cambria Math" panose="02040503050406030204" pitchFamily="18" charset="0"/>
                            </a:rPr>
                            <m:t>𝑃</m:t>
                          </m:r>
                        </m:e>
                      </m:acc>
                      <m:r>
                        <a:rPr lang="en-US" sz="2400" b="0" i="1">
                          <a:latin typeface="Cambria Math" panose="02040503050406030204" pitchFamily="18" charset="0"/>
                        </a:rPr>
                        <m:t>±3</m:t>
                      </m:r>
                      <m:rad>
                        <m:radPr>
                          <m:degHide m:val="on"/>
                          <m:ctrlPr>
                            <a:rPr lang="en-US" sz="2400" i="1">
                              <a:latin typeface="Cambria Math" panose="02040503050406030204"/>
                            </a:rPr>
                          </m:ctrlPr>
                        </m:radPr>
                        <m:deg/>
                        <m:e>
                          <m:f>
                            <m:fPr>
                              <m:ctrlPr>
                                <a:rPr lang="en-US" sz="2400" i="1">
                                  <a:latin typeface="Cambria Math" panose="02040503050406030204"/>
                                </a:rPr>
                              </m:ctrlPr>
                            </m:fPr>
                            <m:num>
                              <m:acc>
                                <m:accPr>
                                  <m:chr m:val="̅"/>
                                  <m:ctrlPr>
                                    <a:rPr lang="en-US" sz="2400" i="1">
                                      <a:latin typeface="Cambria Math" panose="02040503050406030204"/>
                                    </a:rPr>
                                  </m:ctrlPr>
                                </m:accPr>
                                <m:e>
                                  <m:r>
                                    <a:rPr lang="en-US" sz="2400" b="0" i="1">
                                      <a:latin typeface="Cambria Math" panose="02040503050406030204" pitchFamily="18" charset="0"/>
                                    </a:rPr>
                                    <m:t>𝑃</m:t>
                                  </m:r>
                                  <m:r>
                                    <a:rPr lang="en-US" sz="2400" b="0" i="1">
                                      <a:latin typeface="Cambria Math" panose="02040503050406030204" pitchFamily="18" charset="0"/>
                                    </a:rPr>
                                    <m:t> </m:t>
                                  </m:r>
                                </m:e>
                              </m:acc>
                              <m:d>
                                <m:dPr>
                                  <m:ctrlPr>
                                    <a:rPr lang="en-US" sz="2400" i="1">
                                      <a:latin typeface="Cambria Math" panose="02040503050406030204"/>
                                    </a:rPr>
                                  </m:ctrlPr>
                                </m:dPr>
                                <m:e>
                                  <m:r>
                                    <a:rPr lang="en-US" sz="2400" b="0" i="1">
                                      <a:latin typeface="Cambria Math" panose="02040503050406030204" pitchFamily="18" charset="0"/>
                                    </a:rPr>
                                    <m:t>1−</m:t>
                                  </m:r>
                                  <m:acc>
                                    <m:accPr>
                                      <m:chr m:val="̅"/>
                                      <m:ctrlPr>
                                        <a:rPr lang="en-US" sz="2400" i="1">
                                          <a:latin typeface="Cambria Math" panose="02040503050406030204"/>
                                        </a:rPr>
                                      </m:ctrlPr>
                                    </m:accPr>
                                    <m:e>
                                      <m:r>
                                        <a:rPr lang="en-US" sz="2400" b="0" i="1">
                                          <a:latin typeface="Cambria Math" panose="02040503050406030204" pitchFamily="18" charset="0"/>
                                        </a:rPr>
                                        <m:t>𝑃</m:t>
                                      </m:r>
                                    </m:e>
                                  </m:acc>
                                </m:e>
                              </m:d>
                            </m:num>
                            <m:den>
                              <m:r>
                                <a:rPr lang="en-US" sz="2400" b="0" i="1">
                                  <a:latin typeface="Cambria Math" panose="02040503050406030204" pitchFamily="18" charset="0"/>
                                </a:rPr>
                                <m:t>𝑛</m:t>
                              </m:r>
                            </m:den>
                          </m:f>
                        </m:e>
                      </m:rad>
                    </m:oMath>
                    <m:oMath xmlns:m="http://schemas.openxmlformats.org/officeDocument/2006/math">
                      <m:r>
                        <a:rPr lang="en-US" sz="2400" b="0" i="1">
                          <a:latin typeface="Cambria Math" panose="02040503050406030204" pitchFamily="18" charset="0"/>
                        </a:rPr>
                        <m:t>=0.0585±3</m:t>
                      </m:r>
                      <m:rad>
                        <m:radPr>
                          <m:degHide m:val="on"/>
                          <m:ctrlPr>
                            <a:rPr lang="en-US" sz="2400" i="1">
                              <a:latin typeface="Cambria Math" panose="02040503050406030204"/>
                            </a:rPr>
                          </m:ctrlPr>
                        </m:radPr>
                        <m:deg/>
                        <m:e>
                          <m:f>
                            <m:fPr>
                              <m:ctrlPr>
                                <a:rPr lang="en-US" sz="2400" i="1">
                                  <a:latin typeface="Cambria Math" panose="02040503050406030204"/>
                                </a:rPr>
                              </m:ctrlPr>
                            </m:fPr>
                            <m:num>
                              <m:r>
                                <a:rPr lang="en-US" sz="2400" b="0" i="1">
                                  <a:latin typeface="Cambria Math" panose="02040503050406030204" pitchFamily="18" charset="0"/>
                                </a:rPr>
                                <m:t>0.0585</m:t>
                              </m:r>
                              <m:d>
                                <m:dPr>
                                  <m:ctrlPr>
                                    <a:rPr lang="en-US" sz="2400" i="1">
                                      <a:latin typeface="Cambria Math" panose="02040503050406030204"/>
                                    </a:rPr>
                                  </m:ctrlPr>
                                </m:dPr>
                                <m:e>
                                  <m:r>
                                    <a:rPr lang="en-US" sz="2400" b="0" i="1">
                                      <a:latin typeface="Cambria Math" panose="02040503050406030204" pitchFamily="18" charset="0"/>
                                    </a:rPr>
                                    <m:t>1−0.0585</m:t>
                                  </m:r>
                                </m:e>
                              </m:d>
                            </m:num>
                            <m:den>
                              <m:r>
                                <a:rPr lang="en-US" sz="2400" b="0" i="1">
                                  <a:latin typeface="Cambria Math" panose="02040503050406030204" pitchFamily="18" charset="0"/>
                                </a:rPr>
                                <m:t>100</m:t>
                              </m:r>
                            </m:den>
                          </m:f>
                        </m:e>
                      </m:rad>
                    </m:oMath>
                    <m:oMath xmlns:m="http://schemas.openxmlformats.org/officeDocument/2006/math">
                      <m:r>
                        <a:rPr lang="en-US" sz="2400" b="0" i="1">
                          <a:latin typeface="Cambria Math" panose="02040503050406030204" pitchFamily="18" charset="0"/>
                        </a:rPr>
                        <m:t>=0.0585±0.0704</m:t>
                      </m:r>
                    </m:oMath>
                  </m:oMathPara>
                </a14:m>
                <a:endParaRPr lang="en-US" sz="2400"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𝑇h𝑖𝑠</m:t>
                      </m:r>
                      <m:r>
                        <a:rPr lang="en-US" sz="2400" b="0" i="1">
                          <a:latin typeface="Cambria Math" panose="02040503050406030204" pitchFamily="18" charset="0"/>
                        </a:rPr>
                        <m:t> </m:t>
                      </m:r>
                      <m:r>
                        <a:rPr lang="en-US" sz="2400" b="0" i="1">
                          <a:latin typeface="Cambria Math" panose="02040503050406030204" pitchFamily="18" charset="0"/>
                        </a:rPr>
                        <m:t>𝑖𝑠</m:t>
                      </m:r>
                      <m:r>
                        <a:rPr lang="en-US" sz="2400" b="0" i="1">
                          <a:latin typeface="Cambria Math" panose="02040503050406030204" pitchFamily="18" charset="0"/>
                        </a:rPr>
                        <m:t> </m:t>
                      </m:r>
                      <m:r>
                        <a:rPr lang="en-US" sz="2400" b="0" i="1">
                          <a:latin typeface="Cambria Math" panose="02040503050406030204" pitchFamily="18" charset="0"/>
                        </a:rPr>
                        <m:t>𝑡h𝑒</m:t>
                      </m:r>
                      <m:r>
                        <a:rPr lang="en-US" sz="2400" b="0" i="1">
                          <a:latin typeface="Cambria Math" panose="02040503050406030204" pitchFamily="18" charset="0"/>
                        </a:rPr>
                        <m:t> </m:t>
                      </m:r>
                      <m:r>
                        <a:rPr lang="en-US" sz="2400" b="0" i="1">
                          <a:latin typeface="Cambria Math" panose="02040503050406030204" pitchFamily="18" charset="0"/>
                        </a:rPr>
                        <m:t>𝑐𝑜𝑛𝑡𝑟𝑜𝑙</m:t>
                      </m:r>
                      <m:r>
                        <a:rPr lang="en-US" sz="2400" b="0" i="1">
                          <a:latin typeface="Cambria Math" panose="02040503050406030204" pitchFamily="18" charset="0"/>
                        </a:rPr>
                        <m:t> </m:t>
                      </m:r>
                      <m:r>
                        <a:rPr lang="en-US" sz="2400" b="0" i="1">
                          <a:latin typeface="Cambria Math" panose="02040503050406030204" pitchFamily="18" charset="0"/>
                        </a:rPr>
                        <m:t>𝑙𝑖𝑚𝑖𝑡𝑠</m:t>
                      </m:r>
                      <m:r>
                        <a:rPr lang="en-US" sz="2400" b="0" i="1">
                          <a:latin typeface="Cambria Math" panose="02040503050406030204" pitchFamily="18" charset="0"/>
                        </a:rPr>
                        <m:t> </m:t>
                      </m:r>
                      <m:d>
                        <m:dPr>
                          <m:begChr m:val="{"/>
                          <m:endChr m:val=""/>
                          <m:ctrlPr>
                            <a:rPr lang="en-US" sz="2400" i="1">
                              <a:latin typeface="Cambria Math" panose="02040503050406030204"/>
                            </a:rPr>
                          </m:ctrlPr>
                        </m:dPr>
                        <m:e>
                          <m:eqArr>
                            <m:eqArrPr>
                              <m:ctrlPr>
                                <a:rPr lang="en-US" sz="2400" i="1">
                                  <a:latin typeface="Cambria Math" panose="02040503050406030204"/>
                                </a:rPr>
                              </m:ctrlPr>
                            </m:eqArrPr>
                            <m:e>
                              <m:r>
                                <a:rPr lang="en-US" sz="2400" b="0" i="1">
                                  <a:latin typeface="Cambria Math" panose="02040503050406030204" pitchFamily="18" charset="0"/>
                                </a:rPr>
                                <m:t>𝑈𝐿𝐶</m:t>
                              </m:r>
                              <m:r>
                                <a:rPr lang="en-US" sz="2400" b="0" i="1">
                                  <a:latin typeface="Cambria Math" panose="02040503050406030204" pitchFamily="18" charset="0"/>
                                </a:rPr>
                                <m:t>=0.1239</m:t>
                              </m:r>
                            </m:e>
                            <m:e>
                              <m:r>
                                <a:rPr lang="en-US" sz="2400" b="0" i="1">
                                  <a:latin typeface="Cambria Math" panose="02040503050406030204" pitchFamily="18" charset="0"/>
                                </a:rPr>
                                <m:t>𝐶𝐿</m:t>
                              </m:r>
                              <m:r>
                                <a:rPr lang="en-US" sz="2400" b="0" i="1">
                                  <a:latin typeface="Cambria Math" panose="02040503050406030204" pitchFamily="18" charset="0"/>
                                </a:rPr>
                                <m:t>=0.0585</m:t>
                              </m:r>
                            </m:e>
                            <m:e>
                              <m:r>
                                <a:rPr lang="en-US" sz="2400" b="0" i="1">
                                  <a:latin typeface="Cambria Math" panose="02040503050406030204" pitchFamily="18" charset="0"/>
                                </a:rPr>
                                <m:t>𝐿𝐶𝐿</m:t>
                              </m:r>
                              <m:r>
                                <a:rPr lang="en-US" sz="2400" b="0" i="1">
                                  <a:latin typeface="Cambria Math" panose="02040503050406030204" pitchFamily="18" charset="0"/>
                                </a:rPr>
                                <m:t>=−</m:t>
                              </m:r>
                              <m:r>
                                <a:rPr lang="en-US" sz="2400" b="0" i="1">
                                  <a:latin typeface="Cambria Math" panose="02040503050406030204" pitchFamily="18" charset="0"/>
                                </a:rPr>
                                <m:t>𝑣𝑒</m:t>
                              </m:r>
                              <m:r>
                                <a:rPr lang="en-US" sz="2400" b="0" i="1">
                                  <a:latin typeface="Cambria Math" panose="02040503050406030204" pitchFamily="18" charset="0"/>
                                </a:rPr>
                                <m:t>≈0</m:t>
                              </m:r>
                            </m:e>
                          </m:eqArr>
                        </m:e>
                      </m:d>
                    </m:oMath>
                  </m:oMathPara>
                </a14:m>
                <a:endParaRPr lang="en-US" sz="2400" dirty="0" smtClean="0">
                  <a:latin typeface="Times New Roman" panose="02020603050405020304" pitchFamily="18" charset="0"/>
                  <a:cs typeface="Times New Roman" panose="02020603050405020304" pitchFamily="18" charset="0"/>
                </a:endParaRPr>
              </a:p>
              <a:p>
                <a:pPr algn="ctr"/>
                <a:endParaRPr lang="en-US" sz="2400" dirty="0" smtClean="0"/>
              </a:p>
              <a:p>
                <a:pPr algn="ctr"/>
                <a:r>
                  <a:rPr lang="en-US" sz="2400" dirty="0" smtClean="0"/>
                  <a:t>This </a:t>
                </a:r>
                <a:r>
                  <a:rPr lang="en-US" sz="2400" dirty="0"/>
                  <a:t>can be shown numerically or graphically.</a:t>
                </a:r>
                <a:endParaRPr lang="en-US" sz="2400"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52755" y="904125"/>
                <a:ext cx="10633753" cy="5556008"/>
              </a:xfrm>
              <a:prstGeom prst="rect">
                <a:avLst/>
              </a:prstGeom>
              <a:blipFill rotWithShape="1">
                <a:blip r:embed="rId2"/>
                <a:stretch>
                  <a:fillRect l="-6" t="-9" r="6" b="5"/>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924910" y="516673"/>
                <a:ext cx="10448818" cy="403411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Sample fraction nonconforming </a:t>
                </a:r>
              </a:p>
              <a:p>
                <a:pPr/>
                <a14:m>
                  <m:oMathPara xmlns:m="http://schemas.openxmlformats.org/officeDocument/2006/math">
                    <m:oMathParaPr>
                      <m:jc m:val="centerGroup"/>
                    </m:oMathParaPr>
                    <m:oMath xmlns:m="http://schemas.openxmlformats.org/officeDocument/2006/math">
                      <m:acc>
                        <m:accPr>
                          <m:chr m:val="̂"/>
                          <m:ctrlPr>
                            <a:rPr lang="en-US" sz="2400" b="1" i="1">
                              <a:latin typeface="Cambria Math" panose="02040503050406030204"/>
                            </a:rPr>
                          </m:ctrlPr>
                        </m:accPr>
                        <m:e>
                          <m:sSub>
                            <m:sSubPr>
                              <m:ctrlPr>
                                <a:rPr lang="en-US" sz="2400" b="1" i="1">
                                  <a:latin typeface="Cambria Math" panose="02040503050406030204"/>
                                </a:rPr>
                              </m:ctrlPr>
                            </m:sSubPr>
                            <m:e>
                              <m:r>
                                <a:rPr lang="en-US" sz="2400" b="1" i="1">
                                  <a:latin typeface="Cambria Math" panose="02040503050406030204" pitchFamily="18" charset="0"/>
                                </a:rPr>
                                <m:t>𝑷</m:t>
                              </m:r>
                            </m:e>
                            <m:sub>
                              <m:r>
                                <a:rPr lang="en-US" sz="2400" b="1" i="1">
                                  <a:latin typeface="Cambria Math" panose="02040503050406030204" pitchFamily="18" charset="0"/>
                                </a:rPr>
                                <m:t>𝒊</m:t>
                              </m:r>
                            </m:sub>
                          </m:sSub>
                        </m:e>
                      </m:acc>
                      <m:r>
                        <a:rPr lang="en-US" sz="2400" b="1" i="1">
                          <a:latin typeface="Cambria Math" panose="02040503050406030204" pitchFamily="18" charset="0"/>
                        </a:rPr>
                        <m:t>=</m:t>
                      </m:r>
                      <m:f>
                        <m:fPr>
                          <m:ctrlPr>
                            <a:rPr lang="en-US" sz="2400" b="1" i="1">
                              <a:latin typeface="Cambria Math" panose="02040503050406030204"/>
                            </a:rPr>
                          </m:ctrlPr>
                        </m:fPr>
                        <m:num>
                          <m:sSub>
                            <m:sSubPr>
                              <m:ctrlPr>
                                <a:rPr lang="en-US" sz="2400" b="1" i="1">
                                  <a:latin typeface="Cambria Math" panose="02040503050406030204"/>
                                </a:rPr>
                              </m:ctrlPr>
                            </m:sSubPr>
                            <m:e>
                              <m:r>
                                <a:rPr lang="en-US" sz="2400" b="1" i="1">
                                  <a:latin typeface="Cambria Math" panose="02040503050406030204" pitchFamily="18" charset="0"/>
                                </a:rPr>
                                <m:t>𝑫</m:t>
                              </m:r>
                            </m:e>
                            <m:sub>
                              <m:r>
                                <a:rPr lang="en-US" sz="2400" b="1" i="1">
                                  <a:latin typeface="Cambria Math" panose="02040503050406030204" pitchFamily="18" charset="0"/>
                                </a:rPr>
                                <m:t>𝒊</m:t>
                              </m:r>
                            </m:sub>
                          </m:sSub>
                        </m:num>
                        <m:den>
                          <m:r>
                            <a:rPr lang="en-US" sz="2400" b="1" i="1">
                              <a:latin typeface="Cambria Math" panose="02040503050406030204" pitchFamily="18" charset="0"/>
                            </a:rPr>
                            <m:t>𝒏</m:t>
                          </m:r>
                        </m:den>
                      </m:f>
                      <m:r>
                        <a:rPr lang="en-US" sz="2400" b="1" i="1">
                          <a:latin typeface="Cambria Math" panose="02040503050406030204" pitchFamily="18" charset="0"/>
                        </a:rPr>
                        <m:t>=</m:t>
                      </m:r>
                      <m:f>
                        <m:fPr>
                          <m:ctrlPr>
                            <a:rPr lang="en-US" sz="2400" b="1" i="1">
                              <a:latin typeface="Cambria Math" panose="02040503050406030204"/>
                            </a:rPr>
                          </m:ctrlPr>
                        </m:fPr>
                        <m:num>
                          <m:sSub>
                            <m:sSubPr>
                              <m:ctrlPr>
                                <a:rPr lang="en-US" sz="2400" b="1" i="1">
                                  <a:latin typeface="Cambria Math" panose="02040503050406030204"/>
                                </a:rPr>
                              </m:ctrlPr>
                            </m:sSubPr>
                            <m:e>
                              <m:r>
                                <a:rPr lang="en-US" sz="2400" b="1" i="1">
                                  <a:latin typeface="Cambria Math" panose="02040503050406030204" pitchFamily="18" charset="0"/>
                                </a:rPr>
                                <m:t>𝑫</m:t>
                              </m:r>
                            </m:e>
                            <m:sub>
                              <m:r>
                                <a:rPr lang="en-US" sz="2400" b="1" i="1">
                                  <a:latin typeface="Cambria Math" panose="02040503050406030204" pitchFamily="18" charset="0"/>
                                </a:rPr>
                                <m:t>𝒊</m:t>
                              </m:r>
                            </m:sub>
                          </m:sSub>
                        </m:num>
                        <m:den>
                          <m:r>
                            <a:rPr lang="en-US" sz="2400" b="1" i="1">
                              <a:latin typeface="Cambria Math" panose="02040503050406030204" pitchFamily="18" charset="0"/>
                            </a:rPr>
                            <m:t>𝟏𝟎𝟎</m:t>
                          </m:r>
                        </m:den>
                      </m:f>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acc>
                        <m:accPr>
                          <m:chr m:val="̂"/>
                          <m:ctrlPr>
                            <a:rPr lang="en-US" sz="2400" b="1" i="1">
                              <a:latin typeface="Cambria Math" panose="02040503050406030204"/>
                            </a:rPr>
                          </m:ctrlPr>
                        </m:accPr>
                        <m:e>
                          <m:sSub>
                            <m:sSubPr>
                              <m:ctrlPr>
                                <a:rPr lang="en-US" sz="2400" b="1" i="1">
                                  <a:latin typeface="Cambria Math" panose="02040503050406030204"/>
                                </a:rPr>
                              </m:ctrlPr>
                            </m:sSubPr>
                            <m:e>
                              <m:r>
                                <a:rPr lang="en-US" sz="2400" b="1" i="1">
                                  <a:latin typeface="Cambria Math" panose="02040503050406030204" pitchFamily="18" charset="0"/>
                                </a:rPr>
                                <m:t>𝑷</m:t>
                              </m:r>
                            </m:e>
                            <m:sub>
                              <m:r>
                                <a:rPr lang="en-US" sz="2400" b="1" i="1">
                                  <a:latin typeface="Cambria Math" panose="02040503050406030204" pitchFamily="18" charset="0"/>
                                </a:rPr>
                                <m:t>𝟏</m:t>
                              </m:r>
                            </m:sub>
                          </m:sSub>
                        </m:e>
                      </m:acc>
                      <m:r>
                        <a:rPr lang="en-US" sz="2400" b="1" i="1">
                          <a:latin typeface="Cambria Math" panose="02040503050406030204" pitchFamily="18" charset="0"/>
                        </a:rPr>
                        <m:t>=</m:t>
                      </m:r>
                      <m:f>
                        <m:fPr>
                          <m:ctrlPr>
                            <a:rPr lang="en-US" sz="2400" b="1" i="1">
                              <a:latin typeface="Cambria Math" panose="02040503050406030204"/>
                            </a:rPr>
                          </m:ctrlPr>
                        </m:fPr>
                        <m:num>
                          <m:r>
                            <a:rPr lang="en-US" sz="2400" b="1" i="1">
                              <a:latin typeface="Cambria Math" panose="02040503050406030204" pitchFamily="18" charset="0"/>
                            </a:rPr>
                            <m:t>𝟕</m:t>
                          </m:r>
                        </m:num>
                        <m:den>
                          <m:r>
                            <a:rPr lang="en-US" sz="2400" b="1" i="1">
                              <a:latin typeface="Cambria Math" panose="02040503050406030204" pitchFamily="18" charset="0"/>
                            </a:rPr>
                            <m:t>𝟏𝟎𝟎</m:t>
                          </m:r>
                        </m:den>
                      </m:f>
                      <m:r>
                        <a:rPr lang="en-US" sz="2400" b="1" i="1">
                          <a:latin typeface="Cambria Math" panose="02040503050406030204" pitchFamily="18" charset="0"/>
                        </a:rPr>
                        <m:t>=</m:t>
                      </m:r>
                      <m:r>
                        <a:rPr lang="en-US" sz="2400" b="1" i="1">
                          <a:latin typeface="Cambria Math" panose="02040503050406030204" pitchFamily="18" charset="0"/>
                        </a:rPr>
                        <m:t>𝟎</m:t>
                      </m:r>
                      <m:r>
                        <a:rPr lang="en-US" sz="2400" b="1" i="1">
                          <a:latin typeface="Cambria Math" panose="02040503050406030204" pitchFamily="18" charset="0"/>
                        </a:rPr>
                        <m:t>.</m:t>
                      </m:r>
                      <m:r>
                        <a:rPr lang="en-US" sz="2400" b="1" i="1">
                          <a:latin typeface="Cambria Math" panose="02040503050406030204" pitchFamily="18" charset="0"/>
                        </a:rPr>
                        <m:t>𝟎𝟕</m:t>
                      </m:r>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acc>
                        <m:accPr>
                          <m:chr m:val="̂"/>
                          <m:ctrlPr>
                            <a:rPr lang="en-US" sz="2400" b="1" i="1">
                              <a:latin typeface="Cambria Math" panose="02040503050406030204"/>
                            </a:rPr>
                          </m:ctrlPr>
                        </m:accPr>
                        <m:e>
                          <m:sSub>
                            <m:sSubPr>
                              <m:ctrlPr>
                                <a:rPr lang="en-US" sz="2400" b="1" i="1">
                                  <a:latin typeface="Cambria Math" panose="02040503050406030204"/>
                                </a:rPr>
                              </m:ctrlPr>
                            </m:sSubPr>
                            <m:e>
                              <m:r>
                                <a:rPr lang="en-US" sz="2400" b="1" i="1">
                                  <a:latin typeface="Cambria Math" panose="02040503050406030204" pitchFamily="18" charset="0"/>
                                </a:rPr>
                                <m:t>𝑷</m:t>
                              </m:r>
                            </m:e>
                            <m:sub>
                              <m:r>
                                <a:rPr lang="en-US" sz="2400" b="1" i="1">
                                  <a:latin typeface="Cambria Math" panose="02040503050406030204" pitchFamily="18" charset="0"/>
                                </a:rPr>
                                <m:t>𝟐</m:t>
                              </m:r>
                            </m:sub>
                          </m:sSub>
                        </m:e>
                      </m:acc>
                      <m:r>
                        <a:rPr lang="en-US" sz="2400" b="1" i="1">
                          <a:latin typeface="Cambria Math" panose="02040503050406030204" pitchFamily="18" charset="0"/>
                        </a:rPr>
                        <m:t>=</m:t>
                      </m:r>
                      <m:f>
                        <m:fPr>
                          <m:ctrlPr>
                            <a:rPr lang="en-US" sz="2400" b="1" i="1">
                              <a:latin typeface="Cambria Math" panose="02040503050406030204"/>
                            </a:rPr>
                          </m:ctrlPr>
                        </m:fPr>
                        <m:num>
                          <m:r>
                            <a:rPr lang="en-US" sz="2400" b="1" i="1">
                              <a:latin typeface="Cambria Math" panose="02040503050406030204" pitchFamily="18" charset="0"/>
                            </a:rPr>
                            <m:t>𝟒</m:t>
                          </m:r>
                        </m:num>
                        <m:den>
                          <m:r>
                            <a:rPr lang="en-US" sz="2400" b="1" i="1">
                              <a:latin typeface="Cambria Math" panose="02040503050406030204" pitchFamily="18" charset="0"/>
                            </a:rPr>
                            <m:t>𝟏𝟎𝟎</m:t>
                          </m:r>
                        </m:den>
                      </m:f>
                      <m:r>
                        <a:rPr lang="en-US" sz="2400" b="1" i="1">
                          <a:latin typeface="Cambria Math" panose="02040503050406030204" pitchFamily="18" charset="0"/>
                        </a:rPr>
                        <m:t>=</m:t>
                      </m:r>
                      <m:r>
                        <a:rPr lang="en-US" sz="2400" b="1" i="1">
                          <a:latin typeface="Cambria Math" panose="02040503050406030204" pitchFamily="18" charset="0"/>
                        </a:rPr>
                        <m:t>𝟎</m:t>
                      </m:r>
                      <m:r>
                        <a:rPr lang="en-US" sz="2400" b="1" i="1">
                          <a:latin typeface="Cambria Math" panose="02040503050406030204" pitchFamily="18" charset="0"/>
                        </a:rPr>
                        <m:t>.</m:t>
                      </m:r>
                      <m:r>
                        <a:rPr lang="en-US" sz="2400" b="1" i="1">
                          <a:latin typeface="Cambria Math" panose="02040503050406030204" pitchFamily="18" charset="0"/>
                        </a:rPr>
                        <m:t>𝟎𝟒</m:t>
                      </m:r>
                    </m:oMath>
                  </m:oMathPara>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 is no point below the LCL</a:t>
                </a:r>
              </a:p>
              <a:p>
                <a:r>
                  <a:rPr lang="en-US" sz="2400" dirty="0">
                    <a:latin typeface="Times New Roman" panose="02020603050405020304" pitchFamily="18" charset="0"/>
                    <a:cs typeface="Times New Roman" panose="02020603050405020304" pitchFamily="18" charset="0"/>
                  </a:rPr>
                  <a:t>Sample no. 12 with </a:t>
                </a:r>
                <a14:m>
                  <m:oMath xmlns:m="http://schemas.openxmlformats.org/officeDocument/2006/math">
                    <m:acc>
                      <m:accPr>
                        <m:chr m:val="̂"/>
                        <m:ctrlPr>
                          <a:rPr lang="en-US" sz="2400" i="1">
                            <a:latin typeface="Cambria Math" panose="02040503050406030204"/>
                          </a:rPr>
                        </m:ctrlPr>
                      </m:accPr>
                      <m:e>
                        <m:sSub>
                          <m:sSubPr>
                            <m:ctrlPr>
                              <a:rPr lang="en-US" sz="2400" i="1">
                                <a:latin typeface="Cambria Math" panose="02040503050406030204"/>
                              </a:rPr>
                            </m:ctrlPr>
                          </m:sSubPr>
                          <m:e>
                            <m:r>
                              <a:rPr lang="en-US" sz="2400" i="1">
                                <a:latin typeface="Cambria Math" panose="02040503050406030204" pitchFamily="18" charset="0"/>
                              </a:rPr>
                              <m:t>𝑃</m:t>
                            </m:r>
                          </m:e>
                          <m:sub>
                            <m:r>
                              <a:rPr lang="en-US" sz="2400" i="1">
                                <a:latin typeface="Cambria Math" panose="02040503050406030204" pitchFamily="18" charset="0"/>
                              </a:rPr>
                              <m:t>𝑖</m:t>
                            </m:r>
                          </m:sub>
                        </m:sSub>
                        <m:r>
                          <a:rPr lang="en-US" sz="2400" i="1">
                            <a:latin typeface="Cambria Math" panose="02040503050406030204" pitchFamily="18" charset="0"/>
                          </a:rPr>
                          <m:t>=0.15</m:t>
                        </m:r>
                      </m:e>
                    </m:acc>
                  </m:oMath>
                </a14:m>
                <a:r>
                  <a:rPr lang="en-US" sz="2400" dirty="0">
                    <a:latin typeface="Times New Roman" panose="02020603050405020304" pitchFamily="18" charset="0"/>
                    <a:cs typeface="Times New Roman" panose="02020603050405020304" pitchFamily="18" charset="0"/>
                  </a:rPr>
                  <a:t> is above the UCL or out of control</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24910" y="516673"/>
                <a:ext cx="10448818" cy="4034118"/>
              </a:xfrm>
              <a:prstGeom prst="rect">
                <a:avLst/>
              </a:prstGeom>
              <a:blipFill rotWithShape="1">
                <a:blip r:embed="rId2"/>
                <a:stretch>
                  <a:fillRect l="-3" t="-10" r="2" b="9"/>
                </a:stretch>
              </a:blipFill>
            </p:spPr>
            <p:txBody>
              <a:bodyPr/>
              <a:lstStyle/>
              <a:p>
                <a:r>
                  <a:rPr lang="en-US" altLang="en-US">
                    <a:noFill/>
                  </a:rPr>
                  <a:t> </a:t>
                </a:r>
              </a:p>
            </p:txBody>
          </p:sp>
        </mc:Fallback>
      </mc:AlternateContent>
      <p:sp>
        <p:nvSpPr>
          <p:cNvPr id="8" name="Rectangle 5"/>
          <p:cNvSpPr>
            <a:spLocks noChangeArrowheads="1"/>
          </p:cNvSpPr>
          <p:nvPr/>
        </p:nvSpPr>
        <p:spPr bwMode="auto">
          <a:xfrm>
            <a:off x="924910" y="4864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9" name="Rectangle 4"/>
          <p:cNvSpPr>
            <a:spLocks noChangeArrowheads="1"/>
          </p:cNvSpPr>
          <p:nvPr/>
        </p:nvSpPr>
        <p:spPr bwMode="auto">
          <a:xfrm>
            <a:off x="7369831" y="4550791"/>
            <a:ext cx="4223079" cy="1304107"/>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Sample size n=100</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Note that, Number of sample can be changed.</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6"/>
              <p:cNvSpPr>
                <a:spLocks noChangeArrowheads="1"/>
              </p:cNvSpPr>
              <p:nvPr/>
            </p:nvSpPr>
            <p:spPr bwMode="auto">
              <a:xfrm>
                <a:off x="924910" y="3587466"/>
                <a:ext cx="4120615" cy="29354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400" b="1" i="0" u="sng"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3200" b="1" i="0" u="sng"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Revised control limits:</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 </a:t>
                </a:r>
                <a14:m>
                  <m:oMath xmlns:m="http://schemas.openxmlformats.org/officeDocument/2006/math">
                    <m:nary>
                      <m:naryPr>
                        <m:chr m:val="∑"/>
                        <m:limLoc m:val="undOvr"/>
                        <m:ctrlPr>
                          <a:rPr lang="en-US" sz="2400" i="1">
                            <a:latin typeface="Cambria Math" panose="02040503050406030204"/>
                          </a:rPr>
                        </m:ctrlPr>
                      </m:naryPr>
                      <m:sub>
                        <m:r>
                          <a:rPr lang="en-US" sz="2400">
                            <a:latin typeface="Cambria Math" panose="02040503050406030204" pitchFamily="18" charset="0"/>
                          </a:rPr>
                          <m:t>1</m:t>
                        </m:r>
                      </m:sub>
                      <m:sup>
                        <m:r>
                          <a:rPr lang="en-US" sz="2400">
                            <a:latin typeface="Cambria Math" panose="02040503050406030204" pitchFamily="18" charset="0"/>
                          </a:rPr>
                          <m:t>19</m:t>
                        </m:r>
                      </m:sup>
                      <m:e>
                        <m:sSub>
                          <m:sSubPr>
                            <m:ctrlPr>
                              <a:rPr lang="en-US" sz="2400" i="1">
                                <a:latin typeface="Cambria Math" panose="02040503050406030204"/>
                              </a:rPr>
                            </m:ctrlPr>
                          </m:sSubPr>
                          <m:e>
                            <m:r>
                              <m:rPr>
                                <m:sty m:val="p"/>
                              </m:rPr>
                              <a:rPr lang="en-US" sz="2400">
                                <a:latin typeface="Cambria Math" panose="02040503050406030204" pitchFamily="18" charset="0"/>
                              </a:rPr>
                              <m:t>D</m:t>
                            </m:r>
                          </m:e>
                          <m:sub>
                            <m:r>
                              <m:rPr>
                                <m:sty m:val="p"/>
                              </m:rPr>
                              <a:rPr lang="en-US" sz="2400">
                                <a:latin typeface="Cambria Math" panose="02040503050406030204" pitchFamily="18" charset="0"/>
                              </a:rPr>
                              <m:t>i</m:t>
                            </m:r>
                          </m:sub>
                        </m:sSub>
                      </m:e>
                    </m:nary>
                    <m:r>
                      <a:rPr lang="en-US" sz="2400">
                        <a:latin typeface="Cambria Math" panose="02040503050406030204" pitchFamily="18" charset="0"/>
                      </a:rPr>
                      <m:t>=117</m:t>
                    </m:r>
                    <m:r>
                      <a:rPr lang="en-US" sz="2400" i="1">
                        <a:latin typeface="Cambria Math" panose="02040503050406030204" pitchFamily="18" charset="0"/>
                      </a:rPr>
                      <m:t>−</m:t>
                    </m:r>
                    <m:r>
                      <a:rPr lang="en-US" sz="2400">
                        <a:latin typeface="Cambria Math" panose="02040503050406030204" pitchFamily="18" charset="0"/>
                      </a:rPr>
                      <m:t>15=102</m:t>
                    </m:r>
                  </m:oMath>
                </a14:m>
                <a:endParaRPr lang="en-US" sz="2400" dirty="0">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Tx/>
                  <a:buNone/>
                </a:pP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n</a:t>
                </a:r>
                <a:r>
                  <a:rPr kumimoji="0" lang="en-US" altLang="en-US" sz="24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100,  m = 20-1 = 19</a:t>
                </a:r>
              </a:p>
              <a:p>
                <a:pPr marR="0" lvl="0" algn="l" rtl="0" eaLnBrk="0" fontAlgn="base" latinLnBrk="0"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𝑃</m:t>
                          </m:r>
                        </m:e>
                      </m:acc>
                      <m:r>
                        <a:rPr lang="en-US" sz="2400" i="1">
                          <a:latin typeface="Cambria Math" panose="02040503050406030204" pitchFamily="18" charset="0"/>
                        </a:rPr>
                        <m:t>=</m:t>
                      </m:r>
                      <m:f>
                        <m:fPr>
                          <m:ctrlPr>
                            <a:rPr lang="en-US" sz="2400" i="1">
                              <a:latin typeface="Cambria Math" panose="02040503050406030204"/>
                            </a:rPr>
                          </m:ctrlPr>
                        </m:fPr>
                        <m:num>
                          <m:r>
                            <a:rPr lang="en-US" sz="2400" i="1">
                              <a:latin typeface="Cambria Math" panose="02040503050406030204" pitchFamily="18" charset="0"/>
                            </a:rPr>
                            <m:t>102</m:t>
                          </m:r>
                        </m:num>
                        <m:den>
                          <m:r>
                            <a:rPr lang="en-US" sz="2400" i="1">
                              <a:latin typeface="Cambria Math" panose="02040503050406030204" pitchFamily="18" charset="0"/>
                            </a:rPr>
                            <m:t>19×100</m:t>
                          </m:r>
                        </m:den>
                      </m:f>
                      <m:r>
                        <a:rPr lang="en-US" sz="2400" i="1">
                          <a:latin typeface="Cambria Math" panose="02040503050406030204" pitchFamily="18" charset="0"/>
                        </a:rPr>
                        <m:t>=0.0537</m:t>
                      </m:r>
                    </m:oMath>
                  </m:oMathPara>
                </a14:m>
                <a:endParaRPr lang="en-US" sz="24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mc:Choice>
        <mc:Fallback xmlns="">
          <p:sp>
            <p:nvSpPr>
              <p:cNvPr id="10" name="Rectangle 6"/>
              <p:cNvSpPr>
                <a:spLocks noRot="1" noChangeAspect="1" noMove="1" noResize="1" noEditPoints="1" noAdjustHandles="1" noChangeArrowheads="1" noChangeShapeType="1" noTextEdit="1"/>
              </p:cNvSpPr>
              <p:nvPr/>
            </p:nvSpPr>
            <p:spPr bwMode="auto">
              <a:xfrm>
                <a:off x="924910" y="3587466"/>
                <a:ext cx="4120615" cy="2935419"/>
              </a:xfrm>
              <a:prstGeom prst="rect">
                <a:avLst/>
              </a:prstGeom>
              <a:blipFill rotWithShape="1">
                <a:blip r:embed="rId3"/>
                <a:stretch>
                  <a:fillRect l="-8" t="-12" r="11" b="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798786" y="641131"/>
                <a:ext cx="10993821" cy="6396751"/>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Control limits  </a:t>
                </a:r>
                <a14:m>
                  <m:oMath xmlns:m="http://schemas.openxmlformats.org/officeDocument/2006/math">
                    <m:r>
                      <a:rPr lang="en-US" sz="2400" i="1">
                        <a:latin typeface="Cambria Math" panose="02040503050406030204" pitchFamily="18" charset="0"/>
                      </a:rPr>
                      <m:t>=</m:t>
                    </m:r>
                    <m:acc>
                      <m:accPr>
                        <m:chr m:val="̅"/>
                        <m:ctrlPr>
                          <a:rPr lang="en-US" sz="2400" i="1">
                            <a:latin typeface="Cambria Math" panose="02040503050406030204"/>
                          </a:rPr>
                        </m:ctrlPr>
                      </m:accPr>
                      <m:e>
                        <m:r>
                          <a:rPr lang="en-US" sz="2400" i="1">
                            <a:latin typeface="Cambria Math" panose="02040503050406030204" pitchFamily="18" charset="0"/>
                          </a:rPr>
                          <m:t>𝑃</m:t>
                        </m:r>
                      </m:e>
                    </m:acc>
                    <m:r>
                      <a:rPr lang="en-US" sz="2400" i="1">
                        <a:latin typeface="Cambria Math" panose="02040503050406030204" pitchFamily="18" charset="0"/>
                      </a:rPr>
                      <m:t>±3</m:t>
                    </m:r>
                    <m:rad>
                      <m:radPr>
                        <m:degHide m:val="on"/>
                        <m:ctrlPr>
                          <a:rPr lang="en-US" sz="2400" i="1">
                            <a:latin typeface="Cambria Math" panose="02040503050406030204"/>
                          </a:rPr>
                        </m:ctrlPr>
                      </m:radPr>
                      <m:deg/>
                      <m:e>
                        <m:f>
                          <m:fPr>
                            <m:ctrlPr>
                              <a:rPr lang="en-US" sz="2400" i="1">
                                <a:latin typeface="Cambria Math" panose="02040503050406030204"/>
                              </a:rPr>
                            </m:ctrlPr>
                          </m:fPr>
                          <m:num>
                            <m:acc>
                              <m:accPr>
                                <m:chr m:val="̅"/>
                                <m:ctrlPr>
                                  <a:rPr lang="en-US" sz="2400" i="1">
                                    <a:latin typeface="Cambria Math" panose="02040503050406030204"/>
                                  </a:rPr>
                                </m:ctrlPr>
                              </m:accPr>
                              <m:e>
                                <m:r>
                                  <a:rPr lang="en-US" sz="2400" i="1">
                                    <a:latin typeface="Cambria Math" panose="02040503050406030204" pitchFamily="18" charset="0"/>
                                  </a:rPr>
                                  <m:t>𝑃</m:t>
                                </m:r>
                              </m:e>
                            </m:acc>
                            <m:r>
                              <a:rPr lang="en-US" sz="2400" i="1">
                                <a:latin typeface="Cambria Math" panose="02040503050406030204" pitchFamily="18" charset="0"/>
                              </a:rPr>
                              <m:t>(1−</m:t>
                            </m:r>
                            <m:acc>
                              <m:accPr>
                                <m:chr m:val="̅"/>
                                <m:ctrlPr>
                                  <a:rPr lang="en-US" sz="2400" i="1">
                                    <a:latin typeface="Cambria Math" panose="02040503050406030204"/>
                                  </a:rPr>
                                </m:ctrlPr>
                              </m:accPr>
                              <m:e>
                                <m:r>
                                  <a:rPr lang="en-US" sz="2400" i="1">
                                    <a:latin typeface="Cambria Math" panose="02040503050406030204" pitchFamily="18" charset="0"/>
                                  </a:rPr>
                                  <m:t>𝑃</m:t>
                                </m:r>
                              </m:e>
                            </m:acc>
                            <m:r>
                              <a:rPr lang="en-US" sz="2400" i="1">
                                <a:latin typeface="Cambria Math" panose="02040503050406030204" pitchFamily="18" charset="0"/>
                              </a:rPr>
                              <m:t>)</m:t>
                            </m:r>
                          </m:num>
                          <m:den>
                            <m:r>
                              <a:rPr lang="en-US" sz="2400" i="1">
                                <a:latin typeface="Cambria Math" panose="02040503050406030204" pitchFamily="18" charset="0"/>
                              </a:rPr>
                              <m:t>𝑛</m:t>
                            </m:r>
                          </m:den>
                        </m:f>
                      </m:e>
                    </m:rad>
                  </m:oMath>
                </a14:m>
                <a:endParaRPr lang="en-US" sz="2400" i="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=0.0537±3</m:t>
                    </m:r>
                    <m:rad>
                      <m:radPr>
                        <m:degHide m:val="on"/>
                        <m:ctrlPr>
                          <a:rPr lang="en-US" sz="2400" i="1">
                            <a:latin typeface="Cambria Math" panose="02040503050406030204"/>
                          </a:rPr>
                        </m:ctrlPr>
                      </m:radPr>
                      <m:deg/>
                      <m:e>
                        <m:f>
                          <m:fPr>
                            <m:ctrlPr>
                              <a:rPr lang="en-US" sz="2400" i="1">
                                <a:latin typeface="Cambria Math" panose="02040503050406030204"/>
                              </a:rPr>
                            </m:ctrlPr>
                          </m:fPr>
                          <m:num>
                            <m:r>
                              <a:rPr lang="en-US" sz="2400" i="1">
                                <a:latin typeface="Cambria Math" panose="02040503050406030204" pitchFamily="18" charset="0"/>
                              </a:rPr>
                              <m:t>0.0537(1−0.0537)</m:t>
                            </m:r>
                          </m:num>
                          <m:den>
                            <m:r>
                              <a:rPr lang="en-US" sz="2400" i="1">
                                <a:latin typeface="Cambria Math" panose="02040503050406030204" pitchFamily="18" charset="0"/>
                              </a:rPr>
                              <m:t>100</m:t>
                            </m:r>
                          </m:den>
                        </m:f>
                      </m:e>
                    </m:rad>
                  </m:oMath>
                </a14:m>
                <a:endParaRPr lang="en-US" sz="2400" i="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=0.0537±0.0676</m:t>
                    </m:r>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Revised/Rechecked </a:t>
                </a: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𝑈𝐶𝐿</m:t>
                      </m:r>
                      <m:r>
                        <a:rPr lang="en-US" sz="2400" i="1">
                          <a:latin typeface="Cambria Math" panose="02040503050406030204" pitchFamily="18" charset="0"/>
                        </a:rPr>
                        <m:t>=0.1213</m:t>
                      </m:r>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𝐶𝐿</m:t>
                      </m:r>
                      <m:r>
                        <a:rPr lang="en-US" sz="2400" i="1">
                          <a:latin typeface="Cambria Math" panose="02040503050406030204" pitchFamily="18" charset="0"/>
                        </a:rPr>
                        <m:t>=0.0537</m:t>
                      </m:r>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𝐿𝐶𝐿</m:t>
                      </m:r>
                      <m:r>
                        <a:rPr lang="en-US" sz="2400" i="1">
                          <a:latin typeface="Cambria Math" panose="02040503050406030204" pitchFamily="18" charset="0"/>
                        </a:rPr>
                        <m:t>=−</m:t>
                      </m:r>
                      <m:r>
                        <a:rPr lang="en-US" sz="2400" i="1">
                          <a:latin typeface="Cambria Math" panose="02040503050406030204" pitchFamily="18" charset="0"/>
                        </a:rPr>
                        <m:t>𝑣𝑒</m:t>
                      </m:r>
                      <m:r>
                        <a:rPr lang="en-US" sz="2400" i="1">
                          <a:latin typeface="Cambria Math" panose="02040503050406030204" pitchFamily="18" charset="0"/>
                        </a:rPr>
                        <m:t>=0</m:t>
                      </m:r>
                    </m:oMath>
                  </m:oMathPara>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Now all the 19 points are written in the control </a:t>
                </a:r>
              </a:p>
              <a:p>
                <a:r>
                  <a:rPr lang="en-US" sz="2400" dirty="0">
                    <a:latin typeface="Times New Roman" panose="02020603050405020304" pitchFamily="18" charset="0"/>
                    <a:cs typeface="Times New Roman" panose="02020603050405020304" pitchFamily="18" charset="0"/>
                  </a:rPr>
                  <a:t>So the trial control limits are </a:t>
                </a: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𝑈𝐶𝐿</m:t>
                      </m:r>
                      <m:r>
                        <a:rPr lang="en-US" sz="2400" i="1">
                          <a:latin typeface="Cambria Math" panose="02040503050406030204" pitchFamily="18" charset="0"/>
                        </a:rPr>
                        <m:t>=0.1213</m:t>
                      </m:r>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𝐶𝐿</m:t>
                      </m:r>
                      <m:r>
                        <a:rPr lang="en-US" sz="2400" i="1">
                          <a:latin typeface="Cambria Math" panose="02040503050406030204" pitchFamily="18" charset="0"/>
                        </a:rPr>
                        <m:t>=0.0537</m:t>
                      </m:r>
                    </m:oMath>
                  </m:oMathPara>
                </a14:m>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𝐿𝐶𝐿</m:t>
                    </m:r>
                    <m:r>
                      <a:rPr lang="en-US" sz="2400" i="1">
                        <a:latin typeface="Cambria Math" panose="02040503050406030204" pitchFamily="18" charset="0"/>
                      </a:rPr>
                      <m:t>=−</m:t>
                    </m:r>
                    <m:r>
                      <a:rPr lang="en-US" sz="2400" i="1">
                        <a:latin typeface="Cambria Math" panose="02040503050406030204" pitchFamily="18" charset="0"/>
                      </a:rPr>
                      <m:t>𝑣𝑒</m:t>
                    </m:r>
                    <m:r>
                      <a:rPr lang="en-US" sz="2400" i="1">
                        <a:latin typeface="Cambria Math" panose="02040503050406030204" pitchFamily="18" charset="0"/>
                      </a:rPr>
                      <m:t>=0</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Ans</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N.B: </a:t>
                </a:r>
                <a:r>
                  <a:rPr lang="en-US" sz="2400" b="1" dirty="0" err="1">
                    <a:latin typeface="Times New Roman" panose="02020603050405020304" pitchFamily="18" charset="0"/>
                    <a:cs typeface="Times New Roman" panose="02020603050405020304" pitchFamily="18" charset="0"/>
                  </a:rPr>
                  <a:t>Ans</a:t>
                </a:r>
                <a:r>
                  <a:rPr lang="en-US" sz="2400" b="1" dirty="0">
                    <a:latin typeface="Times New Roman" panose="02020603050405020304" pitchFamily="18" charset="0"/>
                    <a:cs typeface="Times New Roman" panose="02020603050405020304" pitchFamily="18" charset="0"/>
                  </a:rPr>
                  <a:t>-Rechecked</a:t>
                </a:r>
                <a:r>
                  <a:rPr lang="en-US" sz="2400" dirty="0">
                    <a:latin typeface="Times New Roman" panose="02020603050405020304" pitchFamily="18" charset="0"/>
                    <a:cs typeface="Times New Roman" panose="02020603050405020304" pitchFamily="18" charset="0"/>
                  </a:rPr>
                  <a:t> should be written, otherwise number will be reduced. </a:t>
                </a:r>
              </a:p>
              <a:p>
                <a:r>
                  <a:rPr lang="en-US" sz="2400" b="1" dirty="0">
                    <a:latin typeface="Times New Roman" panose="02020603050405020304" pitchFamily="18" charset="0"/>
                    <a:cs typeface="Times New Roman" panose="02020603050405020304" pitchFamily="18" charset="0"/>
                  </a:rPr>
                  <a:t>Self Study: 6.2,6.3,6.4,6.5</a:t>
                </a:r>
              </a:p>
              <a:p>
                <a:endParaRPr lang="en-US" sz="24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98786" y="641131"/>
                <a:ext cx="10993821" cy="6396751"/>
              </a:xfrm>
              <a:prstGeom prst="rect">
                <a:avLst/>
              </a:prstGeom>
              <a:blipFill rotWithShape="1">
                <a:blip r:embed="rId2"/>
                <a:stretch>
                  <a:fillRect l="-5" t="-7" b="3"/>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18" y="2417336"/>
            <a:ext cx="10972800" cy="1690639"/>
          </a:xfrm>
        </p:spPr>
        <p:txBody>
          <a:bodyPr/>
          <a:lstStyle/>
          <a:p>
            <a:r>
              <a:rPr lang="en-US" b="1" dirty="0"/>
              <a:t>Week </a:t>
            </a:r>
            <a:r>
              <a:rPr lang="en-US" b="1" dirty="0" smtClean="0"/>
              <a:t>13</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714703" y="693683"/>
                <a:ext cx="10773104" cy="6118919"/>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Problem 6.6</a:t>
                </a:r>
                <a:endParaRPr lang="en-US" sz="3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Based on the following data, if an n</a:t>
                </a:r>
                <a14:m>
                  <m:oMath xmlns:m="http://schemas.openxmlformats.org/officeDocument/2006/math">
                    <m:acc>
                      <m:accPr>
                        <m:chr m:val="̅"/>
                        <m:ctrlPr>
                          <a:rPr lang="en-US" sz="2400" i="1">
                            <a:latin typeface="Cambria Math" panose="02040503050406030204"/>
                          </a:rPr>
                        </m:ctrlPr>
                      </m:accPr>
                      <m:e>
                        <m:r>
                          <a:rPr lang="en-US" sz="2400" b="0" i="1">
                            <a:latin typeface="Cambria Math" panose="02040503050406030204" pitchFamily="18" charset="0"/>
                          </a:rPr>
                          <m:t>𝑝</m:t>
                        </m:r>
                      </m:e>
                    </m:acc>
                  </m:oMath>
                </a14:m>
                <a:r>
                  <a:rPr lang="en-US" sz="2400" dirty="0">
                    <a:latin typeface="Times New Roman" panose="02020603050405020304" pitchFamily="18" charset="0"/>
                    <a:cs typeface="Times New Roman" panose="02020603050405020304" pitchFamily="18" charset="0"/>
                  </a:rPr>
                  <a:t> chart is to be established what would you recommend as the center line &amp; control limits. Assume that n=500</a:t>
                </a:r>
                <a:r>
                  <a:rPr lang="en-US" sz="2400" dirty="0" smtClean="0">
                    <a:latin typeface="Times New Roman" panose="02020603050405020304" pitchFamily="18" charset="0"/>
                    <a:cs typeface="Times New Roman" panose="02020603050405020304" pitchFamily="18" charset="0"/>
                  </a:rPr>
                  <a:t>.</a:t>
                </a:r>
              </a:p>
              <a:p>
                <a:endParaRPr lang="en-US" b="1" dirty="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Solution</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Given </a:t>
                </a:r>
                <a:r>
                  <a:rPr lang="en-US" sz="2400" dirty="0" smtClean="0">
                    <a:latin typeface="Times New Roman" panose="02020603050405020304" pitchFamily="18" charset="0"/>
                    <a:cs typeface="Times New Roman" panose="02020603050405020304" pitchFamily="18" charset="0"/>
                  </a:rPr>
                  <a:t>that,</a:t>
                </a:r>
              </a:p>
              <a:p>
                <a:endParaRPr lang="en-US" sz="1000" dirty="0">
                  <a:latin typeface="Times New Roman" panose="02020603050405020304" pitchFamily="18" charset="0"/>
                  <a:cs typeface="Times New Roman" panose="02020603050405020304" pitchFamily="18" charset="0"/>
                </a:endParaRPr>
              </a:p>
              <a:p>
                <a14:m>
                  <m:oMath xmlns:m="http://schemas.openxmlformats.org/officeDocument/2006/math">
                    <m:nary>
                      <m:naryPr>
                        <m:chr m:val="∑"/>
                        <m:limLoc m:val="undOvr"/>
                        <m:subHide m:val="on"/>
                        <m:supHide m:val="on"/>
                        <m:ctrlPr>
                          <a:rPr lang="en-US" sz="2400" i="1">
                            <a:latin typeface="Cambria Math" panose="02040503050406030204"/>
                          </a:rPr>
                        </m:ctrlPr>
                      </m:naryPr>
                      <m:sub/>
                      <m:sup/>
                      <m:e>
                        <m:r>
                          <a:rPr lang="en-US" sz="2400" i="1">
                            <a:latin typeface="Cambria Math" panose="02040503050406030204" pitchFamily="18" charset="0"/>
                          </a:rPr>
                          <m:t>𝐷</m:t>
                        </m:r>
                      </m:e>
                    </m:nary>
                  </m:oMath>
                </a14:m>
                <a:r>
                  <a:rPr lang="en-US" sz="2400" baseline="-250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=40, n=10, m=500</a:t>
                </a:r>
                <a:r>
                  <a:rPr lang="en-US" sz="2400" dirty="0" smtClean="0">
                    <a:latin typeface="Times New Roman" panose="02020603050405020304" pitchFamily="18" charset="0"/>
                    <a:cs typeface="Times New Roman" panose="02020603050405020304" pitchFamily="18" charset="0"/>
                  </a:rPr>
                  <a:t>.</a:t>
                </a:r>
              </a:p>
              <a:p>
                <a:endParaRPr lang="en-US" sz="1000" dirty="0">
                  <a:latin typeface="Times New Roman" panose="02020603050405020304" pitchFamily="18" charset="0"/>
                  <a:cs typeface="Times New Roman" panose="02020603050405020304" pitchFamily="18" charset="0"/>
                </a:endParaRPr>
              </a:p>
              <a:p>
                <a14:m>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𝑝</m:t>
                        </m:r>
                      </m:e>
                    </m:acc>
                    <m:r>
                      <a:rPr lang="en-US" sz="2400" i="1">
                        <a:latin typeface="Cambria Math" panose="02040503050406030204" pitchFamily="18" charset="0"/>
                      </a:rPr>
                      <m:t>=</m:t>
                    </m:r>
                    <m:f>
                      <m:fPr>
                        <m:ctrlPr>
                          <a:rPr lang="en-US" sz="2400" i="1">
                            <a:latin typeface="Cambria Math" panose="02040503050406030204"/>
                          </a:rPr>
                        </m:ctrlPr>
                      </m:fPr>
                      <m:num>
                        <m:nary>
                          <m:naryPr>
                            <m:chr m:val="∑"/>
                            <m:limLoc m:val="undOvr"/>
                            <m:subHide m:val="on"/>
                            <m:supHide m:val="on"/>
                            <m:ctrlPr>
                              <a:rPr lang="en-US" sz="2400" i="1">
                                <a:latin typeface="Cambria Math" panose="02040503050406030204"/>
                              </a:rPr>
                            </m:ctrlPr>
                          </m:naryPr>
                          <m:sub/>
                          <m:sup/>
                          <m:e>
                            <m:r>
                              <a:rPr lang="en-US" sz="2400" i="1">
                                <a:latin typeface="Cambria Math" panose="02040503050406030204" pitchFamily="18" charset="0"/>
                              </a:rPr>
                              <m:t>𝐷𝑖</m:t>
                            </m:r>
                          </m:e>
                        </m:nary>
                      </m:num>
                      <m:den>
                        <m:r>
                          <a:rPr lang="en-US" sz="2400" i="1">
                            <a:latin typeface="Cambria Math" panose="02040503050406030204" pitchFamily="18" charset="0"/>
                          </a:rPr>
                          <m:t>𝑚𝑛</m:t>
                        </m:r>
                      </m:den>
                    </m:f>
                  </m:oMath>
                </a14:m>
                <a:r>
                  <a:rPr lang="en-US" sz="2400" dirty="0">
                    <a:latin typeface="Times New Roman" panose="02020603050405020304" pitchFamily="18" charset="0"/>
                    <a:cs typeface="Times New Roman" panose="02020603050405020304" pitchFamily="18" charset="0"/>
                  </a:rPr>
                  <a:t>=</a:t>
                </a:r>
                <a14:m>
                  <m:oMath xmlns:m="http://schemas.openxmlformats.org/officeDocument/2006/math">
                    <m:f>
                      <m:fPr>
                        <m:ctrlPr>
                          <a:rPr lang="en-US" sz="2400" i="1">
                            <a:latin typeface="Cambria Math" panose="02040503050406030204"/>
                          </a:rPr>
                        </m:ctrlPr>
                      </m:fPr>
                      <m:num>
                        <m:r>
                          <a:rPr lang="en-US" sz="2400" i="1">
                            <a:latin typeface="Cambria Math" panose="02040503050406030204" pitchFamily="18" charset="0"/>
                          </a:rPr>
                          <m:t>40</m:t>
                        </m:r>
                      </m:num>
                      <m:den>
                        <m:r>
                          <a:rPr lang="en-US" sz="2400" i="1">
                            <a:latin typeface="Cambria Math" panose="02040503050406030204" pitchFamily="18" charset="0"/>
                          </a:rPr>
                          <m:t>500×10</m:t>
                        </m:r>
                      </m:den>
                    </m:f>
                  </m:oMath>
                </a14:m>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008 </a:t>
                </a:r>
              </a:p>
              <a:p>
                <a:endParaRPr lang="en-US" sz="1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a:t>
                </a:r>
                <a14:m>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𝑝</m:t>
                        </m:r>
                      </m:e>
                    </m:acc>
                  </m:oMath>
                </a14:m>
                <a:r>
                  <a:rPr lang="en-US" sz="2400" dirty="0">
                    <a:latin typeface="Times New Roman" panose="02020603050405020304" pitchFamily="18" charset="0"/>
                    <a:cs typeface="Times New Roman" panose="02020603050405020304" pitchFamily="18" charset="0"/>
                  </a:rPr>
                  <a:t> =.008X500=4.00</a:t>
                </a:r>
              </a:p>
              <a:p>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14703" y="693683"/>
                <a:ext cx="10773104" cy="6118919"/>
              </a:xfrm>
              <a:prstGeom prst="rect">
                <a:avLst/>
              </a:prstGeom>
              <a:blipFill rotWithShape="1">
                <a:blip r:embed="rId2"/>
                <a:stretch>
                  <a:fillRect l="-3" t="-4" b="5"/>
                </a:stretch>
              </a:blipFill>
            </p:spPr>
            <p:txBody>
              <a:bodyPr/>
              <a:lstStyle/>
              <a:p>
                <a:r>
                  <a:rPr lang="en-US" altLang="en-US">
                    <a:noFill/>
                  </a:rPr>
                  <a:t> </a:t>
                </a:r>
              </a:p>
            </p:txBody>
          </p:sp>
        </mc:Fallback>
      </mc:AlternateContent>
      <p:graphicFrame>
        <p:nvGraphicFramePr>
          <p:cNvPr id="5" name="Table 4"/>
          <p:cNvGraphicFramePr>
            <a:graphicFrameLocks noGrp="1"/>
          </p:cNvGraphicFramePr>
          <p:nvPr/>
        </p:nvGraphicFramePr>
        <p:xfrm>
          <a:off x="714703" y="2138563"/>
          <a:ext cx="10646977" cy="1285240"/>
        </p:xfrm>
        <a:graphic>
          <a:graphicData uri="http://schemas.openxmlformats.org/drawingml/2006/table">
            <a:tbl>
              <a:tblPr firstRow="1" bandRow="1">
                <a:tableStyleId>{5C22544A-7EE6-4342-B048-85BDC9FD1C3A}</a:tableStyleId>
              </a:tblPr>
              <a:tblGrid>
                <a:gridCol w="1755230"/>
                <a:gridCol w="851338"/>
                <a:gridCol w="851338"/>
                <a:gridCol w="809296"/>
                <a:gridCol w="861849"/>
                <a:gridCol w="945931"/>
                <a:gridCol w="945931"/>
                <a:gridCol w="886115"/>
                <a:gridCol w="938488"/>
                <a:gridCol w="949276"/>
                <a:gridCol w="852185"/>
              </a:tblGrid>
              <a:tr h="370840">
                <a:tc>
                  <a:txBody>
                    <a:bodyPr/>
                    <a:lstStyle/>
                    <a:p>
                      <a:pPr algn="ctr"/>
                      <a:r>
                        <a:rPr lang="en-US" sz="1800" b="1" kern="1200" dirty="0" smtClean="0">
                          <a:solidFill>
                            <a:schemeClr val="lt1"/>
                          </a:solidFill>
                          <a:effectLst/>
                          <a:latin typeface="Times New Roman" panose="02020603050405020304" pitchFamily="18" charset="0"/>
                          <a:ea typeface="+mn-ea"/>
                          <a:cs typeface="Times New Roman" panose="02020603050405020304" pitchFamily="18" charset="0"/>
                        </a:rPr>
                        <a:t>Day</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6</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7</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800" b="1" kern="1200" dirty="0" smtClean="0">
                          <a:solidFill>
                            <a:schemeClr val="dk1"/>
                          </a:solidFill>
                          <a:effectLst/>
                          <a:latin typeface="Times New Roman" panose="02020603050405020304" pitchFamily="18" charset="0"/>
                          <a:ea typeface="+mn-ea"/>
                          <a:cs typeface="Times New Roman" panose="02020603050405020304" pitchFamily="18" charset="0"/>
                        </a:rPr>
                        <a:t>Number of non-conforming unit</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6</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945222" y="719191"/>
                <a:ext cx="10469367" cy="5849165"/>
              </a:xfrm>
              <a:prstGeom prst="rect">
                <a:avLst/>
              </a:prstGeom>
              <a:noFill/>
            </p:spPr>
            <p:txBody>
              <a:bodyPr wrap="square" rtlCol="0">
                <a:spAutoFit/>
              </a:bodyPr>
              <a:lstStyle/>
              <a:p>
                <a:pPr>
                  <a:lnSpc>
                    <a:spcPct val="115000"/>
                  </a:lnSpc>
                </a:pPr>
                <a:r>
                  <a:rPr lang="en-US" sz="2400" dirty="0">
                    <a:latin typeface="Times New Roman" panose="02020603050405020304" pitchFamily="18" charset="0"/>
                    <a:cs typeface="Times New Roman" panose="02020603050405020304" pitchFamily="18" charset="0"/>
                  </a:rPr>
                  <a:t>Now trial control limits are:</a:t>
                </a:r>
                <a:endParaRPr lang="en-US" sz="2400" dirty="0">
                  <a:effectLst/>
                  <a:latin typeface="Times New Roman" panose="02020603050405020304" pitchFamily="18" charset="0"/>
                  <a:cs typeface="Times New Roman" panose="02020603050405020304" pitchFamily="18" charset="0"/>
                </a:endParaRPr>
              </a:p>
              <a:p>
                <a:pPr>
                  <a:lnSpc>
                    <a:spcPct val="115000"/>
                  </a:lnSpc>
                </a:pPr>
                <a:r>
                  <a:rPr lang="en-US" sz="2400" dirty="0" smtClean="0">
                    <a:latin typeface="Times New Roman" panose="02020603050405020304" pitchFamily="18" charset="0"/>
                    <a:cs typeface="Times New Roman" panose="02020603050405020304" pitchFamily="18" charset="0"/>
                  </a:rPr>
                  <a:t>VCL  =   </a:t>
                </a:r>
                <a:r>
                  <a:rPr lang="en-US" sz="2400" dirty="0">
                    <a:latin typeface="Times New Roman" panose="02020603050405020304" pitchFamily="18" charset="0"/>
                    <a:cs typeface="Times New Roman" panose="02020603050405020304" pitchFamily="18" charset="0"/>
                  </a:rPr>
                  <a:t>n</a:t>
                </a:r>
                <a14:m>
                  <m:oMath xmlns:m="http://schemas.openxmlformats.org/officeDocument/2006/math">
                    <m:acc>
                      <m:accPr>
                        <m:chr m:val="̅"/>
                        <m:ctrlPr>
                          <a:rPr lang="en-US" sz="2400" i="1">
                            <a:latin typeface="Cambria Math" panose="02040503050406030204"/>
                          </a:rPr>
                        </m:ctrlPr>
                      </m:accPr>
                      <m:e>
                        <m:r>
                          <a:rPr lang="en-US" sz="2400">
                            <a:latin typeface="Cambria Math" panose="02040503050406030204" pitchFamily="18" charset="0"/>
                          </a:rPr>
                          <m:t>𝑝</m:t>
                        </m:r>
                      </m:e>
                    </m:acc>
                  </m:oMath>
                </a14:m>
                <a:r>
                  <a:rPr lang="en-US" sz="2400" dirty="0">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en-US" sz="2400" i="1">
                            <a:latin typeface="Cambria Math" panose="02040503050406030204"/>
                          </a:rPr>
                        </m:ctrlPr>
                      </m:radPr>
                      <m:deg/>
                      <m:e>
                        <m:r>
                          <m:rPr>
                            <m:sty m:val="p"/>
                          </m:rPr>
                          <a:rPr lang="en-US" sz="2400">
                            <a:latin typeface="Cambria Math" panose="02040503050406030204" pitchFamily="18" charset="0"/>
                          </a:rPr>
                          <m:t>n</m:t>
                        </m:r>
                        <m:acc>
                          <m:accPr>
                            <m:chr m:val="̅"/>
                            <m:ctrlPr>
                              <a:rPr lang="en-US" sz="2400" i="1">
                                <a:latin typeface="Cambria Math" panose="02040503050406030204"/>
                              </a:rPr>
                            </m:ctrlPr>
                          </m:accPr>
                          <m:e>
                            <m:r>
                              <a:rPr lang="en-US" sz="2400">
                                <a:latin typeface="Cambria Math" panose="02040503050406030204" pitchFamily="18" charset="0"/>
                              </a:rPr>
                              <m:t>𝑝</m:t>
                            </m:r>
                          </m:e>
                        </m:acc>
                        <m:r>
                          <a:rPr lang="en-US" sz="2400">
                            <a:latin typeface="Cambria Math" panose="02040503050406030204" pitchFamily="18" charset="0"/>
                          </a:rPr>
                          <m:t>(1−</m:t>
                        </m:r>
                        <m:acc>
                          <m:accPr>
                            <m:chr m:val="̅"/>
                            <m:ctrlPr>
                              <a:rPr lang="en-US" sz="2400" i="1">
                                <a:latin typeface="Cambria Math" panose="02040503050406030204"/>
                              </a:rPr>
                            </m:ctrlPr>
                          </m:accPr>
                          <m:e>
                            <m:r>
                              <a:rPr lang="en-US" sz="2400">
                                <a:latin typeface="Cambria Math" panose="02040503050406030204" pitchFamily="18" charset="0"/>
                              </a:rPr>
                              <m:t>𝑝</m:t>
                            </m:r>
                          </m:e>
                        </m:acc>
                        <m:r>
                          <a:rPr lang="en-US" sz="2400">
                            <a:latin typeface="Cambria Math" panose="02040503050406030204" pitchFamily="18" charset="0"/>
                          </a:rPr>
                          <m:t>)</m:t>
                        </m:r>
                      </m:e>
                    </m:rad>
                  </m:oMath>
                </a14:m>
                <a:endParaRPr lang="en-US" sz="2400" dirty="0">
                  <a:effectLst/>
                  <a:latin typeface="Times New Roman" panose="02020603050405020304" pitchFamily="18" charset="0"/>
                  <a:cs typeface="Times New Roman" panose="02020603050405020304" pitchFamily="18" charset="0"/>
                </a:endParaRPr>
              </a:p>
              <a:p>
                <a:pPr>
                  <a:lnSpc>
                    <a:spcPct val="115000"/>
                  </a:lnSpc>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   4+3x1.99198=9.97594</a:t>
                </a:r>
                <a:endParaRPr lang="en-US" sz="2400" dirty="0">
                  <a:effectLst/>
                  <a:latin typeface="Times New Roman" panose="02020603050405020304" pitchFamily="18" charset="0"/>
                  <a:cs typeface="Times New Roman" panose="02020603050405020304" pitchFamily="18" charset="0"/>
                </a:endParaRPr>
              </a:p>
              <a:p>
                <a:pPr>
                  <a:lnSpc>
                    <a:spcPct val="115000"/>
                  </a:lnSpc>
                </a:pPr>
                <a:r>
                  <a:rPr lang="en-US" sz="2400" dirty="0" smtClean="0">
                    <a:effectLst/>
                    <a:latin typeface="Times New Roman" panose="02020603050405020304" pitchFamily="18" charset="0"/>
                    <a:cs typeface="Times New Roman" panose="02020603050405020304" pitchFamily="18" charset="0"/>
                  </a:rPr>
                  <a:t>CL = 4</a:t>
                </a:r>
                <a:endParaRPr lang="en-US" sz="2400" dirty="0">
                  <a:effectLst/>
                  <a:latin typeface="Times New Roman" panose="02020603050405020304" pitchFamily="18" charset="0"/>
                  <a:cs typeface="Times New Roman" panose="02020603050405020304" pitchFamily="18" charset="0"/>
                </a:endParaRPr>
              </a:p>
              <a:p>
                <a:pPr>
                  <a:lnSpc>
                    <a:spcPct val="115000"/>
                  </a:lnSpc>
                </a:pPr>
                <a:r>
                  <a:rPr lang="en-US" sz="2400" dirty="0" smtClean="0">
                    <a:effectLst/>
                    <a:latin typeface="Times New Roman" panose="02020603050405020304" pitchFamily="18" charset="0"/>
                    <a:cs typeface="Times New Roman" panose="02020603050405020304" pitchFamily="18" charset="0"/>
                  </a:rPr>
                  <a:t>LCL   =   4-3x1.99198</a:t>
                </a:r>
                <a:endParaRPr lang="en-US" sz="2400" dirty="0">
                  <a:effectLst/>
                  <a:latin typeface="Times New Roman" panose="02020603050405020304" pitchFamily="18" charset="0"/>
                  <a:cs typeface="Times New Roman" panose="02020603050405020304" pitchFamily="18" charset="0"/>
                </a:endParaRPr>
              </a:p>
              <a:p>
                <a:pPr>
                  <a:lnSpc>
                    <a:spcPct val="115000"/>
                  </a:lnSpc>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ve</a:t>
                </a:r>
                <a14:m>
                  <m:oMath xmlns:m="http://schemas.openxmlformats.org/officeDocument/2006/math">
                    <m:r>
                      <a:rPr lang="en-US" sz="2400">
                        <a:effectLst/>
                        <a:latin typeface="Cambria Math" panose="02040503050406030204" pitchFamily="18" charset="0"/>
                      </a:rPr>
                      <m:t>≅</m:t>
                    </m:r>
                  </m:oMath>
                </a14:m>
                <a:r>
                  <a:rPr lang="en-US" sz="2400" dirty="0" smtClean="0">
                    <a:effectLst/>
                    <a:latin typeface="Times New Roman" panose="02020603050405020304" pitchFamily="18" charset="0"/>
                    <a:cs typeface="Times New Roman" panose="02020603050405020304" pitchFamily="18" charset="0"/>
                  </a:rPr>
                  <a:t>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Sample no 6 is out of control limit.</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Revised </a:t>
                </a:r>
                <a:r>
                  <a:rPr lang="en-US" sz="2400" dirty="0">
                    <a:latin typeface="Times New Roman" panose="02020603050405020304" pitchFamily="18" charset="0"/>
                    <a:cs typeface="Times New Roman" panose="02020603050405020304" pitchFamily="18" charset="0"/>
                  </a:rPr>
                  <a:t>control limit</a:t>
                </a:r>
              </a:p>
              <a:p>
                <a:r>
                  <a:rPr lang="en-US" sz="2400" dirty="0" smtClean="0">
                    <a:latin typeface="Times New Roman" panose="02020603050405020304" pitchFamily="18" charset="0"/>
                    <a:cs typeface="Times New Roman" panose="02020603050405020304" pitchFamily="18" charset="0"/>
                  </a:rPr>
                  <a:t>n = 500</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 = 10-1 = 9</a:t>
                </a:r>
                <a:endParaRPr lang="en-US" sz="2400" dirty="0">
                  <a:latin typeface="Times New Roman" panose="02020603050405020304" pitchFamily="18" charset="0"/>
                  <a:cs typeface="Times New Roman" panose="02020603050405020304" pitchFamily="18" charset="0"/>
                </a:endParaRPr>
              </a:p>
              <a:p>
                <a14:m>
                  <m:oMath xmlns:m="http://schemas.openxmlformats.org/officeDocument/2006/math">
                    <m:nary>
                      <m:naryPr>
                        <m:chr m:val="∑"/>
                        <m:limLoc m:val="undOvr"/>
                        <m:subHide m:val="on"/>
                        <m:supHide m:val="on"/>
                        <m:ctrlPr>
                          <a:rPr lang="en-US" sz="2400" i="1">
                            <a:latin typeface="Cambria Math" panose="02040503050406030204"/>
                          </a:rPr>
                        </m:ctrlPr>
                      </m:naryPr>
                      <m:sub/>
                      <m:sup/>
                      <m:e>
                        <m:r>
                          <a:rPr lang="en-US" sz="2400" i="1">
                            <a:latin typeface="Cambria Math" panose="02040503050406030204" pitchFamily="18" charset="0"/>
                          </a:rPr>
                          <m:t>𝐷</m:t>
                        </m:r>
                      </m:e>
                    </m:nary>
                  </m:oMath>
                </a14:m>
                <a:r>
                  <a:rPr lang="en-US" sz="2400" baseline="-250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=40-12=28</a:t>
                </a:r>
              </a:p>
              <a:p>
                <a14:m>
                  <m:oMath xmlns:m="http://schemas.openxmlformats.org/officeDocument/2006/math">
                    <m:r>
                      <a:rPr lang="en-US" sz="2400" i="1">
                        <a:latin typeface="Cambria Math" panose="02040503050406030204" pitchFamily="18" charset="0"/>
                      </a:rPr>
                      <m:t>∴</m:t>
                    </m:r>
                    <m:acc>
                      <m:accPr>
                        <m:chr m:val="̅"/>
                        <m:ctrlPr>
                          <a:rPr lang="en-US" sz="2400" i="1">
                            <a:latin typeface="Cambria Math" panose="02040503050406030204"/>
                          </a:rPr>
                        </m:ctrlPr>
                      </m:accPr>
                      <m:e>
                        <m:r>
                          <a:rPr lang="en-US" sz="2400" i="1">
                            <a:latin typeface="Cambria Math" panose="02040503050406030204" pitchFamily="18" charset="0"/>
                          </a:rPr>
                          <m:t>𝑝</m:t>
                        </m:r>
                      </m:e>
                    </m:acc>
                  </m:oMath>
                </a14:m>
                <a:r>
                  <a:rPr lang="en-US" sz="2400" dirty="0">
                    <a:latin typeface="Times New Roman" panose="02020603050405020304" pitchFamily="18" charset="0"/>
                    <a:cs typeface="Times New Roman" panose="02020603050405020304" pitchFamily="18" charset="0"/>
                  </a:rPr>
                  <a:t>=</a:t>
                </a:r>
                <a14:m>
                  <m:oMath xmlns:m="http://schemas.openxmlformats.org/officeDocument/2006/math">
                    <m:f>
                      <m:fPr>
                        <m:ctrlPr>
                          <a:rPr lang="en-US" sz="2400" i="1">
                            <a:latin typeface="Cambria Math" panose="02040503050406030204"/>
                          </a:rPr>
                        </m:ctrlPr>
                      </m:fPr>
                      <m:num>
                        <m:r>
                          <a:rPr lang="en-US" sz="2400" i="1">
                            <a:latin typeface="Cambria Math" panose="02040503050406030204" pitchFamily="18" charset="0"/>
                          </a:rPr>
                          <m:t>28</m:t>
                        </m:r>
                      </m:num>
                      <m:den>
                        <m:r>
                          <a:rPr lang="en-US" sz="2400" i="1">
                            <a:latin typeface="Cambria Math" panose="02040503050406030204" pitchFamily="18" charset="0"/>
                          </a:rPr>
                          <m:t>500×9</m:t>
                        </m:r>
                      </m:den>
                    </m:f>
                  </m:oMath>
                </a14:m>
                <a:r>
                  <a:rPr lang="en-US" sz="2400" dirty="0">
                    <a:latin typeface="Times New Roman" panose="02020603050405020304" pitchFamily="18" charset="0"/>
                    <a:cs typeface="Times New Roman" panose="02020603050405020304" pitchFamily="18" charset="0"/>
                  </a:rPr>
                  <a:t>=0.006</a:t>
                </a:r>
              </a:p>
              <a:p>
                <a:r>
                  <a:rPr lang="en-US" sz="2400" dirty="0">
                    <a:latin typeface="Times New Roman" panose="02020603050405020304" pitchFamily="18" charset="0"/>
                    <a:cs typeface="Times New Roman" panose="02020603050405020304" pitchFamily="18" charset="0"/>
                  </a:rPr>
                  <a:t>n</a:t>
                </a:r>
                <a14:m>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𝑝</m:t>
                        </m:r>
                      </m:e>
                    </m:acc>
                  </m:oMath>
                </a14:m>
                <a:r>
                  <a:rPr lang="en-US" sz="2400" dirty="0">
                    <a:latin typeface="Times New Roman" panose="02020603050405020304" pitchFamily="18" charset="0"/>
                    <a:cs typeface="Times New Roman" panose="02020603050405020304" pitchFamily="18" charset="0"/>
                  </a:rPr>
                  <a:t>=500</a:t>
                </a:r>
                <a14:m>
                  <m:oMath xmlns:m="http://schemas.openxmlformats.org/officeDocument/2006/math">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0.006=3.00</a:t>
                </a:r>
              </a:p>
              <a:p>
                <a:endParaRPr lang="en-US" sz="2400"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45222" y="719191"/>
                <a:ext cx="10469367" cy="5849165"/>
              </a:xfrm>
              <a:prstGeom prst="rect">
                <a:avLst/>
              </a:prstGeom>
              <a:blipFill rotWithShape="1">
                <a:blip r:embed="rId2"/>
                <a:stretch>
                  <a:fillRect l="-3" t="-6" r="4" b="9"/>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811659" y="421241"/>
                <a:ext cx="10417995" cy="715131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Required control limits</a:t>
                </a:r>
              </a:p>
              <a:p>
                <a:r>
                  <a:rPr lang="en-US" sz="2400" dirty="0">
                    <a:latin typeface="Times New Roman" panose="02020603050405020304" pitchFamily="18" charset="0"/>
                    <a:cs typeface="Times New Roman" panose="02020603050405020304" pitchFamily="18" charset="0"/>
                  </a:rPr>
                  <a:t>         = n</a:t>
                </a:r>
                <a14:m>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𝑝</m:t>
                        </m:r>
                      </m:e>
                    </m:acc>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en-US" sz="2400" i="1">
                            <a:latin typeface="Cambria Math" panose="02040503050406030204"/>
                          </a:rPr>
                        </m:ctrlPr>
                      </m:radPr>
                      <m:deg/>
                      <m:e>
                        <m:r>
                          <m:rPr>
                            <m:sty m:val="p"/>
                          </m:rPr>
                          <a:rPr lang="en-US" sz="2400">
                            <a:latin typeface="Cambria Math" panose="02040503050406030204" pitchFamily="18" charset="0"/>
                          </a:rPr>
                          <m:t>n</m:t>
                        </m:r>
                        <m:acc>
                          <m:accPr>
                            <m:chr m:val="̅"/>
                            <m:ctrlPr>
                              <a:rPr lang="en-US" sz="2400" i="1">
                                <a:latin typeface="Cambria Math" panose="02040503050406030204"/>
                              </a:rPr>
                            </m:ctrlPr>
                          </m:accPr>
                          <m:e>
                            <m:r>
                              <a:rPr lang="en-US" sz="2400" i="1">
                                <a:latin typeface="Cambria Math" panose="02040503050406030204" pitchFamily="18" charset="0"/>
                              </a:rPr>
                              <m:t>𝑝</m:t>
                            </m:r>
                          </m:e>
                        </m:acc>
                        <m:r>
                          <a:rPr lang="en-US" sz="2400" i="1">
                            <a:latin typeface="Cambria Math" panose="02040503050406030204" pitchFamily="18" charset="0"/>
                          </a:rPr>
                          <m:t>(1−</m:t>
                        </m:r>
                        <m:acc>
                          <m:accPr>
                            <m:chr m:val="̅"/>
                            <m:ctrlPr>
                              <a:rPr lang="en-US" sz="2400" i="1">
                                <a:latin typeface="Cambria Math" panose="02040503050406030204"/>
                              </a:rPr>
                            </m:ctrlPr>
                          </m:accPr>
                          <m:e>
                            <m:r>
                              <a:rPr lang="en-US" sz="2400" i="1">
                                <a:latin typeface="Cambria Math" panose="02040503050406030204" pitchFamily="18" charset="0"/>
                              </a:rPr>
                              <m:t>𝑝</m:t>
                            </m:r>
                          </m:e>
                        </m:acc>
                        <m:r>
                          <a:rPr lang="en-US" sz="2400" i="1">
                            <a:latin typeface="Cambria Math" panose="02040503050406030204" pitchFamily="18" charset="0"/>
                          </a:rPr>
                          <m:t>)</m:t>
                        </m:r>
                      </m:e>
                    </m:rad>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3±</m:t>
                    </m:r>
                  </m:oMath>
                </a14:m>
                <a:r>
                  <a:rPr lang="en-US" sz="2400" dirty="0">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en-US" sz="2400" i="1">
                            <a:latin typeface="Cambria Math" panose="02040503050406030204"/>
                          </a:rPr>
                        </m:ctrlPr>
                      </m:radPr>
                      <m:deg/>
                      <m:e>
                        <m:r>
                          <a:rPr lang="en-US" sz="2400">
                            <a:latin typeface="Cambria Math" panose="02040503050406030204" pitchFamily="18" charset="0"/>
                          </a:rPr>
                          <m:t>3</m:t>
                        </m:r>
                        <m:r>
                          <a:rPr lang="en-US" sz="2400" i="1">
                            <a:latin typeface="Cambria Math" panose="02040503050406030204" pitchFamily="18" charset="0"/>
                          </a:rPr>
                          <m:t>(1−0.006)</m:t>
                        </m:r>
                      </m:e>
                    </m:rad>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=3</a:t>
                </a:r>
                <a14:m>
                  <m:oMath xmlns:m="http://schemas.openxmlformats.org/officeDocument/2006/math">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5.18</a:t>
                </a:r>
                <a:endParaRPr lang="en-US" sz="2400" dirty="0" smtClean="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pPr>
                  <a:spcAft>
                    <a:spcPts val="1000"/>
                  </a:spcAft>
                </a:pPr>
                <a:r>
                  <a:rPr lang="en-US" sz="2400" dirty="0">
                    <a:latin typeface="Times New Roman" panose="02020603050405020304" pitchFamily="18" charset="0"/>
                    <a:cs typeface="Times New Roman" panose="02020603050405020304" pitchFamily="18" charset="0"/>
                  </a:rPr>
                  <a:t>Final control limit and center line</a:t>
                </a:r>
                <a:endParaRPr lang="en-US" sz="2400" dirty="0">
                  <a:effectLst/>
                  <a:latin typeface="Times New Roman" panose="02020603050405020304" pitchFamily="18" charset="0"/>
                  <a:cs typeface="Times New Roman" panose="02020603050405020304" pitchFamily="18" charset="0"/>
                </a:endParaRPr>
              </a:p>
              <a:p>
                <a:pPr>
                  <a:spcAft>
                    <a:spcPts val="1000"/>
                  </a:spcAft>
                </a:pPr>
                <a:r>
                  <a:rPr lang="en-US" sz="2400" dirty="0" smtClean="0">
                    <a:latin typeface="Times New Roman" panose="02020603050405020304" pitchFamily="18" charset="0"/>
                    <a:cs typeface="Times New Roman" panose="02020603050405020304" pitchFamily="18" charset="0"/>
                  </a:rPr>
                  <a:t>VCL =</a:t>
                </a:r>
                <a:r>
                  <a:rPr lang="en-US" sz="2400" dirty="0" smtClean="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n</a:t>
                </a:r>
                <a14:m>
                  <m:oMath xmlns:m="http://schemas.openxmlformats.org/officeDocument/2006/math">
                    <m:acc>
                      <m:accPr>
                        <m:chr m:val="̅"/>
                        <m:ctrlPr>
                          <a:rPr lang="en-US" sz="2400" i="1">
                            <a:effectLst/>
                            <a:latin typeface="Cambria Math" panose="02040503050406030204"/>
                          </a:rPr>
                        </m:ctrlPr>
                      </m:accPr>
                      <m:e>
                        <m:r>
                          <a:rPr lang="en-US" sz="2400">
                            <a:effectLst/>
                            <a:latin typeface="Cambria Math" panose="02040503050406030204" pitchFamily="18" charset="0"/>
                          </a:rPr>
                          <m:t>𝑝</m:t>
                        </m:r>
                      </m:e>
                    </m:acc>
                    <m:r>
                      <a:rPr lang="en-US" sz="2400">
                        <a:effectLst/>
                        <a:latin typeface="Cambria Math" panose="02040503050406030204" pitchFamily="18" charset="0"/>
                      </a:rPr>
                      <m:t>+</m:t>
                    </m:r>
                  </m:oMath>
                </a14:m>
                <a:r>
                  <a:rPr lang="en-US" sz="2400" dirty="0">
                    <a:effectLst/>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en-US" sz="2400" i="1">
                            <a:effectLst/>
                            <a:latin typeface="Cambria Math" panose="02040503050406030204"/>
                          </a:rPr>
                        </m:ctrlPr>
                      </m:radPr>
                      <m:deg/>
                      <m:e>
                        <m:r>
                          <m:rPr>
                            <m:sty m:val="p"/>
                          </m:rPr>
                          <a:rPr lang="en-US" sz="2400">
                            <a:effectLst/>
                            <a:latin typeface="Cambria Math" panose="02040503050406030204" pitchFamily="18" charset="0"/>
                          </a:rPr>
                          <m:t>n</m:t>
                        </m:r>
                        <m:acc>
                          <m:accPr>
                            <m:chr m:val="̅"/>
                            <m:ctrlPr>
                              <a:rPr lang="en-US" sz="2400" i="1">
                                <a:effectLst/>
                                <a:latin typeface="Cambria Math" panose="02040503050406030204"/>
                              </a:rPr>
                            </m:ctrlPr>
                          </m:accPr>
                          <m:e>
                            <m:r>
                              <a:rPr lang="en-US" sz="2400">
                                <a:effectLst/>
                                <a:latin typeface="Cambria Math" panose="02040503050406030204" pitchFamily="18" charset="0"/>
                              </a:rPr>
                              <m:t>𝑝</m:t>
                            </m:r>
                          </m:e>
                        </m:acc>
                        <m:r>
                          <a:rPr lang="en-US" sz="2400">
                            <a:effectLst/>
                            <a:latin typeface="Cambria Math" panose="02040503050406030204" pitchFamily="18" charset="0"/>
                          </a:rPr>
                          <m:t>(1−</m:t>
                        </m:r>
                        <m:acc>
                          <m:accPr>
                            <m:chr m:val="̅"/>
                            <m:ctrlPr>
                              <a:rPr lang="en-US" sz="2400" i="1">
                                <a:effectLst/>
                                <a:latin typeface="Cambria Math" panose="02040503050406030204"/>
                              </a:rPr>
                            </m:ctrlPr>
                          </m:accPr>
                          <m:e>
                            <m:r>
                              <a:rPr lang="en-US" sz="2400">
                                <a:effectLst/>
                                <a:latin typeface="Cambria Math" panose="02040503050406030204" pitchFamily="18" charset="0"/>
                              </a:rPr>
                              <m:t>𝑝</m:t>
                            </m:r>
                          </m:e>
                        </m:acc>
                        <m:r>
                          <a:rPr lang="en-US" sz="2400">
                            <a:effectLst/>
                            <a:latin typeface="Cambria Math" panose="02040503050406030204" pitchFamily="18" charset="0"/>
                          </a:rPr>
                          <m:t>)</m:t>
                        </m:r>
                      </m:e>
                    </m:rad>
                  </m:oMath>
                </a14:m>
                <a:endParaRPr lang="en-US" sz="2400" dirty="0">
                  <a:effectLst/>
                  <a:latin typeface="Times New Roman" panose="02020603050405020304" pitchFamily="18" charset="0"/>
                  <a:cs typeface="Times New Roman" panose="02020603050405020304" pitchFamily="18" charset="0"/>
                </a:endParaRPr>
              </a:p>
              <a:p>
                <a:pPr>
                  <a:spcAft>
                    <a:spcPts val="1000"/>
                  </a:spcAft>
                </a:pPr>
                <a:r>
                  <a:rPr lang="en-US" sz="2400" dirty="0">
                    <a:effectLst/>
                    <a:latin typeface="Times New Roman" panose="02020603050405020304" pitchFamily="18" charset="0"/>
                    <a:cs typeface="Times New Roman" panose="02020603050405020304" pitchFamily="18" charset="0"/>
                  </a:rPr>
                  <a:t>         =</a:t>
                </a:r>
                <a14:m>
                  <m:oMath xmlns:m="http://schemas.openxmlformats.org/officeDocument/2006/math">
                    <m:r>
                      <a:rPr lang="en-US" sz="2400">
                        <a:effectLst/>
                        <a:latin typeface="Cambria Math" panose="02040503050406030204" pitchFamily="18" charset="0"/>
                      </a:rPr>
                      <m:t>3+</m:t>
                    </m:r>
                  </m:oMath>
                </a14:m>
                <a:r>
                  <a:rPr lang="en-US" sz="2400" dirty="0">
                    <a:effectLst/>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en-US" sz="2400" i="1">
                            <a:effectLst/>
                            <a:latin typeface="Cambria Math" panose="02040503050406030204"/>
                          </a:rPr>
                        </m:ctrlPr>
                      </m:radPr>
                      <m:deg/>
                      <m:e>
                        <m:r>
                          <a:rPr lang="en-US" sz="2400">
                            <a:effectLst/>
                            <a:latin typeface="Cambria Math" panose="02040503050406030204" pitchFamily="18" charset="0"/>
                          </a:rPr>
                          <m:t>3(1−0.006)</m:t>
                        </m:r>
                      </m:e>
                    </m:rad>
                  </m:oMath>
                </a14:m>
                <a:endParaRPr lang="en-US" sz="2400" dirty="0">
                  <a:effectLst/>
                  <a:latin typeface="Times New Roman" panose="02020603050405020304" pitchFamily="18" charset="0"/>
                  <a:cs typeface="Times New Roman" panose="02020603050405020304" pitchFamily="18" charset="0"/>
                </a:endParaRPr>
              </a:p>
              <a:p>
                <a:pPr>
                  <a:spcAft>
                    <a:spcPts val="1000"/>
                  </a:spcAft>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=8.18</a:t>
                </a:r>
                <a:endParaRPr lang="en-US" sz="2400" dirty="0">
                  <a:effectLst/>
                  <a:latin typeface="Times New Roman" panose="02020603050405020304" pitchFamily="18" charset="0"/>
                  <a:cs typeface="Times New Roman" panose="02020603050405020304" pitchFamily="18" charset="0"/>
                </a:endParaRPr>
              </a:p>
              <a:p>
                <a:pPr>
                  <a:spcAft>
                    <a:spcPts val="1000"/>
                  </a:spcAft>
                </a:pPr>
                <a:r>
                  <a:rPr lang="en-US" sz="2400" dirty="0" smtClean="0">
                    <a:latin typeface="Times New Roman" panose="02020603050405020304" pitchFamily="18" charset="0"/>
                    <a:cs typeface="Times New Roman" panose="02020603050405020304" pitchFamily="18" charset="0"/>
                  </a:rPr>
                  <a:t>CL = 3.00</a:t>
                </a:r>
                <a:endParaRPr lang="en-US" sz="2400" dirty="0">
                  <a:effectLst/>
                  <a:latin typeface="Times New Roman" panose="02020603050405020304" pitchFamily="18" charset="0"/>
                  <a:cs typeface="Times New Roman" panose="02020603050405020304" pitchFamily="18" charset="0"/>
                </a:endParaRPr>
              </a:p>
              <a:p>
                <a:pPr>
                  <a:spcAft>
                    <a:spcPts val="1000"/>
                  </a:spcAft>
                </a:pPr>
                <a:r>
                  <a:rPr lang="en-US" sz="2400" dirty="0" smtClean="0">
                    <a:latin typeface="Times New Roman" panose="02020603050405020304" pitchFamily="18" charset="0"/>
                    <a:cs typeface="Times New Roman" panose="02020603050405020304" pitchFamily="18" charset="0"/>
                  </a:rPr>
                  <a:t>LCL  =</a:t>
                </a:r>
                <a:r>
                  <a:rPr lang="en-US" sz="2400" dirty="0" smtClean="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n</a:t>
                </a:r>
                <a14:m>
                  <m:oMath xmlns:m="http://schemas.openxmlformats.org/officeDocument/2006/math">
                    <m:acc>
                      <m:accPr>
                        <m:chr m:val="̅"/>
                        <m:ctrlPr>
                          <a:rPr lang="en-US" sz="2400" i="1">
                            <a:effectLst/>
                            <a:latin typeface="Cambria Math" panose="02040503050406030204"/>
                          </a:rPr>
                        </m:ctrlPr>
                      </m:accPr>
                      <m:e>
                        <m:r>
                          <a:rPr lang="en-US" sz="2400">
                            <a:effectLst/>
                            <a:latin typeface="Cambria Math" panose="02040503050406030204" pitchFamily="18" charset="0"/>
                          </a:rPr>
                          <m:t>𝑝</m:t>
                        </m:r>
                      </m:e>
                    </m:acc>
                    <m:r>
                      <a:rPr lang="en-US" sz="2400">
                        <a:effectLst/>
                        <a:latin typeface="Cambria Math" panose="02040503050406030204" pitchFamily="18" charset="0"/>
                      </a:rPr>
                      <m:t>−</m:t>
                    </m:r>
                  </m:oMath>
                </a14:m>
                <a:r>
                  <a:rPr lang="en-US" sz="2400" dirty="0">
                    <a:effectLst/>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en-US" sz="2400" i="1">
                            <a:effectLst/>
                            <a:latin typeface="Cambria Math" panose="02040503050406030204"/>
                          </a:rPr>
                        </m:ctrlPr>
                      </m:radPr>
                      <m:deg/>
                      <m:e>
                        <m:r>
                          <m:rPr>
                            <m:sty m:val="p"/>
                          </m:rPr>
                          <a:rPr lang="en-US" sz="2400">
                            <a:effectLst/>
                            <a:latin typeface="Cambria Math" panose="02040503050406030204" pitchFamily="18" charset="0"/>
                          </a:rPr>
                          <m:t>n</m:t>
                        </m:r>
                        <m:acc>
                          <m:accPr>
                            <m:chr m:val="̅"/>
                            <m:ctrlPr>
                              <a:rPr lang="en-US" sz="2400" i="1">
                                <a:effectLst/>
                                <a:latin typeface="Cambria Math" panose="02040503050406030204"/>
                              </a:rPr>
                            </m:ctrlPr>
                          </m:accPr>
                          <m:e>
                            <m:r>
                              <a:rPr lang="en-US" sz="2400">
                                <a:effectLst/>
                                <a:latin typeface="Cambria Math" panose="02040503050406030204" pitchFamily="18" charset="0"/>
                              </a:rPr>
                              <m:t>𝑝</m:t>
                            </m:r>
                          </m:e>
                        </m:acc>
                        <m:r>
                          <a:rPr lang="en-US" sz="2400">
                            <a:effectLst/>
                            <a:latin typeface="Cambria Math" panose="02040503050406030204" pitchFamily="18" charset="0"/>
                          </a:rPr>
                          <m:t>(1−</m:t>
                        </m:r>
                        <m:acc>
                          <m:accPr>
                            <m:chr m:val="̅"/>
                            <m:ctrlPr>
                              <a:rPr lang="en-US" sz="2400" i="1">
                                <a:effectLst/>
                                <a:latin typeface="Cambria Math" panose="02040503050406030204"/>
                              </a:rPr>
                            </m:ctrlPr>
                          </m:accPr>
                          <m:e>
                            <m:r>
                              <a:rPr lang="en-US" sz="2400">
                                <a:effectLst/>
                                <a:latin typeface="Cambria Math" panose="02040503050406030204" pitchFamily="18" charset="0"/>
                              </a:rPr>
                              <m:t>𝑝</m:t>
                            </m:r>
                          </m:e>
                        </m:acc>
                        <m:r>
                          <a:rPr lang="en-US" sz="2400">
                            <a:effectLst/>
                            <a:latin typeface="Cambria Math" panose="02040503050406030204" pitchFamily="18" charset="0"/>
                          </a:rPr>
                          <m:t>)</m:t>
                        </m:r>
                      </m:e>
                    </m:rad>
                  </m:oMath>
                </a14:m>
                <a:endParaRPr lang="en-US" sz="2400" dirty="0">
                  <a:effectLst/>
                  <a:latin typeface="Times New Roman" panose="02020603050405020304" pitchFamily="18" charset="0"/>
                  <a:cs typeface="Times New Roman" panose="02020603050405020304" pitchFamily="18" charset="0"/>
                </a:endParaRPr>
              </a:p>
              <a:p>
                <a:pPr>
                  <a:spcAft>
                    <a:spcPts val="1000"/>
                  </a:spcAft>
                </a:pPr>
                <a:r>
                  <a:rPr lang="en-US" sz="2400" dirty="0">
                    <a:effectLst/>
                    <a:latin typeface="Times New Roman" panose="02020603050405020304" pitchFamily="18" charset="0"/>
                    <a:cs typeface="Times New Roman" panose="02020603050405020304" pitchFamily="18" charset="0"/>
                  </a:rPr>
                  <a:t>         =</a:t>
                </a:r>
                <a14:m>
                  <m:oMath xmlns:m="http://schemas.openxmlformats.org/officeDocument/2006/math">
                    <m:r>
                      <a:rPr lang="en-US" sz="2400">
                        <a:effectLst/>
                        <a:latin typeface="Cambria Math" panose="02040503050406030204" pitchFamily="18" charset="0"/>
                      </a:rPr>
                      <m:t>3−</m:t>
                    </m:r>
                  </m:oMath>
                </a14:m>
                <a:r>
                  <a:rPr lang="en-US" sz="2400" dirty="0">
                    <a:effectLst/>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en-US" sz="2400" i="1">
                            <a:effectLst/>
                            <a:latin typeface="Cambria Math" panose="02040503050406030204"/>
                          </a:rPr>
                        </m:ctrlPr>
                      </m:radPr>
                      <m:deg/>
                      <m:e>
                        <m:r>
                          <a:rPr lang="en-US" sz="2400">
                            <a:effectLst/>
                            <a:latin typeface="Cambria Math" panose="02040503050406030204" pitchFamily="18" charset="0"/>
                          </a:rPr>
                          <m:t>3(1−0.006)</m:t>
                        </m:r>
                      </m:e>
                    </m:rad>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Now all the 9 points are within the control limit.</a:t>
                </a: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11659" y="421241"/>
                <a:ext cx="10417995" cy="7151317"/>
              </a:xfrm>
              <a:prstGeom prst="rect">
                <a:avLst/>
              </a:prstGeom>
              <a:blipFill rotWithShape="1">
                <a:blip r:embed="rId2"/>
                <a:stretch>
                  <a:fillRect l="-1" t="-3" r="3" b="3"/>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271" y="287676"/>
            <a:ext cx="11219380" cy="243143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Problem 6.37  </a:t>
            </a:r>
            <a:endParaRPr lang="en-US" sz="3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paper mill uses a control chart to monitor the imperfection in finished rolls of paper. Production output is inspected for 20 days and the resulting data are shown here. Use these data to set up a control chart for nonconformities per roll of paper. Does the process appear to be in statistical control? What center line and control limits would you recommended for controlling future production </a:t>
            </a:r>
            <a:r>
              <a:rPr lang="en-US" sz="2400" dirty="0" smtClean="0">
                <a:latin typeface="Times New Roman" panose="02020603050405020304" pitchFamily="18" charset="0"/>
                <a:cs typeface="Times New Roman" panose="02020603050405020304" pitchFamily="18" charset="0"/>
              </a:rPr>
              <a:t>?</a:t>
            </a:r>
          </a:p>
        </p:txBody>
      </p:sp>
      <p:graphicFrame>
        <p:nvGraphicFramePr>
          <p:cNvPr id="5" name="Table 4"/>
          <p:cNvGraphicFramePr>
            <a:graphicFrameLocks noGrp="1"/>
          </p:cNvGraphicFramePr>
          <p:nvPr/>
        </p:nvGraphicFramePr>
        <p:xfrm>
          <a:off x="791112" y="2719111"/>
          <a:ext cx="10551558" cy="4434078"/>
        </p:xfrm>
        <a:graphic>
          <a:graphicData uri="http://schemas.openxmlformats.org/drawingml/2006/table">
            <a:tbl>
              <a:tblPr firstRow="1" firstCol="1" bandRow="1">
                <a:tableStyleId>{5C22544A-7EE6-4342-B048-85BDC9FD1C3A}</a:tableStyleId>
              </a:tblPr>
              <a:tblGrid>
                <a:gridCol w="2454686"/>
                <a:gridCol w="3911315"/>
                <a:gridCol w="4185557"/>
              </a:tblGrid>
              <a:tr h="540845">
                <a:tc>
                  <a:txBody>
                    <a:bodyPr/>
                    <a:lstStyle/>
                    <a:p>
                      <a:pPr marL="0" marR="0" algn="ctr">
                        <a:lnSpc>
                          <a:spcPct val="115000"/>
                        </a:lnSpc>
                        <a:spcBef>
                          <a:spcPts val="0"/>
                        </a:spcBef>
                        <a:spcAft>
                          <a:spcPts val="0"/>
                        </a:spcAft>
                      </a:pPr>
                      <a:r>
                        <a:rPr lang="en-US" sz="1100" u="sng" dirty="0">
                          <a:effectLst/>
                          <a:latin typeface="Times New Roman" panose="02020603050405020304" pitchFamily="18" charset="0"/>
                          <a:cs typeface="Times New Roman" panose="02020603050405020304" pitchFamily="18" charset="0"/>
                        </a:rPr>
                        <a:t>Day</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Number</a:t>
                      </a:r>
                      <a:endParaRPr lang="en-US" sz="8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 of </a:t>
                      </a:r>
                      <a:endParaRPr lang="en-US" sz="8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100" u="sng" dirty="0">
                          <a:effectLst/>
                          <a:latin typeface="Times New Roman" panose="02020603050405020304" pitchFamily="18" charset="0"/>
                          <a:cs typeface="Times New Roman" panose="02020603050405020304" pitchFamily="18" charset="0"/>
                        </a:rPr>
                        <a:t>Rolls produced</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Total Number</a:t>
                      </a:r>
                      <a:endParaRPr lang="en-US" sz="8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 of </a:t>
                      </a:r>
                      <a:endParaRPr lang="en-US" sz="8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100" u="sng" dirty="0">
                          <a:effectLst/>
                          <a:latin typeface="Times New Roman" panose="02020603050405020304" pitchFamily="18" charset="0"/>
                          <a:cs typeface="Times New Roman" panose="02020603050405020304" pitchFamily="18" charset="0"/>
                        </a:rPr>
                        <a:t>Imperfections</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18</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12</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2</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18</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14</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3</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24</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20</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4</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22</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18</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5</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22</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15</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6</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22</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12</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7</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20</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11</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8</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20</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15</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9</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20</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12</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10</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20</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10</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11</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18</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18</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12</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18</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14</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13</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18</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9</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14</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20</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10</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15</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20</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14</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16</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20</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13</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17</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24</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16</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18</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24</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18</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19</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22</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20</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r h="170399">
                <a:tc>
                  <a:txBody>
                    <a:bodyPr/>
                    <a:lstStyle/>
                    <a:p>
                      <a:pPr marL="68580" marR="0" algn="ctr">
                        <a:lnSpc>
                          <a:spcPct val="115000"/>
                        </a:lnSpc>
                        <a:spcBef>
                          <a:spcPts val="0"/>
                        </a:spcBef>
                        <a:spcAft>
                          <a:spcPts val="1000"/>
                        </a:spcAft>
                      </a:pPr>
                      <a:r>
                        <a:rPr lang="en-US" sz="1100">
                          <a:effectLst/>
                          <a:latin typeface="Times New Roman" panose="02020603050405020304" pitchFamily="18" charset="0"/>
                          <a:cs typeface="Times New Roman" panose="02020603050405020304" pitchFamily="18" charset="0"/>
                        </a:rPr>
                        <a:t>20</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6858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21</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c>
                  <a:txBody>
                    <a:bodyPr/>
                    <a:lstStyle/>
                    <a:p>
                      <a:pPr marL="68580" marR="0" algn="ctr">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17</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79" marR="52879" marT="0" marB="0"/>
                </a:tc>
              </a:tr>
            </a:tbl>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780835" y="636998"/>
                <a:ext cx="10705672" cy="649209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Solution:</a:t>
                </a:r>
                <a:endParaRPr lang="en-US" sz="3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Given </a:t>
                </a:r>
                <a:r>
                  <a:rPr lang="en-US" sz="2400" dirty="0" smtClean="0">
                    <a:latin typeface="Times New Roman" panose="02020603050405020304" pitchFamily="18" charset="0"/>
                    <a:cs typeface="Times New Roman" panose="02020603050405020304" pitchFamily="18" charset="0"/>
                  </a:rPr>
                  <a:t>that,</a:t>
                </a:r>
              </a:p>
              <a:p>
                <a:endParaRPr lang="en-US" sz="1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 = 20, n = 411</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nary>
                      <m:naryPr>
                        <m:chr m:val="∑"/>
                        <m:limLoc m:val="undOvr"/>
                        <m:subHide m:val="on"/>
                        <m:supHide m:val="on"/>
                        <m:ctrlPr>
                          <a:rPr lang="en-US" sz="2400" i="1">
                            <a:latin typeface="Cambria Math" panose="02040503050406030204"/>
                          </a:rPr>
                        </m:ctrlPr>
                      </m:naryPr>
                      <m:sub/>
                      <m:sup/>
                      <m:e>
                        <m:r>
                          <a:rPr lang="en-US" sz="2400" i="1">
                            <a:latin typeface="Cambria Math" panose="02040503050406030204" pitchFamily="18" charset="0"/>
                          </a:rPr>
                          <m:t>𝐷</m:t>
                        </m:r>
                      </m:e>
                    </m:nary>
                  </m:oMath>
                </a14:m>
                <a:r>
                  <a:rPr lang="en-US" sz="2400" baseline="-25000" dirty="0" err="1" smtClean="0">
                    <a:latin typeface="Times New Roman" panose="02020603050405020304" pitchFamily="18" charset="0"/>
                    <a:cs typeface="Times New Roman" panose="02020603050405020304" pitchFamily="18" charset="0"/>
                  </a:rPr>
                  <a:t>i</a:t>
                </a:r>
                <a:r>
                  <a:rPr lang="en-US" sz="2400" baseline="-25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288</a:t>
                </a:r>
              </a:p>
              <a:p>
                <a:endParaRPr lang="en-US" sz="1000" dirty="0">
                  <a:latin typeface="Times New Roman" panose="02020603050405020304" pitchFamily="18" charset="0"/>
                  <a:cs typeface="Times New Roman" panose="02020603050405020304" pitchFamily="18" charset="0"/>
                </a:endParaRPr>
              </a:p>
              <a:p>
                <a14:m>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𝑝</m:t>
                        </m:r>
                      </m:e>
                    </m:acc>
                    <m:r>
                      <a:rPr lang="en-US" sz="2400" b="0" i="1" smtClean="0">
                        <a:latin typeface="Cambria Math" panose="02040503050406030204" pitchFamily="18" charset="0"/>
                      </a:rPr>
                      <m:t> </m:t>
                    </m:r>
                    <m:r>
                      <a:rPr lang="en-US" sz="2400" i="1">
                        <a:latin typeface="Cambria Math" panose="02040503050406030204" pitchFamily="18" charset="0"/>
                      </a:rPr>
                      <m:t>=</m:t>
                    </m:r>
                    <m:r>
                      <a:rPr lang="en-US" sz="2400" b="0" i="1" smtClean="0">
                        <a:latin typeface="Cambria Math" panose="02040503050406030204" pitchFamily="18" charset="0"/>
                      </a:rPr>
                      <m:t> </m:t>
                    </m:r>
                    <m:f>
                      <m:fPr>
                        <m:ctrlPr>
                          <a:rPr lang="en-US" sz="2400" i="1">
                            <a:latin typeface="Cambria Math" panose="02040503050406030204"/>
                          </a:rPr>
                        </m:ctrlPr>
                      </m:fPr>
                      <m:num>
                        <m:nary>
                          <m:naryPr>
                            <m:chr m:val="∑"/>
                            <m:limLoc m:val="undOvr"/>
                            <m:subHide m:val="on"/>
                            <m:supHide m:val="on"/>
                            <m:ctrlPr>
                              <a:rPr lang="en-US" sz="2400" i="1">
                                <a:latin typeface="Cambria Math" panose="02040503050406030204"/>
                              </a:rPr>
                            </m:ctrlPr>
                          </m:naryPr>
                          <m:sub/>
                          <m:sup/>
                          <m:e>
                            <m:r>
                              <a:rPr lang="en-US" sz="2400" i="1">
                                <a:latin typeface="Cambria Math" panose="02040503050406030204" pitchFamily="18" charset="0"/>
                              </a:rPr>
                              <m:t>𝐷𝑖</m:t>
                            </m:r>
                          </m:e>
                        </m:nary>
                      </m:num>
                      <m:den>
                        <m:r>
                          <a:rPr lang="en-US" sz="2400" i="1">
                            <a:latin typeface="Cambria Math" panose="02040503050406030204" pitchFamily="18" charset="0"/>
                          </a:rPr>
                          <m:t>𝑚𝑛</m:t>
                        </m:r>
                      </m:den>
                    </m:f>
                  </m:oMath>
                </a14:m>
                <a:r>
                  <a:rPr lang="en-US" sz="24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a:rPr>
                        </m:ctrlPr>
                      </m:fPr>
                      <m:num>
                        <m:r>
                          <a:rPr lang="en-US" sz="2400" i="1">
                            <a:latin typeface="Cambria Math" panose="02040503050406030204" pitchFamily="18" charset="0"/>
                          </a:rPr>
                          <m:t>288</m:t>
                        </m:r>
                      </m:num>
                      <m:den>
                        <m:r>
                          <a:rPr lang="en-US" sz="2400" i="1">
                            <a:latin typeface="Cambria Math" panose="02040503050406030204" pitchFamily="18" charset="0"/>
                          </a:rPr>
                          <m:t>20×411</m:t>
                        </m:r>
                      </m:den>
                    </m:f>
                  </m:oMath>
                </a14:m>
                <a:r>
                  <a:rPr lang="en-US" sz="2400" dirty="0" smtClean="0">
                    <a:latin typeface="Times New Roman" panose="02020603050405020304" pitchFamily="18" charset="0"/>
                    <a:cs typeface="Times New Roman" panose="02020603050405020304" pitchFamily="18" charset="0"/>
                  </a:rPr>
                  <a:t>  =  0.035036</a:t>
                </a:r>
              </a:p>
              <a:p>
                <a:endParaRPr lang="en-US" sz="1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a:t>
                </a:r>
                <a14:m>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𝑝</m:t>
                        </m:r>
                      </m:e>
                    </m:acc>
                  </m:oMath>
                </a14:m>
                <a:r>
                  <a:rPr lang="en-US" sz="2400" dirty="0" smtClean="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411</a:t>
                </a:r>
                <a14:m>
                  <m:oMath xmlns:m="http://schemas.openxmlformats.org/officeDocument/2006/math">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0.035036</a:t>
                </a:r>
                <a:r>
                  <a:rPr lang="en-US" sz="2400" dirty="0" smtClean="0">
                    <a:latin typeface="Times New Roman" panose="02020603050405020304" pitchFamily="18" charset="0"/>
                    <a:cs typeface="Times New Roman" panose="02020603050405020304" pitchFamily="18" charset="0"/>
                  </a:rPr>
                  <a:t>  =  14.4</a:t>
                </a:r>
              </a:p>
              <a:p>
                <a:endParaRPr lang="en-US" sz="1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Required control </a:t>
                </a:r>
                <a:r>
                  <a:rPr lang="en-US" sz="2400" dirty="0" smtClean="0">
                    <a:latin typeface="Times New Roman" panose="02020603050405020304" pitchFamily="18" charset="0"/>
                    <a:cs typeface="Times New Roman" panose="02020603050405020304" pitchFamily="18" charset="0"/>
                  </a:rPr>
                  <a:t>limits are  =  n</a:t>
                </a:r>
                <a14:m>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𝑝</m:t>
                        </m:r>
                      </m:e>
                    </m:acc>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en-US" sz="2400" i="1">
                            <a:latin typeface="Cambria Math" panose="02040503050406030204"/>
                          </a:rPr>
                        </m:ctrlPr>
                      </m:radPr>
                      <m:deg/>
                      <m:e>
                        <m:r>
                          <m:rPr>
                            <m:sty m:val="p"/>
                          </m:rPr>
                          <a:rPr lang="en-US" sz="2400">
                            <a:latin typeface="Cambria Math" panose="02040503050406030204" pitchFamily="18" charset="0"/>
                          </a:rPr>
                          <m:t>n</m:t>
                        </m:r>
                        <m:acc>
                          <m:accPr>
                            <m:chr m:val="̅"/>
                            <m:ctrlPr>
                              <a:rPr lang="en-US" sz="2400" i="1">
                                <a:latin typeface="Cambria Math" panose="02040503050406030204"/>
                              </a:rPr>
                            </m:ctrlPr>
                          </m:accPr>
                          <m:e>
                            <m:r>
                              <a:rPr lang="en-US" sz="2400" i="1">
                                <a:latin typeface="Cambria Math" panose="02040503050406030204" pitchFamily="18" charset="0"/>
                              </a:rPr>
                              <m:t>𝑝</m:t>
                            </m:r>
                          </m:e>
                        </m:acc>
                        <m:r>
                          <a:rPr lang="en-US" sz="2400" i="1">
                            <a:latin typeface="Cambria Math" panose="02040503050406030204" pitchFamily="18" charset="0"/>
                          </a:rPr>
                          <m:t>(1−</m:t>
                        </m:r>
                        <m:acc>
                          <m:accPr>
                            <m:chr m:val="̅"/>
                            <m:ctrlPr>
                              <a:rPr lang="en-US" sz="2400" i="1">
                                <a:latin typeface="Cambria Math" panose="02040503050406030204"/>
                              </a:rPr>
                            </m:ctrlPr>
                          </m:accPr>
                          <m:e>
                            <m:r>
                              <a:rPr lang="en-US" sz="2400" i="1">
                                <a:latin typeface="Cambria Math" panose="02040503050406030204" pitchFamily="18" charset="0"/>
                              </a:rPr>
                              <m:t>𝑝</m:t>
                            </m:r>
                          </m:e>
                        </m:acc>
                        <m:r>
                          <a:rPr lang="en-US" sz="2400" i="1">
                            <a:latin typeface="Cambria Math" panose="02040503050406030204" pitchFamily="18" charset="0"/>
                          </a:rPr>
                          <m:t>)</m:t>
                        </m:r>
                      </m:e>
                    </m:rad>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14.4</a:t>
                </a:r>
                <a14:m>
                  <m:oMath xmlns:m="http://schemas.openxmlformats.org/officeDocument/2006/math">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en-US" sz="2400" i="1">
                            <a:latin typeface="Cambria Math" panose="02040503050406030204"/>
                          </a:rPr>
                        </m:ctrlPr>
                      </m:radPr>
                      <m:deg/>
                      <m:e>
                        <m:r>
                          <a:rPr lang="en-US" sz="2400">
                            <a:latin typeface="Cambria Math" panose="02040503050406030204" pitchFamily="18" charset="0"/>
                          </a:rPr>
                          <m:t>14.4</m:t>
                        </m:r>
                        <m:r>
                          <a:rPr lang="en-US" sz="2400" i="1">
                            <a:latin typeface="Cambria Math" panose="02040503050406030204" pitchFamily="18" charset="0"/>
                          </a:rPr>
                          <m:t>(1−.035036)</m:t>
                        </m:r>
                      </m:e>
                    </m:rad>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14.4</a:t>
                </a:r>
                <a14:m>
                  <m:oMath xmlns:m="http://schemas.openxmlformats.org/officeDocument/2006/math">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11.18299</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VCL  =   n</a:t>
                </a:r>
                <a14:m>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𝑝</m:t>
                        </m:r>
                      </m:e>
                    </m:acc>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en-US" sz="2400" i="1">
                            <a:latin typeface="Cambria Math" panose="02040503050406030204"/>
                          </a:rPr>
                        </m:ctrlPr>
                      </m:radPr>
                      <m:deg/>
                      <m:e>
                        <m:r>
                          <m:rPr>
                            <m:sty m:val="p"/>
                          </m:rPr>
                          <a:rPr lang="en-US" sz="2400">
                            <a:latin typeface="Cambria Math" panose="02040503050406030204" pitchFamily="18" charset="0"/>
                          </a:rPr>
                          <m:t>n</m:t>
                        </m:r>
                        <m:acc>
                          <m:accPr>
                            <m:chr m:val="̅"/>
                            <m:ctrlPr>
                              <a:rPr lang="en-US" sz="2400" i="1">
                                <a:latin typeface="Cambria Math" panose="02040503050406030204"/>
                              </a:rPr>
                            </m:ctrlPr>
                          </m:accPr>
                          <m:e>
                            <m:r>
                              <a:rPr lang="en-US" sz="2400" i="1">
                                <a:latin typeface="Cambria Math" panose="02040503050406030204" pitchFamily="18" charset="0"/>
                              </a:rPr>
                              <m:t>𝑝</m:t>
                            </m:r>
                          </m:e>
                        </m:acc>
                        <m:r>
                          <a:rPr lang="en-US" sz="2400" i="1">
                            <a:latin typeface="Cambria Math" panose="02040503050406030204" pitchFamily="18" charset="0"/>
                          </a:rPr>
                          <m:t>(1−</m:t>
                        </m:r>
                        <m:acc>
                          <m:accPr>
                            <m:chr m:val="̅"/>
                            <m:ctrlPr>
                              <a:rPr lang="en-US" sz="2400" i="1">
                                <a:latin typeface="Cambria Math" panose="02040503050406030204"/>
                              </a:rPr>
                            </m:ctrlPr>
                          </m:accPr>
                          <m:e>
                            <m:r>
                              <a:rPr lang="en-US" sz="2400" i="1">
                                <a:latin typeface="Cambria Math" panose="02040503050406030204" pitchFamily="18" charset="0"/>
                              </a:rPr>
                              <m:t>𝑝</m:t>
                            </m:r>
                          </m:e>
                        </m:acc>
                        <m:r>
                          <a:rPr lang="en-US" sz="2400" i="1">
                            <a:latin typeface="Cambria Math" panose="02040503050406030204" pitchFamily="18" charset="0"/>
                          </a:rPr>
                          <m:t>)</m:t>
                        </m:r>
                      </m:e>
                    </m:rad>
                  </m:oMath>
                </a14:m>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14.4</a:t>
                </a:r>
                <a14:m>
                  <m:oMath xmlns:m="http://schemas.openxmlformats.org/officeDocument/2006/math">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en-US" sz="2400" i="1">
                            <a:latin typeface="Cambria Math" panose="02040503050406030204"/>
                          </a:rPr>
                        </m:ctrlPr>
                      </m:radPr>
                      <m:deg/>
                      <m:e>
                        <m:r>
                          <a:rPr lang="en-US" sz="2400">
                            <a:latin typeface="Cambria Math" panose="02040503050406030204" pitchFamily="18" charset="0"/>
                          </a:rPr>
                          <m:t>14.4</m:t>
                        </m:r>
                        <m:r>
                          <a:rPr lang="en-US" sz="2400" i="1">
                            <a:latin typeface="Cambria Math" panose="02040503050406030204" pitchFamily="18" charset="0"/>
                          </a:rPr>
                          <m:t>(1−.035036)</m:t>
                        </m:r>
                      </m:e>
                    </m:rad>
                  </m:oMath>
                </a14:m>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14.4</a:t>
                </a:r>
                <a14:m>
                  <m:oMath xmlns:m="http://schemas.openxmlformats.org/officeDocument/2006/math">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11.18299</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  25.58299</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80835" y="636998"/>
                <a:ext cx="10705672" cy="6492098"/>
              </a:xfrm>
              <a:prstGeom prst="rect">
                <a:avLst/>
              </a:prstGeom>
              <a:blipFill rotWithShape="1">
                <a:blip r:embed="rId2"/>
                <a:stretch>
                  <a:fillRect l="-4" t="-1" r="6" b="9"/>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133" y="418476"/>
            <a:ext cx="10972800" cy="1143000"/>
          </a:xfrm>
        </p:spPr>
        <p:txBody>
          <a:bodyPr>
            <a:normAutofit fontScale="90000"/>
          </a:bodyPr>
          <a:lstStyle/>
          <a:p>
            <a:r>
              <a:rPr lang="en-US" sz="4000" b="1" dirty="0">
                <a:latin typeface="Times New Roman" panose="02020603050405020304" pitchFamily="18" charset="0"/>
                <a:cs typeface="Times New Roman" panose="02020603050405020304" pitchFamily="18" charset="0"/>
              </a:rPr>
              <a:t>Total Quality Management</a:t>
            </a:r>
            <a:r>
              <a:rPr lang="en-US" b="1" dirty="0">
                <a:solidFill>
                  <a:srgbClr val="231F20"/>
                </a:solidFill>
                <a:latin typeface="Times-BoldItalic"/>
              </a:rPr>
              <a:t/>
            </a:r>
            <a:br>
              <a:rPr lang="en-US" b="1" dirty="0">
                <a:solidFill>
                  <a:srgbClr val="231F20"/>
                </a:solidFill>
                <a:latin typeface="Times-BoldItalic"/>
              </a:rPr>
            </a:br>
            <a:endParaRPr lang="en-US" dirty="0"/>
          </a:p>
        </p:txBody>
      </p:sp>
      <p:sp>
        <p:nvSpPr>
          <p:cNvPr id="3" name="Content Placeholder 2"/>
          <p:cNvSpPr>
            <a:spLocks noGrp="1"/>
          </p:cNvSpPr>
          <p:nvPr>
            <p:ph idx="1"/>
          </p:nvPr>
        </p:nvSpPr>
        <p:spPr>
          <a:xfrm>
            <a:off x="1071154" y="1254035"/>
            <a:ext cx="10254343" cy="4931511"/>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Total quality management (TQM) </a:t>
            </a:r>
            <a:r>
              <a:rPr lang="en-US" sz="2400" dirty="0">
                <a:latin typeface="Times New Roman" panose="02020603050405020304" pitchFamily="18" charset="0"/>
                <a:cs typeface="Times New Roman" panose="02020603050405020304" pitchFamily="18" charset="0"/>
              </a:rPr>
              <a:t>is a strategy </a:t>
            </a:r>
            <a:r>
              <a:rPr lang="en-US" sz="2400" dirty="0" smtClean="0">
                <a:latin typeface="Times New Roman" panose="02020603050405020304" pitchFamily="18" charset="0"/>
                <a:cs typeface="Times New Roman" panose="02020603050405020304" pitchFamily="18" charset="0"/>
              </a:rPr>
              <a:t>for implementing </a:t>
            </a:r>
            <a:r>
              <a:rPr lang="en-US" sz="2400" dirty="0">
                <a:latin typeface="Times New Roman" panose="02020603050405020304" pitchFamily="18" charset="0"/>
                <a:cs typeface="Times New Roman" panose="02020603050405020304" pitchFamily="18" charset="0"/>
              </a:rPr>
              <a:t>and managing quality improvement activities on an </a:t>
            </a:r>
            <a:r>
              <a:rPr lang="en-US" sz="2400" dirty="0" smtClean="0">
                <a:latin typeface="Times New Roman" panose="02020603050405020304" pitchFamily="18" charset="0"/>
                <a:cs typeface="Times New Roman" panose="02020603050405020304" pitchFamily="18" charset="0"/>
              </a:rPr>
              <a:t>organization wide basis. TQM </a:t>
            </a:r>
            <a:r>
              <a:rPr lang="en-US" sz="2400" dirty="0">
                <a:latin typeface="Times New Roman" panose="02020603050405020304" pitchFamily="18" charset="0"/>
                <a:cs typeface="Times New Roman" panose="02020603050405020304" pitchFamily="18" charset="0"/>
              </a:rPr>
              <a:t>began in the early 1980s, with the philosophies of Deming and </a:t>
            </a:r>
            <a:r>
              <a:rPr lang="en-US" sz="2400" dirty="0" err="1">
                <a:latin typeface="Times New Roman" panose="02020603050405020304" pitchFamily="18" charset="0"/>
                <a:cs typeface="Times New Roman" panose="02020603050405020304" pitchFamily="18" charset="0"/>
              </a:rPr>
              <a:t>Juran</a:t>
            </a:r>
            <a:r>
              <a:rPr lang="en-US" sz="2400" dirty="0">
                <a:latin typeface="Times New Roman" panose="02020603050405020304" pitchFamily="18" charset="0"/>
                <a:cs typeface="Times New Roman" panose="02020603050405020304" pitchFamily="18" charset="0"/>
              </a:rPr>
              <a:t> as the </a:t>
            </a:r>
            <a:r>
              <a:rPr lang="en-US" sz="2400" dirty="0" smtClean="0">
                <a:latin typeface="Times New Roman" panose="02020603050405020304" pitchFamily="18" charset="0"/>
                <a:cs typeface="Times New Roman" panose="02020603050405020304" pitchFamily="18" charset="0"/>
              </a:rPr>
              <a:t>focal point.</a:t>
            </a:r>
          </a:p>
          <a:p>
            <a:pPr marL="0" indent="0">
              <a:buNone/>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evolved into a broader spectrum of concepts and ideas, involving </a:t>
            </a:r>
            <a:r>
              <a:rPr lang="en-US" sz="2400" dirty="0" smtClean="0">
                <a:latin typeface="Times New Roman" panose="02020603050405020304" pitchFamily="18" charset="0"/>
                <a:cs typeface="Times New Roman" panose="02020603050405020304" pitchFamily="18" charset="0"/>
              </a:rPr>
              <a:t>participative organizations </a:t>
            </a:r>
            <a:r>
              <a:rPr lang="en-US" sz="2400" dirty="0">
                <a:latin typeface="Times New Roman" panose="02020603050405020304" pitchFamily="18" charset="0"/>
                <a:cs typeface="Times New Roman" panose="02020603050405020304" pitchFamily="18" charset="0"/>
              </a:rPr>
              <a:t>and work culture, customer focus, supplier quality improvement, </a:t>
            </a:r>
            <a:r>
              <a:rPr lang="en-US" sz="2400" dirty="0" smtClean="0">
                <a:latin typeface="Times New Roman" panose="02020603050405020304" pitchFamily="18" charset="0"/>
                <a:cs typeface="Times New Roman" panose="02020603050405020304" pitchFamily="18" charset="0"/>
              </a:rPr>
              <a:t>integration of </a:t>
            </a:r>
            <a:r>
              <a:rPr lang="en-US" sz="2400" dirty="0">
                <a:latin typeface="Times New Roman" panose="02020603050405020304" pitchFamily="18" charset="0"/>
                <a:cs typeface="Times New Roman" panose="02020603050405020304" pitchFamily="18" charset="0"/>
              </a:rPr>
              <a:t>the quality system with business goals, and many other activities to focus all elements </a:t>
            </a:r>
            <a:r>
              <a:rPr lang="en-US" sz="2400" dirty="0" smtClean="0">
                <a:latin typeface="Times New Roman" panose="02020603050405020304" pitchFamily="18" charset="0"/>
                <a:cs typeface="Times New Roman" panose="02020603050405020304" pitchFamily="18" charset="0"/>
              </a:rPr>
              <a:t>of the </a:t>
            </a:r>
            <a:r>
              <a:rPr lang="en-US" sz="2400" dirty="0">
                <a:latin typeface="Times New Roman" panose="02020603050405020304" pitchFamily="18" charset="0"/>
                <a:cs typeface="Times New Roman" panose="02020603050405020304" pitchFamily="18" charset="0"/>
              </a:rPr>
              <a:t>organization around the quality improvement goal.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Typically</a:t>
            </a:r>
            <a:r>
              <a:rPr lang="en-US" sz="2400" dirty="0">
                <a:latin typeface="Times New Roman" panose="02020603050405020304" pitchFamily="18" charset="0"/>
                <a:cs typeface="Times New Roman" panose="02020603050405020304" pitchFamily="18" charset="0"/>
              </a:rPr>
              <a:t>, organizations that </a:t>
            </a:r>
            <a:r>
              <a:rPr lang="en-US" sz="2400" dirty="0" smtClean="0">
                <a:latin typeface="Times New Roman" panose="02020603050405020304" pitchFamily="18" charset="0"/>
                <a:cs typeface="Times New Roman" panose="02020603050405020304" pitchFamily="18" charset="0"/>
              </a:rPr>
              <a:t>have implemented </a:t>
            </a:r>
            <a:r>
              <a:rPr lang="en-US" sz="2400" dirty="0">
                <a:latin typeface="Times New Roman" panose="02020603050405020304" pitchFamily="18" charset="0"/>
                <a:cs typeface="Times New Roman" panose="02020603050405020304" pitchFamily="18" charset="0"/>
              </a:rPr>
              <a:t>a TQM approach to quality improvement have quality councils or high-level</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teams that deal with strategic quality initiatives, workforce-level teams that focus on routine production or business activities, and cross-functional teams that address specific quality improvement issues.</a:t>
            </a:r>
            <a:r>
              <a:rPr lang="en-US" sz="2400" dirty="0"/>
              <a:t/>
            </a:r>
            <a:br>
              <a:rPr lang="en-US" sz="2400" dirty="0"/>
            </a:br>
            <a:endParaRPr lang="en-US" sz="24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976046" y="719191"/>
                <a:ext cx="10346076" cy="2094804"/>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LC = 14.4</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LCL  =   n</a:t>
                </a:r>
                <a14:m>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𝑝</m:t>
                        </m:r>
                      </m:e>
                    </m:acc>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en-US" sz="2400" i="1">
                            <a:latin typeface="Cambria Math" panose="02040503050406030204"/>
                          </a:rPr>
                        </m:ctrlPr>
                      </m:radPr>
                      <m:deg/>
                      <m:e>
                        <m:r>
                          <m:rPr>
                            <m:sty m:val="p"/>
                          </m:rPr>
                          <a:rPr lang="en-US" sz="2400">
                            <a:latin typeface="Cambria Math" panose="02040503050406030204" pitchFamily="18" charset="0"/>
                          </a:rPr>
                          <m:t>n</m:t>
                        </m:r>
                        <m:acc>
                          <m:accPr>
                            <m:chr m:val="̅"/>
                            <m:ctrlPr>
                              <a:rPr lang="en-US" sz="2400" i="1">
                                <a:latin typeface="Cambria Math" panose="02040503050406030204"/>
                              </a:rPr>
                            </m:ctrlPr>
                          </m:accPr>
                          <m:e>
                            <m:r>
                              <a:rPr lang="en-US" sz="2400" i="1">
                                <a:latin typeface="Cambria Math" panose="02040503050406030204" pitchFamily="18" charset="0"/>
                              </a:rPr>
                              <m:t>𝑝</m:t>
                            </m:r>
                          </m:e>
                        </m:acc>
                        <m:r>
                          <a:rPr lang="en-US" sz="2400" i="1">
                            <a:latin typeface="Cambria Math" panose="02040503050406030204" pitchFamily="18" charset="0"/>
                          </a:rPr>
                          <m:t>(1−</m:t>
                        </m:r>
                        <m:acc>
                          <m:accPr>
                            <m:chr m:val="̅"/>
                            <m:ctrlPr>
                              <a:rPr lang="en-US" sz="2400" i="1">
                                <a:latin typeface="Cambria Math" panose="02040503050406030204"/>
                              </a:rPr>
                            </m:ctrlPr>
                          </m:accPr>
                          <m:e>
                            <m:r>
                              <a:rPr lang="en-US" sz="2400" i="1">
                                <a:latin typeface="Cambria Math" panose="02040503050406030204" pitchFamily="18" charset="0"/>
                              </a:rPr>
                              <m:t>𝑝</m:t>
                            </m:r>
                          </m:e>
                        </m:acc>
                        <m:r>
                          <a:rPr lang="en-US" sz="2400" i="1">
                            <a:latin typeface="Cambria Math" panose="02040503050406030204" pitchFamily="18" charset="0"/>
                          </a:rPr>
                          <m:t>)</m:t>
                        </m:r>
                      </m:e>
                    </m:rad>
                  </m:oMath>
                </a14:m>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   14.4</a:t>
                </a:r>
                <a14:m>
                  <m:oMath xmlns:m="http://schemas.openxmlformats.org/officeDocument/2006/math">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en-US" sz="2400" i="1">
                            <a:latin typeface="Cambria Math" panose="02040503050406030204"/>
                          </a:rPr>
                        </m:ctrlPr>
                      </m:radPr>
                      <m:deg/>
                      <m:e>
                        <m:r>
                          <a:rPr lang="en-US" sz="2400">
                            <a:latin typeface="Cambria Math" panose="02040503050406030204" pitchFamily="18" charset="0"/>
                          </a:rPr>
                          <m:t>14.4</m:t>
                        </m:r>
                        <m:r>
                          <a:rPr lang="en-US" sz="2400" i="1">
                            <a:latin typeface="Cambria Math" panose="02040503050406030204" pitchFamily="18" charset="0"/>
                          </a:rPr>
                          <m:t>(1−.035036)</m:t>
                        </m:r>
                      </m:e>
                    </m:rad>
                  </m:oMath>
                </a14:m>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   14.4</a:t>
                </a:r>
                <a14:m>
                  <m:oMath xmlns:m="http://schemas.openxmlformats.org/officeDocument/2006/math">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11.18299</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3.21701     (</a:t>
                </a:r>
                <a:r>
                  <a:rPr lang="en-US" sz="2400" b="1" dirty="0" err="1" smtClean="0">
                    <a:latin typeface="Times New Roman" panose="02020603050405020304" pitchFamily="18" charset="0"/>
                    <a:cs typeface="Times New Roman" panose="02020603050405020304" pitchFamily="18" charset="0"/>
                  </a:rPr>
                  <a:t>Ans</a:t>
                </a:r>
                <a:r>
                  <a:rPr lang="en-US" sz="2400" b="1"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76046" y="719191"/>
                <a:ext cx="10346076" cy="2094804"/>
              </a:xfrm>
              <a:prstGeom prst="rect">
                <a:avLst/>
              </a:prstGeom>
              <a:blipFill rotWithShape="1">
                <a:blip r:embed="rId2"/>
                <a:stretch>
                  <a:fillRect t="-18" r="1" b="15"/>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13" y="2622053"/>
            <a:ext cx="10972800" cy="1143000"/>
          </a:xfrm>
        </p:spPr>
        <p:txBody>
          <a:bodyPr/>
          <a:lstStyle/>
          <a:p>
            <a:r>
              <a:rPr lang="en-US" b="1" dirty="0"/>
              <a:t>Week </a:t>
            </a:r>
            <a:r>
              <a:rPr lang="en-US" b="1" dirty="0" smtClean="0"/>
              <a:t>14</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89867" y="2393235"/>
          <a:ext cx="5915025" cy="3095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loud 3"/>
          <p:cNvSpPr/>
          <p:nvPr/>
        </p:nvSpPr>
        <p:spPr bwMode="auto">
          <a:xfrm>
            <a:off x="7636068" y="3235048"/>
            <a:ext cx="3619500" cy="2552700"/>
          </a:xfrm>
          <a:custGeom>
            <a:avLst/>
            <a:gdLst>
              <a:gd name="T0" fmla="*/ 393202 w 43200"/>
              <a:gd name="T1" fmla="*/ 1546806 h 43200"/>
              <a:gd name="T2" fmla="*/ 180975 w 43200"/>
              <a:gd name="T3" fmla="*/ 1499711 h 43200"/>
              <a:gd name="T4" fmla="*/ 580461 w 43200"/>
              <a:gd name="T5" fmla="*/ 2062192 h 43200"/>
              <a:gd name="T6" fmla="*/ 487627 w 43200"/>
              <a:gd name="T7" fmla="*/ 2084705 h 43200"/>
              <a:gd name="T8" fmla="*/ 1380605 w 43200"/>
              <a:gd name="T9" fmla="*/ 2309839 h 43200"/>
              <a:gd name="T10" fmla="*/ 1324636 w 43200"/>
              <a:gd name="T11" fmla="*/ 2207022 h 43200"/>
              <a:gd name="T12" fmla="*/ 2415262 w 43200"/>
              <a:gd name="T13" fmla="*/ 2053446 h 43200"/>
              <a:gd name="T14" fmla="*/ 2392892 w 43200"/>
              <a:gd name="T15" fmla="*/ 2166250 h 43200"/>
              <a:gd name="T16" fmla="*/ 2859489 w 43200"/>
              <a:gd name="T17" fmla="*/ 1356358 h 43200"/>
              <a:gd name="T18" fmla="*/ 3131873 w 43200"/>
              <a:gd name="T19" fmla="*/ 1778026 h 43200"/>
              <a:gd name="T20" fmla="*/ 3502034 w 43200"/>
              <a:gd name="T21" fmla="*/ 907272 h 43200"/>
              <a:gd name="T22" fmla="*/ 3380714 w 43200"/>
              <a:gd name="T23" fmla="*/ 1065398 h 43200"/>
              <a:gd name="T24" fmla="*/ 3210966 w 43200"/>
              <a:gd name="T25" fmla="*/ 320624 h 43200"/>
              <a:gd name="T26" fmla="*/ 3217333 w 43200"/>
              <a:gd name="T27" fmla="*/ 395314 h 43200"/>
              <a:gd name="T28" fmla="*/ 2436292 w 43200"/>
              <a:gd name="T29" fmla="*/ 233525 h 43200"/>
              <a:gd name="T30" fmla="*/ 2498460 w 43200"/>
              <a:gd name="T31" fmla="*/ 138271 h 43200"/>
              <a:gd name="T32" fmla="*/ 1855078 w 43200"/>
              <a:gd name="T33" fmla="*/ 278906 h 43200"/>
              <a:gd name="T34" fmla="*/ 1885156 w 43200"/>
              <a:gd name="T35" fmla="*/ 196771 h 43200"/>
              <a:gd name="T36" fmla="*/ 1172986 w 43200"/>
              <a:gd name="T37" fmla="*/ 306797 h 43200"/>
              <a:gd name="T38" fmla="*/ 1281906 w 43200"/>
              <a:gd name="T39" fmla="*/ 386450 h 43200"/>
              <a:gd name="T40" fmla="*/ 345780 w 43200"/>
              <a:gd name="T41" fmla="*/ 932976 h 43200"/>
              <a:gd name="T42" fmla="*/ 326760 w 43200"/>
              <a:gd name="T43" fmla="*/ 849127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12700">
            <a:solidFill>
              <a:srgbClr val="5B9BD5"/>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Must have at least one non conformity or defect.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7" name="Straight Arrow Connector 6"/>
          <p:cNvCxnSpPr/>
          <p:nvPr/>
        </p:nvCxnSpPr>
        <p:spPr>
          <a:xfrm flipV="1">
            <a:off x="6547236" y="4511398"/>
            <a:ext cx="944712" cy="7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489867" y="459106"/>
            <a:ext cx="9388468"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3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Control Charts for Non Conformities (Defects)</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3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3200" b="0"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Non conformity or Defect:</a:t>
            </a:r>
            <a:endParaRPr kumimoji="0" lang="en-US" altLang="en-US"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0" name="Rectangle 6"/>
          <p:cNvSpPr>
            <a:spLocks noChangeArrowheads="1"/>
          </p:cNvSpPr>
          <p:nvPr/>
        </p:nvSpPr>
        <p:spPr bwMode="auto">
          <a:xfrm>
            <a:off x="152400" y="3705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1" name="Rectangle 8"/>
          <p:cNvSpPr>
            <a:spLocks noChangeArrowheads="1"/>
          </p:cNvSpPr>
          <p:nvPr/>
        </p:nvSpPr>
        <p:spPr bwMode="auto">
          <a:xfrm>
            <a:off x="152400" y="3705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629103" y="994213"/>
          <a:ext cx="9017876" cy="4902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821932" y="441789"/>
                <a:ext cx="9955659" cy="5722720"/>
              </a:xfrm>
              <a:prstGeom prst="rect">
                <a:avLst/>
              </a:prstGeom>
              <a:noFill/>
            </p:spPr>
            <p:txBody>
              <a:bodyPr wrap="square" rtlCol="0">
                <a:spAutoFit/>
              </a:bodyPr>
              <a:lstStyle/>
              <a:p>
                <a:pPr lvl="0"/>
                <a:r>
                  <a:rPr lang="en-US" sz="3600" b="1" dirty="0">
                    <a:latin typeface="Times New Roman" panose="02020603050405020304" pitchFamily="18" charset="0"/>
                    <a:cs typeface="Times New Roman" panose="02020603050405020304" pitchFamily="18" charset="0"/>
                  </a:rPr>
                  <a:t>With Constant Sample Size</a:t>
                </a:r>
              </a:p>
              <a:p>
                <a:r>
                  <a:rPr lang="en-US" sz="2400" dirty="0">
                    <a:latin typeface="Times New Roman" panose="02020603050405020304" pitchFamily="18" charset="0"/>
                    <a:cs typeface="Times New Roman" panose="02020603050405020304" pitchFamily="18" charset="0"/>
                  </a:rPr>
                  <a:t> </a:t>
                </a:r>
              </a:p>
              <a:p>
                <a:pPr lvl="0"/>
                <a:r>
                  <a:rPr lang="en-US" sz="2400" b="1" u="sng" dirty="0" err="1">
                    <a:latin typeface="Times New Roman" panose="02020603050405020304" pitchFamily="18" charset="0"/>
                    <a:cs typeface="Times New Roman" panose="02020603050405020304" pitchFamily="18" charset="0"/>
                  </a:rPr>
                  <a:t>Std</a:t>
                </a:r>
                <a:r>
                  <a:rPr lang="en-US" sz="2400" b="1" u="sng" dirty="0">
                    <a:latin typeface="Times New Roman" panose="02020603050405020304" pitchFamily="18" charset="0"/>
                    <a:cs typeface="Times New Roman" panose="02020603050405020304" pitchFamily="18" charset="0"/>
                  </a:rPr>
                  <a:t> given</a:t>
                </a:r>
                <a:r>
                  <a:rPr lang="en-US" sz="2400" b="1" u="sng"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UCL = C+3</a:t>
                </a:r>
                <a14:m>
                  <m:oMath xmlns:m="http://schemas.openxmlformats.org/officeDocument/2006/math">
                    <m:rad>
                      <m:radPr>
                        <m:degHide m:val="on"/>
                        <m:ctrlPr>
                          <a:rPr lang="en-US" sz="2400" i="1">
                            <a:latin typeface="Cambria Math" panose="02040503050406030204"/>
                          </a:rPr>
                        </m:ctrlPr>
                      </m:radPr>
                      <m:deg/>
                      <m:e>
                        <m:r>
                          <a:rPr lang="en-US" sz="2400" i="1">
                            <a:latin typeface="Cambria Math" panose="02040503050406030204" pitchFamily="18" charset="0"/>
                          </a:rPr>
                          <m:t>𝐶</m:t>
                        </m:r>
                      </m:e>
                    </m:rad>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CL = C</a:t>
                </a:r>
              </a:p>
              <a:p>
                <a:r>
                  <a:rPr lang="en-US" sz="2400" dirty="0">
                    <a:latin typeface="Times New Roman" panose="02020603050405020304" pitchFamily="18" charset="0"/>
                    <a:cs typeface="Times New Roman" panose="02020603050405020304" pitchFamily="18" charset="0"/>
                  </a:rPr>
                  <a:t>LCL = C - 3</a:t>
                </a:r>
                <a14:m>
                  <m:oMath xmlns:m="http://schemas.openxmlformats.org/officeDocument/2006/math">
                    <m:rad>
                      <m:radPr>
                        <m:degHide m:val="on"/>
                        <m:ctrlPr>
                          <a:rPr lang="en-US" sz="2400" i="1">
                            <a:latin typeface="Cambria Math" panose="02040503050406030204"/>
                          </a:rPr>
                        </m:ctrlPr>
                      </m:radPr>
                      <m:deg/>
                      <m:e>
                        <m:r>
                          <a:rPr lang="en-US" sz="2400" i="1">
                            <a:latin typeface="Cambria Math" panose="02040503050406030204" pitchFamily="18" charset="0"/>
                          </a:rPr>
                          <m:t>𝐶</m:t>
                        </m:r>
                      </m:e>
                    </m:rad>
                  </m:oMath>
                </a14:m>
                <a:r>
                  <a:rPr lang="en-US" sz="2400" dirty="0">
                    <a:latin typeface="Times New Roman" panose="02020603050405020304" pitchFamily="18" charset="0"/>
                    <a:cs typeface="Times New Roman" panose="02020603050405020304" pitchFamily="18" charset="0"/>
                  </a:rPr>
                  <a:t>  ( Use LCL = 0, if it is </a:t>
                </a:r>
                <a:r>
                  <a:rPr lang="en-US" sz="2400" dirty="0" smtClean="0">
                    <a:latin typeface="Times New Roman" panose="02020603050405020304" pitchFamily="18" charset="0"/>
                    <a:cs typeface="Times New Roman" panose="02020603050405020304" pitchFamily="18" charset="0"/>
                  </a:rPr>
                  <a:t>negative)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 = Number of Non </a:t>
                </a:r>
                <a:r>
                  <a:rPr lang="en-US" sz="2400" dirty="0" smtClean="0">
                    <a:latin typeface="Times New Roman" panose="02020603050405020304" pitchFamily="18" charset="0"/>
                    <a:cs typeface="Times New Roman" panose="02020603050405020304" pitchFamily="18" charset="0"/>
                  </a:rPr>
                  <a:t>conformity</a:t>
                </a:r>
              </a:p>
              <a:p>
                <a:endParaRPr lang="en-US" sz="2400" b="1" dirty="0">
                  <a:latin typeface="Times New Roman" panose="02020603050405020304" pitchFamily="18" charset="0"/>
                  <a:cs typeface="Times New Roman" panose="02020603050405020304" pitchFamily="18" charset="0"/>
                </a:endParaRPr>
              </a:p>
              <a:p>
                <a:pPr lvl="0"/>
                <a:r>
                  <a:rPr lang="en-US" sz="2400" b="1" u="sng" dirty="0">
                    <a:latin typeface="Times New Roman" panose="02020603050405020304" pitchFamily="18" charset="0"/>
                    <a:cs typeface="Times New Roman" panose="02020603050405020304" pitchFamily="18" charset="0"/>
                  </a:rPr>
                  <a:t>No </a:t>
                </a:r>
                <a:r>
                  <a:rPr lang="en-US" sz="2400" b="1" u="sng" dirty="0" err="1">
                    <a:latin typeface="Times New Roman" panose="02020603050405020304" pitchFamily="18" charset="0"/>
                    <a:cs typeface="Times New Roman" panose="02020603050405020304" pitchFamily="18" charset="0"/>
                  </a:rPr>
                  <a:t>std</a:t>
                </a:r>
                <a:r>
                  <a:rPr lang="en-US" sz="2400" b="1" u="sng" dirty="0">
                    <a:latin typeface="Times New Roman" panose="02020603050405020304" pitchFamily="18" charset="0"/>
                    <a:cs typeface="Times New Roman" panose="02020603050405020304" pitchFamily="18" charset="0"/>
                  </a:rPr>
                  <a:t> given</a:t>
                </a:r>
                <a:r>
                  <a:rPr lang="en-US" sz="2400" b="1" u="sng"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UCL = </a:t>
                </a:r>
                <a14:m>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𝐶</m:t>
                        </m:r>
                      </m:e>
                    </m:acc>
                  </m:oMath>
                </a14:m>
                <a:r>
                  <a:rPr lang="en-US" sz="2400" dirty="0">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en-US" sz="2400" i="1">
                            <a:latin typeface="Cambria Math" panose="02040503050406030204"/>
                          </a:rPr>
                        </m:ctrlPr>
                      </m:radPr>
                      <m:deg/>
                      <m:e>
                        <m:r>
                          <a:rPr lang="en-US" sz="2400">
                            <a:latin typeface="Cambria Math" panose="02040503050406030204" pitchFamily="18" charset="0"/>
                          </a:rPr>
                          <m:t> </m:t>
                        </m:r>
                        <m:acc>
                          <m:accPr>
                            <m:chr m:val="̅"/>
                            <m:ctrlPr>
                              <a:rPr lang="en-US" sz="2400" i="1">
                                <a:latin typeface="Cambria Math" panose="02040503050406030204"/>
                              </a:rPr>
                            </m:ctrlPr>
                          </m:accPr>
                          <m:e>
                            <m:r>
                              <a:rPr lang="en-US" sz="2400" i="1">
                                <a:latin typeface="Cambria Math" panose="02040503050406030204" pitchFamily="18" charset="0"/>
                              </a:rPr>
                              <m:t>𝐶</m:t>
                            </m:r>
                          </m:e>
                        </m:acc>
                      </m:e>
                    </m:rad>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CL </a:t>
                </a:r>
                <a:r>
                  <a:rPr lang="en-US" sz="2400" dirty="0" smtClean="0">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𝐶</m:t>
                        </m:r>
                      </m:e>
                    </m:acc>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LCL =  </a:t>
                </a:r>
                <a14:m>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𝐶</m:t>
                        </m:r>
                      </m:e>
                    </m:acc>
                  </m:oMath>
                </a14:m>
                <a:r>
                  <a:rPr lang="en-US" sz="2400" dirty="0">
                    <a:latin typeface="Times New Roman" panose="02020603050405020304" pitchFamily="18" charset="0"/>
                    <a:cs typeface="Times New Roman" panose="02020603050405020304" pitchFamily="18" charset="0"/>
                  </a:rPr>
                  <a:t> - 3</a:t>
                </a:r>
                <a14:m>
                  <m:oMath xmlns:m="http://schemas.openxmlformats.org/officeDocument/2006/math">
                    <m:rad>
                      <m:radPr>
                        <m:degHide m:val="on"/>
                        <m:ctrlPr>
                          <a:rPr lang="en-US" sz="2400" i="1">
                            <a:latin typeface="Cambria Math" panose="02040503050406030204"/>
                          </a:rPr>
                        </m:ctrlPr>
                      </m:radPr>
                      <m:deg/>
                      <m:e>
                        <m:r>
                          <a:rPr lang="en-US" sz="2400">
                            <a:latin typeface="Cambria Math" panose="02040503050406030204" pitchFamily="18" charset="0"/>
                          </a:rPr>
                          <m:t> </m:t>
                        </m:r>
                        <m:acc>
                          <m:accPr>
                            <m:chr m:val="̅"/>
                            <m:ctrlPr>
                              <a:rPr lang="en-US" sz="2400" i="1">
                                <a:latin typeface="Cambria Math" panose="02040503050406030204"/>
                              </a:rPr>
                            </m:ctrlPr>
                          </m:accPr>
                          <m:e>
                            <m:r>
                              <a:rPr lang="en-US" sz="2400" i="1">
                                <a:latin typeface="Cambria Math" panose="02040503050406030204" pitchFamily="18" charset="0"/>
                              </a:rPr>
                              <m:t>𝐶</m:t>
                            </m:r>
                          </m:e>
                        </m:acc>
                      </m:e>
                    </m:rad>
                  </m:oMath>
                </a14:m>
                <a:r>
                  <a:rPr lang="en-US" sz="2400" dirty="0">
                    <a:latin typeface="Times New Roman" panose="02020603050405020304" pitchFamily="18" charset="0"/>
                    <a:cs typeface="Times New Roman" panose="02020603050405020304" pitchFamily="18" charset="0"/>
                  </a:rPr>
                  <a:t>        (Trial </a:t>
                </a:r>
                <a:r>
                  <a:rPr lang="en-US" sz="2400" dirty="0" smtClean="0">
                    <a:latin typeface="Times New Roman" panose="02020603050405020304" pitchFamily="18" charset="0"/>
                    <a:cs typeface="Times New Roman" panose="02020603050405020304" pitchFamily="18" charset="0"/>
                  </a:rPr>
                  <a:t>control limit)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Worked </a:t>
                </a:r>
                <a:r>
                  <a:rPr lang="en-US" sz="2400" b="1" dirty="0" smtClean="0">
                    <a:latin typeface="Times New Roman" panose="02020603050405020304" pitchFamily="18" charset="0"/>
                    <a:cs typeface="Times New Roman" panose="02020603050405020304" pitchFamily="18" charset="0"/>
                  </a:rPr>
                  <a:t>Out: Example 6.3</a:t>
                </a:r>
                <a:endParaRPr lang="en-US" sz="2400" b="1"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21932" y="441789"/>
                <a:ext cx="9955659" cy="5722720"/>
              </a:xfrm>
              <a:prstGeom prst="rect">
                <a:avLst/>
              </a:prstGeom>
              <a:blipFill rotWithShape="1">
                <a:blip r:embed="rId2"/>
                <a:stretch>
                  <a:fillRect l="-2" t="-8" r="4" b="10"/>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56170" y="376507"/>
                <a:ext cx="11263901" cy="6239657"/>
              </a:xfrm>
              <a:prstGeom prst="rect">
                <a:avLst/>
              </a:prstGeom>
            </p:spPr>
            <p:txBody>
              <a:bodyPr wrap="square">
                <a:spAutoFit/>
              </a:bodyPr>
              <a:lstStyle/>
              <a:p>
                <a:pPr indent="457200">
                  <a:lnSpc>
                    <a:spcPct val="107000"/>
                  </a:lnSpc>
                  <a:spcAft>
                    <a:spcPts val="800"/>
                  </a:spcAft>
                </a:pPr>
                <a:r>
                  <a:rPr lang="en-US" sz="3600" b="1" u="sng" dirty="0">
                    <a:latin typeface="Times New Roman" panose="02020603050405020304" pitchFamily="18" charset="0"/>
                    <a:ea typeface="Calibri" panose="020F0502020204030204" pitchFamily="34" charset="0"/>
                    <a:cs typeface="Times New Roman" panose="02020603050405020304" pitchFamily="18" charset="0"/>
                  </a:rPr>
                  <a:t>Average no of Non conformities per unit :</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U = </a:t>
                </a:r>
                <a14:m>
                  <m:oMath xmlns:m="http://schemas.openxmlformats.org/officeDocument/2006/math">
                    <m:f>
                      <m:fPr>
                        <m:ctrlPr>
                          <a:rPr lang="en-US" sz="2400" i="1">
                            <a:latin typeface="Cambria Math" panose="02040503050406030204"/>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latin typeface="Cambria Math" panose="02040503050406030204" pitchFamily="18" charset="0"/>
                            <a:ea typeface="Calibri" panose="020F0502020204030204" pitchFamily="34" charset="0"/>
                            <a:cs typeface="Times New Roman" panose="02020603050405020304" pitchFamily="18" charset="0"/>
                          </a:rPr>
                          <m:t>𝑛</m:t>
                        </m:r>
                      </m:den>
                    </m:f>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U= Average no of non conformities per unit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n = Sample size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62280"/>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x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Total non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conformities</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62280"/>
                <a:endParaRPr lang="en-US" sz="2400" dirty="0" smtClean="0">
                  <a:latin typeface="Times New Roman" panose="02020603050405020304" pitchFamily="18" charset="0"/>
                  <a:cs typeface="Times New Roman" panose="02020603050405020304" pitchFamily="18" charset="0"/>
                </a:endParaRPr>
              </a:p>
              <a:p>
                <a:pPr marL="462280"/>
                <a:r>
                  <a:rPr lang="en-US" sz="2400" dirty="0">
                    <a:latin typeface="Times New Roman" panose="02020603050405020304" pitchFamily="18" charset="0"/>
                    <a:cs typeface="Times New Roman" panose="02020603050405020304" pitchFamily="18" charset="0"/>
                  </a:rPr>
                  <a:t>UCL =</a:t>
                </a:r>
                <a14:m>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𝑢</m:t>
                        </m:r>
                      </m:e>
                    </m:acc>
                  </m:oMath>
                </a14:m>
                <a:r>
                  <a:rPr lang="en-US" sz="2400" dirty="0">
                    <a:latin typeface="Times New Roman" panose="02020603050405020304" pitchFamily="18" charset="0"/>
                    <a:cs typeface="Times New Roman" panose="02020603050405020304" pitchFamily="18" charset="0"/>
                  </a:rPr>
                  <a:t> + 3</a:t>
                </a:r>
                <a14:m>
                  <m:oMath xmlns:m="http://schemas.openxmlformats.org/officeDocument/2006/math">
                    <m:rad>
                      <m:radPr>
                        <m:degHide m:val="on"/>
                        <m:ctrlPr>
                          <a:rPr lang="en-US" sz="2400" i="1">
                            <a:latin typeface="Cambria Math" panose="02040503050406030204"/>
                          </a:rPr>
                        </m:ctrlPr>
                      </m:radPr>
                      <m:deg/>
                      <m:e>
                        <m:f>
                          <m:fPr>
                            <m:ctrlPr>
                              <a:rPr lang="en-US" sz="2400" i="1">
                                <a:latin typeface="Cambria Math" panose="02040503050406030204"/>
                              </a:rPr>
                            </m:ctrlPr>
                          </m:fPr>
                          <m:num>
                            <m:acc>
                              <m:accPr>
                                <m:chr m:val="̅"/>
                                <m:ctrlPr>
                                  <a:rPr lang="en-US" sz="2400" i="1">
                                    <a:latin typeface="Cambria Math" panose="02040503050406030204"/>
                                  </a:rPr>
                                </m:ctrlPr>
                              </m:accPr>
                              <m:e>
                                <m:r>
                                  <a:rPr lang="en-US" sz="2400" i="1">
                                    <a:latin typeface="Cambria Math" panose="02040503050406030204" pitchFamily="18" charset="0"/>
                                  </a:rPr>
                                  <m:t>𝑢</m:t>
                                </m:r>
                              </m:e>
                            </m:acc>
                            <m:r>
                              <a:rPr lang="en-US" sz="2400">
                                <a:latin typeface="Cambria Math" panose="02040503050406030204" pitchFamily="18" charset="0"/>
                              </a:rPr>
                              <m:t> </m:t>
                            </m:r>
                          </m:num>
                          <m:den>
                            <m:r>
                              <a:rPr lang="en-US" sz="2400" i="1">
                                <a:latin typeface="Cambria Math" panose="02040503050406030204" pitchFamily="18" charset="0"/>
                              </a:rPr>
                              <m:t>𝑛</m:t>
                            </m:r>
                          </m:den>
                        </m:f>
                      </m:e>
                    </m:rad>
                  </m:oMath>
                </a14:m>
                <a:endParaRPr lang="en-US" sz="2400" dirty="0" smtClean="0">
                  <a:latin typeface="Times New Roman" panose="02020603050405020304" pitchFamily="18" charset="0"/>
                  <a:cs typeface="Times New Roman" panose="02020603050405020304" pitchFamily="18" charset="0"/>
                </a:endParaRPr>
              </a:p>
              <a:p>
                <a:pPr marL="462280"/>
                <a:r>
                  <a:rPr lang="en-US" sz="2400" dirty="0">
                    <a:latin typeface="Times New Roman" panose="02020603050405020304" pitchFamily="18" charset="0"/>
                    <a:cs typeface="Times New Roman" panose="02020603050405020304" pitchFamily="18" charset="0"/>
                  </a:rPr>
                  <a:t>CL = </a:t>
                </a:r>
                <a14:m>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𝑢</m:t>
                        </m:r>
                      </m:e>
                    </m:acc>
                  </m:oMath>
                </a14:m>
                <a:endParaRPr lang="en-US" sz="2400" dirty="0" smtClean="0">
                  <a:latin typeface="Times New Roman" panose="02020603050405020304" pitchFamily="18" charset="0"/>
                  <a:cs typeface="Times New Roman" panose="02020603050405020304" pitchFamily="18" charset="0"/>
                </a:endParaRPr>
              </a:p>
              <a:p>
                <a:pPr marL="462280"/>
                <a:r>
                  <a:rPr lang="en-US" sz="2400" dirty="0">
                    <a:latin typeface="Times New Roman" panose="02020603050405020304" pitchFamily="18" charset="0"/>
                    <a:cs typeface="Times New Roman" panose="02020603050405020304" pitchFamily="18" charset="0"/>
                  </a:rPr>
                  <a:t>LCL = </a:t>
                </a:r>
                <a14:m>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𝑢</m:t>
                        </m:r>
                      </m:e>
                    </m:acc>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en-US" sz="2400" i="1">
                            <a:latin typeface="Cambria Math" panose="02040503050406030204"/>
                          </a:rPr>
                        </m:ctrlPr>
                      </m:radPr>
                      <m:deg/>
                      <m:e>
                        <m:f>
                          <m:fPr>
                            <m:ctrlPr>
                              <a:rPr lang="en-US" sz="2400" i="1">
                                <a:latin typeface="Cambria Math" panose="02040503050406030204"/>
                              </a:rPr>
                            </m:ctrlPr>
                          </m:fPr>
                          <m:num>
                            <m:acc>
                              <m:accPr>
                                <m:chr m:val="̅"/>
                                <m:ctrlPr>
                                  <a:rPr lang="en-US" sz="2400" i="1">
                                    <a:latin typeface="Cambria Math" panose="02040503050406030204"/>
                                  </a:rPr>
                                </m:ctrlPr>
                              </m:accPr>
                              <m:e>
                                <m:r>
                                  <a:rPr lang="en-US" sz="2400" i="1">
                                    <a:latin typeface="Cambria Math" panose="02040503050406030204" pitchFamily="18" charset="0"/>
                                  </a:rPr>
                                  <m:t>𝑢</m:t>
                                </m:r>
                              </m:e>
                            </m:acc>
                            <m:r>
                              <a:rPr lang="en-US" sz="2400">
                                <a:latin typeface="Cambria Math" panose="02040503050406030204" pitchFamily="18" charset="0"/>
                              </a:rPr>
                              <m:t> </m:t>
                            </m:r>
                          </m:num>
                          <m:den>
                            <m:r>
                              <a:rPr lang="en-US" sz="2400" i="1">
                                <a:latin typeface="Cambria Math" panose="02040503050406030204" pitchFamily="18" charset="0"/>
                              </a:rPr>
                              <m:t>𝑛</m:t>
                            </m:r>
                          </m:den>
                        </m:f>
                      </m:e>
                    </m:rad>
                  </m:oMath>
                </a14:m>
                <a:endParaRPr lang="en-US" sz="2400" dirty="0" smtClean="0">
                  <a:latin typeface="Times New Roman" panose="02020603050405020304" pitchFamily="18" charset="0"/>
                  <a:cs typeface="Times New Roman" panose="02020603050405020304" pitchFamily="18" charset="0"/>
                </a:endParaRPr>
              </a:p>
              <a:p>
                <a:pPr marL="462280"/>
                <a:endParaRPr lang="en-US" sz="1000" dirty="0" smtClean="0">
                  <a:latin typeface="Times New Roman" panose="02020603050405020304" pitchFamily="18" charset="0"/>
                  <a:cs typeface="Times New Roman" panose="02020603050405020304" pitchFamily="18" charset="0"/>
                </a:endParaRPr>
              </a:p>
              <a:p>
                <a:pPr marL="462280"/>
                <a:r>
                  <a:rPr lang="en-US" sz="2400" dirty="0" smtClean="0">
                    <a:latin typeface="Times New Roman" panose="02020603050405020304" pitchFamily="18" charset="0"/>
                    <a:cs typeface="Times New Roman" panose="02020603050405020304" pitchFamily="18" charset="0"/>
                  </a:rPr>
                  <a:t>When there is no initial value given</a:t>
                </a:r>
              </a:p>
              <a:p>
                <a:pPr marL="462280"/>
                <a:r>
                  <a:rPr lang="en-US" sz="800" dirty="0">
                    <a:latin typeface="Times New Roman" panose="02020603050405020304" pitchFamily="18" charset="0"/>
                    <a:cs typeface="Times New Roman" panose="02020603050405020304" pitchFamily="18" charset="0"/>
                  </a:rPr>
                  <a:t>.</a:t>
                </a:r>
                <a:endParaRPr lang="en-US" sz="800" dirty="0" smtClean="0">
                  <a:latin typeface="Times New Roman" panose="02020603050405020304" pitchFamily="18" charset="0"/>
                  <a:cs typeface="Times New Roman" panose="02020603050405020304" pitchFamily="18" charset="0"/>
                </a:endParaRPr>
              </a:p>
              <a:p>
                <a:pPr marL="462280"/>
                <a14:m>
                  <m:oMath xmlns:m="http://schemas.openxmlformats.org/officeDocument/2006/math">
                    <m:acc>
                      <m:accPr>
                        <m:chr m:val="̅"/>
                        <m:ctrlPr>
                          <a:rPr lang="en-US" sz="2400" i="1">
                            <a:latin typeface="Cambria Math" panose="02040503050406030204"/>
                          </a:rPr>
                        </m:ctrlPr>
                      </m:accPr>
                      <m:e>
                        <m:r>
                          <a:rPr lang="en-US" sz="2400" i="1">
                            <a:latin typeface="Cambria Math" panose="02040503050406030204" pitchFamily="18" charset="0"/>
                          </a:rPr>
                          <m:t>𝑢</m:t>
                        </m:r>
                      </m:e>
                    </m:acc>
                    <m:r>
                      <a:rPr lang="en-US" sz="2400" i="1">
                        <a:latin typeface="Cambria Math" panose="02040503050406030204" pitchFamily="18" charset="0"/>
                      </a:rPr>
                      <m:t>=</m:t>
                    </m:r>
                    <m:f>
                      <m:fPr>
                        <m:ctrlPr>
                          <a:rPr lang="en-US" sz="2400" i="1">
                            <a:latin typeface="Cambria Math" panose="02040503050406030204"/>
                          </a:rPr>
                        </m:ctrlPr>
                      </m:fPr>
                      <m:num>
                        <m:nary>
                          <m:naryPr>
                            <m:chr m:val="∑"/>
                            <m:limLoc m:val="undOvr"/>
                            <m:ctrlPr>
                              <a:rPr lang="en-US" sz="2400" i="1">
                                <a:latin typeface="Cambria Math" panose="02040503050406030204"/>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𝑚</m:t>
                            </m:r>
                          </m:sup>
                          <m:e>
                            <m:sSub>
                              <m:sSubPr>
                                <m:ctrlPr>
                                  <a:rPr lang="en-US" sz="2400" i="1">
                                    <a:latin typeface="Cambria Math" panose="02040503050406030204"/>
                                  </a:rPr>
                                </m:ctrlPr>
                              </m:sSubPr>
                              <m:e>
                                <m:r>
                                  <a:rPr lang="en-US" sz="2400" i="1">
                                    <a:latin typeface="Cambria Math" panose="02040503050406030204" pitchFamily="18" charset="0"/>
                                  </a:rPr>
                                  <m:t>𝑢</m:t>
                                </m:r>
                              </m:e>
                              <m:sub>
                                <m:r>
                                  <a:rPr lang="en-US" sz="2400" i="1">
                                    <a:latin typeface="Cambria Math" panose="02040503050406030204" pitchFamily="18" charset="0"/>
                                  </a:rPr>
                                  <m:t>𝑖</m:t>
                                </m:r>
                              </m:sub>
                            </m:sSub>
                          </m:e>
                        </m:nary>
                      </m:num>
                      <m:den>
                        <m:r>
                          <a:rPr lang="en-US" sz="2400" i="1">
                            <a:latin typeface="Cambria Math" panose="02040503050406030204" pitchFamily="18" charset="0"/>
                          </a:rPr>
                          <m:t>𝑚</m:t>
                        </m:r>
                      </m:den>
                    </m:f>
                  </m:oMath>
                </a14:m>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where, m </a:t>
                </a:r>
                <a:r>
                  <a:rPr lang="en-US" sz="2400" dirty="0">
                    <a:latin typeface="Times New Roman" panose="02020603050405020304" pitchFamily="18" charset="0"/>
                    <a:cs typeface="Times New Roman" panose="02020603050405020304" pitchFamily="18" charset="0"/>
                  </a:rPr>
                  <a:t>= Number of samples</a:t>
                </a:r>
              </a:p>
            </p:txBody>
          </p:sp>
        </mc:Choice>
        <mc:Fallback xmlns="">
          <p:sp>
            <p:nvSpPr>
              <p:cNvPr id="4" name="Rectangle 3"/>
              <p:cNvSpPr>
                <a:spLocks noRot="1" noChangeAspect="1" noMove="1" noResize="1" noEditPoints="1" noAdjustHandles="1" noChangeArrowheads="1" noChangeShapeType="1" noTextEdit="1"/>
              </p:cNvSpPr>
              <p:nvPr/>
            </p:nvSpPr>
            <p:spPr>
              <a:xfrm>
                <a:off x="356170" y="376507"/>
                <a:ext cx="11263901" cy="6239657"/>
              </a:xfrm>
              <a:prstGeom prst="rect">
                <a:avLst/>
              </a:prstGeom>
              <a:blipFill rotWithShape="1">
                <a:blip r:embed="rId2"/>
                <a:stretch>
                  <a:fillRect l="-5" t="-9" r="2" b="2"/>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15338" y="5097106"/>
            <a:ext cx="4124325" cy="4857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marL="0" marR="0" algn="ctr">
              <a:lnSpc>
                <a:spcPct val="107000"/>
              </a:lnSpc>
              <a:spcBef>
                <a:spcPts val="0"/>
              </a:spcBef>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Work </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Out: Exa</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mple</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6.5</a:t>
            </a:r>
            <a:endParaRPr lang="en-US" sz="1100" b="1"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b="1" dirty="0">
                <a:effectLst/>
                <a:ea typeface="Calibri" panose="020F0502020204030204" pitchFamily="34" charset="0"/>
                <a:cs typeface="Times New Roman" panose="02020603050405020304" pitchFamily="18" charset="0"/>
              </a:rPr>
              <a:t> </a:t>
            </a:r>
          </a:p>
        </p:txBody>
      </p:sp>
      <p:sp>
        <p:nvSpPr>
          <p:cNvPr id="11" name="TextBox 10"/>
          <p:cNvSpPr txBox="1"/>
          <p:nvPr/>
        </p:nvSpPr>
        <p:spPr>
          <a:xfrm>
            <a:off x="986319" y="667820"/>
            <a:ext cx="10459092" cy="3539430"/>
          </a:xfrm>
          <a:prstGeom prst="rect">
            <a:avLst/>
          </a:prstGeom>
          <a:noFill/>
        </p:spPr>
        <p:txBody>
          <a:bodyPr wrap="square" rtlCol="0">
            <a:spAutoFit/>
          </a:bodyPr>
          <a:lstStyle/>
          <a:p>
            <a:pPr lvl="0"/>
            <a:r>
              <a:rPr lang="en-US" sz="3600" b="1" dirty="0">
                <a:latin typeface="Times New Roman" panose="02020603050405020304" pitchFamily="18" charset="0"/>
                <a:cs typeface="Times New Roman" panose="02020603050405020304" pitchFamily="18" charset="0"/>
              </a:rPr>
              <a:t>With </a:t>
            </a:r>
            <a:r>
              <a:rPr lang="en-US" sz="3600" b="1" dirty="0" smtClean="0">
                <a:latin typeface="Times New Roman" panose="02020603050405020304" pitchFamily="18" charset="0"/>
                <a:cs typeface="Times New Roman" panose="02020603050405020304" pitchFamily="18" charset="0"/>
              </a:rPr>
              <a:t>variable </a:t>
            </a:r>
            <a:r>
              <a:rPr lang="en-US" sz="3600" b="1" dirty="0">
                <a:latin typeface="Times New Roman" panose="02020603050405020304" pitchFamily="18" charset="0"/>
                <a:cs typeface="Times New Roman" panose="02020603050405020304" pitchFamily="18" charset="0"/>
              </a:rPr>
              <a:t>sample </a:t>
            </a:r>
            <a:r>
              <a:rPr lang="en-US" sz="3600" b="1" dirty="0" smtClean="0">
                <a:latin typeface="Times New Roman" panose="02020603050405020304" pitchFamily="18" charset="0"/>
                <a:cs typeface="Times New Roman" panose="02020603050405020304" pitchFamily="18" charset="0"/>
              </a:rPr>
              <a:t>size:</a:t>
            </a:r>
          </a:p>
          <a:p>
            <a:pPr lvl="0"/>
            <a:endParaRPr lang="en-US" sz="32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There are 3 methods: </a:t>
            </a:r>
          </a:p>
          <a:p>
            <a:endParaRPr lang="en-US" sz="2400" dirty="0" smtClean="0">
              <a:latin typeface="Times New Roman" panose="02020603050405020304" pitchFamily="18" charset="0"/>
              <a:cs typeface="Times New Roman" panose="02020603050405020304" pitchFamily="18" charset="0"/>
            </a:endParaRPr>
          </a:p>
          <a:p>
            <a:pPr lvl="0">
              <a:lnSpc>
                <a:spcPct val="150000"/>
              </a:lnSpc>
            </a:pPr>
            <a:r>
              <a:rPr lang="en-US" sz="2400" dirty="0" err="1"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Variable with control </a:t>
            </a:r>
            <a:r>
              <a:rPr lang="en-US" sz="2400" dirty="0" smtClean="0">
                <a:latin typeface="Times New Roman" panose="02020603050405020304" pitchFamily="18" charset="0"/>
                <a:cs typeface="Times New Roman" panose="02020603050405020304" pitchFamily="18" charset="0"/>
              </a:rPr>
              <a:t>limits,</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ii) </a:t>
            </a:r>
            <a:r>
              <a:rPr lang="en-US" sz="2400" dirty="0">
                <a:latin typeface="Times New Roman" panose="02020603050405020304" pitchFamily="18" charset="0"/>
                <a:cs typeface="Times New Roman" panose="02020603050405020304" pitchFamily="18" charset="0"/>
              </a:rPr>
              <a:t>Approximate set of control limits with average sample </a:t>
            </a:r>
            <a:r>
              <a:rPr lang="en-US" sz="2400" dirty="0" smtClean="0">
                <a:latin typeface="Times New Roman" panose="02020603050405020304" pitchFamily="18" charset="0"/>
                <a:cs typeface="Times New Roman" panose="02020603050405020304" pitchFamily="18" charset="0"/>
              </a:rPr>
              <a:t>size,</a:t>
            </a:r>
          </a:p>
          <a:p>
            <a:pPr>
              <a:lnSpc>
                <a:spcPct val="150000"/>
              </a:lnSpc>
            </a:pPr>
            <a:r>
              <a:rPr lang="en-US" sz="2400" dirty="0" smtClean="0">
                <a:latin typeface="Times New Roman" panose="02020603050405020304" pitchFamily="18" charset="0"/>
                <a:cs typeface="Times New Roman" panose="02020603050405020304" pitchFamily="18" charset="0"/>
              </a:rPr>
              <a:t>iii) </a:t>
            </a:r>
            <a:r>
              <a:rPr lang="en-US" sz="2400" dirty="0" err="1">
                <a:latin typeface="Times New Roman" panose="02020603050405020304" pitchFamily="18" charset="0"/>
                <a:cs typeface="Times New Roman" panose="02020603050405020304" pitchFamily="18" charset="0"/>
              </a:rPr>
              <a:t>Standardised</a:t>
            </a:r>
            <a:r>
              <a:rPr lang="en-US" sz="2400" dirty="0">
                <a:latin typeface="Times New Roman" panose="02020603050405020304" pitchFamily="18" charset="0"/>
                <a:cs typeface="Times New Roman" panose="02020603050405020304" pitchFamily="18" charset="0"/>
              </a:rPr>
              <a:t> control </a:t>
            </a:r>
            <a:r>
              <a:rPr lang="en-US" sz="2400" dirty="0" smtClean="0">
                <a:latin typeface="Times New Roman" panose="02020603050405020304" pitchFamily="18" charset="0"/>
                <a:cs typeface="Times New Roman" panose="02020603050405020304" pitchFamily="18" charset="0"/>
              </a:rPr>
              <a:t>limits.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18" y="2458279"/>
            <a:ext cx="10972800" cy="1143000"/>
          </a:xfrm>
        </p:spPr>
        <p:txBody>
          <a:bodyPr/>
          <a:lstStyle/>
          <a:p>
            <a:r>
              <a:rPr lang="en-US" b="1" dirty="0"/>
              <a:t>Week </a:t>
            </a:r>
            <a:r>
              <a:rPr lang="en-US" b="1" dirty="0" smtClean="0"/>
              <a:t>15</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756862" y="587394"/>
                <a:ext cx="10976225" cy="6134693"/>
              </a:xfrm>
              <a:prstGeom prst="rect">
                <a:avLst/>
              </a:prstGeom>
            </p:spPr>
            <p:txBody>
              <a:bodyPr wrap="square">
                <a:spAutoFit/>
              </a:bodyPr>
              <a:lstStyle/>
              <a:p>
                <a:pPr>
                  <a:lnSpc>
                    <a:spcPct val="107000"/>
                  </a:lnSpc>
                  <a:spcAft>
                    <a:spcPts val="800"/>
                  </a:spcAft>
                </a:pPr>
                <a:r>
                  <a:rPr lang="en-GB" sz="3600" b="1" dirty="0">
                    <a:latin typeface="Times New Roman" panose="02020603050405020304" pitchFamily="18" charset="0"/>
                    <a:ea typeface="Calibri" panose="020F0502020204030204" pitchFamily="34" charset="0"/>
                    <a:cs typeface="Times New Roman" panose="02020603050405020304" pitchFamily="18" charset="0"/>
                  </a:rPr>
                  <a:t>Control Limits: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                        UCL = </a:t>
                </a:r>
                <a14:m>
                  <m:oMath xmlns:m="http://schemas.openxmlformats.org/officeDocument/2006/math">
                    <m:acc>
                      <m:accPr>
                        <m:chr m:val="̅"/>
                        <m:ctrlPr>
                          <a:rPr lang="en-US" sz="2400" i="1">
                            <a:latin typeface="Cambria Math" panose="02040503050406030204"/>
                            <a:ea typeface="Times New Roman" panose="02020603050405020304" pitchFamily="18" charset="0"/>
                            <a:cs typeface="Times New Roman" panose="02020603050405020304" pitchFamily="18" charset="0"/>
                          </a:rPr>
                        </m:ctrlPr>
                      </m:accPr>
                      <m:e>
                        <m:r>
                          <a:rPr lang="en-GB" sz="2400" i="1">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ea typeface="Calibri" panose="020F0502020204030204" pitchFamily="34" charset="0"/>
                    <a:cs typeface="Times New Roman" panose="02020603050405020304" pitchFamily="18" charset="0"/>
                  </a:rPr>
                  <a:t> + 3σ̂</a:t>
                </a:r>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CL </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latin typeface="Cambria Math" panose="02040503050406030204"/>
                            <a:ea typeface="Times New Roman" panose="02020603050405020304" pitchFamily="18" charset="0"/>
                            <a:cs typeface="Times New Roman" panose="02020603050405020304" pitchFamily="18" charset="0"/>
                          </a:rPr>
                        </m:ctrlPr>
                      </m:accPr>
                      <m:e>
                        <m:r>
                          <a:rPr lang="en-GB" sz="2400" i="1">
                            <a:latin typeface="Cambria Math" panose="02040503050406030204" pitchFamily="18" charset="0"/>
                            <a:ea typeface="Times New Roman" panose="02020603050405020304" pitchFamily="18" charset="0"/>
                            <a:cs typeface="Times New Roman" panose="02020603050405020304" pitchFamily="18" charset="0"/>
                          </a:rPr>
                          <m:t>𝑢</m:t>
                        </m:r>
                      </m:e>
                    </m:acc>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                        LCL = </a:t>
                </a:r>
                <a14:m>
                  <m:oMath xmlns:m="http://schemas.openxmlformats.org/officeDocument/2006/math">
                    <m:acc>
                      <m:accPr>
                        <m:chr m:val="̅"/>
                        <m:ctrlPr>
                          <a:rPr lang="en-US" sz="2400" i="1">
                            <a:latin typeface="Cambria Math" panose="02040503050406030204"/>
                            <a:ea typeface="Times New Roman" panose="02020603050405020304" pitchFamily="18" charset="0"/>
                            <a:cs typeface="Times New Roman" panose="02020603050405020304" pitchFamily="18" charset="0"/>
                          </a:rPr>
                        </m:ctrlPr>
                      </m:accPr>
                      <m:e>
                        <m:r>
                          <a:rPr lang="en-GB" sz="2400" i="1">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GB" sz="2400" dirty="0">
                    <a:latin typeface="Times New Roman" panose="02020603050405020304" pitchFamily="18" charset="0"/>
                    <a:ea typeface="Calibri" panose="020F0502020204030204" pitchFamily="34" charset="0"/>
                    <a:cs typeface="Times New Roman" panose="02020603050405020304" pitchFamily="18" charset="0"/>
                  </a:rPr>
                  <a:t> - 3σ̂</a:t>
                </a:r>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u="sng" dirty="0">
                    <a:latin typeface="Times New Roman" panose="02020603050405020304" pitchFamily="18" charset="0"/>
                    <a:ea typeface="Calibri" panose="020F0502020204030204" pitchFamily="34" charset="0"/>
                    <a:cs typeface="Times New Roman" panose="02020603050405020304" pitchFamily="18" charset="0"/>
                  </a:rPr>
                  <a:t>u</a:t>
                </a:r>
                <a:r>
                  <a:rPr lang="en-GB" sz="2400" dirty="0">
                    <a:latin typeface="Times New Roman" panose="02020603050405020304" pitchFamily="18" charset="0"/>
                    <a:ea typeface="Calibri" panose="020F0502020204030204" pitchFamily="34" charset="0"/>
                    <a:cs typeface="Times New Roman" panose="02020603050405020304" pitchFamily="18" charset="0"/>
                  </a:rPr>
                  <a:t> = 100</a:t>
                </a:r>
                <a14:m>
                  <m:oMath xmlns:m="http://schemas.openxmlformats.org/officeDocument/2006/math">
                    <m:acc>
                      <m:accPr>
                        <m:chr m:val="̅"/>
                        <m:ctrlPr>
                          <a:rPr lang="en-US" sz="2400" i="1">
                            <a:latin typeface="Cambria Math" panose="02040503050406030204"/>
                            <a:ea typeface="Times New Roman" panose="02020603050405020304" pitchFamily="18" charset="0"/>
                            <a:cs typeface="Times New Roman" panose="02020603050405020304" pitchFamily="18" charset="0"/>
                          </a:rPr>
                        </m:ctrlPr>
                      </m:accPr>
                      <m:e>
                        <m:r>
                          <a:rPr lang="en-GB" sz="2400" i="1">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A</a:t>
                </a:r>
                <a:r>
                  <a:rPr lang="en-GB" sz="2400" dirty="0">
                    <a:latin typeface="Times New Roman" panose="02020603050405020304" pitchFamily="18" charset="0"/>
                    <a:ea typeface="Calibri" panose="020F0502020204030204" pitchFamily="34" charset="0"/>
                    <a:cs typeface="Times New Roman" panose="02020603050405020304" pitchFamily="18" charset="0"/>
                  </a:rPr>
                  <a:t>+ 50</a:t>
                </a:r>
                <a14:m>
                  <m:oMath xmlns:m="http://schemas.openxmlformats.org/officeDocument/2006/math">
                    <m:acc>
                      <m:accPr>
                        <m:chr m:val="̅"/>
                        <m:ctrlPr>
                          <a:rPr lang="en-US" sz="2400" i="1">
                            <a:latin typeface="Cambria Math" panose="02040503050406030204"/>
                            <a:ea typeface="Times New Roman" panose="02020603050405020304" pitchFamily="18" charset="0"/>
                            <a:cs typeface="Times New Roman" panose="02020603050405020304" pitchFamily="18" charset="0"/>
                          </a:rPr>
                        </m:ctrlPr>
                      </m:accPr>
                      <m:e>
                        <m:r>
                          <a:rPr lang="en-GB" sz="2400" i="1">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B</a:t>
                </a:r>
                <a:r>
                  <a:rPr lang="en-GB" sz="2400" dirty="0">
                    <a:latin typeface="Times New Roman" panose="02020603050405020304" pitchFamily="18" charset="0"/>
                    <a:ea typeface="Calibri" panose="020F0502020204030204" pitchFamily="34" charset="0"/>
                    <a:cs typeface="Times New Roman" panose="02020603050405020304" pitchFamily="18" charset="0"/>
                  </a:rPr>
                  <a:t>+ 10</a:t>
                </a:r>
                <a14:m>
                  <m:oMath xmlns:m="http://schemas.openxmlformats.org/officeDocument/2006/math">
                    <m:acc>
                      <m:accPr>
                        <m:chr m:val="̅"/>
                        <m:ctrlPr>
                          <a:rPr lang="en-US" sz="2400" i="1">
                            <a:latin typeface="Cambria Math" panose="02040503050406030204"/>
                            <a:ea typeface="Times New Roman" panose="02020603050405020304" pitchFamily="18" charset="0"/>
                            <a:cs typeface="Times New Roman" panose="02020603050405020304" pitchFamily="18" charset="0"/>
                          </a:rPr>
                        </m:ctrlPr>
                      </m:accPr>
                      <m:e>
                        <m:r>
                          <a:rPr lang="en-GB" sz="2400" i="1">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C</a:t>
                </a:r>
                <a:r>
                  <a:rPr lang="en-GB" sz="2400" dirty="0">
                    <a:latin typeface="Times New Roman" panose="02020603050405020304" pitchFamily="18" charset="0"/>
                    <a:ea typeface="Calibri" panose="020F0502020204030204" pitchFamily="34" charset="0"/>
                    <a:cs typeface="Times New Roman" panose="02020603050405020304" pitchFamily="18" charset="0"/>
                  </a:rPr>
                  <a:t>+ 1</a:t>
                </a:r>
                <a14:m>
                  <m:oMath xmlns:m="http://schemas.openxmlformats.org/officeDocument/2006/math">
                    <m:acc>
                      <m:accPr>
                        <m:chr m:val="̅"/>
                        <m:ctrlPr>
                          <a:rPr lang="en-US" sz="2400" i="1">
                            <a:latin typeface="Cambria Math" panose="02040503050406030204"/>
                            <a:ea typeface="Times New Roman" panose="02020603050405020304" pitchFamily="18" charset="0"/>
                            <a:cs typeface="Times New Roman" panose="02020603050405020304" pitchFamily="18" charset="0"/>
                          </a:rPr>
                        </m:ctrlPr>
                      </m:accPr>
                      <m:e>
                        <m:r>
                          <a:rPr lang="en-GB" sz="2400" i="1">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Where </a:t>
                </a:r>
                <a14:m>
                  <m:oMath xmlns:m="http://schemas.openxmlformats.org/officeDocument/2006/math">
                    <m:acc>
                      <m:accPr>
                        <m:chr m:val="̅"/>
                        <m:ctrlPr>
                          <a:rPr lang="en-US" sz="2400" i="1">
                            <a:latin typeface="Cambria Math" panose="02040503050406030204"/>
                            <a:ea typeface="Times New Roman" panose="02020603050405020304" pitchFamily="18" charset="0"/>
                            <a:cs typeface="Times New Roman" panose="02020603050405020304" pitchFamily="18" charset="0"/>
                          </a:rPr>
                        </m:ctrlPr>
                      </m:accPr>
                      <m:e>
                        <m:r>
                          <a:rPr lang="en-GB" sz="2400" i="1">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A</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latin typeface="Cambria Math" panose="02040503050406030204"/>
                            <a:ea typeface="Times New Roman" panose="02020603050405020304" pitchFamily="18" charset="0"/>
                            <a:cs typeface="Times New Roman" panose="02020603050405020304" pitchFamily="18" charset="0"/>
                          </a:rPr>
                        </m:ctrlPr>
                      </m:accPr>
                      <m:e>
                        <m:r>
                          <a:rPr lang="en-GB" sz="2400" i="1">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B</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latin typeface="Cambria Math" panose="02040503050406030204"/>
                            <a:ea typeface="Times New Roman" panose="02020603050405020304" pitchFamily="18" charset="0"/>
                            <a:cs typeface="Times New Roman" panose="02020603050405020304" pitchFamily="18" charset="0"/>
                          </a:rPr>
                        </m:ctrlPr>
                      </m:accPr>
                      <m:e>
                        <m:r>
                          <a:rPr lang="en-GB" sz="2400" i="1">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C</a:t>
                </a:r>
                <a:r>
                  <a:rPr lang="en-GB" sz="24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a:latin typeface="Times New Roman" panose="02020603050405020304" pitchFamily="18" charset="0"/>
                    <a:ea typeface="Calibri" panose="020F0502020204030204" pitchFamily="34" charset="0"/>
                    <a:cs typeface="Times New Roman" panose="02020603050405020304" pitchFamily="18" charset="0"/>
                  </a:rPr>
                  <a:t>and </a:t>
                </a:r>
                <a14:m>
                  <m:oMath xmlns:m="http://schemas.openxmlformats.org/officeDocument/2006/math">
                    <m:acc>
                      <m:accPr>
                        <m:chr m:val="̅"/>
                        <m:ctrlPr>
                          <a:rPr lang="en-US" sz="2400" i="1">
                            <a:latin typeface="Cambria Math" panose="02040503050406030204"/>
                            <a:ea typeface="Times New Roman" panose="02020603050405020304" pitchFamily="18" charset="0"/>
                            <a:cs typeface="Times New Roman" panose="02020603050405020304" pitchFamily="18" charset="0"/>
                          </a:rPr>
                        </m:ctrlPr>
                      </m:accPr>
                      <m:e>
                        <m:r>
                          <a:rPr lang="en-GB" sz="2400" i="1">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D</a:t>
                </a:r>
                <a:r>
                  <a:rPr lang="en-GB" sz="2400" dirty="0">
                    <a:latin typeface="Times New Roman" panose="02020603050405020304" pitchFamily="18" charset="0"/>
                    <a:ea typeface="Calibri" panose="020F0502020204030204" pitchFamily="34" charset="0"/>
                    <a:cs typeface="Times New Roman" panose="02020603050405020304" pitchFamily="18" charset="0"/>
                  </a:rPr>
                  <a:t> are the average no of class A , B , C , and D defects  per unit.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err="1" smtClean="0">
                    <a:latin typeface="Times New Roman" panose="02020603050405020304" pitchFamily="18" charset="0"/>
                    <a:ea typeface="Calibri" panose="020F0502020204030204" pitchFamily="34" charset="0"/>
                    <a:cs typeface="Times New Roman" panose="02020603050405020304" pitchFamily="18" charset="0"/>
                  </a:rPr>
                  <a:t>σ</a:t>
                </a:r>
                <a:r>
                  <a:rPr lang="en-GB" sz="2400" dirty="0" err="1">
                    <a:latin typeface="Times New Roman" panose="02020603050405020304" pitchFamily="18" charset="0"/>
                    <a:ea typeface="Calibri" panose="020F0502020204030204" pitchFamily="34" charset="0"/>
                    <a:cs typeface="Times New Roman" panose="02020603050405020304" pitchFamily="18" charset="0"/>
                  </a:rPr>
                  <a:t>̂</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a:latin typeface="Times New Roman" panose="02020603050405020304" pitchFamily="18" charset="0"/>
                    <a:ea typeface="Calibri" panose="020F0502020204030204" pitchFamily="34" charset="0"/>
                    <a:cs typeface="Times New Roman" panose="02020603050405020304" pitchFamily="18" charset="0"/>
                  </a:rPr>
                  <a:t>= [(100)</a:t>
                </a:r>
                <a:r>
                  <a:rPr lang="en-GB" sz="2400" baseline="30000" dirty="0">
                    <a:latin typeface="Times New Roman" panose="02020603050405020304" pitchFamily="18" charset="0"/>
                    <a:ea typeface="Calibri" panose="020F0502020204030204" pitchFamily="34" charset="0"/>
                    <a:cs typeface="Times New Roman" panose="02020603050405020304" pitchFamily="18" charset="0"/>
                  </a:rPr>
                  <a:t>2</a:t>
                </a:r>
                <a14:m>
                  <m:oMath xmlns:m="http://schemas.openxmlformats.org/officeDocument/2006/math">
                    <m:acc>
                      <m:accPr>
                        <m:chr m:val="̅"/>
                        <m:ctrlPr>
                          <a:rPr lang="en-US" sz="2400" i="1">
                            <a:latin typeface="Cambria Math" panose="02040503050406030204"/>
                            <a:ea typeface="Times New Roman" panose="02020603050405020304" pitchFamily="18" charset="0"/>
                            <a:cs typeface="Times New Roman" panose="02020603050405020304" pitchFamily="18" charset="0"/>
                          </a:rPr>
                        </m:ctrlPr>
                      </m:accPr>
                      <m:e>
                        <m:r>
                          <a:rPr lang="en-GB" sz="2400" i="1">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A</a:t>
                </a:r>
                <a:r>
                  <a:rPr lang="en-GB" sz="2400" dirty="0">
                    <a:latin typeface="Times New Roman" panose="02020603050405020304" pitchFamily="18" charset="0"/>
                    <a:ea typeface="Calibri" panose="020F0502020204030204" pitchFamily="34" charset="0"/>
                    <a:cs typeface="Times New Roman" panose="02020603050405020304" pitchFamily="18" charset="0"/>
                  </a:rPr>
                  <a:t>+(50)</a:t>
                </a:r>
                <a:r>
                  <a:rPr lang="en-GB" sz="2400" baseline="30000" dirty="0">
                    <a:latin typeface="Times New Roman" panose="02020603050405020304" pitchFamily="18" charset="0"/>
                    <a:ea typeface="Calibri" panose="020F0502020204030204" pitchFamily="34" charset="0"/>
                    <a:cs typeface="Times New Roman" panose="02020603050405020304" pitchFamily="18" charset="0"/>
                  </a:rPr>
                  <a:t>2</a:t>
                </a:r>
                <a14:m>
                  <m:oMath xmlns:m="http://schemas.openxmlformats.org/officeDocument/2006/math">
                    <m:acc>
                      <m:accPr>
                        <m:chr m:val="̅"/>
                        <m:ctrlPr>
                          <a:rPr lang="en-US" sz="2400" i="1">
                            <a:latin typeface="Cambria Math" panose="02040503050406030204"/>
                            <a:ea typeface="Times New Roman" panose="02020603050405020304" pitchFamily="18" charset="0"/>
                            <a:cs typeface="Times New Roman" panose="02020603050405020304" pitchFamily="18" charset="0"/>
                          </a:rPr>
                        </m:ctrlPr>
                      </m:accPr>
                      <m:e>
                        <m:r>
                          <a:rPr lang="en-GB" sz="2400" i="1">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B</a:t>
                </a:r>
                <a:r>
                  <a:rPr lang="en-GB" sz="2400" dirty="0">
                    <a:latin typeface="Times New Roman" panose="02020603050405020304" pitchFamily="18" charset="0"/>
                    <a:ea typeface="Calibri" panose="020F0502020204030204" pitchFamily="34" charset="0"/>
                    <a:cs typeface="Times New Roman" panose="02020603050405020304" pitchFamily="18" charset="0"/>
                  </a:rPr>
                  <a:t>+ (10)</a:t>
                </a:r>
                <a:r>
                  <a:rPr lang="en-GB" sz="2400" baseline="30000" dirty="0">
                    <a:latin typeface="Times New Roman" panose="02020603050405020304" pitchFamily="18" charset="0"/>
                    <a:ea typeface="Calibri" panose="020F0502020204030204" pitchFamily="34" charset="0"/>
                    <a:cs typeface="Times New Roman" panose="02020603050405020304" pitchFamily="18" charset="0"/>
                  </a:rPr>
                  <a:t>2</a:t>
                </a:r>
                <a14:m>
                  <m:oMath xmlns:m="http://schemas.openxmlformats.org/officeDocument/2006/math">
                    <m:acc>
                      <m:accPr>
                        <m:chr m:val="̅"/>
                        <m:ctrlPr>
                          <a:rPr lang="en-US" sz="2400" i="1">
                            <a:latin typeface="Cambria Math" panose="02040503050406030204"/>
                            <a:ea typeface="Times New Roman" panose="02020603050405020304" pitchFamily="18" charset="0"/>
                            <a:cs typeface="Times New Roman" panose="02020603050405020304" pitchFamily="18" charset="0"/>
                          </a:rPr>
                        </m:ctrlPr>
                      </m:accPr>
                      <m:e>
                        <m:r>
                          <a:rPr lang="en-GB" sz="2400" i="1">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C</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a:latin typeface="Times New Roman" panose="02020603050405020304" pitchFamily="18" charset="0"/>
                    <a:ea typeface="Calibri" panose="020F0502020204030204" pitchFamily="34" charset="0"/>
                    <a:cs typeface="Times New Roman" panose="02020603050405020304" pitchFamily="18" charset="0"/>
                  </a:rPr>
                  <a:t>+ (1)</a:t>
                </a:r>
                <a:r>
                  <a:rPr lang="en-GB" sz="2400" baseline="30000" dirty="0">
                    <a:latin typeface="Times New Roman" panose="02020603050405020304" pitchFamily="18" charset="0"/>
                    <a:ea typeface="Calibri" panose="020F0502020204030204" pitchFamily="34" charset="0"/>
                    <a:cs typeface="Times New Roman" panose="02020603050405020304" pitchFamily="18" charset="0"/>
                  </a:rPr>
                  <a:t>2</a:t>
                </a:r>
                <a14:m>
                  <m:oMath xmlns:m="http://schemas.openxmlformats.org/officeDocument/2006/math">
                    <m:acc>
                      <m:accPr>
                        <m:chr m:val="̅"/>
                        <m:ctrlPr>
                          <a:rPr lang="en-US" sz="2400" i="1">
                            <a:latin typeface="Cambria Math" panose="02040503050406030204"/>
                            <a:ea typeface="Times New Roman" panose="02020603050405020304" pitchFamily="18" charset="0"/>
                            <a:cs typeface="Times New Roman" panose="02020603050405020304" pitchFamily="18" charset="0"/>
                          </a:rPr>
                        </m:ctrlPr>
                      </m:accPr>
                      <m:e>
                        <m:r>
                          <a:rPr lang="en-GB" sz="2400" i="1">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D</a:t>
                </a:r>
                <a:r>
                  <a:rPr lang="en-GB" sz="2400" dirty="0">
                    <a:latin typeface="Times New Roman" panose="02020603050405020304" pitchFamily="18" charset="0"/>
                    <a:ea typeface="Calibri" panose="020F0502020204030204" pitchFamily="34" charset="0"/>
                    <a:cs typeface="Times New Roman" panose="02020603050405020304" pitchFamily="18" charset="0"/>
                  </a:rPr>
                  <a:t>]</a:t>
                </a:r>
                <a:r>
                  <a:rPr lang="en-GB" sz="2400" baseline="30000" dirty="0">
                    <a:latin typeface="Times New Roman" panose="02020603050405020304" pitchFamily="18" charset="0"/>
                    <a:ea typeface="Calibri" panose="020F0502020204030204" pitchFamily="34" charset="0"/>
                    <a:cs typeface="Times New Roman" panose="02020603050405020304" pitchFamily="18" charset="0"/>
                  </a:rPr>
                  <a:t>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[Dealing with low defect levels]</a:t>
                </a:r>
                <a:r>
                  <a:rPr lang="en-GB" sz="2400" baseline="30000" dirty="0">
                    <a:effectLst/>
                    <a:latin typeface="Times New Roman" panose="02020603050405020304" pitchFamily="18" charset="0"/>
                    <a:ea typeface="Calibri" panose="020F0502020204030204" pitchFamily="34" charset="0"/>
                    <a:cs typeface="Times New Roman" panose="02020603050405020304" pitchFamily="18" charset="0"/>
                  </a:rPr>
                  <a:t>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Class A-І: Functional defects.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Times New Roman" panose="02020603050405020304" pitchFamily="18" charset="0"/>
                    <a:ea typeface="Calibri" panose="020F0502020204030204" pitchFamily="34" charset="0"/>
                  </a:rPr>
                  <a:t>Class B-ІІ: Appearance defects.</a:t>
                </a:r>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756862" y="587394"/>
                <a:ext cx="10976225" cy="6134693"/>
              </a:xfrm>
              <a:prstGeom prst="rect">
                <a:avLst/>
              </a:prstGeom>
              <a:blipFill rotWithShape="1">
                <a:blip r:embed="rId2"/>
                <a:stretch>
                  <a:fillRect l="-5" r="2" b="10"/>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9604" y="668845"/>
            <a:ext cx="8664539" cy="5953809"/>
          </a:xfrm>
          <a:prstGeom prst="rect">
            <a:avLst/>
          </a:prstGeom>
        </p:spPr>
        <p:txBody>
          <a:bodyPr wrap="square">
            <a:spAutoFit/>
          </a:bodyPr>
          <a:lstStyle/>
          <a:p>
            <a:pPr>
              <a:lnSpc>
                <a:spcPct val="107000"/>
              </a:lnSpc>
              <a:spcAft>
                <a:spcPts val="800"/>
              </a:spcAft>
            </a:pPr>
            <a:r>
              <a:rPr lang="en-GB" sz="3600" b="1" dirty="0">
                <a:latin typeface="Times New Roman" panose="02020603050405020304" pitchFamily="18" charset="0"/>
                <a:ea typeface="Calibri" panose="020F0502020204030204" pitchFamily="34" charset="0"/>
                <a:cs typeface="Times New Roman" panose="02020603050405020304" pitchFamily="18" charset="0"/>
              </a:rPr>
              <a:t>Demerit systems:</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GB" sz="2400" dirty="0">
                <a:latin typeface="Times New Roman" panose="02020603050405020304" pitchFamily="18" charset="0"/>
                <a:ea typeface="Calibri" panose="020F0502020204030204" pitchFamily="34" charset="0"/>
                <a:cs typeface="Times New Roman" panose="02020603050405020304" pitchFamily="18" charset="0"/>
              </a:rPr>
              <a:t>Class A defects – Very serious</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GB" sz="2400" dirty="0">
                <a:latin typeface="Times New Roman" panose="02020603050405020304" pitchFamily="18" charset="0"/>
                <a:ea typeface="Calibri" panose="020F0502020204030204" pitchFamily="34" charset="0"/>
                <a:cs typeface="Times New Roman" panose="02020603050405020304" pitchFamily="18" charset="0"/>
              </a:rPr>
              <a:t>Class B defects – Serious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GB" sz="2400" dirty="0">
                <a:latin typeface="Times New Roman" panose="02020603050405020304" pitchFamily="18" charset="0"/>
                <a:ea typeface="Calibri" panose="020F0502020204030204" pitchFamily="34" charset="0"/>
                <a:cs typeface="Times New Roman" panose="02020603050405020304" pitchFamily="18" charset="0"/>
              </a:rPr>
              <a:t>Class C defects – Moderately serious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Times New Roman" panose="02020603050405020304" pitchFamily="18" charset="0"/>
                <a:ea typeface="Calibri" panose="020F0502020204030204" pitchFamily="34" charset="0"/>
              </a:rPr>
              <a:t>Class D defects – Minor </a:t>
            </a:r>
            <a:r>
              <a:rPr lang="en-GB" sz="2400" dirty="0" smtClean="0">
                <a:latin typeface="Times New Roman" panose="02020603050405020304" pitchFamily="18" charset="0"/>
                <a:ea typeface="Calibri" panose="020F0502020204030204" pitchFamily="34" charset="0"/>
              </a:rPr>
              <a:t>serious</a:t>
            </a:r>
          </a:p>
          <a:p>
            <a:endParaRPr lang="en-GB" sz="2400" dirty="0" smtClean="0">
              <a:latin typeface="Times New Roman" panose="02020603050405020304" pitchFamily="18" charset="0"/>
            </a:endParaRPr>
          </a:p>
          <a:p>
            <a:endParaRPr lang="en-GB" sz="2400" dirty="0" smtClean="0">
              <a:latin typeface="Times New Roman" panose="02020603050405020304" pitchFamily="18" charset="0"/>
            </a:endParaRPr>
          </a:p>
          <a:p>
            <a:endParaRPr lang="en-GB" sz="2400" dirty="0">
              <a:latin typeface="Times New Roman" panose="02020603050405020304" pitchFamily="18" charset="0"/>
            </a:endParaRPr>
          </a:p>
          <a:p>
            <a:r>
              <a:rPr lang="en-GB" sz="3600" b="1" dirty="0"/>
              <a:t>Demerit W</a:t>
            </a:r>
            <a:r>
              <a:rPr lang="en-GB" sz="3600" b="1" dirty="0" smtClean="0"/>
              <a:t>eights:</a:t>
            </a:r>
            <a:endParaRPr lang="en-US" sz="3600" dirty="0"/>
          </a:p>
          <a:p>
            <a:r>
              <a:rPr lang="en-GB" sz="2400" dirty="0" smtClean="0"/>
              <a:t>A </a:t>
            </a:r>
            <a:r>
              <a:rPr lang="en-GB" sz="2400" dirty="0"/>
              <a:t>= 100</a:t>
            </a:r>
            <a:endParaRPr lang="en-US" sz="2400" dirty="0"/>
          </a:p>
          <a:p>
            <a:r>
              <a:rPr lang="en-GB" sz="2400" dirty="0" smtClean="0"/>
              <a:t>B </a:t>
            </a:r>
            <a:r>
              <a:rPr lang="en-GB" sz="2400" dirty="0"/>
              <a:t>= 50 </a:t>
            </a:r>
            <a:endParaRPr lang="en-US" sz="2400" dirty="0"/>
          </a:p>
          <a:p>
            <a:r>
              <a:rPr lang="en-GB" sz="2400" dirty="0" smtClean="0"/>
              <a:t>C </a:t>
            </a:r>
            <a:r>
              <a:rPr lang="en-GB" sz="2400" dirty="0"/>
              <a:t>= 10</a:t>
            </a:r>
            <a:endParaRPr lang="en-US" sz="2400" dirty="0"/>
          </a:p>
          <a:p>
            <a:r>
              <a:rPr lang="en-GB" sz="2400" dirty="0" smtClean="0"/>
              <a:t>D </a:t>
            </a:r>
            <a:r>
              <a:rPr lang="en-GB" sz="2400" dirty="0"/>
              <a:t>= 1</a:t>
            </a:r>
            <a:endParaRPr lang="en-US" sz="2400" dirty="0"/>
          </a:p>
          <a:p>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560" y="566118"/>
            <a:ext cx="8915401" cy="721217"/>
          </a:xfrm>
        </p:spPr>
        <p:txBody>
          <a:bodyPr>
            <a:normAutofit/>
          </a:bodyPr>
          <a:lstStyle/>
          <a:p>
            <a:r>
              <a:rPr lang="en-US" sz="3600" b="1" dirty="0" smtClean="0">
                <a:solidFill>
                  <a:schemeClr val="tx1"/>
                </a:solidFill>
                <a:latin typeface="Times New Roman" panose="02020603050405020304" pitchFamily="18" charset="0"/>
                <a:cs typeface="Times New Roman" panose="02020603050405020304" pitchFamily="18" charset="0"/>
              </a:rPr>
              <a:t>Cont’d</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0709" y="1626969"/>
            <a:ext cx="10707778" cy="4584698"/>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TQM has only had moderate success for a variety of reasons, but frequently because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there is insufficient effort devoted to widespread utilization of the technical tools of </a:t>
            </a:r>
            <a:r>
              <a:rPr lang="en-US" sz="2400" dirty="0" smtClean="0">
                <a:latin typeface="Times New Roman" panose="02020603050405020304" pitchFamily="18" charset="0"/>
                <a:cs typeface="Times New Roman" panose="02020603050405020304" pitchFamily="18" charset="0"/>
              </a:rPr>
              <a:t>variability reduction.</a:t>
            </a:r>
          </a:p>
          <a:p>
            <a:pPr marL="0" indent="0">
              <a:buNone/>
            </a:pPr>
            <a:r>
              <a:rPr lang="en-US" sz="2400" dirty="0" smtClean="0">
                <a:latin typeface="Times New Roman" panose="02020603050405020304" pitchFamily="18" charset="0"/>
                <a:cs typeface="Times New Roman" panose="02020603050405020304" pitchFamily="18" charset="0"/>
              </a:rPr>
              <a:t>Many </a:t>
            </a:r>
            <a:r>
              <a:rPr lang="en-US" sz="2400" dirty="0">
                <a:latin typeface="Times New Roman" panose="02020603050405020304" pitchFamily="18" charset="0"/>
                <a:cs typeface="Times New Roman" panose="02020603050405020304" pitchFamily="18" charset="0"/>
              </a:rPr>
              <a:t>organizations saw the mission of TQM as one of training. Consequently,</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many TQM efforts engaged in widespread training of the workforce in the philosophy of quality improvement and a few basic methods. This training was usually placed in the hands </a:t>
            </a:r>
            <a:r>
              <a:rPr lang="en-US" sz="2400" dirty="0" smtClean="0">
                <a:latin typeface="Times New Roman" panose="02020603050405020304" pitchFamily="18" charset="0"/>
                <a:cs typeface="Times New Roman" panose="02020603050405020304" pitchFamily="18" charset="0"/>
              </a:rPr>
              <a:t>of human </a:t>
            </a:r>
            <a:r>
              <a:rPr lang="en-US" sz="2400" dirty="0">
                <a:latin typeface="Times New Roman" panose="02020603050405020304" pitchFamily="18" charset="0"/>
                <a:cs typeface="Times New Roman" panose="02020603050405020304" pitchFamily="18" charset="0"/>
              </a:rPr>
              <a:t>resources departments, and much of it was ineffective.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trainers often had no real</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idea about </a:t>
            </a:r>
            <a:r>
              <a:rPr lang="en-US" sz="2400" i="1" dirty="0">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methods should be taught, and success was usually measured by the percentage of the workforce that had been “trained,” not by whether any measurable impact on business results had been achieved.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0700" y="664726"/>
            <a:ext cx="8818652" cy="3843488"/>
          </a:xfrm>
          <a:prstGeom prst="rect">
            <a:avLst/>
          </a:prstGeom>
        </p:spPr>
        <p:txBody>
          <a:bodyPr wrap="square">
            <a:spAutoFit/>
          </a:bodyPr>
          <a:lstStyle/>
          <a:p>
            <a:pPr algn="just">
              <a:lnSpc>
                <a:spcPct val="107000"/>
              </a:lnSpc>
              <a:spcAft>
                <a:spcPts val="800"/>
              </a:spcAft>
            </a:pPr>
            <a:r>
              <a:rPr lang="en-GB" sz="3600" b="1" dirty="0">
                <a:latin typeface="Times New Roman" panose="02020603050405020304" pitchFamily="18" charset="0"/>
                <a:ea typeface="Calibri" panose="020F0502020204030204" pitchFamily="34" charset="0"/>
                <a:cs typeface="Times New Roman" panose="02020603050405020304" pitchFamily="18" charset="0"/>
              </a:rPr>
              <a:t>Demerits in a U</a:t>
            </a:r>
            <a:r>
              <a:rPr lang="en-GB" sz="3600" b="1" dirty="0" smtClean="0">
                <a:latin typeface="Times New Roman" panose="02020603050405020304" pitchFamily="18" charset="0"/>
                <a:ea typeface="Calibri" panose="020F0502020204030204" pitchFamily="34" charset="0"/>
                <a:cs typeface="Times New Roman" panose="02020603050405020304" pitchFamily="18" charset="0"/>
              </a:rPr>
              <a:t>nit:</a:t>
            </a:r>
          </a:p>
          <a:p>
            <a:pPr algn="just">
              <a:lnSpc>
                <a:spcPct val="107000"/>
              </a:lnSpc>
              <a:spcAft>
                <a:spcPts val="800"/>
              </a:spcAft>
            </a:pPr>
            <a:endParaRPr lang="en-US" sz="3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d</a:t>
            </a:r>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i </a:t>
            </a:r>
            <a:r>
              <a:rPr lang="en-GB" sz="2400" dirty="0">
                <a:latin typeface="Times New Roman" panose="02020603050405020304" pitchFamily="18" charset="0"/>
                <a:ea typeface="Calibri" panose="020F0502020204030204" pitchFamily="34" charset="0"/>
                <a:cs typeface="Times New Roman" panose="02020603050405020304" pitchFamily="18" charset="0"/>
              </a:rPr>
              <a:t>= 100×C</a:t>
            </a:r>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iA </a:t>
            </a:r>
            <a:r>
              <a:rPr lang="en-GB" sz="2400" dirty="0">
                <a:latin typeface="Times New Roman" panose="02020603050405020304" pitchFamily="18" charset="0"/>
                <a:ea typeface="Calibri" panose="020F0502020204030204" pitchFamily="34" charset="0"/>
                <a:cs typeface="Times New Roman" panose="02020603050405020304" pitchFamily="18" charset="0"/>
              </a:rPr>
              <a:t>+ 50×C</a:t>
            </a:r>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iB</a:t>
            </a:r>
            <a:r>
              <a:rPr lang="en-GB" sz="2400" dirty="0">
                <a:latin typeface="Times New Roman" panose="02020603050405020304" pitchFamily="18" charset="0"/>
                <a:ea typeface="Calibri" panose="020F0502020204030204" pitchFamily="34" charset="0"/>
                <a:cs typeface="Times New Roman" panose="02020603050405020304" pitchFamily="18" charset="0"/>
              </a:rPr>
              <a:t> + 10×C</a:t>
            </a:r>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ic</a:t>
            </a:r>
            <a:r>
              <a:rPr lang="en-GB" sz="2400" dirty="0">
                <a:latin typeface="Times New Roman" panose="02020603050405020304" pitchFamily="18" charset="0"/>
                <a:ea typeface="Calibri" panose="020F0502020204030204" pitchFamily="34" charset="0"/>
                <a:cs typeface="Times New Roman" panose="02020603050405020304" pitchFamily="18" charset="0"/>
              </a:rPr>
              <a:t> + 1×C</a:t>
            </a:r>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iD</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dirty="0" err="1">
                <a:latin typeface="Times New Roman" panose="02020603050405020304" pitchFamily="18" charset="0"/>
                <a:ea typeface="Calibri" panose="020F0502020204030204" pitchFamily="34" charset="0"/>
                <a:cs typeface="Times New Roman" panose="02020603050405020304" pitchFamily="18" charset="0"/>
              </a:rPr>
              <a:t>C</a:t>
            </a:r>
            <a:r>
              <a:rPr lang="en-GB" sz="2400" baseline="-25000" dirty="0" err="1">
                <a:latin typeface="Times New Roman" panose="02020603050405020304" pitchFamily="18" charset="0"/>
                <a:ea typeface="Calibri" panose="020F0502020204030204" pitchFamily="34" charset="0"/>
                <a:cs typeface="Times New Roman" panose="02020603050405020304" pitchFamily="18" charset="0"/>
              </a:rPr>
              <a:t>iA</a:t>
            </a:r>
            <a:r>
              <a:rPr lang="en-GB" sz="2400" dirty="0">
                <a:latin typeface="Times New Roman" panose="02020603050405020304" pitchFamily="18" charset="0"/>
                <a:ea typeface="Calibri" panose="020F0502020204030204" pitchFamily="34" charset="0"/>
                <a:cs typeface="Times New Roman" panose="02020603050405020304" pitchFamily="18" charset="0"/>
              </a:rPr>
              <a:t> = No of class A defects in the unit</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dirty="0" err="1">
                <a:latin typeface="Times New Roman" panose="02020603050405020304" pitchFamily="18" charset="0"/>
                <a:ea typeface="Calibri" panose="020F0502020204030204" pitchFamily="34" charset="0"/>
                <a:cs typeface="Times New Roman" panose="02020603050405020304" pitchFamily="18" charset="0"/>
              </a:rPr>
              <a:t>C</a:t>
            </a:r>
            <a:r>
              <a:rPr lang="en-GB" sz="2400" baseline="-25000" dirty="0" err="1">
                <a:latin typeface="Times New Roman" panose="02020603050405020304" pitchFamily="18" charset="0"/>
                <a:ea typeface="Calibri" panose="020F0502020204030204" pitchFamily="34" charset="0"/>
                <a:cs typeface="Times New Roman" panose="02020603050405020304" pitchFamily="18" charset="0"/>
              </a:rPr>
              <a:t>iB</a:t>
            </a:r>
            <a:r>
              <a:rPr lang="en-GB" sz="2400" dirty="0">
                <a:latin typeface="Times New Roman" panose="02020603050405020304" pitchFamily="18" charset="0"/>
                <a:ea typeface="Calibri" panose="020F0502020204030204" pitchFamily="34" charset="0"/>
                <a:cs typeface="Times New Roman" panose="02020603050405020304" pitchFamily="18" charset="0"/>
              </a:rPr>
              <a:t> = No of class B defects in the unit </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dirty="0" err="1">
                <a:latin typeface="Times New Roman" panose="02020603050405020304" pitchFamily="18" charset="0"/>
                <a:ea typeface="Calibri" panose="020F0502020204030204" pitchFamily="34" charset="0"/>
                <a:cs typeface="Times New Roman" panose="02020603050405020304" pitchFamily="18" charset="0"/>
              </a:rPr>
              <a:t>C</a:t>
            </a:r>
            <a:r>
              <a:rPr lang="en-GB" sz="2400" baseline="-25000" dirty="0" err="1">
                <a:latin typeface="Times New Roman" panose="02020603050405020304" pitchFamily="18" charset="0"/>
                <a:ea typeface="Calibri" panose="020F0502020204030204" pitchFamily="34" charset="0"/>
                <a:cs typeface="Times New Roman" panose="02020603050405020304" pitchFamily="18" charset="0"/>
              </a:rPr>
              <a:t>iC</a:t>
            </a:r>
            <a:r>
              <a:rPr lang="en-GB" sz="2400" dirty="0">
                <a:latin typeface="Times New Roman" panose="02020603050405020304" pitchFamily="18" charset="0"/>
                <a:ea typeface="Calibri" panose="020F0502020204030204" pitchFamily="34" charset="0"/>
                <a:cs typeface="Times New Roman" panose="02020603050405020304" pitchFamily="18" charset="0"/>
              </a:rPr>
              <a:t> = No of class C defects in the unit </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n-GB" sz="2400" dirty="0" err="1">
                <a:latin typeface="Times New Roman" panose="02020603050405020304" pitchFamily="18" charset="0"/>
                <a:ea typeface="Calibri" panose="020F0502020204030204" pitchFamily="34" charset="0"/>
                <a:cs typeface="Times New Roman" panose="02020603050405020304" pitchFamily="18" charset="0"/>
              </a:rPr>
              <a:t>C</a:t>
            </a:r>
            <a:r>
              <a:rPr lang="en-GB" sz="2400" baseline="-25000" dirty="0" err="1">
                <a:latin typeface="Times New Roman" panose="02020603050405020304" pitchFamily="18" charset="0"/>
                <a:ea typeface="Calibri" panose="020F0502020204030204" pitchFamily="34" charset="0"/>
                <a:cs typeface="Times New Roman" panose="02020603050405020304" pitchFamily="18" charset="0"/>
              </a:rPr>
              <a:t>iD</a:t>
            </a:r>
            <a:r>
              <a:rPr lang="en-GB" sz="2400" dirty="0">
                <a:latin typeface="Times New Roman" panose="02020603050405020304" pitchFamily="18" charset="0"/>
                <a:ea typeface="Calibri" panose="020F0502020204030204" pitchFamily="34" charset="0"/>
                <a:cs typeface="Times New Roman" panose="02020603050405020304" pitchFamily="18" charset="0"/>
              </a:rPr>
              <a:t> = No of class d defects in the unit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765" y="597984"/>
            <a:ext cx="8911687" cy="844082"/>
          </a:xfrm>
        </p:spPr>
        <p:txBody>
          <a:bodyPr>
            <a:normAutofit/>
          </a:bodyPr>
          <a:lstStyle/>
          <a:p>
            <a:r>
              <a:rPr lang="en-US" sz="3600" b="1" dirty="0" smtClean="0">
                <a:latin typeface="Times New Roman" panose="02020603050405020304" pitchFamily="18" charset="0"/>
                <a:cs typeface="Times New Roman" panose="02020603050405020304" pitchFamily="18" charset="0"/>
              </a:rPr>
              <a:t>Cont’d</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Some general reasons for the lack of conspicuous success </a:t>
            </a:r>
            <a:r>
              <a:rPr lang="en-US" sz="2400" dirty="0" smtClean="0">
                <a:latin typeface="Times New Roman" panose="02020603050405020304" pitchFamily="18" charset="0"/>
                <a:cs typeface="Times New Roman" panose="02020603050405020304" pitchFamily="18" charset="0"/>
              </a:rPr>
              <a:t>of TQM </a:t>
            </a:r>
            <a:r>
              <a:rPr lang="en-US" sz="2400" dirty="0">
                <a:latin typeface="Times New Roman" panose="02020603050405020304" pitchFamily="18" charset="0"/>
                <a:cs typeface="Times New Roman" panose="02020603050405020304" pitchFamily="18" charset="0"/>
              </a:rPr>
              <a:t>include </a:t>
            </a:r>
            <a:r>
              <a:rPr lang="en-US" sz="2400" dirty="0" smtClean="0">
                <a:latin typeface="Times New Roman" panose="02020603050405020304" pitchFamily="18" charset="0"/>
                <a:cs typeface="Times New Roman" panose="02020603050405020304" pitchFamily="18" charset="0"/>
              </a:rPr>
              <a:t>–</a:t>
            </a:r>
          </a:p>
          <a:p>
            <a:pPr marL="0" indent="0">
              <a:buNone/>
            </a:pPr>
            <a:endParaRPr lang="en-US" sz="2400" dirty="0" smtClean="0">
              <a:latin typeface="Times New Roman" panose="02020603050405020304" pitchFamily="18" charset="0"/>
              <a:cs typeface="Times New Roman" panose="02020603050405020304" pitchFamily="18" charset="0"/>
            </a:endParaRPr>
          </a:p>
          <a:p>
            <a:pPr>
              <a:buAutoNum type="arabicParenBoth"/>
            </a:pPr>
            <a:r>
              <a:rPr lang="en-US" sz="2400" dirty="0" smtClean="0">
                <a:latin typeface="Times New Roman" panose="02020603050405020304" pitchFamily="18" charset="0"/>
                <a:cs typeface="Times New Roman" panose="02020603050405020304" pitchFamily="18" charset="0"/>
              </a:rPr>
              <a:t> Lack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top-down</a:t>
            </a:r>
            <a:r>
              <a:rPr lang="en-US" sz="2400" dirty="0">
                <a:latin typeface="Times New Roman" panose="02020603050405020304" pitchFamily="18" charset="0"/>
                <a:cs typeface="Times New Roman" panose="02020603050405020304" pitchFamily="18" charset="0"/>
              </a:rPr>
              <a:t>, high-level </a:t>
            </a:r>
            <a:r>
              <a:rPr lang="en-US" sz="2400" b="1" dirty="0">
                <a:latin typeface="Times New Roman" panose="02020603050405020304" pitchFamily="18" charset="0"/>
                <a:cs typeface="Times New Roman" panose="02020603050405020304" pitchFamily="18" charset="0"/>
              </a:rPr>
              <a:t>management commitment and involvement;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smtClean="0">
              <a:latin typeface="Times New Roman" panose="02020603050405020304" pitchFamily="18" charset="0"/>
              <a:cs typeface="Times New Roman" panose="02020603050405020304" pitchFamily="18" charset="0"/>
            </a:endParaRPr>
          </a:p>
          <a:p>
            <a:pPr marL="462280" indent="-462280">
              <a:buAutoNum type="arabicParenBoth"/>
            </a:pPr>
            <a:r>
              <a:rPr lang="en-US" sz="2400" dirty="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nadequate </a:t>
            </a:r>
            <a:r>
              <a:rPr lang="en-US" sz="2400" dirty="0">
                <a:latin typeface="Times New Roman" panose="02020603050405020304" pitchFamily="18" charset="0"/>
                <a:cs typeface="Times New Roman" panose="02020603050405020304" pitchFamily="18" charset="0"/>
              </a:rPr>
              <a:t>use of statistical methods and insufficient recognition of variability reduction </a:t>
            </a:r>
            <a:r>
              <a:rPr lang="en-US" sz="2400" dirty="0" smtClean="0">
                <a:latin typeface="Times New Roman" panose="02020603050405020304" pitchFamily="18" charset="0"/>
                <a:cs typeface="Times New Roman" panose="02020603050405020304" pitchFamily="18" charset="0"/>
              </a:rPr>
              <a:t>as a </a:t>
            </a:r>
            <a:r>
              <a:rPr lang="en-US" sz="2400" dirty="0">
                <a:latin typeface="Times New Roman" panose="02020603050405020304" pitchFamily="18" charset="0"/>
                <a:cs typeface="Times New Roman" panose="02020603050405020304" pitchFamily="18" charset="0"/>
              </a:rPr>
              <a:t>prime </a:t>
            </a:r>
            <a:r>
              <a:rPr lang="en-US" sz="2400" dirty="0" smtClean="0">
                <a:latin typeface="Times New Roman" panose="02020603050405020304" pitchFamily="18" charset="0"/>
                <a:cs typeface="Times New Roman" panose="02020603050405020304" pitchFamily="18" charset="0"/>
              </a:rPr>
              <a:t>objective</a:t>
            </a:r>
            <a:r>
              <a:rPr lang="en-US" sz="2400" dirty="0">
                <a:latin typeface="Times New Roman" panose="02020603050405020304" pitchFamily="18" charset="0"/>
                <a:cs typeface="Times New Roman" panose="02020603050405020304" pitchFamily="18" charset="0"/>
              </a:rPr>
              <a:t>,</a:t>
            </a:r>
          </a:p>
          <a:p>
            <a:pPr>
              <a:buAutoNum type="arabicParenBoth"/>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a:t>
            </a:r>
            <a:r>
              <a:rPr lang="en-US" sz="2400" dirty="0" smtClean="0">
                <a:latin typeface="Times New Roman" panose="02020603050405020304" pitchFamily="18" charset="0"/>
                <a:cs typeface="Times New Roman" panose="02020603050405020304" pitchFamily="18" charset="0"/>
              </a:rPr>
              <a:t>eneral </a:t>
            </a:r>
            <a:r>
              <a:rPr lang="en-US" sz="2400" dirty="0">
                <a:latin typeface="Times New Roman" panose="02020603050405020304" pitchFamily="18" charset="0"/>
                <a:cs typeface="Times New Roman" panose="02020603050405020304" pitchFamily="18" charset="0"/>
              </a:rPr>
              <a:t>as opposed to specific business-results-oriented </a:t>
            </a:r>
            <a:r>
              <a:rPr lang="en-US" sz="2400" dirty="0" smtClean="0">
                <a:latin typeface="Times New Roman" panose="02020603050405020304" pitchFamily="18" charset="0"/>
                <a:cs typeface="Times New Roman" panose="02020603050405020304" pitchFamily="18" charset="0"/>
              </a:rPr>
              <a:t>objectives,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smtClean="0">
              <a:latin typeface="Times New Roman" panose="02020603050405020304" pitchFamily="18" charset="0"/>
              <a:cs typeface="Times New Roman" panose="02020603050405020304" pitchFamily="18" charset="0"/>
            </a:endParaRPr>
          </a:p>
          <a:p>
            <a:pPr marL="462280" indent="-462280">
              <a:buAutoNum type="arabicParenBoth"/>
              <a:tabLst>
                <a:tab pos="400050" algn="l"/>
              </a:tabLst>
            </a:pPr>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oo </a:t>
            </a:r>
            <a:r>
              <a:rPr lang="en-US" sz="2400" dirty="0">
                <a:latin typeface="Times New Roman" panose="02020603050405020304" pitchFamily="18" charset="0"/>
                <a:cs typeface="Times New Roman" panose="02020603050405020304" pitchFamily="18" charset="0"/>
              </a:rPr>
              <a:t>much emphasis on widespread </a:t>
            </a:r>
            <a:r>
              <a:rPr lang="en-US" sz="2400" b="1" dirty="0">
                <a:latin typeface="Times New Roman" panose="02020603050405020304" pitchFamily="18" charset="0"/>
                <a:cs typeface="Times New Roman" panose="02020603050405020304" pitchFamily="18" charset="0"/>
              </a:rPr>
              <a:t>training </a:t>
            </a:r>
            <a:r>
              <a:rPr lang="en-US" sz="2400" dirty="0">
                <a:latin typeface="Times New Roman" panose="02020603050405020304" pitchFamily="18" charset="0"/>
                <a:cs typeface="Times New Roman" panose="02020603050405020304" pitchFamily="18" charset="0"/>
              </a:rPr>
              <a:t>as opposed to focused technical </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education</a:t>
            </a:r>
            <a:r>
              <a:rPr lang="en-US" sz="2400" b="1" dirty="0">
                <a:latin typeface="Times New Roman" panose="02020603050405020304" pitchFamily="18" charset="0"/>
                <a:cs typeface="Times New Roman" panose="02020603050405020304" pitchFamily="18" charset="0"/>
              </a:rPr>
              <a:t>.</a:t>
            </a:r>
            <a:r>
              <a:rPr lang="en-US" sz="2400" dirty="0">
                <a:latin typeface="Times-Italic"/>
              </a:rPr>
              <a:t/>
            </a:r>
            <a:br>
              <a:rPr lang="en-US" sz="2400" dirty="0">
                <a:latin typeface="Times-Italic"/>
              </a:rPr>
            </a:br>
            <a:endParaRPr lang="en-US" sz="2400" dirty="0"/>
          </a:p>
          <a:p>
            <a:pPr marL="0" indent="0">
              <a:buNone/>
            </a:pP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676" y="467357"/>
            <a:ext cx="8911687" cy="625141"/>
          </a:xfrm>
        </p:spPr>
        <p:txBody>
          <a:bodyPr>
            <a:noAutofit/>
          </a:bodyPr>
          <a:lstStyle/>
          <a:p>
            <a:r>
              <a:rPr lang="en-US" sz="3600" b="1" dirty="0" smtClean="0">
                <a:latin typeface="Times New Roman" panose="02020603050405020304" pitchFamily="18" charset="0"/>
                <a:cs typeface="Times New Roman" panose="02020603050405020304" pitchFamily="18" charset="0"/>
              </a:rPr>
              <a:t>Cont’d</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92331" y="1092498"/>
            <a:ext cx="10851469" cy="538668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Another reason for the erratic success of TQM is that many managers and executives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have regarded it as just another “program” to improve quality. During the 1950s and </a:t>
            </a:r>
            <a:r>
              <a:rPr lang="en-US" sz="2400" dirty="0" smtClean="0">
                <a:latin typeface="Times New Roman" panose="02020603050405020304" pitchFamily="18" charset="0"/>
                <a:cs typeface="Times New Roman" panose="02020603050405020304" pitchFamily="18" charset="0"/>
              </a:rPr>
              <a:t>1960s, programs </a:t>
            </a:r>
            <a:r>
              <a:rPr lang="en-US" sz="2400" dirty="0">
                <a:latin typeface="Times New Roman" panose="02020603050405020304" pitchFamily="18" charset="0"/>
                <a:cs typeface="Times New Roman" panose="02020603050405020304" pitchFamily="18" charset="0"/>
              </a:rPr>
              <a:t>such as </a:t>
            </a:r>
            <a:r>
              <a:rPr lang="en-US" sz="2400" b="1" dirty="0">
                <a:latin typeface="Times New Roman" panose="02020603050405020304" pitchFamily="18" charset="0"/>
                <a:cs typeface="Times New Roman" panose="02020603050405020304" pitchFamily="18" charset="0"/>
              </a:rPr>
              <a:t>Zero Defects </a:t>
            </a:r>
            <a:r>
              <a:rPr lang="en-US" sz="2400" dirty="0">
                <a:latin typeface="Times New Roman" panose="02020603050405020304" pitchFamily="18" charset="0"/>
                <a:cs typeface="Times New Roman" panose="02020603050405020304" pitchFamily="18" charset="0"/>
              </a:rPr>
              <a:t>and </a:t>
            </a:r>
            <a:r>
              <a:rPr lang="en-US" sz="2400" b="1" dirty="0">
                <a:latin typeface="Times New Roman" panose="02020603050405020304" pitchFamily="18" charset="0"/>
                <a:cs typeface="Times New Roman" panose="02020603050405020304" pitchFamily="18" charset="0"/>
              </a:rPr>
              <a:t>Value Engineering </a:t>
            </a:r>
            <a:r>
              <a:rPr lang="en-US" sz="2400" dirty="0">
                <a:latin typeface="Times New Roman" panose="02020603050405020304" pitchFamily="18" charset="0"/>
                <a:cs typeface="Times New Roman" panose="02020603050405020304" pitchFamily="18" charset="0"/>
              </a:rPr>
              <a:t>abounded, but they had little </a:t>
            </a:r>
            <a:r>
              <a:rPr lang="en-US" sz="2400" dirty="0" smtClean="0">
                <a:latin typeface="Times New Roman" panose="02020603050405020304" pitchFamily="18" charset="0"/>
                <a:cs typeface="Times New Roman" panose="02020603050405020304" pitchFamily="18" charset="0"/>
              </a:rPr>
              <a:t>real impact </a:t>
            </a:r>
            <a:r>
              <a:rPr lang="en-US" sz="2400" dirty="0">
                <a:latin typeface="Times New Roman" panose="02020603050405020304" pitchFamily="18" charset="0"/>
                <a:cs typeface="Times New Roman" panose="02020603050405020304" pitchFamily="18" charset="0"/>
              </a:rPr>
              <a:t>on quality and productivity improvement. During the heyday of TQM in the </a:t>
            </a:r>
            <a:r>
              <a:rPr lang="en-US" sz="2400" dirty="0" smtClean="0">
                <a:latin typeface="Times New Roman" panose="02020603050405020304" pitchFamily="18" charset="0"/>
                <a:cs typeface="Times New Roman" panose="02020603050405020304" pitchFamily="18" charset="0"/>
              </a:rPr>
              <a:t>1980s, another </a:t>
            </a:r>
            <a:r>
              <a:rPr lang="en-US" sz="2400" dirty="0">
                <a:latin typeface="Times New Roman" panose="02020603050405020304" pitchFamily="18" charset="0"/>
                <a:cs typeface="Times New Roman" panose="02020603050405020304" pitchFamily="18" charset="0"/>
              </a:rPr>
              <a:t>popular program was the </a:t>
            </a:r>
            <a:r>
              <a:rPr lang="en-US" sz="2400" b="1" dirty="0">
                <a:latin typeface="Times New Roman" panose="02020603050405020304" pitchFamily="18" charset="0"/>
                <a:cs typeface="Times New Roman" panose="02020603050405020304" pitchFamily="18" charset="0"/>
              </a:rPr>
              <a:t>Quality is Free </a:t>
            </a:r>
            <a:r>
              <a:rPr lang="en-US" sz="2400" dirty="0">
                <a:latin typeface="Times New Roman" panose="02020603050405020304" pitchFamily="18" charset="0"/>
                <a:cs typeface="Times New Roman" panose="02020603050405020304" pitchFamily="18" charset="0"/>
              </a:rPr>
              <a:t>initiative, in which management worked </a:t>
            </a:r>
            <a:r>
              <a:rPr lang="en-US" sz="2400" dirty="0" smtClean="0">
                <a:latin typeface="Times New Roman" panose="02020603050405020304" pitchFamily="18" charset="0"/>
                <a:cs typeface="Times New Roman" panose="02020603050405020304" pitchFamily="18" charset="0"/>
              </a:rPr>
              <a:t>on identifying </a:t>
            </a:r>
            <a:r>
              <a:rPr lang="en-US" sz="2400" dirty="0">
                <a:latin typeface="Times New Roman" panose="02020603050405020304" pitchFamily="18" charset="0"/>
                <a:cs typeface="Times New Roman" panose="02020603050405020304" pitchFamily="18" charset="0"/>
              </a:rPr>
              <a:t>the cost of quality (or the cost of </a:t>
            </a:r>
            <a:r>
              <a:rPr lang="en-US" sz="2400" dirty="0" err="1">
                <a:latin typeface="Times New Roman" panose="02020603050405020304" pitchFamily="18" charset="0"/>
                <a:cs typeface="Times New Roman" panose="02020603050405020304" pitchFamily="18" charset="0"/>
              </a:rPr>
              <a:t>nonquality</a:t>
            </a:r>
            <a:r>
              <a:rPr lang="en-US" sz="2400" dirty="0">
                <a:latin typeface="Times New Roman" panose="02020603050405020304" pitchFamily="18" charset="0"/>
                <a:cs typeface="Times New Roman" panose="02020603050405020304" pitchFamily="18" charset="0"/>
              </a:rPr>
              <a:t>, as the Quality is Free </a:t>
            </a:r>
            <a:r>
              <a:rPr lang="en-US" sz="2400" dirty="0" smtClean="0">
                <a:latin typeface="Times New Roman" panose="02020603050405020304" pitchFamily="18" charset="0"/>
                <a:cs typeface="Times New Roman" panose="02020603050405020304" pitchFamily="18" charset="0"/>
              </a:rPr>
              <a:t>devotees so cleverly </a:t>
            </a:r>
            <a:r>
              <a:rPr lang="en-US" sz="2400" dirty="0">
                <a:latin typeface="Times New Roman" panose="02020603050405020304" pitchFamily="18" charset="0"/>
                <a:cs typeface="Times New Roman" panose="02020603050405020304" pitchFamily="18" charset="0"/>
              </a:rPr>
              <a:t>put it). Indeed, identification of quality costs can be very useful (we discuss </a:t>
            </a:r>
            <a:r>
              <a:rPr lang="en-US" sz="2400" dirty="0" smtClean="0">
                <a:latin typeface="Times New Roman" panose="02020603050405020304" pitchFamily="18" charset="0"/>
                <a:cs typeface="Times New Roman" panose="02020603050405020304" pitchFamily="18" charset="0"/>
              </a:rPr>
              <a:t>quality costs </a:t>
            </a:r>
            <a:r>
              <a:rPr lang="en-US" sz="2400" dirty="0">
                <a:latin typeface="Times New Roman" panose="02020603050405020304" pitchFamily="18" charset="0"/>
                <a:cs typeface="Times New Roman" panose="02020603050405020304" pitchFamily="18" charset="0"/>
              </a:rPr>
              <a:t>in Section 1.4.3), but the Quality is Free practitioners often had no idea about what </a:t>
            </a:r>
            <a:r>
              <a:rPr lang="en-US" sz="2400" dirty="0" smtClean="0">
                <a:latin typeface="Times New Roman" panose="02020603050405020304" pitchFamily="18" charset="0"/>
                <a:cs typeface="Times New Roman" panose="02020603050405020304" pitchFamily="18" charset="0"/>
              </a:rPr>
              <a:t>to do </a:t>
            </a:r>
            <a:r>
              <a:rPr lang="en-US" sz="2400" dirty="0">
                <a:latin typeface="Times New Roman" panose="02020603050405020304" pitchFamily="18" charset="0"/>
                <a:cs typeface="Times New Roman" panose="02020603050405020304" pitchFamily="18" charset="0"/>
              </a:rPr>
              <a:t>to actually improve many types of complex industrial processes.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fact, the leaders of </a:t>
            </a:r>
            <a:r>
              <a:rPr lang="en-US" sz="2400" dirty="0" smtClean="0">
                <a:latin typeface="Times New Roman" panose="02020603050405020304" pitchFamily="18" charset="0"/>
                <a:cs typeface="Times New Roman" panose="02020603050405020304" pitchFamily="18" charset="0"/>
              </a:rPr>
              <a:t>this initiative </a:t>
            </a:r>
            <a:r>
              <a:rPr lang="en-US" sz="2400" dirty="0">
                <a:latin typeface="Times New Roman" panose="02020603050405020304" pitchFamily="18" charset="0"/>
                <a:cs typeface="Times New Roman" panose="02020603050405020304" pitchFamily="18" charset="0"/>
              </a:rPr>
              <a:t>had no knowledge about statistical methodology and completely failed to understand its role in quality improvement. When TQM is wrapped around an ineffective program</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such as this, disaster is often the result.</a:t>
            </a:r>
            <a:r>
              <a:rPr lang="en-US" sz="2400" dirty="0">
                <a:latin typeface="Times-Roman"/>
              </a:rPr>
              <a:t/>
            </a:r>
            <a:br>
              <a:rPr lang="en-US" sz="2400" dirty="0">
                <a:latin typeface="Times-Roman"/>
              </a:rPr>
            </a:b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18" y="2608405"/>
            <a:ext cx="10972800" cy="1143000"/>
          </a:xfrm>
        </p:spPr>
        <p:txBody>
          <a:bodyPr>
            <a:normAutofit/>
          </a:bodyPr>
          <a:lstStyle/>
          <a:p>
            <a:r>
              <a:rPr lang="en-US" sz="6000" b="1" dirty="0" smtClean="0"/>
              <a:t>Week 2</a:t>
            </a:r>
            <a:endParaRPr lang="en-US" sz="6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083" y="624109"/>
            <a:ext cx="8911687" cy="753929"/>
          </a:xfrm>
        </p:spPr>
        <p:txBody>
          <a:bodyPr>
            <a:normAutofit fontScale="90000"/>
          </a:bodyPr>
          <a:lstStyle/>
          <a:p>
            <a:r>
              <a:rPr lang="en-US" sz="4000" b="1" dirty="0">
                <a:latin typeface="Times New Roman" panose="02020603050405020304" pitchFamily="18" charset="0"/>
                <a:cs typeface="Times New Roman" panose="02020603050405020304" pitchFamily="18" charset="0"/>
              </a:rPr>
              <a:t>Acceptance-Sampling</a:t>
            </a:r>
            <a:r>
              <a:rPr lang="en-US" dirty="0"/>
              <a:t/>
            </a:r>
            <a:br>
              <a:rPr lang="en-US" dirty="0"/>
            </a:br>
            <a:endParaRPr lang="en-US" dirty="0"/>
          </a:p>
        </p:txBody>
      </p:sp>
      <p:sp>
        <p:nvSpPr>
          <p:cNvPr id="3" name="Content Placeholder 2"/>
          <p:cNvSpPr>
            <a:spLocks noGrp="1"/>
          </p:cNvSpPr>
          <p:nvPr>
            <p:ph idx="1"/>
          </p:nvPr>
        </p:nvSpPr>
        <p:spPr>
          <a:xfrm>
            <a:off x="783771" y="1378038"/>
            <a:ext cx="10720841" cy="4533184"/>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The third area of quality control and improvement that we discuss is </a:t>
            </a:r>
            <a:r>
              <a:rPr lang="en-US" sz="2400" b="1" dirty="0">
                <a:latin typeface="Times New Roman" panose="02020603050405020304" pitchFamily="18" charset="0"/>
                <a:cs typeface="Times New Roman" panose="02020603050405020304" pitchFamily="18" charset="0"/>
              </a:rPr>
              <a:t>acceptance sampling. </a:t>
            </a:r>
            <a:r>
              <a:rPr lang="en-US" sz="2400" dirty="0">
                <a:latin typeface="Times New Roman" panose="02020603050405020304" pitchFamily="18" charset="0"/>
                <a:cs typeface="Times New Roman" panose="02020603050405020304" pitchFamily="18" charset="0"/>
              </a:rPr>
              <a:t>This is closely connected with inspection and testing of product, which is one of the earliest aspects of quality control, dating back to long before statistical methodology was developed for quality improvement. Inspection can occur at many points in a process. </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Acceptance sampling</a:t>
            </a:r>
            <a:r>
              <a:rPr lang="en-US" sz="2400" dirty="0">
                <a:latin typeface="Times New Roman" panose="02020603050405020304" pitchFamily="18" charset="0"/>
                <a:cs typeface="Times New Roman" panose="02020603050405020304" pitchFamily="18" charset="0"/>
              </a:rPr>
              <a:t>, defined as the inspection and classification of a sample of units selected at </a:t>
            </a:r>
            <a:r>
              <a:rPr lang="en-US" sz="2400" dirty="0" smtClean="0">
                <a:latin typeface="Times New Roman" panose="02020603050405020304" pitchFamily="18" charset="0"/>
                <a:cs typeface="Times New Roman" panose="02020603050405020304" pitchFamily="18" charset="0"/>
              </a:rPr>
              <a:t>random from </a:t>
            </a:r>
            <a:r>
              <a:rPr lang="en-US" sz="2400" dirty="0">
                <a:latin typeface="Times New Roman" panose="02020603050405020304" pitchFamily="18" charset="0"/>
                <a:cs typeface="Times New Roman" panose="02020603050405020304" pitchFamily="18" charset="0"/>
              </a:rPr>
              <a:t>a larger batch or lot and the ultimate decision </a:t>
            </a:r>
            <a:r>
              <a:rPr lang="en-US" sz="2400" dirty="0" smtClean="0">
                <a:latin typeface="Times New Roman" panose="02020603050405020304" pitchFamily="18" charset="0"/>
                <a:cs typeface="Times New Roman" panose="02020603050405020304" pitchFamily="18" charset="0"/>
              </a:rPr>
              <a:t>about disposition </a:t>
            </a:r>
            <a:r>
              <a:rPr lang="en-US" sz="2400" dirty="0">
                <a:latin typeface="Times New Roman" panose="02020603050405020304" pitchFamily="18" charset="0"/>
                <a:cs typeface="Times New Roman" panose="02020603050405020304" pitchFamily="18" charset="0"/>
              </a:rPr>
              <a:t>of the lot, usually </a:t>
            </a:r>
            <a:r>
              <a:rPr lang="en-US" sz="2400" dirty="0" smtClean="0">
                <a:latin typeface="Times New Roman" panose="02020603050405020304" pitchFamily="18" charset="0"/>
                <a:cs typeface="Times New Roman" panose="02020603050405020304" pitchFamily="18" charset="0"/>
              </a:rPr>
              <a:t>occurs at </a:t>
            </a:r>
            <a:r>
              <a:rPr lang="en-US" sz="2400" dirty="0">
                <a:latin typeface="Times New Roman" panose="02020603050405020304" pitchFamily="18" charset="0"/>
                <a:cs typeface="Times New Roman" panose="02020603050405020304" pitchFamily="18" charset="0"/>
              </a:rPr>
              <a:t>two points: incoming raw materials or components, or final production.</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080" y="310601"/>
            <a:ext cx="8911687" cy="702414"/>
          </a:xfrm>
        </p:spPr>
        <p:txBody>
          <a:bodyPr>
            <a:normAutofit/>
          </a:bodyPr>
          <a:lstStyle/>
          <a:p>
            <a:r>
              <a:rPr lang="en-US" sz="3600" b="1" dirty="0" smtClean="0">
                <a:latin typeface="Times New Roman" panose="02020603050405020304" pitchFamily="18" charset="0"/>
                <a:cs typeface="Times New Roman" panose="02020603050405020304" pitchFamily="18" charset="0"/>
              </a:rPr>
              <a:t>Cont’d</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92331" y="1071154"/>
            <a:ext cx="10812281" cy="3801292"/>
          </a:xfrm>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Several different variations of acceptance sampling are shown in Fig. 1.6</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Fig. 1.6</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inspection </a:t>
            </a:r>
            <a:r>
              <a:rPr lang="en-US" sz="2400" dirty="0">
                <a:latin typeface="Times New Roman" panose="02020603050405020304" pitchFamily="18" charset="0"/>
                <a:cs typeface="Times New Roman" panose="02020603050405020304" pitchFamily="18" charset="0"/>
              </a:rPr>
              <a:t>operation is performed immediately following production, before the product </a:t>
            </a:r>
            <a:r>
              <a:rPr lang="en-US" sz="2400" dirty="0" smtClean="0">
                <a:latin typeface="Times New Roman" panose="02020603050405020304" pitchFamily="18" charset="0"/>
                <a:cs typeface="Times New Roman" panose="02020603050405020304" pitchFamily="18" charset="0"/>
              </a:rPr>
              <a:t>is shipped </a:t>
            </a:r>
            <a:r>
              <a:rPr lang="en-US" sz="2400" dirty="0">
                <a:latin typeface="Times New Roman" panose="02020603050405020304" pitchFamily="18" charset="0"/>
                <a:cs typeface="Times New Roman" panose="02020603050405020304" pitchFamily="18" charset="0"/>
              </a:rPr>
              <a:t>to the customer. This is usually called </a:t>
            </a:r>
            <a:r>
              <a:rPr lang="en-US" sz="2400" b="1" dirty="0">
                <a:latin typeface="Times New Roman" panose="02020603050405020304" pitchFamily="18" charset="0"/>
                <a:cs typeface="Times New Roman" panose="02020603050405020304" pitchFamily="18" charset="0"/>
              </a:rPr>
              <a:t>outgoing </a:t>
            </a:r>
            <a:r>
              <a:rPr lang="en-US" sz="2400" b="1" dirty="0" smtClean="0">
                <a:latin typeface="Times New Roman" panose="02020603050405020304" pitchFamily="18" charset="0"/>
                <a:cs typeface="Times New Roman" panose="02020603050405020304" pitchFamily="18" charset="0"/>
              </a:rPr>
              <a:t>inspection.</a:t>
            </a:r>
          </a:p>
          <a:p>
            <a:pPr marL="0" indent="0">
              <a:buNone/>
            </a:pPr>
            <a:r>
              <a:rPr lang="en-US" sz="2400" dirty="0" smtClean="0">
                <a:latin typeface="Times New Roman" panose="02020603050405020304" pitchFamily="18" charset="0"/>
                <a:cs typeface="Times New Roman" panose="02020603050405020304" pitchFamily="18" charset="0"/>
              </a:rPr>
              <a:t>Figure </a:t>
            </a:r>
            <a:r>
              <a:rPr lang="en-US" sz="2400" dirty="0">
                <a:latin typeface="Times New Roman" panose="02020603050405020304" pitchFamily="18" charset="0"/>
                <a:cs typeface="Times New Roman" panose="02020603050405020304" pitchFamily="18" charset="0"/>
              </a:rPr>
              <a:t>1.6</a:t>
            </a:r>
            <a:r>
              <a:rPr lang="en-US" sz="2400" i="1" dirty="0">
                <a:latin typeface="Times New Roman" panose="02020603050405020304" pitchFamily="18" charset="0"/>
                <a:cs typeface="Times New Roman" panose="02020603050405020304" pitchFamily="18" charset="0"/>
              </a:rPr>
              <a:t>b </a:t>
            </a:r>
            <a:r>
              <a:rPr lang="en-US" sz="2400" dirty="0" smtClean="0">
                <a:latin typeface="Times New Roman" panose="02020603050405020304" pitchFamily="18" charset="0"/>
                <a:cs typeface="Times New Roman" panose="02020603050405020304" pitchFamily="18" charset="0"/>
              </a:rPr>
              <a:t>illustrates </a:t>
            </a:r>
            <a:r>
              <a:rPr lang="en-US" sz="2400" b="1" dirty="0" smtClean="0">
                <a:latin typeface="Times New Roman" panose="02020603050405020304" pitchFamily="18" charset="0"/>
                <a:cs typeface="Times New Roman" panose="02020603050405020304" pitchFamily="18" charset="0"/>
              </a:rPr>
              <a:t>incoming </a:t>
            </a:r>
            <a:r>
              <a:rPr lang="en-US" sz="2400" b="1" dirty="0">
                <a:latin typeface="Times New Roman" panose="02020603050405020304" pitchFamily="18" charset="0"/>
                <a:cs typeface="Times New Roman" panose="02020603050405020304" pitchFamily="18" charset="0"/>
              </a:rPr>
              <a:t>inspection; </a:t>
            </a:r>
            <a:r>
              <a:rPr lang="en-US" sz="2400" dirty="0">
                <a:latin typeface="Times New Roman" panose="02020603050405020304" pitchFamily="18" charset="0"/>
                <a:cs typeface="Times New Roman" panose="02020603050405020304" pitchFamily="18" charset="0"/>
              </a:rPr>
              <a:t>that is, a situation in which lots of batches of product are sampled as </a:t>
            </a:r>
            <a:r>
              <a:rPr lang="en-US" sz="2400" dirty="0" smtClean="0">
                <a:latin typeface="Times New Roman" panose="02020603050405020304" pitchFamily="18" charset="0"/>
                <a:cs typeface="Times New Roman" panose="02020603050405020304" pitchFamily="18" charset="0"/>
              </a:rPr>
              <a:t>they are </a:t>
            </a:r>
            <a:r>
              <a:rPr lang="en-US" sz="2400" dirty="0">
                <a:latin typeface="Times New Roman" panose="02020603050405020304" pitchFamily="18" charset="0"/>
                <a:cs typeface="Times New Roman" panose="02020603050405020304" pitchFamily="18" charset="0"/>
              </a:rPr>
              <a:t>received from the supplier</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smtClean="0">
                <a:latin typeface="Times New Roman" panose="02020603050405020304" pitchFamily="18" charset="0"/>
                <a:cs typeface="Times New Roman" panose="02020603050405020304" pitchFamily="18" charset="0"/>
              </a:rPr>
              <a:t>Various lot-dispositioning </a:t>
            </a:r>
          </a:p>
          <a:p>
            <a:pPr marL="0" indent="0">
              <a:buNone/>
            </a:pPr>
            <a:r>
              <a:rPr lang="en-US" sz="2400" dirty="0" smtClean="0">
                <a:latin typeface="Times New Roman" panose="02020603050405020304" pitchFamily="18" charset="0"/>
                <a:cs typeface="Times New Roman" panose="02020603050405020304" pitchFamily="18" charset="0"/>
              </a:rPr>
              <a:t>decisions </a:t>
            </a:r>
            <a:r>
              <a:rPr lang="en-US" sz="2400" dirty="0">
                <a:latin typeface="Times New Roman" panose="02020603050405020304" pitchFamily="18" charset="0"/>
                <a:cs typeface="Times New Roman" panose="02020603050405020304" pitchFamily="18" charset="0"/>
              </a:rPr>
              <a:t>are illustrated in Fig. 1.6</a:t>
            </a:r>
            <a:r>
              <a:rPr lang="en-US" sz="2400" i="1" dirty="0">
                <a:latin typeface="Times New Roman" panose="02020603050405020304" pitchFamily="18" charset="0"/>
                <a:cs typeface="Times New Roman" panose="02020603050405020304" pitchFamily="18" charset="0"/>
              </a:rPr>
              <a:t>c</a:t>
            </a:r>
            <a:r>
              <a:rPr lang="en-US" sz="2400" i="1"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Bold"/>
              </a:rPr>
              <a:t/>
            </a:r>
            <a:br>
              <a:rPr lang="en-US" sz="2400" dirty="0">
                <a:latin typeface="Times-Bold"/>
              </a:rPr>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721" y="3591552"/>
            <a:ext cx="6590279" cy="303545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200" y="375916"/>
            <a:ext cx="8911687" cy="702414"/>
          </a:xfrm>
        </p:spPr>
        <p:txBody>
          <a:bodyPr>
            <a:normAutofit/>
          </a:bodyPr>
          <a:lstStyle/>
          <a:p>
            <a:r>
              <a:rPr lang="en-US" sz="3600" b="1" dirty="0" smtClean="0">
                <a:latin typeface="Times New Roman" panose="02020603050405020304" pitchFamily="18" charset="0"/>
                <a:cs typeface="Times New Roman" panose="02020603050405020304" pitchFamily="18" charset="0"/>
              </a:rPr>
              <a:t>Cont’d</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1519" y="1084217"/>
            <a:ext cx="10868297" cy="4827005"/>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Modern quality assurance systems usually place less emphasis on acceptance </a:t>
            </a:r>
            <a:r>
              <a:rPr lang="en-US" sz="2400" dirty="0" smtClean="0">
                <a:latin typeface="Times New Roman" panose="02020603050405020304" pitchFamily="18" charset="0"/>
                <a:cs typeface="Times New Roman" panose="02020603050405020304" pitchFamily="18" charset="0"/>
              </a:rPr>
              <a:t>sampling and </a:t>
            </a:r>
            <a:r>
              <a:rPr lang="en-US" sz="2400" dirty="0">
                <a:latin typeface="Times New Roman" panose="02020603050405020304" pitchFamily="18" charset="0"/>
                <a:cs typeface="Times New Roman" panose="02020603050405020304" pitchFamily="18" charset="0"/>
              </a:rPr>
              <a:t>attempt to make statistical process control and designed experiments the focus of </a:t>
            </a:r>
            <a:r>
              <a:rPr lang="en-US" sz="2400" dirty="0" smtClean="0">
                <a:latin typeface="Times New Roman" panose="02020603050405020304" pitchFamily="18" charset="0"/>
                <a:cs typeface="Times New Roman" panose="02020603050405020304" pitchFamily="18" charset="0"/>
              </a:rPr>
              <a:t>their efforts</a:t>
            </a:r>
            <a:r>
              <a:rPr lang="en-US" sz="2400" dirty="0">
                <a:latin typeface="Times New Roman" panose="02020603050405020304" pitchFamily="18" charset="0"/>
                <a:cs typeface="Times New Roman" panose="02020603050405020304" pitchFamily="18" charset="0"/>
              </a:rPr>
              <a:t>. Acceptance sampling tends to reinforce the conformance-to-specification view </a:t>
            </a:r>
            <a:r>
              <a:rPr lang="en-US" sz="2400" dirty="0" smtClean="0">
                <a:latin typeface="Times New Roman" panose="02020603050405020304" pitchFamily="18" charset="0"/>
                <a:cs typeface="Times New Roman" panose="02020603050405020304" pitchFamily="18" charset="0"/>
              </a:rPr>
              <a:t>of quality </a:t>
            </a:r>
            <a:r>
              <a:rPr lang="en-US" sz="2400" dirty="0">
                <a:latin typeface="Times New Roman" panose="02020603050405020304" pitchFamily="18" charset="0"/>
                <a:cs typeface="Times New Roman" panose="02020603050405020304" pitchFamily="18" charset="0"/>
              </a:rPr>
              <a:t>and does not have any feedback into either the production process or </a:t>
            </a:r>
            <a:r>
              <a:rPr lang="en-US" sz="2400" dirty="0" smtClean="0">
                <a:latin typeface="Times New Roman" panose="02020603050405020304" pitchFamily="18" charset="0"/>
                <a:cs typeface="Times New Roman" panose="02020603050405020304" pitchFamily="18" charset="0"/>
              </a:rPr>
              <a:t>engineering design </a:t>
            </a:r>
            <a:r>
              <a:rPr lang="en-US" sz="2400" dirty="0">
                <a:latin typeface="Times New Roman" panose="02020603050405020304" pitchFamily="18" charset="0"/>
                <a:cs typeface="Times New Roman" panose="02020603050405020304" pitchFamily="18" charset="0"/>
              </a:rPr>
              <a:t>or development that would necessarily lead to quality improvement.</a:t>
            </a:r>
            <a:br>
              <a:rPr lang="en-US"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Figure 1.7 shows the typical evolution in the use of these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techniques in most organizations. At the lowest level of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maturity, management may be completely unaware of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quality issues, and there is likely to be no effective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organized quality improvement effort. </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0127" y="3295420"/>
            <a:ext cx="3816626" cy="311668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01503" y="1841247"/>
          <a:ext cx="9416957" cy="4864484"/>
        </p:xfrm>
        <a:graphic>
          <a:graphicData uri="http://schemas.openxmlformats.org/drawingml/2006/table">
            <a:tbl>
              <a:tblPr firstRow="1" firstCol="1" bandRow="1"/>
              <a:tblGrid>
                <a:gridCol w="1357525"/>
                <a:gridCol w="8059432"/>
              </a:tblGrid>
              <a:tr h="2647238">
                <a:tc>
                  <a:txBody>
                    <a:bodyPr/>
                    <a:lstStyle/>
                    <a:p>
                      <a:pPr marL="0" marR="0" algn="ctr">
                        <a:lnSpc>
                          <a:spcPct val="150000"/>
                        </a:lnSpc>
                        <a:spcBef>
                          <a:spcPts val="0"/>
                        </a:spcBef>
                        <a:spcAft>
                          <a:spcPts val="1000"/>
                        </a:spcAft>
                      </a:pPr>
                      <a:endParaRPr lang="en-US" sz="1600" b="1" dirty="0" smtClean="0">
                        <a:effectLst/>
                        <a:latin typeface="Times New Roman" panose="02020603050405020304" pitchFamily="18" charset="0"/>
                        <a:ea typeface="Calibri" panose="020F0502020204030204" pitchFamily="34" charset="0"/>
                      </a:endParaRPr>
                    </a:p>
                    <a:p>
                      <a:pPr marL="0" marR="0" algn="ctr">
                        <a:lnSpc>
                          <a:spcPct val="150000"/>
                        </a:lnSpc>
                        <a:spcBef>
                          <a:spcPts val="0"/>
                        </a:spcBef>
                        <a:spcAft>
                          <a:spcPts val="1000"/>
                        </a:spcAft>
                      </a:pPr>
                      <a:r>
                        <a:rPr lang="en-US" sz="1600" b="1" dirty="0" smtClean="0">
                          <a:effectLst/>
                          <a:latin typeface="Times New Roman" panose="02020603050405020304" pitchFamily="18" charset="0"/>
                          <a:ea typeface="Calibri" panose="020F0502020204030204" pitchFamily="34" charset="0"/>
                        </a:rPr>
                        <a:t>CLO 1</a:t>
                      </a:r>
                      <a:endParaRPr lang="en-US" sz="1600" dirty="0" smtClean="0">
                        <a:effectLst/>
                        <a:latin typeface="Calibri" panose="020F0502020204030204" pitchFamily="34" charset="0"/>
                        <a:ea typeface="Calibri" panose="020F0502020204030204" pitchFamily="34" charset="0"/>
                      </a:endParaRPr>
                    </a:p>
                    <a:p>
                      <a:pPr marL="0" marR="0" indent="0" algn="ctr" defTabSz="914400" rtl="0" eaLnBrk="1" fontAlgn="auto" latinLnBrk="0" hangingPunct="1">
                        <a:lnSpc>
                          <a:spcPct val="150000"/>
                        </a:lnSpc>
                        <a:spcBef>
                          <a:spcPts val="0"/>
                        </a:spcBef>
                        <a:spcAft>
                          <a:spcPts val="1000"/>
                        </a:spcAft>
                        <a:buClrTx/>
                        <a:buSzTx/>
                        <a:buFontTx/>
                        <a:buNone/>
                        <a:defRPr/>
                      </a:pPr>
                      <a:r>
                        <a:rPr lang="en-US" sz="1600" b="1" dirty="0" smtClean="0">
                          <a:effectLst/>
                          <a:latin typeface="Times New Roman" panose="02020603050405020304" pitchFamily="18" charset="0"/>
                          <a:ea typeface="Calibri" panose="020F0502020204030204" pitchFamily="34" charset="0"/>
                        </a:rPr>
                        <a:t>CLO 2</a:t>
                      </a:r>
                      <a:endParaRPr lang="en-US" sz="1600" dirty="0" smtClean="0">
                        <a:effectLst/>
                        <a:latin typeface="Calibri" panose="020F0502020204030204" pitchFamily="34" charset="0"/>
                        <a:ea typeface="Calibri" panose="020F0502020204030204" pitchFamily="34" charset="0"/>
                      </a:endParaRPr>
                    </a:p>
                    <a:p>
                      <a:pPr marL="0" marR="0" indent="0" algn="ctr" defTabSz="914400" rtl="0" eaLnBrk="1" fontAlgn="auto" latinLnBrk="0" hangingPunct="1">
                        <a:lnSpc>
                          <a:spcPct val="150000"/>
                        </a:lnSpc>
                        <a:spcBef>
                          <a:spcPts val="0"/>
                        </a:spcBef>
                        <a:spcAft>
                          <a:spcPts val="1000"/>
                        </a:spcAft>
                        <a:buClrTx/>
                        <a:buSzTx/>
                        <a:buFontTx/>
                        <a:buNone/>
                        <a:defRPr/>
                      </a:pPr>
                      <a:r>
                        <a:rPr lang="en-US" sz="1600" b="1" dirty="0" smtClean="0">
                          <a:effectLst/>
                          <a:latin typeface="Times New Roman" panose="02020603050405020304" pitchFamily="18" charset="0"/>
                          <a:ea typeface="Calibri" panose="020F0502020204030204" pitchFamily="34" charset="0"/>
                        </a:rPr>
                        <a:t>CLO 3</a:t>
                      </a:r>
                    </a:p>
                    <a:p>
                      <a:pPr marL="0" marR="0" indent="0" algn="ctr" defTabSz="914400" rtl="0" eaLnBrk="1" fontAlgn="auto" latinLnBrk="0" hangingPunct="1">
                        <a:lnSpc>
                          <a:spcPct val="150000"/>
                        </a:lnSpc>
                        <a:spcBef>
                          <a:spcPts val="0"/>
                        </a:spcBef>
                        <a:spcAft>
                          <a:spcPts val="1000"/>
                        </a:spcAft>
                        <a:buClrTx/>
                        <a:buSzTx/>
                        <a:buFontTx/>
                        <a:buNone/>
                        <a:defRPr/>
                      </a:pPr>
                      <a:endParaRPr lang="en-US" sz="1600" b="1" dirty="0" smtClean="0">
                        <a:effectLst/>
                        <a:latin typeface="Times New Roman" panose="02020603050405020304" pitchFamily="18" charset="0"/>
                        <a:ea typeface="Calibri" panose="020F0502020204030204" pitchFamily="34" charset="0"/>
                      </a:endParaRPr>
                    </a:p>
                    <a:p>
                      <a:pPr marL="0" marR="0" indent="0" algn="ctr" defTabSz="914400" rtl="0" eaLnBrk="1" fontAlgn="auto" latinLnBrk="0" hangingPunct="1">
                        <a:lnSpc>
                          <a:spcPct val="150000"/>
                        </a:lnSpc>
                        <a:spcBef>
                          <a:spcPts val="0"/>
                        </a:spcBef>
                        <a:spcAft>
                          <a:spcPts val="1000"/>
                        </a:spcAft>
                        <a:buClrTx/>
                        <a:buSzTx/>
                        <a:buFontTx/>
                        <a:buNone/>
                        <a:defRPr/>
                      </a:pPr>
                      <a:r>
                        <a:rPr lang="en-US" sz="1600" b="1" dirty="0" smtClean="0">
                          <a:effectLst/>
                          <a:latin typeface="Times New Roman" panose="02020603050405020304" pitchFamily="18" charset="0"/>
                          <a:ea typeface="Calibri" panose="020F0502020204030204" pitchFamily="34" charset="0"/>
                        </a:rPr>
                        <a:t>CLO 4</a:t>
                      </a:r>
                    </a:p>
                  </a:txBody>
                  <a:tcPr marL="68581" marR="68581" marT="0" marB="0">
                    <a:lnL>
                      <a:noFill/>
                    </a:lnL>
                    <a:lnR>
                      <a:noFill/>
                    </a:lnR>
                    <a:lnT>
                      <a:noFill/>
                    </a:lnT>
                    <a:lnB>
                      <a:noFill/>
                    </a:lnB>
                  </a:tcPr>
                </a:tc>
                <a:tc>
                  <a:txBody>
                    <a:bodyPr/>
                    <a:lstStyle/>
                    <a:p>
                      <a:endParaRPr lang="en-US" sz="1600" kern="1200" dirty="0" smtClean="0">
                        <a:solidFill>
                          <a:schemeClr val="tx1"/>
                        </a:solidFill>
                        <a:effectLst/>
                        <a:latin typeface="+mn-lt"/>
                        <a:ea typeface="+mn-ea"/>
                        <a:cs typeface="+mn-cs"/>
                      </a:endParaRPr>
                    </a:p>
                    <a:p>
                      <a:endParaRPr lang="en-US" sz="1600" b="0" i="0" kern="1200" dirty="0" smtClean="0">
                        <a:solidFill>
                          <a:schemeClr val="tx1"/>
                        </a:solidFill>
                        <a:effectLst/>
                        <a:latin typeface="+mn-lt"/>
                        <a:ea typeface="+mn-ea"/>
                        <a:cs typeface="+mn-cs"/>
                      </a:endParaRPr>
                    </a:p>
                    <a:p>
                      <a:r>
                        <a:rPr lang="en-US" sz="1600" b="0" i="0" kern="1200" dirty="0" smtClean="0">
                          <a:solidFill>
                            <a:schemeClr val="tx1"/>
                          </a:solidFill>
                          <a:effectLst/>
                          <a:latin typeface="+mn-lt"/>
                          <a:ea typeface="+mn-ea"/>
                          <a:cs typeface="+mn-cs"/>
                        </a:rPr>
                        <a:t>determine several quality concept</a:t>
                      </a:r>
                      <a:r>
                        <a:rPr lang="en-US" sz="1600" kern="1200" dirty="0" smtClean="0">
                          <a:solidFill>
                            <a:schemeClr val="tx1"/>
                          </a:solidFill>
                          <a:effectLst/>
                          <a:latin typeface="+mn-lt"/>
                          <a:ea typeface="+mn-ea"/>
                          <a:cs typeface="+mn-cs"/>
                        </a:rPr>
                        <a:t>.</a:t>
                      </a:r>
                    </a:p>
                    <a:p>
                      <a:pPr fontAlgn="base"/>
                      <a:endParaRPr lang="en-US" sz="1600" b="0" i="0" kern="1200" dirty="0" smtClean="0">
                        <a:solidFill>
                          <a:schemeClr val="tx1"/>
                        </a:solidFill>
                        <a:effectLst/>
                        <a:latin typeface="+mn-lt"/>
                        <a:ea typeface="+mn-ea"/>
                        <a:cs typeface="+mn-cs"/>
                      </a:endParaRPr>
                    </a:p>
                    <a:p>
                      <a:pPr fontAlgn="base"/>
                      <a:r>
                        <a:rPr lang="en-US" sz="1600" b="0" i="0" kern="1200" dirty="0" smtClean="0">
                          <a:solidFill>
                            <a:schemeClr val="tx1"/>
                          </a:solidFill>
                          <a:effectLst/>
                          <a:latin typeface="+mn-lt"/>
                          <a:ea typeface="+mn-ea"/>
                          <a:cs typeface="+mn-cs"/>
                        </a:rPr>
                        <a:t>define Quality Assurance System and Total Quality Management,</a:t>
                      </a:r>
                    </a:p>
                    <a:p>
                      <a:endParaRPr lang="en-US" sz="1600" dirty="0" smtClean="0">
                        <a:effectLst/>
                        <a:latin typeface="Calibri" panose="020F0502020204030204" pitchFamily="34" charset="0"/>
                        <a:ea typeface="Calibri" panose="020F0502020204030204" pitchFamily="34" charset="0"/>
                      </a:endParaRPr>
                    </a:p>
                    <a:p>
                      <a:r>
                        <a:rPr lang="en-US" sz="1600" b="0" i="0" kern="1200" dirty="0" smtClean="0">
                          <a:solidFill>
                            <a:schemeClr val="tx1"/>
                          </a:solidFill>
                          <a:effectLst/>
                          <a:latin typeface="+mn-lt"/>
                          <a:ea typeface="+mn-ea"/>
                          <a:cs typeface="+mn-cs"/>
                        </a:rPr>
                        <a:t>apply Problem Solving Techniques</a:t>
                      </a:r>
                      <a:endParaRPr lang="en-US" sz="1600" dirty="0" smtClean="0">
                        <a:effectLst/>
                        <a:latin typeface="Calibri" panose="020F0502020204030204" pitchFamily="34" charset="0"/>
                        <a:ea typeface="Calibri" panose="020F0502020204030204" pitchFamily="34" charset="0"/>
                      </a:endParaRPr>
                    </a:p>
                    <a:p>
                      <a:endParaRPr lang="en-US" sz="1600" dirty="0" smtClean="0">
                        <a:effectLst/>
                        <a:latin typeface="Calibri" panose="020F0502020204030204" pitchFamily="34" charset="0"/>
                        <a:ea typeface="Calibri" panose="020F0502020204030204" pitchFamily="34" charset="0"/>
                      </a:endParaRPr>
                    </a:p>
                    <a:p>
                      <a:endParaRPr lang="en-US" sz="1600" dirty="0" smtClean="0">
                        <a:effectLst/>
                        <a:latin typeface="Calibri" panose="020F0502020204030204" pitchFamily="34" charset="0"/>
                        <a:ea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16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sz="1600" b="0" i="0" kern="1200" dirty="0" smtClean="0">
                          <a:solidFill>
                            <a:schemeClr val="tx1"/>
                          </a:solidFill>
                          <a:effectLst/>
                          <a:latin typeface="+mn-lt"/>
                          <a:ea typeface="+mn-ea"/>
                          <a:cs typeface="+mn-cs"/>
                        </a:rPr>
                        <a:t>calculate, </a:t>
                      </a:r>
                      <a:r>
                        <a:rPr lang="en-US" sz="1600" b="0" i="0" kern="1200" dirty="0" err="1" smtClean="0">
                          <a:solidFill>
                            <a:schemeClr val="tx1"/>
                          </a:solidFill>
                          <a:effectLst/>
                          <a:latin typeface="+mn-lt"/>
                          <a:ea typeface="+mn-ea"/>
                          <a:cs typeface="+mn-cs"/>
                        </a:rPr>
                        <a:t>analyse</a:t>
                      </a:r>
                      <a:r>
                        <a:rPr lang="en-US" sz="1600" b="0" i="0" kern="1200" dirty="0" smtClean="0">
                          <a:solidFill>
                            <a:schemeClr val="tx1"/>
                          </a:solidFill>
                          <a:effectLst/>
                          <a:latin typeface="+mn-lt"/>
                          <a:ea typeface="+mn-ea"/>
                          <a:cs typeface="+mn-cs"/>
                        </a:rPr>
                        <a:t> and interpret quality costs</a:t>
                      </a:r>
                      <a:r>
                        <a:rPr lang="en-US" sz="1600" kern="1200" dirty="0" smtClean="0">
                          <a:solidFill>
                            <a:schemeClr val="tx1"/>
                          </a:solidFill>
                          <a:effectLst/>
                          <a:latin typeface="+mn-lt"/>
                          <a:ea typeface="+mn-ea"/>
                          <a:cs typeface="+mn-cs"/>
                        </a:rPr>
                        <a:t>.</a:t>
                      </a:r>
                    </a:p>
                  </a:txBody>
                  <a:tcPr marL="68581" marR="68581" marT="0" marB="0">
                    <a:lnL>
                      <a:noFill/>
                    </a:lnL>
                    <a:lnR>
                      <a:noFill/>
                    </a:lnR>
                    <a:lnT>
                      <a:noFill/>
                    </a:lnT>
                    <a:lnB>
                      <a:noFill/>
                    </a:lnB>
                  </a:tcPr>
                </a:tc>
              </a:tr>
              <a:tr h="536324">
                <a:tc>
                  <a:txBody>
                    <a:bodyPr/>
                    <a:lstStyle/>
                    <a:p>
                      <a:pPr marL="0" marR="0" algn="ctr">
                        <a:lnSpc>
                          <a:spcPct val="150000"/>
                        </a:lnSpc>
                        <a:spcBef>
                          <a:spcPts val="0"/>
                        </a:spcBef>
                        <a:spcAft>
                          <a:spcPts val="1000"/>
                        </a:spcAft>
                      </a:pPr>
                      <a:r>
                        <a:rPr lang="en-US" sz="1600" b="1" dirty="0" smtClean="0">
                          <a:effectLst/>
                          <a:latin typeface="Times New Roman" panose="02020603050405020304" pitchFamily="18" charset="0"/>
                          <a:ea typeface="Calibri" panose="020F0502020204030204" pitchFamily="34" charset="0"/>
                        </a:rPr>
                        <a:t>CLO 5</a:t>
                      </a:r>
                      <a:endParaRPr lang="en-US" sz="1600" dirty="0">
                        <a:effectLst/>
                        <a:latin typeface="Calibri" panose="020F0502020204030204" pitchFamily="34" charset="0"/>
                        <a:ea typeface="Calibri" panose="020F0502020204030204" pitchFamily="34" charset="0"/>
                      </a:endParaRPr>
                    </a:p>
                  </a:txBody>
                  <a:tcPr marL="68581" marR="68581" marT="0" marB="0">
                    <a:lnL>
                      <a:noFill/>
                    </a:lnL>
                    <a:lnR>
                      <a:noFill/>
                    </a:lnR>
                    <a:lnT>
                      <a:noFill/>
                    </a:lnT>
                    <a:lnB>
                      <a:noFill/>
                    </a:lnB>
                  </a:tcPr>
                </a:tc>
                <a:tc>
                  <a:txBody>
                    <a:bodyPr/>
                    <a:lstStyle/>
                    <a:p>
                      <a:pPr marL="0" marR="0" algn="just">
                        <a:lnSpc>
                          <a:spcPct val="150000"/>
                        </a:lnSpc>
                        <a:spcBef>
                          <a:spcPts val="0"/>
                        </a:spcBef>
                        <a:spcAft>
                          <a:spcPts val="1000"/>
                        </a:spcAft>
                      </a:pPr>
                      <a:r>
                        <a:rPr lang="en-US" sz="1600" b="0" i="0" kern="1200" dirty="0" err="1" smtClean="0">
                          <a:solidFill>
                            <a:schemeClr val="tx1"/>
                          </a:solidFill>
                          <a:effectLst/>
                          <a:latin typeface="+mn-lt"/>
                          <a:ea typeface="+mn-ea"/>
                          <a:cs typeface="+mn-cs"/>
                        </a:rPr>
                        <a:t>analyse</a:t>
                      </a:r>
                      <a:r>
                        <a:rPr lang="en-US" sz="1600" b="0" i="0" kern="1200" dirty="0" smtClean="0">
                          <a:solidFill>
                            <a:schemeClr val="tx1"/>
                          </a:solidFill>
                          <a:effectLst/>
                          <a:latin typeface="+mn-lt"/>
                          <a:ea typeface="+mn-ea"/>
                          <a:cs typeface="+mn-cs"/>
                        </a:rPr>
                        <a:t> Measurement System</a:t>
                      </a:r>
                      <a:endParaRPr lang="en-US" sz="1600" dirty="0">
                        <a:effectLst/>
                        <a:latin typeface="Calibri" panose="020F0502020204030204" pitchFamily="34" charset="0"/>
                        <a:ea typeface="Calibri" panose="020F0502020204030204" pitchFamily="34" charset="0"/>
                      </a:endParaRPr>
                    </a:p>
                  </a:txBody>
                  <a:tcPr marL="68581" marR="68581" marT="0" marB="0">
                    <a:lnL>
                      <a:noFill/>
                    </a:lnL>
                    <a:lnR>
                      <a:noFill/>
                    </a:lnR>
                    <a:lnT>
                      <a:noFill/>
                    </a:lnT>
                    <a:lnB>
                      <a:noFill/>
                    </a:lnB>
                  </a:tcPr>
                </a:tc>
              </a:tr>
              <a:tr h="332170">
                <a:tc>
                  <a:txBody>
                    <a:bodyPr/>
                    <a:lstStyle/>
                    <a:p>
                      <a:pPr marL="0" marR="0" algn="ctr">
                        <a:lnSpc>
                          <a:spcPct val="150000"/>
                        </a:lnSpc>
                        <a:spcBef>
                          <a:spcPts val="0"/>
                        </a:spcBef>
                        <a:spcAft>
                          <a:spcPts val="1000"/>
                        </a:spcAft>
                      </a:pPr>
                      <a:r>
                        <a:rPr lang="en-US" sz="1600" b="1" dirty="0">
                          <a:effectLst/>
                          <a:latin typeface="Times New Roman" panose="02020603050405020304" pitchFamily="18" charset="0"/>
                          <a:ea typeface="Calibri" panose="020F0502020204030204" pitchFamily="34" charset="0"/>
                        </a:rPr>
                        <a:t>CLO </a:t>
                      </a:r>
                      <a:r>
                        <a:rPr lang="en-US" sz="1600" b="1" dirty="0" smtClean="0">
                          <a:effectLst/>
                          <a:latin typeface="Times New Roman" panose="02020603050405020304" pitchFamily="18" charset="0"/>
                          <a:ea typeface="Calibri" panose="020F0502020204030204" pitchFamily="34" charset="0"/>
                        </a:rPr>
                        <a:t>6</a:t>
                      </a:r>
                      <a:endParaRPr lang="en-US" sz="1600" dirty="0">
                        <a:effectLst/>
                        <a:latin typeface="Calibri" panose="020F0502020204030204" pitchFamily="34" charset="0"/>
                        <a:ea typeface="Calibri" panose="020F0502020204030204" pitchFamily="34" charset="0"/>
                      </a:endParaRPr>
                    </a:p>
                  </a:txBody>
                  <a:tcPr marL="68581" marR="68581" marT="0" marB="0">
                    <a:lnL>
                      <a:noFill/>
                    </a:lnL>
                    <a:lnR>
                      <a:noFill/>
                    </a:lnR>
                    <a:lnT>
                      <a:noFill/>
                    </a:lnT>
                    <a:lnB>
                      <a:noFill/>
                    </a:lnB>
                  </a:tcPr>
                </a:tc>
                <a:tc>
                  <a:txBody>
                    <a:bodyPr/>
                    <a:lstStyle/>
                    <a:p>
                      <a:r>
                        <a:rPr lang="en-US" sz="1600" b="0" i="0" kern="1200" dirty="0" smtClean="0">
                          <a:solidFill>
                            <a:schemeClr val="tx1"/>
                          </a:solidFill>
                          <a:effectLst/>
                          <a:latin typeface="+mn-lt"/>
                          <a:ea typeface="+mn-ea"/>
                          <a:cs typeface="+mn-cs"/>
                        </a:rPr>
                        <a:t>raise data collection assurance</a:t>
                      </a:r>
                      <a:endParaRPr lang="en-US" sz="1600" kern="1200" dirty="0" smtClean="0">
                        <a:solidFill>
                          <a:schemeClr val="tx1"/>
                        </a:solidFill>
                        <a:effectLst/>
                        <a:latin typeface="+mn-lt"/>
                        <a:ea typeface="+mn-ea"/>
                        <a:cs typeface="+mn-cs"/>
                      </a:endParaRPr>
                    </a:p>
                  </a:txBody>
                  <a:tcPr marL="68581" marR="68581" marT="0" marB="0">
                    <a:lnL>
                      <a:noFill/>
                    </a:lnL>
                    <a:lnR>
                      <a:noFill/>
                    </a:lnR>
                    <a:lnT>
                      <a:noFill/>
                    </a:lnT>
                    <a:lnB>
                      <a:noFill/>
                    </a:lnB>
                  </a:tcPr>
                </a:tc>
              </a:tr>
              <a:tr h="587871">
                <a:tc>
                  <a:txBody>
                    <a:bodyPr/>
                    <a:lstStyle/>
                    <a:p>
                      <a:pPr marL="0" marR="0" algn="ctr">
                        <a:lnSpc>
                          <a:spcPct val="150000"/>
                        </a:lnSpc>
                        <a:spcBef>
                          <a:spcPts val="0"/>
                        </a:spcBef>
                        <a:spcAft>
                          <a:spcPts val="1000"/>
                        </a:spcAft>
                      </a:pPr>
                      <a:r>
                        <a:rPr lang="en-US" sz="1600" b="1" dirty="0">
                          <a:effectLst/>
                          <a:latin typeface="Times New Roman" panose="02020603050405020304" pitchFamily="18" charset="0"/>
                          <a:ea typeface="Calibri" panose="020F0502020204030204" pitchFamily="34" charset="0"/>
                        </a:rPr>
                        <a:t>CLO </a:t>
                      </a:r>
                      <a:r>
                        <a:rPr lang="en-US" sz="1600" b="1" baseline="0" dirty="0" smtClean="0">
                          <a:effectLst/>
                          <a:latin typeface="Times New Roman" panose="02020603050405020304" pitchFamily="18" charset="0"/>
                          <a:ea typeface="Calibri" panose="020F0502020204030204" pitchFamily="34" charset="0"/>
                        </a:rPr>
                        <a:t> 7</a:t>
                      </a:r>
                      <a:endParaRPr lang="en-US" sz="1600" dirty="0" smtClean="0">
                        <a:effectLst/>
                        <a:latin typeface="Calibri" panose="020F0502020204030204" pitchFamily="34" charset="0"/>
                        <a:ea typeface="Calibri" panose="020F0502020204030204" pitchFamily="34" charset="0"/>
                      </a:endParaRPr>
                    </a:p>
                    <a:p>
                      <a:pPr marL="0" marR="0" algn="ctr">
                        <a:lnSpc>
                          <a:spcPct val="150000"/>
                        </a:lnSpc>
                        <a:spcBef>
                          <a:spcPts val="0"/>
                        </a:spcBef>
                        <a:spcAft>
                          <a:spcPts val="1000"/>
                        </a:spcAft>
                      </a:pPr>
                      <a:endParaRPr lang="en-US" sz="1600" dirty="0">
                        <a:effectLst/>
                        <a:latin typeface="Calibri" panose="020F0502020204030204" pitchFamily="34" charset="0"/>
                        <a:ea typeface="Calibri" panose="020F0502020204030204" pitchFamily="34" charset="0"/>
                      </a:endParaRPr>
                    </a:p>
                  </a:txBody>
                  <a:tcPr marL="68581" marR="68581" marT="0" marB="0">
                    <a:lnL>
                      <a:noFill/>
                    </a:lnL>
                    <a:lnR>
                      <a:noFill/>
                    </a:lnR>
                    <a:lnT>
                      <a:noFill/>
                    </a:lnT>
                    <a:lnB>
                      <a:noFill/>
                    </a:lnB>
                  </a:tcPr>
                </a:tc>
                <a:tc>
                  <a:txBody>
                    <a:bodyPr/>
                    <a:lstStyle/>
                    <a:p>
                      <a:pPr marL="0" marR="0" indent="0" algn="just" defTabSz="914400" rtl="0" eaLnBrk="1" fontAlgn="auto" latinLnBrk="0" hangingPunct="1">
                        <a:lnSpc>
                          <a:spcPct val="150000"/>
                        </a:lnSpc>
                        <a:spcBef>
                          <a:spcPts val="0"/>
                        </a:spcBef>
                        <a:spcAft>
                          <a:spcPts val="1000"/>
                        </a:spcAft>
                        <a:buClrTx/>
                        <a:buSzTx/>
                        <a:buFontTx/>
                        <a:buNone/>
                        <a:defRPr/>
                      </a:pPr>
                      <a:r>
                        <a:rPr lang="en-US" sz="1600" b="0" i="0" kern="1200" dirty="0" smtClean="0">
                          <a:solidFill>
                            <a:schemeClr val="tx1"/>
                          </a:solidFill>
                          <a:effectLst/>
                          <a:latin typeface="+mn-lt"/>
                          <a:ea typeface="+mn-ea"/>
                          <a:cs typeface="+mn-cs"/>
                        </a:rPr>
                        <a:t>explain the main attributes of Statistical Quality Control,</a:t>
                      </a:r>
                      <a:endParaRPr lang="en-US" sz="1600" kern="1200" dirty="0" smtClean="0">
                        <a:solidFill>
                          <a:schemeClr val="tx1"/>
                        </a:solidFill>
                        <a:effectLst/>
                        <a:latin typeface="+mn-lt"/>
                        <a:ea typeface="+mn-ea"/>
                        <a:cs typeface="+mn-cs"/>
                      </a:endParaRPr>
                    </a:p>
                    <a:p>
                      <a:pPr marL="0" marR="0" algn="just">
                        <a:lnSpc>
                          <a:spcPct val="150000"/>
                        </a:lnSpc>
                        <a:spcBef>
                          <a:spcPts val="0"/>
                        </a:spcBef>
                        <a:spcAft>
                          <a:spcPts val="1000"/>
                        </a:spcAft>
                      </a:pPr>
                      <a:endParaRPr lang="en-US" sz="1600" dirty="0">
                        <a:effectLst/>
                        <a:latin typeface="Calibri" panose="020F0502020204030204" pitchFamily="34" charset="0"/>
                        <a:ea typeface="Calibri" panose="020F0502020204030204" pitchFamily="34" charset="0"/>
                      </a:endParaRPr>
                    </a:p>
                  </a:txBody>
                  <a:tcPr marL="68581" marR="68581" marT="0" marB="0">
                    <a:lnL>
                      <a:noFill/>
                    </a:lnL>
                    <a:lnR>
                      <a:noFill/>
                    </a:lnR>
                    <a:lnT>
                      <a:noFill/>
                    </a:lnT>
                    <a:lnB>
                      <a:noFill/>
                    </a:lnB>
                  </a:tcPr>
                </a:tc>
              </a:tr>
              <a:tr h="228654">
                <a:tc>
                  <a:txBody>
                    <a:bodyPr/>
                    <a:lstStyle/>
                    <a:p>
                      <a:pPr marL="0" marR="0" algn="ctr">
                        <a:lnSpc>
                          <a:spcPct val="150000"/>
                        </a:lnSpc>
                        <a:spcBef>
                          <a:spcPts val="0"/>
                        </a:spcBef>
                        <a:spcAft>
                          <a:spcPts val="1000"/>
                        </a:spcAft>
                      </a:pPr>
                      <a:endParaRPr lang="en-US" sz="1200" dirty="0">
                        <a:effectLst/>
                        <a:latin typeface="Calibri" panose="020F0502020204030204" pitchFamily="34" charset="0"/>
                        <a:ea typeface="Calibri" panose="020F0502020204030204" pitchFamily="34" charset="0"/>
                      </a:endParaRPr>
                    </a:p>
                  </a:txBody>
                  <a:tcPr marL="68581" marR="68581" marT="0" marB="0">
                    <a:lnL>
                      <a:noFill/>
                    </a:lnL>
                    <a:lnR>
                      <a:noFill/>
                    </a:lnR>
                    <a:lnT>
                      <a:noFill/>
                    </a:lnT>
                    <a:lnB>
                      <a:noFill/>
                    </a:lnB>
                  </a:tcPr>
                </a:tc>
                <a:tc>
                  <a:txBody>
                    <a:bodyPr/>
                    <a:lstStyle/>
                    <a:p>
                      <a:pPr marL="0" marR="0" algn="just">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endParaRPr>
                    </a:p>
                  </a:txBody>
                  <a:tcPr marL="68581" marR="68581" marT="0" marB="0">
                    <a:lnL>
                      <a:noFill/>
                    </a:lnL>
                    <a:lnR>
                      <a:noFill/>
                    </a:lnR>
                    <a:lnT>
                      <a:noFill/>
                    </a:lnT>
                    <a:lnB>
                      <a:noFill/>
                    </a:lnB>
                  </a:tcPr>
                </a:tc>
              </a:tr>
            </a:tbl>
          </a:graphicData>
        </a:graphic>
      </p:graphicFrame>
      <p:sp>
        <p:nvSpPr>
          <p:cNvPr id="3" name="Rectangle 2"/>
          <p:cNvSpPr>
            <a:spLocks noChangeArrowheads="1"/>
          </p:cNvSpPr>
          <p:nvPr/>
        </p:nvSpPr>
        <p:spPr bwMode="auto">
          <a:xfrm>
            <a:off x="2169994" y="849353"/>
            <a:ext cx="773320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Course Learning Outcomes (CLOs): </a:t>
            </a:r>
            <a:r>
              <a:rPr kumimoji="0" 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After completing this course successfully, the students will be able to-</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337" y="349790"/>
            <a:ext cx="8911687" cy="715293"/>
          </a:xfrm>
        </p:spPr>
        <p:txBody>
          <a:bodyPr>
            <a:normAutofit/>
          </a:bodyPr>
          <a:lstStyle/>
          <a:p>
            <a:r>
              <a:rPr lang="en-US" sz="3600" b="1" dirty="0" smtClean="0">
                <a:latin typeface="Times New Roman" panose="02020603050405020304" pitchFamily="18" charset="0"/>
                <a:cs typeface="Times New Roman" panose="02020603050405020304" pitchFamily="18" charset="0"/>
              </a:rPr>
              <a:t>Cont’d</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6388" y="1175658"/>
            <a:ext cx="11325498" cy="5238206"/>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Frequently there will be some modest applications of acceptance-sampling and inspection methods, usually for incoming parts and materials. The first activity as maturity increases is to </a:t>
            </a:r>
            <a:r>
              <a:rPr lang="en-US" sz="2400" dirty="0" smtClean="0">
                <a:latin typeface="Times New Roman" panose="02020603050405020304" pitchFamily="18" charset="0"/>
                <a:cs typeface="Times New Roman" panose="02020603050405020304" pitchFamily="18" charset="0"/>
              </a:rPr>
              <a:t>intensify the </a:t>
            </a:r>
            <a:r>
              <a:rPr lang="en-US" sz="2400" dirty="0">
                <a:latin typeface="Times New Roman" panose="02020603050405020304" pitchFamily="18" charset="0"/>
                <a:cs typeface="Times New Roman" panose="02020603050405020304" pitchFamily="18" charset="0"/>
              </a:rPr>
              <a:t>use of sampling inspection. The use of sampling will increase until it is realized that quality cannot be inspected or tested into the product</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smtClean="0">
                <a:latin typeface="Times New Roman" panose="02020603050405020304" pitchFamily="18" charset="0"/>
                <a:cs typeface="Times New Roman" panose="02020603050405020304" pitchFamily="18" charset="0"/>
              </a:rPr>
              <a:t>At </a:t>
            </a:r>
            <a:r>
              <a:rPr lang="en-US" sz="2400" dirty="0">
                <a:latin typeface="Times New Roman" panose="02020603050405020304" pitchFamily="18" charset="0"/>
                <a:cs typeface="Times New Roman" panose="02020603050405020304" pitchFamily="18" charset="0"/>
              </a:rPr>
              <a:t>that point, the organization usually begins to focus on process improvement. </a:t>
            </a:r>
            <a:r>
              <a:rPr lang="en-US" sz="2400" dirty="0" smtClean="0">
                <a:latin typeface="Times New Roman" panose="02020603050405020304" pitchFamily="18" charset="0"/>
                <a:cs typeface="Times New Roman" panose="02020603050405020304" pitchFamily="18" charset="0"/>
              </a:rPr>
              <a:t>Statistical process </a:t>
            </a:r>
            <a:r>
              <a:rPr lang="en-US" sz="2400" dirty="0">
                <a:latin typeface="Times New Roman" panose="02020603050405020304" pitchFamily="18" charset="0"/>
                <a:cs typeface="Times New Roman" panose="02020603050405020304" pitchFamily="18" charset="0"/>
              </a:rPr>
              <a:t>control and experimental design potentially have major impacts on manufacturing, product design activities, and process development. The systematic introduction of these </a:t>
            </a:r>
            <a:r>
              <a:rPr lang="en-US" sz="2400" dirty="0" smtClean="0">
                <a:latin typeface="Times New Roman" panose="02020603050405020304" pitchFamily="18" charset="0"/>
                <a:cs typeface="Times New Roman" panose="02020603050405020304" pitchFamily="18" charset="0"/>
              </a:rPr>
              <a:t>methods usually </a:t>
            </a:r>
            <a:r>
              <a:rPr lang="en-US" sz="2400" dirty="0">
                <a:latin typeface="Times New Roman" panose="02020603050405020304" pitchFamily="18" charset="0"/>
                <a:cs typeface="Times New Roman" panose="02020603050405020304" pitchFamily="18" charset="0"/>
              </a:rPr>
              <a:t>marks the start of substantial quality, cost, and productivity improvements in the organization. At the highest levels of maturity, companies use designed experiments and </a:t>
            </a:r>
            <a:r>
              <a:rPr lang="en-US" sz="2400" dirty="0" smtClean="0">
                <a:latin typeface="Times New Roman" panose="02020603050405020304" pitchFamily="18" charset="0"/>
                <a:cs typeface="Times New Roman" panose="02020603050405020304" pitchFamily="18" charset="0"/>
              </a:rPr>
              <a:t>statistical process </a:t>
            </a:r>
            <a:r>
              <a:rPr lang="en-US" sz="2400" dirty="0">
                <a:latin typeface="Times New Roman" panose="02020603050405020304" pitchFamily="18" charset="0"/>
                <a:cs typeface="Times New Roman" panose="02020603050405020304" pitchFamily="18" charset="0"/>
              </a:rPr>
              <a:t>control methods intensively and make relatively modest use of acceptance sampling.</a:t>
            </a:r>
            <a:r>
              <a:rPr lang="en-US" sz="2400" dirty="0">
                <a:latin typeface="Times-Roman"/>
              </a:rPr>
              <a:t/>
            </a:r>
            <a:br>
              <a:rPr lang="en-US" sz="2400" dirty="0">
                <a:latin typeface="Times-Roman"/>
              </a:rPr>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347" y="4988263"/>
            <a:ext cx="4481156" cy="183054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New Roman" panose="02020603050405020304" pitchFamily="18" charset="0"/>
                <a:cs typeface="Times New Roman" panose="02020603050405020304" pitchFamily="18" charset="0"/>
              </a:rPr>
              <a:t>Concept about Quality Costs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ln>
            <a:noFill/>
          </a:ln>
        </p:spPr>
        <p:txBody>
          <a:bodyPr>
            <a:normAutofit/>
          </a:bodyPr>
          <a:lstStyle/>
          <a:p>
            <a:pPr marL="0" indent="0">
              <a:lnSpc>
                <a:spcPct val="150000"/>
              </a:lnSpc>
              <a:buNone/>
            </a:pPr>
            <a:r>
              <a:rPr lang="en-US" sz="2400" dirty="0" smtClean="0">
                <a:solidFill>
                  <a:schemeClr val="tx1"/>
                </a:solidFill>
                <a:latin typeface="Times New Roman" panose="02020603050405020304" pitchFamily="18" charset="0"/>
                <a:cs typeface="Times New Roman" panose="02020603050405020304" pitchFamily="18" charset="0"/>
              </a:rPr>
              <a:t>What are Quality Costs ?</a:t>
            </a:r>
          </a:p>
          <a:p>
            <a:pPr>
              <a:lnSpc>
                <a:spcPct val="150000"/>
              </a:lnSpc>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Quality costs are those catagories of costs that are associated with producing , identifying , avoiding or reparing the products that do not meet the requirements.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Types of Quality Costs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908428"/>
            <a:ext cx="10972800" cy="4525963"/>
          </a:xfrm>
        </p:spPr>
        <p:txBody>
          <a:bodyPr>
            <a:normAutofit/>
          </a:bodyPr>
          <a:lstStyle/>
          <a:p>
            <a:pPr marL="0" indent="0" algn="just">
              <a:buNone/>
            </a:pPr>
            <a:r>
              <a:rPr lang="en-US" sz="2400" dirty="0" smtClean="0">
                <a:solidFill>
                  <a:schemeClr val="tx1"/>
                </a:solidFill>
                <a:latin typeface="Times New Roman" panose="02020603050405020304" pitchFamily="18" charset="0"/>
                <a:cs typeface="Times New Roman" panose="02020603050405020304" pitchFamily="18" charset="0"/>
              </a:rPr>
              <a:t>Broadly there are 4 types:</a:t>
            </a:r>
          </a:p>
          <a:p>
            <a:pPr algn="just">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Prevention Costs</a:t>
            </a:r>
            <a:endParaRPr lang="en-US" sz="2400" dirty="0" smtClean="0">
              <a:solidFill>
                <a:schemeClr val="tx1"/>
              </a:solidFill>
              <a:latin typeface="Times New Roman" panose="02020603050405020304" pitchFamily="18" charset="0"/>
              <a:cs typeface="Times New Roman" panose="02020603050405020304" pitchFamily="18" charset="0"/>
            </a:endParaRPr>
          </a:p>
          <a:p>
            <a:pPr algn="just">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Aprraisal Costs</a:t>
            </a:r>
          </a:p>
          <a:p>
            <a:pPr algn="just">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Internal Failure Costs</a:t>
            </a:r>
          </a:p>
          <a:p>
            <a:pPr algn="just">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External failure Costs</a:t>
            </a:r>
            <a:endParaRPr lang="en-US" sz="2400" dirty="0" smtClean="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65" y="326008"/>
            <a:ext cx="10972800" cy="1143000"/>
          </a:xfrm>
        </p:spPr>
        <p:txBody>
          <a:bodyPr>
            <a:normAutofit/>
          </a:bodyPr>
          <a:lstStyle/>
          <a:p>
            <a:r>
              <a:rPr lang="en-GB" sz="3600" b="1" dirty="0" smtClean="0">
                <a:solidFill>
                  <a:schemeClr val="tx1"/>
                </a:solidFill>
                <a:latin typeface="Times New Roman" panose="02020603050405020304" pitchFamily="18" charset="0"/>
                <a:cs typeface="Times New Roman" panose="02020603050405020304" pitchFamily="18" charset="0"/>
              </a:rPr>
              <a:t>Prevention Costs </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815961"/>
            <a:ext cx="10972800" cy="4525963"/>
          </a:xfrm>
        </p:spPr>
        <p:txBody>
          <a:bodyPr>
            <a:normAutofit/>
          </a:bodyPr>
          <a:lstStyle/>
          <a:p>
            <a:pPr>
              <a:lnSpc>
                <a:spcPct val="150000"/>
              </a:lnSpc>
            </a:pPr>
            <a:r>
              <a:rPr lang="en-GB" sz="2400" dirty="0" smtClean="0">
                <a:solidFill>
                  <a:schemeClr val="tx1"/>
                </a:solidFill>
                <a:latin typeface="Times New Roman" panose="02020603050405020304" pitchFamily="18" charset="0"/>
                <a:cs typeface="Times New Roman" panose="02020603050405020304" pitchFamily="18" charset="0"/>
              </a:rPr>
              <a:t>Prevention costs are those costs associated with efforts in design and manufacturing that are directed toward the prevention of non-conformance.</a:t>
            </a:r>
            <a:endParaRPr lang="en-US"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GB" sz="2400" dirty="0" smtClean="0">
                <a:solidFill>
                  <a:schemeClr val="tx1"/>
                </a:solidFill>
                <a:latin typeface="Times New Roman" panose="02020603050405020304" pitchFamily="18" charset="0"/>
                <a:cs typeface="Times New Roman" panose="02020603050405020304" pitchFamily="18" charset="0"/>
              </a:rPr>
              <a:t>Non-conforming product means failed product.</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chemeClr val="tx1"/>
                </a:solidFill>
                <a:latin typeface="Times New Roman" panose="02020603050405020304" pitchFamily="18" charset="0"/>
                <a:cs typeface="Times New Roman" panose="02020603050405020304" pitchFamily="18" charset="0"/>
              </a:rPr>
              <a:t>Types of prevention Costs</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7646" y="1789611"/>
            <a:ext cx="10746966" cy="4519749"/>
          </a:xfrm>
        </p:spPr>
        <p:txBody>
          <a:bodyPr>
            <a:noAutofit/>
          </a:bodyPr>
          <a:lstStyle/>
          <a:p>
            <a:pPr lvl="0">
              <a:buFont typeface="+mj-lt"/>
              <a:buAutoNum type="arabicPeriod"/>
            </a:pPr>
            <a:r>
              <a:rPr lang="en-GB" sz="2400" b="1" dirty="0" smtClean="0">
                <a:solidFill>
                  <a:schemeClr val="tx1"/>
                </a:solidFill>
                <a:latin typeface="Times New Roman" panose="02020603050405020304" pitchFamily="18" charset="0"/>
                <a:cs typeface="Times New Roman" panose="02020603050405020304" pitchFamily="18" charset="0"/>
              </a:rPr>
              <a:t>Quality planning and Engineering :</a:t>
            </a:r>
            <a:r>
              <a:rPr lang="en-GB" sz="2400" dirty="0" smtClean="0">
                <a:solidFill>
                  <a:schemeClr val="tx1"/>
                </a:solidFill>
                <a:latin typeface="Times New Roman" panose="02020603050405020304" pitchFamily="18" charset="0"/>
                <a:cs typeface="Times New Roman" panose="02020603050405020304" pitchFamily="18" charset="0"/>
              </a:rPr>
              <a:t> Costs associated with the creation of the overall quality plan, the inspection plan, the reliability plan, the data system and all specialized plans and activities of the quality assurance function.</a:t>
            </a:r>
            <a:endParaRPr lang="en-US" sz="2400" dirty="0" smtClean="0">
              <a:solidFill>
                <a:schemeClr val="tx1"/>
              </a:solidFill>
              <a:latin typeface="Times New Roman" panose="02020603050405020304" pitchFamily="18" charset="0"/>
              <a:cs typeface="Times New Roman" panose="02020603050405020304" pitchFamily="18" charset="0"/>
            </a:endParaRPr>
          </a:p>
          <a:p>
            <a:pPr lvl="0">
              <a:buFont typeface="+mj-lt"/>
              <a:buAutoNum type="arabicPeriod"/>
            </a:pPr>
            <a:r>
              <a:rPr lang="en-GB" sz="2400" b="1" dirty="0" smtClean="0">
                <a:solidFill>
                  <a:schemeClr val="tx1"/>
                </a:solidFill>
                <a:latin typeface="Times New Roman" panose="02020603050405020304" pitchFamily="18" charset="0"/>
                <a:cs typeface="Times New Roman" panose="02020603050405020304" pitchFamily="18" charset="0"/>
              </a:rPr>
              <a:t>New products review :</a:t>
            </a:r>
            <a:r>
              <a:rPr lang="en-GB" sz="2400" dirty="0" smtClean="0">
                <a:solidFill>
                  <a:schemeClr val="tx1"/>
                </a:solidFill>
                <a:latin typeface="Times New Roman" panose="02020603050405020304" pitchFamily="18" charset="0"/>
                <a:cs typeface="Times New Roman" panose="02020603050405020304" pitchFamily="18" charset="0"/>
              </a:rPr>
              <a:t> The cost of the review of new or unique products during the development and preproduction.</a:t>
            </a:r>
            <a:endParaRPr lang="en-US" sz="2400" dirty="0" smtClean="0">
              <a:solidFill>
                <a:schemeClr val="tx1"/>
              </a:solidFill>
              <a:latin typeface="Times New Roman" panose="02020603050405020304" pitchFamily="18" charset="0"/>
              <a:cs typeface="Times New Roman" panose="02020603050405020304" pitchFamily="18" charset="0"/>
            </a:endParaRPr>
          </a:p>
          <a:p>
            <a:pPr lvl="0">
              <a:buFont typeface="+mj-lt"/>
              <a:buAutoNum type="arabicPeriod"/>
            </a:pPr>
            <a:r>
              <a:rPr lang="en-GB" sz="2400" b="1" dirty="0" smtClean="0">
                <a:solidFill>
                  <a:schemeClr val="tx1"/>
                </a:solidFill>
                <a:latin typeface="Times New Roman" panose="02020603050405020304" pitchFamily="18" charset="0"/>
                <a:cs typeface="Times New Roman" panose="02020603050405020304" pitchFamily="18" charset="0"/>
              </a:rPr>
              <a:t>Product/process design :</a:t>
            </a:r>
            <a:r>
              <a:rPr lang="en-GB" sz="2400" dirty="0" smtClean="0">
                <a:solidFill>
                  <a:schemeClr val="tx1"/>
                </a:solidFill>
                <a:latin typeface="Times New Roman" panose="02020603050405020304" pitchFamily="18" charset="0"/>
                <a:cs typeface="Times New Roman" panose="02020603050405020304" pitchFamily="18" charset="0"/>
              </a:rPr>
              <a:t> Costs incurred during the design of the product or the selection of the production processes that are intended to improve the overall quality of the product.</a:t>
            </a:r>
            <a:r>
              <a:rPr lang="en-US" sz="2400" dirty="0" smtClean="0">
                <a:solidFill>
                  <a:schemeClr val="tx1"/>
                </a:solidFill>
                <a:latin typeface="Times New Roman" panose="02020603050405020304" pitchFamily="18" charset="0"/>
                <a:cs typeface="Times New Roman" panose="02020603050405020304" pitchFamily="18" charset="0"/>
              </a:rPr>
              <a:t/>
            </a:r>
            <a:br>
              <a:rPr lang="en-US" sz="2400" dirty="0" smtClean="0">
                <a:solidFill>
                  <a:schemeClr val="tx1"/>
                </a:solidFill>
                <a:latin typeface="Times New Roman" panose="02020603050405020304" pitchFamily="18" charset="0"/>
                <a:cs typeface="Times New Roman" panose="02020603050405020304" pitchFamily="18" charset="0"/>
              </a:rPr>
            </a:br>
            <a:r>
              <a:rPr lang="en-GB" sz="2400" b="1" dirty="0" smtClean="0">
                <a:solidFill>
                  <a:schemeClr val="tx1"/>
                </a:solidFill>
                <a:latin typeface="Times New Roman" panose="02020603050405020304" pitchFamily="18" charset="0"/>
                <a:cs typeface="Times New Roman" panose="02020603050405020304" pitchFamily="18" charset="0"/>
              </a:rPr>
              <a:t>Example :</a:t>
            </a:r>
            <a:r>
              <a:rPr lang="en-GB" sz="2400" dirty="0" smtClean="0">
                <a:solidFill>
                  <a:schemeClr val="tx1"/>
                </a:solidFill>
                <a:latin typeface="Times New Roman" panose="02020603050405020304" pitchFamily="18" charset="0"/>
                <a:cs typeface="Times New Roman" panose="02020603050405020304" pitchFamily="18" charset="0"/>
              </a:rPr>
              <a:t> The moment of rotating a motor or at which rpm it would be rotated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chemeClr val="tx1"/>
                </a:solidFill>
                <a:latin typeface="Times New Roman" panose="02020603050405020304" pitchFamily="18" charset="0"/>
                <a:cs typeface="Times New Roman" panose="02020603050405020304" pitchFamily="18" charset="0"/>
              </a:rPr>
              <a:t>Types of prevention Costs (Contd.)</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0">
              <a:buAutoNum type="arabicPeriod" startAt="5"/>
            </a:pPr>
            <a:r>
              <a:rPr lang="en-GB" sz="2400" b="1" dirty="0" smtClean="0">
                <a:solidFill>
                  <a:schemeClr val="tx1"/>
                </a:solidFill>
                <a:latin typeface="Times New Roman" panose="02020603050405020304" pitchFamily="18" charset="0"/>
                <a:cs typeface="Times New Roman" panose="02020603050405020304" pitchFamily="18" charset="0"/>
              </a:rPr>
              <a:t>Process control :</a:t>
            </a:r>
            <a:r>
              <a:rPr lang="en-GB" sz="2400" dirty="0" smtClean="0">
                <a:solidFill>
                  <a:schemeClr val="tx1"/>
                </a:solidFill>
                <a:latin typeface="Times New Roman" panose="02020603050405020304" pitchFamily="18" charset="0"/>
                <a:cs typeface="Times New Roman" panose="02020603050405020304" pitchFamily="18" charset="0"/>
              </a:rPr>
              <a:t> The cost of confirming the design is being implemented right or not.</a:t>
            </a:r>
          </a:p>
          <a:p>
            <a:pPr>
              <a:buFont typeface="Wingdings 3" panose="05040102010807070707" charset="2"/>
              <a:buAutoNum type="arabicPeriod" startAt="5"/>
            </a:pPr>
            <a:r>
              <a:rPr lang="en-GB" sz="2400" b="1" dirty="0" smtClean="0">
                <a:solidFill>
                  <a:schemeClr val="tx1"/>
                </a:solidFill>
                <a:latin typeface="Times New Roman" panose="02020603050405020304" pitchFamily="18" charset="0"/>
                <a:cs typeface="Times New Roman" panose="02020603050405020304" pitchFamily="18" charset="0"/>
              </a:rPr>
              <a:t>Burn-in : </a:t>
            </a:r>
            <a:r>
              <a:rPr lang="en-GB" sz="2400" dirty="0" smtClean="0">
                <a:solidFill>
                  <a:schemeClr val="tx1"/>
                </a:solidFill>
                <a:latin typeface="Times New Roman" panose="02020603050405020304" pitchFamily="18" charset="0"/>
                <a:cs typeface="Times New Roman" panose="02020603050405020304" pitchFamily="18" charset="0"/>
              </a:rPr>
              <a:t>The cost is inspecting in pre-shipment operation of the product to prevent early-life failures in the field.</a:t>
            </a:r>
            <a:endParaRPr lang="en-US" sz="2400" dirty="0" smtClean="0">
              <a:solidFill>
                <a:schemeClr val="tx1"/>
              </a:solidFill>
              <a:latin typeface="Times New Roman" panose="02020603050405020304" pitchFamily="18" charset="0"/>
              <a:cs typeface="Times New Roman" panose="02020603050405020304" pitchFamily="18" charset="0"/>
            </a:endParaRPr>
          </a:p>
          <a:p>
            <a:pPr lvl="0">
              <a:buAutoNum type="arabicPeriod" startAt="5"/>
            </a:pPr>
            <a:r>
              <a:rPr lang="en-GB" sz="2400" b="1" dirty="0" smtClean="0">
                <a:solidFill>
                  <a:schemeClr val="tx1"/>
                </a:solidFill>
                <a:latin typeface="Times New Roman" panose="02020603050405020304" pitchFamily="18" charset="0"/>
                <a:cs typeface="Times New Roman" panose="02020603050405020304" pitchFamily="18" charset="0"/>
              </a:rPr>
              <a:t>Training :</a:t>
            </a:r>
            <a:r>
              <a:rPr lang="en-GB" sz="2400" dirty="0" smtClean="0">
                <a:solidFill>
                  <a:schemeClr val="tx1"/>
                </a:solidFill>
                <a:latin typeface="Times New Roman" panose="02020603050405020304" pitchFamily="18" charset="0"/>
                <a:cs typeface="Times New Roman" panose="02020603050405020304" pitchFamily="18" charset="0"/>
              </a:rPr>
              <a:t> The cost of developing, preparing, implementing, operating and maintaining formal training programs for quality.</a:t>
            </a:r>
          </a:p>
          <a:p>
            <a:pPr>
              <a:buFont typeface="Wingdings 3" panose="05040102010807070707" charset="2"/>
              <a:buAutoNum type="arabicPeriod" startAt="5"/>
            </a:pPr>
            <a:r>
              <a:rPr lang="en-GB" sz="2400" b="1" dirty="0" smtClean="0">
                <a:solidFill>
                  <a:schemeClr val="tx1"/>
                </a:solidFill>
                <a:latin typeface="Times New Roman" panose="02020603050405020304" pitchFamily="18" charset="0"/>
                <a:cs typeface="Times New Roman" panose="02020603050405020304" pitchFamily="18" charset="0"/>
              </a:rPr>
              <a:t>Quality data acquisition and analysis : </a:t>
            </a:r>
            <a:r>
              <a:rPr lang="en-GB" sz="2400" dirty="0" smtClean="0">
                <a:solidFill>
                  <a:schemeClr val="tx1"/>
                </a:solidFill>
                <a:latin typeface="Times New Roman" panose="02020603050405020304" pitchFamily="18" charset="0"/>
                <a:cs typeface="Times New Roman" panose="02020603050405020304" pitchFamily="18" charset="0"/>
              </a:rPr>
              <a:t>The cost of running the quality data system to acquire and analyze data on product and process performance.</a:t>
            </a:r>
            <a:endParaRPr lang="en-US" sz="2400" dirty="0" smtClean="0">
              <a:solidFill>
                <a:schemeClr val="tx1"/>
              </a:solidFill>
              <a:latin typeface="Times New Roman" panose="02020603050405020304" pitchFamily="18" charset="0"/>
              <a:cs typeface="Times New Roman" panose="02020603050405020304" pitchFamily="18" charset="0"/>
            </a:endParaRPr>
          </a:p>
          <a:p>
            <a:pPr lvl="0">
              <a:buAutoNum type="arabicPeriod" startAt="5"/>
            </a:pPr>
            <a:endParaRPr lang="en-GB" dirty="0" smtClean="0"/>
          </a:p>
          <a:p>
            <a:pPr lvl="0">
              <a:buNone/>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New Roman" panose="02020603050405020304" pitchFamily="18" charset="0"/>
                <a:cs typeface="Times New Roman" panose="02020603050405020304" pitchFamily="18" charset="0"/>
              </a:rPr>
              <a:t>Appraisal Costs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nSpc>
                <a:spcPct val="150000"/>
              </a:lnSpc>
              <a:buNone/>
              <a:tabLst>
                <a:tab pos="287020" algn="l"/>
              </a:tabLst>
            </a:pPr>
            <a:r>
              <a:rPr lang="en-US" sz="2400" dirty="0" smtClean="0">
                <a:solidFill>
                  <a:schemeClr val="tx1"/>
                </a:solidFill>
                <a:latin typeface="Times New Roman" panose="02020603050405020304" pitchFamily="18" charset="0"/>
                <a:cs typeface="Times New Roman" panose="02020603050405020304" pitchFamily="18" charset="0"/>
              </a:rPr>
              <a:t>    Appraisal costs are those costs associated with measuring, evaluating or auditing products, components and purchased materials to ensure conformance to the standards that have been imposed.</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chemeClr val="tx1"/>
                </a:solidFill>
                <a:latin typeface="Times New Roman" panose="02020603050405020304" pitchFamily="18" charset="0"/>
                <a:cs typeface="Times New Roman" panose="02020603050405020304" pitchFamily="18" charset="0"/>
              </a:rPr>
              <a:t>Types of Appraisal Costs</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18457" y="1663336"/>
            <a:ext cx="10567852" cy="4032069"/>
          </a:xfrm>
        </p:spPr>
        <p:txBody>
          <a:bodyPr>
            <a:normAutofit/>
          </a:bodyPr>
          <a:lstStyle/>
          <a:p>
            <a:pPr>
              <a:buNone/>
            </a:pPr>
            <a:r>
              <a:rPr lang="en-US" sz="2400" dirty="0" smtClean="0">
                <a:solidFill>
                  <a:schemeClr val="tx1"/>
                </a:solidFill>
                <a:latin typeface="Times New Roman" panose="02020603050405020304" pitchFamily="18" charset="0"/>
                <a:cs typeface="Times New Roman" panose="02020603050405020304" pitchFamily="18" charset="0"/>
              </a:rPr>
              <a:t>The major subcategories are as follows: </a:t>
            </a:r>
          </a:p>
          <a:p>
            <a:pPr lvl="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Inspection and test of incoming material: </a:t>
            </a:r>
            <a:r>
              <a:rPr lang="en-US" sz="2400" dirty="0" smtClean="0">
                <a:solidFill>
                  <a:schemeClr val="tx1"/>
                </a:solidFill>
                <a:latin typeface="Times New Roman" panose="02020603050405020304" pitchFamily="18" charset="0"/>
                <a:cs typeface="Times New Roman" panose="02020603050405020304" pitchFamily="18" charset="0"/>
              </a:rPr>
              <a:t>Costs associated with the inspection and testing of all vendor supplied material.</a:t>
            </a:r>
          </a:p>
          <a:p>
            <a:pPr lvl="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Product Inspection and Test: </a:t>
            </a:r>
            <a:r>
              <a:rPr lang="en-US" sz="2400" dirty="0" smtClean="0">
                <a:solidFill>
                  <a:schemeClr val="tx1"/>
                </a:solidFill>
                <a:latin typeface="Times New Roman" panose="02020603050405020304" pitchFamily="18" charset="0"/>
                <a:cs typeface="Times New Roman" panose="02020603050405020304" pitchFamily="18" charset="0"/>
              </a:rPr>
              <a:t>The cost of checking the conformance of the product throughout its various stages of manufacturing.</a:t>
            </a:r>
          </a:p>
          <a:p>
            <a:pPr lvl="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Materials and services consumed: </a:t>
            </a:r>
            <a:r>
              <a:rPr lang="en-US" sz="2400" dirty="0" smtClean="0">
                <a:solidFill>
                  <a:schemeClr val="tx1"/>
                </a:solidFill>
                <a:latin typeface="Times New Roman" panose="02020603050405020304" pitchFamily="18" charset="0"/>
                <a:cs typeface="Times New Roman" panose="02020603050405020304" pitchFamily="18" charset="0"/>
              </a:rPr>
              <a:t>The cost of material and products consumed in a destructive test, or devalued by reliability tests.</a:t>
            </a:r>
          </a:p>
          <a:p>
            <a:pPr lvl="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Maintaining accuracy of test equipment: </a:t>
            </a:r>
            <a:r>
              <a:rPr lang="en-US" sz="2400" dirty="0" smtClean="0">
                <a:solidFill>
                  <a:schemeClr val="tx1"/>
                </a:solidFill>
                <a:latin typeface="Times New Roman" panose="02020603050405020304" pitchFamily="18" charset="0"/>
                <a:cs typeface="Times New Roman" panose="02020603050405020304" pitchFamily="18" charset="0"/>
              </a:rPr>
              <a:t>The cost of operating a system that keeps the measuring instruments and equipment in calibration.</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37" y="535895"/>
            <a:ext cx="10972800" cy="1143000"/>
          </a:xfrm>
        </p:spPr>
        <p:txBody>
          <a:bodyPr>
            <a:normAutofit fontScale="90000"/>
          </a:bodyPr>
          <a:lstStyle/>
          <a:p>
            <a:r>
              <a:rPr lang="en-US" sz="4000" b="1" dirty="0" smtClean="0">
                <a:solidFill>
                  <a:schemeClr val="tx1"/>
                </a:solidFill>
                <a:latin typeface="Times New Roman" panose="02020603050405020304" pitchFamily="18" charset="0"/>
                <a:cs typeface="Times New Roman" panose="02020603050405020304" pitchFamily="18" charset="0"/>
              </a:rPr>
              <a:t>Internal Failure Costs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nSpc>
                <a:spcPct val="150000"/>
              </a:lnSpc>
              <a:buNone/>
            </a:pPr>
            <a:r>
              <a:rPr lang="en-US" sz="2400" dirty="0" smtClean="0">
                <a:solidFill>
                  <a:schemeClr val="tx1"/>
                </a:solidFill>
                <a:latin typeface="Times New Roman" panose="02020603050405020304" pitchFamily="18" charset="0"/>
                <a:cs typeface="Times New Roman" panose="02020603050405020304" pitchFamily="18" charset="0"/>
              </a:rPr>
              <a:t>    Internal failure costs are incurred when products, components, materials and services fail to meet quality requirements and this failure is discovered prior to delivery of the product to the customer. </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12" y="0"/>
            <a:ext cx="10972800" cy="1143000"/>
          </a:xfrm>
        </p:spPr>
        <p:txBody>
          <a:bodyPr>
            <a:normAutofit/>
          </a:bodyPr>
          <a:lstStyle/>
          <a:p>
            <a:r>
              <a:rPr lang="en-GB" sz="3600" b="1" dirty="0" smtClean="0">
                <a:solidFill>
                  <a:schemeClr val="tx1"/>
                </a:solidFill>
                <a:latin typeface="Times New Roman" panose="02020603050405020304" pitchFamily="18" charset="0"/>
                <a:cs typeface="Times New Roman" panose="02020603050405020304" pitchFamily="18" charset="0"/>
              </a:rPr>
              <a:t>Types of </a:t>
            </a:r>
            <a:r>
              <a:rPr lang="en-US" sz="3600" b="1" dirty="0" smtClean="0">
                <a:solidFill>
                  <a:schemeClr val="tx1"/>
                </a:solidFill>
                <a:latin typeface="Times New Roman" panose="02020603050405020304" pitchFamily="18" charset="0"/>
                <a:cs typeface="Times New Roman" panose="02020603050405020304" pitchFamily="18" charset="0"/>
              </a:rPr>
              <a:t>Internal Failure</a:t>
            </a:r>
            <a:r>
              <a:rPr lang="en-GB" sz="3600" b="1" dirty="0" smtClean="0">
                <a:solidFill>
                  <a:schemeClr val="tx1"/>
                </a:solidFill>
                <a:latin typeface="Times New Roman" panose="02020603050405020304" pitchFamily="18" charset="0"/>
                <a:cs typeface="Times New Roman" panose="02020603050405020304" pitchFamily="18" charset="0"/>
              </a:rPr>
              <a:t> Costs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3954" y="1227909"/>
            <a:ext cx="11116492" cy="4872445"/>
          </a:xfrm>
        </p:spPr>
        <p:txBody>
          <a:bodyPr>
            <a:noAutofit/>
          </a:bodyPr>
          <a:lstStyle/>
          <a:p>
            <a:pPr>
              <a:buNone/>
            </a:pPr>
            <a:r>
              <a:rPr lang="en-US" sz="2400" dirty="0" smtClean="0">
                <a:solidFill>
                  <a:schemeClr val="tx1"/>
                </a:solidFill>
                <a:latin typeface="Times New Roman" panose="02020603050405020304" pitchFamily="18" charset="0"/>
                <a:cs typeface="Times New Roman" panose="02020603050405020304" pitchFamily="18" charset="0"/>
              </a:rPr>
              <a:t>The major subcategories are as follows: </a:t>
            </a:r>
          </a:p>
          <a:p>
            <a:pPr lvl="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Scrap:</a:t>
            </a:r>
            <a:r>
              <a:rPr lang="en-US" sz="2400" dirty="0" smtClean="0">
                <a:solidFill>
                  <a:schemeClr val="tx1"/>
                </a:solidFill>
                <a:latin typeface="Times New Roman" panose="02020603050405020304" pitchFamily="18" charset="0"/>
                <a:cs typeface="Times New Roman" panose="02020603050405020304" pitchFamily="18" charset="0"/>
              </a:rPr>
              <a:t> The net loss of labor, material and overhead resulting from defective product that cannot be used economically, be repaired or used.</a:t>
            </a:r>
          </a:p>
          <a:p>
            <a:pPr lvl="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Rework:</a:t>
            </a:r>
            <a:r>
              <a:rPr lang="en-US" sz="2400" dirty="0" smtClean="0">
                <a:solidFill>
                  <a:schemeClr val="tx1"/>
                </a:solidFill>
                <a:latin typeface="Times New Roman" panose="02020603050405020304" pitchFamily="18" charset="0"/>
                <a:cs typeface="Times New Roman" panose="02020603050405020304" pitchFamily="18" charset="0"/>
              </a:rPr>
              <a:t> The cost of correcting noncomforting units so that they meet specifications.</a:t>
            </a:r>
          </a:p>
          <a:p>
            <a:pPr lvl="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Retest:</a:t>
            </a:r>
            <a:r>
              <a:rPr lang="en-US" sz="2400" dirty="0" smtClean="0">
                <a:solidFill>
                  <a:schemeClr val="tx1"/>
                </a:solidFill>
                <a:latin typeface="Times New Roman" panose="02020603050405020304" pitchFamily="18" charset="0"/>
                <a:cs typeface="Times New Roman" panose="02020603050405020304" pitchFamily="18" charset="0"/>
              </a:rPr>
              <a:t> The cost of reinspection and retesting of products.</a:t>
            </a:r>
          </a:p>
          <a:p>
            <a:pPr lvl="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Failure analysis: </a:t>
            </a:r>
            <a:r>
              <a:rPr lang="en-US" sz="2400" dirty="0" smtClean="0">
                <a:solidFill>
                  <a:schemeClr val="tx1"/>
                </a:solidFill>
                <a:latin typeface="Times New Roman" panose="02020603050405020304" pitchFamily="18" charset="0"/>
                <a:cs typeface="Times New Roman" panose="02020603050405020304" pitchFamily="18" charset="0"/>
              </a:rPr>
              <a:t>The cost incurred to determine the causes of product failure.</a:t>
            </a:r>
          </a:p>
          <a:p>
            <a:pPr lvl="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Downtime:</a:t>
            </a:r>
            <a:r>
              <a:rPr lang="en-US" sz="2400" dirty="0" smtClean="0">
                <a:solidFill>
                  <a:schemeClr val="tx1"/>
                </a:solidFill>
                <a:latin typeface="Times New Roman" panose="02020603050405020304" pitchFamily="18" charset="0"/>
                <a:cs typeface="Times New Roman" panose="02020603050405020304" pitchFamily="18" charset="0"/>
              </a:rPr>
              <a:t> The cost of idle production facilities that results from noncomformance to requirements.</a:t>
            </a:r>
          </a:p>
          <a:p>
            <a:pPr lvl="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Yield Losses: </a:t>
            </a:r>
            <a:r>
              <a:rPr lang="en-US" sz="2400" dirty="0" smtClean="0">
                <a:solidFill>
                  <a:schemeClr val="tx1"/>
                </a:solidFill>
                <a:latin typeface="Times New Roman" panose="02020603050405020304" pitchFamily="18" charset="0"/>
                <a:cs typeface="Times New Roman" panose="02020603050405020304" pitchFamily="18" charset="0"/>
              </a:rPr>
              <a:t>The cost of process yields that are lower than might be attainable by improved controls.</a:t>
            </a:r>
          </a:p>
          <a:p>
            <a:pPr lvl="0">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Downgrading:</a:t>
            </a:r>
            <a:r>
              <a:rPr lang="en-US" sz="2400" dirty="0" smtClean="0">
                <a:solidFill>
                  <a:schemeClr val="tx1"/>
                </a:solidFill>
                <a:latin typeface="Times New Roman" panose="02020603050405020304" pitchFamily="18" charset="0"/>
                <a:cs typeface="Times New Roman" panose="02020603050405020304" pitchFamily="18" charset="0"/>
              </a:rPr>
              <a:t> The price differential between the normal selling price and any selling price that might be obtained for a product that does not meet the customer’s requirement.</a:t>
            </a:r>
          </a:p>
          <a:p>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20486" y="189435"/>
          <a:ext cx="10276115" cy="4549986"/>
        </p:xfrm>
        <a:graphic>
          <a:graphicData uri="http://schemas.openxmlformats.org/drawingml/2006/table">
            <a:tbl>
              <a:tblPr firstRow="1" firstCol="1" bandRow="1"/>
              <a:tblGrid>
                <a:gridCol w="715960"/>
                <a:gridCol w="7580739"/>
                <a:gridCol w="772113"/>
                <a:gridCol w="1207303"/>
              </a:tblGrid>
              <a:tr h="462026">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Content of Course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667">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0" i="0" kern="1200" dirty="0" smtClean="0">
                          <a:solidFill>
                            <a:schemeClr val="tx1"/>
                          </a:solidFill>
                          <a:effectLst/>
                          <a:latin typeface="+mn-lt"/>
                          <a:ea typeface="+mn-ea"/>
                          <a:cs typeface="+mn-cs"/>
                        </a:rPr>
                        <a:t>Introduction, Definition of Quality, Methods of control chance causes and assignable </a:t>
                      </a:r>
                      <a:r>
                        <a:rPr lang="en-US" sz="1400" b="0" i="0" kern="1200" dirty="0" err="1" smtClean="0">
                          <a:solidFill>
                            <a:schemeClr val="tx1"/>
                          </a:solidFill>
                          <a:effectLst/>
                          <a:latin typeface="+mn-lt"/>
                          <a:ea typeface="+mn-ea"/>
                          <a:cs typeface="+mn-cs"/>
                        </a:rPr>
                        <a:t>causes,Seven</a:t>
                      </a:r>
                      <a:r>
                        <a:rPr lang="en-US" sz="1400" b="0" i="0" kern="1200" dirty="0" smtClean="0">
                          <a:solidFill>
                            <a:schemeClr val="tx1"/>
                          </a:solidFill>
                          <a:effectLst/>
                          <a:latin typeface="+mn-lt"/>
                          <a:ea typeface="+mn-ea"/>
                          <a:cs typeface="+mn-cs"/>
                        </a:rPr>
                        <a:t> </a:t>
                      </a:r>
                      <a:r>
                        <a:rPr lang="en-US" sz="1400" b="0" i="0" kern="1200" dirty="0" err="1" smtClean="0">
                          <a:solidFill>
                            <a:schemeClr val="tx1"/>
                          </a:solidFill>
                          <a:effectLst/>
                          <a:latin typeface="+mn-lt"/>
                          <a:ea typeface="+mn-ea"/>
                          <a:cs typeface="+mn-cs"/>
                        </a:rPr>
                        <a:t>statistisfial</a:t>
                      </a:r>
                      <a:r>
                        <a:rPr lang="en-US" sz="1400" b="0" i="0" kern="1200" dirty="0" smtClean="0">
                          <a:solidFill>
                            <a:schemeClr val="tx1"/>
                          </a:solidFill>
                          <a:effectLst/>
                          <a:latin typeface="+mn-lt"/>
                          <a:ea typeface="+mn-ea"/>
                          <a:cs typeface="+mn-cs"/>
                        </a:rPr>
                        <a:t> tools ,problem solving methodology ( PDCA ), seven management Tools ,SQC Benefits and limitations, Quality function </a:t>
                      </a:r>
                    </a:p>
                    <a:p>
                      <a:r>
                        <a:rPr lang="en-US" sz="1400" b="0" i="0" kern="1200" dirty="0" smtClean="0">
                          <a:solidFill>
                            <a:schemeClr val="tx1"/>
                          </a:solidFill>
                          <a:effectLst/>
                          <a:latin typeface="+mn-lt"/>
                          <a:ea typeface="+mn-ea"/>
                          <a:cs typeface="+mn-cs"/>
                        </a:rPr>
                        <a:t>Quality </a:t>
                      </a:r>
                      <a:r>
                        <a:rPr lang="en-US" sz="1400" b="0" i="0" kern="1200" dirty="0" err="1" smtClean="0">
                          <a:solidFill>
                            <a:schemeClr val="tx1"/>
                          </a:solidFill>
                          <a:effectLst/>
                          <a:latin typeface="+mn-lt"/>
                          <a:ea typeface="+mn-ea"/>
                          <a:cs typeface="+mn-cs"/>
                        </a:rPr>
                        <a:t>assurance,Quality</a:t>
                      </a:r>
                      <a:r>
                        <a:rPr lang="en-US" sz="1400" b="0" i="0" kern="1200" dirty="0" smtClean="0">
                          <a:solidFill>
                            <a:schemeClr val="tx1"/>
                          </a:solidFill>
                          <a:effectLst/>
                          <a:latin typeface="+mn-lt"/>
                          <a:ea typeface="+mn-ea"/>
                          <a:cs typeface="+mn-cs"/>
                        </a:rPr>
                        <a:t> audit, Quality cost, Quality circle, Team of Quality </a:t>
                      </a:r>
                      <a:r>
                        <a:rPr lang="en-US" sz="1400" b="0" i="0" kern="1200" dirty="0" err="1" smtClean="0">
                          <a:solidFill>
                            <a:schemeClr val="tx1"/>
                          </a:solidFill>
                          <a:effectLst/>
                          <a:latin typeface="+mn-lt"/>
                          <a:ea typeface="+mn-ea"/>
                          <a:cs typeface="+mn-cs"/>
                        </a:rPr>
                        <a:t>circle,Benefits</a:t>
                      </a:r>
                      <a:r>
                        <a:rPr lang="en-US" sz="1400" b="0" i="0" kern="1200" dirty="0" smtClean="0">
                          <a:solidFill>
                            <a:schemeClr val="tx1"/>
                          </a:solidFill>
                          <a:effectLst/>
                          <a:latin typeface="+mn-lt"/>
                          <a:ea typeface="+mn-ea"/>
                          <a:cs typeface="+mn-cs"/>
                        </a:rPr>
                        <a:t>.</a:t>
                      </a:r>
                      <a:endParaRPr lang="en-US" sz="1400" b="0" i="0" kern="1200" dirty="0">
                        <a:solidFill>
                          <a:schemeClr val="tx1"/>
                        </a:solidFill>
                        <a:effectLst/>
                        <a:latin typeface="+mn-lt"/>
                        <a:ea typeface="+mn-ea"/>
                        <a:cs typeface="+mn-cs"/>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CLO1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457">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0" i="0" kern="1200" dirty="0" smtClean="0">
                          <a:solidFill>
                            <a:schemeClr val="tx1"/>
                          </a:solidFill>
                          <a:effectLst/>
                          <a:latin typeface="+mn-lt"/>
                          <a:ea typeface="+mn-ea"/>
                          <a:cs typeface="+mn-cs"/>
                        </a:rPr>
                        <a:t>Theory of Control Charts, control chart for variables X &amp; R Chart, Standard </a:t>
                      </a:r>
                      <a:r>
                        <a:rPr lang="en-US" sz="1400" b="0" i="0" kern="1200" dirty="0" err="1" smtClean="0">
                          <a:solidFill>
                            <a:schemeClr val="tx1"/>
                          </a:solidFill>
                          <a:effectLst/>
                          <a:latin typeface="+mn-lt"/>
                          <a:ea typeface="+mn-ea"/>
                          <a:cs typeface="+mn-cs"/>
                        </a:rPr>
                        <a:t>deviationchart</a:t>
                      </a:r>
                      <a:r>
                        <a:rPr lang="en-US" sz="1400" b="0" i="0" kern="1200" dirty="0" smtClean="0">
                          <a:solidFill>
                            <a:schemeClr val="tx1"/>
                          </a:solidFill>
                          <a:effectLst/>
                          <a:latin typeface="+mn-lt"/>
                          <a:ea typeface="+mn-ea"/>
                          <a:cs typeface="+mn-cs"/>
                        </a:rPr>
                        <a:t>, Process capability studies Control Chart for attributes, fraction defective and of defective charts chart sensitivity Control chart for non</a:t>
                      </a:r>
                      <a:r>
                        <a:rPr lang="en-US" sz="1400" b="0" i="0" kern="1200" baseline="0" dirty="0" smtClean="0">
                          <a:solidFill>
                            <a:schemeClr val="tx1"/>
                          </a:solidFill>
                          <a:effectLst/>
                          <a:latin typeface="+mn-lt"/>
                          <a:ea typeface="+mn-ea"/>
                          <a:cs typeface="+mn-cs"/>
                        </a:rPr>
                        <a:t> </a:t>
                      </a:r>
                      <a:r>
                        <a:rPr lang="en-US" sz="1400" b="0" i="0" kern="1200" dirty="0" smtClean="0">
                          <a:solidFill>
                            <a:schemeClr val="tx1"/>
                          </a:solidFill>
                          <a:effectLst/>
                          <a:latin typeface="+mn-lt"/>
                          <a:ea typeface="+mn-ea"/>
                          <a:cs typeface="+mn-cs"/>
                        </a:rPr>
                        <a:t>conformities ( p, </a:t>
                      </a:r>
                      <a:r>
                        <a:rPr lang="en-US" sz="1400" b="0" i="0" kern="1200" dirty="0" err="1" smtClean="0">
                          <a:solidFill>
                            <a:schemeClr val="tx1"/>
                          </a:solidFill>
                          <a:effectLst/>
                          <a:latin typeface="+mn-lt"/>
                          <a:ea typeface="+mn-ea"/>
                          <a:cs typeface="+mn-cs"/>
                        </a:rPr>
                        <a:t>np</a:t>
                      </a:r>
                      <a:r>
                        <a:rPr lang="en-US" sz="1400" b="0" i="0" kern="1200" dirty="0" smtClean="0">
                          <a:solidFill>
                            <a:schemeClr val="tx1"/>
                          </a:solidFill>
                          <a:effectLst/>
                          <a:latin typeface="+mn-lt"/>
                          <a:ea typeface="+mn-ea"/>
                          <a:cs typeface="+mn-cs"/>
                        </a:rPr>
                        <a:t> chart, c &amp;u charts ) problems using SQC tables</a:t>
                      </a:r>
                      <a:endParaRPr lang="en-US" sz="1400" b="0" i="0" kern="1200" dirty="0">
                        <a:solidFill>
                          <a:schemeClr val="tx1"/>
                        </a:solidFill>
                        <a:effectLst/>
                        <a:latin typeface="+mn-lt"/>
                        <a:ea typeface="+mn-ea"/>
                        <a:cs typeface="+mn-cs"/>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CLO3, CLO4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9934">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0" i="0" kern="1200" dirty="0" smtClean="0">
                          <a:solidFill>
                            <a:schemeClr val="tx1"/>
                          </a:solidFill>
                          <a:effectLst/>
                          <a:latin typeface="+mn-lt"/>
                          <a:ea typeface="+mn-ea"/>
                          <a:cs typeface="+mn-cs"/>
                        </a:rPr>
                        <a:t>Acceptance sampling, Fundamental concepts &amp; terms ,Operation characteristic curves(OC curves) AQL, LTPD, AOQL, sampling plans for single</a:t>
                      </a:r>
                      <a:r>
                        <a:rPr lang="en-US" sz="1400" b="0" i="0" kern="1200" baseline="0" dirty="0" smtClean="0">
                          <a:solidFill>
                            <a:schemeClr val="tx1"/>
                          </a:solidFill>
                          <a:effectLst/>
                          <a:latin typeface="+mn-lt"/>
                          <a:ea typeface="+mn-ea"/>
                          <a:cs typeface="+mn-cs"/>
                        </a:rPr>
                        <a:t> ,</a:t>
                      </a:r>
                      <a:r>
                        <a:rPr lang="en-US" sz="1400" b="0" i="0" kern="1200" dirty="0" smtClean="0">
                          <a:solidFill>
                            <a:schemeClr val="tx1"/>
                          </a:solidFill>
                          <a:effectLst/>
                          <a:latin typeface="+mn-lt"/>
                          <a:ea typeface="+mn-ea"/>
                          <a:cs typeface="+mn-cs"/>
                        </a:rPr>
                        <a:t>Double</a:t>
                      </a:r>
                      <a:r>
                        <a:rPr lang="en-US" sz="1400" b="0" i="0" kern="1200" baseline="0" dirty="0" smtClean="0">
                          <a:solidFill>
                            <a:schemeClr val="tx1"/>
                          </a:solidFill>
                          <a:effectLst/>
                          <a:latin typeface="+mn-lt"/>
                          <a:ea typeface="+mn-ea"/>
                          <a:cs typeface="+mn-cs"/>
                        </a:rPr>
                        <a:t> </a:t>
                      </a:r>
                      <a:r>
                        <a:rPr lang="en-US" sz="1400" b="0" i="0" kern="1200" dirty="0" smtClean="0">
                          <a:solidFill>
                            <a:schemeClr val="tx1"/>
                          </a:solidFill>
                          <a:effectLst/>
                          <a:latin typeface="+mn-lt"/>
                          <a:ea typeface="+mn-ea"/>
                          <a:cs typeface="+mn-cs"/>
                        </a:rPr>
                        <a:t>Multiple sampling </a:t>
                      </a:r>
                      <a:r>
                        <a:rPr lang="en-US" sz="1400" b="0" i="0" kern="1200" dirty="0" err="1" smtClean="0">
                          <a:solidFill>
                            <a:schemeClr val="tx1"/>
                          </a:solidFill>
                          <a:effectLst/>
                          <a:latin typeface="+mn-lt"/>
                          <a:ea typeface="+mn-ea"/>
                          <a:cs typeface="+mn-cs"/>
                        </a:rPr>
                        <a:t>plan,sequential</a:t>
                      </a:r>
                      <a:r>
                        <a:rPr lang="en-US" sz="1400" b="0" i="0" kern="1200" dirty="0" smtClean="0">
                          <a:solidFill>
                            <a:schemeClr val="tx1"/>
                          </a:solidFill>
                          <a:effectLst/>
                          <a:latin typeface="+mn-lt"/>
                          <a:ea typeface="+mn-ea"/>
                          <a:cs typeface="+mn-cs"/>
                        </a:rPr>
                        <a:t> sampling </a:t>
                      </a:r>
                      <a:r>
                        <a:rPr lang="en-US" sz="1400" b="0" i="0" kern="1200" dirty="0" err="1" smtClean="0">
                          <a:solidFill>
                            <a:schemeClr val="tx1"/>
                          </a:solidFill>
                          <a:effectLst/>
                          <a:latin typeface="+mn-lt"/>
                          <a:ea typeface="+mn-ea"/>
                          <a:cs typeface="+mn-cs"/>
                        </a:rPr>
                        <a:t>plan,Dodge</a:t>
                      </a:r>
                      <a:r>
                        <a:rPr lang="en-US" sz="1400" b="0" i="0" kern="1200" dirty="0" smtClean="0">
                          <a:solidFill>
                            <a:schemeClr val="tx1"/>
                          </a:solidFill>
                          <a:effectLst/>
                          <a:latin typeface="+mn-lt"/>
                          <a:ea typeface="+mn-ea"/>
                          <a:cs typeface="+mn-cs"/>
                        </a:rPr>
                        <a:t> </a:t>
                      </a:r>
                      <a:r>
                        <a:rPr lang="en-US" sz="1400" b="0" i="0" kern="1200" dirty="0" err="1" smtClean="0">
                          <a:solidFill>
                            <a:schemeClr val="tx1"/>
                          </a:solidFill>
                          <a:effectLst/>
                          <a:latin typeface="+mn-lt"/>
                          <a:ea typeface="+mn-ea"/>
                          <a:cs typeface="+mn-cs"/>
                        </a:rPr>
                        <a:t>Roming</a:t>
                      </a:r>
                      <a:r>
                        <a:rPr lang="en-US" sz="1400" b="0" i="0" kern="1200" dirty="0" smtClean="0">
                          <a:solidFill>
                            <a:schemeClr val="tx1"/>
                          </a:solidFill>
                          <a:effectLst/>
                          <a:latin typeface="+mn-lt"/>
                          <a:ea typeface="+mn-ea"/>
                          <a:cs typeface="+mn-cs"/>
                        </a:rPr>
                        <a:t> sampling plans Lot by </a:t>
                      </a:r>
                      <a:r>
                        <a:rPr lang="en-US" sz="1400" b="0" i="0" kern="1200" dirty="0" err="1" smtClean="0">
                          <a:solidFill>
                            <a:schemeClr val="tx1"/>
                          </a:solidFill>
                          <a:effectLst/>
                          <a:latin typeface="+mn-lt"/>
                          <a:ea typeface="+mn-ea"/>
                          <a:cs typeface="+mn-cs"/>
                        </a:rPr>
                        <a:t>Lotacceptance</a:t>
                      </a:r>
                      <a:r>
                        <a:rPr lang="en-US" sz="1400" b="0" i="0" kern="1200" dirty="0" smtClean="0">
                          <a:solidFill>
                            <a:schemeClr val="tx1"/>
                          </a:solidFill>
                          <a:effectLst/>
                          <a:latin typeface="+mn-lt"/>
                          <a:ea typeface="+mn-ea"/>
                          <a:cs typeface="+mn-cs"/>
                        </a:rPr>
                        <a:t>  sampling by Attributes</a:t>
                      </a:r>
                    </a:p>
                    <a:p>
                      <a:r>
                        <a:rPr lang="en-US" sz="1400" b="0" i="0" kern="1200" dirty="0" smtClean="0">
                          <a:solidFill>
                            <a:schemeClr val="tx1"/>
                          </a:solidFill>
                          <a:effectLst/>
                          <a:latin typeface="+mn-lt"/>
                          <a:ea typeface="+mn-ea"/>
                          <a:cs typeface="+mn-cs"/>
                        </a:rPr>
                        <a:t> ,AQL system for Lot by Lot </a:t>
                      </a:r>
                      <a:r>
                        <a:rPr lang="en-US" sz="1400" b="0" i="0" kern="1200" dirty="0" err="1" smtClean="0">
                          <a:solidFill>
                            <a:schemeClr val="tx1"/>
                          </a:solidFill>
                          <a:effectLst/>
                          <a:latin typeface="+mn-lt"/>
                          <a:ea typeface="+mn-ea"/>
                          <a:cs typeface="+mn-cs"/>
                        </a:rPr>
                        <a:t>sampling,Acceptancesampling</a:t>
                      </a:r>
                      <a:r>
                        <a:rPr lang="en-US" sz="1400" b="0" i="0" kern="1200" dirty="0" smtClean="0">
                          <a:solidFill>
                            <a:schemeClr val="tx1"/>
                          </a:solidFill>
                          <a:effectLst/>
                          <a:latin typeface="+mn-lt"/>
                          <a:ea typeface="+mn-ea"/>
                          <a:cs typeface="+mn-cs"/>
                        </a:rPr>
                        <a:t> by variables.</a:t>
                      </a:r>
                      <a:endParaRPr lang="en-US" sz="1400" b="0" i="0" kern="1200" dirty="0">
                        <a:solidFill>
                          <a:schemeClr val="tx1"/>
                        </a:solidFill>
                        <a:effectLst/>
                        <a:latin typeface="+mn-lt"/>
                        <a:ea typeface="+mn-ea"/>
                        <a:cs typeface="+mn-cs"/>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CLO2,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CLO6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1129">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0" i="0" kern="1200" dirty="0" smtClean="0">
                          <a:solidFill>
                            <a:schemeClr val="tx1"/>
                          </a:solidFill>
                          <a:effectLst/>
                          <a:latin typeface="+mn-lt"/>
                          <a:ea typeface="+mn-ea"/>
                          <a:cs typeface="+mn-cs"/>
                        </a:rPr>
                        <a:t>Quality policy, Quality planning, designing for quality, Manufacturing for </a:t>
                      </a:r>
                      <a:r>
                        <a:rPr lang="en-US" sz="1400" b="0" i="0" kern="1200" dirty="0" err="1" smtClean="0">
                          <a:solidFill>
                            <a:schemeClr val="tx1"/>
                          </a:solidFill>
                          <a:effectLst/>
                          <a:latin typeface="+mn-lt"/>
                          <a:ea typeface="+mn-ea"/>
                          <a:cs typeface="+mn-cs"/>
                        </a:rPr>
                        <a:t>quality,Quality</a:t>
                      </a:r>
                      <a:r>
                        <a:rPr lang="en-US" sz="1400" b="0" i="0" kern="1200" dirty="0" smtClean="0">
                          <a:solidFill>
                            <a:schemeClr val="tx1"/>
                          </a:solidFill>
                          <a:effectLst/>
                          <a:latin typeface="+mn-lt"/>
                          <a:ea typeface="+mn-ea"/>
                          <a:cs typeface="+mn-cs"/>
                        </a:rPr>
                        <a:t> philosophies by Deming and </a:t>
                      </a:r>
                      <a:r>
                        <a:rPr lang="en-US" sz="1400" b="0" i="0" kern="1200" dirty="0" err="1" smtClean="0">
                          <a:solidFill>
                            <a:schemeClr val="tx1"/>
                          </a:solidFill>
                          <a:effectLst/>
                          <a:latin typeface="+mn-lt"/>
                          <a:ea typeface="+mn-ea"/>
                          <a:cs typeface="+mn-cs"/>
                        </a:rPr>
                        <a:t>Jurang</a:t>
                      </a:r>
                      <a:r>
                        <a:rPr lang="en-US" sz="1400" b="0" i="0" kern="1200" dirty="0" smtClean="0">
                          <a:solidFill>
                            <a:schemeClr val="tx1"/>
                          </a:solidFill>
                          <a:effectLst/>
                          <a:latin typeface="+mn-lt"/>
                          <a:ea typeface="+mn-ea"/>
                          <a:cs typeface="+mn-cs"/>
                        </a:rPr>
                        <a:t>, Crosby &amp; </a:t>
                      </a:r>
                      <a:r>
                        <a:rPr lang="en-US" sz="1400" b="0" i="0" kern="1200" dirty="0" err="1" smtClean="0">
                          <a:solidFill>
                            <a:schemeClr val="tx1"/>
                          </a:solidFill>
                          <a:effectLst/>
                          <a:latin typeface="+mn-lt"/>
                          <a:ea typeface="+mn-ea"/>
                          <a:cs typeface="+mn-cs"/>
                        </a:rPr>
                        <a:t>Muller,TQM</a:t>
                      </a:r>
                      <a:r>
                        <a:rPr lang="en-US" sz="1400" b="0" i="0" kern="1200" dirty="0" smtClean="0">
                          <a:solidFill>
                            <a:schemeClr val="tx1"/>
                          </a:solidFill>
                          <a:effectLst/>
                          <a:latin typeface="+mn-lt"/>
                          <a:ea typeface="+mn-ea"/>
                          <a:cs typeface="+mn-cs"/>
                        </a:rPr>
                        <a:t> </a:t>
                      </a:r>
                      <a:r>
                        <a:rPr lang="en-US" sz="1400" b="0" i="0" kern="1200" dirty="0" err="1" smtClean="0">
                          <a:solidFill>
                            <a:schemeClr val="tx1"/>
                          </a:solidFill>
                          <a:effectLst/>
                          <a:latin typeface="+mn-lt"/>
                          <a:ea typeface="+mn-ea"/>
                          <a:cs typeface="+mn-cs"/>
                        </a:rPr>
                        <a:t>definition,customer</a:t>
                      </a:r>
                      <a:r>
                        <a:rPr lang="en-US" sz="1400" b="0" i="0" kern="1200" dirty="0" smtClean="0">
                          <a:solidFill>
                            <a:schemeClr val="tx1"/>
                          </a:solidFill>
                          <a:effectLst/>
                          <a:latin typeface="+mn-lt"/>
                          <a:ea typeface="+mn-ea"/>
                          <a:cs typeface="+mn-cs"/>
                        </a:rPr>
                        <a:t> focus, Top Management commitment, Team work, Implementation of </a:t>
                      </a:r>
                      <a:r>
                        <a:rPr lang="en-US" sz="1400" b="0" i="0" kern="1200" dirty="0" err="1" smtClean="0">
                          <a:solidFill>
                            <a:schemeClr val="tx1"/>
                          </a:solidFill>
                          <a:effectLst/>
                          <a:latin typeface="+mn-lt"/>
                          <a:ea typeface="+mn-ea"/>
                          <a:cs typeface="+mn-cs"/>
                        </a:rPr>
                        <a:t>TQM,Concepts</a:t>
                      </a:r>
                      <a:r>
                        <a:rPr lang="en-US" sz="1400" b="0" i="0" kern="1200" dirty="0" smtClean="0">
                          <a:solidFill>
                            <a:schemeClr val="tx1"/>
                          </a:solidFill>
                          <a:effectLst/>
                          <a:latin typeface="+mn-lt"/>
                          <a:ea typeface="+mn-ea"/>
                          <a:cs typeface="+mn-cs"/>
                        </a:rPr>
                        <a:t> of Kaizen, 5S, just in time JIT, Taguchi methods, need for ISO 9000,clausesof ISO 9000 </a:t>
                      </a:r>
                      <a:r>
                        <a:rPr lang="en-US" sz="1400" b="0" i="0" kern="1200" dirty="0" err="1" smtClean="0">
                          <a:solidFill>
                            <a:schemeClr val="tx1"/>
                          </a:solidFill>
                          <a:effectLst/>
                          <a:latin typeface="+mn-lt"/>
                          <a:ea typeface="+mn-ea"/>
                          <a:cs typeface="+mn-cs"/>
                        </a:rPr>
                        <a:t>Implementation,Case</a:t>
                      </a:r>
                      <a:r>
                        <a:rPr lang="en-US" sz="1400" b="0" i="0" kern="1200" dirty="0" smtClean="0">
                          <a:solidFill>
                            <a:schemeClr val="tx1"/>
                          </a:solidFill>
                          <a:effectLst/>
                          <a:latin typeface="+mn-lt"/>
                          <a:ea typeface="+mn-ea"/>
                          <a:cs typeface="+mn-cs"/>
                        </a:rPr>
                        <a:t> studies.</a:t>
                      </a:r>
                      <a:endParaRPr lang="en-US" sz="1400" b="0" i="0" kern="1200" dirty="0">
                        <a:solidFill>
                          <a:schemeClr val="tx1"/>
                        </a:solidFill>
                        <a:effectLst/>
                        <a:latin typeface="+mn-lt"/>
                        <a:ea typeface="+mn-ea"/>
                        <a:cs typeface="+mn-cs"/>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CLO5, CLO7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805217" y="5016532"/>
            <a:ext cx="108579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Text Book:</a:t>
            </a:r>
            <a:endParaRPr lang="en-US" sz="1600" dirty="0">
              <a:latin typeface="Times New Roman" panose="02020603050405020304" pitchFamily="18" charset="0"/>
              <a:cs typeface="Times New Roman" panose="02020603050405020304" pitchFamily="18" charset="0"/>
            </a:endParaRPr>
          </a:p>
          <a:p>
            <a:pPr>
              <a:buFont typeface="+mj-lt"/>
              <a:buAutoNum type="arabicPeriod"/>
            </a:pPr>
            <a:r>
              <a:rPr lang="en-US" sz="1600" dirty="0">
                <a:latin typeface="Times New Roman" panose="02020603050405020304" pitchFamily="18" charset="0"/>
                <a:cs typeface="Times New Roman" panose="02020603050405020304" pitchFamily="18" charset="0"/>
              </a:rPr>
              <a:t>Introduction to Statistical Quality Control - Douglas C. Montgomery</a:t>
            </a:r>
          </a:p>
          <a:p>
            <a:pPr>
              <a:buFont typeface="+mj-lt"/>
              <a:buAutoNum type="arabicPeriod"/>
            </a:pPr>
            <a:r>
              <a:rPr lang="en-US" sz="1600" dirty="0">
                <a:latin typeface="Times New Roman" panose="02020603050405020304" pitchFamily="18" charset="0"/>
                <a:cs typeface="Times New Roman" panose="02020603050405020304" pitchFamily="18" charset="0"/>
              </a:rPr>
              <a:t>Statistical Quality Control – Grant &amp; </a:t>
            </a:r>
            <a:r>
              <a:rPr lang="en-US" sz="1600" dirty="0" err="1">
                <a:latin typeface="Times New Roman" panose="02020603050405020304" pitchFamily="18" charset="0"/>
                <a:cs typeface="Times New Roman" panose="02020603050405020304" pitchFamily="18" charset="0"/>
              </a:rPr>
              <a:t>Lavenworth</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New Roman" panose="02020603050405020304" pitchFamily="18" charset="0"/>
                <a:cs typeface="Times New Roman" panose="02020603050405020304" pitchFamily="18" charset="0"/>
              </a:rPr>
              <a:t>External Failure Costs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nSpc>
                <a:spcPct val="150000"/>
              </a:lnSpc>
              <a:buNone/>
            </a:pPr>
            <a:r>
              <a:rPr lang="en-US" sz="2400" dirty="0" smtClean="0">
                <a:solidFill>
                  <a:schemeClr val="tx1"/>
                </a:solidFill>
                <a:latin typeface="Times New Roman" panose="02020603050405020304" pitchFamily="18" charset="0"/>
                <a:cs typeface="Times New Roman" panose="02020603050405020304" pitchFamily="18" charset="0"/>
              </a:rPr>
              <a:t>    External failure costs occur when the product does not perform satisfactorily after it is supplied to the customer. </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chemeClr val="tx1"/>
                </a:solidFill>
                <a:latin typeface="Times New Roman" panose="02020603050405020304" pitchFamily="18" charset="0"/>
                <a:cs typeface="Times New Roman" panose="02020603050405020304" pitchFamily="18" charset="0"/>
              </a:rPr>
              <a:t>Types of </a:t>
            </a:r>
            <a:r>
              <a:rPr lang="en-US" sz="3600" b="1" dirty="0" smtClean="0">
                <a:solidFill>
                  <a:schemeClr val="tx1"/>
                </a:solidFill>
                <a:latin typeface="Times New Roman" panose="02020603050405020304" pitchFamily="18" charset="0"/>
                <a:cs typeface="Times New Roman" panose="02020603050405020304" pitchFamily="18" charset="0"/>
              </a:rPr>
              <a:t>External Failure</a:t>
            </a:r>
            <a:r>
              <a:rPr lang="en-GB" sz="3600" b="1" dirty="0" smtClean="0">
                <a:solidFill>
                  <a:schemeClr val="tx1"/>
                </a:solidFill>
                <a:latin typeface="Times New Roman" panose="02020603050405020304" pitchFamily="18" charset="0"/>
                <a:cs typeface="Times New Roman" panose="02020603050405020304" pitchFamily="18" charset="0"/>
              </a:rPr>
              <a:t> Costs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92331" y="1592494"/>
            <a:ext cx="10812281" cy="4318728"/>
          </a:xfrm>
        </p:spPr>
        <p:txBody>
          <a:bodyPr>
            <a:normAutofit fontScale="25000" lnSpcReduction="20000"/>
          </a:bodyPr>
          <a:lstStyle/>
          <a:p>
            <a:pPr>
              <a:buNone/>
            </a:pPr>
            <a:r>
              <a:rPr lang="en-US" sz="9600" dirty="0" smtClean="0">
                <a:solidFill>
                  <a:schemeClr val="tx1"/>
                </a:solidFill>
                <a:latin typeface="Times New Roman" panose="02020603050405020304" pitchFamily="18" charset="0"/>
                <a:cs typeface="Times New Roman" panose="02020603050405020304" pitchFamily="18" charset="0"/>
              </a:rPr>
              <a:t>The major subcategories are as follows:</a:t>
            </a:r>
          </a:p>
          <a:p>
            <a:pPr>
              <a:buNone/>
            </a:pPr>
            <a:endParaRPr lang="en-US" sz="9600" dirty="0" smtClean="0">
              <a:solidFill>
                <a:schemeClr val="tx1"/>
              </a:solidFill>
              <a:latin typeface="Times New Roman" panose="02020603050405020304" pitchFamily="18" charset="0"/>
              <a:cs typeface="Times New Roman" panose="02020603050405020304" pitchFamily="18" charset="0"/>
            </a:endParaRPr>
          </a:p>
          <a:p>
            <a:pPr lvl="0">
              <a:buFont typeface="+mj-lt"/>
              <a:buAutoNum type="arabicPeriod"/>
            </a:pPr>
            <a:r>
              <a:rPr lang="en-US" sz="9600" b="1" dirty="0" smtClean="0">
                <a:solidFill>
                  <a:schemeClr val="tx1"/>
                </a:solidFill>
                <a:latin typeface="Times New Roman" panose="02020603050405020304" pitchFamily="18" charset="0"/>
                <a:cs typeface="Times New Roman" panose="02020603050405020304" pitchFamily="18" charset="0"/>
              </a:rPr>
              <a:t>Complaint adjustment: </a:t>
            </a:r>
            <a:r>
              <a:rPr lang="en-US" sz="9600" dirty="0" smtClean="0">
                <a:solidFill>
                  <a:schemeClr val="tx1"/>
                </a:solidFill>
                <a:latin typeface="Times New Roman" panose="02020603050405020304" pitchFamily="18" charset="0"/>
                <a:cs typeface="Times New Roman" panose="02020603050405020304" pitchFamily="18" charset="0"/>
              </a:rPr>
              <a:t>All costs of investigation and adjustment of justified complaints attributable to the noncomforting product.</a:t>
            </a:r>
          </a:p>
          <a:p>
            <a:pPr lvl="0">
              <a:buFont typeface="+mj-lt"/>
              <a:buAutoNum type="arabicPeriod"/>
            </a:pPr>
            <a:r>
              <a:rPr lang="en-US" sz="9600" b="1" dirty="0" smtClean="0">
                <a:solidFill>
                  <a:schemeClr val="tx1"/>
                </a:solidFill>
                <a:latin typeface="Times New Roman" panose="02020603050405020304" pitchFamily="18" charset="0"/>
                <a:cs typeface="Times New Roman" panose="02020603050405020304" pitchFamily="18" charset="0"/>
              </a:rPr>
              <a:t>Return product/material:</a:t>
            </a:r>
            <a:r>
              <a:rPr lang="en-US" sz="9600" dirty="0" smtClean="0">
                <a:solidFill>
                  <a:schemeClr val="tx1"/>
                </a:solidFill>
                <a:latin typeface="Times New Roman" panose="02020603050405020304" pitchFamily="18" charset="0"/>
                <a:cs typeface="Times New Roman" panose="02020603050405020304" pitchFamily="18" charset="0"/>
              </a:rPr>
              <a:t> All the costs associated with receipt, handling and replacement of the noncomforming product or material that is returned from the field.</a:t>
            </a:r>
          </a:p>
          <a:p>
            <a:pPr lvl="0">
              <a:buFont typeface="+mj-lt"/>
              <a:buAutoNum type="arabicPeriod"/>
            </a:pPr>
            <a:r>
              <a:rPr lang="en-US" sz="9600" b="1" dirty="0" smtClean="0">
                <a:solidFill>
                  <a:schemeClr val="tx1"/>
                </a:solidFill>
                <a:latin typeface="Times New Roman" panose="02020603050405020304" pitchFamily="18" charset="0"/>
                <a:cs typeface="Times New Roman" panose="02020603050405020304" pitchFamily="18" charset="0"/>
              </a:rPr>
              <a:t>Warranty charges: </a:t>
            </a:r>
            <a:r>
              <a:rPr lang="en-US" sz="9600" dirty="0" smtClean="0">
                <a:solidFill>
                  <a:schemeClr val="tx1"/>
                </a:solidFill>
                <a:latin typeface="Times New Roman" panose="02020603050405020304" pitchFamily="18" charset="0"/>
                <a:cs typeface="Times New Roman" panose="02020603050405020304" pitchFamily="18" charset="0"/>
              </a:rPr>
              <a:t>All costs involved in service to customers under warranty contracts.</a:t>
            </a:r>
          </a:p>
          <a:p>
            <a:pPr lvl="0">
              <a:buFont typeface="+mj-lt"/>
              <a:buAutoNum type="arabicPeriod"/>
            </a:pPr>
            <a:r>
              <a:rPr lang="en-US" sz="9600" b="1" dirty="0" smtClean="0">
                <a:solidFill>
                  <a:schemeClr val="tx1"/>
                </a:solidFill>
                <a:latin typeface="Times New Roman" panose="02020603050405020304" pitchFamily="18" charset="0"/>
                <a:cs typeface="Times New Roman" panose="02020603050405020304" pitchFamily="18" charset="0"/>
              </a:rPr>
              <a:t>Liability costs: </a:t>
            </a:r>
            <a:r>
              <a:rPr lang="en-US" sz="9600" dirty="0" smtClean="0">
                <a:solidFill>
                  <a:schemeClr val="tx1"/>
                </a:solidFill>
                <a:latin typeface="Times New Roman" panose="02020603050405020304" pitchFamily="18" charset="0"/>
                <a:cs typeface="Times New Roman" panose="02020603050405020304" pitchFamily="18" charset="0"/>
              </a:rPr>
              <a:t>Costs or awards incurred as a result of the product liability litigation.</a:t>
            </a:r>
          </a:p>
          <a:p>
            <a:pPr lvl="0">
              <a:buFont typeface="+mj-lt"/>
              <a:buAutoNum type="arabicPeriod"/>
            </a:pPr>
            <a:r>
              <a:rPr lang="en-US" sz="9600" b="1" dirty="0" smtClean="0">
                <a:solidFill>
                  <a:schemeClr val="tx1"/>
                </a:solidFill>
                <a:latin typeface="Times New Roman" panose="02020603050405020304" pitchFamily="18" charset="0"/>
                <a:cs typeface="Times New Roman" panose="02020603050405020304" pitchFamily="18" charset="0"/>
              </a:rPr>
              <a:t>Indirect Costs: </a:t>
            </a:r>
            <a:r>
              <a:rPr lang="en-US" sz="9600" dirty="0" smtClean="0">
                <a:solidFill>
                  <a:schemeClr val="tx1"/>
                </a:solidFill>
                <a:latin typeface="Times New Roman" panose="02020603050405020304" pitchFamily="18" charset="0"/>
                <a:cs typeface="Times New Roman" panose="02020603050405020304" pitchFamily="18" charset="0"/>
              </a:rPr>
              <a:t>In addition to direct operating costs of external failures, there are a significant number of indirect costs. Some of them are: i)Loss of business reputation, ii) Loss of future business, iii) Loss of  market share</a:t>
            </a:r>
          </a:p>
          <a:p>
            <a:pPr>
              <a:buFont typeface="+mj-lt"/>
              <a:buAutoNum type="arabicPeriod"/>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37731" y="1610437"/>
            <a:ext cx="8534400" cy="2920620"/>
          </a:xfrm>
        </p:spPr>
        <p:txBody>
          <a:bodyPr>
            <a:normAutofit/>
          </a:bodyPr>
          <a:lstStyle/>
          <a:p>
            <a:endParaRPr lang="en-US" sz="6000" b="1" dirty="0" smtClean="0">
              <a:solidFill>
                <a:schemeClr val="tx1"/>
              </a:solidFill>
            </a:endParaRPr>
          </a:p>
          <a:p>
            <a:r>
              <a:rPr lang="en-US" sz="6000" b="1" dirty="0" smtClean="0">
                <a:solidFill>
                  <a:schemeClr val="tx1"/>
                </a:solidFill>
              </a:rPr>
              <a:t>Week 3</a:t>
            </a:r>
            <a:endParaRPr lang="en-US" sz="6000" b="1"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800" y="381000"/>
            <a:ext cx="10363200" cy="1752599"/>
          </a:xfrm>
        </p:spPr>
        <p:txBody>
          <a:bodyPr>
            <a:normAutofit/>
          </a:bodyPr>
          <a:lstStyle/>
          <a:p>
            <a:r>
              <a:rPr lang="en-US" sz="3600" b="1" dirty="0" smtClean="0">
                <a:latin typeface="Times New Roman" panose="02020603050405020304" pitchFamily="18" charset="0"/>
                <a:cs typeface="Times New Roman" panose="02020603050405020304" pitchFamily="18" charset="0"/>
              </a:rPr>
              <a:t>Methods of and philosophy of statistical control</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17600" y="1981200"/>
            <a:ext cx="11277600" cy="4495800"/>
          </a:xfrm>
          <a:noFill/>
          <a:ln>
            <a:noFill/>
          </a:ln>
        </p:spPr>
        <p:style>
          <a:lnRef idx="0">
            <a:scrgbClr r="0" g="0" b="0"/>
          </a:lnRef>
          <a:fillRef idx="0">
            <a:scrgbClr r="0" g="0" b="0"/>
          </a:fillRef>
          <a:effectRef idx="0">
            <a:scrgbClr r="0" g="0" b="0"/>
          </a:effectRef>
          <a:fontRef idx="minor">
            <a:schemeClr val="dk1"/>
          </a:fontRef>
        </p:style>
        <p:txBody>
          <a:bodyPr>
            <a:noAutofit/>
          </a:bodyPr>
          <a:lstStyle/>
          <a:p>
            <a:pPr algn="l"/>
            <a:r>
              <a:rPr lang="en-US" sz="2400" dirty="0" smtClean="0">
                <a:solidFill>
                  <a:schemeClr val="tx2"/>
                </a:solidFill>
                <a:latin typeface="Times New Roman" panose="02020603050405020304" pitchFamily="18" charset="0"/>
                <a:cs typeface="Times New Roman" panose="02020603050405020304" pitchFamily="18" charset="0"/>
              </a:rPr>
              <a:t>Chapter overview and learning objectives:</a:t>
            </a:r>
          </a:p>
          <a:p>
            <a:pPr algn="l"/>
            <a:r>
              <a:rPr lang="en-US" sz="2400" dirty="0" smtClean="0">
                <a:solidFill>
                  <a:schemeClr val="tx1"/>
                </a:solidFill>
                <a:latin typeface="Times New Roman" panose="02020603050405020304" pitchFamily="18" charset="0"/>
                <a:cs typeface="Times New Roman" panose="02020603050405020304" pitchFamily="18" charset="0"/>
              </a:rPr>
              <a:t>This chapter has three objectives.</a:t>
            </a:r>
          </a:p>
          <a:p>
            <a:pPr algn="l"/>
            <a:r>
              <a:rPr lang="en-US" sz="2400" dirty="0" smtClean="0">
                <a:solidFill>
                  <a:schemeClr val="tx1"/>
                </a:solidFill>
                <a:latin typeface="Times New Roman" panose="02020603050405020304" pitchFamily="18" charset="0"/>
                <a:cs typeface="Times New Roman" panose="02020603050405020304" pitchFamily="18" charset="0"/>
              </a:rPr>
              <a:t>1)The first is to present basic statistical process</a:t>
            </a:r>
          </a:p>
          <a:p>
            <a:pPr algn="l"/>
            <a:r>
              <a:rPr lang="en-US" sz="2400" dirty="0" smtClean="0">
                <a:solidFill>
                  <a:schemeClr val="tx1"/>
                </a:solidFill>
                <a:latin typeface="Times New Roman" panose="02020603050405020304" pitchFamily="18" charset="0"/>
                <a:cs typeface="Times New Roman" panose="02020603050405020304" pitchFamily="18" charset="0"/>
              </a:rPr>
              <a:t>(SPC) problem solving tolls, called the </a:t>
            </a:r>
            <a:r>
              <a:rPr lang="en-US" sz="2400" dirty="0">
                <a:solidFill>
                  <a:schemeClr val="tx1"/>
                </a:solidFill>
                <a:latin typeface="Times New Roman" panose="02020603050405020304" pitchFamily="18" charset="0"/>
                <a:cs typeface="Times New Roman" panose="02020603050405020304" pitchFamily="18" charset="0"/>
              </a:rPr>
              <a:t>magnificent </a:t>
            </a:r>
            <a:r>
              <a:rPr lang="en-US" sz="2400" dirty="0" smtClean="0">
                <a:solidFill>
                  <a:schemeClr val="tx1"/>
                </a:solidFill>
                <a:latin typeface="Times New Roman" panose="02020603050405020304" pitchFamily="18" charset="0"/>
                <a:cs typeface="Times New Roman" panose="02020603050405020304" pitchFamily="18" charset="0"/>
              </a:rPr>
              <a:t>seven , and  to illustrate how this tools form a cohesive, </a:t>
            </a:r>
          </a:p>
          <a:p>
            <a:pPr algn="l"/>
            <a:r>
              <a:rPr lang="en-US" sz="2400" i="0" dirty="0" smtClean="0">
                <a:solidFill>
                  <a:schemeClr val="tx1"/>
                </a:solidFill>
                <a:effectLst/>
                <a:latin typeface="Times New Roman" panose="02020603050405020304" pitchFamily="18" charset="0"/>
                <a:cs typeface="Times New Roman" panose="02020603050405020304" pitchFamily="18" charset="0"/>
              </a:rPr>
              <a:t>practical framework for quality improvement</a:t>
            </a:r>
            <a:r>
              <a:rPr lang="en-US" sz="2400" i="0" dirty="0" smtClean="0">
                <a:solidFill>
                  <a:srgbClr val="231F20"/>
                </a:solidFill>
                <a:effectLst/>
                <a:latin typeface="Times New Roman" panose="02020603050405020304" pitchFamily="18" charset="0"/>
                <a:cs typeface="Times New Roman" panose="02020603050405020304" pitchFamily="18" charset="0"/>
              </a:rPr>
              <a:t>.</a:t>
            </a:r>
          </a:p>
          <a:p>
            <a:pPr algn="l"/>
            <a:r>
              <a:rPr lang="en-US" sz="2400" dirty="0" smtClean="0">
                <a:solidFill>
                  <a:schemeClr val="tx1"/>
                </a:solidFill>
                <a:latin typeface="Times New Roman" panose="02020603050405020304" pitchFamily="18" charset="0"/>
                <a:cs typeface="Times New Roman" panose="02020603050405020304" pitchFamily="18" charset="0"/>
              </a:rPr>
              <a:t>2)</a:t>
            </a:r>
            <a:r>
              <a:rPr lang="en-US" sz="2400" i="0" dirty="0" smtClean="0">
                <a:solidFill>
                  <a:schemeClr val="tx1"/>
                </a:solidFill>
                <a:effectLst/>
                <a:latin typeface="Times New Roman" panose="02020603050405020304" pitchFamily="18" charset="0"/>
                <a:cs typeface="Times New Roman" panose="02020603050405020304" pitchFamily="18" charset="0"/>
              </a:rPr>
              <a:t> The second objective is to describe statistical basis of the </a:t>
            </a:r>
            <a:r>
              <a:rPr lang="en-US" sz="2400" i="0" dirty="0" err="1" smtClean="0">
                <a:solidFill>
                  <a:schemeClr val="tx1"/>
                </a:solidFill>
                <a:effectLst/>
                <a:latin typeface="Times New Roman" panose="02020603050405020304" pitchFamily="18" charset="0"/>
                <a:cs typeface="Times New Roman" panose="02020603050405020304" pitchFamily="18" charset="0"/>
              </a:rPr>
              <a:t>Shewhart</a:t>
            </a:r>
            <a:r>
              <a:rPr lang="en-US" sz="2400" i="0" dirty="0" smtClean="0">
                <a:solidFill>
                  <a:schemeClr val="tx1"/>
                </a:solidFill>
                <a:effectLst/>
                <a:latin typeface="Times New Roman" panose="02020603050405020304" pitchFamily="18" charset="0"/>
                <a:cs typeface="Times New Roman" panose="02020603050405020304" pitchFamily="18" charset="0"/>
              </a:rPr>
              <a:t>  control chart.</a:t>
            </a:r>
          </a:p>
          <a:p>
            <a:pPr algn="l"/>
            <a:r>
              <a:rPr lang="en-US" sz="2400" dirty="0" smtClean="0">
                <a:solidFill>
                  <a:srgbClr val="231F20"/>
                </a:solidFill>
                <a:latin typeface="Times New Roman" panose="02020603050405020304" pitchFamily="18" charset="0"/>
                <a:cs typeface="Times New Roman" panose="02020603050405020304" pitchFamily="18" charset="0"/>
              </a:rPr>
              <a:t>3)</a:t>
            </a:r>
            <a:r>
              <a:rPr lang="en-US" sz="2400" dirty="0" smtClean="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third objective is to discuss and illustrate some practical issues in the implementation of SPC.</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en-US" sz="2400" i="0" dirty="0" smtClean="0">
                <a:solidFill>
                  <a:srgbClr val="231F20"/>
                </a:solidFill>
                <a:effectLst/>
                <a:latin typeface="Times New Roman" panose="02020603050405020304" pitchFamily="18" charset="0"/>
                <a:cs typeface="Times New Roman" panose="02020603050405020304" pitchFamily="18" charset="0"/>
              </a:rPr>
              <a:t/>
            </a:r>
            <a:br>
              <a:rPr lang="en-US" sz="2400" i="0" dirty="0" smtClean="0">
                <a:solidFill>
                  <a:srgbClr val="231F20"/>
                </a:solidFill>
                <a:effectLst/>
                <a:latin typeface="Times New Roman" panose="02020603050405020304" pitchFamily="18" charset="0"/>
                <a:cs typeface="Times New Roman" panose="02020603050405020304" pitchFamily="18" charset="0"/>
              </a:rPr>
            </a:br>
            <a:r>
              <a:rPr lang="en-US" sz="2400" i="0" dirty="0" smtClean="0">
                <a:solidFill>
                  <a:srgbClr val="231F20"/>
                </a:solidFill>
                <a:effectLst/>
                <a:latin typeface="Times New Roman" panose="02020603050405020304" pitchFamily="18" charset="0"/>
                <a:cs typeface="Times New Roman" panose="02020603050405020304" pitchFamily="18" charset="0"/>
              </a:rPr>
              <a:t/>
            </a:r>
            <a:br>
              <a:rPr lang="en-US" sz="2400" i="0" dirty="0" smtClean="0">
                <a:solidFill>
                  <a:srgbClr val="231F20"/>
                </a:solidFill>
                <a:effectLst/>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1143001"/>
            <a:ext cx="10972800" cy="4525963"/>
          </a:xfrm>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To produce quality product:</a:t>
            </a:r>
          </a:p>
          <a:p>
            <a:pPr marL="514350" indent="-514350">
              <a:buAutoNum type="arabicParenR"/>
            </a:pPr>
            <a:r>
              <a:rPr lang="en-US" sz="2400" dirty="0" smtClean="0">
                <a:latin typeface="Times New Roman" panose="02020603050405020304" pitchFamily="18" charset="0"/>
                <a:cs typeface="Times New Roman" panose="02020603050405020304" pitchFamily="18" charset="0"/>
              </a:rPr>
              <a:t>The process must be stable and repeatable(all the products will be of same type, size)</a:t>
            </a:r>
          </a:p>
          <a:p>
            <a:pPr marL="514350" indent="-514350">
              <a:buAutoNum type="arabicParenR"/>
            </a:pPr>
            <a:r>
              <a:rPr lang="en-US" sz="2400" dirty="0" smtClean="0">
                <a:latin typeface="Times New Roman" panose="02020603050405020304" pitchFamily="18" charset="0"/>
                <a:cs typeface="Times New Roman" panose="02020603050405020304" pitchFamily="18" charset="0"/>
              </a:rPr>
              <a:t>The process must be capable of operating with little variability around the target or nominal  value.</a:t>
            </a:r>
          </a:p>
          <a:p>
            <a:pPr marL="0"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solidFill>
                  <a:srgbClr val="0070C0"/>
                </a:solidFill>
                <a:latin typeface="Times New Roman" panose="02020603050405020304" pitchFamily="18" charset="0"/>
                <a:cs typeface="Times New Roman" panose="02020603050405020304" pitchFamily="18" charset="0"/>
              </a:rPr>
              <a:t>If the quality of the product is okay then the quality is under control.</a:t>
            </a:r>
          </a:p>
          <a:p>
            <a:r>
              <a:rPr lang="en-US" sz="2400" dirty="0">
                <a:solidFill>
                  <a:srgbClr val="0070C0"/>
                </a:solidFill>
                <a:latin typeface="Times New Roman" panose="02020603050405020304" pitchFamily="18" charset="0"/>
                <a:cs typeface="Times New Roman" panose="02020603050405020304" pitchFamily="18" charset="0"/>
              </a:rPr>
              <a:t>I</a:t>
            </a:r>
            <a:r>
              <a:rPr lang="en-US" sz="2400" dirty="0" smtClean="0">
                <a:solidFill>
                  <a:srgbClr val="0070C0"/>
                </a:solidFill>
                <a:latin typeface="Times New Roman" panose="02020603050405020304" pitchFamily="18" charset="0"/>
                <a:cs typeface="Times New Roman" panose="02020603050405020304" pitchFamily="18" charset="0"/>
              </a:rPr>
              <a:t>f the quality is not okay then we have to take preventive measures</a:t>
            </a:r>
            <a:endParaRPr lang="en-US" sz="24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10972800" cy="4525963"/>
          </a:xfrm>
        </p:spPr>
        <p:txBody>
          <a:bodyPr>
            <a:noAutofit/>
          </a:bodyPr>
          <a:lstStyle/>
          <a:p>
            <a:pPr marL="0" indent="0">
              <a:buNone/>
            </a:pPr>
            <a:r>
              <a:rPr lang="en-US" sz="2400" b="1" dirty="0" smtClean="0">
                <a:latin typeface="Times New Roman" panose="02020603050405020304" pitchFamily="18" charset="0"/>
                <a:cs typeface="Times New Roman" panose="02020603050405020304" pitchFamily="18" charset="0"/>
              </a:rPr>
              <a:t>Statistical process control (SPC) </a:t>
            </a:r>
            <a:r>
              <a:rPr lang="en-US" sz="2400" dirty="0" smtClean="0">
                <a:latin typeface="Times New Roman" panose="02020603050405020304" pitchFamily="18" charset="0"/>
                <a:cs typeface="Times New Roman" panose="02020603050405020304" pitchFamily="18" charset="0"/>
              </a:rPr>
              <a:t>is a powerful collection of problem solving tools useful in achieving process stability and improving capability through the reduction of variability. </a:t>
            </a:r>
          </a:p>
          <a:p>
            <a:pPr marL="0" indent="0">
              <a:buNone/>
            </a:pPr>
            <a:r>
              <a:rPr lang="en-US" sz="2400" dirty="0" smtClean="0">
                <a:latin typeface="Times New Roman" panose="02020603050405020304" pitchFamily="18" charset="0"/>
                <a:cs typeface="Times New Roman" panose="02020603050405020304" pitchFamily="18" charset="0"/>
              </a:rPr>
              <a:t>Seven major tools of SPC is –</a:t>
            </a:r>
          </a:p>
          <a:p>
            <a:pPr marL="0" indent="0">
              <a:buNone/>
            </a:pPr>
            <a:r>
              <a:rPr lang="en-US" sz="2400" dirty="0" smtClean="0">
                <a:latin typeface="Times New Roman" panose="02020603050405020304" pitchFamily="18" charset="0"/>
                <a:cs typeface="Times New Roman" panose="02020603050405020304" pitchFamily="18" charset="0"/>
              </a:rPr>
              <a:t>1) Histogram or stem-and-leaf plot</a:t>
            </a:r>
          </a:p>
          <a:p>
            <a:pPr marL="0" indent="0">
              <a:buNone/>
            </a:pPr>
            <a:r>
              <a:rPr lang="en-US" sz="2400" dirty="0" smtClean="0">
                <a:latin typeface="Times New Roman" panose="02020603050405020304" pitchFamily="18" charset="0"/>
                <a:cs typeface="Times New Roman" panose="02020603050405020304" pitchFamily="18" charset="0"/>
              </a:rPr>
              <a:t>2) Check sheet</a:t>
            </a:r>
          </a:p>
          <a:p>
            <a:pPr marL="0" indent="0">
              <a:buNone/>
            </a:pPr>
            <a:r>
              <a:rPr lang="en-US" sz="2400" dirty="0" smtClean="0">
                <a:latin typeface="Times New Roman" panose="02020603050405020304" pitchFamily="18" charset="0"/>
                <a:cs typeface="Times New Roman" panose="02020603050405020304" pitchFamily="18" charset="0"/>
              </a:rPr>
              <a:t>3) Pareto chart</a:t>
            </a:r>
          </a:p>
          <a:p>
            <a:pPr marL="0" indent="0">
              <a:buNone/>
            </a:pPr>
            <a:r>
              <a:rPr lang="en-US" sz="2400" dirty="0">
                <a:latin typeface="Times New Roman" panose="02020603050405020304" pitchFamily="18" charset="0"/>
                <a:cs typeface="Times New Roman" panose="02020603050405020304" pitchFamily="18" charset="0"/>
              </a:rPr>
              <a:t>4</a:t>
            </a:r>
            <a:r>
              <a:rPr lang="en-US" sz="2400" dirty="0" smtClean="0">
                <a:latin typeface="Times New Roman" panose="02020603050405020304" pitchFamily="18" charset="0"/>
                <a:cs typeface="Times New Roman" panose="02020603050405020304" pitchFamily="18" charset="0"/>
              </a:rPr>
              <a:t>) Cause-and-effect </a:t>
            </a:r>
            <a:r>
              <a:rPr lang="en-US" sz="2400" dirty="0">
                <a:latin typeface="Times New Roman" panose="02020603050405020304" pitchFamily="18" charset="0"/>
                <a:cs typeface="Times New Roman" panose="02020603050405020304" pitchFamily="18" charset="0"/>
              </a:rPr>
              <a:t>diagram</a:t>
            </a:r>
          </a:p>
          <a:p>
            <a:pPr marL="0" indent="0">
              <a:buNone/>
            </a:pPr>
            <a:r>
              <a:rPr lang="en-US" sz="2400" dirty="0">
                <a:latin typeface="Times New Roman" panose="02020603050405020304" pitchFamily="18" charset="0"/>
                <a:cs typeface="Times New Roman" panose="02020603050405020304" pitchFamily="18" charset="0"/>
              </a:rPr>
              <a:t>5</a:t>
            </a:r>
            <a:r>
              <a:rPr lang="en-US" sz="2400" dirty="0" smtClean="0">
                <a:latin typeface="Times New Roman" panose="02020603050405020304" pitchFamily="18" charset="0"/>
                <a:cs typeface="Times New Roman" panose="02020603050405020304" pitchFamily="18" charset="0"/>
              </a:rPr>
              <a:t>) Defect </a:t>
            </a:r>
            <a:r>
              <a:rPr lang="en-US" sz="2400" dirty="0">
                <a:latin typeface="Times New Roman" panose="02020603050405020304" pitchFamily="18" charset="0"/>
                <a:cs typeface="Times New Roman" panose="02020603050405020304" pitchFamily="18" charset="0"/>
              </a:rPr>
              <a:t>concentration diagram</a:t>
            </a:r>
          </a:p>
          <a:p>
            <a:pPr marL="0" indent="0">
              <a:buNone/>
            </a:pPr>
            <a:r>
              <a:rPr lang="en-US" sz="2400" dirty="0">
                <a:latin typeface="Times New Roman" panose="02020603050405020304" pitchFamily="18" charset="0"/>
                <a:cs typeface="Times New Roman" panose="02020603050405020304" pitchFamily="18" charset="0"/>
              </a:rPr>
              <a:t>6</a:t>
            </a:r>
            <a:r>
              <a:rPr lang="en-US" sz="2400" dirty="0" smtClean="0">
                <a:latin typeface="Times New Roman" panose="02020603050405020304" pitchFamily="18" charset="0"/>
                <a:cs typeface="Times New Roman" panose="02020603050405020304" pitchFamily="18" charset="0"/>
              </a:rPr>
              <a:t>) Scatter </a:t>
            </a:r>
            <a:r>
              <a:rPr lang="en-US" sz="2400" dirty="0">
                <a:latin typeface="Times New Roman" panose="02020603050405020304" pitchFamily="18" charset="0"/>
                <a:cs typeface="Times New Roman" panose="02020603050405020304" pitchFamily="18" charset="0"/>
              </a:rPr>
              <a:t>Diagram</a:t>
            </a:r>
          </a:p>
          <a:p>
            <a:pPr marL="0" indent="0">
              <a:buNone/>
            </a:pPr>
            <a:r>
              <a:rPr lang="en-US" sz="2400" dirty="0">
                <a:latin typeface="Times New Roman" panose="02020603050405020304" pitchFamily="18" charset="0"/>
                <a:cs typeface="Times New Roman" panose="02020603050405020304" pitchFamily="18" charset="0"/>
              </a:rPr>
              <a:t>7</a:t>
            </a:r>
            <a:r>
              <a:rPr lang="en-US" sz="2400" dirty="0" smtClean="0">
                <a:latin typeface="Times New Roman" panose="02020603050405020304" pitchFamily="18" charset="0"/>
                <a:cs typeface="Times New Roman" panose="02020603050405020304" pitchFamily="18" charset="0"/>
              </a:rPr>
              <a:t>) Control chart (most widely used)</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These tools are often called </a:t>
            </a:r>
            <a:r>
              <a:rPr lang="en-US" sz="2400"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T</a:t>
            </a:r>
            <a:r>
              <a:rPr lang="en-US" sz="2400" b="1" dirty="0" smtClean="0">
                <a:latin typeface="Times New Roman" panose="02020603050405020304" pitchFamily="18" charset="0"/>
                <a:cs typeface="Times New Roman" panose="02020603050405020304" pitchFamily="18" charset="0"/>
              </a:rPr>
              <a:t>he </a:t>
            </a:r>
            <a:r>
              <a:rPr lang="en-US" sz="2400" b="1" dirty="0">
                <a:latin typeface="Times New Roman" panose="02020603050405020304" pitchFamily="18" charset="0"/>
                <a:cs typeface="Times New Roman" panose="02020603050405020304" pitchFamily="18" charset="0"/>
              </a:rPr>
              <a:t>M</a:t>
            </a:r>
            <a:r>
              <a:rPr lang="en-US" sz="2400" b="1" dirty="0" smtClean="0">
                <a:latin typeface="Times New Roman" panose="02020603050405020304" pitchFamily="18" charset="0"/>
                <a:cs typeface="Times New Roman" panose="02020603050405020304" pitchFamily="18" charset="0"/>
              </a:rPr>
              <a:t>agnificent </a:t>
            </a:r>
            <a:r>
              <a:rPr lang="en-US" sz="2400" b="1" dirty="0">
                <a:latin typeface="Times New Roman" panose="02020603050405020304" pitchFamily="18" charset="0"/>
                <a:cs typeface="Times New Roman" panose="02020603050405020304" pitchFamily="18" charset="0"/>
              </a:rPr>
              <a:t>S</a:t>
            </a:r>
            <a:r>
              <a:rPr lang="en-US" sz="2400" b="1" dirty="0" smtClean="0">
                <a:latin typeface="Times New Roman" panose="02020603050405020304" pitchFamily="18" charset="0"/>
                <a:cs typeface="Times New Roman" panose="02020603050405020304" pitchFamily="18" charset="0"/>
              </a:rPr>
              <a:t>even</a:t>
            </a:r>
            <a:r>
              <a:rPr lang="en-US" sz="2400" dirty="0" smtClean="0">
                <a:latin typeface="Times New Roman" panose="02020603050405020304" pitchFamily="18" charset="0"/>
                <a:cs typeface="Times New Roman" panose="02020603050405020304" pitchFamily="18" charset="0"/>
              </a:rPr>
              <a:t>” and </a:t>
            </a:r>
            <a:r>
              <a:rPr lang="en-US" sz="2400" dirty="0">
                <a:latin typeface="Times New Roman" panose="02020603050405020304" pitchFamily="18" charset="0"/>
                <a:cs typeface="Times New Roman" panose="02020603050405020304" pitchFamily="18" charset="0"/>
              </a:rPr>
              <a:t>are an important part of SPC. It is used to reduce variability so that </a:t>
            </a:r>
            <a:r>
              <a:rPr lang="en-US" sz="2400" dirty="0" smtClean="0">
                <a:latin typeface="Times New Roman" panose="02020603050405020304" pitchFamily="18" charset="0"/>
                <a:cs typeface="Times New Roman" panose="02020603050405020304" pitchFamily="18" charset="0"/>
              </a:rPr>
              <a:t> quality </a:t>
            </a:r>
            <a:r>
              <a:rPr lang="en-US" sz="2400" dirty="0">
                <a:latin typeface="Times New Roman" panose="02020603050405020304" pitchFamily="18" charset="0"/>
                <a:cs typeface="Times New Roman" panose="02020603050405020304" pitchFamily="18" charset="0"/>
              </a:rPr>
              <a:t>can be improved .</a:t>
            </a: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Rectangle 6"/>
          <p:cNvSpPr/>
          <p:nvPr/>
        </p:nvSpPr>
        <p:spPr>
          <a:xfrm>
            <a:off x="3352800" y="914400"/>
            <a:ext cx="4876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Causes of quality variation</a:t>
            </a:r>
            <a:endParaRPr lang="en-US" sz="2400" dirty="0"/>
          </a:p>
        </p:txBody>
      </p:sp>
      <p:sp>
        <p:nvSpPr>
          <p:cNvPr id="8" name="Down Arrow 7"/>
          <p:cNvSpPr/>
          <p:nvPr/>
        </p:nvSpPr>
        <p:spPr>
          <a:xfrm>
            <a:off x="5537200" y="1866900"/>
            <a:ext cx="508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71600" y="2467088"/>
            <a:ext cx="4165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Chance causes</a:t>
            </a:r>
            <a:endParaRPr lang="en-US" sz="2400" dirty="0"/>
          </a:p>
        </p:txBody>
      </p:sp>
      <p:sp>
        <p:nvSpPr>
          <p:cNvPr id="12" name="Oval 11"/>
          <p:cNvSpPr/>
          <p:nvPr/>
        </p:nvSpPr>
        <p:spPr>
          <a:xfrm>
            <a:off x="6045200" y="2457450"/>
            <a:ext cx="4165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Assignable causes</a:t>
            </a:r>
            <a:endParaRPr lang="en-US" sz="2400" dirty="0"/>
          </a:p>
        </p:txBody>
      </p:sp>
      <p:sp>
        <p:nvSpPr>
          <p:cNvPr id="13" name="Down Arrow 12"/>
          <p:cNvSpPr/>
          <p:nvPr/>
        </p:nvSpPr>
        <p:spPr>
          <a:xfrm>
            <a:off x="3276600" y="3865392"/>
            <a:ext cx="355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4000" y="4549916"/>
            <a:ext cx="3860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Exists some inherent causes which are small  but unavoidable</a:t>
            </a:r>
            <a:endParaRPr lang="en-US" dirty="0"/>
          </a:p>
        </p:txBody>
      </p:sp>
      <p:sp>
        <p:nvSpPr>
          <p:cNvPr id="15" name="Down Arrow 14"/>
          <p:cNvSpPr/>
          <p:nvPr/>
        </p:nvSpPr>
        <p:spPr>
          <a:xfrm>
            <a:off x="7975600" y="3865392"/>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96000" y="4551192"/>
            <a:ext cx="406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are determined , findable and can be corrected.</a:t>
            </a:r>
          </a:p>
          <a:p>
            <a:pPr algn="ctr"/>
            <a:r>
              <a:rPr lang="en-US" dirty="0" smtClean="0"/>
              <a:t>Large amount of quality variation can be removed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2800" y="1833890"/>
            <a:ext cx="11379200" cy="523220"/>
          </a:xfrm>
          <a:prstGeom prst="rect">
            <a:avLst/>
          </a:prstGeom>
          <a:noFill/>
        </p:spPr>
        <p:txBody>
          <a:bodyPr wrap="square" rtlCol="0">
            <a:spAutoFit/>
          </a:bodyPr>
          <a:lstStyle/>
          <a:p>
            <a:r>
              <a:rPr lang="en-US" sz="2800" dirty="0" smtClean="0"/>
              <a:t>Target:</a:t>
            </a:r>
            <a:endParaRPr lang="en-US" sz="2800" dirty="0"/>
          </a:p>
        </p:txBody>
      </p:sp>
      <p:graphicFrame>
        <p:nvGraphicFramePr>
          <p:cNvPr id="6" name="Diagram 5"/>
          <p:cNvGraphicFramePr/>
          <p:nvPr/>
        </p:nvGraphicFramePr>
        <p:xfrm>
          <a:off x="2844800" y="1447800"/>
          <a:ext cx="84328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16000" y="3429000"/>
            <a:ext cx="11176000" cy="3046988"/>
          </a:xfrm>
          <a:prstGeom prst="rect">
            <a:avLst/>
          </a:prstGeom>
          <a:noFill/>
        </p:spPr>
        <p:txBody>
          <a:bodyPr wrap="square" rtlCol="0">
            <a:spAutoFit/>
          </a:bodyPr>
          <a:lstStyle/>
          <a:p>
            <a:pPr>
              <a:lnSpc>
                <a:spcPct val="150000"/>
              </a:lnSpc>
            </a:pPr>
            <a:r>
              <a:rPr lang="en-US" sz="3200" b="1" dirty="0" smtClean="0">
                <a:latin typeface="Times New Roman" panose="02020603050405020304" pitchFamily="18" charset="0"/>
                <a:cs typeface="Times New Roman" panose="02020603050405020304" pitchFamily="18" charset="0"/>
              </a:rPr>
              <a:t>Main sources of Assignable causes:</a:t>
            </a:r>
          </a:p>
          <a:p>
            <a:pPr>
              <a:lnSpc>
                <a:spcPct val="150000"/>
              </a:lnSpc>
            </a:pPr>
            <a:r>
              <a:rPr lang="en-US" sz="2400" dirty="0" smtClean="0">
                <a:latin typeface="Times New Roman" panose="02020603050405020304" pitchFamily="18" charset="0"/>
                <a:cs typeface="Times New Roman" panose="02020603050405020304" pitchFamily="18" charset="0"/>
              </a:rPr>
              <a:t>There are 3 main causes-</a:t>
            </a:r>
          </a:p>
          <a:p>
            <a:pPr marL="857250" lvl="1" indent="-400050">
              <a:lnSpc>
                <a:spcPct val="150000"/>
              </a:lnSpc>
              <a:buFont typeface="+mj-lt"/>
              <a:buAutoNum type="romanLcPeriod"/>
            </a:pPr>
            <a:r>
              <a:rPr lang="en-US" sz="2400" dirty="0" smtClean="0">
                <a:latin typeface="Times New Roman" panose="02020603050405020304" pitchFamily="18" charset="0"/>
                <a:cs typeface="Times New Roman" panose="02020603050405020304" pitchFamily="18" charset="0"/>
              </a:rPr>
              <a:t>Improperly Adjusted or controlled machines, </a:t>
            </a:r>
          </a:p>
          <a:p>
            <a:pPr marL="857250" lvl="1" indent="-400050">
              <a:lnSpc>
                <a:spcPct val="150000"/>
              </a:lnSpc>
              <a:buFont typeface="+mj-lt"/>
              <a:buAutoNum type="romanLcPeriod"/>
            </a:pPr>
            <a:r>
              <a:rPr lang="en-US" sz="2400" dirty="0" smtClean="0">
                <a:latin typeface="Times New Roman" panose="02020603050405020304" pitchFamily="18" charset="0"/>
                <a:cs typeface="Times New Roman" panose="02020603050405020304" pitchFamily="18" charset="0"/>
              </a:rPr>
              <a:t>Operator errors,</a:t>
            </a:r>
          </a:p>
          <a:p>
            <a:pPr marL="857250" lvl="1" indent="-400050">
              <a:lnSpc>
                <a:spcPct val="150000"/>
              </a:lnSpc>
              <a:buFont typeface="+mj-lt"/>
              <a:buAutoNum type="romanLcPeriod"/>
            </a:pPr>
            <a:r>
              <a:rPr lang="en-US" sz="2400" dirty="0" smtClean="0">
                <a:latin typeface="Times New Roman" panose="02020603050405020304" pitchFamily="18" charset="0"/>
                <a:cs typeface="Times New Roman" panose="02020603050405020304" pitchFamily="18" charset="0"/>
              </a:rPr>
              <a:t>Defective raw materials.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1625600" y="2003455"/>
          <a:ext cx="8128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743200" y="6067455"/>
            <a:ext cx="96520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Fig : Histogram for piston ring diameter.</a:t>
            </a:r>
            <a:endParaRPr lang="en-US" sz="2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914400" y="381001"/>
            <a:ext cx="10769600" cy="1908215"/>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Histogram</a:t>
            </a:r>
            <a:r>
              <a:rPr lang="en-US" sz="3600" b="1" dirty="0">
                <a:latin typeface="Times New Roman" panose="02020603050405020304" pitchFamily="18" charset="0"/>
              </a:rPr>
              <a:t>:</a:t>
            </a:r>
          </a:p>
          <a:p>
            <a:endParaRPr lang="en-US" sz="1000" dirty="0"/>
          </a:p>
          <a:p>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graph of the observed frequencies versus the ring diameter is shown below. This display is called a histogram.</a:t>
            </a:r>
          </a:p>
          <a:p>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066" y="2703940"/>
            <a:ext cx="10972800" cy="1143000"/>
          </a:xfrm>
        </p:spPr>
        <p:txBody>
          <a:bodyPr>
            <a:normAutofit/>
          </a:bodyPr>
          <a:lstStyle/>
          <a:p>
            <a:r>
              <a:rPr lang="en-US" sz="6000" b="1" dirty="0" smtClean="0"/>
              <a:t>Week 4</a:t>
            </a:r>
            <a:endParaRPr lang="en-US" sz="6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27798" y="353943"/>
          <a:ext cx="11142747" cy="6399538"/>
        </p:xfrm>
        <a:graphic>
          <a:graphicData uri="http://schemas.openxmlformats.org/drawingml/2006/table">
            <a:tbl>
              <a:tblPr firstRow="1" firstCol="1" bandRow="1"/>
              <a:tblGrid>
                <a:gridCol w="727235"/>
                <a:gridCol w="4893190"/>
                <a:gridCol w="2097083"/>
                <a:gridCol w="2027182"/>
                <a:gridCol w="1398057"/>
              </a:tblGrid>
              <a:tr h="239578">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Week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Topic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Teaching-Learning 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Assessment 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Corresponding CLOs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54">
                <a:tc>
                  <a:txBody>
                    <a:bodyPr/>
                    <a:lstStyle/>
                    <a:p>
                      <a:pPr marL="0" marR="0" algn="ctr">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b="0" i="0" kern="1200" dirty="0" smtClean="0">
                          <a:solidFill>
                            <a:schemeClr val="tx1"/>
                          </a:solidFill>
                          <a:effectLst/>
                          <a:latin typeface="+mn-lt"/>
                          <a:ea typeface="+mn-ea"/>
                          <a:cs typeface="+mn-cs"/>
                        </a:rPr>
                        <a:t>Introduction, Definition of Quality, Methods of control chance causes and assignable causes,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Lecture, discussion, group 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Quiz, Written Exam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CLO1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54">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b="0" i="0" kern="1200" dirty="0" err="1" smtClean="0">
                          <a:solidFill>
                            <a:schemeClr val="tx1"/>
                          </a:solidFill>
                          <a:effectLst/>
                          <a:latin typeface="+mn-lt"/>
                          <a:ea typeface="+mn-ea"/>
                          <a:cs typeface="+mn-cs"/>
                        </a:rPr>
                        <a:t>causes,Seven</a:t>
                      </a:r>
                      <a:r>
                        <a:rPr lang="en-US" sz="1100" b="0" i="0" kern="1200" dirty="0" smtClean="0">
                          <a:solidFill>
                            <a:schemeClr val="tx1"/>
                          </a:solidFill>
                          <a:effectLst/>
                          <a:latin typeface="+mn-lt"/>
                          <a:ea typeface="+mn-ea"/>
                          <a:cs typeface="+mn-cs"/>
                        </a:rPr>
                        <a:t> </a:t>
                      </a:r>
                      <a:r>
                        <a:rPr lang="en-US" sz="1100" b="0" i="0" kern="1200" dirty="0" err="1" smtClean="0">
                          <a:solidFill>
                            <a:schemeClr val="tx1"/>
                          </a:solidFill>
                          <a:effectLst/>
                          <a:latin typeface="+mn-lt"/>
                          <a:ea typeface="+mn-ea"/>
                          <a:cs typeface="+mn-cs"/>
                        </a:rPr>
                        <a:t>statistisfial</a:t>
                      </a:r>
                      <a:r>
                        <a:rPr lang="en-US" sz="1100" b="0" i="0" kern="1200" dirty="0" smtClean="0">
                          <a:solidFill>
                            <a:schemeClr val="tx1"/>
                          </a:solidFill>
                          <a:effectLst/>
                          <a:latin typeface="+mn-lt"/>
                          <a:ea typeface="+mn-ea"/>
                          <a:cs typeface="+mn-cs"/>
                        </a:rPr>
                        <a:t> tools ,problem solving methodology ( PDCA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Oral Presentation, debate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Assignment, Written, Quiz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CLO1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291">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b="0" i="0" kern="1200" dirty="0" smtClean="0">
                          <a:solidFill>
                            <a:schemeClr val="tx1"/>
                          </a:solidFill>
                          <a:effectLst/>
                          <a:latin typeface="+mn-lt"/>
                          <a:ea typeface="+mn-ea"/>
                          <a:cs typeface="+mn-cs"/>
                        </a:rPr>
                        <a:t>seven management Tools ,SQC Benefits and limitations, Quality function </a:t>
                      </a: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Video lecture, Field visit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Report writing, Demonstration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CLO1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702">
                <a:tc>
                  <a:txBody>
                    <a:bodyPr/>
                    <a:lstStyle/>
                    <a:p>
                      <a:pPr marL="0" marR="0" algn="ctr">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b="0" i="0" kern="1200" dirty="0" smtClean="0">
                          <a:solidFill>
                            <a:schemeClr val="tx1"/>
                          </a:solidFill>
                          <a:effectLst/>
                          <a:latin typeface="+mn-lt"/>
                          <a:ea typeface="+mn-ea"/>
                          <a:cs typeface="+mn-cs"/>
                        </a:rPr>
                        <a:t>Quality </a:t>
                      </a:r>
                      <a:r>
                        <a:rPr lang="en-US" sz="1100" b="0" i="0" kern="1200" dirty="0" err="1" smtClean="0">
                          <a:solidFill>
                            <a:schemeClr val="tx1"/>
                          </a:solidFill>
                          <a:effectLst/>
                          <a:latin typeface="+mn-lt"/>
                          <a:ea typeface="+mn-ea"/>
                          <a:cs typeface="+mn-cs"/>
                        </a:rPr>
                        <a:t>assurance,Quality</a:t>
                      </a:r>
                      <a:r>
                        <a:rPr lang="en-US" sz="1100" b="0" i="0" kern="1200" dirty="0" smtClean="0">
                          <a:solidFill>
                            <a:schemeClr val="tx1"/>
                          </a:solidFill>
                          <a:effectLst/>
                          <a:latin typeface="+mn-lt"/>
                          <a:ea typeface="+mn-ea"/>
                          <a:cs typeface="+mn-cs"/>
                        </a:rPr>
                        <a:t> audit, Quality cost, Quality circle, Team of Quality </a:t>
                      </a:r>
                      <a:r>
                        <a:rPr lang="en-US" sz="1100" b="0" i="0" kern="1200" dirty="0" err="1" smtClean="0">
                          <a:solidFill>
                            <a:schemeClr val="tx1"/>
                          </a:solidFill>
                          <a:effectLst/>
                          <a:latin typeface="+mn-lt"/>
                          <a:ea typeface="+mn-ea"/>
                          <a:cs typeface="+mn-cs"/>
                        </a:rPr>
                        <a:t>circle,Benefits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Lecture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Viva, Quiz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CLO1, CLO3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702">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b="0" i="0" kern="1200" dirty="0" smtClean="0">
                          <a:solidFill>
                            <a:schemeClr val="tx1"/>
                          </a:solidFill>
                          <a:effectLst/>
                          <a:latin typeface="+mn-lt"/>
                          <a:ea typeface="+mn-ea"/>
                          <a:cs typeface="+mn-cs"/>
                        </a:rPr>
                        <a:t>Theory of Control Charts, control chart for variables X &amp; R Chart, Standard </a:t>
                      </a:r>
                      <a:r>
                        <a:rPr lang="en-US" sz="1100" b="0" i="0" kern="1200" dirty="0" err="1" smtClean="0">
                          <a:solidFill>
                            <a:schemeClr val="tx1"/>
                          </a:solidFill>
                          <a:effectLst/>
                          <a:latin typeface="+mn-lt"/>
                          <a:ea typeface="+mn-ea"/>
                          <a:cs typeface="+mn-cs"/>
                        </a:rPr>
                        <a:t>deviationchart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Project exhibition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Project, Field visit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CLO1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114">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b="0" i="0" kern="1200" dirty="0" smtClean="0">
                          <a:solidFill>
                            <a:schemeClr val="tx1"/>
                          </a:solidFill>
                          <a:effectLst/>
                          <a:latin typeface="+mn-lt"/>
                          <a:ea typeface="+mn-ea"/>
                          <a:cs typeface="+mn-cs"/>
                        </a:rPr>
                        <a:t>Process capability studies Control Chart for attributes, fraction defective and of defective charts chart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Discussion, Video Presentation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Quiz, Written Exam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CLO1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291">
                <a:tc>
                  <a:txBody>
                    <a:bodyPr/>
                    <a:lstStyle/>
                    <a:p>
                      <a:pPr marL="0" marR="0" algn="ctr">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b="0" i="0" kern="1200" dirty="0" smtClean="0">
                          <a:solidFill>
                            <a:schemeClr val="tx1"/>
                          </a:solidFill>
                          <a:effectLst/>
                          <a:latin typeface="+mn-lt"/>
                          <a:ea typeface="+mn-ea"/>
                          <a:cs typeface="+mn-cs"/>
                        </a:rPr>
                        <a:t>sensitivity Control chart for non</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conformities ( p, </a:t>
                      </a:r>
                      <a:r>
                        <a:rPr lang="en-US" sz="1100" b="0" i="0" kern="1200" dirty="0" err="1" smtClean="0">
                          <a:solidFill>
                            <a:schemeClr val="tx1"/>
                          </a:solidFill>
                          <a:effectLst/>
                          <a:latin typeface="+mn-lt"/>
                          <a:ea typeface="+mn-ea"/>
                          <a:cs typeface="+mn-cs"/>
                        </a:rPr>
                        <a:t>np</a:t>
                      </a:r>
                      <a:r>
                        <a:rPr lang="en-US" sz="1100" b="0" i="0" kern="1200" dirty="0" smtClean="0">
                          <a:solidFill>
                            <a:schemeClr val="tx1"/>
                          </a:solidFill>
                          <a:effectLst/>
                          <a:latin typeface="+mn-lt"/>
                          <a:ea typeface="+mn-ea"/>
                          <a:cs typeface="+mn-cs"/>
                        </a:rPr>
                        <a:t> chart, c &amp;u charts ) problems using SQC tables</a:t>
                      </a:r>
                      <a:endParaRPr lang="en-US" sz="1100" b="0" i="0" kern="1200" dirty="0">
                        <a:solidFill>
                          <a:schemeClr val="tx1"/>
                        </a:solidFill>
                        <a:effectLst/>
                        <a:latin typeface="+mn-lt"/>
                        <a:ea typeface="+mn-ea"/>
                        <a:cs typeface="+mn-cs"/>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Case-based Learning, Demonstration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Assignment, Written, Quiz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CLO1, CLO4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291">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b="0" i="0" kern="1200" dirty="0" smtClean="0">
                          <a:solidFill>
                            <a:schemeClr val="tx1"/>
                          </a:solidFill>
                          <a:effectLst/>
                          <a:latin typeface="+mn-lt"/>
                          <a:ea typeface="+mn-ea"/>
                          <a:cs typeface="+mn-cs"/>
                        </a:rPr>
                        <a:t>Acceptance sampling, Fundamental concepts &amp; terms ,Operation characteristic curves(OC curves) AQL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Lecture, discussion, group 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Report writing, Demonstration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CLO3, CLO4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54">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b="0" i="0" kern="1200" dirty="0" smtClean="0">
                          <a:solidFill>
                            <a:schemeClr val="tx1"/>
                          </a:solidFill>
                          <a:effectLst/>
                          <a:latin typeface="+mn-lt"/>
                          <a:ea typeface="+mn-ea"/>
                          <a:cs typeface="+mn-cs"/>
                        </a:rPr>
                        <a:t>LTPD, AOQL, sampling plans for single</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Double</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Multiple sampling </a:t>
                      </a:r>
                      <a:r>
                        <a:rPr lang="en-US" sz="1100" b="0" i="0" kern="1200" dirty="0" err="1" smtClean="0">
                          <a:solidFill>
                            <a:schemeClr val="tx1"/>
                          </a:solidFill>
                          <a:effectLst/>
                          <a:latin typeface="+mn-lt"/>
                          <a:ea typeface="+mn-ea"/>
                          <a:cs typeface="+mn-cs"/>
                        </a:rPr>
                        <a:t>plan,sequential</a:t>
                      </a:r>
                      <a:r>
                        <a:rPr lang="en-US" sz="1100" b="0" i="0" kern="1200" dirty="0" smtClean="0">
                          <a:solidFill>
                            <a:schemeClr val="tx1"/>
                          </a:solidFill>
                          <a:effectLst/>
                          <a:latin typeface="+mn-lt"/>
                          <a:ea typeface="+mn-ea"/>
                          <a:cs typeface="+mn-cs"/>
                        </a:rPr>
                        <a:t> sampling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Oral Presentation, debate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Viva, Quiz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CLO2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54">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b="0" i="0" kern="1200" dirty="0" smtClean="0">
                          <a:solidFill>
                            <a:schemeClr val="tx1"/>
                          </a:solidFill>
                          <a:effectLst/>
                          <a:latin typeface="+mn-lt"/>
                          <a:ea typeface="+mn-ea"/>
                          <a:cs typeface="+mn-cs"/>
                        </a:rPr>
                        <a:t>Dodge </a:t>
                      </a:r>
                      <a:r>
                        <a:rPr lang="en-US" sz="1100" b="0" i="0" kern="1200" dirty="0" err="1" smtClean="0">
                          <a:solidFill>
                            <a:schemeClr val="tx1"/>
                          </a:solidFill>
                          <a:effectLst/>
                          <a:latin typeface="+mn-lt"/>
                          <a:ea typeface="+mn-ea"/>
                          <a:cs typeface="+mn-cs"/>
                        </a:rPr>
                        <a:t>Roming</a:t>
                      </a:r>
                      <a:r>
                        <a:rPr lang="en-US" sz="1100" b="0" i="0" kern="1200" dirty="0" smtClean="0">
                          <a:solidFill>
                            <a:schemeClr val="tx1"/>
                          </a:solidFill>
                          <a:effectLst/>
                          <a:latin typeface="+mn-lt"/>
                          <a:ea typeface="+mn-ea"/>
                          <a:cs typeface="+mn-cs"/>
                        </a:rPr>
                        <a:t> sampling plans Lot by </a:t>
                      </a:r>
                      <a:r>
                        <a:rPr lang="en-US" sz="1100" b="0" i="0" kern="1200" dirty="0" err="1" smtClean="0">
                          <a:solidFill>
                            <a:schemeClr val="tx1"/>
                          </a:solidFill>
                          <a:effectLst/>
                          <a:latin typeface="+mn-lt"/>
                          <a:ea typeface="+mn-ea"/>
                          <a:cs typeface="+mn-cs"/>
                        </a:rPr>
                        <a:t>Lotacceptance</a:t>
                      </a:r>
                      <a:r>
                        <a:rPr lang="en-US" sz="1100" b="0" i="0" kern="1200" dirty="0" smtClean="0">
                          <a:solidFill>
                            <a:schemeClr val="tx1"/>
                          </a:solidFill>
                          <a:effectLst/>
                          <a:latin typeface="+mn-lt"/>
                          <a:ea typeface="+mn-ea"/>
                          <a:cs typeface="+mn-cs"/>
                        </a:rPr>
                        <a:t>  sampling by Attributes</a:t>
                      </a: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Video lecture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Project, Field visit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CLO2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68">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0" i="0" kern="1200" dirty="0" smtClean="0">
                          <a:solidFill>
                            <a:schemeClr val="tx1"/>
                          </a:solidFill>
                          <a:effectLst/>
                          <a:latin typeface="+mn-lt"/>
                          <a:ea typeface="+mn-ea"/>
                          <a:cs typeface="+mn-cs"/>
                        </a:rPr>
                        <a:t>,AQL system for Lot by Lot </a:t>
                      </a:r>
                      <a:r>
                        <a:rPr lang="en-US" sz="1100" b="0" i="0" kern="1200" dirty="0" err="1" smtClean="0">
                          <a:solidFill>
                            <a:schemeClr val="tx1"/>
                          </a:solidFill>
                          <a:effectLst/>
                          <a:latin typeface="+mn-lt"/>
                          <a:ea typeface="+mn-ea"/>
                          <a:cs typeface="+mn-cs"/>
                        </a:rPr>
                        <a:t>sampling,Acceptancesampling</a:t>
                      </a:r>
                      <a:r>
                        <a:rPr lang="en-US" sz="1100" b="0" i="0" kern="1200" dirty="0" smtClean="0">
                          <a:solidFill>
                            <a:schemeClr val="tx1"/>
                          </a:solidFill>
                          <a:effectLst/>
                          <a:latin typeface="+mn-lt"/>
                          <a:ea typeface="+mn-ea"/>
                          <a:cs typeface="+mn-cs"/>
                        </a:rPr>
                        <a:t> by variables.</a:t>
                      </a:r>
                      <a:endParaRPr lang="en-US" sz="1100" b="0" i="0" kern="1200" dirty="0">
                        <a:solidFill>
                          <a:schemeClr val="tx1"/>
                        </a:solidFill>
                        <a:effectLst/>
                        <a:latin typeface="+mn-lt"/>
                        <a:ea typeface="+mn-ea"/>
                        <a:cs typeface="+mn-cs"/>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Quiz, Written Exam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CLO3,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CLO4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68">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b="0" i="0" kern="1200" dirty="0" smtClean="0">
                          <a:solidFill>
                            <a:schemeClr val="tx1"/>
                          </a:solidFill>
                          <a:effectLst/>
                          <a:latin typeface="+mn-lt"/>
                          <a:ea typeface="+mn-ea"/>
                          <a:cs typeface="+mn-cs"/>
                        </a:rPr>
                        <a:t>Quality policy, Quality planning, designing for quality, Manufacturing for quality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Project exhibition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Assignment, Written, Quiz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CLO3,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CLO3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291">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b="0" i="0" kern="1200" dirty="0" smtClean="0">
                          <a:solidFill>
                            <a:schemeClr val="tx1"/>
                          </a:solidFill>
                          <a:effectLst/>
                          <a:latin typeface="+mn-lt"/>
                          <a:ea typeface="+mn-ea"/>
                          <a:cs typeface="+mn-cs"/>
                        </a:rPr>
                        <a:t>quality philosophies by Deming and </a:t>
                      </a:r>
                      <a:r>
                        <a:rPr lang="en-US" sz="1100" b="0" i="0" kern="1200" dirty="0" err="1" smtClean="0">
                          <a:solidFill>
                            <a:schemeClr val="tx1"/>
                          </a:solidFill>
                          <a:effectLst/>
                          <a:latin typeface="+mn-lt"/>
                          <a:ea typeface="+mn-ea"/>
                          <a:cs typeface="+mn-cs"/>
                        </a:rPr>
                        <a:t>Jurang</a:t>
                      </a:r>
                      <a:r>
                        <a:rPr lang="en-US" sz="1100" b="0" i="0" kern="1200" dirty="0" smtClean="0">
                          <a:solidFill>
                            <a:schemeClr val="tx1"/>
                          </a:solidFill>
                          <a:effectLst/>
                          <a:latin typeface="+mn-lt"/>
                          <a:ea typeface="+mn-ea"/>
                          <a:cs typeface="+mn-cs"/>
                        </a:rPr>
                        <a:t>, Crosby &amp; </a:t>
                      </a:r>
                      <a:r>
                        <a:rPr lang="en-US" sz="1100" b="0" i="0" kern="1200" dirty="0" err="1" smtClean="0">
                          <a:solidFill>
                            <a:schemeClr val="tx1"/>
                          </a:solidFill>
                          <a:effectLst/>
                          <a:latin typeface="+mn-lt"/>
                          <a:ea typeface="+mn-ea"/>
                          <a:cs typeface="+mn-cs"/>
                        </a:rPr>
                        <a:t>Muller,TQM</a:t>
                      </a:r>
                      <a:r>
                        <a:rPr lang="en-US" sz="1100" b="0" i="0" kern="1200" dirty="0" smtClean="0">
                          <a:solidFill>
                            <a:schemeClr val="tx1"/>
                          </a:solidFill>
                          <a:effectLst/>
                          <a:latin typeface="+mn-lt"/>
                          <a:ea typeface="+mn-ea"/>
                          <a:cs typeface="+mn-cs"/>
                        </a:rPr>
                        <a:t> </a:t>
                      </a:r>
                      <a:r>
                        <a:rPr lang="en-US" sz="1100" b="0" i="0" kern="1200" dirty="0" err="1" smtClean="0">
                          <a:solidFill>
                            <a:schemeClr val="tx1"/>
                          </a:solidFill>
                          <a:effectLst/>
                          <a:latin typeface="+mn-lt"/>
                          <a:ea typeface="+mn-ea"/>
                          <a:cs typeface="+mn-cs"/>
                        </a:rPr>
                        <a:t>definition,customer</a:t>
                      </a:r>
                      <a:r>
                        <a:rPr lang="en-US" sz="1100" b="0" i="0" kern="1200" dirty="0" smtClean="0">
                          <a:solidFill>
                            <a:schemeClr val="tx1"/>
                          </a:solidFill>
                          <a:effectLst/>
                          <a:latin typeface="+mn-lt"/>
                          <a:ea typeface="+mn-ea"/>
                          <a:cs typeface="+mn-cs"/>
                        </a:rPr>
                        <a:t> focus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Discussion, Video Presentation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Report writing, Demonstration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CLO1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291">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b="0" i="0" kern="1200" dirty="0" smtClean="0">
                          <a:solidFill>
                            <a:schemeClr val="tx1"/>
                          </a:solidFill>
                          <a:effectLst/>
                          <a:latin typeface="+mn-lt"/>
                          <a:ea typeface="+mn-ea"/>
                          <a:cs typeface="+mn-cs"/>
                        </a:rPr>
                        <a:t>Top Management commitment, Team work,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Case-based Learning, Demonstration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Viva, Quiz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CLO1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291">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b="0" i="0" kern="1200" dirty="0" smtClean="0">
                          <a:solidFill>
                            <a:schemeClr val="tx1"/>
                          </a:solidFill>
                          <a:effectLst/>
                          <a:latin typeface="+mn-lt"/>
                          <a:ea typeface="+mn-ea"/>
                          <a:cs typeface="+mn-cs"/>
                        </a:rPr>
                        <a:t>Implementation of </a:t>
                      </a:r>
                      <a:r>
                        <a:rPr lang="en-US" sz="1100" b="0" i="0" kern="1200" dirty="0" err="1" smtClean="0">
                          <a:solidFill>
                            <a:schemeClr val="tx1"/>
                          </a:solidFill>
                          <a:effectLst/>
                          <a:latin typeface="+mn-lt"/>
                          <a:ea typeface="+mn-ea"/>
                          <a:cs typeface="+mn-cs"/>
                        </a:rPr>
                        <a:t>TQM,Concepts</a:t>
                      </a:r>
                      <a:r>
                        <a:rPr lang="en-US" sz="1100" b="0" i="0" kern="1200" dirty="0" smtClean="0">
                          <a:solidFill>
                            <a:schemeClr val="tx1"/>
                          </a:solidFill>
                          <a:effectLst/>
                          <a:latin typeface="+mn-lt"/>
                          <a:ea typeface="+mn-ea"/>
                          <a:cs typeface="+mn-cs"/>
                        </a:rPr>
                        <a:t> of Kaizen, 5S,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Lecture, discussion, group 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Project, Field visit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CLO3,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CLO4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291">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b="0" i="0" kern="1200" dirty="0" smtClean="0">
                          <a:solidFill>
                            <a:schemeClr val="tx1"/>
                          </a:solidFill>
                          <a:effectLst/>
                          <a:latin typeface="+mn-lt"/>
                          <a:ea typeface="+mn-ea"/>
                          <a:cs typeface="+mn-cs"/>
                        </a:rPr>
                        <a:t>just in time JIT, Taguchi methods, </a:t>
                      </a:r>
                      <a:r>
                        <a:rPr lang="en-US" sz="1100" kern="1200" dirty="0" smtClean="0">
                          <a:solidFill>
                            <a:schemeClr val="tx1"/>
                          </a:solidFill>
                          <a:effectLst/>
                          <a:latin typeface="+mn-lt"/>
                          <a:ea typeface="+mn-ea"/>
                          <a:cs typeface="+mn-cs"/>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Oral Presentation, debate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Quiz, Written Exam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CLO3, CLO4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68">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b="0" i="0" kern="1200" dirty="0" smtClean="0">
                          <a:solidFill>
                            <a:schemeClr val="tx1"/>
                          </a:solidFill>
                          <a:effectLst/>
                          <a:latin typeface="+mn-lt"/>
                          <a:ea typeface="+mn-ea"/>
                          <a:cs typeface="+mn-cs"/>
                        </a:rPr>
                        <a:t>need for ISO 9000,clausesof ISO 9000 </a:t>
                      </a:r>
                      <a:r>
                        <a:rPr lang="en-US" sz="1100" b="0" i="0" kern="1200" dirty="0" err="1" smtClean="0">
                          <a:solidFill>
                            <a:schemeClr val="tx1"/>
                          </a:solidFill>
                          <a:effectLst/>
                          <a:latin typeface="+mn-lt"/>
                          <a:ea typeface="+mn-ea"/>
                          <a:cs typeface="+mn-cs"/>
                        </a:rPr>
                        <a:t>Implementation,Case</a:t>
                      </a:r>
                      <a:r>
                        <a:rPr lang="en-US" sz="1100" b="0" i="0" kern="1200" dirty="0" smtClean="0">
                          <a:solidFill>
                            <a:schemeClr val="tx1"/>
                          </a:solidFill>
                          <a:effectLst/>
                          <a:latin typeface="+mn-lt"/>
                          <a:ea typeface="+mn-ea"/>
                          <a:cs typeface="+mn-cs"/>
                        </a:rPr>
                        <a:t> studies</a:t>
                      </a:r>
                      <a:r>
                        <a:rPr lang="en-US" sz="1100" kern="1200" dirty="0" smtClean="0">
                          <a:solidFill>
                            <a:schemeClr val="tx1"/>
                          </a:solidFill>
                          <a:effectLst/>
                          <a:latin typeface="+mn-lt"/>
                          <a:ea typeface="+mn-ea"/>
                          <a:cs typeface="+mn-cs"/>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Video lecture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Assignment, Written, Quiz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CLO3,</a:t>
                      </a:r>
                      <a:r>
                        <a:rPr lang="en-US" sz="1100" baseline="0" dirty="0" smtClean="0">
                          <a:effectLst/>
                          <a:latin typeface="Times New Roman" panose="02020603050405020304" pitchFamily="18" charset="0"/>
                          <a:ea typeface="Calibri" panose="020F0502020204030204" pitchFamily="34" charset="0"/>
                          <a:cs typeface="Times New Roman" panose="02020603050405020304" pitchFamily="18" charset="0"/>
                        </a:rPr>
                        <a:t> CLO4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17" marR="55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536802" y="15389"/>
            <a:ext cx="85331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Course plan specifying content, CLOs, teaching learning and assessment strategy mapped with CLOs</a:t>
            </a:r>
            <a:endParaRPr kumimoji="0" lang="en-US" sz="16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67249"/>
            <a:ext cx="10464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Pareto chart :</a:t>
            </a:r>
          </a:p>
        </p:txBody>
      </p:sp>
      <p:sp>
        <p:nvSpPr>
          <p:cNvPr id="5" name="TextBox 4"/>
          <p:cNvSpPr txBox="1"/>
          <p:nvPr/>
        </p:nvSpPr>
        <p:spPr>
          <a:xfrm>
            <a:off x="812800" y="1124466"/>
            <a:ext cx="113792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lang="en-US" sz="2400" dirty="0">
                <a:solidFill>
                  <a:prstClr val="black"/>
                </a:solidFill>
                <a:latin typeface="Times New Roman" panose="02020603050405020304" pitchFamily="18" charset="0"/>
                <a:cs typeface="Times New Roman" panose="02020603050405020304" pitchFamily="18" charset="0"/>
              </a:rPr>
              <a:t>P</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areto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hart is simply a frequency distribution (or Histogram) of attribute  (ascending order) data arranged category.</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7" name="Chart 6"/>
          <p:cNvGraphicFramePr/>
          <p:nvPr/>
        </p:nvGraphicFramePr>
        <p:xfrm>
          <a:off x="1320800" y="2133600"/>
          <a:ext cx="93472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267200" y="6096000"/>
            <a:ext cx="9245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Fig : Pareto Chart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000" y="838200"/>
            <a:ext cx="10160000" cy="6678751"/>
          </a:xfrm>
          <a:prstGeom prst="rect">
            <a:avLst/>
          </a:prstGeom>
          <a:noFill/>
        </p:spPr>
        <p:txBody>
          <a:bodyPr wrap="square" rtlCol="0">
            <a:spAutoFit/>
          </a:bodyPr>
          <a:lstStyle/>
          <a:p>
            <a:pPr>
              <a:buFont typeface="Wingdings" panose="05000000000000000000" pitchFamily="2" charset="2"/>
              <a:buChar char="q"/>
            </a:pPr>
            <a:r>
              <a:rPr lang="en-US" sz="2400" dirty="0" smtClean="0"/>
              <a:t>In analyzing the tank defect problem, the team elected to lay out the major categories of tank defects as machines, materials, methods, personnel, measurement, and environment.</a:t>
            </a:r>
          </a:p>
          <a:p>
            <a:r>
              <a:rPr lang="en-US" sz="2000" dirty="0" smtClean="0"/>
              <a:t> </a:t>
            </a:r>
          </a:p>
          <a:p>
            <a:r>
              <a:rPr lang="en-US" sz="2000" dirty="0" smtClean="0"/>
              <a:t> </a:t>
            </a:r>
          </a:p>
          <a:p>
            <a:pPr>
              <a:buFont typeface="Wingdings" panose="05000000000000000000" pitchFamily="2" charset="2"/>
              <a:buChar char="q"/>
            </a:pPr>
            <a:r>
              <a:rPr lang="en-US" sz="2400" dirty="0" smtClean="0"/>
              <a:t>A brainstorming session ensued to identify the various sub causes in each of these major categories  and to prepare the diagram in Fig.</a:t>
            </a:r>
          </a:p>
          <a:p>
            <a:endParaRPr lang="en-US" sz="2000" dirty="0" smtClean="0"/>
          </a:p>
          <a:p>
            <a:endParaRPr lang="en-US" sz="2000" dirty="0" smtClean="0"/>
          </a:p>
          <a:p>
            <a:pPr>
              <a:buFont typeface="Wingdings" panose="05000000000000000000" pitchFamily="2" charset="2"/>
              <a:buChar char="q"/>
            </a:pPr>
            <a:r>
              <a:rPr lang="en-US" sz="2400" dirty="0" smtClean="0"/>
              <a:t> Then through discussion and the process of elimination, the group decided that materials and methods contained the most likely cause categories.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1200" y="457201"/>
            <a:ext cx="104648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Cause &amp; Effect Diagram: </a:t>
            </a:r>
          </a:p>
        </p:txBody>
      </p:sp>
      <p:pic>
        <p:nvPicPr>
          <p:cNvPr id="7" name="Picture 6" descr="chart1.PNG"/>
          <p:cNvPicPr>
            <a:picLocks noChangeAspect="1"/>
          </p:cNvPicPr>
          <p:nvPr/>
        </p:nvPicPr>
        <p:blipFill>
          <a:blip r:embed="rId2"/>
          <a:stretch>
            <a:fillRect/>
          </a:stretch>
        </p:blipFill>
        <p:spPr>
          <a:xfrm>
            <a:off x="1422400" y="1295400"/>
            <a:ext cx="9550400" cy="4800600"/>
          </a:xfrm>
          <a:prstGeom prst="rect">
            <a:avLst/>
          </a:prstGeom>
        </p:spPr>
      </p:pic>
      <p:sp>
        <p:nvSpPr>
          <p:cNvPr id="9" name="TextBox 8"/>
          <p:cNvSpPr txBox="1"/>
          <p:nvPr/>
        </p:nvSpPr>
        <p:spPr>
          <a:xfrm>
            <a:off x="1930400" y="6096001"/>
            <a:ext cx="10464800"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Fig:  Cause-and-effect diagram for the tank defect problem.</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1"/>
            <a:ext cx="10668000" cy="5632311"/>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How to Construct/ Steps in Constructing Cause &amp; Effect Diagram:</a:t>
            </a:r>
          </a:p>
          <a:p>
            <a:endParaRPr lang="en-US" sz="3200" dirty="0" smtClean="0">
              <a:latin typeface="Times New Roman" panose="02020603050405020304" pitchFamily="18" charset="0"/>
              <a:cs typeface="Times New Roman" panose="02020603050405020304" pitchFamily="18" charset="0"/>
            </a:endParaRPr>
          </a:p>
          <a:p>
            <a:pPr marL="457200" indent="-457200">
              <a:buAutoNum type="arabicPeriod"/>
            </a:pPr>
            <a:r>
              <a:rPr lang="en-US" sz="2400" dirty="0" smtClean="0">
                <a:latin typeface="Times New Roman" panose="02020603050405020304" pitchFamily="18" charset="0"/>
                <a:cs typeface="Times New Roman" panose="02020603050405020304" pitchFamily="18" charset="0"/>
              </a:rPr>
              <a:t>Define the problem or effect to be analyzed, </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Form the team to perform the analysis,</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Draw the effect box and </a:t>
            </a:r>
            <a:r>
              <a:rPr lang="en-US" sz="2400" dirty="0" err="1" smtClean="0">
                <a:latin typeface="Times New Roman" panose="02020603050405020304" pitchFamily="18" charset="0"/>
                <a:cs typeface="Times New Roman" panose="02020603050405020304" pitchFamily="18" charset="0"/>
              </a:rPr>
              <a:t>centre</a:t>
            </a:r>
            <a:r>
              <a:rPr lang="en-US" sz="2400" dirty="0" smtClean="0">
                <a:latin typeface="Times New Roman" panose="02020603050405020304" pitchFamily="18" charset="0"/>
                <a:cs typeface="Times New Roman" panose="02020603050405020304" pitchFamily="18" charset="0"/>
              </a:rPr>
              <a:t> line, </a:t>
            </a:r>
          </a:p>
          <a:p>
            <a:pPr marL="342900" indent="-342900">
              <a:buAutoNum type="arabicPeriod" startAt="4"/>
            </a:pP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rPr>
              <a:t>Specify the major potential cause categories and join them</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rPr>
              <a:t>as boxes connected to the centre line.</a:t>
            </a:r>
            <a:endParaRPr lang="en-US" sz="2400" dirty="0" smtClean="0">
              <a:latin typeface="Times New Roman" panose="02020603050405020304" pitchFamily="18" charset="0"/>
              <a:cs typeface="Times New Roman" panose="02020603050405020304" pitchFamily="18" charset="0"/>
            </a:endParaRPr>
          </a:p>
          <a:p>
            <a:pPr marL="342900" indent="-342900">
              <a:buAutoNum type="arabicPeriod" startAt="4"/>
            </a:pPr>
            <a:r>
              <a:rPr lang="en-US" sz="2400" dirty="0" smtClean="0">
                <a:latin typeface="Times New Roman" panose="02020603050405020304" pitchFamily="18" charset="0"/>
                <a:cs typeface="Times New Roman" panose="02020603050405020304" pitchFamily="18" charset="0"/>
              </a:rPr>
              <a:t>Identity the possible causes and classify them into the categories in step 4. </a:t>
            </a:r>
          </a:p>
          <a:p>
            <a:pPr marL="342900" indent="-342900">
              <a:buAutoNum type="arabicPeriod" startAt="4"/>
            </a:pPr>
            <a:r>
              <a:rPr lang="en-US" sz="2400" dirty="0" smtClean="0">
                <a:latin typeface="Times New Roman" panose="02020603050405020304" pitchFamily="18" charset="0"/>
                <a:cs typeface="Times New Roman" panose="02020603050405020304" pitchFamily="18" charset="0"/>
              </a:rPr>
              <a:t>Rank orders the causes to identify those that seem most likely to impact the problem. </a:t>
            </a:r>
          </a:p>
          <a:p>
            <a:pPr marL="342900" indent="-342900">
              <a:buAutoNum type="arabicPeriod" startAt="4"/>
            </a:pPr>
            <a:r>
              <a:rPr lang="en-US" sz="2400" dirty="0" smtClean="0">
                <a:latin typeface="Times New Roman" panose="02020603050405020304" pitchFamily="18" charset="0"/>
                <a:cs typeface="Times New Roman" panose="02020603050405020304" pitchFamily="18" charset="0"/>
              </a:rPr>
              <a:t>Take corrective action.</a:t>
            </a:r>
          </a:p>
          <a:p>
            <a:pPr marL="342900" indent="-342900">
              <a:buAutoNum type="arabicPeriod" startAt="4"/>
            </a:pPr>
            <a:endParaRPr lang="en-US" sz="2400" dirty="0" smtClean="0">
              <a:latin typeface="Times New Roman" panose="02020603050405020304" pitchFamily="18" charset="0"/>
              <a:cs typeface="Times New Roman" panose="02020603050405020304" pitchFamily="18" charset="0"/>
            </a:endParaRPr>
          </a:p>
          <a:p>
            <a:pPr marL="342900" indent="-342900"/>
            <a:r>
              <a:rPr lang="en-US" sz="2400" dirty="0" smtClean="0">
                <a:latin typeface="Times New Roman" panose="02020603050405020304" pitchFamily="18" charset="0"/>
                <a:cs typeface="Times New Roman" panose="02020603050405020304" pitchFamily="18" charset="0"/>
              </a:rPr>
              <a:t>Example :Defects of tank (metal tank)</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533401"/>
            <a:ext cx="104648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Control Chart:</a:t>
            </a: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85373" y="1524001"/>
            <a:ext cx="11103428" cy="4524315"/>
          </a:xfrm>
          <a:prstGeom prst="rect">
            <a:avLst/>
          </a:prstGeom>
          <a:noFill/>
        </p:spPr>
        <p:txBody>
          <a:bodyPr wrap="square" rtlCol="0">
            <a:spAutoFit/>
          </a:bodyPr>
          <a:lstStyle/>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 </a:t>
            </a:r>
            <a:r>
              <a:rPr lang="en-US" sz="2400" b="1" dirty="0" smtClean="0">
                <a:latin typeface="Times New Roman" panose="02020603050405020304" pitchFamily="18" charset="0"/>
                <a:cs typeface="Times New Roman" panose="02020603050405020304" pitchFamily="18" charset="0"/>
              </a:rPr>
              <a:t>control chart </a:t>
            </a:r>
            <a:r>
              <a:rPr lang="en-US" sz="2400" dirty="0" smtClean="0">
                <a:latin typeface="Times New Roman" panose="02020603050405020304" pitchFamily="18" charset="0"/>
                <a:cs typeface="Times New Roman" panose="02020603050405020304" pitchFamily="18" charset="0"/>
              </a:rPr>
              <a:t>is one of the primary techniques of </a:t>
            </a:r>
            <a:r>
              <a:rPr lang="en-US" sz="2400" b="1" dirty="0" smtClean="0">
                <a:latin typeface="Times New Roman" panose="02020603050405020304" pitchFamily="18" charset="0"/>
                <a:cs typeface="Times New Roman" panose="02020603050405020304" pitchFamily="18" charset="0"/>
              </a:rPr>
              <a:t>statistical process control </a:t>
            </a:r>
            <a:r>
              <a:rPr lang="en-US" sz="2400"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SPC).</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 typical control chart is shown in Fig. This chart plots the averages of measurements of</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a quality characteristic in samples taken from the process versus time (or the sample number).</a:t>
            </a: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control chart is a very useful </a:t>
            </a:r>
            <a:r>
              <a:rPr lang="en-US" sz="2400" b="1" dirty="0" smtClean="0">
                <a:latin typeface="Times New Roman" panose="02020603050405020304" pitchFamily="18" charset="0"/>
                <a:cs typeface="Times New Roman" panose="02020603050405020304" pitchFamily="18" charset="0"/>
              </a:rPr>
              <a:t>process monitoring technique; </a:t>
            </a:r>
            <a:r>
              <a:rPr lang="en-US" sz="2400" dirty="0" smtClean="0">
                <a:latin typeface="Times New Roman" panose="02020603050405020304" pitchFamily="18" charset="0"/>
                <a:cs typeface="Times New Roman" panose="02020603050405020304" pitchFamily="18" charset="0"/>
              </a:rPr>
              <a:t>when unusual sources of variability are present, sample averages will plot outside the control limits. </a:t>
            </a:r>
          </a:p>
          <a:p>
            <a:pPr>
              <a:buFont typeface="Wingdings" panose="05000000000000000000" pitchFamily="2" charset="2"/>
              <a:buChar char="q"/>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Systematic use of a control chart is an excellent way to reduce variability.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03200" y="32657"/>
            <a:ext cx="11887200" cy="5867399"/>
          </a:xfrm>
          <a:prstGeom prst="rect">
            <a:avLst/>
          </a:prstGeom>
          <a:noFill/>
          <a:ln w="9525">
            <a:noFill/>
            <a:miter lim="800000"/>
            <a:headEnd/>
            <a:tailEnd/>
          </a:ln>
          <a:effectLst/>
        </p:spPr>
      </p:pic>
      <p:sp>
        <p:nvSpPr>
          <p:cNvPr id="12" name="TextBox 11"/>
          <p:cNvSpPr txBox="1"/>
          <p:nvPr/>
        </p:nvSpPr>
        <p:spPr>
          <a:xfrm>
            <a:off x="4165600" y="5867399"/>
            <a:ext cx="105664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Fig: A typical control chart</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008" y="2417337"/>
            <a:ext cx="10972800" cy="1499570"/>
          </a:xfrm>
        </p:spPr>
        <p:txBody>
          <a:bodyPr>
            <a:normAutofit/>
          </a:bodyPr>
          <a:lstStyle/>
          <a:p>
            <a:r>
              <a:rPr lang="en-US" sz="6000" b="1" dirty="0" smtClean="0"/>
              <a:t>Week 5</a:t>
            </a:r>
            <a:endParaRPr lang="en-US" sz="60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000" y="685801"/>
            <a:ext cx="100584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Process under control:</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016000" y="1379547"/>
            <a:ext cx="10058400" cy="1200329"/>
          </a:xfrm>
          <a:prstGeom prst="rect">
            <a:avLst/>
          </a:prstGeom>
          <a:noFill/>
        </p:spPr>
        <p:txBody>
          <a:bodyPr wrap="square" rtlCol="0">
            <a:spAutoFit/>
          </a:bodyPr>
          <a:lstStyle/>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All the points must be within the control limits.</a:t>
            </a: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There must be a random nature of the plotted points.</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16000" y="2902551"/>
            <a:ext cx="111760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Types Of Errors in Analyzing Control Chart:</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17600" y="3810000"/>
            <a:ext cx="10363200" cy="2677656"/>
          </a:xfrm>
          <a:prstGeom prst="rect">
            <a:avLst/>
          </a:prstGeom>
          <a:noFill/>
        </p:spPr>
        <p:txBody>
          <a:bodyPr wrap="square" rtlCol="0">
            <a:spAutoFit/>
          </a:bodyPr>
          <a:lstStyle/>
          <a:p>
            <a:pPr>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Type I Error or </a:t>
            </a:r>
            <a:r>
              <a:rPr lang="el-GR" sz="2400" b="1" dirty="0" smtClean="0">
                <a:latin typeface="Times New Roman" panose="02020603050405020304" pitchFamily="18" charset="0"/>
                <a:cs typeface="Times New Roman" panose="02020603050405020304" pitchFamily="18" charset="0"/>
              </a:rPr>
              <a:t>α</a:t>
            </a:r>
            <a:r>
              <a:rPr lang="en-US" sz="2400" b="1" dirty="0" smtClean="0">
                <a:latin typeface="Times New Roman" panose="02020603050405020304" pitchFamily="18" charset="0"/>
                <a:cs typeface="Times New Roman" panose="02020603050405020304" pitchFamily="18" charset="0"/>
              </a:rPr>
              <a:t> Control:</a:t>
            </a:r>
          </a:p>
          <a:p>
            <a:r>
              <a:rPr lang="en-US" sz="2400" dirty="0" smtClean="0">
                <a:latin typeface="Times New Roman" panose="02020603050405020304" pitchFamily="18" charset="0"/>
                <a:cs typeface="Times New Roman" panose="02020603050405020304" pitchFamily="18" charset="0"/>
              </a:rPr>
              <a:t>     Concluding the process is out of control when it is in control.</a:t>
            </a:r>
          </a:p>
          <a:p>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Type II Error Or </a:t>
            </a:r>
            <a:r>
              <a:rPr lang="el-GR" sz="2400" b="1" dirty="0" smtClean="0">
                <a:latin typeface="Times New Roman" panose="02020603050405020304" pitchFamily="18" charset="0"/>
                <a:cs typeface="Times New Roman" panose="02020603050405020304" pitchFamily="18" charset="0"/>
              </a:rPr>
              <a:t>β</a:t>
            </a:r>
            <a:r>
              <a:rPr lang="en-US" sz="2400" b="1" dirty="0" smtClean="0">
                <a:latin typeface="Times New Roman" panose="02020603050405020304" pitchFamily="18" charset="0"/>
                <a:cs typeface="Times New Roman" panose="02020603050405020304" pitchFamily="18" charset="0"/>
              </a:rPr>
              <a:t> Control:</a:t>
            </a:r>
          </a:p>
          <a:p>
            <a:r>
              <a:rPr lang="en-US" sz="2400" dirty="0" smtClean="0">
                <a:latin typeface="Times New Roman" panose="02020603050405020304" pitchFamily="18" charset="0"/>
                <a:cs typeface="Times New Roman" panose="02020603050405020304" pitchFamily="18" charset="0"/>
              </a:rPr>
              <a:t>       Concluding the process is in control when the process is actually out of control. </a:t>
            </a:r>
          </a:p>
          <a:p>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2800" y="762001"/>
            <a:ext cx="104648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Advantages of control charts:</a:t>
            </a: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16000" y="1981200"/>
            <a:ext cx="9753600" cy="3416320"/>
          </a:xfrm>
          <a:prstGeom prst="rect">
            <a:avLst/>
          </a:prstGeom>
          <a:noFill/>
        </p:spPr>
        <p:txBody>
          <a:bodyPr wrap="square" rtlCol="0">
            <a:spAutoFit/>
          </a:bodyPr>
          <a:lstStyle/>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It improves the productivity.</a:t>
            </a: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Effective in Deflect preventation.</a:t>
            </a: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Prevent unnecessary process adjustment.</a:t>
            </a: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Provide Diagnostic Information.</a:t>
            </a: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Provide information about process adaptability.</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418237"/>
            <a:ext cx="10058400" cy="1754326"/>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Choice of Control Limits:</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14400" y="1447801"/>
            <a:ext cx="10972800" cy="5632311"/>
          </a:xfrm>
          <a:prstGeom prst="rect">
            <a:avLst/>
          </a:prstGeom>
          <a:noFill/>
        </p:spPr>
        <p:txBody>
          <a:bodyPr wrap="square" rtlCol="0">
            <a:spAutoFit/>
          </a:bodyPr>
          <a:lstStyle/>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Specifying the </a:t>
            </a:r>
            <a:r>
              <a:rPr lang="en-US" sz="2400" b="1" dirty="0" smtClean="0">
                <a:latin typeface="Times New Roman" panose="02020603050405020304" pitchFamily="18" charset="0"/>
                <a:cs typeface="Times New Roman" panose="02020603050405020304" pitchFamily="18" charset="0"/>
              </a:rPr>
              <a:t>control limits </a:t>
            </a:r>
            <a:r>
              <a:rPr lang="en-US" sz="2400" dirty="0" smtClean="0">
                <a:latin typeface="Times New Roman" panose="02020603050405020304" pitchFamily="18" charset="0"/>
                <a:cs typeface="Times New Roman" panose="02020603050405020304" pitchFamily="18" charset="0"/>
              </a:rPr>
              <a:t>is one of the critical decisions that must be made in designing a control chart. </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By moving the control limits farther from the center line, we decrease the risk of a type I error.</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However, widening the control limits will also increase the risk of a type II error—that is, the risk of a point </a:t>
            </a:r>
            <a:r>
              <a:rPr lang="en-US" sz="2400" dirty="0" err="1" smtClean="0">
                <a:latin typeface="Times New Roman" panose="02020603050405020304" pitchFamily="18" charset="0"/>
                <a:cs typeface="Times New Roman" panose="02020603050405020304" pitchFamily="18" charset="0"/>
              </a:rPr>
              <a:t>fallling</a:t>
            </a:r>
            <a:r>
              <a:rPr lang="en-US" sz="2400" dirty="0" smtClean="0">
                <a:latin typeface="Times New Roman" panose="02020603050405020304" pitchFamily="18" charset="0"/>
                <a:cs typeface="Times New Roman" panose="02020603050405020304" pitchFamily="18" charset="0"/>
              </a:rPr>
              <a:t> between the control limits when the  process is really out of control.</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If we move the control limits closer to the </a:t>
            </a:r>
            <a:r>
              <a:rPr lang="en-US" sz="2400" dirty="0" err="1">
                <a:latin typeface="Times New Roman" panose="02020603050405020304" pitchFamily="18" charset="0"/>
                <a:cs typeface="Times New Roman" panose="02020603050405020304" pitchFamily="18" charset="0"/>
              </a:rPr>
              <a:t>centre</a:t>
            </a:r>
            <a:r>
              <a:rPr lang="en-US" sz="2400" dirty="0">
                <a:latin typeface="Times New Roman" panose="02020603050405020304" pitchFamily="18" charset="0"/>
                <a:cs typeface="Times New Roman" panose="02020603050405020304" pitchFamily="18" charset="0"/>
              </a:rPr>
              <a:t> line ,the opposite effect is obtained </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risk of type I error is increased, while the risk of type II error is decreased. </a:t>
            </a: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N.B: Comparison of three –sigma and 0.001 probability limits for the x’ chart ( see Book).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304" y="2076141"/>
            <a:ext cx="10972800" cy="1854413"/>
          </a:xfrm>
        </p:spPr>
        <p:txBody>
          <a:bodyPr>
            <a:normAutofit/>
          </a:bodyPr>
          <a:lstStyle/>
          <a:p>
            <a:r>
              <a:rPr lang="en-US" sz="6000" b="1" dirty="0" smtClean="0">
                <a:latin typeface="Arial Black" panose="020B0A04020102020204" pitchFamily="34" charset="0"/>
              </a:rPr>
              <a:t>Week 1</a:t>
            </a:r>
            <a:endParaRPr lang="en-US" sz="60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000" y="762001"/>
            <a:ext cx="9956800" cy="646331"/>
          </a:xfrm>
          <a:prstGeom prst="rect">
            <a:avLst/>
          </a:prstGeom>
          <a:noFill/>
        </p:spPr>
        <p:txBody>
          <a:bodyPr wrap="square" rtlCol="0">
            <a:spAutoFit/>
          </a:bodyPr>
          <a:lstStyle/>
          <a:p>
            <a:r>
              <a:rPr lang="en-US" dirty="0" smtClean="0"/>
              <a:t/>
            </a:r>
            <a:br>
              <a:rPr lang="en-US" dirty="0" smtClean="0"/>
            </a:br>
            <a:endParaRPr lang="en-US" dirty="0"/>
          </a:p>
        </p:txBody>
      </p:sp>
      <p:sp>
        <p:nvSpPr>
          <p:cNvPr id="8" name="TextBox 7"/>
          <p:cNvSpPr txBox="1"/>
          <p:nvPr/>
        </p:nvSpPr>
        <p:spPr>
          <a:xfrm>
            <a:off x="609600" y="438834"/>
            <a:ext cx="97536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Warning Limits on </a:t>
            </a:r>
            <a:r>
              <a:rPr lang="en-US" sz="3600" smtClean="0">
                <a:latin typeface="Times New Roman" panose="02020603050405020304" pitchFamily="18" charset="0"/>
                <a:cs typeface="Times New Roman" panose="02020603050405020304" pitchFamily="18" charset="0"/>
              </a:rPr>
              <a:t>Control Charts</a:t>
            </a:r>
            <a:endParaRPr lang="en-US" sz="3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09600" y="1085165"/>
            <a:ext cx="11379200" cy="2308324"/>
          </a:xfrm>
          <a:prstGeom prst="rect">
            <a:avLst/>
          </a:prstGeom>
          <a:noFill/>
        </p:spPr>
        <p:txBody>
          <a:bodyPr wrap="square" rtlCol="0">
            <a:spAutoFit/>
          </a:bodyPr>
          <a:lstStyle/>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Some analysts suggest using two sets of limits on control  charts, such as they shown in fig below.</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outer limits—say, at three-sigma—are the usual </a:t>
            </a:r>
            <a:r>
              <a:rPr lang="en-US" sz="2400" b="1" dirty="0" smtClean="0">
                <a:latin typeface="Times New Roman" panose="02020603050405020304" pitchFamily="18" charset="0"/>
                <a:cs typeface="Times New Roman" panose="02020603050405020304" pitchFamily="18" charset="0"/>
              </a:rPr>
              <a:t>action limits.</a:t>
            </a:r>
          </a:p>
          <a:p>
            <a:pPr>
              <a:buFont typeface="Wingdings" panose="05000000000000000000" pitchFamily="2" charset="2"/>
              <a:buChar char="Ø"/>
            </a:pPr>
            <a:r>
              <a:rPr lang="en-US" sz="2400" dirty="0"/>
              <a:t>The inner limits, usually at two-sigma ,are called </a:t>
            </a:r>
            <a:r>
              <a:rPr lang="en-US" sz="2400" b="1" dirty="0"/>
              <a:t>warning </a:t>
            </a:r>
            <a:r>
              <a:rPr lang="en-US" sz="2400" b="1" dirty="0" smtClean="0"/>
              <a:t>limits.</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5" name="Picture 4" descr="bew.PNG"/>
          <p:cNvPicPr>
            <a:picLocks noChangeAspect="1"/>
          </p:cNvPicPr>
          <p:nvPr/>
        </p:nvPicPr>
        <p:blipFill>
          <a:blip r:embed="rId2"/>
          <a:stretch>
            <a:fillRect/>
          </a:stretch>
        </p:blipFill>
        <p:spPr>
          <a:xfrm>
            <a:off x="3057731" y="3016329"/>
            <a:ext cx="5873337" cy="3124200"/>
          </a:xfrm>
          <a:prstGeom prst="rect">
            <a:avLst/>
          </a:prstGeom>
        </p:spPr>
      </p:pic>
      <p:sp>
        <p:nvSpPr>
          <p:cNvPr id="2" name="TextBox 1"/>
          <p:cNvSpPr txBox="1"/>
          <p:nvPr/>
        </p:nvSpPr>
        <p:spPr>
          <a:xfrm>
            <a:off x="4775200" y="5987534"/>
            <a:ext cx="3251200" cy="338554"/>
          </a:xfrm>
          <a:prstGeom prst="rect">
            <a:avLst/>
          </a:prstGeom>
          <a:noFill/>
        </p:spPr>
        <p:txBody>
          <a:bodyPr wrap="square" rtlCol="0">
            <a:spAutoFit/>
          </a:bodyPr>
          <a:lstStyle/>
          <a:p>
            <a:r>
              <a:rPr lang="en-US" sz="1600" dirty="0" smtClean="0"/>
              <a:t>Sample number</a:t>
            </a:r>
            <a:endParaRPr lang="en-US" sz="1600" dirty="0"/>
          </a:p>
        </p:txBody>
      </p:sp>
      <p:sp>
        <p:nvSpPr>
          <p:cNvPr id="3" name="TextBox 2"/>
          <p:cNvSpPr txBox="1"/>
          <p:nvPr/>
        </p:nvSpPr>
        <p:spPr>
          <a:xfrm>
            <a:off x="1981200" y="6326088"/>
            <a:ext cx="9296400" cy="1631216"/>
          </a:xfrm>
          <a:prstGeom prst="rect">
            <a:avLst/>
          </a:prstGeom>
          <a:noFill/>
        </p:spPr>
        <p:txBody>
          <a:bodyPr wrap="square" rtlCol="0">
            <a:spAutoFit/>
          </a:bodyPr>
          <a:lstStyle/>
          <a:p>
            <a:r>
              <a:rPr lang="en-US" sz="2000" b="1" dirty="0" smtClean="0"/>
              <a:t>Figure:</a:t>
            </a:r>
            <a:r>
              <a:rPr lang="en-US" sz="2000" dirty="0" smtClean="0"/>
              <a:t>  </a:t>
            </a:r>
            <a:r>
              <a:rPr lang="en-US" sz="2000" dirty="0"/>
              <a:t>An chart with two sigma and three sigma warning limits.</a:t>
            </a:r>
            <a:br>
              <a:rPr lang="en-US" sz="2000" dirty="0"/>
            </a:br>
            <a:r>
              <a:rPr lang="en-US" sz="2000" dirty="0"/>
              <a:t/>
            </a:r>
            <a:br>
              <a:rPr lang="en-US" sz="2000" dirty="0"/>
            </a:br>
            <a:r>
              <a:rPr lang="en-US" sz="2000" dirty="0"/>
              <a:t/>
            </a:r>
            <a:br>
              <a:rPr lang="en-US" sz="2000" dirty="0"/>
            </a:br>
            <a:endParaRPr lang="en-US" sz="2000" dirty="0"/>
          </a:p>
          <a:p>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5315" y="555173"/>
            <a:ext cx="9144000" cy="1371599"/>
          </a:xfrm>
        </p:spPr>
        <p:txBody>
          <a:bodyPr>
            <a:normAutofit/>
          </a:bodyPr>
          <a:lstStyle/>
          <a:p>
            <a:pPr algn="l"/>
            <a:r>
              <a:rPr lang="en-US" sz="3600" b="1" dirty="0" smtClean="0">
                <a:latin typeface="Times New Roman" panose="02020603050405020304" pitchFamily="18" charset="0"/>
                <a:cs typeface="Times New Roman" panose="02020603050405020304" pitchFamily="18" charset="0"/>
              </a:rPr>
              <a:t>Choice of </a:t>
            </a:r>
            <a:r>
              <a:rPr lang="en-US" sz="3600" b="1" dirty="0">
                <a:latin typeface="Times New Roman" panose="02020603050405020304" pitchFamily="18" charset="0"/>
                <a:cs typeface="Times New Roman" panose="02020603050405020304" pitchFamily="18" charset="0"/>
              </a:rPr>
              <a:t>C</a:t>
            </a:r>
            <a:r>
              <a:rPr lang="en-US" sz="3600" b="1" dirty="0" smtClean="0">
                <a:latin typeface="Times New Roman" panose="02020603050405020304" pitchFamily="18" charset="0"/>
                <a:cs typeface="Times New Roman" panose="02020603050405020304" pitchFamily="18" charset="0"/>
              </a:rPr>
              <a:t>ontrol Limits</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20800" y="1905000"/>
            <a:ext cx="10363200" cy="4191000"/>
          </a:xfrm>
        </p:spPr>
        <p:txBody>
          <a:bodyPr>
            <a:noAutofit/>
          </a:bodyPr>
          <a:lstStyle/>
          <a:p>
            <a:pPr algn="l"/>
            <a:r>
              <a:rPr lang="en-US" sz="2400" dirty="0" smtClean="0">
                <a:solidFill>
                  <a:schemeClr val="tx1"/>
                </a:solidFill>
                <a:latin typeface="Times New Roman" panose="02020603050405020304" pitchFamily="18" charset="0"/>
                <a:cs typeface="Times New Roman" panose="02020603050405020304" pitchFamily="18" charset="0"/>
              </a:rPr>
              <a:t>Specifying the control limits is one of the critical decisions that must be made in designing a control chart .By moving the control limits farther from the center line ,we decrease the risk of a type I error – that is ,the risk of a point falling beyond the control limits, indicating  an out of control condition when no assignable cause is present .However, widening the control limits will also increase the risk of a type II error –that is the risk of a point falling between the control limits when the process is really out of control  if we move the control limits closer to the center line ,the opposite effect is obtained : The risk of type I error is increased , while  the risk of type II error is decreased.  </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00" y="1224299"/>
            <a:ext cx="5357171" cy="1912513"/>
          </a:xfrm>
          <a:prstGeom prst="rect">
            <a:avLst/>
          </a:prstGeom>
        </p:spPr>
      </p:pic>
      <p:sp>
        <p:nvSpPr>
          <p:cNvPr id="3" name="Rectangle 2"/>
          <p:cNvSpPr/>
          <p:nvPr/>
        </p:nvSpPr>
        <p:spPr>
          <a:xfrm>
            <a:off x="1545685" y="3271234"/>
            <a:ext cx="1828800" cy="367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Area =99.73%</a:t>
            </a:r>
          </a:p>
        </p:txBody>
      </p:sp>
      <p:sp>
        <p:nvSpPr>
          <p:cNvPr id="9" name="TextBox 8"/>
          <p:cNvSpPr txBox="1"/>
          <p:nvPr/>
        </p:nvSpPr>
        <p:spPr>
          <a:xfrm>
            <a:off x="6439437" y="1272594"/>
            <a:ext cx="5022760" cy="1938992"/>
          </a:xfrm>
          <a:prstGeom prst="rect">
            <a:avLst/>
          </a:prstGeom>
          <a:noFill/>
        </p:spPr>
        <p:txBody>
          <a:bodyPr wrap="square" rtlCol="0">
            <a:spAutoFit/>
          </a:bodyPr>
          <a:lstStyle/>
          <a:p>
            <a:r>
              <a:rPr lang="en-US" sz="2400" dirty="0"/>
              <a:t>The USA use 30 control limit. Though they use 30 control limit ,some data remains out of the area(.27%).Remaining some points out of the area do not mean Out of Control</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6722" y="2743200"/>
            <a:ext cx="6005015" cy="1015663"/>
          </a:xfrm>
          <a:prstGeom prst="rect">
            <a:avLst/>
          </a:prstGeom>
          <a:noFill/>
        </p:spPr>
        <p:txBody>
          <a:bodyPr wrap="square" rtlCol="0">
            <a:spAutoFit/>
          </a:bodyPr>
          <a:lstStyle/>
          <a:p>
            <a:pPr algn="ctr"/>
            <a:r>
              <a:rPr lang="en-US" sz="6000" b="1" dirty="0" smtClean="0">
                <a:latin typeface="Arial Black" panose="020B0A04020102020204" pitchFamily="34" charset="0"/>
              </a:rPr>
              <a:t>Week 6</a:t>
            </a:r>
            <a:endParaRPr lang="en-US" sz="6000" b="1" dirty="0">
              <a:latin typeface="Arial Black" panose="020B0A040201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Sample Size and Sampling Frequency</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524000"/>
            <a:ext cx="10972800" cy="4525963"/>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In designing a control chart ,we must specify both the sample size to use and the frequency of sampling .in general , larger samples will make it easier to detect small shifts in the process . when choosing the sample size , we must keep in mind the size of the shift that we are trying to detect . if the process shift is relatively large , then we use smaller sample size than those that would be employed if the shift of interest were relatively small.</a:t>
            </a:r>
          </a:p>
          <a:p>
            <a:pPr marL="0" indent="0">
              <a:buNone/>
            </a:pPr>
            <a:r>
              <a:rPr lang="en-US" sz="2400" dirty="0" smtClean="0">
                <a:latin typeface="Times New Roman" panose="02020603050405020304" pitchFamily="18" charset="0"/>
                <a:cs typeface="Times New Roman" panose="02020603050405020304" pitchFamily="18" charset="0"/>
              </a:rPr>
              <a:t>By taking big and nearby sample we get accurate result but it is not economical.</a:t>
            </a:r>
          </a:p>
          <a:p>
            <a:pPr marL="0" indent="0">
              <a:buNone/>
            </a:pPr>
            <a:r>
              <a:rPr lang="en-US" sz="2400" dirty="0" smtClean="0">
                <a:latin typeface="Times New Roman" panose="02020603050405020304" pitchFamily="18" charset="0"/>
                <a:cs typeface="Times New Roman" panose="02020603050405020304" pitchFamily="18" charset="0"/>
              </a:rPr>
              <a:t>In a word, small sample at short interval-good result achieved-most widely used and large sample at large interval vice versa.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4543"/>
            <a:ext cx="10972800" cy="1143000"/>
          </a:xfrm>
        </p:spPr>
        <p:txBody>
          <a:bodyPr>
            <a:normAutofit/>
          </a:bodyPr>
          <a:lstStyle/>
          <a:p>
            <a:r>
              <a:rPr lang="en-US" sz="3600" b="1" dirty="0" smtClean="0">
                <a:latin typeface="Times New Roman" panose="02020603050405020304" pitchFamily="18" charset="0"/>
                <a:cs typeface="Times New Roman" panose="02020603050405020304" pitchFamily="18" charset="0"/>
              </a:rPr>
              <a:t>Causes of </a:t>
            </a:r>
            <a:r>
              <a:rPr lang="en-US" sz="3600" b="1" dirty="0">
                <a:latin typeface="Times New Roman" panose="02020603050405020304" pitchFamily="18" charset="0"/>
                <a:cs typeface="Times New Roman" panose="02020603050405020304" pitchFamily="18" charset="0"/>
              </a:rPr>
              <a:t>P</a:t>
            </a:r>
            <a:r>
              <a:rPr lang="en-US" sz="3600" b="1" dirty="0" smtClean="0">
                <a:latin typeface="Times New Roman" panose="02020603050405020304" pitchFamily="18" charset="0"/>
                <a:cs typeface="Times New Roman" panose="02020603050405020304" pitchFamily="18" charset="0"/>
              </a:rPr>
              <a:t>rocess </a:t>
            </a:r>
            <a:r>
              <a:rPr lang="en-US" sz="3600" b="1" dirty="0">
                <a:latin typeface="Times New Roman" panose="02020603050405020304" pitchFamily="18" charset="0"/>
                <a:cs typeface="Times New Roman" panose="02020603050405020304" pitchFamily="18" charset="0"/>
              </a:rPr>
              <a:t>B</a:t>
            </a:r>
            <a:r>
              <a:rPr lang="en-US" sz="3600" b="1" dirty="0" smtClean="0">
                <a:latin typeface="Times New Roman" panose="02020603050405020304" pitchFamily="18" charset="0"/>
                <a:cs typeface="Times New Roman" panose="02020603050405020304" pitchFamily="18" charset="0"/>
              </a:rPr>
              <a:t>eing </a:t>
            </a:r>
            <a:r>
              <a:rPr lang="en-US" sz="3600" b="1" dirty="0">
                <a:latin typeface="Times New Roman" panose="02020603050405020304" pitchFamily="18" charset="0"/>
                <a:cs typeface="Times New Roman" panose="02020603050405020304" pitchFamily="18" charset="0"/>
              </a:rPr>
              <a:t>O</a:t>
            </a:r>
            <a:r>
              <a:rPr lang="en-US" sz="3600" b="1" dirty="0" smtClean="0">
                <a:latin typeface="Times New Roman" panose="02020603050405020304" pitchFamily="18" charset="0"/>
                <a:cs typeface="Times New Roman" panose="02020603050405020304" pitchFamily="18" charset="0"/>
              </a:rPr>
              <a:t>ut of Control</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suggests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that the process is out of control if </a:t>
            </a:r>
            <a:r>
              <a:rPr lang="en-US" sz="2400" dirty="0" smtClean="0">
                <a:latin typeface="Times New Roman" panose="02020603050405020304" pitchFamily="18" charset="0"/>
                <a:cs typeface="Times New Roman" panose="02020603050405020304" pitchFamily="18" charset="0"/>
              </a:rPr>
              <a:t>either</a:t>
            </a: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1.One points plots outside the </a:t>
            </a:r>
            <a:r>
              <a:rPr lang="en-US" sz="2400" dirty="0" smtClean="0">
                <a:latin typeface="Times New Roman" panose="02020603050405020304" pitchFamily="18" charset="0"/>
                <a:cs typeface="Times New Roman" panose="02020603050405020304" pitchFamily="18" charset="0"/>
              </a:rPr>
              <a:t>three-sigma control </a:t>
            </a:r>
            <a:r>
              <a:rPr lang="en-US" sz="2400" dirty="0">
                <a:latin typeface="Times New Roman" panose="02020603050405020304" pitchFamily="18" charset="0"/>
                <a:cs typeface="Times New Roman" panose="02020603050405020304" pitchFamily="18" charset="0"/>
              </a:rPr>
              <a:t>limits.</a:t>
            </a:r>
          </a:p>
          <a:p>
            <a:pPr marL="0" indent="0">
              <a:buNone/>
            </a:pPr>
            <a:r>
              <a:rPr lang="en-US" sz="2400" dirty="0">
                <a:latin typeface="Times New Roman" panose="02020603050405020304" pitchFamily="18" charset="0"/>
                <a:cs typeface="Times New Roman" panose="02020603050405020304" pitchFamily="18" charset="0"/>
              </a:rPr>
              <a:t>2.Two out of three consecutive points plot beyond the </a:t>
            </a:r>
            <a:r>
              <a:rPr lang="en-US" sz="2400" dirty="0" smtClean="0">
                <a:latin typeface="Times New Roman" panose="02020603050405020304" pitchFamily="18" charset="0"/>
                <a:cs typeface="Times New Roman" panose="02020603050405020304" pitchFamily="18" charset="0"/>
              </a:rPr>
              <a:t>two-sigma warning limits.</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3.Four out of five consecutive points plot at a distance of </a:t>
            </a:r>
            <a:r>
              <a:rPr lang="en-US" sz="2400" dirty="0" smtClean="0">
                <a:latin typeface="Times New Roman" panose="02020603050405020304" pitchFamily="18" charset="0"/>
                <a:cs typeface="Times New Roman" panose="02020603050405020304" pitchFamily="18" charset="0"/>
              </a:rPr>
              <a:t>one-sigma </a:t>
            </a:r>
            <a:r>
              <a:rPr lang="en-US" sz="2400" dirty="0">
                <a:latin typeface="Times New Roman" panose="02020603050405020304" pitchFamily="18" charset="0"/>
                <a:cs typeface="Times New Roman" panose="02020603050405020304" pitchFamily="18" charset="0"/>
              </a:rPr>
              <a:t>or beyond </a:t>
            </a:r>
            <a:r>
              <a:rPr lang="en-US" sz="2400" dirty="0" smtClean="0">
                <a:latin typeface="Times New Roman" panose="02020603050405020304" pitchFamily="18" charset="0"/>
                <a:cs typeface="Times New Roman" panose="02020603050405020304" pitchFamily="18" charset="0"/>
              </a:rPr>
              <a:t>from </a:t>
            </a:r>
            <a:r>
              <a:rPr lang="en-US" sz="2400" dirty="0">
                <a:latin typeface="Times New Roman" panose="02020603050405020304" pitchFamily="18" charset="0"/>
                <a:cs typeface="Times New Roman" panose="02020603050405020304" pitchFamily="18" charset="0"/>
              </a:rPr>
              <a:t>the center </a:t>
            </a:r>
            <a:r>
              <a:rPr lang="en-US" sz="2400" dirty="0" smtClean="0">
                <a:latin typeface="Times New Roman" panose="02020603050405020304" pitchFamily="18" charset="0"/>
                <a:cs typeface="Times New Roman" panose="02020603050405020304" pitchFamily="18" charset="0"/>
              </a:rPr>
              <a:t>line.</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4.Eight consecutive points on one side of the center </a:t>
            </a:r>
            <a:r>
              <a:rPr lang="en-US" sz="2400" dirty="0" smtClean="0">
                <a:latin typeface="Times New Roman" panose="02020603050405020304" pitchFamily="18" charset="0"/>
                <a:cs typeface="Times New Roman" panose="02020603050405020304" pitchFamily="18" charset="0"/>
              </a:rPr>
              <a:t>line.</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Analysis of Patterns on Control Charts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12800" y="1406752"/>
            <a:ext cx="10972800" cy="4267200"/>
          </a:xfrm>
        </p:spPr>
        <p:txBody>
          <a:bodyPr>
            <a:noAutofit/>
          </a:bodyPr>
          <a:lstStyle/>
          <a:p>
            <a:r>
              <a:rPr lang="en-US" sz="2400" dirty="0" smtClean="0">
                <a:latin typeface="Times New Roman" panose="02020603050405020304" pitchFamily="18" charset="0"/>
                <a:cs typeface="Times New Roman" panose="02020603050405020304" pitchFamily="18" charset="0"/>
              </a:rPr>
              <a:t>A control chart may indicate an out of control condition either when one or more points fall beyond the control limits or when the plotted points exhibit some nonrandom pattern of behavior.</a:t>
            </a:r>
          </a:p>
          <a:p>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example consider the chart of </a:t>
            </a:r>
            <a:r>
              <a:rPr lang="en-US" sz="2400" dirty="0" smtClean="0">
                <a:latin typeface="Times New Roman" panose="02020603050405020304" pitchFamily="18" charset="0"/>
                <a:cs typeface="Times New Roman" panose="02020603050405020304" pitchFamily="18" charset="0"/>
              </a:rPr>
              <a:t>figure. Although all 25 points fall within the control limits, the points do not indicate statistical control because their pattern is very non random in appearance.</a:t>
            </a:r>
          </a:p>
          <a:p>
            <a:r>
              <a:rPr lang="en-US" sz="2400" dirty="0" smtClean="0">
                <a:latin typeface="Times New Roman" panose="02020603050405020304" pitchFamily="18" charset="0"/>
                <a:cs typeface="Times New Roman" panose="02020603050405020304" pitchFamily="18" charset="0"/>
              </a:rPr>
              <a:t>Specifically, we note that 19 of 25 points plot below the center line ,while only 6 of them plot above. If the points are truly random , we should expect a more even distribution of them above and below the center line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3235415"/>
            <a:ext cx="11745533" cy="282358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101553" y="6019800"/>
                <a:ext cx="3876847" cy="400110"/>
              </a:xfrm>
              <a:prstGeom prst="rect">
                <a:avLst/>
              </a:prstGeom>
              <a:noFill/>
            </p:spPr>
            <p:txBody>
              <a:bodyPr wrap="square" rtlCol="0">
                <a:spAutoFit/>
              </a:bodyPr>
              <a:lstStyle/>
              <a:p>
                <a:r>
                  <a:rPr lang="en-US" sz="2000" dirty="0" smtClean="0"/>
                  <a:t>Figure: An </a:t>
                </a:r>
                <a14:m>
                  <m:oMath xmlns:m="http://schemas.openxmlformats.org/officeDocument/2006/math">
                    <m:acc>
                      <m:accPr>
                        <m:chr m:val="̅"/>
                        <m:ctrlPr>
                          <a:rPr lang="en-US" sz="2000" i="1" dirty="0" smtClean="0">
                            <a:latin typeface="Cambria Math" panose="02040503050406030204"/>
                          </a:rPr>
                        </m:ctrlPr>
                      </m:accPr>
                      <m:e>
                        <m:r>
                          <a:rPr lang="en-US" sz="2000" i="1" dirty="0">
                            <a:latin typeface="Cambria Math" panose="02040503050406030204" pitchFamily="18" charset="0"/>
                          </a:rPr>
                          <m:t>𝑥</m:t>
                        </m:r>
                      </m:e>
                    </m:acc>
                  </m:oMath>
                </a14:m>
                <a:r>
                  <a:rPr lang="en-US" sz="2000" dirty="0" smtClean="0"/>
                  <a:t> control chart</a:t>
                </a:r>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101553" y="6019800"/>
                <a:ext cx="3876847" cy="400110"/>
              </a:xfrm>
              <a:prstGeom prst="rect">
                <a:avLst/>
              </a:prstGeom>
              <a:blipFill rotWithShape="1">
                <a:blip r:embed="rId3"/>
                <a:stretch>
                  <a:fillRect l="-12" b="15"/>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197600" y="6072847"/>
                <a:ext cx="5751133" cy="400110"/>
              </a:xfrm>
              <a:prstGeom prst="rect">
                <a:avLst/>
              </a:prstGeom>
              <a:noFill/>
            </p:spPr>
            <p:txBody>
              <a:bodyPr wrap="square" rtlCol="0">
                <a:spAutoFit/>
              </a:bodyPr>
              <a:lstStyle/>
              <a:p>
                <a:r>
                  <a:rPr lang="en-US" sz="2000" dirty="0" smtClean="0"/>
                  <a:t>  Figure: an </a:t>
                </a:r>
                <a14:m>
                  <m:oMath xmlns:m="http://schemas.openxmlformats.org/officeDocument/2006/math">
                    <m:acc>
                      <m:accPr>
                        <m:chr m:val="̅"/>
                        <m:ctrlPr>
                          <a:rPr lang="en-US" sz="2000" i="1" dirty="0" smtClean="0">
                            <a:latin typeface="Cambria Math" panose="02040503050406030204"/>
                          </a:rPr>
                        </m:ctrlPr>
                      </m:accPr>
                      <m:e>
                        <m:r>
                          <a:rPr lang="en-US" sz="2000" i="1" dirty="0">
                            <a:latin typeface="Cambria Math" panose="02040503050406030204" pitchFamily="18" charset="0"/>
                          </a:rPr>
                          <m:t>𝑥</m:t>
                        </m:r>
                      </m:e>
                    </m:acc>
                  </m:oMath>
                </a14:m>
                <a:r>
                  <a:rPr lang="en-US" sz="2000" dirty="0" smtClean="0"/>
                  <a:t> control with cyclic pattern</a:t>
                </a:r>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197600" y="6072847"/>
                <a:ext cx="5751133" cy="400110"/>
              </a:xfrm>
              <a:prstGeom prst="rect">
                <a:avLst/>
              </a:prstGeom>
              <a:blipFill rotWithShape="1">
                <a:blip r:embed="rId4"/>
                <a:stretch>
                  <a:fillRect t="-85" r="10" b="100"/>
                </a:stretch>
              </a:blipFill>
            </p:spPr>
            <p:txBody>
              <a:bodyPr/>
              <a:lstStyle/>
              <a:p>
                <a:r>
                  <a:rPr lang="en-US" altLang="en-US">
                    <a:noFill/>
                  </a:rPr>
                  <a:t> </a:t>
                </a:r>
              </a:p>
            </p:txBody>
          </p:sp>
        </mc:Fallback>
      </mc:AlternateContent>
      <p:cxnSp>
        <p:nvCxnSpPr>
          <p:cNvPr id="28" name="Straight Arrow Connector 27"/>
          <p:cNvCxnSpPr/>
          <p:nvPr/>
        </p:nvCxnSpPr>
        <p:spPr>
          <a:xfrm>
            <a:off x="1705837" y="3962400"/>
            <a:ext cx="566671" cy="494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84242" y="3696036"/>
            <a:ext cx="1043188" cy="323165"/>
          </a:xfrm>
          <a:prstGeom prst="rect">
            <a:avLst/>
          </a:prstGeom>
          <a:noFill/>
        </p:spPr>
        <p:txBody>
          <a:bodyPr wrap="square" rtlCol="0">
            <a:spAutoFit/>
          </a:bodyPr>
          <a:lstStyle/>
          <a:p>
            <a:r>
              <a:rPr lang="en-US" sz="1500" b="1" dirty="0">
                <a:solidFill>
                  <a:schemeClr val="accent1">
                    <a:lumMod val="50000"/>
                  </a:schemeClr>
                </a:solidFill>
              </a:rPr>
              <a:t>Run Up</a:t>
            </a:r>
          </a:p>
        </p:txBody>
      </p:sp>
      <p:cxnSp>
        <p:nvCxnSpPr>
          <p:cNvPr id="35" name="Straight Arrow Connector 34"/>
          <p:cNvCxnSpPr/>
          <p:nvPr/>
        </p:nvCxnSpPr>
        <p:spPr>
          <a:xfrm flipH="1">
            <a:off x="4629955" y="4190072"/>
            <a:ext cx="115909" cy="502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470401" y="3685401"/>
            <a:ext cx="1300767" cy="323165"/>
          </a:xfrm>
          <a:prstGeom prst="rect">
            <a:avLst/>
          </a:prstGeom>
          <a:noFill/>
        </p:spPr>
        <p:txBody>
          <a:bodyPr wrap="square" rtlCol="0">
            <a:spAutoFit/>
          </a:bodyPr>
          <a:lstStyle/>
          <a:p>
            <a:r>
              <a:rPr lang="en-US" sz="1500" b="1" dirty="0">
                <a:solidFill>
                  <a:schemeClr val="accent1">
                    <a:lumMod val="50000"/>
                  </a:schemeClr>
                </a:solidFill>
              </a:rPr>
              <a:t>Run Down</a:t>
            </a:r>
          </a:p>
        </p:txBody>
      </p:sp>
      <p:sp>
        <p:nvSpPr>
          <p:cNvPr id="4" name="TextBox 3"/>
          <p:cNvSpPr txBox="1"/>
          <p:nvPr/>
        </p:nvSpPr>
        <p:spPr>
          <a:xfrm>
            <a:off x="722019" y="543910"/>
            <a:ext cx="107696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also observe that following the fourth point ,five points in a row increase in magnitude. This arrangement of points is called a run.</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Since </a:t>
            </a:r>
            <a:r>
              <a:rPr lang="en-US" sz="2400" dirty="0">
                <a:latin typeface="Times New Roman" panose="02020603050405020304" pitchFamily="18" charset="0"/>
                <a:cs typeface="Times New Roman" panose="02020603050405020304" pitchFamily="18" charset="0"/>
              </a:rPr>
              <a:t>the observations are increasing , we could call this a run up. Similarly, a sequence of decreasing points is called a run down.</a:t>
            </a: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Pattern Recognition</a:t>
            </a:r>
          </a:p>
        </p:txBody>
      </p:sp>
      <p:sp>
        <p:nvSpPr>
          <p:cNvPr id="3" name="Content Placeholder 2"/>
          <p:cNvSpPr>
            <a:spLocks noGrp="1"/>
          </p:cNvSpPr>
          <p:nvPr>
            <p:ph idx="1"/>
          </p:nvPr>
        </p:nvSpPr>
        <p:spPr>
          <a:xfrm>
            <a:off x="609600" y="1600202"/>
            <a:ext cx="10972800" cy="2362199"/>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 western Electric Handbook(1956) suggests a set of decision rules for detecting non random patterns on control charts</a:t>
            </a:r>
            <a:r>
              <a:rPr lang="en-US" sz="2400" dirty="0" smtClean="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Zonal</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(4 </a:t>
            </a:r>
            <a:r>
              <a:rPr lang="en-US" sz="2400" dirty="0">
                <a:latin typeface="Times New Roman" panose="02020603050405020304" pitchFamily="18" charset="0"/>
                <a:cs typeface="Times New Roman" panose="02020603050405020304" pitchFamily="18" charset="0"/>
                <a:sym typeface="Wingdings" panose="05000000000000000000" pitchFamily="2" charset="2"/>
              </a:rPr>
              <a:t>Rules) If any of the c1 Rules is noticed in Control Chart the process is out of control.</a:t>
            </a:r>
          </a:p>
          <a:p>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401" y="3962400"/>
            <a:ext cx="5778500" cy="27432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457200"/>
            <a:ext cx="10515600" cy="838200"/>
          </a:xfrm>
        </p:spPr>
        <p:txBody>
          <a:bodyPr>
            <a:normAutofit/>
          </a:bodyPr>
          <a:lstStyle/>
          <a:p>
            <a:r>
              <a:rPr lang="en-US" sz="3600" b="1" dirty="0" smtClean="0">
                <a:latin typeface="Times New Roman" panose="02020603050405020304" pitchFamily="18" charset="0"/>
                <a:cs typeface="Times New Roman" panose="02020603050405020304" pitchFamily="18" charset="0"/>
              </a:rPr>
              <a:t>Cont’d</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600200"/>
            <a:ext cx="10515600" cy="4108628"/>
          </a:xfrm>
        </p:spPr>
        <p:txBody>
          <a:bodyPr>
            <a:noAutofit/>
          </a:bodyPr>
          <a:lstStyle/>
          <a:p>
            <a:pPr marL="0" indent="0">
              <a:buNone/>
            </a:pPr>
            <a:r>
              <a:rPr lang="en-US" sz="2400" dirty="0" smtClean="0">
                <a:latin typeface="Times New Roman" panose="02020603050405020304" pitchFamily="18" charset="0"/>
                <a:cs typeface="Times New Roman" panose="02020603050405020304" pitchFamily="18" charset="0"/>
              </a:rPr>
              <a:t>Specifically, it suggests concluding that the process is out of control if either is present in any of the chart.[</a:t>
            </a:r>
            <a:r>
              <a:rPr lang="en-US" sz="2400" b="1" dirty="0" smtClean="0">
                <a:latin typeface="Times New Roman" panose="02020603050405020304" pitchFamily="18" charset="0"/>
                <a:cs typeface="Times New Roman" panose="02020603050405020304" pitchFamily="18" charset="0"/>
              </a:rPr>
              <a:t>Sensitizing Rules</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smtClean="0">
                <a:latin typeface="Times New Roman" panose="02020603050405020304" pitchFamily="18" charset="0"/>
                <a:cs typeface="Times New Roman" panose="02020603050405020304" pitchFamily="18" charset="0"/>
              </a:rPr>
              <a:t>1.One points plots outside the three sigma limits.</a:t>
            </a:r>
          </a:p>
          <a:p>
            <a:pPr marL="0" indent="0">
              <a:buNone/>
            </a:pPr>
            <a:r>
              <a:rPr lang="en-US" sz="2400" dirty="0" smtClean="0">
                <a:latin typeface="Times New Roman" panose="02020603050405020304" pitchFamily="18" charset="0"/>
                <a:cs typeface="Times New Roman" panose="02020603050405020304" pitchFamily="18" charset="0"/>
              </a:rPr>
              <a:t>2.Two out of three consecutive points plot beyond the 2 sigma (warning limit) or in Zone A.</a:t>
            </a:r>
          </a:p>
          <a:p>
            <a:pPr marL="0" indent="0">
              <a:buNone/>
            </a:pPr>
            <a:r>
              <a:rPr lang="en-US" sz="2400" dirty="0" smtClean="0">
                <a:latin typeface="Times New Roman" panose="02020603050405020304" pitchFamily="18" charset="0"/>
                <a:cs typeface="Times New Roman" panose="02020603050405020304" pitchFamily="18" charset="0"/>
              </a:rPr>
              <a:t>3.Four out of five consecutive points plot at a distance of one sigma or beyond  the center line(in Zone C).</a:t>
            </a:r>
          </a:p>
          <a:p>
            <a:pPr marL="0" indent="0">
              <a:buNone/>
            </a:pPr>
            <a:r>
              <a:rPr lang="en-US" sz="2400" dirty="0" smtClean="0">
                <a:latin typeface="Times New Roman" panose="02020603050405020304" pitchFamily="18" charset="0"/>
                <a:cs typeface="Times New Roman" panose="02020603050405020304" pitchFamily="18" charset="0"/>
              </a:rPr>
              <a:t>4.Eight consecutive points on one side of the center line.</a:t>
            </a:r>
          </a:p>
          <a:p>
            <a:pPr marL="0" indent="0">
              <a:buNone/>
            </a:pPr>
            <a:r>
              <a:rPr lang="en-US" sz="2400" dirty="0" smtClean="0">
                <a:latin typeface="Times New Roman" panose="02020603050405020304" pitchFamily="18" charset="0"/>
                <a:cs typeface="Times New Roman" panose="02020603050405020304" pitchFamily="18" charset="0"/>
              </a:rPr>
              <a:t>5. Six points in the row steadily incre3asing or decreasing (Run)</a:t>
            </a:r>
          </a:p>
          <a:p>
            <a:pPr marL="0" indent="0">
              <a:buNone/>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Times New Roman" panose="02020603050405020304" pitchFamily="18" charset="0"/>
                <a:cs typeface="Times New Roman" panose="02020603050405020304" pitchFamily="18" charset="0"/>
              </a:rPr>
              <a:t>What is Quality ?</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nSpc>
                <a:spcPct val="150000"/>
              </a:lnSpc>
              <a:buNone/>
            </a:pPr>
            <a:r>
              <a:rPr lang="en-US" sz="2400" dirty="0" smtClean="0">
                <a:solidFill>
                  <a:schemeClr val="tx1"/>
                </a:solidFill>
                <a:latin typeface="Times New Roman" panose="02020603050405020304" pitchFamily="18" charset="0"/>
                <a:cs typeface="Times New Roman" panose="02020603050405020304" pitchFamily="18" charset="0"/>
              </a:rPr>
              <a:t>Quality is-</a:t>
            </a:r>
          </a:p>
          <a:p>
            <a:pPr>
              <a:lnSpc>
                <a:spcPct val="150000"/>
              </a:lnSpc>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Fitness for use,</a:t>
            </a:r>
          </a:p>
          <a:p>
            <a:pPr>
              <a:lnSpc>
                <a:spcPct val="150000"/>
              </a:lnSpc>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Fulfilling customers demands,</a:t>
            </a:r>
          </a:p>
          <a:p>
            <a:pPr>
              <a:lnSpc>
                <a:spcPct val="150000"/>
              </a:lnSpc>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Degree to which specified meeting the demand of the customer.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Cont’d</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nSpc>
                <a:spcPct val="150000"/>
              </a:lnSpc>
              <a:buNone/>
            </a:pPr>
            <a:r>
              <a:rPr lang="en-US" sz="2400" dirty="0" smtClean="0">
                <a:latin typeface="Times New Roman" panose="02020603050405020304" pitchFamily="18" charset="0"/>
                <a:cs typeface="Times New Roman" panose="02020603050405020304" pitchFamily="18" charset="0"/>
              </a:rPr>
              <a:t>6.  15 points in a row in zone C.</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7.  14 points in a row alternately up and down</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8.  8 points in a row on both side of the center line but none in zone C</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9.  An unequal and nonrandom pattern</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10. One or more points near warning or control lines.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Related questions</a:t>
            </a:r>
            <a:endParaRPr lang="en-US" sz="3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1. What is control chart ? List the ‘</a:t>
                </a:r>
                <a:r>
                  <a:rPr lang="en-US" sz="2400" b="1" dirty="0" smtClean="0">
                    <a:latin typeface="Times New Roman" panose="02020603050405020304" pitchFamily="18" charset="0"/>
                    <a:cs typeface="Times New Roman" panose="02020603050405020304" pitchFamily="18" charset="0"/>
                  </a:rPr>
                  <a:t>Sensitizing rules</a:t>
                </a:r>
                <a:r>
                  <a:rPr lang="en-US" sz="2400" dirty="0" smtClean="0">
                    <a:latin typeface="Times New Roman" panose="02020603050405020304" pitchFamily="18" charset="0"/>
                    <a:cs typeface="Times New Roman" panose="02020603050405020304" pitchFamily="18" charset="0"/>
                  </a:rPr>
                  <a:t>’ that are widely used in practice for control charts? [2013 6 (a)]</a:t>
                </a:r>
              </a:p>
              <a:p>
                <a:pPr marL="0" indent="0">
                  <a:buNone/>
                </a:pPr>
                <a:r>
                  <a:rPr lang="en-US" sz="2400" dirty="0" smtClean="0">
                    <a:latin typeface="Times New Roman" panose="02020603050405020304" pitchFamily="18" charset="0"/>
                    <a:cs typeface="Times New Roman" panose="02020603050405020304" pitchFamily="18" charset="0"/>
                  </a:rPr>
                  <a:t>2. A  </a:t>
                </a:r>
                <a14:m>
                  <m:oMath xmlns:m="http://schemas.openxmlformats.org/officeDocument/2006/math">
                    <m:acc>
                      <m:accPr>
                        <m:chr m:val="̅"/>
                        <m:ctrlPr>
                          <a:rPr lang="en-US" sz="2400" i="1" smtClean="0">
                            <a:latin typeface="Cambria Math" panose="02040503050406030204"/>
                          </a:rPr>
                        </m:ctrlPr>
                      </m:accPr>
                      <m:e>
                        <m:r>
                          <a:rPr lang="en-US" sz="2400" i="1" smtClean="0">
                            <a:latin typeface="Cambria Math" panose="02040503050406030204" pitchFamily="18" charset="0"/>
                          </a:rPr>
                          <m:t>𝑥</m:t>
                        </m:r>
                      </m:e>
                    </m:acc>
                  </m:oMath>
                </a14:m>
                <a:r>
                  <a:rPr lang="en-US" sz="2400" dirty="0" smtClean="0">
                    <a:latin typeface="Times New Roman" panose="02020603050405020304" pitchFamily="18" charset="0"/>
                    <a:cs typeface="Times New Roman" panose="02020603050405020304" pitchFamily="18" charset="0"/>
                  </a:rPr>
                  <a:t>  chart is used to control the mean of a normally distributed quality characteristics. It is known that </a:t>
                </a:r>
                <a14:m>
                  <m:oMath xmlns:m="http://schemas.openxmlformats.org/officeDocument/2006/math">
                    <m:r>
                      <a:rPr lang="en-US" sz="2400" i="1" smtClean="0">
                        <a:latin typeface="Cambria Math" panose="02040503050406030204" pitchFamily="18" charset="0"/>
                        <a:ea typeface="Cambria Math" panose="02040503050406030204" pitchFamily="18" charset="0"/>
                      </a:rPr>
                      <m:t>𝜎</m:t>
                    </m:r>
                  </m:oMath>
                </a14:m>
                <a:r>
                  <a:rPr lang="en-US" sz="2400" dirty="0" smtClean="0">
                    <a:latin typeface="Times New Roman" panose="02020603050405020304" pitchFamily="18" charset="0"/>
                    <a:cs typeface="Times New Roman" panose="02020603050405020304" pitchFamily="18" charset="0"/>
                  </a:rPr>
                  <a:t>=6.00 and n=4. The center line =200,UCL=209, LCL=19. </a:t>
                </a:r>
                <a:r>
                  <a:rPr lang="en-US" sz="2400" dirty="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f the process mean shift to 188. Find the probability that this is detected on the 4</a:t>
                </a:r>
                <a:r>
                  <a:rPr lang="en-US" sz="2400" baseline="30000" dirty="0" smtClean="0">
                    <a:latin typeface="Times New Roman" panose="02020603050405020304" pitchFamily="18" charset="0"/>
                    <a:cs typeface="Times New Roman" panose="02020603050405020304" pitchFamily="18" charset="0"/>
                  </a:rPr>
                  <a:t>th</a:t>
                </a:r>
                <a:r>
                  <a:rPr lang="en-US" sz="2400" dirty="0" smtClean="0">
                    <a:latin typeface="Times New Roman" panose="02020603050405020304" pitchFamily="18" charset="0"/>
                    <a:cs typeface="Times New Roman" panose="02020603050405020304" pitchFamily="18" charset="0"/>
                  </a:rPr>
                  <a:t> subsequent sample. [2013 6(b)]</a:t>
                </a:r>
              </a:p>
              <a:p>
                <a:pPr marL="0" indent="0">
                  <a:buNone/>
                </a:pPr>
                <a:r>
                  <a:rPr lang="en-US" sz="2400" dirty="0" smtClean="0">
                    <a:latin typeface="Times New Roman" panose="02020603050405020304" pitchFamily="18" charset="0"/>
                    <a:cs typeface="Times New Roman" panose="02020603050405020304" pitchFamily="18" charset="0"/>
                  </a:rPr>
                  <a:t>3. List the ‘</a:t>
                </a:r>
                <a:r>
                  <a:rPr lang="en-US" sz="2400" b="1" dirty="0" smtClean="0">
                    <a:latin typeface="Times New Roman" panose="02020603050405020304" pitchFamily="18" charset="0"/>
                    <a:cs typeface="Times New Roman" panose="02020603050405020304" pitchFamily="18" charset="0"/>
                  </a:rPr>
                  <a:t>Sensitizing rules</a:t>
                </a:r>
                <a:r>
                  <a:rPr lang="en-US" sz="2400" dirty="0" smtClean="0">
                    <a:latin typeface="Times New Roman" panose="02020603050405020304" pitchFamily="18" charset="0"/>
                    <a:cs typeface="Times New Roman" panose="02020603050405020304" pitchFamily="18" charset="0"/>
                  </a:rPr>
                  <a:t>’ that are widely used in practice for control chart.[2012 6(b)]</a:t>
                </a:r>
              </a:p>
            </p:txBody>
          </p:sp>
        </mc:Choice>
        <mc:Fallback xmlns="">
          <p:sp>
            <p:nvSpPr>
              <p:cNvPr id="3" name="Content Placeholder 2"/>
              <p:cNvSpPr>
                <a:spLocks noRot="1" noChangeAspect="1" noMove="1" noResize="1" noEditPoints="1" noAdjustHandles="1" noChangeArrowheads="1" noChangeShapeType="1" noTextEdit="1"/>
              </p:cNvSpPr>
              <p:nvPr>
                <p:ph idx="1"/>
              </p:nvPr>
            </p:nvSpPr>
            <p:spPr>
              <a:blipFill rotWithShape="1">
                <a:blip r:embed="rId2"/>
                <a:stretch>
                  <a:fillRect b="7"/>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800" y="381000"/>
            <a:ext cx="10363200" cy="1752599"/>
          </a:xfrm>
        </p:spPr>
        <p:txBody>
          <a:bodyPr>
            <a:normAutofit/>
          </a:bodyPr>
          <a:lstStyle/>
          <a:p>
            <a:r>
              <a:rPr lang="en-US" sz="3600" b="1" dirty="0" smtClean="0">
                <a:latin typeface="Times New Roman" panose="02020603050405020304" pitchFamily="18" charset="0"/>
                <a:cs typeface="Times New Roman" panose="02020603050405020304" pitchFamily="18" charset="0"/>
              </a:rPr>
              <a:t>Methods of and philosophy of statistical control</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17600" y="1981200"/>
            <a:ext cx="11277600" cy="4495800"/>
          </a:xfrm>
          <a:noFill/>
          <a:ln>
            <a:noFill/>
          </a:ln>
        </p:spPr>
        <p:style>
          <a:lnRef idx="0">
            <a:scrgbClr r="0" g="0" b="0"/>
          </a:lnRef>
          <a:fillRef idx="0">
            <a:scrgbClr r="0" g="0" b="0"/>
          </a:fillRef>
          <a:effectRef idx="0">
            <a:scrgbClr r="0" g="0" b="0"/>
          </a:effectRef>
          <a:fontRef idx="minor">
            <a:schemeClr val="dk1"/>
          </a:fontRef>
        </p:style>
        <p:txBody>
          <a:bodyPr>
            <a:noAutofit/>
          </a:bodyPr>
          <a:lstStyle/>
          <a:p>
            <a:pPr algn="l"/>
            <a:r>
              <a:rPr lang="en-US" sz="2400" dirty="0" smtClean="0">
                <a:solidFill>
                  <a:schemeClr val="tx2"/>
                </a:solidFill>
                <a:latin typeface="Times New Roman" panose="02020603050405020304" pitchFamily="18" charset="0"/>
                <a:cs typeface="Times New Roman" panose="02020603050405020304" pitchFamily="18" charset="0"/>
              </a:rPr>
              <a:t>Chapter overview and learning objectives:</a:t>
            </a:r>
          </a:p>
          <a:p>
            <a:pPr algn="l"/>
            <a:r>
              <a:rPr lang="en-US" sz="2400" dirty="0" smtClean="0">
                <a:solidFill>
                  <a:schemeClr val="tx1"/>
                </a:solidFill>
                <a:latin typeface="Times New Roman" panose="02020603050405020304" pitchFamily="18" charset="0"/>
                <a:cs typeface="Times New Roman" panose="02020603050405020304" pitchFamily="18" charset="0"/>
              </a:rPr>
              <a:t>This chapter has three objectives.</a:t>
            </a:r>
          </a:p>
          <a:p>
            <a:pPr algn="l"/>
            <a:r>
              <a:rPr lang="en-US" sz="2400" dirty="0" smtClean="0">
                <a:solidFill>
                  <a:schemeClr val="tx1"/>
                </a:solidFill>
                <a:latin typeface="Times New Roman" panose="02020603050405020304" pitchFamily="18" charset="0"/>
                <a:cs typeface="Times New Roman" panose="02020603050405020304" pitchFamily="18" charset="0"/>
              </a:rPr>
              <a:t>1)The first is to present basic statistical process</a:t>
            </a:r>
          </a:p>
          <a:p>
            <a:pPr algn="l"/>
            <a:r>
              <a:rPr lang="en-US" sz="2400" dirty="0" smtClean="0">
                <a:solidFill>
                  <a:schemeClr val="tx1"/>
                </a:solidFill>
                <a:latin typeface="Times New Roman" panose="02020603050405020304" pitchFamily="18" charset="0"/>
                <a:cs typeface="Times New Roman" panose="02020603050405020304" pitchFamily="18" charset="0"/>
              </a:rPr>
              <a:t>(SPC) problem solving tolls, called the </a:t>
            </a:r>
            <a:r>
              <a:rPr lang="en-US" sz="2400" dirty="0">
                <a:solidFill>
                  <a:schemeClr val="tx1"/>
                </a:solidFill>
                <a:latin typeface="Times New Roman" panose="02020603050405020304" pitchFamily="18" charset="0"/>
                <a:cs typeface="Times New Roman" panose="02020603050405020304" pitchFamily="18" charset="0"/>
              </a:rPr>
              <a:t>magnificent </a:t>
            </a:r>
            <a:r>
              <a:rPr lang="en-US" sz="2400" dirty="0" smtClean="0">
                <a:solidFill>
                  <a:schemeClr val="tx1"/>
                </a:solidFill>
                <a:latin typeface="Times New Roman" panose="02020603050405020304" pitchFamily="18" charset="0"/>
                <a:cs typeface="Times New Roman" panose="02020603050405020304" pitchFamily="18" charset="0"/>
              </a:rPr>
              <a:t>seven , and  to illustrate how this tools form a cohesive, </a:t>
            </a:r>
          </a:p>
          <a:p>
            <a:pPr algn="l"/>
            <a:r>
              <a:rPr lang="en-US" sz="2400" i="0" dirty="0" smtClean="0">
                <a:solidFill>
                  <a:schemeClr val="tx1"/>
                </a:solidFill>
                <a:effectLst/>
                <a:latin typeface="Times New Roman" panose="02020603050405020304" pitchFamily="18" charset="0"/>
                <a:cs typeface="Times New Roman" panose="02020603050405020304" pitchFamily="18" charset="0"/>
              </a:rPr>
              <a:t>practical framework for quality improvement</a:t>
            </a:r>
            <a:r>
              <a:rPr lang="en-US" sz="2400" i="0" dirty="0" smtClean="0">
                <a:solidFill>
                  <a:srgbClr val="231F20"/>
                </a:solidFill>
                <a:effectLst/>
                <a:latin typeface="Times New Roman" panose="02020603050405020304" pitchFamily="18" charset="0"/>
                <a:cs typeface="Times New Roman" panose="02020603050405020304" pitchFamily="18" charset="0"/>
              </a:rPr>
              <a:t>.</a:t>
            </a:r>
          </a:p>
          <a:p>
            <a:pPr algn="l"/>
            <a:r>
              <a:rPr lang="en-US" sz="2400" dirty="0" smtClean="0">
                <a:solidFill>
                  <a:schemeClr val="tx1"/>
                </a:solidFill>
                <a:latin typeface="Times New Roman" panose="02020603050405020304" pitchFamily="18" charset="0"/>
                <a:cs typeface="Times New Roman" panose="02020603050405020304" pitchFamily="18" charset="0"/>
              </a:rPr>
              <a:t>2)</a:t>
            </a:r>
            <a:r>
              <a:rPr lang="en-US" sz="2400" i="0" dirty="0" smtClean="0">
                <a:solidFill>
                  <a:schemeClr val="tx1"/>
                </a:solidFill>
                <a:effectLst/>
                <a:latin typeface="Times New Roman" panose="02020603050405020304" pitchFamily="18" charset="0"/>
                <a:cs typeface="Times New Roman" panose="02020603050405020304" pitchFamily="18" charset="0"/>
              </a:rPr>
              <a:t> The second objective is to describe statistical basis of the </a:t>
            </a:r>
            <a:r>
              <a:rPr lang="en-US" sz="2400" i="0" dirty="0" err="1" smtClean="0">
                <a:solidFill>
                  <a:schemeClr val="tx1"/>
                </a:solidFill>
                <a:effectLst/>
                <a:latin typeface="Times New Roman" panose="02020603050405020304" pitchFamily="18" charset="0"/>
                <a:cs typeface="Times New Roman" panose="02020603050405020304" pitchFamily="18" charset="0"/>
              </a:rPr>
              <a:t>Shewhart</a:t>
            </a:r>
            <a:r>
              <a:rPr lang="en-US" sz="2400" i="0" dirty="0" smtClean="0">
                <a:solidFill>
                  <a:schemeClr val="tx1"/>
                </a:solidFill>
                <a:effectLst/>
                <a:latin typeface="Times New Roman" panose="02020603050405020304" pitchFamily="18" charset="0"/>
                <a:cs typeface="Times New Roman" panose="02020603050405020304" pitchFamily="18" charset="0"/>
              </a:rPr>
              <a:t>  control chart.</a:t>
            </a:r>
          </a:p>
          <a:p>
            <a:pPr algn="l"/>
            <a:r>
              <a:rPr lang="en-US" sz="2400" dirty="0" smtClean="0">
                <a:solidFill>
                  <a:srgbClr val="231F20"/>
                </a:solidFill>
                <a:latin typeface="Times New Roman" panose="02020603050405020304" pitchFamily="18" charset="0"/>
                <a:cs typeface="Times New Roman" panose="02020603050405020304" pitchFamily="18" charset="0"/>
              </a:rPr>
              <a:t>3)</a:t>
            </a:r>
            <a:r>
              <a:rPr lang="en-US" sz="2400" dirty="0" smtClean="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third objective is to discuss and illustrate some practical issues in the implementation of SPC.</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en-US" sz="2400" i="0" dirty="0" smtClean="0">
                <a:solidFill>
                  <a:srgbClr val="231F20"/>
                </a:solidFill>
                <a:effectLst/>
                <a:latin typeface="Times New Roman" panose="02020603050405020304" pitchFamily="18" charset="0"/>
                <a:cs typeface="Times New Roman" panose="02020603050405020304" pitchFamily="18" charset="0"/>
              </a:rPr>
              <a:t/>
            </a:r>
            <a:br>
              <a:rPr lang="en-US" sz="2400" i="0" dirty="0" smtClean="0">
                <a:solidFill>
                  <a:srgbClr val="231F20"/>
                </a:solidFill>
                <a:effectLst/>
                <a:latin typeface="Times New Roman" panose="02020603050405020304" pitchFamily="18" charset="0"/>
                <a:cs typeface="Times New Roman" panose="02020603050405020304" pitchFamily="18" charset="0"/>
              </a:rPr>
            </a:br>
            <a:r>
              <a:rPr lang="en-US" sz="2400" i="0" dirty="0" smtClean="0">
                <a:solidFill>
                  <a:srgbClr val="231F20"/>
                </a:solidFill>
                <a:effectLst/>
                <a:latin typeface="Times New Roman" panose="02020603050405020304" pitchFamily="18" charset="0"/>
                <a:cs typeface="Times New Roman" panose="02020603050405020304" pitchFamily="18" charset="0"/>
              </a:rPr>
              <a:t/>
            </a:r>
            <a:br>
              <a:rPr lang="en-US" sz="2400" i="0" dirty="0" smtClean="0">
                <a:solidFill>
                  <a:srgbClr val="231F20"/>
                </a:solidFill>
                <a:effectLst/>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1143001"/>
            <a:ext cx="10972800" cy="4525963"/>
          </a:xfrm>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To produce quality product:</a:t>
            </a:r>
          </a:p>
          <a:p>
            <a:pPr marL="514350" indent="-514350">
              <a:buAutoNum type="arabicParenR"/>
            </a:pPr>
            <a:r>
              <a:rPr lang="en-US" sz="2400" dirty="0" smtClean="0">
                <a:latin typeface="Times New Roman" panose="02020603050405020304" pitchFamily="18" charset="0"/>
                <a:cs typeface="Times New Roman" panose="02020603050405020304" pitchFamily="18" charset="0"/>
              </a:rPr>
              <a:t>The process must be stable and repeatable(all the products will be of same type, size)</a:t>
            </a:r>
          </a:p>
          <a:p>
            <a:pPr marL="514350" indent="-514350">
              <a:buAutoNum type="arabicParenR"/>
            </a:pPr>
            <a:r>
              <a:rPr lang="en-US" sz="2400" dirty="0" smtClean="0">
                <a:latin typeface="Times New Roman" panose="02020603050405020304" pitchFamily="18" charset="0"/>
                <a:cs typeface="Times New Roman" panose="02020603050405020304" pitchFamily="18" charset="0"/>
              </a:rPr>
              <a:t>The process must be capable of operating with little variability around the target or nominal  value.</a:t>
            </a:r>
          </a:p>
          <a:p>
            <a:pPr marL="0"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solidFill>
                  <a:srgbClr val="0070C0"/>
                </a:solidFill>
                <a:latin typeface="Times New Roman" panose="02020603050405020304" pitchFamily="18" charset="0"/>
                <a:cs typeface="Times New Roman" panose="02020603050405020304" pitchFamily="18" charset="0"/>
              </a:rPr>
              <a:t>If the quality of the product is okay then the quality is under control.</a:t>
            </a:r>
          </a:p>
          <a:p>
            <a:r>
              <a:rPr lang="en-US" sz="2400" dirty="0">
                <a:solidFill>
                  <a:srgbClr val="0070C0"/>
                </a:solidFill>
                <a:latin typeface="Times New Roman" panose="02020603050405020304" pitchFamily="18" charset="0"/>
                <a:cs typeface="Times New Roman" panose="02020603050405020304" pitchFamily="18" charset="0"/>
              </a:rPr>
              <a:t>I</a:t>
            </a:r>
            <a:r>
              <a:rPr lang="en-US" sz="2400" dirty="0" smtClean="0">
                <a:solidFill>
                  <a:srgbClr val="0070C0"/>
                </a:solidFill>
                <a:latin typeface="Times New Roman" panose="02020603050405020304" pitchFamily="18" charset="0"/>
                <a:cs typeface="Times New Roman" panose="02020603050405020304" pitchFamily="18" charset="0"/>
              </a:rPr>
              <a:t>f the quality is not okay then we have to take preventive measures</a:t>
            </a:r>
            <a:endParaRPr lang="en-US" sz="24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13" y="1774209"/>
            <a:ext cx="10972800" cy="2113674"/>
          </a:xfrm>
        </p:spPr>
        <p:txBody>
          <a:bodyPr>
            <a:normAutofit/>
          </a:bodyPr>
          <a:lstStyle/>
          <a:p>
            <a:r>
              <a:rPr lang="en-US" sz="6000" b="1" dirty="0" smtClean="0"/>
              <a:t>Week 7</a:t>
            </a:r>
            <a:endParaRPr lang="en-US" sz="6000"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10972800" cy="4525963"/>
          </a:xfrm>
        </p:spPr>
        <p:txBody>
          <a:bodyPr>
            <a:noAutofit/>
          </a:bodyPr>
          <a:lstStyle/>
          <a:p>
            <a:pPr marL="0" indent="0">
              <a:buNone/>
            </a:pPr>
            <a:r>
              <a:rPr lang="en-US" sz="2400" b="1" dirty="0" smtClean="0">
                <a:latin typeface="Times New Roman" panose="02020603050405020304" pitchFamily="18" charset="0"/>
                <a:cs typeface="Times New Roman" panose="02020603050405020304" pitchFamily="18" charset="0"/>
              </a:rPr>
              <a:t>Statistical process control (SPC) </a:t>
            </a:r>
            <a:r>
              <a:rPr lang="en-US" sz="2400" dirty="0" smtClean="0">
                <a:latin typeface="Times New Roman" panose="02020603050405020304" pitchFamily="18" charset="0"/>
                <a:cs typeface="Times New Roman" panose="02020603050405020304" pitchFamily="18" charset="0"/>
              </a:rPr>
              <a:t>is a powerful collection of problem solving tools useful in achieving process stability and improving capability through the reduction of variability. </a:t>
            </a:r>
          </a:p>
          <a:p>
            <a:pPr marL="0" indent="0">
              <a:buNone/>
            </a:pPr>
            <a:r>
              <a:rPr lang="en-US" sz="2400" dirty="0" smtClean="0">
                <a:latin typeface="Times New Roman" panose="02020603050405020304" pitchFamily="18" charset="0"/>
                <a:cs typeface="Times New Roman" panose="02020603050405020304" pitchFamily="18" charset="0"/>
              </a:rPr>
              <a:t>Seven major tools of SPC is –</a:t>
            </a:r>
          </a:p>
          <a:p>
            <a:pPr marL="0" indent="0">
              <a:buNone/>
            </a:pPr>
            <a:r>
              <a:rPr lang="en-US" sz="2400" dirty="0" smtClean="0">
                <a:latin typeface="Times New Roman" panose="02020603050405020304" pitchFamily="18" charset="0"/>
                <a:cs typeface="Times New Roman" panose="02020603050405020304" pitchFamily="18" charset="0"/>
              </a:rPr>
              <a:t>1) Histogram or stem-and-leaf plot</a:t>
            </a:r>
          </a:p>
          <a:p>
            <a:pPr marL="0" indent="0">
              <a:buNone/>
            </a:pPr>
            <a:r>
              <a:rPr lang="en-US" sz="2400" dirty="0" smtClean="0">
                <a:latin typeface="Times New Roman" panose="02020603050405020304" pitchFamily="18" charset="0"/>
                <a:cs typeface="Times New Roman" panose="02020603050405020304" pitchFamily="18" charset="0"/>
              </a:rPr>
              <a:t>2) Check sheet</a:t>
            </a:r>
          </a:p>
          <a:p>
            <a:pPr marL="0" indent="0">
              <a:buNone/>
            </a:pPr>
            <a:r>
              <a:rPr lang="en-US" sz="2400" dirty="0" smtClean="0">
                <a:latin typeface="Times New Roman" panose="02020603050405020304" pitchFamily="18" charset="0"/>
                <a:cs typeface="Times New Roman" panose="02020603050405020304" pitchFamily="18" charset="0"/>
              </a:rPr>
              <a:t>3) Pareto chart</a:t>
            </a:r>
          </a:p>
          <a:p>
            <a:pPr marL="0" indent="0">
              <a:buNone/>
            </a:pPr>
            <a:r>
              <a:rPr lang="en-US" sz="2400" dirty="0">
                <a:latin typeface="Times New Roman" panose="02020603050405020304" pitchFamily="18" charset="0"/>
                <a:cs typeface="Times New Roman" panose="02020603050405020304" pitchFamily="18" charset="0"/>
              </a:rPr>
              <a:t>4</a:t>
            </a:r>
            <a:r>
              <a:rPr lang="en-US" sz="2400" dirty="0" smtClean="0">
                <a:latin typeface="Times New Roman" panose="02020603050405020304" pitchFamily="18" charset="0"/>
                <a:cs typeface="Times New Roman" panose="02020603050405020304" pitchFamily="18" charset="0"/>
              </a:rPr>
              <a:t>) Cause-and-effect </a:t>
            </a:r>
            <a:r>
              <a:rPr lang="en-US" sz="2400" dirty="0">
                <a:latin typeface="Times New Roman" panose="02020603050405020304" pitchFamily="18" charset="0"/>
                <a:cs typeface="Times New Roman" panose="02020603050405020304" pitchFamily="18" charset="0"/>
              </a:rPr>
              <a:t>diagram</a:t>
            </a:r>
          </a:p>
          <a:p>
            <a:pPr marL="0" indent="0">
              <a:buNone/>
            </a:pPr>
            <a:r>
              <a:rPr lang="en-US" sz="2400" dirty="0">
                <a:latin typeface="Times New Roman" panose="02020603050405020304" pitchFamily="18" charset="0"/>
                <a:cs typeface="Times New Roman" panose="02020603050405020304" pitchFamily="18" charset="0"/>
              </a:rPr>
              <a:t>5</a:t>
            </a:r>
            <a:r>
              <a:rPr lang="en-US" sz="2400" dirty="0" smtClean="0">
                <a:latin typeface="Times New Roman" panose="02020603050405020304" pitchFamily="18" charset="0"/>
                <a:cs typeface="Times New Roman" panose="02020603050405020304" pitchFamily="18" charset="0"/>
              </a:rPr>
              <a:t>) Defect </a:t>
            </a:r>
            <a:r>
              <a:rPr lang="en-US" sz="2400" dirty="0">
                <a:latin typeface="Times New Roman" panose="02020603050405020304" pitchFamily="18" charset="0"/>
                <a:cs typeface="Times New Roman" panose="02020603050405020304" pitchFamily="18" charset="0"/>
              </a:rPr>
              <a:t>concentration diagram</a:t>
            </a:r>
          </a:p>
          <a:p>
            <a:pPr marL="0" indent="0">
              <a:buNone/>
            </a:pPr>
            <a:r>
              <a:rPr lang="en-US" sz="2400" dirty="0">
                <a:latin typeface="Times New Roman" panose="02020603050405020304" pitchFamily="18" charset="0"/>
                <a:cs typeface="Times New Roman" panose="02020603050405020304" pitchFamily="18" charset="0"/>
              </a:rPr>
              <a:t>6</a:t>
            </a:r>
            <a:r>
              <a:rPr lang="en-US" sz="2400" dirty="0" smtClean="0">
                <a:latin typeface="Times New Roman" panose="02020603050405020304" pitchFamily="18" charset="0"/>
                <a:cs typeface="Times New Roman" panose="02020603050405020304" pitchFamily="18" charset="0"/>
              </a:rPr>
              <a:t>) Scatter </a:t>
            </a:r>
            <a:r>
              <a:rPr lang="en-US" sz="2400" dirty="0">
                <a:latin typeface="Times New Roman" panose="02020603050405020304" pitchFamily="18" charset="0"/>
                <a:cs typeface="Times New Roman" panose="02020603050405020304" pitchFamily="18" charset="0"/>
              </a:rPr>
              <a:t>Diagram</a:t>
            </a:r>
          </a:p>
          <a:p>
            <a:pPr marL="0" indent="0">
              <a:buNone/>
            </a:pPr>
            <a:r>
              <a:rPr lang="en-US" sz="2400" dirty="0">
                <a:latin typeface="Times New Roman" panose="02020603050405020304" pitchFamily="18" charset="0"/>
                <a:cs typeface="Times New Roman" panose="02020603050405020304" pitchFamily="18" charset="0"/>
              </a:rPr>
              <a:t>7</a:t>
            </a:r>
            <a:r>
              <a:rPr lang="en-US" sz="2400" dirty="0" smtClean="0">
                <a:latin typeface="Times New Roman" panose="02020603050405020304" pitchFamily="18" charset="0"/>
                <a:cs typeface="Times New Roman" panose="02020603050405020304" pitchFamily="18" charset="0"/>
              </a:rPr>
              <a:t>) Control chart (most widely used)</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These tools are often called </a:t>
            </a:r>
            <a:r>
              <a:rPr lang="en-US" sz="2400"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T</a:t>
            </a:r>
            <a:r>
              <a:rPr lang="en-US" sz="2400" b="1" dirty="0" smtClean="0">
                <a:latin typeface="Times New Roman" panose="02020603050405020304" pitchFamily="18" charset="0"/>
                <a:cs typeface="Times New Roman" panose="02020603050405020304" pitchFamily="18" charset="0"/>
              </a:rPr>
              <a:t>he </a:t>
            </a:r>
            <a:r>
              <a:rPr lang="en-US" sz="2400" b="1" dirty="0">
                <a:latin typeface="Times New Roman" panose="02020603050405020304" pitchFamily="18" charset="0"/>
                <a:cs typeface="Times New Roman" panose="02020603050405020304" pitchFamily="18" charset="0"/>
              </a:rPr>
              <a:t>M</a:t>
            </a:r>
            <a:r>
              <a:rPr lang="en-US" sz="2400" b="1" dirty="0" smtClean="0">
                <a:latin typeface="Times New Roman" panose="02020603050405020304" pitchFamily="18" charset="0"/>
                <a:cs typeface="Times New Roman" panose="02020603050405020304" pitchFamily="18" charset="0"/>
              </a:rPr>
              <a:t>agnificent </a:t>
            </a:r>
            <a:r>
              <a:rPr lang="en-US" sz="2400" b="1" dirty="0">
                <a:latin typeface="Times New Roman" panose="02020603050405020304" pitchFamily="18" charset="0"/>
                <a:cs typeface="Times New Roman" panose="02020603050405020304" pitchFamily="18" charset="0"/>
              </a:rPr>
              <a:t>S</a:t>
            </a:r>
            <a:r>
              <a:rPr lang="en-US" sz="2400" b="1" dirty="0" smtClean="0">
                <a:latin typeface="Times New Roman" panose="02020603050405020304" pitchFamily="18" charset="0"/>
                <a:cs typeface="Times New Roman" panose="02020603050405020304" pitchFamily="18" charset="0"/>
              </a:rPr>
              <a:t>even</a:t>
            </a:r>
            <a:r>
              <a:rPr lang="en-US" sz="2400" dirty="0" smtClean="0">
                <a:latin typeface="Times New Roman" panose="02020603050405020304" pitchFamily="18" charset="0"/>
                <a:cs typeface="Times New Roman" panose="02020603050405020304" pitchFamily="18" charset="0"/>
              </a:rPr>
              <a:t>” and </a:t>
            </a:r>
            <a:r>
              <a:rPr lang="en-US" sz="2400" dirty="0">
                <a:latin typeface="Times New Roman" panose="02020603050405020304" pitchFamily="18" charset="0"/>
                <a:cs typeface="Times New Roman" panose="02020603050405020304" pitchFamily="18" charset="0"/>
              </a:rPr>
              <a:t>are an important part of SPC. It is used to reduce variability so that </a:t>
            </a:r>
            <a:r>
              <a:rPr lang="en-US" sz="2400" dirty="0" smtClean="0">
                <a:latin typeface="Times New Roman" panose="02020603050405020304" pitchFamily="18" charset="0"/>
                <a:cs typeface="Times New Roman" panose="02020603050405020304" pitchFamily="18" charset="0"/>
              </a:rPr>
              <a:t> quality </a:t>
            </a:r>
            <a:r>
              <a:rPr lang="en-US" sz="2400" dirty="0">
                <a:latin typeface="Times New Roman" panose="02020603050405020304" pitchFamily="18" charset="0"/>
                <a:cs typeface="Times New Roman" panose="02020603050405020304" pitchFamily="18" charset="0"/>
              </a:rPr>
              <a:t>can be improved .</a:t>
            </a: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Rectangle 6"/>
          <p:cNvSpPr/>
          <p:nvPr/>
        </p:nvSpPr>
        <p:spPr>
          <a:xfrm>
            <a:off x="3352800" y="914400"/>
            <a:ext cx="4876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Causes of quality variation</a:t>
            </a:r>
            <a:endParaRPr lang="en-US" sz="2400" dirty="0"/>
          </a:p>
        </p:txBody>
      </p:sp>
      <p:sp>
        <p:nvSpPr>
          <p:cNvPr id="8" name="Down Arrow 7"/>
          <p:cNvSpPr/>
          <p:nvPr/>
        </p:nvSpPr>
        <p:spPr>
          <a:xfrm>
            <a:off x="5537200" y="1866900"/>
            <a:ext cx="508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71600" y="2467088"/>
            <a:ext cx="4165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Chance causes</a:t>
            </a:r>
            <a:endParaRPr lang="en-US" sz="2400" dirty="0"/>
          </a:p>
        </p:txBody>
      </p:sp>
      <p:sp>
        <p:nvSpPr>
          <p:cNvPr id="12" name="Oval 11"/>
          <p:cNvSpPr/>
          <p:nvPr/>
        </p:nvSpPr>
        <p:spPr>
          <a:xfrm>
            <a:off x="6045200" y="2457450"/>
            <a:ext cx="4165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Assignable causes</a:t>
            </a:r>
            <a:endParaRPr lang="en-US" sz="2400" dirty="0"/>
          </a:p>
        </p:txBody>
      </p:sp>
      <p:sp>
        <p:nvSpPr>
          <p:cNvPr id="13" name="Down Arrow 12"/>
          <p:cNvSpPr/>
          <p:nvPr/>
        </p:nvSpPr>
        <p:spPr>
          <a:xfrm>
            <a:off x="3276600" y="3865392"/>
            <a:ext cx="355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4000" y="4549916"/>
            <a:ext cx="3860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Exists some inherent causes which are small  but unavoidable</a:t>
            </a:r>
            <a:endParaRPr lang="en-US" dirty="0"/>
          </a:p>
        </p:txBody>
      </p:sp>
      <p:sp>
        <p:nvSpPr>
          <p:cNvPr id="15" name="Down Arrow 14"/>
          <p:cNvSpPr/>
          <p:nvPr/>
        </p:nvSpPr>
        <p:spPr>
          <a:xfrm>
            <a:off x="7975600" y="3865392"/>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96000" y="4551192"/>
            <a:ext cx="406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are determined , findable and can be corrected.</a:t>
            </a:r>
          </a:p>
          <a:p>
            <a:pPr algn="ctr"/>
            <a:r>
              <a:rPr lang="en-US" dirty="0" smtClean="0"/>
              <a:t>Large amount of quality variation can be removed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2800" y="1833890"/>
            <a:ext cx="11379200" cy="523220"/>
          </a:xfrm>
          <a:prstGeom prst="rect">
            <a:avLst/>
          </a:prstGeom>
          <a:noFill/>
        </p:spPr>
        <p:txBody>
          <a:bodyPr wrap="square" rtlCol="0">
            <a:spAutoFit/>
          </a:bodyPr>
          <a:lstStyle/>
          <a:p>
            <a:r>
              <a:rPr lang="en-US" sz="2800" dirty="0" smtClean="0"/>
              <a:t>Target:</a:t>
            </a:r>
            <a:endParaRPr lang="en-US" sz="2800" dirty="0"/>
          </a:p>
        </p:txBody>
      </p:sp>
      <p:graphicFrame>
        <p:nvGraphicFramePr>
          <p:cNvPr id="6" name="Diagram 5"/>
          <p:cNvGraphicFramePr/>
          <p:nvPr/>
        </p:nvGraphicFramePr>
        <p:xfrm>
          <a:off x="2844800" y="1447800"/>
          <a:ext cx="84328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16000" y="3429000"/>
            <a:ext cx="11176000" cy="3046988"/>
          </a:xfrm>
          <a:prstGeom prst="rect">
            <a:avLst/>
          </a:prstGeom>
          <a:noFill/>
        </p:spPr>
        <p:txBody>
          <a:bodyPr wrap="square" rtlCol="0">
            <a:spAutoFit/>
          </a:bodyPr>
          <a:lstStyle/>
          <a:p>
            <a:pPr>
              <a:lnSpc>
                <a:spcPct val="150000"/>
              </a:lnSpc>
            </a:pPr>
            <a:r>
              <a:rPr lang="en-US" sz="3200" b="1" dirty="0" smtClean="0">
                <a:latin typeface="Times New Roman" panose="02020603050405020304" pitchFamily="18" charset="0"/>
                <a:cs typeface="Times New Roman" panose="02020603050405020304" pitchFamily="18" charset="0"/>
              </a:rPr>
              <a:t>Main sources of Assignable causes:</a:t>
            </a:r>
          </a:p>
          <a:p>
            <a:pPr>
              <a:lnSpc>
                <a:spcPct val="150000"/>
              </a:lnSpc>
            </a:pPr>
            <a:r>
              <a:rPr lang="en-US" sz="2400" dirty="0" smtClean="0">
                <a:latin typeface="Times New Roman" panose="02020603050405020304" pitchFamily="18" charset="0"/>
                <a:cs typeface="Times New Roman" panose="02020603050405020304" pitchFamily="18" charset="0"/>
              </a:rPr>
              <a:t>There are 3 main causes-</a:t>
            </a:r>
          </a:p>
          <a:p>
            <a:pPr marL="857250" lvl="1" indent="-400050">
              <a:lnSpc>
                <a:spcPct val="150000"/>
              </a:lnSpc>
              <a:buFont typeface="+mj-lt"/>
              <a:buAutoNum type="romanLcPeriod"/>
            </a:pPr>
            <a:r>
              <a:rPr lang="en-US" sz="2400" dirty="0" smtClean="0">
                <a:latin typeface="Times New Roman" panose="02020603050405020304" pitchFamily="18" charset="0"/>
                <a:cs typeface="Times New Roman" panose="02020603050405020304" pitchFamily="18" charset="0"/>
              </a:rPr>
              <a:t>Improperly Adjusted or controlled machines, </a:t>
            </a:r>
          </a:p>
          <a:p>
            <a:pPr marL="857250" lvl="1" indent="-400050">
              <a:lnSpc>
                <a:spcPct val="150000"/>
              </a:lnSpc>
              <a:buFont typeface="+mj-lt"/>
              <a:buAutoNum type="romanLcPeriod"/>
            </a:pPr>
            <a:r>
              <a:rPr lang="en-US" sz="2400" dirty="0" smtClean="0">
                <a:latin typeface="Times New Roman" panose="02020603050405020304" pitchFamily="18" charset="0"/>
                <a:cs typeface="Times New Roman" panose="02020603050405020304" pitchFamily="18" charset="0"/>
              </a:rPr>
              <a:t>Operator errors,</a:t>
            </a:r>
          </a:p>
          <a:p>
            <a:pPr marL="857250" lvl="1" indent="-400050">
              <a:lnSpc>
                <a:spcPct val="150000"/>
              </a:lnSpc>
              <a:buFont typeface="+mj-lt"/>
              <a:buAutoNum type="romanLcPeriod"/>
            </a:pPr>
            <a:r>
              <a:rPr lang="en-US" sz="2400" dirty="0" smtClean="0">
                <a:latin typeface="Times New Roman" panose="02020603050405020304" pitchFamily="18" charset="0"/>
                <a:cs typeface="Times New Roman" panose="02020603050405020304" pitchFamily="18" charset="0"/>
              </a:rPr>
              <a:t>Defective raw materials.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1625600" y="2003455"/>
          <a:ext cx="8128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743200" y="6067455"/>
            <a:ext cx="96520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Fig : Histogram for piston ring diameter.</a:t>
            </a:r>
            <a:endParaRPr lang="en-US" sz="2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914400" y="381001"/>
            <a:ext cx="10769600" cy="1908215"/>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Histogram</a:t>
            </a:r>
            <a:r>
              <a:rPr lang="en-US" sz="3600" b="1" dirty="0">
                <a:latin typeface="Times New Roman" panose="02020603050405020304" pitchFamily="18" charset="0"/>
              </a:rPr>
              <a:t>:</a:t>
            </a:r>
          </a:p>
          <a:p>
            <a:endParaRPr lang="en-US" sz="1000" dirty="0"/>
          </a:p>
          <a:p>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graph of the observed frequencies versus the ring diameter is shown below. This display is called a histogram.</a:t>
            </a:r>
          </a:p>
          <a:p>
            <a:endParaRPr lang="en-US"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67249"/>
            <a:ext cx="10464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Pareto chart :</a:t>
            </a:r>
          </a:p>
        </p:txBody>
      </p:sp>
      <p:sp>
        <p:nvSpPr>
          <p:cNvPr id="5" name="TextBox 4"/>
          <p:cNvSpPr txBox="1"/>
          <p:nvPr/>
        </p:nvSpPr>
        <p:spPr>
          <a:xfrm>
            <a:off x="812800" y="1124466"/>
            <a:ext cx="113792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lang="en-US" sz="2400" dirty="0">
                <a:solidFill>
                  <a:prstClr val="black"/>
                </a:solidFill>
                <a:latin typeface="Times New Roman" panose="02020603050405020304" pitchFamily="18" charset="0"/>
                <a:cs typeface="Times New Roman" panose="02020603050405020304" pitchFamily="18" charset="0"/>
              </a:rPr>
              <a:t>P</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areto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hart is simply a frequency distribution (or Histogram) of attribute  (ascending order) data arranged category.</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7" name="Chart 6"/>
          <p:cNvGraphicFramePr/>
          <p:nvPr/>
        </p:nvGraphicFramePr>
        <p:xfrm>
          <a:off x="1320800" y="2133600"/>
          <a:ext cx="93472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267200" y="6096000"/>
            <a:ext cx="9245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Fig : Pareto Chart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latin typeface="Times New Roman" panose="02020603050405020304" pitchFamily="18" charset="0"/>
                <a:cs typeface="Times New Roman" panose="02020603050405020304" pitchFamily="18" charset="0"/>
              </a:rPr>
              <a:t>Components or Dimensions of Quality</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417638"/>
            <a:ext cx="10972800" cy="5137274"/>
          </a:xfrm>
        </p:spPr>
        <p:txBody>
          <a:bodyPr>
            <a:noAutofit/>
          </a:bodyPr>
          <a:lstStyle/>
          <a:p>
            <a:pPr marL="0" indent="0" algn="just">
              <a:buNone/>
            </a:pPr>
            <a:r>
              <a:rPr lang="en-US" sz="2400" dirty="0" smtClean="0">
                <a:solidFill>
                  <a:schemeClr val="tx1"/>
                </a:solidFill>
                <a:latin typeface="Times New Roman" panose="02020603050405020304" pitchFamily="18" charset="0"/>
                <a:cs typeface="Times New Roman" panose="02020603050405020304" pitchFamily="18" charset="0"/>
              </a:rPr>
              <a:t>Garvin (1987) provides an excellent discussion of eight components or dimensions of quality. His key points concerning these dimensions of quality as follows :</a:t>
            </a:r>
          </a:p>
          <a:p>
            <a:pPr algn="just">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Performance (will the product do the intended job?) : </a:t>
            </a:r>
            <a:r>
              <a:rPr lang="en-US" sz="2400" dirty="0" smtClean="0">
                <a:solidFill>
                  <a:schemeClr val="tx1"/>
                </a:solidFill>
                <a:latin typeface="Times New Roman" panose="02020603050405020304" pitchFamily="18" charset="0"/>
                <a:cs typeface="Times New Roman" panose="02020603050405020304" pitchFamily="18" charset="0"/>
              </a:rPr>
              <a:t>Potential customers usually evaluate a product to determine if it will perform certain specific functions and determine how well it performs them .</a:t>
            </a:r>
            <a:r>
              <a:rPr lang="en-US" sz="2400" dirty="0">
                <a:solidFill>
                  <a:schemeClr val="tx1"/>
                </a:solidFill>
                <a:latin typeface="Times New Roman" panose="02020603050405020304" pitchFamily="18" charset="0"/>
                <a:cs typeface="Times New Roman" panose="02020603050405020304" pitchFamily="18" charset="0"/>
              </a:rPr>
              <a:t> For example, you could evaluate </a:t>
            </a:r>
            <a:r>
              <a:rPr lang="en-US" sz="2400" dirty="0" smtClean="0">
                <a:solidFill>
                  <a:schemeClr val="tx1"/>
                </a:solidFill>
                <a:latin typeface="Times New Roman" panose="02020603050405020304" pitchFamily="18" charset="0"/>
                <a:cs typeface="Times New Roman" panose="02020603050405020304" pitchFamily="18" charset="0"/>
              </a:rPr>
              <a:t>spreadsheet software </a:t>
            </a:r>
            <a:r>
              <a:rPr lang="en-US" sz="2400" dirty="0">
                <a:solidFill>
                  <a:schemeClr val="tx1"/>
                </a:solidFill>
                <a:latin typeface="Times New Roman" panose="02020603050405020304" pitchFamily="18" charset="0"/>
                <a:cs typeface="Times New Roman" panose="02020603050405020304" pitchFamily="18" charset="0"/>
              </a:rPr>
              <a:t>packages for a PC to determine which data manipulation operations </a:t>
            </a:r>
            <a:r>
              <a:rPr lang="en-US" sz="2400" dirty="0" smtClean="0">
                <a:solidFill>
                  <a:schemeClr val="tx1"/>
                </a:solidFill>
                <a:latin typeface="Times New Roman" panose="02020603050405020304" pitchFamily="18" charset="0"/>
                <a:cs typeface="Times New Roman" panose="02020603050405020304" pitchFamily="18" charset="0"/>
              </a:rPr>
              <a:t>they perform</a:t>
            </a:r>
            <a:r>
              <a:rPr lang="en-US" sz="2400" dirty="0">
                <a:solidFill>
                  <a:schemeClr val="tx1"/>
                </a:solidFill>
                <a:latin typeface="Times New Roman" panose="02020603050405020304" pitchFamily="18" charset="0"/>
                <a:cs typeface="Times New Roman" panose="02020603050405020304" pitchFamily="18" charset="0"/>
              </a:rPr>
              <a:t>. You may discover that one outperforms another with respect to the </a:t>
            </a:r>
            <a:r>
              <a:rPr lang="en-US" sz="2400" dirty="0" smtClean="0">
                <a:solidFill>
                  <a:schemeClr val="tx1"/>
                </a:solidFill>
                <a:latin typeface="Times New Roman" panose="02020603050405020304" pitchFamily="18" charset="0"/>
                <a:cs typeface="Times New Roman" panose="02020603050405020304" pitchFamily="18" charset="0"/>
              </a:rPr>
              <a:t>execution speed</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smtClean="0">
              <a:solidFill>
                <a:schemeClr val="tx1"/>
              </a:solidFill>
              <a:latin typeface="Times New Roman" panose="02020603050405020304" pitchFamily="18" charset="0"/>
              <a:cs typeface="Times New Roman" panose="02020603050405020304" pitchFamily="18" charset="0"/>
            </a:endParaRPr>
          </a:p>
          <a:p>
            <a:pPr algn="just">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Reliability(how often does the product fail) : </a:t>
            </a:r>
            <a:r>
              <a:rPr lang="en-US" sz="2400" dirty="0" smtClean="0">
                <a:solidFill>
                  <a:schemeClr val="tx1"/>
                </a:solidFill>
                <a:latin typeface="Times New Roman" panose="02020603050405020304" pitchFamily="18" charset="0"/>
                <a:cs typeface="Times New Roman" panose="02020603050405020304" pitchFamily="18" charset="0"/>
              </a:rPr>
              <a:t>Complex products, such as many appliances, automobiles, or airplanes, will usually require some repair over their service life. </a:t>
            </a:r>
            <a:r>
              <a:rPr lang="en-US" sz="2400" dirty="0">
                <a:solidFill>
                  <a:schemeClr val="tx1"/>
                </a:solidFill>
                <a:latin typeface="Times New Roman" panose="02020603050405020304" pitchFamily="18" charset="0"/>
                <a:cs typeface="Times New Roman" panose="02020603050405020304" pitchFamily="18" charset="0"/>
              </a:rPr>
              <a:t>For example, you should expect that an automobile will require occasional repair, </a:t>
            </a:r>
            <a:r>
              <a:rPr lang="en-US" sz="2400" dirty="0" smtClean="0">
                <a:solidFill>
                  <a:schemeClr val="tx1"/>
                </a:solidFill>
                <a:latin typeface="Times New Roman" panose="02020603050405020304" pitchFamily="18" charset="0"/>
                <a:cs typeface="Times New Roman" panose="02020603050405020304" pitchFamily="18" charset="0"/>
              </a:rPr>
              <a:t>but if </a:t>
            </a:r>
            <a:r>
              <a:rPr lang="en-US" sz="2400" dirty="0">
                <a:solidFill>
                  <a:schemeClr val="tx1"/>
                </a:solidFill>
                <a:latin typeface="Times New Roman" panose="02020603050405020304" pitchFamily="18" charset="0"/>
                <a:cs typeface="Times New Roman" panose="02020603050405020304" pitchFamily="18" charset="0"/>
              </a:rPr>
              <a:t>the car requires frequent repair, we say that it is unreliable. There are many </a:t>
            </a:r>
            <a:r>
              <a:rPr lang="en-US" sz="2400" dirty="0" smtClean="0">
                <a:solidFill>
                  <a:schemeClr val="tx1"/>
                </a:solidFill>
                <a:latin typeface="Times New Roman" panose="02020603050405020304" pitchFamily="18" charset="0"/>
                <a:cs typeface="Times New Roman" panose="02020603050405020304" pitchFamily="18" charset="0"/>
              </a:rPr>
              <a:t>industries in </a:t>
            </a:r>
            <a:r>
              <a:rPr lang="en-US" sz="2400" dirty="0">
                <a:solidFill>
                  <a:schemeClr val="tx1"/>
                </a:solidFill>
                <a:latin typeface="Times New Roman" panose="02020603050405020304" pitchFamily="18" charset="0"/>
                <a:cs typeface="Times New Roman" panose="02020603050405020304" pitchFamily="18" charset="0"/>
              </a:rPr>
              <a:t>which the customer’s view of quality is greatly impacted by the </a:t>
            </a:r>
            <a:r>
              <a:rPr lang="en-US" sz="2400" dirty="0" smtClean="0">
                <a:solidFill>
                  <a:schemeClr val="tx1"/>
                </a:solidFill>
                <a:latin typeface="Times New Roman" panose="02020603050405020304" pitchFamily="18" charset="0"/>
                <a:cs typeface="Times New Roman" panose="02020603050405020304" pitchFamily="18" charset="0"/>
              </a:rPr>
              <a:t>reliability dimension </a:t>
            </a:r>
            <a:r>
              <a:rPr lang="en-US" sz="2400" dirty="0">
                <a:solidFill>
                  <a:schemeClr val="tx1"/>
                </a:solidFill>
                <a:latin typeface="Times New Roman" panose="02020603050405020304" pitchFamily="18" charset="0"/>
                <a:cs typeface="Times New Roman" panose="02020603050405020304" pitchFamily="18" charset="0"/>
              </a:rPr>
              <a:t>of </a:t>
            </a:r>
            <a:r>
              <a:rPr lang="en-US" sz="2400" dirty="0" smtClean="0">
                <a:solidFill>
                  <a:schemeClr val="tx1"/>
                </a:solidFill>
                <a:latin typeface="Times New Roman" panose="02020603050405020304" pitchFamily="18" charset="0"/>
                <a:cs typeface="Times New Roman" panose="02020603050405020304" pitchFamily="18" charset="0"/>
              </a:rPr>
              <a:t>quality .</a:t>
            </a:r>
            <a:endParaRPr lang="en-US" sz="2400" b="1" dirty="0" smtClean="0">
              <a:solidFill>
                <a:schemeClr val="tx1"/>
              </a:solidFill>
              <a:latin typeface="Times New Roman" panose="02020603050405020304" pitchFamily="18" charset="0"/>
              <a:cs typeface="Times New Roman" panose="02020603050405020304" pitchFamily="18" charset="0"/>
            </a:endParaRPr>
          </a:p>
          <a:p>
            <a:pPr>
              <a:buFont typeface="+mj-lt"/>
              <a:buAutoNum type="arabicPeriod"/>
            </a:pPr>
            <a:endParaRPr lang="en-US" sz="2400" dirty="0" smtClean="0">
              <a:solidFill>
                <a:schemeClr val="tx1"/>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000" y="838200"/>
            <a:ext cx="10160000" cy="6678751"/>
          </a:xfrm>
          <a:prstGeom prst="rect">
            <a:avLst/>
          </a:prstGeom>
          <a:noFill/>
        </p:spPr>
        <p:txBody>
          <a:bodyPr wrap="square" rtlCol="0">
            <a:spAutoFit/>
          </a:bodyPr>
          <a:lstStyle/>
          <a:p>
            <a:pPr>
              <a:buFont typeface="Wingdings" panose="05000000000000000000" pitchFamily="2" charset="2"/>
              <a:buChar char="q"/>
            </a:pPr>
            <a:r>
              <a:rPr lang="en-US" sz="2400" dirty="0" smtClean="0"/>
              <a:t>In analyzing the tank defect problem, the team elected to lay out the major categories of tank defects as machines, materials, methods, personnel, measurement, and environment.</a:t>
            </a:r>
          </a:p>
          <a:p>
            <a:r>
              <a:rPr lang="en-US" sz="2000" dirty="0" smtClean="0"/>
              <a:t> </a:t>
            </a:r>
          </a:p>
          <a:p>
            <a:r>
              <a:rPr lang="en-US" sz="2000" dirty="0" smtClean="0"/>
              <a:t> </a:t>
            </a:r>
          </a:p>
          <a:p>
            <a:pPr>
              <a:buFont typeface="Wingdings" panose="05000000000000000000" pitchFamily="2" charset="2"/>
              <a:buChar char="q"/>
            </a:pPr>
            <a:r>
              <a:rPr lang="en-US" sz="2400" dirty="0" smtClean="0"/>
              <a:t>A brainstorming session ensued to identify the various sub causes in each of these major categories  and to prepare the diagram in Fig.</a:t>
            </a:r>
          </a:p>
          <a:p>
            <a:endParaRPr lang="en-US" sz="2000" dirty="0" smtClean="0"/>
          </a:p>
          <a:p>
            <a:endParaRPr lang="en-US" sz="2000" dirty="0" smtClean="0"/>
          </a:p>
          <a:p>
            <a:pPr>
              <a:buFont typeface="Wingdings" panose="05000000000000000000" pitchFamily="2" charset="2"/>
              <a:buChar char="q"/>
            </a:pPr>
            <a:r>
              <a:rPr lang="en-US" sz="2400" dirty="0" smtClean="0"/>
              <a:t> Then through discussion and the process of elimination, the group decided that materials and methods contained the most likely cause categories.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75" y="2458280"/>
            <a:ext cx="10972800" cy="1143000"/>
          </a:xfrm>
        </p:spPr>
        <p:txBody>
          <a:bodyPr>
            <a:normAutofit/>
          </a:bodyPr>
          <a:lstStyle/>
          <a:p>
            <a:r>
              <a:rPr lang="en-US" sz="6000" dirty="0" smtClean="0">
                <a:latin typeface="Arial Black" panose="020B0A04020102020204" pitchFamily="34" charset="0"/>
              </a:rPr>
              <a:t>Week 8</a:t>
            </a:r>
            <a:endParaRPr lang="en-US" sz="6000" dirty="0">
              <a:latin typeface="Arial Black" panose="020B0A040201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1200" y="457201"/>
            <a:ext cx="104648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Cause &amp; Effect Diagram: </a:t>
            </a:r>
          </a:p>
        </p:txBody>
      </p:sp>
      <p:pic>
        <p:nvPicPr>
          <p:cNvPr id="7" name="Picture 6" descr="chart1.PNG"/>
          <p:cNvPicPr>
            <a:picLocks noChangeAspect="1"/>
          </p:cNvPicPr>
          <p:nvPr/>
        </p:nvPicPr>
        <p:blipFill>
          <a:blip r:embed="rId2"/>
          <a:stretch>
            <a:fillRect/>
          </a:stretch>
        </p:blipFill>
        <p:spPr>
          <a:xfrm>
            <a:off x="1422400" y="1295400"/>
            <a:ext cx="9550400" cy="4800600"/>
          </a:xfrm>
          <a:prstGeom prst="rect">
            <a:avLst/>
          </a:prstGeom>
        </p:spPr>
      </p:pic>
      <p:sp>
        <p:nvSpPr>
          <p:cNvPr id="9" name="TextBox 8"/>
          <p:cNvSpPr txBox="1"/>
          <p:nvPr/>
        </p:nvSpPr>
        <p:spPr>
          <a:xfrm>
            <a:off x="1930400" y="6096001"/>
            <a:ext cx="10464800"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Fig:  Cause-and-effect diagram for the tank defect problem.</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1"/>
            <a:ext cx="10668000" cy="5632311"/>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How to Construct/ Steps in Constructing Cause &amp; Effect Diagram:</a:t>
            </a:r>
          </a:p>
          <a:p>
            <a:endParaRPr lang="en-US" sz="3200" dirty="0" smtClean="0">
              <a:latin typeface="Times New Roman" panose="02020603050405020304" pitchFamily="18" charset="0"/>
              <a:cs typeface="Times New Roman" panose="02020603050405020304" pitchFamily="18" charset="0"/>
            </a:endParaRPr>
          </a:p>
          <a:p>
            <a:pPr marL="457200" indent="-457200">
              <a:buAutoNum type="arabicPeriod"/>
            </a:pPr>
            <a:r>
              <a:rPr lang="en-US" sz="2400" dirty="0" smtClean="0">
                <a:latin typeface="Times New Roman" panose="02020603050405020304" pitchFamily="18" charset="0"/>
                <a:cs typeface="Times New Roman" panose="02020603050405020304" pitchFamily="18" charset="0"/>
              </a:rPr>
              <a:t>Define the problem or effect to be analyzed, </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Form the team to perform the analysis,</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Draw the effect box and </a:t>
            </a:r>
            <a:r>
              <a:rPr lang="en-US" sz="2400" dirty="0" err="1" smtClean="0">
                <a:latin typeface="Times New Roman" panose="02020603050405020304" pitchFamily="18" charset="0"/>
                <a:cs typeface="Times New Roman" panose="02020603050405020304" pitchFamily="18" charset="0"/>
              </a:rPr>
              <a:t>centre</a:t>
            </a:r>
            <a:r>
              <a:rPr lang="en-US" sz="2400" dirty="0" smtClean="0">
                <a:latin typeface="Times New Roman" panose="02020603050405020304" pitchFamily="18" charset="0"/>
                <a:cs typeface="Times New Roman" panose="02020603050405020304" pitchFamily="18" charset="0"/>
              </a:rPr>
              <a:t> line, </a:t>
            </a:r>
          </a:p>
          <a:p>
            <a:pPr marL="342900" indent="-342900">
              <a:buAutoNum type="arabicPeriod" startAt="4"/>
            </a:pP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rPr>
              <a:t>Specify the major potential cause categories and join them</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rPr>
              <a:t>as boxes connected to the centre line.</a:t>
            </a:r>
            <a:endParaRPr lang="en-US" sz="2400" dirty="0" smtClean="0">
              <a:latin typeface="Times New Roman" panose="02020603050405020304" pitchFamily="18" charset="0"/>
              <a:cs typeface="Times New Roman" panose="02020603050405020304" pitchFamily="18" charset="0"/>
            </a:endParaRPr>
          </a:p>
          <a:p>
            <a:pPr marL="342900" indent="-342900">
              <a:buAutoNum type="arabicPeriod" startAt="4"/>
            </a:pPr>
            <a:r>
              <a:rPr lang="en-US" sz="2400" dirty="0" smtClean="0">
                <a:latin typeface="Times New Roman" panose="02020603050405020304" pitchFamily="18" charset="0"/>
                <a:cs typeface="Times New Roman" panose="02020603050405020304" pitchFamily="18" charset="0"/>
              </a:rPr>
              <a:t>Identity the possible causes and classify them into the categories in step 4. </a:t>
            </a:r>
          </a:p>
          <a:p>
            <a:pPr marL="342900" indent="-342900">
              <a:buAutoNum type="arabicPeriod" startAt="4"/>
            </a:pPr>
            <a:r>
              <a:rPr lang="en-US" sz="2400" dirty="0" smtClean="0">
                <a:latin typeface="Times New Roman" panose="02020603050405020304" pitchFamily="18" charset="0"/>
                <a:cs typeface="Times New Roman" panose="02020603050405020304" pitchFamily="18" charset="0"/>
              </a:rPr>
              <a:t>Rank orders the causes to identify those that seem most likely to impact the problem. </a:t>
            </a:r>
          </a:p>
          <a:p>
            <a:pPr marL="342900" indent="-342900">
              <a:buAutoNum type="arabicPeriod" startAt="4"/>
            </a:pPr>
            <a:r>
              <a:rPr lang="en-US" sz="2400" dirty="0" smtClean="0">
                <a:latin typeface="Times New Roman" panose="02020603050405020304" pitchFamily="18" charset="0"/>
                <a:cs typeface="Times New Roman" panose="02020603050405020304" pitchFamily="18" charset="0"/>
              </a:rPr>
              <a:t>Take corrective action.</a:t>
            </a:r>
          </a:p>
          <a:p>
            <a:pPr marL="342900" indent="-342900">
              <a:buAutoNum type="arabicPeriod" startAt="4"/>
            </a:pPr>
            <a:endParaRPr lang="en-US" sz="2400" dirty="0" smtClean="0">
              <a:latin typeface="Times New Roman" panose="02020603050405020304" pitchFamily="18" charset="0"/>
              <a:cs typeface="Times New Roman" panose="02020603050405020304" pitchFamily="18" charset="0"/>
            </a:endParaRPr>
          </a:p>
          <a:p>
            <a:pPr marL="342900" indent="-342900"/>
            <a:r>
              <a:rPr lang="en-US" sz="2400" dirty="0" smtClean="0">
                <a:latin typeface="Times New Roman" panose="02020603050405020304" pitchFamily="18" charset="0"/>
                <a:cs typeface="Times New Roman" panose="02020603050405020304" pitchFamily="18" charset="0"/>
              </a:rPr>
              <a:t>Example :Defects of tank (metal tank)</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533401"/>
            <a:ext cx="104648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Control Chart:</a:t>
            </a: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85373" y="1524001"/>
            <a:ext cx="11103428" cy="4524315"/>
          </a:xfrm>
          <a:prstGeom prst="rect">
            <a:avLst/>
          </a:prstGeom>
          <a:noFill/>
        </p:spPr>
        <p:txBody>
          <a:bodyPr wrap="square" rtlCol="0">
            <a:spAutoFit/>
          </a:bodyPr>
          <a:lstStyle/>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 </a:t>
            </a:r>
            <a:r>
              <a:rPr lang="en-US" sz="2400" b="1" dirty="0" smtClean="0">
                <a:latin typeface="Times New Roman" panose="02020603050405020304" pitchFamily="18" charset="0"/>
                <a:cs typeface="Times New Roman" panose="02020603050405020304" pitchFamily="18" charset="0"/>
              </a:rPr>
              <a:t>control chart </a:t>
            </a:r>
            <a:r>
              <a:rPr lang="en-US" sz="2400" dirty="0" smtClean="0">
                <a:latin typeface="Times New Roman" panose="02020603050405020304" pitchFamily="18" charset="0"/>
                <a:cs typeface="Times New Roman" panose="02020603050405020304" pitchFamily="18" charset="0"/>
              </a:rPr>
              <a:t>is one of the primary techniques of </a:t>
            </a:r>
            <a:r>
              <a:rPr lang="en-US" sz="2400" b="1" dirty="0" smtClean="0">
                <a:latin typeface="Times New Roman" panose="02020603050405020304" pitchFamily="18" charset="0"/>
                <a:cs typeface="Times New Roman" panose="02020603050405020304" pitchFamily="18" charset="0"/>
              </a:rPr>
              <a:t>statistical process control </a:t>
            </a:r>
            <a:r>
              <a:rPr lang="en-US" sz="2400"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SPC).</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 typical control chart is shown in Fig. This chart plots the averages of measurements of</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a quality characteristic in samples taken from the process versus time (or the sample number).</a:t>
            </a: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control chart is a very useful </a:t>
            </a:r>
            <a:r>
              <a:rPr lang="en-US" sz="2400" b="1" dirty="0" smtClean="0">
                <a:latin typeface="Times New Roman" panose="02020603050405020304" pitchFamily="18" charset="0"/>
                <a:cs typeface="Times New Roman" panose="02020603050405020304" pitchFamily="18" charset="0"/>
              </a:rPr>
              <a:t>process monitoring technique; </a:t>
            </a:r>
            <a:r>
              <a:rPr lang="en-US" sz="2400" dirty="0" smtClean="0">
                <a:latin typeface="Times New Roman" panose="02020603050405020304" pitchFamily="18" charset="0"/>
                <a:cs typeface="Times New Roman" panose="02020603050405020304" pitchFamily="18" charset="0"/>
              </a:rPr>
              <a:t>when unusual sources of variability are present, sample averages will plot outside the control limits. </a:t>
            </a:r>
          </a:p>
          <a:p>
            <a:pPr>
              <a:buFont typeface="Wingdings" panose="05000000000000000000" pitchFamily="2" charset="2"/>
              <a:buChar char="q"/>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Systematic use of a control chart is an excellent way to reduce variability.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03200" y="32657"/>
            <a:ext cx="11887200" cy="5867399"/>
          </a:xfrm>
          <a:prstGeom prst="rect">
            <a:avLst/>
          </a:prstGeom>
          <a:noFill/>
          <a:ln w="9525">
            <a:noFill/>
            <a:miter lim="800000"/>
            <a:headEnd/>
            <a:tailEnd/>
          </a:ln>
          <a:effectLst/>
        </p:spPr>
      </p:pic>
      <p:sp>
        <p:nvSpPr>
          <p:cNvPr id="12" name="TextBox 11"/>
          <p:cNvSpPr txBox="1"/>
          <p:nvPr/>
        </p:nvSpPr>
        <p:spPr>
          <a:xfrm>
            <a:off x="4165600" y="5867399"/>
            <a:ext cx="105664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Fig: A typical control chart</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000" y="685801"/>
            <a:ext cx="100584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Process under control:</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016000" y="1379547"/>
            <a:ext cx="10058400" cy="1200329"/>
          </a:xfrm>
          <a:prstGeom prst="rect">
            <a:avLst/>
          </a:prstGeom>
          <a:noFill/>
        </p:spPr>
        <p:txBody>
          <a:bodyPr wrap="square" rtlCol="0">
            <a:spAutoFit/>
          </a:bodyPr>
          <a:lstStyle/>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All the points must be within the control limits.</a:t>
            </a: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There must be a random nature of the plotted points.</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16000" y="2902551"/>
            <a:ext cx="111760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Types Of Errors in Analyzing Control Chart:</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17600" y="3810000"/>
            <a:ext cx="10363200" cy="2677656"/>
          </a:xfrm>
          <a:prstGeom prst="rect">
            <a:avLst/>
          </a:prstGeom>
          <a:noFill/>
        </p:spPr>
        <p:txBody>
          <a:bodyPr wrap="square" rtlCol="0">
            <a:spAutoFit/>
          </a:bodyPr>
          <a:lstStyle/>
          <a:p>
            <a:pPr>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Type I Error or </a:t>
            </a:r>
            <a:r>
              <a:rPr lang="el-GR" sz="2400" b="1" dirty="0" smtClean="0">
                <a:latin typeface="Times New Roman" panose="02020603050405020304" pitchFamily="18" charset="0"/>
                <a:cs typeface="Times New Roman" panose="02020603050405020304" pitchFamily="18" charset="0"/>
              </a:rPr>
              <a:t>α</a:t>
            </a:r>
            <a:r>
              <a:rPr lang="en-US" sz="2400" b="1" dirty="0" smtClean="0">
                <a:latin typeface="Times New Roman" panose="02020603050405020304" pitchFamily="18" charset="0"/>
                <a:cs typeface="Times New Roman" panose="02020603050405020304" pitchFamily="18" charset="0"/>
              </a:rPr>
              <a:t> Control:</a:t>
            </a:r>
          </a:p>
          <a:p>
            <a:r>
              <a:rPr lang="en-US" sz="2400" dirty="0" smtClean="0">
                <a:latin typeface="Times New Roman" panose="02020603050405020304" pitchFamily="18" charset="0"/>
                <a:cs typeface="Times New Roman" panose="02020603050405020304" pitchFamily="18" charset="0"/>
              </a:rPr>
              <a:t>     Concluding the process is out of control when it is in control.</a:t>
            </a:r>
          </a:p>
          <a:p>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Type II Error Or </a:t>
            </a:r>
            <a:r>
              <a:rPr lang="el-GR" sz="2400" b="1" dirty="0" smtClean="0">
                <a:latin typeface="Times New Roman" panose="02020603050405020304" pitchFamily="18" charset="0"/>
                <a:cs typeface="Times New Roman" panose="02020603050405020304" pitchFamily="18" charset="0"/>
              </a:rPr>
              <a:t>β</a:t>
            </a:r>
            <a:r>
              <a:rPr lang="en-US" sz="2400" b="1" dirty="0" smtClean="0">
                <a:latin typeface="Times New Roman" panose="02020603050405020304" pitchFamily="18" charset="0"/>
                <a:cs typeface="Times New Roman" panose="02020603050405020304" pitchFamily="18" charset="0"/>
              </a:rPr>
              <a:t> Control:</a:t>
            </a:r>
          </a:p>
          <a:p>
            <a:r>
              <a:rPr lang="en-US" sz="2400" dirty="0" smtClean="0">
                <a:latin typeface="Times New Roman" panose="02020603050405020304" pitchFamily="18" charset="0"/>
                <a:cs typeface="Times New Roman" panose="02020603050405020304" pitchFamily="18" charset="0"/>
              </a:rPr>
              <a:t>       Concluding the process is in control when the process is actually out of control. </a:t>
            </a:r>
          </a:p>
          <a:p>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2800" y="762001"/>
            <a:ext cx="104648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Advantages of control charts:</a:t>
            </a: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16000" y="1981200"/>
            <a:ext cx="9753600" cy="3416320"/>
          </a:xfrm>
          <a:prstGeom prst="rect">
            <a:avLst/>
          </a:prstGeom>
          <a:noFill/>
        </p:spPr>
        <p:txBody>
          <a:bodyPr wrap="square" rtlCol="0">
            <a:spAutoFit/>
          </a:bodyPr>
          <a:lstStyle/>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It improves the productivity.</a:t>
            </a: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Effective in Deflect preventation.</a:t>
            </a: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Prevent unnecessary process adjustment.</a:t>
            </a: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Provide Diagnostic Information.</a:t>
            </a: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Provide information about process adaptability.</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38" y="2376393"/>
            <a:ext cx="10972800" cy="1143000"/>
          </a:xfrm>
        </p:spPr>
        <p:txBody>
          <a:bodyPr/>
          <a:lstStyle/>
          <a:p>
            <a:r>
              <a:rPr lang="en-US" b="1" dirty="0"/>
              <a:t>Week </a:t>
            </a:r>
            <a:r>
              <a:rPr lang="en-US" b="1" dirty="0" smtClean="0"/>
              <a:t>9</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418237"/>
            <a:ext cx="10058400" cy="1754326"/>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Choice of Control Limits:</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14400" y="1447801"/>
            <a:ext cx="10972800" cy="5632311"/>
          </a:xfrm>
          <a:prstGeom prst="rect">
            <a:avLst/>
          </a:prstGeom>
          <a:noFill/>
        </p:spPr>
        <p:txBody>
          <a:bodyPr wrap="square" rtlCol="0">
            <a:spAutoFit/>
          </a:bodyPr>
          <a:lstStyle/>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Specifying the </a:t>
            </a:r>
            <a:r>
              <a:rPr lang="en-US" sz="2400" b="1" dirty="0" smtClean="0">
                <a:latin typeface="Times New Roman" panose="02020603050405020304" pitchFamily="18" charset="0"/>
                <a:cs typeface="Times New Roman" panose="02020603050405020304" pitchFamily="18" charset="0"/>
              </a:rPr>
              <a:t>control limits </a:t>
            </a:r>
            <a:r>
              <a:rPr lang="en-US" sz="2400" dirty="0" smtClean="0">
                <a:latin typeface="Times New Roman" panose="02020603050405020304" pitchFamily="18" charset="0"/>
                <a:cs typeface="Times New Roman" panose="02020603050405020304" pitchFamily="18" charset="0"/>
              </a:rPr>
              <a:t>is one of the critical decisions that must be made in designing a control chart. </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By moving the control limits farther from the center line, we decrease the risk of a type I error.</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However, widening the control limits will also increase the risk of a type II error—that is, the risk of a point </a:t>
            </a:r>
            <a:r>
              <a:rPr lang="en-US" sz="2400" dirty="0" err="1" smtClean="0">
                <a:latin typeface="Times New Roman" panose="02020603050405020304" pitchFamily="18" charset="0"/>
                <a:cs typeface="Times New Roman" panose="02020603050405020304" pitchFamily="18" charset="0"/>
              </a:rPr>
              <a:t>fallling</a:t>
            </a:r>
            <a:r>
              <a:rPr lang="en-US" sz="2400" dirty="0" smtClean="0">
                <a:latin typeface="Times New Roman" panose="02020603050405020304" pitchFamily="18" charset="0"/>
                <a:cs typeface="Times New Roman" panose="02020603050405020304" pitchFamily="18" charset="0"/>
              </a:rPr>
              <a:t> between the control limits when the  process is really out of control.</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If we move the control limits closer to the </a:t>
            </a:r>
            <a:r>
              <a:rPr lang="en-US" sz="2400" dirty="0" err="1">
                <a:latin typeface="Times New Roman" panose="02020603050405020304" pitchFamily="18" charset="0"/>
                <a:cs typeface="Times New Roman" panose="02020603050405020304" pitchFamily="18" charset="0"/>
              </a:rPr>
              <a:t>centre</a:t>
            </a:r>
            <a:r>
              <a:rPr lang="en-US" sz="2400" dirty="0">
                <a:latin typeface="Times New Roman" panose="02020603050405020304" pitchFamily="18" charset="0"/>
                <a:cs typeface="Times New Roman" panose="02020603050405020304" pitchFamily="18" charset="0"/>
              </a:rPr>
              <a:t> line ,the opposite effect is obtained </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risk of type I error is increased, while the risk of type II error is decreased. </a:t>
            </a: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N.B: Comparison of three –sigma and 0.001 probability limits for the x’ chart ( see Book).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latin typeface="Times New Roman" panose="02020603050405020304" pitchFamily="18" charset="0"/>
                <a:cs typeface="Times New Roman" panose="02020603050405020304" pitchFamily="18" charset="0"/>
              </a:rPr>
              <a:t>Components or Dimensions of Quality(Contnd)</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332411"/>
            <a:ext cx="10972800" cy="4793755"/>
          </a:xfrm>
        </p:spPr>
        <p:txBody>
          <a:bodyPr>
            <a:normAutofit/>
          </a:bodyPr>
          <a:lstStyle/>
          <a:p>
            <a:pPr marL="0" indent="0" algn="just">
              <a:buNone/>
            </a:pPr>
            <a:endParaRPr lang="en-US" sz="2400" b="1" dirty="0" smtClean="0">
              <a:latin typeface="Times New Roman" panose="02020603050405020304" pitchFamily="18" charset="0"/>
              <a:cs typeface="Times New Roman" panose="02020603050405020304" pitchFamily="18" charset="0"/>
            </a:endParaRPr>
          </a:p>
          <a:p>
            <a:pPr algn="just">
              <a:buFont typeface="+mj-lt"/>
              <a:buAutoNum type="arabicPeriod" startAt="3"/>
            </a:pPr>
            <a:r>
              <a:rPr lang="en-US" sz="2400" b="1" dirty="0" smtClean="0">
                <a:solidFill>
                  <a:schemeClr val="tx1"/>
                </a:solidFill>
                <a:latin typeface="Times New Roman" panose="02020603050405020304" pitchFamily="18" charset="0"/>
                <a:cs typeface="Times New Roman" panose="02020603050405020304" pitchFamily="18" charset="0"/>
              </a:rPr>
              <a:t>Durability (how </a:t>
            </a:r>
            <a:r>
              <a:rPr lang="en-US" sz="2400" b="1" dirty="0">
                <a:solidFill>
                  <a:schemeClr val="tx1"/>
                </a:solidFill>
                <a:latin typeface="Times New Roman" panose="02020603050405020304" pitchFamily="18" charset="0"/>
                <a:cs typeface="Times New Roman" panose="02020603050405020304" pitchFamily="18" charset="0"/>
              </a:rPr>
              <a:t>long does the product last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This is the effective service life of the </a:t>
            </a:r>
            <a:r>
              <a:rPr lang="en-US" sz="2400" dirty="0" smtClean="0">
                <a:solidFill>
                  <a:schemeClr val="tx1"/>
                </a:solidFill>
                <a:latin typeface="Times New Roman" panose="02020603050405020304" pitchFamily="18" charset="0"/>
                <a:cs typeface="Times New Roman" panose="02020603050405020304" pitchFamily="18" charset="0"/>
              </a:rPr>
              <a:t>product. Customers </a:t>
            </a:r>
            <a:r>
              <a:rPr lang="en-US" sz="2400" dirty="0">
                <a:solidFill>
                  <a:schemeClr val="tx1"/>
                </a:solidFill>
                <a:latin typeface="Times New Roman" panose="02020603050405020304" pitchFamily="18" charset="0"/>
                <a:cs typeface="Times New Roman" panose="02020603050405020304" pitchFamily="18" charset="0"/>
              </a:rPr>
              <a:t>obviously want products that perform satisfactorily over a long period </a:t>
            </a:r>
            <a:r>
              <a:rPr lang="en-US" sz="2400" dirty="0" smtClean="0">
                <a:solidFill>
                  <a:schemeClr val="tx1"/>
                </a:solidFill>
                <a:latin typeface="Times New Roman" panose="02020603050405020304" pitchFamily="18" charset="0"/>
                <a:cs typeface="Times New Roman" panose="02020603050405020304" pitchFamily="18" charset="0"/>
              </a:rPr>
              <a:t>of time</a:t>
            </a:r>
            <a:r>
              <a:rPr lang="en-US" sz="2400" dirty="0">
                <a:solidFill>
                  <a:schemeClr val="tx1"/>
                </a:solidFill>
                <a:latin typeface="Times New Roman" panose="02020603050405020304" pitchFamily="18" charset="0"/>
                <a:cs typeface="Times New Roman" panose="02020603050405020304" pitchFamily="18" charset="0"/>
              </a:rPr>
              <a:t>. The automobile and major appliance industries are examples of businesses </a:t>
            </a:r>
            <a:r>
              <a:rPr lang="en-US" sz="2400" dirty="0" smtClean="0">
                <a:solidFill>
                  <a:schemeClr val="tx1"/>
                </a:solidFill>
                <a:latin typeface="Times New Roman" panose="02020603050405020304" pitchFamily="18" charset="0"/>
                <a:cs typeface="Times New Roman" panose="02020603050405020304" pitchFamily="18" charset="0"/>
              </a:rPr>
              <a:t>where this </a:t>
            </a:r>
            <a:r>
              <a:rPr lang="en-US" sz="2400" dirty="0">
                <a:solidFill>
                  <a:schemeClr val="tx1"/>
                </a:solidFill>
                <a:latin typeface="Times New Roman" panose="02020603050405020304" pitchFamily="18" charset="0"/>
                <a:cs typeface="Times New Roman" panose="02020603050405020304" pitchFamily="18" charset="0"/>
              </a:rPr>
              <a:t>dimension of quality is very important to most customers</a:t>
            </a:r>
            <a:r>
              <a:rPr lang="en-US" sz="2400" dirty="0" smtClean="0">
                <a:solidFill>
                  <a:schemeClr val="tx1"/>
                </a:solidFill>
                <a:latin typeface="Times New Roman" panose="02020603050405020304" pitchFamily="18" charset="0"/>
                <a:cs typeface="Times New Roman" panose="02020603050405020304" pitchFamily="18" charset="0"/>
              </a:rPr>
              <a:t>.</a:t>
            </a:r>
          </a:p>
          <a:p>
            <a:pPr algn="just">
              <a:buFont typeface="+mj-lt"/>
              <a:buAutoNum type="arabicPeriod" startAt="3"/>
            </a:pPr>
            <a:r>
              <a:rPr lang="en-US" sz="2400" b="1" dirty="0">
                <a:solidFill>
                  <a:schemeClr val="tx1"/>
                </a:solidFill>
                <a:latin typeface="Times New Roman" panose="02020603050405020304" pitchFamily="18" charset="0"/>
                <a:cs typeface="Times New Roman" panose="02020603050405020304" pitchFamily="18" charset="0"/>
              </a:rPr>
              <a:t>Serviceability </a:t>
            </a:r>
            <a:r>
              <a:rPr lang="en-US" sz="2400" b="1" dirty="0" smtClean="0">
                <a:solidFill>
                  <a:schemeClr val="tx1"/>
                </a:solidFill>
                <a:latin typeface="Times New Roman" panose="02020603050405020304" pitchFamily="18" charset="0"/>
                <a:cs typeface="Times New Roman" panose="02020603050405020304" pitchFamily="18" charset="0"/>
              </a:rPr>
              <a:t>(how </a:t>
            </a:r>
            <a:r>
              <a:rPr lang="en-US" sz="2400" b="1" dirty="0">
                <a:solidFill>
                  <a:schemeClr val="tx1"/>
                </a:solidFill>
                <a:latin typeface="Times New Roman" panose="02020603050405020304" pitchFamily="18" charset="0"/>
                <a:cs typeface="Times New Roman" panose="02020603050405020304" pitchFamily="18" charset="0"/>
              </a:rPr>
              <a:t>easy is it to repair the product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There are many industries in </a:t>
            </a:r>
            <a:r>
              <a:rPr lang="en-US" sz="2400" dirty="0" smtClean="0">
                <a:solidFill>
                  <a:schemeClr val="tx1"/>
                </a:solidFill>
                <a:latin typeface="Times New Roman" panose="02020603050405020304" pitchFamily="18" charset="0"/>
                <a:cs typeface="Times New Roman" panose="02020603050405020304" pitchFamily="18" charset="0"/>
              </a:rPr>
              <a:t>which the </a:t>
            </a:r>
            <a:r>
              <a:rPr lang="en-US" sz="2400" dirty="0">
                <a:solidFill>
                  <a:schemeClr val="tx1"/>
                </a:solidFill>
                <a:latin typeface="Times New Roman" panose="02020603050405020304" pitchFamily="18" charset="0"/>
                <a:cs typeface="Times New Roman" panose="02020603050405020304" pitchFamily="18" charset="0"/>
              </a:rPr>
              <a:t>customer’s view of quality is directly influenced by how quickly and economically </a:t>
            </a:r>
            <a:r>
              <a:rPr lang="en-US" sz="2400" dirty="0" smtClean="0">
                <a:solidFill>
                  <a:schemeClr val="tx1"/>
                </a:solidFill>
                <a:latin typeface="Times New Roman" panose="02020603050405020304" pitchFamily="18" charset="0"/>
                <a:cs typeface="Times New Roman" panose="02020603050405020304" pitchFamily="18" charset="0"/>
              </a:rPr>
              <a:t>a repair </a:t>
            </a:r>
            <a:r>
              <a:rPr lang="en-US" sz="2400" dirty="0">
                <a:solidFill>
                  <a:schemeClr val="tx1"/>
                </a:solidFill>
                <a:latin typeface="Times New Roman" panose="02020603050405020304" pitchFamily="18" charset="0"/>
                <a:cs typeface="Times New Roman" panose="02020603050405020304" pitchFamily="18" charset="0"/>
              </a:rPr>
              <a:t>or routine maintenance activity can be accomplished. Examples include the </a:t>
            </a:r>
            <a:r>
              <a:rPr lang="en-US" sz="2400" dirty="0" smtClean="0">
                <a:solidFill>
                  <a:schemeClr val="tx1"/>
                </a:solidFill>
                <a:latin typeface="Times New Roman" panose="02020603050405020304" pitchFamily="18" charset="0"/>
                <a:cs typeface="Times New Roman" panose="02020603050405020304" pitchFamily="18" charset="0"/>
              </a:rPr>
              <a:t>appliance and </a:t>
            </a:r>
            <a:r>
              <a:rPr lang="en-US" sz="2400" dirty="0">
                <a:solidFill>
                  <a:schemeClr val="tx1"/>
                </a:solidFill>
                <a:latin typeface="Times New Roman" panose="02020603050405020304" pitchFamily="18" charset="0"/>
                <a:cs typeface="Times New Roman" panose="02020603050405020304" pitchFamily="18" charset="0"/>
              </a:rPr>
              <a:t>automobile industries and many types of service industries (how long did it </a:t>
            </a:r>
            <a:r>
              <a:rPr lang="en-US" sz="2400" dirty="0" smtClean="0">
                <a:solidFill>
                  <a:schemeClr val="tx1"/>
                </a:solidFill>
                <a:latin typeface="Times New Roman" panose="02020603050405020304" pitchFamily="18" charset="0"/>
                <a:cs typeface="Times New Roman" panose="02020603050405020304" pitchFamily="18" charset="0"/>
              </a:rPr>
              <a:t>take a </a:t>
            </a:r>
            <a:r>
              <a:rPr lang="en-US" sz="2400" dirty="0">
                <a:solidFill>
                  <a:schemeClr val="tx1"/>
                </a:solidFill>
                <a:latin typeface="Times New Roman" panose="02020603050405020304" pitchFamily="18" charset="0"/>
                <a:cs typeface="Times New Roman" panose="02020603050405020304" pitchFamily="18" charset="0"/>
              </a:rPr>
              <a:t>credit card company to correct an error in your bill?).</a:t>
            </a:r>
            <a:endParaRPr lang="en-US" sz="2400" b="1" dirty="0" smtClean="0">
              <a:solidFill>
                <a:schemeClr val="tx1"/>
              </a:solidFill>
              <a:latin typeface="Times New Roman" panose="02020603050405020304" pitchFamily="18" charset="0"/>
              <a:cs typeface="Times New Roman" panose="02020603050405020304" pitchFamily="18" charset="0"/>
            </a:endParaRPr>
          </a:p>
          <a:p>
            <a:pPr>
              <a:buFont typeface="+mj-lt"/>
              <a:buAutoNum type="arabicPeriod" startAt="3"/>
            </a:pP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000" y="762001"/>
            <a:ext cx="9956800" cy="646331"/>
          </a:xfrm>
          <a:prstGeom prst="rect">
            <a:avLst/>
          </a:prstGeom>
          <a:noFill/>
        </p:spPr>
        <p:txBody>
          <a:bodyPr wrap="square" rtlCol="0">
            <a:spAutoFit/>
          </a:bodyPr>
          <a:lstStyle/>
          <a:p>
            <a:r>
              <a:rPr lang="en-US" dirty="0" smtClean="0"/>
              <a:t/>
            </a:r>
            <a:br>
              <a:rPr lang="en-US" dirty="0" smtClean="0"/>
            </a:br>
            <a:endParaRPr lang="en-US" dirty="0"/>
          </a:p>
        </p:txBody>
      </p:sp>
      <p:sp>
        <p:nvSpPr>
          <p:cNvPr id="8" name="TextBox 7"/>
          <p:cNvSpPr txBox="1"/>
          <p:nvPr/>
        </p:nvSpPr>
        <p:spPr>
          <a:xfrm>
            <a:off x="609600" y="438834"/>
            <a:ext cx="97536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Warning Limits on </a:t>
            </a:r>
            <a:r>
              <a:rPr lang="en-US" sz="3600" smtClean="0">
                <a:latin typeface="Times New Roman" panose="02020603050405020304" pitchFamily="18" charset="0"/>
                <a:cs typeface="Times New Roman" panose="02020603050405020304" pitchFamily="18" charset="0"/>
              </a:rPr>
              <a:t>Control Charts</a:t>
            </a:r>
            <a:endParaRPr lang="en-US" sz="3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09600" y="1085165"/>
            <a:ext cx="11379200" cy="2308324"/>
          </a:xfrm>
          <a:prstGeom prst="rect">
            <a:avLst/>
          </a:prstGeom>
          <a:noFill/>
        </p:spPr>
        <p:txBody>
          <a:bodyPr wrap="square" rtlCol="0">
            <a:spAutoFit/>
          </a:bodyPr>
          <a:lstStyle/>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Some analysts suggest using two sets of limits on control  charts, such as they shown in fig below.</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outer limits—say, at three-sigma—are the usual </a:t>
            </a:r>
            <a:r>
              <a:rPr lang="en-US" sz="2400" b="1" dirty="0" smtClean="0">
                <a:latin typeface="Times New Roman" panose="02020603050405020304" pitchFamily="18" charset="0"/>
                <a:cs typeface="Times New Roman" panose="02020603050405020304" pitchFamily="18" charset="0"/>
              </a:rPr>
              <a:t>action limits.</a:t>
            </a:r>
          </a:p>
          <a:p>
            <a:pPr>
              <a:buFont typeface="Wingdings" panose="05000000000000000000" pitchFamily="2" charset="2"/>
              <a:buChar char="Ø"/>
            </a:pPr>
            <a:r>
              <a:rPr lang="en-US" sz="2400" dirty="0"/>
              <a:t>The inner limits, usually at two-sigma ,are called </a:t>
            </a:r>
            <a:r>
              <a:rPr lang="en-US" sz="2400" b="1" dirty="0"/>
              <a:t>warning </a:t>
            </a:r>
            <a:r>
              <a:rPr lang="en-US" sz="2400" b="1" dirty="0" smtClean="0"/>
              <a:t>limits.</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5" name="Picture 4" descr="bew.PNG"/>
          <p:cNvPicPr>
            <a:picLocks noChangeAspect="1"/>
          </p:cNvPicPr>
          <p:nvPr/>
        </p:nvPicPr>
        <p:blipFill>
          <a:blip r:embed="rId2"/>
          <a:stretch>
            <a:fillRect/>
          </a:stretch>
        </p:blipFill>
        <p:spPr>
          <a:xfrm>
            <a:off x="3057731" y="3016329"/>
            <a:ext cx="5873337" cy="3124200"/>
          </a:xfrm>
          <a:prstGeom prst="rect">
            <a:avLst/>
          </a:prstGeom>
        </p:spPr>
      </p:pic>
      <p:sp>
        <p:nvSpPr>
          <p:cNvPr id="2" name="TextBox 1"/>
          <p:cNvSpPr txBox="1"/>
          <p:nvPr/>
        </p:nvSpPr>
        <p:spPr>
          <a:xfrm>
            <a:off x="4775200" y="5987534"/>
            <a:ext cx="3251200" cy="338554"/>
          </a:xfrm>
          <a:prstGeom prst="rect">
            <a:avLst/>
          </a:prstGeom>
          <a:noFill/>
        </p:spPr>
        <p:txBody>
          <a:bodyPr wrap="square" rtlCol="0">
            <a:spAutoFit/>
          </a:bodyPr>
          <a:lstStyle/>
          <a:p>
            <a:r>
              <a:rPr lang="en-US" sz="1600" dirty="0" smtClean="0"/>
              <a:t>Sample number</a:t>
            </a:r>
            <a:endParaRPr lang="en-US" sz="1600" dirty="0"/>
          </a:p>
        </p:txBody>
      </p:sp>
      <p:sp>
        <p:nvSpPr>
          <p:cNvPr id="3" name="TextBox 2"/>
          <p:cNvSpPr txBox="1"/>
          <p:nvPr/>
        </p:nvSpPr>
        <p:spPr>
          <a:xfrm>
            <a:off x="1981200" y="6326088"/>
            <a:ext cx="9296400" cy="1631216"/>
          </a:xfrm>
          <a:prstGeom prst="rect">
            <a:avLst/>
          </a:prstGeom>
          <a:noFill/>
        </p:spPr>
        <p:txBody>
          <a:bodyPr wrap="square" rtlCol="0">
            <a:spAutoFit/>
          </a:bodyPr>
          <a:lstStyle/>
          <a:p>
            <a:r>
              <a:rPr lang="en-US" sz="2000" b="1" dirty="0" smtClean="0"/>
              <a:t>Figure:</a:t>
            </a:r>
            <a:r>
              <a:rPr lang="en-US" sz="2000" dirty="0" smtClean="0"/>
              <a:t>  </a:t>
            </a:r>
            <a:r>
              <a:rPr lang="en-US" sz="2000" dirty="0"/>
              <a:t>An chart with two sigma and three sigma warning limits.</a:t>
            </a:r>
            <a:br>
              <a:rPr lang="en-US" sz="2000" dirty="0"/>
            </a:br>
            <a:r>
              <a:rPr lang="en-US" sz="2000" dirty="0"/>
              <a:t/>
            </a:r>
            <a:br>
              <a:rPr lang="en-US" sz="2000" dirty="0"/>
            </a:br>
            <a:r>
              <a:rPr lang="en-US" sz="2000" dirty="0"/>
              <a:t/>
            </a:r>
            <a:br>
              <a:rPr lang="en-US" sz="2000" dirty="0"/>
            </a:br>
            <a:endParaRPr lang="en-US" sz="2000" dirty="0"/>
          </a:p>
          <a:p>
            <a:endParaRPr lang="en-US" sz="20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5315" y="555173"/>
            <a:ext cx="9144000" cy="1371599"/>
          </a:xfrm>
        </p:spPr>
        <p:txBody>
          <a:bodyPr>
            <a:normAutofit/>
          </a:bodyPr>
          <a:lstStyle/>
          <a:p>
            <a:pPr algn="l"/>
            <a:r>
              <a:rPr lang="en-US" sz="3600" b="1" dirty="0" smtClean="0">
                <a:latin typeface="Times New Roman" panose="02020603050405020304" pitchFamily="18" charset="0"/>
                <a:cs typeface="Times New Roman" panose="02020603050405020304" pitchFamily="18" charset="0"/>
              </a:rPr>
              <a:t>Choice of </a:t>
            </a:r>
            <a:r>
              <a:rPr lang="en-US" sz="3600" b="1" dirty="0">
                <a:latin typeface="Times New Roman" panose="02020603050405020304" pitchFamily="18" charset="0"/>
                <a:cs typeface="Times New Roman" panose="02020603050405020304" pitchFamily="18" charset="0"/>
              </a:rPr>
              <a:t>C</a:t>
            </a:r>
            <a:r>
              <a:rPr lang="en-US" sz="3600" b="1" dirty="0" smtClean="0">
                <a:latin typeface="Times New Roman" panose="02020603050405020304" pitchFamily="18" charset="0"/>
                <a:cs typeface="Times New Roman" panose="02020603050405020304" pitchFamily="18" charset="0"/>
              </a:rPr>
              <a:t>ontrol Limits</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20800" y="1905000"/>
            <a:ext cx="10363200" cy="4191000"/>
          </a:xfrm>
        </p:spPr>
        <p:txBody>
          <a:bodyPr>
            <a:noAutofit/>
          </a:bodyPr>
          <a:lstStyle/>
          <a:p>
            <a:pPr algn="l"/>
            <a:r>
              <a:rPr lang="en-US" sz="2400" dirty="0" smtClean="0">
                <a:solidFill>
                  <a:schemeClr val="tx1"/>
                </a:solidFill>
                <a:latin typeface="Times New Roman" panose="02020603050405020304" pitchFamily="18" charset="0"/>
                <a:cs typeface="Times New Roman" panose="02020603050405020304" pitchFamily="18" charset="0"/>
              </a:rPr>
              <a:t>Specifying the control limits is one of the critical decisions that must be made in designing a control chart .By moving the control limits farther from the center line ,we decrease the risk of a type I error – that is ,the risk of a point falling beyond the control limits, indicating  an out of control condition when no assignable cause is present .However, widening the control limits will also increase the risk of a type II error –that is the risk of a point falling between the control limits when the process is really out of control  if we move the control limits closer to the center line ,the opposite effect is obtained : The risk of type I error is increased , while  the risk of type II error is decreased.  </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00" y="1224299"/>
            <a:ext cx="5357171" cy="1912513"/>
          </a:xfrm>
          <a:prstGeom prst="rect">
            <a:avLst/>
          </a:prstGeom>
        </p:spPr>
      </p:pic>
      <p:sp>
        <p:nvSpPr>
          <p:cNvPr id="3" name="Rectangle 2"/>
          <p:cNvSpPr/>
          <p:nvPr/>
        </p:nvSpPr>
        <p:spPr>
          <a:xfrm>
            <a:off x="1545685" y="3271234"/>
            <a:ext cx="1828800" cy="367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Area =99.73%</a:t>
            </a:r>
          </a:p>
        </p:txBody>
      </p:sp>
      <p:sp>
        <p:nvSpPr>
          <p:cNvPr id="9" name="TextBox 8"/>
          <p:cNvSpPr txBox="1"/>
          <p:nvPr/>
        </p:nvSpPr>
        <p:spPr>
          <a:xfrm>
            <a:off x="6439437" y="1272594"/>
            <a:ext cx="5022760" cy="1938992"/>
          </a:xfrm>
          <a:prstGeom prst="rect">
            <a:avLst/>
          </a:prstGeom>
          <a:noFill/>
        </p:spPr>
        <p:txBody>
          <a:bodyPr wrap="square" rtlCol="0">
            <a:spAutoFit/>
          </a:bodyPr>
          <a:lstStyle/>
          <a:p>
            <a:r>
              <a:rPr lang="en-US" sz="2400" dirty="0"/>
              <a:t>The USA use 30 control limit. Though they use 30 control limit ,some data remains out of the area(.27%).Remaining some points out of the area do not mean Out of Control</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Sample Size and Sampling Frequency</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524000"/>
            <a:ext cx="10972800" cy="4525963"/>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In designing a control chart ,we must specify both the sample size to use and the frequency of sampling .in general , larger samples will make it easier to detect small shifts in the process . when choosing the sample size , we must keep in mind the size of the shift that we are trying to detect . if the process shift is relatively large , then we use smaller sample size than those that would be employed if the shift of interest were relatively small.</a:t>
            </a:r>
          </a:p>
          <a:p>
            <a:pPr marL="0" indent="0">
              <a:buNone/>
            </a:pPr>
            <a:r>
              <a:rPr lang="en-US" sz="2400" dirty="0" smtClean="0">
                <a:latin typeface="Times New Roman" panose="02020603050405020304" pitchFamily="18" charset="0"/>
                <a:cs typeface="Times New Roman" panose="02020603050405020304" pitchFamily="18" charset="0"/>
              </a:rPr>
              <a:t>By taking big and nearby sample we get accurate result but it is not economical.</a:t>
            </a:r>
          </a:p>
          <a:p>
            <a:pPr marL="0" indent="0">
              <a:buNone/>
            </a:pPr>
            <a:r>
              <a:rPr lang="en-US" sz="2400" dirty="0" smtClean="0">
                <a:latin typeface="Times New Roman" panose="02020603050405020304" pitchFamily="18" charset="0"/>
                <a:cs typeface="Times New Roman" panose="02020603050405020304" pitchFamily="18" charset="0"/>
              </a:rPr>
              <a:t>In a word, small sample at short interval-good result achieved-most widely used and large sample at large interval vice versa.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4543"/>
            <a:ext cx="10972800" cy="1143000"/>
          </a:xfrm>
        </p:spPr>
        <p:txBody>
          <a:bodyPr>
            <a:normAutofit/>
          </a:bodyPr>
          <a:lstStyle/>
          <a:p>
            <a:r>
              <a:rPr lang="en-US" sz="3600" b="1" dirty="0" smtClean="0">
                <a:latin typeface="Times New Roman" panose="02020603050405020304" pitchFamily="18" charset="0"/>
                <a:cs typeface="Times New Roman" panose="02020603050405020304" pitchFamily="18" charset="0"/>
              </a:rPr>
              <a:t>Causes of </a:t>
            </a:r>
            <a:r>
              <a:rPr lang="en-US" sz="3600" b="1" dirty="0">
                <a:latin typeface="Times New Roman" panose="02020603050405020304" pitchFamily="18" charset="0"/>
                <a:cs typeface="Times New Roman" panose="02020603050405020304" pitchFamily="18" charset="0"/>
              </a:rPr>
              <a:t>P</a:t>
            </a:r>
            <a:r>
              <a:rPr lang="en-US" sz="3600" b="1" dirty="0" smtClean="0">
                <a:latin typeface="Times New Roman" panose="02020603050405020304" pitchFamily="18" charset="0"/>
                <a:cs typeface="Times New Roman" panose="02020603050405020304" pitchFamily="18" charset="0"/>
              </a:rPr>
              <a:t>rocess </a:t>
            </a:r>
            <a:r>
              <a:rPr lang="en-US" sz="3600" b="1" dirty="0">
                <a:latin typeface="Times New Roman" panose="02020603050405020304" pitchFamily="18" charset="0"/>
                <a:cs typeface="Times New Roman" panose="02020603050405020304" pitchFamily="18" charset="0"/>
              </a:rPr>
              <a:t>B</a:t>
            </a:r>
            <a:r>
              <a:rPr lang="en-US" sz="3600" b="1" dirty="0" smtClean="0">
                <a:latin typeface="Times New Roman" panose="02020603050405020304" pitchFamily="18" charset="0"/>
                <a:cs typeface="Times New Roman" panose="02020603050405020304" pitchFamily="18" charset="0"/>
              </a:rPr>
              <a:t>eing </a:t>
            </a:r>
            <a:r>
              <a:rPr lang="en-US" sz="3600" b="1" dirty="0">
                <a:latin typeface="Times New Roman" panose="02020603050405020304" pitchFamily="18" charset="0"/>
                <a:cs typeface="Times New Roman" panose="02020603050405020304" pitchFamily="18" charset="0"/>
              </a:rPr>
              <a:t>O</a:t>
            </a:r>
            <a:r>
              <a:rPr lang="en-US" sz="3600" b="1" dirty="0" smtClean="0">
                <a:latin typeface="Times New Roman" panose="02020603050405020304" pitchFamily="18" charset="0"/>
                <a:cs typeface="Times New Roman" panose="02020603050405020304" pitchFamily="18" charset="0"/>
              </a:rPr>
              <a:t>ut of Control</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suggests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that the process is out of control if </a:t>
            </a:r>
            <a:r>
              <a:rPr lang="en-US" sz="2400" dirty="0" smtClean="0">
                <a:latin typeface="Times New Roman" panose="02020603050405020304" pitchFamily="18" charset="0"/>
                <a:cs typeface="Times New Roman" panose="02020603050405020304" pitchFamily="18" charset="0"/>
              </a:rPr>
              <a:t>either</a:t>
            </a: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1.One points plots outside the </a:t>
            </a:r>
            <a:r>
              <a:rPr lang="en-US" sz="2400" dirty="0" smtClean="0">
                <a:latin typeface="Times New Roman" panose="02020603050405020304" pitchFamily="18" charset="0"/>
                <a:cs typeface="Times New Roman" panose="02020603050405020304" pitchFamily="18" charset="0"/>
              </a:rPr>
              <a:t>three-sigma control </a:t>
            </a:r>
            <a:r>
              <a:rPr lang="en-US" sz="2400" dirty="0">
                <a:latin typeface="Times New Roman" panose="02020603050405020304" pitchFamily="18" charset="0"/>
                <a:cs typeface="Times New Roman" panose="02020603050405020304" pitchFamily="18" charset="0"/>
              </a:rPr>
              <a:t>limits.</a:t>
            </a:r>
          </a:p>
          <a:p>
            <a:pPr marL="0" indent="0">
              <a:buNone/>
            </a:pPr>
            <a:r>
              <a:rPr lang="en-US" sz="2400" dirty="0">
                <a:latin typeface="Times New Roman" panose="02020603050405020304" pitchFamily="18" charset="0"/>
                <a:cs typeface="Times New Roman" panose="02020603050405020304" pitchFamily="18" charset="0"/>
              </a:rPr>
              <a:t>2.Two out of three consecutive points plot beyond the </a:t>
            </a:r>
            <a:r>
              <a:rPr lang="en-US" sz="2400" dirty="0" smtClean="0">
                <a:latin typeface="Times New Roman" panose="02020603050405020304" pitchFamily="18" charset="0"/>
                <a:cs typeface="Times New Roman" panose="02020603050405020304" pitchFamily="18" charset="0"/>
              </a:rPr>
              <a:t>two-sigma warning limits.</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3.Four out of five consecutive points plot at a distance of </a:t>
            </a:r>
            <a:r>
              <a:rPr lang="en-US" sz="2400" dirty="0" smtClean="0">
                <a:latin typeface="Times New Roman" panose="02020603050405020304" pitchFamily="18" charset="0"/>
                <a:cs typeface="Times New Roman" panose="02020603050405020304" pitchFamily="18" charset="0"/>
              </a:rPr>
              <a:t>one-sigma </a:t>
            </a:r>
            <a:r>
              <a:rPr lang="en-US" sz="2400" dirty="0">
                <a:latin typeface="Times New Roman" panose="02020603050405020304" pitchFamily="18" charset="0"/>
                <a:cs typeface="Times New Roman" panose="02020603050405020304" pitchFamily="18" charset="0"/>
              </a:rPr>
              <a:t>or beyond </a:t>
            </a:r>
            <a:r>
              <a:rPr lang="en-US" sz="2400" dirty="0" smtClean="0">
                <a:latin typeface="Times New Roman" panose="02020603050405020304" pitchFamily="18" charset="0"/>
                <a:cs typeface="Times New Roman" panose="02020603050405020304" pitchFamily="18" charset="0"/>
              </a:rPr>
              <a:t>from </a:t>
            </a:r>
            <a:r>
              <a:rPr lang="en-US" sz="2400" dirty="0">
                <a:latin typeface="Times New Roman" panose="02020603050405020304" pitchFamily="18" charset="0"/>
                <a:cs typeface="Times New Roman" panose="02020603050405020304" pitchFamily="18" charset="0"/>
              </a:rPr>
              <a:t>the center </a:t>
            </a:r>
            <a:r>
              <a:rPr lang="en-US" sz="2400" dirty="0" smtClean="0">
                <a:latin typeface="Times New Roman" panose="02020603050405020304" pitchFamily="18" charset="0"/>
                <a:cs typeface="Times New Roman" panose="02020603050405020304" pitchFamily="18" charset="0"/>
              </a:rPr>
              <a:t>line.</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4.Eight consecutive points on one side of the center </a:t>
            </a:r>
            <a:r>
              <a:rPr lang="en-US" sz="2400" dirty="0" smtClean="0">
                <a:latin typeface="Times New Roman" panose="02020603050405020304" pitchFamily="18" charset="0"/>
                <a:cs typeface="Times New Roman" panose="02020603050405020304" pitchFamily="18" charset="0"/>
              </a:rPr>
              <a:t>line.</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Analysis of Patterns on Control Charts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12800" y="1406752"/>
            <a:ext cx="10972800" cy="4267200"/>
          </a:xfrm>
        </p:spPr>
        <p:txBody>
          <a:bodyPr>
            <a:noAutofit/>
          </a:bodyPr>
          <a:lstStyle/>
          <a:p>
            <a:r>
              <a:rPr lang="en-US" sz="2400" dirty="0" smtClean="0">
                <a:latin typeface="Times New Roman" panose="02020603050405020304" pitchFamily="18" charset="0"/>
                <a:cs typeface="Times New Roman" panose="02020603050405020304" pitchFamily="18" charset="0"/>
              </a:rPr>
              <a:t>A control chart may indicate an out of control condition either when one or more points fall beyond the control limits or when the plotted points exhibit some nonrandom pattern of behavior.</a:t>
            </a:r>
          </a:p>
          <a:p>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example consider the chart of </a:t>
            </a:r>
            <a:r>
              <a:rPr lang="en-US" sz="2400" dirty="0" smtClean="0">
                <a:latin typeface="Times New Roman" panose="02020603050405020304" pitchFamily="18" charset="0"/>
                <a:cs typeface="Times New Roman" panose="02020603050405020304" pitchFamily="18" charset="0"/>
              </a:rPr>
              <a:t>figure. Although all 25 points fall within the control limits, the points do not indicate statistical control because their pattern is very non random in appearance.</a:t>
            </a:r>
          </a:p>
          <a:p>
            <a:r>
              <a:rPr lang="en-US" sz="2400" dirty="0" smtClean="0">
                <a:latin typeface="Times New Roman" panose="02020603050405020304" pitchFamily="18" charset="0"/>
                <a:cs typeface="Times New Roman" panose="02020603050405020304" pitchFamily="18" charset="0"/>
              </a:rPr>
              <a:t>Specifically, we note that 19 of 25 points plot below the center line ,while only 6 of them plot above. If the points are truly random , we should expect a more even distribution of them above and below the center line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3235415"/>
            <a:ext cx="11745533" cy="282358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101553" y="6019800"/>
                <a:ext cx="3876847" cy="400110"/>
              </a:xfrm>
              <a:prstGeom prst="rect">
                <a:avLst/>
              </a:prstGeom>
              <a:noFill/>
            </p:spPr>
            <p:txBody>
              <a:bodyPr wrap="square" rtlCol="0">
                <a:spAutoFit/>
              </a:bodyPr>
              <a:lstStyle/>
              <a:p>
                <a:r>
                  <a:rPr lang="en-US" sz="2000" dirty="0" smtClean="0"/>
                  <a:t>Figure: An </a:t>
                </a:r>
                <a14:m>
                  <m:oMath xmlns:m="http://schemas.openxmlformats.org/officeDocument/2006/math">
                    <m:acc>
                      <m:accPr>
                        <m:chr m:val="̅"/>
                        <m:ctrlPr>
                          <a:rPr lang="en-US" sz="2000" i="1" dirty="0" smtClean="0">
                            <a:latin typeface="Cambria Math" panose="02040503050406030204"/>
                          </a:rPr>
                        </m:ctrlPr>
                      </m:accPr>
                      <m:e>
                        <m:r>
                          <a:rPr lang="en-US" sz="2000" i="1" dirty="0">
                            <a:latin typeface="Cambria Math" panose="02040503050406030204" pitchFamily="18" charset="0"/>
                          </a:rPr>
                          <m:t>𝑥</m:t>
                        </m:r>
                      </m:e>
                    </m:acc>
                  </m:oMath>
                </a14:m>
                <a:r>
                  <a:rPr lang="en-US" sz="2000" dirty="0" smtClean="0"/>
                  <a:t> control chart</a:t>
                </a:r>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101553" y="6019800"/>
                <a:ext cx="3876847" cy="400110"/>
              </a:xfrm>
              <a:prstGeom prst="rect">
                <a:avLst/>
              </a:prstGeom>
              <a:blipFill rotWithShape="1">
                <a:blip r:embed="rId3"/>
                <a:stretch>
                  <a:fillRect l="-12" b="15"/>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197600" y="6072847"/>
                <a:ext cx="5751133" cy="400110"/>
              </a:xfrm>
              <a:prstGeom prst="rect">
                <a:avLst/>
              </a:prstGeom>
              <a:noFill/>
            </p:spPr>
            <p:txBody>
              <a:bodyPr wrap="square" rtlCol="0">
                <a:spAutoFit/>
              </a:bodyPr>
              <a:lstStyle/>
              <a:p>
                <a:r>
                  <a:rPr lang="en-US" sz="2000" dirty="0" smtClean="0"/>
                  <a:t>  Figure: an </a:t>
                </a:r>
                <a14:m>
                  <m:oMath xmlns:m="http://schemas.openxmlformats.org/officeDocument/2006/math">
                    <m:acc>
                      <m:accPr>
                        <m:chr m:val="̅"/>
                        <m:ctrlPr>
                          <a:rPr lang="en-US" sz="2000" i="1" dirty="0" smtClean="0">
                            <a:latin typeface="Cambria Math" panose="02040503050406030204"/>
                          </a:rPr>
                        </m:ctrlPr>
                      </m:accPr>
                      <m:e>
                        <m:r>
                          <a:rPr lang="en-US" sz="2000" i="1" dirty="0">
                            <a:latin typeface="Cambria Math" panose="02040503050406030204" pitchFamily="18" charset="0"/>
                          </a:rPr>
                          <m:t>𝑥</m:t>
                        </m:r>
                      </m:e>
                    </m:acc>
                  </m:oMath>
                </a14:m>
                <a:r>
                  <a:rPr lang="en-US" sz="2000" dirty="0" smtClean="0"/>
                  <a:t> control with cyclic pattern</a:t>
                </a:r>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197600" y="6072847"/>
                <a:ext cx="5751133" cy="400110"/>
              </a:xfrm>
              <a:prstGeom prst="rect">
                <a:avLst/>
              </a:prstGeom>
              <a:blipFill rotWithShape="1">
                <a:blip r:embed="rId4"/>
                <a:stretch>
                  <a:fillRect t="-85" r="10" b="100"/>
                </a:stretch>
              </a:blipFill>
            </p:spPr>
            <p:txBody>
              <a:bodyPr/>
              <a:lstStyle/>
              <a:p>
                <a:r>
                  <a:rPr lang="en-US" altLang="en-US">
                    <a:noFill/>
                  </a:rPr>
                  <a:t> </a:t>
                </a:r>
              </a:p>
            </p:txBody>
          </p:sp>
        </mc:Fallback>
      </mc:AlternateContent>
      <p:cxnSp>
        <p:nvCxnSpPr>
          <p:cNvPr id="28" name="Straight Arrow Connector 27"/>
          <p:cNvCxnSpPr/>
          <p:nvPr/>
        </p:nvCxnSpPr>
        <p:spPr>
          <a:xfrm>
            <a:off x="1705837" y="3962400"/>
            <a:ext cx="566671" cy="494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84242" y="3696036"/>
            <a:ext cx="1043188" cy="323165"/>
          </a:xfrm>
          <a:prstGeom prst="rect">
            <a:avLst/>
          </a:prstGeom>
          <a:noFill/>
        </p:spPr>
        <p:txBody>
          <a:bodyPr wrap="square" rtlCol="0">
            <a:spAutoFit/>
          </a:bodyPr>
          <a:lstStyle/>
          <a:p>
            <a:r>
              <a:rPr lang="en-US" sz="1500" b="1" dirty="0">
                <a:solidFill>
                  <a:schemeClr val="accent1">
                    <a:lumMod val="50000"/>
                  </a:schemeClr>
                </a:solidFill>
              </a:rPr>
              <a:t>Run Up</a:t>
            </a:r>
          </a:p>
        </p:txBody>
      </p:sp>
      <p:cxnSp>
        <p:nvCxnSpPr>
          <p:cNvPr id="35" name="Straight Arrow Connector 34"/>
          <p:cNvCxnSpPr/>
          <p:nvPr/>
        </p:nvCxnSpPr>
        <p:spPr>
          <a:xfrm flipH="1">
            <a:off x="4629955" y="4190072"/>
            <a:ext cx="115909" cy="502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470401" y="3685401"/>
            <a:ext cx="1300767" cy="323165"/>
          </a:xfrm>
          <a:prstGeom prst="rect">
            <a:avLst/>
          </a:prstGeom>
          <a:noFill/>
        </p:spPr>
        <p:txBody>
          <a:bodyPr wrap="square" rtlCol="0">
            <a:spAutoFit/>
          </a:bodyPr>
          <a:lstStyle/>
          <a:p>
            <a:r>
              <a:rPr lang="en-US" sz="1500" b="1" dirty="0">
                <a:solidFill>
                  <a:schemeClr val="accent1">
                    <a:lumMod val="50000"/>
                  </a:schemeClr>
                </a:solidFill>
              </a:rPr>
              <a:t>Run Down</a:t>
            </a:r>
          </a:p>
        </p:txBody>
      </p:sp>
      <p:sp>
        <p:nvSpPr>
          <p:cNvPr id="4" name="TextBox 3"/>
          <p:cNvSpPr txBox="1"/>
          <p:nvPr/>
        </p:nvSpPr>
        <p:spPr>
          <a:xfrm>
            <a:off x="722019" y="543910"/>
            <a:ext cx="107696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also observe that following the fourth point ,five points in a row increase in magnitude. This arrangement of points is called a run.</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Since </a:t>
            </a:r>
            <a:r>
              <a:rPr lang="en-US" sz="2400" dirty="0">
                <a:latin typeface="Times New Roman" panose="02020603050405020304" pitchFamily="18" charset="0"/>
                <a:cs typeface="Times New Roman" panose="02020603050405020304" pitchFamily="18" charset="0"/>
              </a:rPr>
              <a:t>the observations are increasing , we could call this a run up. Similarly, a sequence of decreasing points is called a run down.</a:t>
            </a: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6281" y="3244334"/>
            <a:ext cx="4776716" cy="1015663"/>
          </a:xfrm>
          <a:prstGeom prst="rect">
            <a:avLst/>
          </a:prstGeom>
        </p:spPr>
        <p:txBody>
          <a:bodyPr wrap="square">
            <a:spAutoFit/>
          </a:bodyPr>
          <a:lstStyle/>
          <a:p>
            <a:pPr algn="ctr"/>
            <a:r>
              <a:rPr lang="en-US" sz="6000" b="1" dirty="0"/>
              <a:t>Week </a:t>
            </a:r>
            <a:r>
              <a:rPr lang="en-US" sz="6000" b="1" dirty="0" smtClean="0"/>
              <a:t>10</a:t>
            </a:r>
            <a:endParaRPr lang="en-US" sz="60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Pattern Recognition</a:t>
            </a:r>
          </a:p>
        </p:txBody>
      </p:sp>
      <p:sp>
        <p:nvSpPr>
          <p:cNvPr id="3" name="Content Placeholder 2"/>
          <p:cNvSpPr>
            <a:spLocks noGrp="1"/>
          </p:cNvSpPr>
          <p:nvPr>
            <p:ph idx="1"/>
          </p:nvPr>
        </p:nvSpPr>
        <p:spPr>
          <a:xfrm>
            <a:off x="609600" y="1600202"/>
            <a:ext cx="10972800" cy="2362199"/>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 western Electric Handbook(1956) suggests a set of decision rules for detecting non random patterns on control charts</a:t>
            </a:r>
            <a:r>
              <a:rPr lang="en-US" sz="2400" dirty="0" smtClean="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Zonal</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(4 </a:t>
            </a:r>
            <a:r>
              <a:rPr lang="en-US" sz="2400" dirty="0">
                <a:latin typeface="Times New Roman" panose="02020603050405020304" pitchFamily="18" charset="0"/>
                <a:cs typeface="Times New Roman" panose="02020603050405020304" pitchFamily="18" charset="0"/>
                <a:sym typeface="Wingdings" panose="05000000000000000000" pitchFamily="2" charset="2"/>
              </a:rPr>
              <a:t>Rules) If any of the c1 Rules is noticed in Control Chart the process is out of control.</a:t>
            </a:r>
          </a:p>
          <a:p>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401" y="3962400"/>
            <a:ext cx="5778500" cy="2743200"/>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457200"/>
            <a:ext cx="10515600" cy="838200"/>
          </a:xfrm>
        </p:spPr>
        <p:txBody>
          <a:bodyPr>
            <a:normAutofit/>
          </a:bodyPr>
          <a:lstStyle/>
          <a:p>
            <a:r>
              <a:rPr lang="en-US" sz="3600" b="1" dirty="0" smtClean="0">
                <a:latin typeface="Times New Roman" panose="02020603050405020304" pitchFamily="18" charset="0"/>
                <a:cs typeface="Times New Roman" panose="02020603050405020304" pitchFamily="18" charset="0"/>
              </a:rPr>
              <a:t>Cont’d</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600200"/>
            <a:ext cx="10515600" cy="4108628"/>
          </a:xfrm>
        </p:spPr>
        <p:txBody>
          <a:bodyPr>
            <a:noAutofit/>
          </a:bodyPr>
          <a:lstStyle/>
          <a:p>
            <a:pPr marL="0" indent="0">
              <a:buNone/>
            </a:pPr>
            <a:r>
              <a:rPr lang="en-US" sz="2400" dirty="0" smtClean="0">
                <a:latin typeface="Times New Roman" panose="02020603050405020304" pitchFamily="18" charset="0"/>
                <a:cs typeface="Times New Roman" panose="02020603050405020304" pitchFamily="18" charset="0"/>
              </a:rPr>
              <a:t>Specifically, it suggests concluding that the process is out of control if either is present in any of the chart.[</a:t>
            </a:r>
            <a:r>
              <a:rPr lang="en-US" sz="2400" b="1" dirty="0" smtClean="0">
                <a:latin typeface="Times New Roman" panose="02020603050405020304" pitchFamily="18" charset="0"/>
                <a:cs typeface="Times New Roman" panose="02020603050405020304" pitchFamily="18" charset="0"/>
              </a:rPr>
              <a:t>Sensitizing Rules</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smtClean="0">
                <a:latin typeface="Times New Roman" panose="02020603050405020304" pitchFamily="18" charset="0"/>
                <a:cs typeface="Times New Roman" panose="02020603050405020304" pitchFamily="18" charset="0"/>
              </a:rPr>
              <a:t>1.One points plots outside the three sigma limits.</a:t>
            </a:r>
          </a:p>
          <a:p>
            <a:pPr marL="0" indent="0">
              <a:buNone/>
            </a:pPr>
            <a:r>
              <a:rPr lang="en-US" sz="2400" dirty="0" smtClean="0">
                <a:latin typeface="Times New Roman" panose="02020603050405020304" pitchFamily="18" charset="0"/>
                <a:cs typeface="Times New Roman" panose="02020603050405020304" pitchFamily="18" charset="0"/>
              </a:rPr>
              <a:t>2.Two out of three consecutive points plot beyond the 2 sigma (warning limit) or in Zone A.</a:t>
            </a:r>
          </a:p>
          <a:p>
            <a:pPr marL="0" indent="0">
              <a:buNone/>
            </a:pPr>
            <a:r>
              <a:rPr lang="en-US" sz="2400" dirty="0" smtClean="0">
                <a:latin typeface="Times New Roman" panose="02020603050405020304" pitchFamily="18" charset="0"/>
                <a:cs typeface="Times New Roman" panose="02020603050405020304" pitchFamily="18" charset="0"/>
              </a:rPr>
              <a:t>3.Four out of five consecutive points plot at a distance of one sigma or beyond  the center line(in Zone C).</a:t>
            </a:r>
          </a:p>
          <a:p>
            <a:pPr marL="0" indent="0">
              <a:buNone/>
            </a:pPr>
            <a:r>
              <a:rPr lang="en-US" sz="2400" dirty="0" smtClean="0">
                <a:latin typeface="Times New Roman" panose="02020603050405020304" pitchFamily="18" charset="0"/>
                <a:cs typeface="Times New Roman" panose="02020603050405020304" pitchFamily="18" charset="0"/>
              </a:rPr>
              <a:t>4.Eight consecutive points on one side of the center line.</a:t>
            </a:r>
          </a:p>
          <a:p>
            <a:pPr marL="0" indent="0">
              <a:buNone/>
            </a:pPr>
            <a:r>
              <a:rPr lang="en-US" sz="2400" dirty="0" smtClean="0">
                <a:latin typeface="Times New Roman" panose="02020603050405020304" pitchFamily="18" charset="0"/>
                <a:cs typeface="Times New Roman" panose="02020603050405020304" pitchFamily="18" charset="0"/>
              </a:rPr>
              <a:t>5. Six points in the row steadily incre3asing or decreasing (Run)</a:t>
            </a:r>
          </a:p>
          <a:p>
            <a:pPr marL="0" indent="0">
              <a:buNone/>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latin typeface="Times New Roman" panose="02020603050405020304" pitchFamily="18" charset="0"/>
                <a:cs typeface="Times New Roman" panose="02020603050405020304" pitchFamily="18" charset="0"/>
              </a:rPr>
              <a:t>Components or Dimensions of Quality(Contnd)</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175657"/>
            <a:ext cx="10972800" cy="4950509"/>
          </a:xfrm>
        </p:spPr>
        <p:txBody>
          <a:bodyPr>
            <a:normAutofit/>
          </a:bodyPr>
          <a:lstStyle/>
          <a:p>
            <a:pPr algn="just">
              <a:buFont typeface="+mj-lt"/>
              <a:buAutoNum type="arabicPeriod" startAt="5"/>
            </a:pP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just">
              <a:buFont typeface="+mj-lt"/>
              <a:buAutoNum type="arabicPeriod" startAt="5"/>
            </a:pPr>
            <a:r>
              <a:rPr lang="en-US" sz="2400" b="1" dirty="0">
                <a:solidFill>
                  <a:schemeClr val="tx1"/>
                </a:solidFill>
                <a:latin typeface="Times New Roman" panose="02020603050405020304" pitchFamily="18" charset="0"/>
                <a:cs typeface="Times New Roman" panose="02020603050405020304" pitchFamily="18" charset="0"/>
              </a:rPr>
              <a:t>Aesthetics </a:t>
            </a:r>
            <a:r>
              <a:rPr lang="en-US" sz="2400" b="1" dirty="0" smtClean="0">
                <a:solidFill>
                  <a:schemeClr val="tx1"/>
                </a:solidFill>
                <a:latin typeface="Times New Roman" panose="02020603050405020304" pitchFamily="18" charset="0"/>
                <a:cs typeface="Times New Roman" panose="02020603050405020304" pitchFamily="18" charset="0"/>
              </a:rPr>
              <a:t>(what </a:t>
            </a:r>
            <a:r>
              <a:rPr lang="en-US" sz="2400" b="1" dirty="0">
                <a:solidFill>
                  <a:schemeClr val="tx1"/>
                </a:solidFill>
                <a:latin typeface="Times New Roman" panose="02020603050405020304" pitchFamily="18" charset="0"/>
                <a:cs typeface="Times New Roman" panose="02020603050405020304" pitchFamily="18" charset="0"/>
              </a:rPr>
              <a:t>does the product look like</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This is the visual appeal of the </a:t>
            </a:r>
            <a:r>
              <a:rPr lang="en-US" sz="2400" dirty="0" smtClean="0">
                <a:solidFill>
                  <a:schemeClr val="tx1"/>
                </a:solidFill>
                <a:latin typeface="Times New Roman" panose="02020603050405020304" pitchFamily="18" charset="0"/>
                <a:cs typeface="Times New Roman" panose="02020603050405020304" pitchFamily="18" charset="0"/>
              </a:rPr>
              <a:t>product, often </a:t>
            </a:r>
            <a:r>
              <a:rPr lang="en-US" sz="2400" dirty="0">
                <a:solidFill>
                  <a:schemeClr val="tx1"/>
                </a:solidFill>
                <a:latin typeface="Times New Roman" panose="02020603050405020304" pitchFamily="18" charset="0"/>
                <a:cs typeface="Times New Roman" panose="02020603050405020304" pitchFamily="18" charset="0"/>
              </a:rPr>
              <a:t>taking into account factors such as style, color, shape, packaging alternatives, </a:t>
            </a:r>
            <a:r>
              <a:rPr lang="en-US" sz="2400" dirty="0" smtClean="0">
                <a:solidFill>
                  <a:schemeClr val="tx1"/>
                </a:solidFill>
                <a:latin typeface="Times New Roman" panose="02020603050405020304" pitchFamily="18" charset="0"/>
                <a:cs typeface="Times New Roman" panose="02020603050405020304" pitchFamily="18" charset="0"/>
              </a:rPr>
              <a:t>tactile characteristics</a:t>
            </a:r>
            <a:r>
              <a:rPr lang="en-US" sz="2400" dirty="0">
                <a:solidFill>
                  <a:schemeClr val="tx1"/>
                </a:solidFill>
                <a:latin typeface="Times New Roman" panose="02020603050405020304" pitchFamily="18" charset="0"/>
                <a:cs typeface="Times New Roman" panose="02020603050405020304" pitchFamily="18" charset="0"/>
              </a:rPr>
              <a:t>, and other sensory features. For example, soft-drink beverage </a:t>
            </a:r>
            <a:r>
              <a:rPr lang="en-US" sz="2400" dirty="0" smtClean="0">
                <a:solidFill>
                  <a:schemeClr val="tx1"/>
                </a:solidFill>
                <a:latin typeface="Times New Roman" panose="02020603050405020304" pitchFamily="18" charset="0"/>
                <a:cs typeface="Times New Roman" panose="02020603050405020304" pitchFamily="18" charset="0"/>
              </a:rPr>
              <a:t>manufacturers have </a:t>
            </a:r>
            <a:r>
              <a:rPr lang="en-US" sz="2400" dirty="0">
                <a:solidFill>
                  <a:schemeClr val="tx1"/>
                </a:solidFill>
                <a:latin typeface="Times New Roman" panose="02020603050405020304" pitchFamily="18" charset="0"/>
                <a:cs typeface="Times New Roman" panose="02020603050405020304" pitchFamily="18" charset="0"/>
              </a:rPr>
              <a:t>relied on the visual appeal of their packaging to differentiate their </a:t>
            </a:r>
            <a:r>
              <a:rPr lang="en-US" sz="2400" dirty="0" smtClean="0">
                <a:solidFill>
                  <a:schemeClr val="tx1"/>
                </a:solidFill>
                <a:latin typeface="Times New Roman" panose="02020603050405020304" pitchFamily="18" charset="0"/>
                <a:cs typeface="Times New Roman" panose="02020603050405020304" pitchFamily="18" charset="0"/>
              </a:rPr>
              <a:t>product from </a:t>
            </a:r>
            <a:r>
              <a:rPr lang="en-US" sz="2400" dirty="0">
                <a:solidFill>
                  <a:schemeClr val="tx1"/>
                </a:solidFill>
                <a:latin typeface="Times New Roman" panose="02020603050405020304" pitchFamily="18" charset="0"/>
                <a:cs typeface="Times New Roman" panose="02020603050405020304" pitchFamily="18" charset="0"/>
              </a:rPr>
              <a:t>other </a:t>
            </a:r>
            <a:r>
              <a:rPr lang="en-US" sz="2400" dirty="0" smtClean="0">
                <a:solidFill>
                  <a:schemeClr val="tx1"/>
                </a:solidFill>
                <a:latin typeface="Times New Roman" panose="02020603050405020304" pitchFamily="18" charset="0"/>
                <a:cs typeface="Times New Roman" panose="02020603050405020304" pitchFamily="18" charset="0"/>
              </a:rPr>
              <a:t>competitors.</a:t>
            </a:r>
          </a:p>
          <a:p>
            <a:pPr marL="457200" indent="-457200" algn="just">
              <a:buFont typeface="+mj-lt"/>
              <a:buAutoNum type="arabicPeriod" startAt="5"/>
            </a:pPr>
            <a:r>
              <a:rPr lang="en-US" sz="2400" b="1" dirty="0">
                <a:solidFill>
                  <a:schemeClr val="tx1"/>
                </a:solidFill>
                <a:latin typeface="Times New Roman" panose="02020603050405020304" pitchFamily="18" charset="0"/>
                <a:cs typeface="Times New Roman" panose="02020603050405020304" pitchFamily="18" charset="0"/>
              </a:rPr>
              <a:t>Features </a:t>
            </a:r>
            <a:r>
              <a:rPr lang="en-US" sz="2400" b="1" dirty="0" smtClean="0">
                <a:solidFill>
                  <a:schemeClr val="tx1"/>
                </a:solidFill>
                <a:latin typeface="Times New Roman" panose="02020603050405020304" pitchFamily="18" charset="0"/>
                <a:cs typeface="Times New Roman" panose="02020603050405020304" pitchFamily="18" charset="0"/>
              </a:rPr>
              <a:t>(what </a:t>
            </a:r>
            <a:r>
              <a:rPr lang="en-US" sz="2400" b="1" dirty="0">
                <a:solidFill>
                  <a:schemeClr val="tx1"/>
                </a:solidFill>
                <a:latin typeface="Times New Roman" panose="02020603050405020304" pitchFamily="18" charset="0"/>
                <a:cs typeface="Times New Roman" panose="02020603050405020304" pitchFamily="18" charset="0"/>
              </a:rPr>
              <a:t>does the product do</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Usually, customers associate high quality </a:t>
            </a:r>
            <a:r>
              <a:rPr lang="en-US" sz="2400" dirty="0" smtClean="0">
                <a:solidFill>
                  <a:schemeClr val="tx1"/>
                </a:solidFill>
                <a:latin typeface="Times New Roman" panose="02020603050405020304" pitchFamily="18" charset="0"/>
                <a:cs typeface="Times New Roman" panose="02020603050405020304" pitchFamily="18" charset="0"/>
              </a:rPr>
              <a:t>with products </a:t>
            </a:r>
            <a:r>
              <a:rPr lang="en-US" sz="2400" dirty="0">
                <a:solidFill>
                  <a:schemeClr val="tx1"/>
                </a:solidFill>
                <a:latin typeface="Times New Roman" panose="02020603050405020304" pitchFamily="18" charset="0"/>
                <a:cs typeface="Times New Roman" panose="02020603050405020304" pitchFamily="18" charset="0"/>
              </a:rPr>
              <a:t>that have added features; that is, those that have features beyond the </a:t>
            </a:r>
            <a:r>
              <a:rPr lang="en-US" sz="2400" dirty="0" smtClean="0">
                <a:solidFill>
                  <a:schemeClr val="tx1"/>
                </a:solidFill>
                <a:latin typeface="Times New Roman" panose="02020603050405020304" pitchFamily="18" charset="0"/>
                <a:cs typeface="Times New Roman" panose="02020603050405020304" pitchFamily="18" charset="0"/>
              </a:rPr>
              <a:t>basic performance of </a:t>
            </a:r>
            <a:r>
              <a:rPr lang="en-US" sz="2400" dirty="0">
                <a:solidFill>
                  <a:schemeClr val="tx1"/>
                </a:solidFill>
                <a:latin typeface="Times New Roman" panose="02020603050405020304" pitchFamily="18" charset="0"/>
                <a:cs typeface="Times New Roman" panose="02020603050405020304" pitchFamily="18" charset="0"/>
              </a:rPr>
              <a:t>the competition. For example, you might consider a spreadsheet </a:t>
            </a:r>
            <a:r>
              <a:rPr lang="en-US" sz="2400" dirty="0" smtClean="0">
                <a:solidFill>
                  <a:schemeClr val="tx1"/>
                </a:solidFill>
                <a:latin typeface="Times New Roman" panose="02020603050405020304" pitchFamily="18" charset="0"/>
                <a:cs typeface="Times New Roman" panose="02020603050405020304" pitchFamily="18" charset="0"/>
              </a:rPr>
              <a:t>software package </a:t>
            </a:r>
            <a:r>
              <a:rPr lang="en-US" sz="2400" dirty="0">
                <a:solidFill>
                  <a:schemeClr val="tx1"/>
                </a:solidFill>
                <a:latin typeface="Times New Roman" panose="02020603050405020304" pitchFamily="18" charset="0"/>
                <a:cs typeface="Times New Roman" panose="02020603050405020304" pitchFamily="18" charset="0"/>
              </a:rPr>
              <a:t>to be of superior quality if it had built-in statistical analysis features while </a:t>
            </a:r>
            <a:r>
              <a:rPr lang="en-US" sz="2400" dirty="0" smtClean="0">
                <a:solidFill>
                  <a:schemeClr val="tx1"/>
                </a:solidFill>
                <a:latin typeface="Times New Roman" panose="02020603050405020304" pitchFamily="18" charset="0"/>
                <a:cs typeface="Times New Roman" panose="02020603050405020304" pitchFamily="18" charset="0"/>
              </a:rPr>
              <a:t>its competitors </a:t>
            </a:r>
            <a:r>
              <a:rPr lang="en-US" sz="2400" dirty="0">
                <a:solidFill>
                  <a:schemeClr val="tx1"/>
                </a:solidFill>
                <a:latin typeface="Times New Roman" panose="02020603050405020304" pitchFamily="18" charset="0"/>
                <a:cs typeface="Times New Roman" panose="02020603050405020304" pitchFamily="18" charset="0"/>
              </a:rPr>
              <a:t>did not.</a:t>
            </a:r>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Cont’d</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nSpc>
                <a:spcPct val="150000"/>
              </a:lnSpc>
              <a:buNone/>
            </a:pPr>
            <a:r>
              <a:rPr lang="en-US" sz="2400" dirty="0" smtClean="0">
                <a:latin typeface="Times New Roman" panose="02020603050405020304" pitchFamily="18" charset="0"/>
                <a:cs typeface="Times New Roman" panose="02020603050405020304" pitchFamily="18" charset="0"/>
              </a:rPr>
              <a:t>6.  15 points in a row in zone C.</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7.  14 points in a row alternately up and down</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8.  8 points in a row on both side of the center line but none in zone C</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9.  An unequal and nonrandom pattern</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10. One or more points near warning or control lines.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Related questions</a:t>
            </a:r>
            <a:endParaRPr lang="en-US" sz="3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1. What is control chart ? List the ‘</a:t>
                </a:r>
                <a:r>
                  <a:rPr lang="en-US" sz="2400" b="1" dirty="0" smtClean="0">
                    <a:latin typeface="Times New Roman" panose="02020603050405020304" pitchFamily="18" charset="0"/>
                    <a:cs typeface="Times New Roman" panose="02020603050405020304" pitchFamily="18" charset="0"/>
                  </a:rPr>
                  <a:t>Sensitizing rules</a:t>
                </a:r>
                <a:r>
                  <a:rPr lang="en-US" sz="2400" dirty="0" smtClean="0">
                    <a:latin typeface="Times New Roman" panose="02020603050405020304" pitchFamily="18" charset="0"/>
                    <a:cs typeface="Times New Roman" panose="02020603050405020304" pitchFamily="18" charset="0"/>
                  </a:rPr>
                  <a:t>’ that are widely used in practice for control charts? [2013 6 (a)]</a:t>
                </a:r>
              </a:p>
              <a:p>
                <a:pPr marL="0" indent="0">
                  <a:buNone/>
                </a:pPr>
                <a:r>
                  <a:rPr lang="en-US" sz="2400" dirty="0" smtClean="0">
                    <a:latin typeface="Times New Roman" panose="02020603050405020304" pitchFamily="18" charset="0"/>
                    <a:cs typeface="Times New Roman" panose="02020603050405020304" pitchFamily="18" charset="0"/>
                  </a:rPr>
                  <a:t>2. A  </a:t>
                </a:r>
                <a14:m>
                  <m:oMath xmlns:m="http://schemas.openxmlformats.org/officeDocument/2006/math">
                    <m:acc>
                      <m:accPr>
                        <m:chr m:val="̅"/>
                        <m:ctrlPr>
                          <a:rPr lang="en-US" sz="2400" i="1" smtClean="0">
                            <a:latin typeface="Cambria Math" panose="02040503050406030204"/>
                          </a:rPr>
                        </m:ctrlPr>
                      </m:accPr>
                      <m:e>
                        <m:r>
                          <a:rPr lang="en-US" sz="2400" i="1" smtClean="0">
                            <a:latin typeface="Cambria Math" panose="02040503050406030204" pitchFamily="18" charset="0"/>
                          </a:rPr>
                          <m:t>𝑥</m:t>
                        </m:r>
                      </m:e>
                    </m:acc>
                  </m:oMath>
                </a14:m>
                <a:r>
                  <a:rPr lang="en-US" sz="2400" dirty="0" smtClean="0">
                    <a:latin typeface="Times New Roman" panose="02020603050405020304" pitchFamily="18" charset="0"/>
                    <a:cs typeface="Times New Roman" panose="02020603050405020304" pitchFamily="18" charset="0"/>
                  </a:rPr>
                  <a:t>  chart is used to control the mean of a normally distributed quality characteristics. It is known that </a:t>
                </a:r>
                <a14:m>
                  <m:oMath xmlns:m="http://schemas.openxmlformats.org/officeDocument/2006/math">
                    <m:r>
                      <a:rPr lang="en-US" sz="2400" i="1" smtClean="0">
                        <a:latin typeface="Cambria Math" panose="02040503050406030204" pitchFamily="18" charset="0"/>
                        <a:ea typeface="Cambria Math" panose="02040503050406030204" pitchFamily="18" charset="0"/>
                      </a:rPr>
                      <m:t>𝜎</m:t>
                    </m:r>
                  </m:oMath>
                </a14:m>
                <a:r>
                  <a:rPr lang="en-US" sz="2400" dirty="0" smtClean="0">
                    <a:latin typeface="Times New Roman" panose="02020603050405020304" pitchFamily="18" charset="0"/>
                    <a:cs typeface="Times New Roman" panose="02020603050405020304" pitchFamily="18" charset="0"/>
                  </a:rPr>
                  <a:t>=6.00 and n=4. The center line =200,UCL=209, LCL=19. </a:t>
                </a:r>
                <a:r>
                  <a:rPr lang="en-US" sz="2400" dirty="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f the process mean shift to 188. Find the probability that this is detected on the 4</a:t>
                </a:r>
                <a:r>
                  <a:rPr lang="en-US" sz="2400" baseline="30000" dirty="0" smtClean="0">
                    <a:latin typeface="Times New Roman" panose="02020603050405020304" pitchFamily="18" charset="0"/>
                    <a:cs typeface="Times New Roman" panose="02020603050405020304" pitchFamily="18" charset="0"/>
                  </a:rPr>
                  <a:t>th</a:t>
                </a:r>
                <a:r>
                  <a:rPr lang="en-US" sz="2400" dirty="0" smtClean="0">
                    <a:latin typeface="Times New Roman" panose="02020603050405020304" pitchFamily="18" charset="0"/>
                    <a:cs typeface="Times New Roman" panose="02020603050405020304" pitchFamily="18" charset="0"/>
                  </a:rPr>
                  <a:t> subsequent sample. [2013 6(b)]</a:t>
                </a:r>
              </a:p>
              <a:p>
                <a:pPr marL="0" indent="0">
                  <a:buNone/>
                </a:pPr>
                <a:r>
                  <a:rPr lang="en-US" sz="2400" dirty="0" smtClean="0">
                    <a:latin typeface="Times New Roman" panose="02020603050405020304" pitchFamily="18" charset="0"/>
                    <a:cs typeface="Times New Roman" panose="02020603050405020304" pitchFamily="18" charset="0"/>
                  </a:rPr>
                  <a:t>3. List the ‘</a:t>
                </a:r>
                <a:r>
                  <a:rPr lang="en-US" sz="2400" b="1" dirty="0" smtClean="0">
                    <a:latin typeface="Times New Roman" panose="02020603050405020304" pitchFamily="18" charset="0"/>
                    <a:cs typeface="Times New Roman" panose="02020603050405020304" pitchFamily="18" charset="0"/>
                  </a:rPr>
                  <a:t>Sensitizing rules</a:t>
                </a:r>
                <a:r>
                  <a:rPr lang="en-US" sz="2400" dirty="0" smtClean="0">
                    <a:latin typeface="Times New Roman" panose="02020603050405020304" pitchFamily="18" charset="0"/>
                    <a:cs typeface="Times New Roman" panose="02020603050405020304" pitchFamily="18" charset="0"/>
                  </a:rPr>
                  <a:t>’ that are widely used in practice for control chart.[2012 6(b)]</a:t>
                </a:r>
              </a:p>
            </p:txBody>
          </p:sp>
        </mc:Choice>
        <mc:Fallback xmlns="">
          <p:sp>
            <p:nvSpPr>
              <p:cNvPr id="3" name="Content Placeholder 2"/>
              <p:cNvSpPr>
                <a:spLocks noRot="1" noChangeAspect="1" noMove="1" noResize="1" noEditPoints="1" noAdjustHandles="1" noChangeArrowheads="1" noChangeShapeType="1" noTextEdit="1"/>
              </p:cNvSpPr>
              <p:nvPr>
                <p:ph idx="1"/>
              </p:nvPr>
            </p:nvSpPr>
            <p:spPr>
              <a:blipFill rotWithShape="1">
                <a:blip r:embed="rId2"/>
                <a:stretch>
                  <a:fillRect b="7"/>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838200" y="938520"/>
                <a:ext cx="10515600" cy="5175677"/>
              </a:xfrm>
            </p:spPr>
            <p:txBody>
              <a:bodyPr>
                <a:normAutofit fontScale="92500" lnSpcReduction="10000"/>
              </a:bodyPr>
              <a:lstStyle/>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r>
                  <a:rPr lang="en-US" sz="3600" b="1" dirty="0" smtClean="0">
                    <a:latin typeface="Times New Roman" panose="02020603050405020304" pitchFamily="18" charset="0"/>
                    <a:cs typeface="Times New Roman" panose="02020603050405020304" pitchFamily="18" charset="0"/>
                  </a:rPr>
                  <a:t>Process Capability:</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P=</a:t>
                </a:r>
                <a:r>
                  <a:rPr lang="el-G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i="1" smtClean="0">
                            <a:latin typeface="Cambria Math" panose="02040503050406030204"/>
                            <a:cs typeface="Times New Roman" panose="02020603050405020304" pitchFamily="18" charset="0"/>
                          </a:rPr>
                        </m:ctrlPr>
                      </m:fPr>
                      <m:num>
                        <m:r>
                          <m:rPr>
                            <m:sty m:val="p"/>
                          </m:rPr>
                          <a:rPr lang="en-US" b="0" i="0" smtClean="0">
                            <a:latin typeface="Cambria Math" panose="02040503050406030204" pitchFamily="18" charset="0"/>
                            <a:cs typeface="Times New Roman" panose="02020603050405020304" pitchFamily="18" charset="0"/>
                          </a:rPr>
                          <m:t>LSL</m:t>
                        </m:r>
                        <m:r>
                          <a:rPr lang="en-US" b="0" i="0" smtClean="0">
                            <a:latin typeface="Cambria Math" panose="02040503050406030204" pitchFamily="18" charset="0"/>
                            <a:cs typeface="Times New Roman" panose="02020603050405020304" pitchFamily="18" charset="0"/>
                          </a:rPr>
                          <m:t> −</m:t>
                        </m:r>
                        <m:acc>
                          <m:accPr>
                            <m:chr m:val="̿"/>
                            <m:ctrlPr>
                              <a:rPr lang="en-US" b="0" i="1" smtClean="0">
                                <a:latin typeface="Cambria Math" panose="02040503050406030204"/>
                                <a:cs typeface="Times New Roman" panose="02020603050405020304" pitchFamily="18" charset="0"/>
                              </a:rPr>
                            </m:ctrlPr>
                          </m:accPr>
                          <m:e>
                            <m:r>
                              <m:rPr>
                                <m:sty m:val="p"/>
                              </m:rPr>
                              <a:rPr lang="en-US" b="0" i="0" smtClean="0">
                                <a:latin typeface="Cambria Math" panose="02040503050406030204" pitchFamily="18" charset="0"/>
                                <a:cs typeface="Times New Roman" panose="02020603050405020304" pitchFamily="18" charset="0"/>
                              </a:rPr>
                              <m:t>x</m:t>
                            </m:r>
                          </m:e>
                        </m:acc>
                      </m:num>
                      <m:den>
                        <m:acc>
                          <m:accPr>
                            <m:chr m:val="̂"/>
                            <m:ctrlPr>
                              <a:rPr lang="en-US" i="1" smtClean="0">
                                <a:latin typeface="Cambria Math" panose="02040503050406030204"/>
                                <a:cs typeface="Times New Roman" panose="02020603050405020304" pitchFamily="18" charset="0"/>
                              </a:rPr>
                            </m:ctrlPr>
                          </m:accPr>
                          <m:e>
                            <m:r>
                              <m:rPr>
                                <m:sty m:val="p"/>
                              </m:rPr>
                              <a:rPr lang="el-GR" i="1" smtClean="0">
                                <a:latin typeface="Cambria Math" panose="02040503050406030204" pitchFamily="18" charset="0"/>
                                <a:cs typeface="Times New Roman" panose="02020603050405020304" pitchFamily="18" charset="0"/>
                              </a:rPr>
                              <m:t>σ</m:t>
                            </m:r>
                          </m:e>
                        </m:acc>
                      </m:den>
                    </m:f>
                  </m:oMath>
                </a14:m>
                <a:r>
                  <a:rPr lang="en-US" dirty="0" smtClean="0">
                    <a:latin typeface="Times New Roman" panose="02020603050405020304" pitchFamily="18" charset="0"/>
                    <a:cs typeface="Times New Roman" panose="02020603050405020304" pitchFamily="18" charset="0"/>
                  </a:rPr>
                  <a:t>) + [1-</a:t>
                </a:r>
                <a:r>
                  <a:rPr lang="el-GR" dirty="0" smtClean="0">
                    <a:latin typeface="Times New Roman" panose="02020603050405020304" pitchFamily="18" charset="0"/>
                    <a:cs typeface="Times New Roman" panose="02020603050405020304" pitchFamily="18" charset="0"/>
                  </a:rPr>
                  <a:t> ϕ</a:t>
                </a:r>
                <a:r>
                  <a:rPr lang="en-US"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i="1" smtClean="0">
                            <a:latin typeface="Cambria Math" panose="02040503050406030204"/>
                            <a:cs typeface="Times New Roman" panose="02020603050405020304" pitchFamily="18" charset="0"/>
                          </a:rPr>
                        </m:ctrlPr>
                      </m:fPr>
                      <m:num>
                        <m:r>
                          <m:rPr>
                            <m:sty m:val="p"/>
                          </m:rPr>
                          <a:rPr lang="en-US" b="0" i="0" smtClean="0">
                            <a:latin typeface="Cambria Math" panose="02040503050406030204" pitchFamily="18" charset="0"/>
                            <a:cs typeface="Times New Roman" panose="02020603050405020304" pitchFamily="18" charset="0"/>
                          </a:rPr>
                          <m:t>USL</m:t>
                        </m:r>
                        <m:r>
                          <a:rPr lang="en-US" b="0" i="0" smtClean="0">
                            <a:latin typeface="Cambria Math" panose="02040503050406030204" pitchFamily="18" charset="0"/>
                            <a:cs typeface="Times New Roman" panose="02020603050405020304" pitchFamily="18" charset="0"/>
                          </a:rPr>
                          <m:t> −</m:t>
                        </m:r>
                        <m:acc>
                          <m:accPr>
                            <m:chr m:val="̿"/>
                            <m:ctrlPr>
                              <a:rPr lang="en-US" b="0" i="1" smtClean="0">
                                <a:latin typeface="Cambria Math" panose="02040503050406030204"/>
                                <a:cs typeface="Times New Roman" panose="02020603050405020304" pitchFamily="18" charset="0"/>
                              </a:rPr>
                            </m:ctrlPr>
                          </m:accPr>
                          <m:e>
                            <m:r>
                              <m:rPr>
                                <m:sty m:val="p"/>
                              </m:rPr>
                              <a:rPr lang="en-US" b="0" i="0" smtClean="0">
                                <a:latin typeface="Cambria Math" panose="02040503050406030204" pitchFamily="18" charset="0"/>
                                <a:cs typeface="Times New Roman" panose="02020603050405020304" pitchFamily="18" charset="0"/>
                              </a:rPr>
                              <m:t>x</m:t>
                            </m:r>
                          </m:e>
                        </m:acc>
                      </m:num>
                      <m:den>
                        <m:acc>
                          <m:accPr>
                            <m:chr m:val="̂"/>
                            <m:ctrlPr>
                              <a:rPr lang="en-US" i="1" smtClean="0">
                                <a:latin typeface="Cambria Math" panose="02040503050406030204"/>
                                <a:cs typeface="Times New Roman" panose="02020603050405020304" pitchFamily="18" charset="0"/>
                              </a:rPr>
                            </m:ctrlPr>
                          </m:accPr>
                          <m:e>
                            <m:r>
                              <m:rPr>
                                <m:sty m:val="p"/>
                              </m:rPr>
                              <a:rPr lang="el-GR" i="1" smtClean="0">
                                <a:latin typeface="Cambria Math" panose="02040503050406030204" pitchFamily="18" charset="0"/>
                                <a:cs typeface="Times New Roman" panose="02020603050405020304" pitchFamily="18" charset="0"/>
                              </a:rPr>
                              <m:t>σ</m:t>
                            </m:r>
                          </m:e>
                        </m:acc>
                      </m:den>
                    </m:f>
                  </m:oMath>
                </a14:m>
                <a:r>
                  <a:rPr lang="en-US" dirty="0" smtClean="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 ϕ</a:t>
                </a:r>
                <a:r>
                  <a:rPr lang="en-US"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i="1" smtClean="0">
                            <a:latin typeface="Cambria Math" panose="02040503050406030204"/>
                          </a:rPr>
                        </m:ctrlPr>
                      </m:fPr>
                      <m:num>
                        <m:r>
                          <a:rPr lang="en-US" b="0" i="1" smtClean="0">
                            <a:latin typeface="Cambria Math" panose="02040503050406030204" pitchFamily="18" charset="0"/>
                          </a:rPr>
                          <m:t>25.9−26.5</m:t>
                        </m:r>
                      </m:num>
                      <m:den>
                        <m:r>
                          <a:rPr lang="en-US" b="0" i="1" smtClean="0">
                            <a:latin typeface="Cambria Math" panose="02040503050406030204" pitchFamily="18" charset="0"/>
                          </a:rPr>
                          <m:t>0.15477</m:t>
                        </m:r>
                      </m:den>
                    </m:f>
                    <m:r>
                      <a:rPr lang="en-US" b="0" i="1" smtClean="0">
                        <a:latin typeface="Cambria Math" panose="02040503050406030204" pitchFamily="18" charset="0"/>
                      </a:rPr>
                      <m:t>)+</m:t>
                    </m:r>
                  </m:oMath>
                </a14:m>
                <a:r>
                  <a:rPr lang="en-US" dirty="0" smtClean="0">
                    <a:latin typeface="Times New Roman" panose="02020603050405020304" pitchFamily="18" charset="0"/>
                    <a:cs typeface="Times New Roman" panose="02020603050405020304" pitchFamily="18" charset="0"/>
                  </a:rPr>
                  <a:t> [1-</a:t>
                </a:r>
                <a:r>
                  <a:rPr lang="el-GR" dirty="0" smtClean="0">
                    <a:latin typeface="Times New Roman" panose="02020603050405020304" pitchFamily="18" charset="0"/>
                    <a:cs typeface="Times New Roman" panose="02020603050405020304" pitchFamily="18" charset="0"/>
                  </a:rPr>
                  <a:t> ϕ</a:t>
                </a:r>
                <a:r>
                  <a:rPr lang="en-US"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i="1" smtClean="0">
                            <a:latin typeface="Cambria Math" panose="02040503050406030204"/>
                          </a:rPr>
                        </m:ctrlPr>
                      </m:fPr>
                      <m:num>
                        <m:r>
                          <a:rPr lang="en-US" b="0" i="1" smtClean="0">
                            <a:latin typeface="Cambria Math" panose="02040503050406030204" pitchFamily="18" charset="0"/>
                          </a:rPr>
                          <m:t>26.9−26.5</m:t>
                        </m:r>
                      </m:num>
                      <m:den>
                        <m:r>
                          <a:rPr lang="en-US" b="0" i="1" smtClean="0">
                            <a:latin typeface="Cambria Math" panose="02040503050406030204" pitchFamily="18" charset="0"/>
                          </a:rPr>
                          <m:t>0.15477</m:t>
                        </m:r>
                      </m:den>
                    </m:f>
                    <m:r>
                      <a:rPr lang="en-US" b="0" i="1" smtClean="0">
                        <a:latin typeface="Cambria Math" panose="02040503050406030204" pitchFamily="18" charset="0"/>
                      </a:rPr>
                      <m:t>)]</m:t>
                    </m:r>
                  </m:oMath>
                </a14:m>
                <a:endParaRPr lang="en-US" b="0"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 ϕ</a:t>
                </a:r>
                <a:r>
                  <a:rPr lang="en-US" dirty="0" smtClean="0">
                    <a:latin typeface="Times New Roman" panose="02020603050405020304" pitchFamily="18" charset="0"/>
                    <a:cs typeface="Times New Roman" panose="02020603050405020304" pitchFamily="18" charset="0"/>
                  </a:rPr>
                  <a:t>(-3.88) + [1-</a:t>
                </a:r>
                <a:r>
                  <a:rPr lang="el-GR" dirty="0" smtClean="0">
                    <a:latin typeface="Times New Roman" panose="02020603050405020304" pitchFamily="18" charset="0"/>
                    <a:cs typeface="Times New Roman" panose="02020603050405020304" pitchFamily="18" charset="0"/>
                  </a:rPr>
                  <a:t> ϕ</a:t>
                </a:r>
                <a:r>
                  <a:rPr lang="en-US" dirty="0" smtClean="0">
                    <a:latin typeface="Times New Roman" panose="02020603050405020304" pitchFamily="18" charset="0"/>
                    <a:cs typeface="Times New Roman" panose="02020603050405020304" pitchFamily="18" charset="0"/>
                  </a:rPr>
                  <a:t>(2.58)]</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=[1-0.99995] + [1-0.99506]</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=0.00005+0.00494</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=0.00499</a:t>
                </a:r>
                <a:r>
                  <a:rPr lang="en-US" sz="14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 0.499% 	(</a:t>
                </a:r>
                <a:r>
                  <a:rPr lang="en-US" dirty="0" err="1" smtClean="0">
                    <a:latin typeface="Times New Roman" panose="02020603050405020304" pitchFamily="18" charset="0"/>
                    <a:cs typeface="Times New Roman" panose="02020603050405020304" pitchFamily="18" charset="0"/>
                  </a:rPr>
                  <a:t>Ans</a:t>
                </a:r>
                <a:r>
                  <a:rPr lang="en-US"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mc:Choice>
        <mc:Fallback xmlns="">
          <p:sp>
            <p:nvSpPr>
              <p:cNvPr id="7" name="Content Placeholder 6"/>
              <p:cNvSpPr>
                <a:spLocks noRot="1" noChangeAspect="1" noMove="1" noResize="1" noEditPoints="1" noAdjustHandles="1" noChangeArrowheads="1" noChangeShapeType="1" noTextEdit="1"/>
              </p:cNvSpPr>
              <p:nvPr>
                <p:ph idx="1"/>
              </p:nvPr>
            </p:nvSpPr>
            <p:spPr>
              <a:xfrm>
                <a:off x="838200" y="938520"/>
                <a:ext cx="10515600" cy="5175677"/>
              </a:xfrm>
              <a:blipFill rotWithShape="1">
                <a:blip r:embed="rId2"/>
                <a:stretch>
                  <a:fillRect t="-12" b="8"/>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94657" y="637221"/>
                <a:ext cx="10515600" cy="6564573"/>
              </a:xfrm>
            </p:spPr>
            <p:txBody>
              <a:bodyPr>
                <a:normAutofit/>
              </a:bodyPr>
              <a:lstStyle/>
              <a:p>
                <a:pPr marL="0" indent="0">
                  <a:buNone/>
                </a:pPr>
                <a:endParaRPr lang="en-US" sz="2400" b="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If the product falls below the LSL, it is </a:t>
                </a:r>
                <a:r>
                  <a:rPr lang="en-US" sz="2400" b="1" dirty="0" smtClean="0">
                    <a:latin typeface="Times New Roman" panose="02020603050405020304" pitchFamily="18" charset="0"/>
                    <a:cs typeface="Times New Roman" panose="02020603050405020304" pitchFamily="18" charset="0"/>
                  </a:rPr>
                  <a:t>SCRAP</a:t>
                </a:r>
              </a:p>
              <a:p>
                <a:r>
                  <a:rPr lang="en-US" sz="2400" dirty="0" smtClean="0">
                    <a:latin typeface="Times New Roman" panose="02020603050405020304" pitchFamily="18" charset="0"/>
                    <a:cs typeface="Times New Roman" panose="02020603050405020304" pitchFamily="18" charset="0"/>
                  </a:rPr>
                  <a:t>If it falls above USL, it is </a:t>
                </a:r>
                <a:r>
                  <a:rPr lang="en-US" sz="2400" b="1" dirty="0" smtClean="0">
                    <a:latin typeface="Times New Roman" panose="02020603050405020304" pitchFamily="18" charset="0"/>
                    <a:cs typeface="Times New Roman" panose="02020603050405020304" pitchFamily="18" charset="0"/>
                  </a:rPr>
                  <a:t>REWORK</a:t>
                </a:r>
              </a:p>
              <a:p>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P = </a:t>
                </a:r>
                <a14:m>
                  <m:oMath xmlns:m="http://schemas.openxmlformats.org/officeDocument/2006/math">
                    <m:f>
                      <m:fPr>
                        <m:ctrlPr>
                          <a:rPr lang="en-US" sz="2400" b="1" i="1" smtClean="0">
                            <a:latin typeface="Cambria Math" panose="02040503050406030204"/>
                            <a:cs typeface="Times New Roman" panose="02020603050405020304" pitchFamily="18" charset="0"/>
                          </a:rPr>
                        </m:ctrlPr>
                      </m:fPr>
                      <m:num>
                        <m:r>
                          <a:rPr lang="en-US" sz="2400" b="0" i="0" smtClean="0">
                            <a:latin typeface="Cambria Math" panose="02040503050406030204" pitchFamily="18" charset="0"/>
                            <a:cs typeface="Times New Roman" panose="02020603050405020304" pitchFamily="18" charset="0"/>
                          </a:rPr>
                          <m:t>0.00005</m:t>
                        </m:r>
                      </m:num>
                      <m:den>
                        <m:r>
                          <m:rPr>
                            <m:sty m:val="p"/>
                          </m:rPr>
                          <a:rPr lang="en-US" sz="2400" b="0" i="0" smtClean="0">
                            <a:latin typeface="Cambria Math" panose="02040503050406030204" pitchFamily="18" charset="0"/>
                            <a:cs typeface="Times New Roman" panose="02020603050405020304" pitchFamily="18" charset="0"/>
                          </a:rPr>
                          <m:t>scrap</m:t>
                        </m:r>
                      </m:den>
                    </m:f>
                  </m:oMath>
                </a14:m>
                <a:r>
                  <a:rPr lang="en-US" sz="2400" b="1"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b="1" i="1" smtClean="0">
                            <a:latin typeface="Cambria Math" panose="02040503050406030204"/>
                            <a:cs typeface="Times New Roman" panose="02020603050405020304" pitchFamily="18" charset="0"/>
                          </a:rPr>
                        </m:ctrlPr>
                      </m:fPr>
                      <m:num>
                        <m:r>
                          <a:rPr lang="en-US" sz="2400" b="0" i="0" smtClean="0">
                            <a:latin typeface="Cambria Math" panose="02040503050406030204" pitchFamily="18" charset="0"/>
                            <a:cs typeface="Times New Roman" panose="02020603050405020304" pitchFamily="18" charset="0"/>
                          </a:rPr>
                          <m:t>0.00</m:t>
                        </m:r>
                        <m:r>
                          <a:rPr lang="en-US" sz="2400" b="0" i="1" smtClean="0">
                            <a:latin typeface="Cambria Math" panose="02040503050406030204" pitchFamily="18" charset="0"/>
                            <a:cs typeface="Times New Roman" panose="02020603050405020304" pitchFamily="18" charset="0"/>
                          </a:rPr>
                          <m:t>494</m:t>
                        </m:r>
                      </m:num>
                      <m:den>
                        <m:r>
                          <m:rPr>
                            <m:sty m:val="p"/>
                          </m:rPr>
                          <a:rPr lang="en-US" sz="2400" b="0" i="0" smtClean="0">
                            <a:latin typeface="Cambria Math" panose="02040503050406030204" pitchFamily="18" charset="0"/>
                            <a:cs typeface="Times New Roman" panose="02020603050405020304" pitchFamily="18" charset="0"/>
                          </a:rPr>
                          <m:t>rework</m:t>
                        </m:r>
                      </m:den>
                    </m:f>
                  </m:oMath>
                </a14:m>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(c) </a:t>
                </a:r>
                <a:r>
                  <a:rPr lang="en-US" sz="2400" dirty="0" smtClean="0">
                    <a:latin typeface="Times New Roman" panose="02020603050405020304" pitchFamily="18" charset="0"/>
                    <a:cs typeface="Times New Roman" panose="02020603050405020304" pitchFamily="18" charset="0"/>
                  </a:rPr>
                  <a:t>If the mean of the process were 26.40 what fraction non conforming will result?</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We have, </a:t>
                </a:r>
                <a14:m>
                  <m:oMath xmlns:m="http://schemas.openxmlformats.org/officeDocument/2006/math">
                    <m:acc>
                      <m:accPr>
                        <m:chr m:val="̿"/>
                        <m:ctrlPr>
                          <a:rPr lang="en-US" sz="2400" i="1" smtClean="0">
                            <a:latin typeface="Cambria Math" panose="02040503050406030204"/>
                            <a:cs typeface="Times New Roman" panose="02020603050405020304" pitchFamily="18" charset="0"/>
                          </a:rPr>
                        </m:ctrlPr>
                      </m:accPr>
                      <m:e>
                        <m:r>
                          <m:rPr>
                            <m:sty m:val="p"/>
                          </m:rPr>
                          <a:rPr lang="en-US" sz="2400" b="0" i="0" smtClean="0">
                            <a:latin typeface="Cambria Math" panose="02040503050406030204" pitchFamily="18" charset="0"/>
                            <a:cs typeface="Times New Roman" panose="02020603050405020304" pitchFamily="18" charset="0"/>
                          </a:rPr>
                          <m:t>x</m:t>
                        </m:r>
                      </m:e>
                    </m:acc>
                    <m:r>
                      <a:rPr lang="en-US" sz="2400" b="0" i="1" smtClean="0">
                        <a:latin typeface="Cambria Math" panose="02040503050406030204" pitchFamily="18" charset="0"/>
                        <a:cs typeface="Times New Roman" panose="02020603050405020304" pitchFamily="18" charset="0"/>
                      </a:rPr>
                      <m:t>=26.50, </m:t>
                    </m:r>
                    <m:r>
                      <m:rPr>
                        <m:sty m:val="p"/>
                      </m:rPr>
                      <a:rPr lang="en-US" sz="2400" b="0" i="0" smtClean="0">
                        <a:latin typeface="Cambria Math" panose="02040503050406030204" pitchFamily="18" charset="0"/>
                        <a:cs typeface="Times New Roman" panose="02020603050405020304" pitchFamily="18" charset="0"/>
                      </a:rPr>
                      <m:t>specification</m:t>
                    </m:r>
                    <m:r>
                      <a:rPr lang="en-US" sz="2400" b="0" i="0"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mean</m:t>
                    </m:r>
                    <m:r>
                      <a:rPr lang="en-US" sz="2400" b="0" i="0" smtClean="0">
                        <a:latin typeface="Cambria Math" panose="02040503050406030204" pitchFamily="18" charset="0"/>
                        <a:cs typeface="Times New Roman" panose="02020603050405020304" pitchFamily="18" charset="0"/>
                      </a:rPr>
                      <m:t>=26.40</m:t>
                    </m:r>
                  </m:oMath>
                </a14:m>
                <a:endParaRPr lang="en-US" sz="2400" b="0" dirty="0" smtClean="0">
                  <a:latin typeface="Times New Roman" panose="02020603050405020304" pitchFamily="18" charset="0"/>
                  <a:cs typeface="Times New Roman" panose="02020603050405020304" pitchFamily="18" charset="0"/>
                </a:endParaRPr>
              </a:p>
              <a:p>
                <a:pPr marL="0" indent="0">
                  <a:buNone/>
                </a:pPr>
                <a:r>
                  <a:rPr lang="en-US" sz="2400" b="0" dirty="0" smtClean="0">
                    <a:latin typeface="Times New Roman" panose="02020603050405020304" pitchFamily="18" charset="0"/>
                    <a:cs typeface="Times New Roman" panose="02020603050405020304" pitchFamily="18" charset="0"/>
                  </a:rPr>
                  <a:t>Now, </a:t>
                </a:r>
                <a14:m>
                  <m:oMath xmlns:m="http://schemas.openxmlformats.org/officeDocument/2006/math">
                    <m:acc>
                      <m:accPr>
                        <m:chr m:val="̿"/>
                        <m:ctrlPr>
                          <a:rPr lang="en-US" sz="2400" b="0" i="1" smtClean="0">
                            <a:latin typeface="Cambria Math" panose="02040503050406030204"/>
                            <a:cs typeface="Times New Roman" panose="02020603050405020304" pitchFamily="18" charset="0"/>
                          </a:rPr>
                        </m:ctrlPr>
                      </m:accPr>
                      <m:e>
                        <m:r>
                          <m:rPr>
                            <m:sty m:val="p"/>
                          </m:rPr>
                          <a:rPr lang="en-US" sz="2400" b="0" i="0" smtClean="0">
                            <a:latin typeface="Cambria Math" panose="02040503050406030204" pitchFamily="18" charset="0"/>
                            <a:cs typeface="Times New Roman" panose="02020603050405020304" pitchFamily="18" charset="0"/>
                          </a:rPr>
                          <m:t>x</m:t>
                        </m:r>
                      </m:e>
                    </m:acc>
                    <m:r>
                      <a:rPr lang="en-US" sz="2400" b="0" i="1" smtClean="0">
                        <a:latin typeface="Cambria Math" panose="02040503050406030204" pitchFamily="18" charset="0"/>
                        <a:cs typeface="Times New Roman" panose="02020603050405020304" pitchFamily="18" charset="0"/>
                      </a:rPr>
                      <m:t>=26.40</m:t>
                    </m:r>
                  </m:oMath>
                </a14:m>
                <a:endParaRPr lang="en-US" sz="2400" b="0" dirty="0" smtClean="0">
                  <a:latin typeface="Times New Roman" panose="02020603050405020304" pitchFamily="18" charset="0"/>
                  <a:cs typeface="Times New Roman" panose="02020603050405020304" pitchFamily="18" charset="0"/>
                </a:endParaRPr>
              </a:p>
              <a:p>
                <a:pPr marL="0" indent="0">
                  <a:buNone/>
                </a:pPr>
                <a:endParaRPr lang="en-US" sz="2400" b="0" dirty="0" smtClean="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Rot="1" noChangeAspect="1" noMove="1" noResize="1" noEditPoints="1" noAdjustHandles="1" noChangeArrowheads="1" noChangeShapeType="1" noTextEdit="1"/>
              </p:cNvSpPr>
              <p:nvPr>
                <p:ph idx="1"/>
              </p:nvPr>
            </p:nvSpPr>
            <p:spPr>
              <a:xfrm>
                <a:off x="794657" y="637221"/>
                <a:ext cx="10515600" cy="6564573"/>
              </a:xfrm>
              <a:blipFill rotWithShape="1">
                <a:blip r:embed="rId2"/>
                <a:stretch>
                  <a:fillRect l="-3" t="-5" r="3" b="4"/>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25689" y="589256"/>
          <a:ext cx="10515600" cy="989173"/>
        </p:xfrm>
        <a:graphic>
          <a:graphicData uri="http://schemas.openxmlformats.org/drawingml/2006/table">
            <a:tbl>
              <a:tblPr firstRow="1" bandRow="1">
                <a:tableStyleId>{2D5ABB26-0587-4C30-8999-92F81FD0307C}</a:tableStyleId>
              </a:tblPr>
              <a:tblGrid>
                <a:gridCol w="10515600"/>
              </a:tblGrid>
              <a:tr h="989173">
                <a:tc>
                  <a:txBody>
                    <a:bodyPr/>
                    <a:lstStyle/>
                    <a:p>
                      <a:r>
                        <a:rPr lang="en-US" sz="2400" dirty="0" smtClean="0">
                          <a:latin typeface="Times New Roman" panose="02020603050405020304" pitchFamily="18" charset="0"/>
                          <a:cs typeface="Times New Roman" panose="02020603050405020304" pitchFamily="18" charset="0"/>
                        </a:rPr>
                        <a:t>Process mean ≠ specification mean</a:t>
                      </a: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they are equal,</a:t>
                      </a:r>
                      <a:r>
                        <a:rPr lang="en-US" sz="2400" baseline="0" dirty="0" smtClean="0">
                          <a:latin typeface="Times New Roman" panose="02020603050405020304" pitchFamily="18" charset="0"/>
                          <a:cs typeface="Times New Roman" panose="02020603050405020304" pitchFamily="18" charset="0"/>
                        </a:rPr>
                        <a:t> fraction non-conforming will decrease</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832514" y="1760562"/>
                <a:ext cx="10508775" cy="5236498"/>
              </a:xfrm>
              <a:prstGeom prst="rect">
                <a:avLst/>
              </a:prstGeom>
              <a:noFill/>
            </p:spPr>
            <p:txBody>
              <a:bodyPr wrap="square" rtlCol="0">
                <a:spAutoFit/>
              </a:bodyPr>
              <a:lstStyle/>
              <a:p>
                <a:r>
                  <a:rPr lang="en-US" sz="2400" dirty="0" smtClean="0"/>
                  <a:t>P=</a:t>
                </a:r>
                <a:r>
                  <a:rPr lang="el-G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sz="2400" i="1" smtClean="0">
                            <a:latin typeface="Cambria Math" panose="02040503050406030204"/>
                            <a:cs typeface="Times New Roman" panose="02020603050405020304" pitchFamily="18" charset="0"/>
                          </a:rPr>
                        </m:ctrlPr>
                      </m:fPr>
                      <m:num>
                        <m:r>
                          <m:rPr>
                            <m:sty m:val="p"/>
                          </m:rPr>
                          <a:rPr lang="en-US" sz="2400" b="0" i="0" smtClean="0">
                            <a:latin typeface="Cambria Math" panose="02040503050406030204" pitchFamily="18" charset="0"/>
                            <a:cs typeface="Times New Roman" panose="02020603050405020304" pitchFamily="18" charset="0"/>
                          </a:rPr>
                          <m:t>LSL</m:t>
                        </m:r>
                        <m:r>
                          <a:rPr lang="en-US" sz="2400" b="0" i="0" smtClean="0">
                            <a:latin typeface="Cambria Math" panose="02040503050406030204" pitchFamily="18" charset="0"/>
                            <a:cs typeface="Times New Roman" panose="02020603050405020304" pitchFamily="18" charset="0"/>
                          </a:rPr>
                          <m:t> −</m:t>
                        </m:r>
                        <m:acc>
                          <m:accPr>
                            <m:chr m:val="̿"/>
                            <m:ctrlPr>
                              <a:rPr lang="en-US" sz="2400" b="0" i="1" smtClean="0">
                                <a:latin typeface="Cambria Math" panose="02040503050406030204"/>
                                <a:cs typeface="Times New Roman" panose="02020603050405020304" pitchFamily="18" charset="0"/>
                              </a:rPr>
                            </m:ctrlPr>
                          </m:accPr>
                          <m:e>
                            <m:r>
                              <m:rPr>
                                <m:sty m:val="p"/>
                              </m:rPr>
                              <a:rPr lang="en-US" sz="2400" b="0" i="0" smtClean="0">
                                <a:latin typeface="Cambria Math" panose="02040503050406030204" pitchFamily="18" charset="0"/>
                                <a:cs typeface="Times New Roman" panose="02020603050405020304" pitchFamily="18" charset="0"/>
                              </a:rPr>
                              <m:t>x</m:t>
                            </m:r>
                          </m:e>
                        </m:acc>
                      </m:num>
                      <m:den>
                        <m:acc>
                          <m:accPr>
                            <m:chr m:val="̂"/>
                            <m:ctrlPr>
                              <a:rPr lang="en-US" sz="2400" i="1" smtClean="0">
                                <a:latin typeface="Cambria Math" panose="02040503050406030204"/>
                                <a:cs typeface="Times New Roman" panose="02020603050405020304" pitchFamily="18" charset="0"/>
                              </a:rPr>
                            </m:ctrlPr>
                          </m:accPr>
                          <m:e>
                            <m:r>
                              <m:rPr>
                                <m:sty m:val="p"/>
                              </m:rPr>
                              <a:rPr lang="el-GR" sz="2400" i="1" smtClean="0">
                                <a:latin typeface="Cambria Math" panose="02040503050406030204" pitchFamily="18" charset="0"/>
                                <a:cs typeface="Times New Roman" panose="02020603050405020304" pitchFamily="18" charset="0"/>
                              </a:rPr>
                              <m:t>σ</m:t>
                            </m:r>
                          </m:e>
                        </m:acc>
                      </m:den>
                    </m:f>
                  </m:oMath>
                </a14:m>
                <a:r>
                  <a:rPr lang="en-US" sz="2400" dirty="0" smtClean="0"/>
                  <a:t>) + [1-</a:t>
                </a:r>
                <a:r>
                  <a:rPr lang="el-GR" sz="2400" dirty="0" smtClean="0">
                    <a:latin typeface="Times New Roman" panose="02020603050405020304" pitchFamily="18" charset="0"/>
                    <a:cs typeface="Times New Roman" panose="02020603050405020304" pitchFamily="18" charset="0"/>
                  </a:rPr>
                  <a:t> ϕ</a:t>
                </a:r>
                <a:r>
                  <a:rPr lang="en-US" sz="240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sz="2400" i="1" smtClean="0">
                            <a:latin typeface="Cambria Math" panose="02040503050406030204"/>
                            <a:cs typeface="Times New Roman" panose="02020603050405020304" pitchFamily="18" charset="0"/>
                          </a:rPr>
                        </m:ctrlPr>
                      </m:fPr>
                      <m:num>
                        <m:r>
                          <m:rPr>
                            <m:sty m:val="p"/>
                          </m:rPr>
                          <a:rPr lang="en-US" sz="2400" b="0" i="0" smtClean="0">
                            <a:latin typeface="Cambria Math" panose="02040503050406030204" pitchFamily="18" charset="0"/>
                            <a:cs typeface="Times New Roman" panose="02020603050405020304" pitchFamily="18" charset="0"/>
                          </a:rPr>
                          <m:t>USL</m:t>
                        </m:r>
                        <m:r>
                          <a:rPr lang="en-US" sz="2400" b="0" i="0" smtClean="0">
                            <a:latin typeface="Cambria Math" panose="02040503050406030204" pitchFamily="18" charset="0"/>
                            <a:cs typeface="Times New Roman" panose="02020603050405020304" pitchFamily="18" charset="0"/>
                          </a:rPr>
                          <m:t> −</m:t>
                        </m:r>
                        <m:acc>
                          <m:accPr>
                            <m:chr m:val="̿"/>
                            <m:ctrlPr>
                              <a:rPr lang="en-US" sz="2400" b="0" i="1" smtClean="0">
                                <a:latin typeface="Cambria Math" panose="02040503050406030204"/>
                                <a:cs typeface="Times New Roman" panose="02020603050405020304" pitchFamily="18" charset="0"/>
                              </a:rPr>
                            </m:ctrlPr>
                          </m:accPr>
                          <m:e>
                            <m:r>
                              <m:rPr>
                                <m:sty m:val="p"/>
                              </m:rPr>
                              <a:rPr lang="en-US" sz="2400" b="0" i="0" smtClean="0">
                                <a:latin typeface="Cambria Math" panose="02040503050406030204" pitchFamily="18" charset="0"/>
                                <a:cs typeface="Times New Roman" panose="02020603050405020304" pitchFamily="18" charset="0"/>
                              </a:rPr>
                              <m:t>x</m:t>
                            </m:r>
                          </m:e>
                        </m:acc>
                      </m:num>
                      <m:den>
                        <m:acc>
                          <m:accPr>
                            <m:chr m:val="̂"/>
                            <m:ctrlPr>
                              <a:rPr lang="en-US" sz="2400" i="1" smtClean="0">
                                <a:latin typeface="Cambria Math" panose="02040503050406030204"/>
                                <a:cs typeface="Times New Roman" panose="02020603050405020304" pitchFamily="18" charset="0"/>
                              </a:rPr>
                            </m:ctrlPr>
                          </m:accPr>
                          <m:e>
                            <m:r>
                              <m:rPr>
                                <m:sty m:val="p"/>
                              </m:rPr>
                              <a:rPr lang="el-GR" sz="2400" i="1" smtClean="0">
                                <a:latin typeface="Cambria Math" panose="02040503050406030204" pitchFamily="18" charset="0"/>
                                <a:cs typeface="Times New Roman" panose="02020603050405020304" pitchFamily="18" charset="0"/>
                              </a:rPr>
                              <m:t>σ</m:t>
                            </m:r>
                          </m:e>
                        </m:acc>
                      </m:den>
                    </m:f>
                  </m:oMath>
                </a14:m>
                <a:r>
                  <a:rPr lang="en-US" sz="2400" dirty="0" smtClean="0"/>
                  <a:t>)]</a:t>
                </a:r>
              </a:p>
              <a:p>
                <a:r>
                  <a:rPr lang="en-US" sz="2400" dirty="0" smtClean="0">
                    <a:latin typeface="Times New Roman" panose="02020603050405020304" pitchFamily="18" charset="0"/>
                    <a:cs typeface="Times New Roman" panose="02020603050405020304" pitchFamily="18" charset="0"/>
                  </a:rPr>
                  <a:t>  </a:t>
                </a:r>
                <a:r>
                  <a:rPr lang="en-US" sz="2400" dirty="0" smtClean="0"/>
                  <a:t>=</a:t>
                </a:r>
                <a:r>
                  <a:rPr lang="el-GR" sz="2400" dirty="0" smtClean="0">
                    <a:latin typeface="Times New Roman" panose="02020603050405020304" pitchFamily="18" charset="0"/>
                    <a:cs typeface="Times New Roman" panose="02020603050405020304" pitchFamily="18" charset="0"/>
                  </a:rPr>
                  <a:t> ϕ</a:t>
                </a:r>
                <a:r>
                  <a:rPr lang="en-US" sz="2400" dirty="0" smtClean="0"/>
                  <a:t>(</a:t>
                </a:r>
                <a14:m>
                  <m:oMath xmlns:m="http://schemas.openxmlformats.org/officeDocument/2006/math">
                    <m:f>
                      <m:fPr>
                        <m:ctrlPr>
                          <a:rPr lang="en-US" sz="2400" i="1" smtClean="0">
                            <a:latin typeface="Cambria Math" panose="02040503050406030204"/>
                          </a:rPr>
                        </m:ctrlPr>
                      </m:fPr>
                      <m:num>
                        <m:r>
                          <a:rPr lang="en-US" sz="2400" b="0" i="1" smtClean="0">
                            <a:latin typeface="Cambria Math" panose="02040503050406030204" pitchFamily="18" charset="0"/>
                          </a:rPr>
                          <m:t>25.9−26.4</m:t>
                        </m:r>
                      </m:num>
                      <m:den>
                        <m:r>
                          <a:rPr lang="en-US" sz="2400" b="0" i="1" smtClean="0">
                            <a:latin typeface="Cambria Math" panose="02040503050406030204" pitchFamily="18" charset="0"/>
                          </a:rPr>
                          <m:t>0.15477</m:t>
                        </m:r>
                      </m:den>
                    </m:f>
                    <m:r>
                      <a:rPr lang="en-US" sz="2400" b="0" i="1" smtClean="0">
                        <a:latin typeface="Cambria Math" panose="02040503050406030204" pitchFamily="18" charset="0"/>
                      </a:rPr>
                      <m:t>)+</m:t>
                    </m:r>
                  </m:oMath>
                </a14:m>
                <a:r>
                  <a:rPr lang="en-US" sz="2400" dirty="0" smtClean="0"/>
                  <a:t> [1-</a:t>
                </a:r>
                <a:r>
                  <a:rPr lang="el-GR" sz="2400" dirty="0" smtClean="0">
                    <a:latin typeface="Times New Roman" panose="02020603050405020304" pitchFamily="18" charset="0"/>
                    <a:cs typeface="Times New Roman" panose="02020603050405020304" pitchFamily="18" charset="0"/>
                  </a:rPr>
                  <a:t> ϕ</a:t>
                </a:r>
                <a:r>
                  <a:rPr lang="en-US" sz="240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sz="2400" i="1" smtClean="0">
                            <a:latin typeface="Cambria Math" panose="02040503050406030204"/>
                          </a:rPr>
                        </m:ctrlPr>
                      </m:fPr>
                      <m:num>
                        <m:r>
                          <a:rPr lang="en-US" sz="2400" b="0" i="1" smtClean="0">
                            <a:latin typeface="Cambria Math" panose="02040503050406030204" pitchFamily="18" charset="0"/>
                          </a:rPr>
                          <m:t>26.9−26.4</m:t>
                        </m:r>
                      </m:num>
                      <m:den>
                        <m:r>
                          <a:rPr lang="en-US" sz="2400" b="0" i="1" smtClean="0">
                            <a:latin typeface="Cambria Math" panose="02040503050406030204" pitchFamily="18" charset="0"/>
                          </a:rPr>
                          <m:t>0.15477</m:t>
                        </m:r>
                      </m:den>
                    </m:f>
                    <m:r>
                      <a:rPr lang="en-US" sz="2400" b="0" i="1" smtClean="0">
                        <a:latin typeface="Cambria Math" panose="02040503050406030204" pitchFamily="18" charset="0"/>
                      </a:rPr>
                      <m:t>)]</m:t>
                    </m:r>
                  </m:oMath>
                </a14:m>
                <a:endParaRPr lang="en-US" sz="2400" b="0" dirty="0" smtClean="0">
                  <a:latin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smtClean="0"/>
                  <a:t>=</a:t>
                </a:r>
                <a:r>
                  <a:rPr lang="el-GR" sz="2400" dirty="0" smtClean="0">
                    <a:latin typeface="Times New Roman" panose="02020603050405020304" pitchFamily="18" charset="0"/>
                    <a:cs typeface="Times New Roman" panose="02020603050405020304" pitchFamily="18" charset="0"/>
                  </a:rPr>
                  <a:t> ϕ</a:t>
                </a:r>
                <a:r>
                  <a:rPr lang="en-US" sz="2400" dirty="0" smtClean="0">
                    <a:latin typeface="Times New Roman" panose="02020603050405020304" pitchFamily="18" charset="0"/>
                    <a:cs typeface="Times New Roman" panose="02020603050405020304" pitchFamily="18" charset="0"/>
                  </a:rPr>
                  <a:t>(-3.23) + [1-</a:t>
                </a:r>
                <a:r>
                  <a:rPr lang="el-GR" sz="2400" dirty="0" smtClean="0">
                    <a:latin typeface="Times New Roman" panose="02020603050405020304" pitchFamily="18" charset="0"/>
                    <a:cs typeface="Times New Roman" panose="02020603050405020304" pitchFamily="18" charset="0"/>
                  </a:rPr>
                  <a:t> ϕ</a:t>
                </a:r>
                <a:r>
                  <a:rPr lang="en-US" sz="2400" dirty="0" smtClean="0">
                    <a:latin typeface="Times New Roman" panose="02020603050405020304" pitchFamily="18" charset="0"/>
                    <a:cs typeface="Times New Roman" panose="02020603050405020304" pitchFamily="18" charset="0"/>
                  </a:rPr>
                  <a:t>(3.23)]</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=[1-0.99938] + [1-0.99938]</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=0.000622 + 0.00062</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=0.00124</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=0.124%</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If process mean = Specification mean, fraction non conforming will decrease</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**Another example in the book (self study)**</a:t>
                </a: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32514" y="1760562"/>
                <a:ext cx="10508775" cy="5236498"/>
              </a:xfrm>
              <a:prstGeom prst="rect">
                <a:avLst/>
              </a:prstGeom>
              <a:blipFill rotWithShape="1">
                <a:blip r:embed="rId2"/>
                <a:stretch>
                  <a:fillRect t="-7" r="2" b="12"/>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770" y="2567462"/>
            <a:ext cx="10972800" cy="1909004"/>
          </a:xfrm>
        </p:spPr>
        <p:txBody>
          <a:bodyPr>
            <a:normAutofit/>
          </a:bodyPr>
          <a:lstStyle/>
          <a:p>
            <a:r>
              <a:rPr lang="en-US" sz="6000" b="1" dirty="0"/>
              <a:t>Week </a:t>
            </a:r>
            <a:r>
              <a:rPr lang="en-US" sz="6000" b="1" dirty="0" smtClean="0"/>
              <a:t>11</a:t>
            </a:r>
            <a:endParaRPr lang="en-US" sz="60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45910"/>
                <a:ext cx="10515600" cy="5631053"/>
              </a:xfrm>
            </p:spPr>
            <p:txBody>
              <a:bodyPr>
                <a:normAutofit fontScale="92500" lnSpcReduction="10000"/>
              </a:bodyPr>
              <a:lstStyle/>
              <a:p>
                <a:pPr marL="0" indent="0">
                  <a:buNone/>
                </a:pPr>
                <a:r>
                  <a:rPr lang="en-US" sz="3600" b="1" u="sng" dirty="0" smtClean="0">
                    <a:latin typeface="Times New Roman" panose="02020603050405020304" pitchFamily="18" charset="0"/>
                    <a:cs typeface="Times New Roman" panose="02020603050405020304" pitchFamily="18" charset="0"/>
                  </a:rPr>
                  <a:t>Control Charts Based on Standard Values</a:t>
                </a:r>
                <a:r>
                  <a:rPr lang="en-US" sz="3600" b="1" dirty="0" smtClean="0">
                    <a:latin typeface="Times New Roman" panose="02020603050405020304" pitchFamily="18" charset="0"/>
                    <a:cs typeface="Times New Roman" panose="02020603050405020304" pitchFamily="18" charset="0"/>
                  </a:rPr>
                  <a:t>:</a:t>
                </a:r>
              </a:p>
              <a:p>
                <a:pPr marL="0" indent="0">
                  <a:buNone/>
                </a:pPr>
                <a:r>
                  <a:rPr lang="en-US" sz="2600" dirty="0" smtClean="0">
                    <a:latin typeface="Times New Roman" panose="02020603050405020304" pitchFamily="18" charset="0"/>
                    <a:cs typeface="Times New Roman" panose="02020603050405020304" pitchFamily="18" charset="0"/>
                  </a:rPr>
                  <a:t>(</a:t>
                </a:r>
                <a:r>
                  <a:rPr lang="el-GR" sz="2600" dirty="0" smtClean="0">
                    <a:latin typeface="Times New Roman" panose="02020603050405020304" pitchFamily="18" charset="0"/>
                    <a:cs typeface="Times New Roman" panose="02020603050405020304" pitchFamily="18" charset="0"/>
                  </a:rPr>
                  <a:t>μ</a:t>
                </a:r>
                <a:r>
                  <a:rPr lang="en-US" sz="2600" dirty="0" smtClean="0">
                    <a:latin typeface="Times New Roman" panose="02020603050405020304" pitchFamily="18" charset="0"/>
                    <a:cs typeface="Times New Roman" panose="02020603050405020304" pitchFamily="18" charset="0"/>
                  </a:rPr>
                  <a:t> and </a:t>
                </a:r>
                <a:r>
                  <a:rPr lang="el-GR" sz="2600" dirty="0" smtClean="0">
                    <a:latin typeface="Times New Roman" panose="02020603050405020304" pitchFamily="18" charset="0"/>
                    <a:cs typeface="Times New Roman" panose="02020603050405020304" pitchFamily="18" charset="0"/>
                  </a:rPr>
                  <a:t>σ</a:t>
                </a:r>
                <a:r>
                  <a:rPr lang="en-US" sz="2600" dirty="0" smtClean="0">
                    <a:latin typeface="Times New Roman" panose="02020603050405020304" pitchFamily="18" charset="0"/>
                    <a:cs typeface="Times New Roman" panose="02020603050405020304" pitchFamily="18" charset="0"/>
                  </a:rPr>
                  <a:t> are known and given)</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sz="3900" b="1" u="sng" dirty="0" smtClean="0">
                    <a:latin typeface="Times New Roman" panose="02020603050405020304" pitchFamily="18" charset="0"/>
                    <a:cs typeface="Times New Roman" panose="02020603050405020304" pitchFamily="18" charset="0"/>
                  </a:rPr>
                  <a:t>Control Charts</a:t>
                </a:r>
                <a:r>
                  <a:rPr lang="en-US" sz="3900" b="1" dirty="0" smtClean="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acc>
                      <m:accPr>
                        <m:chr m:val="̅"/>
                        <m:ctrlPr>
                          <a:rPr lang="en-US" sz="2600" b="1" i="1" smtClean="0">
                            <a:latin typeface="Cambria Math" panose="02040503050406030204"/>
                            <a:cs typeface="Times New Roman" panose="02020603050405020304" pitchFamily="18" charset="0"/>
                          </a:rPr>
                        </m:ctrlPr>
                      </m:accPr>
                      <m:e>
                        <m:r>
                          <a:rPr lang="en-US" sz="2600" b="1" i="0" smtClean="0">
                            <a:latin typeface="Cambria Math" panose="02040503050406030204" pitchFamily="18" charset="0"/>
                            <a:cs typeface="Times New Roman" panose="02020603050405020304" pitchFamily="18" charset="0"/>
                          </a:rPr>
                          <m:t>𝐱</m:t>
                        </m:r>
                      </m:e>
                    </m:acc>
                    <m:r>
                      <a:rPr lang="en-US" sz="2600" b="1" i="1" smtClean="0">
                        <a:latin typeface="Cambria Math" panose="02040503050406030204" pitchFamily="18" charset="0"/>
                        <a:cs typeface="Times New Roman" panose="02020603050405020304" pitchFamily="18" charset="0"/>
                      </a:rPr>
                      <m:t> </m:t>
                    </m:r>
                    <m:r>
                      <a:rPr lang="en-US" sz="2600" b="1" i="0" smtClean="0">
                        <a:latin typeface="Cambria Math" panose="02040503050406030204" pitchFamily="18" charset="0"/>
                        <a:cs typeface="Times New Roman" panose="02020603050405020304" pitchFamily="18" charset="0"/>
                      </a:rPr>
                      <m:t>𝐂𝐡𝐚𝐫𝐭</m:t>
                    </m:r>
                  </m:oMath>
                </a14:m>
                <a:r>
                  <a:rPr lang="en-US" sz="2600" b="1" dirty="0" smtClean="0">
                    <a:latin typeface="Times New Roman" panose="02020603050405020304" pitchFamily="18" charset="0"/>
                    <a:cs typeface="Times New Roman" panose="02020603050405020304" pitchFamily="18" charset="0"/>
                  </a:rPr>
                  <a:t>:</a:t>
                </a:r>
              </a:p>
              <a:p>
                <a:pPr marL="0" indent="0">
                  <a:buNone/>
                </a:pPr>
                <a:r>
                  <a:rPr lang="en-US" sz="2600" dirty="0" smtClean="0">
                    <a:latin typeface="Times New Roman" panose="02020603050405020304" pitchFamily="18" charset="0"/>
                    <a:cs typeface="Times New Roman" panose="02020603050405020304" pitchFamily="18" charset="0"/>
                  </a:rPr>
                  <a:t>	UCL</a:t>
                </a:r>
                <a:r>
                  <a:rPr lang="en-US" sz="2600" b="1" dirty="0" smtClean="0">
                    <a:latin typeface="Times New Roman" panose="02020603050405020304" pitchFamily="18" charset="0"/>
                    <a:cs typeface="Times New Roman" panose="02020603050405020304" pitchFamily="18" charset="0"/>
                  </a:rPr>
                  <a:t> = </a:t>
                </a:r>
                <a:r>
                  <a:rPr lang="el-GR" sz="2600" dirty="0" smtClean="0">
                    <a:latin typeface="Times New Roman" panose="02020603050405020304" pitchFamily="18" charset="0"/>
                    <a:cs typeface="Times New Roman" panose="02020603050405020304" pitchFamily="18" charset="0"/>
                  </a:rPr>
                  <a:t>μ</a:t>
                </a:r>
                <a:r>
                  <a:rPr lang="en-US" sz="2600" dirty="0" smtClean="0">
                    <a:latin typeface="Times New Roman" panose="02020603050405020304" pitchFamily="18" charset="0"/>
                    <a:cs typeface="Times New Roman" panose="02020603050405020304" pitchFamily="18" charset="0"/>
                  </a:rPr>
                  <a:t> + A</a:t>
                </a:r>
                <a:r>
                  <a:rPr lang="el-GR" sz="2600" dirty="0" smtClean="0">
                    <a:latin typeface="Times New Roman" panose="02020603050405020304" pitchFamily="18" charset="0"/>
                    <a:cs typeface="Times New Roman" panose="02020603050405020304" pitchFamily="18" charset="0"/>
                  </a:rPr>
                  <a:t> σ</a:t>
                </a:r>
                <a:r>
                  <a:rPr lang="en-US" sz="2600" dirty="0" smtClean="0">
                    <a:latin typeface="Times New Roman" panose="02020603050405020304" pitchFamily="18" charset="0"/>
                    <a:cs typeface="Times New Roman" panose="02020603050405020304" pitchFamily="18" charset="0"/>
                  </a:rPr>
                  <a:t> (A is available from Table VI) </a:t>
                </a:r>
              </a:p>
              <a:p>
                <a:pPr marL="0" indent="0">
                  <a:buNone/>
                </a:pPr>
                <a:r>
                  <a:rPr lang="en-US" sz="2600" dirty="0" smtClean="0">
                    <a:latin typeface="Times New Roman" panose="02020603050405020304" pitchFamily="18" charset="0"/>
                    <a:cs typeface="Times New Roman" panose="02020603050405020304" pitchFamily="18" charset="0"/>
                  </a:rPr>
                  <a:t>	CL = </a:t>
                </a:r>
                <a:r>
                  <a:rPr lang="el-GR" sz="2600" dirty="0" smtClean="0">
                    <a:latin typeface="Times New Roman" panose="02020603050405020304" pitchFamily="18" charset="0"/>
                    <a:cs typeface="Times New Roman" panose="02020603050405020304" pitchFamily="18" charset="0"/>
                  </a:rPr>
                  <a:t>μ</a:t>
                </a:r>
                <a:endParaRPr lang="en-US" sz="2600" dirty="0" smtClean="0">
                  <a:latin typeface="Times New Roman" panose="02020603050405020304" pitchFamily="18" charset="0"/>
                  <a:cs typeface="Times New Roman" panose="02020603050405020304" pitchFamily="18" charset="0"/>
                </a:endParaRPr>
              </a:p>
              <a:p>
                <a:pPr marL="0" indent="0">
                  <a:buNone/>
                </a:pPr>
                <a:r>
                  <a:rPr lang="en-US" sz="2600" dirty="0" smtClean="0">
                    <a:latin typeface="Times New Roman" panose="02020603050405020304" pitchFamily="18" charset="0"/>
                    <a:cs typeface="Times New Roman" panose="02020603050405020304" pitchFamily="18" charset="0"/>
                  </a:rPr>
                  <a:t>	LCL</a:t>
                </a:r>
                <a:r>
                  <a:rPr lang="en-US" sz="2600" b="1" dirty="0" smtClean="0">
                    <a:latin typeface="Times New Roman" panose="02020603050405020304" pitchFamily="18" charset="0"/>
                    <a:cs typeface="Times New Roman" panose="02020603050405020304" pitchFamily="18" charset="0"/>
                  </a:rPr>
                  <a:t> = </a:t>
                </a:r>
                <a:r>
                  <a:rPr lang="el-GR" sz="2600" dirty="0" smtClean="0">
                    <a:latin typeface="Times New Roman" panose="02020603050405020304" pitchFamily="18" charset="0"/>
                    <a:cs typeface="Times New Roman" panose="02020603050405020304" pitchFamily="18" charset="0"/>
                  </a:rPr>
                  <a:t>μ</a:t>
                </a:r>
                <a:r>
                  <a:rPr lang="en-US" sz="2600" dirty="0" smtClean="0">
                    <a:latin typeface="Times New Roman" panose="02020603050405020304" pitchFamily="18" charset="0"/>
                    <a:cs typeface="Times New Roman" panose="02020603050405020304" pitchFamily="18" charset="0"/>
                  </a:rPr>
                  <a:t> - A</a:t>
                </a:r>
                <a:r>
                  <a:rPr lang="el-GR" sz="2600" dirty="0" smtClean="0">
                    <a:latin typeface="Times New Roman" panose="02020603050405020304" pitchFamily="18" charset="0"/>
                    <a:cs typeface="Times New Roman" panose="02020603050405020304" pitchFamily="18" charset="0"/>
                  </a:rPr>
                  <a:t> σ</a:t>
                </a:r>
                <a:endParaRPr lang="en-US" sz="2600" dirty="0" smtClean="0">
                  <a:latin typeface="Times New Roman" panose="02020603050405020304" pitchFamily="18" charset="0"/>
                  <a:cs typeface="Times New Roman" panose="02020603050405020304" pitchFamily="18" charset="0"/>
                </a:endParaRPr>
              </a:p>
              <a:p>
                <a:pPr marL="0" indent="0">
                  <a:buNone/>
                </a:pPr>
                <a:r>
                  <a:rPr lang="en-US" sz="2600" b="1" dirty="0" smtClean="0">
                    <a:latin typeface="Times New Roman" panose="02020603050405020304" pitchFamily="18" charset="0"/>
                    <a:cs typeface="Times New Roman" panose="02020603050405020304" pitchFamily="18" charset="0"/>
                  </a:rPr>
                  <a:t>R chart:</a:t>
                </a:r>
              </a:p>
              <a:p>
                <a:pPr marL="0" indent="0">
                  <a:buNone/>
                </a:pPr>
                <a:r>
                  <a:rPr lang="en-US" sz="2600" dirty="0" smtClean="0">
                    <a:latin typeface="Times New Roman" panose="02020603050405020304" pitchFamily="18" charset="0"/>
                    <a:cs typeface="Times New Roman" panose="02020603050405020304" pitchFamily="18" charset="0"/>
                  </a:rPr>
                  <a:t>	UCL = D</a:t>
                </a:r>
                <a:r>
                  <a:rPr lang="en-US" sz="2600" baseline="-25000" dirty="0" smtClean="0">
                    <a:latin typeface="Times New Roman" panose="02020603050405020304" pitchFamily="18" charset="0"/>
                    <a:cs typeface="Times New Roman" panose="02020603050405020304" pitchFamily="18" charset="0"/>
                  </a:rPr>
                  <a:t>2</a:t>
                </a:r>
                <a:r>
                  <a:rPr lang="el-GR" sz="2600" dirty="0" smtClean="0">
                    <a:latin typeface="Times New Roman" panose="02020603050405020304" pitchFamily="18" charset="0"/>
                    <a:cs typeface="Times New Roman" panose="02020603050405020304" pitchFamily="18" charset="0"/>
                  </a:rPr>
                  <a:t> σ</a:t>
                </a:r>
                <a:endParaRPr lang="en-US" sz="2600" dirty="0" smtClean="0">
                  <a:latin typeface="Times New Roman" panose="02020603050405020304" pitchFamily="18" charset="0"/>
                  <a:cs typeface="Times New Roman" panose="02020603050405020304" pitchFamily="18" charset="0"/>
                </a:endParaRPr>
              </a:p>
              <a:p>
                <a:pPr marL="0" indent="0">
                  <a:buNone/>
                </a:pPr>
                <a:r>
                  <a:rPr lang="en-US" sz="2600" dirty="0" smtClean="0">
                    <a:latin typeface="Times New Roman" panose="02020603050405020304" pitchFamily="18" charset="0"/>
                    <a:cs typeface="Times New Roman" panose="02020603050405020304" pitchFamily="18" charset="0"/>
                  </a:rPr>
                  <a:t>	CL = </a:t>
                </a:r>
                <a:r>
                  <a:rPr lang="en-US" sz="2600" dirty="0">
                    <a:latin typeface="Times New Roman" panose="02020603050405020304" pitchFamily="18" charset="0"/>
                    <a:cs typeface="Times New Roman" panose="02020603050405020304" pitchFamily="18" charset="0"/>
                  </a:rPr>
                  <a:t>d</a:t>
                </a:r>
                <a:r>
                  <a:rPr lang="en-US" sz="2600" baseline="-25000" dirty="0" smtClean="0">
                    <a:latin typeface="Times New Roman" panose="02020603050405020304" pitchFamily="18" charset="0"/>
                    <a:cs typeface="Times New Roman" panose="02020603050405020304" pitchFamily="18" charset="0"/>
                  </a:rPr>
                  <a:t>2</a:t>
                </a:r>
                <a:r>
                  <a:rPr lang="el-GR" sz="2600" dirty="0" smtClean="0">
                    <a:latin typeface="Times New Roman" panose="02020603050405020304" pitchFamily="18" charset="0"/>
                    <a:cs typeface="Times New Roman" panose="02020603050405020304" pitchFamily="18" charset="0"/>
                  </a:rPr>
                  <a:t> σ</a:t>
                </a:r>
                <a:endParaRPr lang="en-US" sz="2600" dirty="0" smtClean="0">
                  <a:latin typeface="Times New Roman" panose="02020603050405020304" pitchFamily="18" charset="0"/>
                  <a:cs typeface="Times New Roman" panose="02020603050405020304" pitchFamily="18" charset="0"/>
                </a:endParaRPr>
              </a:p>
              <a:p>
                <a:pPr marL="0" indent="0">
                  <a:buNone/>
                </a:pPr>
                <a:r>
                  <a:rPr lang="en-US" sz="2600" dirty="0" smtClean="0">
                    <a:latin typeface="Times New Roman" panose="02020603050405020304" pitchFamily="18" charset="0"/>
                    <a:cs typeface="Times New Roman" panose="02020603050405020304" pitchFamily="18" charset="0"/>
                  </a:rPr>
                  <a:t>	LCL = D</a:t>
                </a:r>
                <a:r>
                  <a:rPr lang="en-US" sz="2600" baseline="-25000" dirty="0">
                    <a:latin typeface="Times New Roman" panose="02020603050405020304" pitchFamily="18" charset="0"/>
                    <a:cs typeface="Times New Roman" panose="02020603050405020304" pitchFamily="18" charset="0"/>
                  </a:rPr>
                  <a:t>1</a:t>
                </a:r>
                <a:r>
                  <a:rPr lang="el-GR" sz="2600" dirty="0" smtClean="0">
                    <a:latin typeface="Times New Roman" panose="02020603050405020304" pitchFamily="18" charset="0"/>
                    <a:cs typeface="Times New Roman" panose="02020603050405020304" pitchFamily="18" charset="0"/>
                  </a:rPr>
                  <a:t> σ</a:t>
                </a:r>
                <a:endParaRPr lang="en-US" sz="2600"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Rot="1" noChangeAspect="1" noMove="1" noResize="1" noEditPoints="1" noAdjustHandles="1" noChangeArrowheads="1" noChangeShapeType="1" noTextEdit="1"/>
              </p:cNvSpPr>
              <p:nvPr>
                <p:ph idx="1"/>
              </p:nvPr>
            </p:nvSpPr>
            <p:spPr>
              <a:xfrm>
                <a:off x="838200" y="545910"/>
                <a:ext cx="10515600" cy="5631053"/>
              </a:xfrm>
              <a:blipFill rotWithShape="1">
                <a:blip r:embed="rId3"/>
                <a:stretch>
                  <a:fillRect t="-8" b="-1641"/>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09433"/>
                <a:ext cx="10515600" cy="5767530"/>
              </a:xfrm>
            </p:spPr>
            <p:txBody>
              <a:bodyPr>
                <a:normAutofit/>
              </a:bodyPr>
              <a:lstStyle/>
              <a:p>
                <a:pPr marL="0" indent="0">
                  <a:buNone/>
                </a:pPr>
                <a:r>
                  <a:rPr lang="en-US" sz="2400" b="1" u="sng" dirty="0" smtClean="0">
                    <a:latin typeface="Times New Roman" panose="02020603050405020304" pitchFamily="18" charset="0"/>
                    <a:cs typeface="Times New Roman" panose="02020603050405020304" pitchFamily="18" charset="0"/>
                  </a:rPr>
                  <a:t>Problem 5.21</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 process is to be maintained with standard values </a:t>
                </a:r>
                <a:r>
                  <a:rPr lang="el-GR" sz="2400" dirty="0" smtClean="0">
                    <a:latin typeface="Times New Roman" panose="02020603050405020304" pitchFamily="18" charset="0"/>
                    <a:cs typeface="Times New Roman" panose="02020603050405020304" pitchFamily="18" charset="0"/>
                  </a:rPr>
                  <a:t>μ</a:t>
                </a:r>
                <a:r>
                  <a:rPr lang="en-US" sz="2400" dirty="0" smtClean="0">
                    <a:latin typeface="Times New Roman" panose="02020603050405020304" pitchFamily="18" charset="0"/>
                    <a:cs typeface="Times New Roman" panose="02020603050405020304" pitchFamily="18" charset="0"/>
                  </a:rPr>
                  <a:t>=10 and </a:t>
                </a:r>
                <a:r>
                  <a:rPr lang="el-GR" sz="2400" dirty="0" smtClean="0">
                    <a:latin typeface="Times New Roman" panose="02020603050405020304" pitchFamily="18" charset="0"/>
                    <a:cs typeface="Times New Roman" panose="02020603050405020304" pitchFamily="18" charset="0"/>
                  </a:rPr>
                  <a:t>σ</a:t>
                </a:r>
                <a:r>
                  <a:rPr lang="en-US" sz="2400" dirty="0" smtClean="0">
                    <a:latin typeface="Times New Roman" panose="02020603050405020304" pitchFamily="18" charset="0"/>
                    <a:cs typeface="Times New Roman" panose="02020603050405020304" pitchFamily="18" charset="0"/>
                  </a:rPr>
                  <a:t>=2.5. The sample size is 10. Find the center line and control limits for </a:t>
                </a:r>
                <a14:m>
                  <m:oMath xmlns:m="http://schemas.openxmlformats.org/officeDocument/2006/math">
                    <m:acc>
                      <m:accPr>
                        <m:chr m:val="̅"/>
                        <m:ctrlPr>
                          <a:rPr lang="en-US" sz="2400" i="1" smtClean="0">
                            <a:latin typeface="Cambria Math" panose="02040503050406030204"/>
                            <a:cs typeface="Times New Roman" panose="02020603050405020304" pitchFamily="18" charset="0"/>
                          </a:rPr>
                        </m:ctrlPr>
                      </m:accPr>
                      <m:e>
                        <m:r>
                          <m:rPr>
                            <m:sty m:val="p"/>
                          </m:rPr>
                          <a:rPr lang="en-US" sz="2400" b="0" i="0" smtClean="0">
                            <a:latin typeface="Cambria Math" panose="02040503050406030204" pitchFamily="18" charset="0"/>
                            <a:cs typeface="Times New Roman" panose="02020603050405020304" pitchFamily="18" charset="0"/>
                          </a:rPr>
                          <m:t>x</m:t>
                        </m:r>
                        <m:r>
                          <a:rPr lang="en-US" sz="2400" b="0" i="0" smtClean="0">
                            <a:latin typeface="Cambria Math" panose="02040503050406030204" pitchFamily="18" charset="0"/>
                            <a:cs typeface="Times New Roman" panose="02020603050405020304" pitchFamily="18" charset="0"/>
                          </a:rPr>
                          <m:t> </m:t>
                        </m:r>
                      </m:e>
                    </m:acc>
                    <m:r>
                      <a:rPr lang="en-US" sz="2400" b="0" i="1"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and</m:t>
                    </m:r>
                    <m:r>
                      <a:rPr lang="en-US" sz="2400" b="0" i="0"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R</m:t>
                    </m:r>
                    <m:r>
                      <a:rPr lang="en-US" sz="2400" b="0" i="0"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chart</m:t>
                    </m:r>
                  </m:oMath>
                </a14:m>
                <a:r>
                  <a:rPr lang="en-US" sz="2400" dirty="0" smtClean="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From table VI for n = 10,</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 = 0.949	 d</a:t>
                </a:r>
                <a:r>
                  <a:rPr lang="en-US" sz="2400" baseline="-25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 3.078</a:t>
                </a:r>
              </a:p>
              <a:p>
                <a:pPr marL="0" indent="0">
                  <a:buNone/>
                </a:pPr>
                <a:r>
                  <a:rPr lang="en-US" sz="2400" baseline="-250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D</a:t>
                </a:r>
                <a:r>
                  <a:rPr lang="en-US" sz="2400" baseline="-25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 5.469	 D</a:t>
                </a:r>
                <a:r>
                  <a:rPr lang="en-US" sz="2400" baseline="-250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 0.687</a:t>
                </a:r>
              </a:p>
              <a:p>
                <a:pPr marL="0" indent="0">
                  <a:buNone/>
                </a:pP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u="sng" smtClean="0">
                            <a:latin typeface="Cambria Math" panose="02040503050406030204"/>
                            <a:cs typeface="Times New Roman" panose="02020603050405020304" pitchFamily="18" charset="0"/>
                          </a:rPr>
                        </m:ctrlPr>
                      </m:accPr>
                      <m:e>
                        <m:r>
                          <m:rPr>
                            <m:sty m:val="p"/>
                          </m:rPr>
                          <a:rPr lang="en-US" sz="2400" b="0" i="0" u="sng" smtClean="0">
                            <a:latin typeface="Cambria Math" panose="02040503050406030204" pitchFamily="18" charset="0"/>
                            <a:cs typeface="Times New Roman" panose="02020603050405020304" pitchFamily="18" charset="0"/>
                          </a:rPr>
                          <m:t>x</m:t>
                        </m:r>
                      </m:e>
                    </m:acc>
                    <m:r>
                      <a:rPr lang="en-US" sz="2400" b="0" i="1" u="sng" smtClean="0">
                        <a:latin typeface="Cambria Math" panose="02040503050406030204" pitchFamily="18" charset="0"/>
                        <a:cs typeface="Times New Roman" panose="02020603050405020304" pitchFamily="18" charset="0"/>
                      </a:rPr>
                      <m:t> </m:t>
                    </m:r>
                    <m:r>
                      <m:rPr>
                        <m:sty m:val="p"/>
                      </m:rPr>
                      <a:rPr lang="en-US" sz="2400" b="0" i="0" u="sng" smtClean="0">
                        <a:latin typeface="Cambria Math" panose="02040503050406030204" pitchFamily="18" charset="0"/>
                        <a:cs typeface="Times New Roman" panose="02020603050405020304" pitchFamily="18" charset="0"/>
                      </a:rPr>
                      <m:t>Chart</m:t>
                    </m:r>
                  </m:oMath>
                </a14:m>
                <a:r>
                  <a:rPr lang="en-US" sz="2400" u="sng" baseline="-25000" dirty="0" smtClean="0">
                    <a:latin typeface="Times New Roman" panose="02020603050405020304" pitchFamily="18" charset="0"/>
                    <a:cs typeface="Times New Roman" panose="02020603050405020304" pitchFamily="18" charset="0"/>
                  </a:rPr>
                  <a:t> </a:t>
                </a:r>
              </a:p>
              <a:p>
                <a:pPr marL="0" indent="0">
                  <a:buNone/>
                </a:pPr>
                <a:r>
                  <a:rPr lang="en-US" sz="2400" baseline="-25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UCL = 10 + 0.949 * 25</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CL = 10</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LCL = 10 – 0.949 * 25</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Rot="1" noChangeAspect="1" noMove="1" noResize="1" noEditPoints="1" noAdjustHandles="1" noChangeArrowheads="1" noChangeShapeType="1" noTextEdit="1"/>
              </p:cNvSpPr>
              <p:nvPr>
                <p:ph idx="1"/>
              </p:nvPr>
            </p:nvSpPr>
            <p:spPr>
              <a:xfrm>
                <a:off x="838200" y="409433"/>
                <a:ext cx="10515600" cy="5767530"/>
              </a:xfrm>
              <a:blipFill rotWithShape="1">
                <a:blip r:embed="rId2"/>
                <a:stretch>
                  <a:fillRect t="-9" b="6"/>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05542" y="869233"/>
                <a:ext cx="10515600" cy="5808473"/>
              </a:xfrm>
            </p:spPr>
            <p:txBody>
              <a:bodyPr>
                <a:normAutofit/>
              </a:bodyPr>
              <a:lstStyle/>
              <a:p>
                <a:pPr marL="0" indent="0">
                  <a:buNone/>
                </a:pPr>
                <a:r>
                  <a:rPr lang="en-US" sz="2400" u="sng" dirty="0" smtClean="0">
                    <a:latin typeface="Times New Roman" panose="02020603050405020304" pitchFamily="18" charset="0"/>
                    <a:cs typeface="Times New Roman" panose="02020603050405020304" pitchFamily="18" charset="0"/>
                  </a:rPr>
                  <a:t>R chart</a:t>
                </a:r>
              </a:p>
              <a:p>
                <a:pPr marL="0" indent="0">
                  <a:buNone/>
                </a:pPr>
                <a:r>
                  <a:rPr lang="en-US" sz="2400" dirty="0" smtClean="0">
                    <a:latin typeface="Times New Roman" panose="02020603050405020304" pitchFamily="18" charset="0"/>
                    <a:cs typeface="Times New Roman" panose="02020603050405020304" pitchFamily="18" charset="0"/>
                  </a:rPr>
                  <a:t>	UCL = 5.469 * 2.5</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CL = 2.5 * 9.078</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LCL = 6.687 * 2.5</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u="sng" dirty="0" smtClean="0">
                    <a:latin typeface="Times New Roman" panose="02020603050405020304" pitchFamily="18" charset="0"/>
                    <a:cs typeface="Times New Roman" panose="02020603050405020304" pitchFamily="18" charset="0"/>
                  </a:rPr>
                  <a:t>Interpretation of </a:t>
                </a:r>
                <a14:m>
                  <m:oMath xmlns:m="http://schemas.openxmlformats.org/officeDocument/2006/math">
                    <m:acc>
                      <m:accPr>
                        <m:chr m:val="̅"/>
                        <m:ctrlPr>
                          <a:rPr lang="en-US" sz="2400" i="1" u="sng" smtClean="0">
                            <a:latin typeface="Cambria Math" panose="02040503050406030204"/>
                            <a:cs typeface="Times New Roman" panose="02020603050405020304" pitchFamily="18" charset="0"/>
                          </a:rPr>
                        </m:ctrlPr>
                      </m:accPr>
                      <m:e>
                        <m:r>
                          <m:rPr>
                            <m:sty m:val="p"/>
                          </m:rPr>
                          <a:rPr lang="en-US" sz="2400" b="0" i="0" u="sng" smtClean="0">
                            <a:latin typeface="Cambria Math" panose="02040503050406030204" pitchFamily="18" charset="0"/>
                            <a:cs typeface="Times New Roman" panose="02020603050405020304" pitchFamily="18" charset="0"/>
                          </a:rPr>
                          <m:t>x</m:t>
                        </m:r>
                      </m:e>
                    </m:acc>
                    <m:r>
                      <a:rPr lang="en-US" sz="2400" b="0" i="1" u="sng" smtClean="0">
                        <a:latin typeface="Cambria Math" panose="02040503050406030204" pitchFamily="18" charset="0"/>
                        <a:cs typeface="Times New Roman" panose="02020603050405020304" pitchFamily="18" charset="0"/>
                      </a:rPr>
                      <m:t> </m:t>
                    </m:r>
                    <m:r>
                      <m:rPr>
                        <m:sty m:val="p"/>
                      </m:rPr>
                      <a:rPr lang="en-US" sz="2400" b="0" i="0" u="sng" smtClean="0">
                        <a:latin typeface="Cambria Math" panose="02040503050406030204" pitchFamily="18" charset="0"/>
                        <a:cs typeface="Times New Roman" panose="02020603050405020304" pitchFamily="18" charset="0"/>
                      </a:rPr>
                      <m:t>and</m:t>
                    </m:r>
                    <m:r>
                      <a:rPr lang="en-US" sz="2400" b="0" i="0" u="sng" smtClean="0">
                        <a:latin typeface="Cambria Math" panose="02040503050406030204" pitchFamily="18" charset="0"/>
                        <a:cs typeface="Times New Roman" panose="02020603050405020304" pitchFamily="18" charset="0"/>
                      </a:rPr>
                      <m:t> </m:t>
                    </m:r>
                    <m:r>
                      <m:rPr>
                        <m:sty m:val="p"/>
                      </m:rPr>
                      <a:rPr lang="en-US" sz="2400" b="0" i="0" u="sng" smtClean="0">
                        <a:latin typeface="Cambria Math" panose="02040503050406030204" pitchFamily="18" charset="0"/>
                        <a:cs typeface="Times New Roman" panose="02020603050405020304" pitchFamily="18" charset="0"/>
                      </a:rPr>
                      <m:t>R</m:t>
                    </m:r>
                    <m:r>
                      <a:rPr lang="en-US" sz="2400" b="0" i="0" u="sng" smtClean="0">
                        <a:latin typeface="Cambria Math" panose="02040503050406030204" pitchFamily="18" charset="0"/>
                        <a:cs typeface="Times New Roman" panose="02020603050405020304" pitchFamily="18" charset="0"/>
                      </a:rPr>
                      <m:t> </m:t>
                    </m:r>
                    <m:r>
                      <m:rPr>
                        <m:sty m:val="p"/>
                      </m:rPr>
                      <a:rPr lang="en-US" sz="2400" b="0" i="0" u="sng" smtClean="0">
                        <a:latin typeface="Cambria Math" panose="02040503050406030204" pitchFamily="18" charset="0"/>
                        <a:cs typeface="Times New Roman" panose="02020603050405020304" pitchFamily="18" charset="0"/>
                      </a:rPr>
                      <m:t>chart</m:t>
                    </m:r>
                    <m:r>
                      <a:rPr lang="en-US" sz="2400" b="0" i="0" u="sng" smtClean="0">
                        <a:latin typeface="Cambria Math" panose="02040503050406030204" pitchFamily="18" charset="0"/>
                        <a:cs typeface="Times New Roman" panose="02020603050405020304" pitchFamily="18" charset="0"/>
                      </a:rPr>
                      <m:t>:</m:t>
                    </m:r>
                  </m:oMath>
                </a14:m>
                <a:endParaRPr lang="en-US" sz="2400" b="0" u="sng"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Any one of them or both can be out of control</a:t>
                </a:r>
              </a:p>
              <a:p>
                <a14:m>
                  <m:oMath xmlns:m="http://schemas.openxmlformats.org/officeDocument/2006/math">
                    <m:acc>
                      <m:accPr>
                        <m:chr m:val="̅"/>
                        <m:ctrlPr>
                          <a:rPr lang="en-US" sz="2400" i="1" smtClean="0">
                            <a:latin typeface="Cambria Math" panose="02040503050406030204"/>
                            <a:cs typeface="Times New Roman" panose="02020603050405020304" pitchFamily="18" charset="0"/>
                          </a:rPr>
                        </m:ctrlPr>
                      </m:accPr>
                      <m:e>
                        <m:r>
                          <m:rPr>
                            <m:sty m:val="p"/>
                          </m:rPr>
                          <a:rPr lang="en-US" sz="2400" b="0" i="0" smtClean="0">
                            <a:latin typeface="Cambria Math" panose="02040503050406030204" pitchFamily="18" charset="0"/>
                            <a:cs typeface="Times New Roman" panose="02020603050405020304" pitchFamily="18" charset="0"/>
                          </a:rPr>
                          <m:t>x</m:t>
                        </m:r>
                      </m:e>
                    </m:acc>
                    <m:r>
                      <a:rPr lang="en-US" sz="2400" b="0" i="1" smtClean="0">
                        <a:latin typeface="Cambria Math" panose="02040503050406030204" pitchFamily="18" charset="0"/>
                        <a:cs typeface="Times New Roman" panose="02020603050405020304" pitchFamily="18" charset="0"/>
                      </a:rPr>
                      <m:t> </m:t>
                    </m:r>
                  </m:oMath>
                </a14:m>
                <a:r>
                  <a:rPr lang="en-US" sz="2400" dirty="0" smtClean="0">
                    <a:latin typeface="Times New Roman" panose="02020603050405020304" pitchFamily="18" charset="0"/>
                    <a:cs typeface="Times New Roman" panose="02020603050405020304" pitchFamily="18" charset="0"/>
                  </a:rPr>
                  <a:t>chart will automatically be corrected if R chart </a:t>
                </a:r>
                <a:r>
                  <a:rPr lang="en-US" sz="2400" dirty="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s corrected</a:t>
                </a:r>
              </a:p>
              <a:p>
                <a:r>
                  <a:rPr lang="en-US" sz="2400" dirty="0" smtClean="0">
                    <a:latin typeface="Times New Roman" panose="02020603050405020304" pitchFamily="18" charset="0"/>
                    <a:cs typeface="Times New Roman" panose="02020603050405020304" pitchFamily="18" charset="0"/>
                  </a:rPr>
                  <a:t>Common pattern → Cyclic Pattern</a:t>
                </a:r>
              </a:p>
              <a:p>
                <a:r>
                  <a:rPr lang="en-US" sz="2400" dirty="0" smtClean="0">
                    <a:latin typeface="Times New Roman" panose="02020603050405020304" pitchFamily="18" charset="0"/>
                    <a:cs typeface="Times New Roman" panose="02020603050405020304" pitchFamily="18" charset="0"/>
                  </a:rPr>
                  <a:t>Run Train → Gradually up and down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Rot="1" noChangeAspect="1" noMove="1" noResize="1" noEditPoints="1" noAdjustHandles="1" noChangeArrowheads="1" noChangeShapeType="1" noTextEdit="1"/>
              </p:cNvSpPr>
              <p:nvPr>
                <p:ph idx="1"/>
              </p:nvPr>
            </p:nvSpPr>
            <p:spPr>
              <a:xfrm>
                <a:off x="805542" y="869233"/>
                <a:ext cx="10515600" cy="5808473"/>
              </a:xfrm>
              <a:blipFill rotWithShape="1">
                <a:blip r:embed="rId2"/>
                <a:stretch>
                  <a:fillRect l="-3" t="-10" r="3" b="1"/>
                </a:stretch>
              </a:blipFill>
            </p:spPr>
            <p:txBody>
              <a:bodyPr/>
              <a:lstStyle/>
              <a:p>
                <a:r>
                  <a:rPr lang="en-US" altLang="en-US">
                    <a:noFill/>
                  </a:rPr>
                  <a:t> </a:t>
                </a:r>
              </a:p>
            </p:txBody>
          </p:sp>
        </mc:Fallback>
      </mc:AlternateContent>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583271" y="732268"/>
                <a:ext cx="12192000" cy="5875361"/>
              </a:xfrm>
            </p:spPr>
            <p:txBody>
              <a:bodyPr>
                <a:normAutofit fontScale="92500" lnSpcReduction="20000"/>
              </a:bodyPr>
              <a:lstStyle/>
              <a:p>
                <a:pPr algn="l"/>
                <a:r>
                  <a:rPr lang="en-US" sz="3200" b="1" dirty="0" smtClean="0">
                    <a:latin typeface="Times New Roman" panose="02020603050405020304" pitchFamily="18" charset="0"/>
                    <a:cs typeface="Times New Roman" panose="02020603050405020304" pitchFamily="18" charset="0"/>
                  </a:rPr>
                  <a:t>Interpretation of </a:t>
                </a:r>
                <a14:m>
                  <m:oMath xmlns:m="http://schemas.openxmlformats.org/officeDocument/2006/math">
                    <m:acc>
                      <m:accPr>
                        <m:chr m:val="̅"/>
                        <m:ctrlPr>
                          <a:rPr lang="en-US" sz="3200" b="1" i="1" smtClean="0">
                            <a:latin typeface="Cambria Math" panose="02040503050406030204"/>
                          </a:rPr>
                        </m:ctrlPr>
                      </m:accPr>
                      <m:e>
                        <m:r>
                          <a:rPr lang="en-US" sz="3200" b="1" i="1">
                            <a:latin typeface="Cambria Math" panose="02040503050406030204" pitchFamily="18" charset="0"/>
                          </a:rPr>
                          <m:t>𝑥</m:t>
                        </m:r>
                      </m:e>
                    </m:acc>
                  </m:oMath>
                </a14:m>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&amp; R charts:</a:t>
                </a:r>
              </a:p>
              <a:p>
                <a:pPr algn="l"/>
                <a:r>
                  <a:rPr lang="en-US" dirty="0" smtClean="0">
                    <a:latin typeface="Times New Roman" panose="02020603050405020304" pitchFamily="18" charset="0"/>
                    <a:cs typeface="Times New Roman" panose="02020603050405020304" pitchFamily="18" charset="0"/>
                  </a:rPr>
                  <a:t>Some common patterns and their causes:</a:t>
                </a:r>
              </a:p>
              <a:p>
                <a:pPr algn="l"/>
                <a:r>
                  <a:rPr lang="en-US" dirty="0" smtClean="0">
                    <a:solidFill>
                      <a:srgbClr val="0070C0"/>
                    </a:solidFill>
                    <a:latin typeface="Times New Roman" panose="02020603050405020304" pitchFamily="18" charset="0"/>
                    <a:cs typeface="Times New Roman" panose="02020603050405020304" pitchFamily="18" charset="0"/>
                  </a:rPr>
                  <a:t>1.0 Cyclic patterns </a:t>
                </a:r>
                <a:r>
                  <a:rPr lang="en-US" dirty="0" smtClean="0">
                    <a:solidFill>
                      <a:schemeClr val="tx1">
                        <a:lumMod val="85000"/>
                        <a:lumOff val="15000"/>
                      </a:schemeClr>
                    </a:solidFill>
                    <a:latin typeface="Times New Roman" panose="02020603050405020304" pitchFamily="18" charset="0"/>
                    <a:cs typeface="Times New Roman" panose="02020603050405020304" pitchFamily="18" charset="0"/>
                  </a:rPr>
                  <a:t>: Values</a:t>
                </a:r>
                <a:r>
                  <a:rPr lang="en-US" dirty="0" smtClean="0">
                    <a:latin typeface="Times New Roman" panose="02020603050405020304" pitchFamily="18" charset="0"/>
                    <a:cs typeface="Times New Roman" panose="02020603050405020304" pitchFamily="18" charset="0"/>
                  </a:rPr>
                  <a:t> will gradually be increasing and decreasing.</a:t>
                </a:r>
              </a:p>
              <a:p>
                <a:pPr algn="l"/>
                <a:endParaRPr lang="en-US" dirty="0" smtClean="0"/>
              </a:p>
              <a:p>
                <a:pPr algn="l"/>
                <a:endParaRPr lang="en-US" dirty="0"/>
              </a:p>
              <a:p>
                <a:pPr algn="l"/>
                <a:endParaRPr lang="en-US" dirty="0" smtClean="0"/>
              </a:p>
              <a:p>
                <a:pPr algn="l"/>
                <a:endParaRPr lang="en-US" dirty="0"/>
              </a:p>
              <a:p>
                <a:pPr algn="l"/>
                <a:endParaRPr lang="en-US" dirty="0" smtClean="0"/>
              </a:p>
              <a:p>
                <a:pPr algn="l"/>
                <a:endParaRPr lang="en-US" dirty="0"/>
              </a:p>
              <a:p>
                <a:pPr algn="l"/>
                <a:r>
                  <a:rPr lang="en-US" dirty="0" smtClean="0">
                    <a:latin typeface="Times New Roman" panose="02020603050405020304" pitchFamily="18" charset="0"/>
                    <a:cs typeface="Times New Roman" panose="02020603050405020304" pitchFamily="18" charset="0"/>
                  </a:rPr>
                  <a:t>                           </a:t>
                </a:r>
              </a:p>
              <a:p>
                <a:pPr algn="l"/>
                <a:r>
                  <a:rPr lang="en-US" dirty="0" smtClean="0">
                    <a:latin typeface="Times New Roman" panose="02020603050405020304" pitchFamily="18" charset="0"/>
                    <a:cs typeface="Times New Roman" panose="02020603050405020304" pitchFamily="18" charset="0"/>
                  </a:rPr>
                  <a:t>	      Fig: An </a:t>
                </a:r>
                <a:r>
                  <a:rPr lang="en-US" i="1" dirty="0">
                    <a:latin typeface="Times New Roman" panose="02020603050405020304" pitchFamily="18" charset="0"/>
                    <a:cs typeface="Times New Roman" panose="02020603050405020304" pitchFamily="18" charset="0"/>
                  </a:rPr>
                  <a:t>x </a:t>
                </a:r>
                <a:r>
                  <a:rPr lang="en-US" dirty="0">
                    <a:latin typeface="Times New Roman" panose="02020603050405020304" pitchFamily="18" charset="0"/>
                    <a:cs typeface="Times New Roman" panose="02020603050405020304" pitchFamily="18" charset="0"/>
                  </a:rPr>
                  <a:t>control chart</a:t>
                </a:r>
                <a:r>
                  <a:rPr lang="en-US" dirty="0" smtClean="0">
                    <a:latin typeface="Times New Roman" panose="02020603050405020304" pitchFamily="18" charset="0"/>
                    <a:cs typeface="Times New Roman" panose="02020603050405020304" pitchFamily="18" charset="0"/>
                  </a:rPr>
                  <a:t>.                              Fig: An </a:t>
                </a:r>
                <a:r>
                  <a:rPr lang="en-US" dirty="0">
                    <a:latin typeface="Times New Roman" panose="02020603050405020304" pitchFamily="18" charset="0"/>
                    <a:cs typeface="Times New Roman" panose="02020603050405020304" pitchFamily="18" charset="0"/>
                  </a:rPr>
                  <a:t>chart with a </a:t>
                </a:r>
                <a:r>
                  <a:rPr lang="en-US" dirty="0" smtClean="0">
                    <a:latin typeface="Times New Roman" panose="02020603050405020304" pitchFamily="18" charset="0"/>
                    <a:cs typeface="Times New Roman" panose="02020603050405020304" pitchFamily="18" charset="0"/>
                  </a:rPr>
                  <a:t>cyclic pattern</a:t>
                </a:r>
              </a:p>
            </p:txBody>
          </p:sp>
        </mc:Choice>
        <mc:Fallback xmlns="">
          <p:sp>
            <p:nvSpPr>
              <p:cNvPr id="3" name="Subtitle 2"/>
              <p:cNvSpPr>
                <a:spLocks noRot="1" noChangeAspect="1" noMove="1" noResize="1" noEditPoints="1" noAdjustHandles="1" noChangeArrowheads="1" noChangeShapeType="1" noTextEdit="1"/>
              </p:cNvSpPr>
              <p:nvPr>
                <p:ph type="subTitle" idx="1"/>
              </p:nvPr>
            </p:nvSpPr>
            <p:spPr>
              <a:xfrm>
                <a:off x="583271" y="732268"/>
                <a:ext cx="12192000" cy="5875361"/>
              </a:xfrm>
              <a:blipFill rotWithShape="1">
                <a:blip r:embed="rId2"/>
                <a:stretch>
                  <a:fillRect l="-3" t="-229" r="3" b="8"/>
                </a:stretch>
              </a:blipFill>
            </p:spPr>
            <p:txBody>
              <a:bodyPr/>
              <a:lstStyle/>
              <a:p>
                <a:r>
                  <a:rPr lang="en-US" altLang="en-US">
                    <a:noFill/>
                  </a:rPr>
                  <a:t> </a:t>
                </a:r>
              </a:p>
            </p:txBody>
          </p:sp>
        </mc:Fallback>
      </mc:AlternateContent>
      <p:pic>
        <p:nvPicPr>
          <p:cNvPr id="4" name="Picture 3"/>
          <p:cNvPicPr>
            <a:picLocks noChangeAspect="1"/>
          </p:cNvPicPr>
          <p:nvPr/>
        </p:nvPicPr>
        <p:blipFill>
          <a:blip r:embed="rId3"/>
          <a:stretch>
            <a:fillRect/>
          </a:stretch>
        </p:blipFill>
        <p:spPr>
          <a:xfrm>
            <a:off x="583271" y="2883599"/>
            <a:ext cx="11025458" cy="2482874"/>
          </a:xfrm>
          <a:prstGeom prst="rect">
            <a:avLst/>
          </a:prstGeom>
        </p:spPr>
      </p:pic>
      <p:cxnSp>
        <p:nvCxnSpPr>
          <p:cNvPr id="7" name="Straight Connector 6"/>
          <p:cNvCxnSpPr/>
          <p:nvPr/>
        </p:nvCxnSpPr>
        <p:spPr>
          <a:xfrm>
            <a:off x="4452257" y="783771"/>
            <a:ext cx="30480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8278</Words>
  <Application>Microsoft Office PowerPoint</Application>
  <PresentationFormat>Custom</PresentationFormat>
  <Paragraphs>1125</Paragraphs>
  <Slides>130</Slides>
  <Notes>4</Notes>
  <HiddenSlides>0</HiddenSlides>
  <MMClips>0</MMClips>
  <ScaleCrop>false</ScaleCrop>
  <HeadingPairs>
    <vt:vector size="4" baseType="variant">
      <vt:variant>
        <vt:lpstr>Theme</vt:lpstr>
      </vt:variant>
      <vt:variant>
        <vt:i4>1</vt:i4>
      </vt:variant>
      <vt:variant>
        <vt:lpstr>Slide Titles</vt:lpstr>
      </vt:variant>
      <vt:variant>
        <vt:i4>130</vt:i4>
      </vt:variant>
    </vt:vector>
  </HeadingPairs>
  <TitlesOfParts>
    <vt:vector size="131" baseType="lpstr">
      <vt:lpstr>Office Theme</vt:lpstr>
      <vt:lpstr>PowerPoint Presentation</vt:lpstr>
      <vt:lpstr>PowerPoint Presentation</vt:lpstr>
      <vt:lpstr>PowerPoint Presentation</vt:lpstr>
      <vt:lpstr>PowerPoint Presentation</vt:lpstr>
      <vt:lpstr>Week 1</vt:lpstr>
      <vt:lpstr>What is Quality ?</vt:lpstr>
      <vt:lpstr>Components or Dimensions of Quality</vt:lpstr>
      <vt:lpstr>Components or Dimensions of Quality(Contnd)</vt:lpstr>
      <vt:lpstr>Components or Dimensions of Quality(Contnd)</vt:lpstr>
      <vt:lpstr>Components or Dimensions of Quality(Contnd)</vt:lpstr>
      <vt:lpstr>Components or Dimensions of Quality(Contnd)</vt:lpstr>
      <vt:lpstr>Total Quality Management </vt:lpstr>
      <vt:lpstr>Cont’d</vt:lpstr>
      <vt:lpstr>Cont’d</vt:lpstr>
      <vt:lpstr>Cont’d</vt:lpstr>
      <vt:lpstr>Week 2</vt:lpstr>
      <vt:lpstr>Acceptance-Sampling </vt:lpstr>
      <vt:lpstr>Cont’d</vt:lpstr>
      <vt:lpstr>Cont’d</vt:lpstr>
      <vt:lpstr>Cont’d</vt:lpstr>
      <vt:lpstr>Concept about Quality Costs</vt:lpstr>
      <vt:lpstr>Types of Quality Costs</vt:lpstr>
      <vt:lpstr>Prevention Costs </vt:lpstr>
      <vt:lpstr>Types of prevention Costs</vt:lpstr>
      <vt:lpstr>Types of prevention Costs (Contd.)</vt:lpstr>
      <vt:lpstr>Appraisal Costs</vt:lpstr>
      <vt:lpstr>Types of Appraisal Costs</vt:lpstr>
      <vt:lpstr>Internal Failure Costs </vt:lpstr>
      <vt:lpstr>Types of Internal Failure Costs</vt:lpstr>
      <vt:lpstr>External Failure Costs</vt:lpstr>
      <vt:lpstr>Types of External Failure Costs</vt:lpstr>
      <vt:lpstr>PowerPoint Presentation</vt:lpstr>
      <vt:lpstr>Methods of and philosophy of statistical control</vt:lpstr>
      <vt:lpstr>PowerPoint Presentation</vt:lpstr>
      <vt:lpstr>PowerPoint Presentation</vt:lpstr>
      <vt:lpstr>PowerPoint Presentation</vt:lpstr>
      <vt:lpstr>PowerPoint Presentation</vt:lpstr>
      <vt:lpstr>PowerPoint Presentation</vt:lpstr>
      <vt:lpstr>Week 4</vt:lpstr>
      <vt:lpstr>PowerPoint Presentation</vt:lpstr>
      <vt:lpstr>PowerPoint Presentation</vt:lpstr>
      <vt:lpstr>PowerPoint Presentation</vt:lpstr>
      <vt:lpstr>PowerPoint Presentation</vt:lpstr>
      <vt:lpstr>PowerPoint Presentation</vt:lpstr>
      <vt:lpstr>PowerPoint Presentation</vt:lpstr>
      <vt:lpstr>Week 5</vt:lpstr>
      <vt:lpstr>PowerPoint Presentation</vt:lpstr>
      <vt:lpstr>PowerPoint Presentation</vt:lpstr>
      <vt:lpstr>PowerPoint Presentation</vt:lpstr>
      <vt:lpstr>PowerPoint Presentation</vt:lpstr>
      <vt:lpstr>Choice of Control Limits</vt:lpstr>
      <vt:lpstr>PowerPoint Presentation</vt:lpstr>
      <vt:lpstr>PowerPoint Presentation</vt:lpstr>
      <vt:lpstr>Sample Size and Sampling Frequency</vt:lpstr>
      <vt:lpstr>Causes of Process Being Out of Control</vt:lpstr>
      <vt:lpstr>Analysis of Patterns on Control Charts</vt:lpstr>
      <vt:lpstr>PowerPoint Presentation</vt:lpstr>
      <vt:lpstr>Pattern Recognition</vt:lpstr>
      <vt:lpstr>Cont’d</vt:lpstr>
      <vt:lpstr>Cont’d</vt:lpstr>
      <vt:lpstr>Related questions</vt:lpstr>
      <vt:lpstr>Methods of and philosophy of statistical control</vt:lpstr>
      <vt:lpstr>PowerPoint Presentation</vt:lpstr>
      <vt:lpstr>Week 7</vt:lpstr>
      <vt:lpstr>PowerPoint Presentation</vt:lpstr>
      <vt:lpstr>PowerPoint Presentation</vt:lpstr>
      <vt:lpstr>PowerPoint Presentation</vt:lpstr>
      <vt:lpstr>PowerPoint Presentation</vt:lpstr>
      <vt:lpstr>PowerPoint Presentation</vt:lpstr>
      <vt:lpstr>PowerPoint Presentation</vt:lpstr>
      <vt:lpstr>Week 8</vt:lpstr>
      <vt:lpstr>PowerPoint Presentation</vt:lpstr>
      <vt:lpstr>PowerPoint Presentation</vt:lpstr>
      <vt:lpstr>PowerPoint Presentation</vt:lpstr>
      <vt:lpstr>PowerPoint Presentation</vt:lpstr>
      <vt:lpstr>PowerPoint Presentation</vt:lpstr>
      <vt:lpstr>PowerPoint Presentation</vt:lpstr>
      <vt:lpstr>Week 9</vt:lpstr>
      <vt:lpstr>PowerPoint Presentation</vt:lpstr>
      <vt:lpstr>PowerPoint Presentation</vt:lpstr>
      <vt:lpstr>Choice of Control Limits</vt:lpstr>
      <vt:lpstr>PowerPoint Presentation</vt:lpstr>
      <vt:lpstr>Sample Size and Sampling Frequency</vt:lpstr>
      <vt:lpstr>Causes of Process Being Out of Control</vt:lpstr>
      <vt:lpstr>Analysis of Patterns on Control Charts</vt:lpstr>
      <vt:lpstr>PowerPoint Presentation</vt:lpstr>
      <vt:lpstr>PowerPoint Presentation</vt:lpstr>
      <vt:lpstr>Pattern Recognition</vt:lpstr>
      <vt:lpstr>Cont’d</vt:lpstr>
      <vt:lpstr>Cont’d</vt:lpstr>
      <vt:lpstr>Related questions</vt:lpstr>
      <vt:lpstr>PowerPoint Presentation</vt:lpstr>
      <vt:lpstr>PowerPoint Presentation</vt:lpstr>
      <vt:lpstr>PowerPoint Presentation</vt:lpstr>
      <vt:lpstr>Week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 12</vt:lpstr>
      <vt:lpstr>PowerPoint Presentation</vt:lpstr>
      <vt:lpstr>PowerPoint Presentation</vt:lpstr>
      <vt:lpstr>PowerPoint Presentation</vt:lpstr>
      <vt:lpstr>Lecture continue…..</vt:lpstr>
      <vt:lpstr>PowerPoint Presentation</vt:lpstr>
      <vt:lpstr>PowerPoint Presentation</vt:lpstr>
      <vt:lpstr>PowerPoint Presentation</vt:lpstr>
      <vt:lpstr>PowerPoint Presentation</vt:lpstr>
      <vt:lpstr>PowerPoint Presentation</vt:lpstr>
      <vt:lpstr>Week 13</vt:lpstr>
      <vt:lpstr>PowerPoint Presentation</vt:lpstr>
      <vt:lpstr>PowerPoint Presentation</vt:lpstr>
      <vt:lpstr>PowerPoint Presentation</vt:lpstr>
      <vt:lpstr>PowerPoint Presentation</vt:lpstr>
      <vt:lpstr>PowerPoint Presentation</vt:lpstr>
      <vt:lpstr>PowerPoint Presentation</vt:lpstr>
      <vt:lpstr>Week 14</vt:lpstr>
      <vt:lpstr>PowerPoint Presentation</vt:lpstr>
      <vt:lpstr>PowerPoint Presentation</vt:lpstr>
      <vt:lpstr>PowerPoint Presentation</vt:lpstr>
      <vt:lpstr>PowerPoint Presentation</vt:lpstr>
      <vt:lpstr>PowerPoint Presentation</vt:lpstr>
      <vt:lpstr>Week 15</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control</dc:title>
  <dc:creator>MaHsK</dc:creator>
  <cp:lastModifiedBy>Sanjana</cp:lastModifiedBy>
  <cp:revision>54</cp:revision>
  <dcterms:created xsi:type="dcterms:W3CDTF">2016-04-11T16:06:00Z</dcterms:created>
  <dcterms:modified xsi:type="dcterms:W3CDTF">2025-01-16T04:28:45Z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336175C01A5E4C8C811A0571723F2BBA_12</vt:lpwstr>
  </property>
  <property fmtid="{D5CDD505-2E9C-101B-9397-08002B2CF9AE}" pid="3" name="KSOProductBuildVer">
    <vt:lpwstr>1033-12.2.0.19805</vt:lpwstr>
  </property>
</Properties>
</file>