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Override1.xml" ContentType="application/vnd.openxmlformats-officedocument.themeOverride+xml"/>
  <Override PartName="/ppt/media/image3.jpg" ContentType="image/png"/>
  <Override PartName="/ppt/theme/themeOverride2.xml" ContentType="application/vnd.openxmlformats-officedocument.themeOverride+xml"/>
  <Override PartName="/ppt/media/image4.jpg" ContentType="image/jpg"/>
  <Override PartName="/ppt/media/image6.jpg" ContentType="image/png"/>
  <Override PartName="/ppt/media/image52.jpg" ContentType="image/jpg"/>
  <Override PartName="/ppt/media/image53.jpg" ContentType="image/jpg"/>
  <Override PartName="/ppt/media/image54.jpg" ContentType="image/jpg"/>
  <Override PartName="/ppt/media/image59.jpg" ContentType="image/jpg"/>
  <Override PartName="/ppt/media/image60.jpg" ContentType="image/jpg"/>
  <Override PartName="/ppt/media/image61.jpg" ContentType="image/jpg"/>
  <Override PartName="/ppt/media/image62.jpg" ContentType="image/jpg"/>
  <Override PartName="/ppt/media/image63.jpg" ContentType="image/jpg"/>
  <Override PartName="/ppt/media/image66.jpg" ContentType="image/jpg"/>
  <Override PartName="/ppt/media/image67.jpg" ContentType="image/jpg"/>
  <Override PartName="/ppt/media/image69.jpg" ContentType="image/jpg"/>
  <Override PartName="/ppt/media/image85.jpg" ContentType="image/jpg"/>
  <Override PartName="/ppt/media/image86.jpg" ContentType="image/jpg"/>
  <Override PartName="/ppt/media/image87.jpg" ContentType="image/jpg"/>
  <Override PartName="/ppt/media/image88.jpg" ContentType="image/jp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sldIdLst>
    <p:sldId id="268" r:id="rId5"/>
    <p:sldId id="414" r:id="rId6"/>
    <p:sldId id="415" r:id="rId7"/>
    <p:sldId id="417" r:id="rId8"/>
    <p:sldId id="425" r:id="rId9"/>
    <p:sldId id="421" r:id="rId10"/>
    <p:sldId id="422" r:id="rId11"/>
    <p:sldId id="423" r:id="rId12"/>
    <p:sldId id="424" r:id="rId13"/>
    <p:sldId id="416" r:id="rId14"/>
    <p:sldId id="310" r:id="rId15"/>
    <p:sldId id="259" r:id="rId16"/>
    <p:sldId id="260" r:id="rId17"/>
    <p:sldId id="261" r:id="rId18"/>
    <p:sldId id="262" r:id="rId19"/>
    <p:sldId id="263" r:id="rId20"/>
    <p:sldId id="264" r:id="rId21"/>
    <p:sldId id="265" r:id="rId22"/>
    <p:sldId id="266" r:id="rId23"/>
    <p:sldId id="267" r:id="rId24"/>
    <p:sldId id="332" r:id="rId25"/>
    <p:sldId id="269" r:id="rId26"/>
    <p:sldId id="270" r:id="rId27"/>
    <p:sldId id="271" r:id="rId28"/>
    <p:sldId id="272" r:id="rId29"/>
    <p:sldId id="273" r:id="rId30"/>
    <p:sldId id="274" r:id="rId31"/>
    <p:sldId id="275" r:id="rId32"/>
    <p:sldId id="276" r:id="rId33"/>
    <p:sldId id="277" r:id="rId34"/>
    <p:sldId id="333" r:id="rId35"/>
    <p:sldId id="257" r:id="rId36"/>
    <p:sldId id="258" r:id="rId37"/>
    <p:sldId id="334" r:id="rId38"/>
    <p:sldId id="331" r:id="rId39"/>
    <p:sldId id="335" r:id="rId40"/>
    <p:sldId id="339" r:id="rId41"/>
    <p:sldId id="340" r:id="rId42"/>
    <p:sldId id="341" r:id="rId43"/>
    <p:sldId id="342" r:id="rId44"/>
    <p:sldId id="343" r:id="rId45"/>
    <p:sldId id="344" r:id="rId46"/>
    <p:sldId id="346" r:id="rId47"/>
    <p:sldId id="288" r:id="rId48"/>
    <p:sldId id="336" r:id="rId49"/>
    <p:sldId id="338" r:id="rId50"/>
    <p:sldId id="279" r:id="rId51"/>
    <p:sldId id="308" r:id="rId52"/>
    <p:sldId id="309" r:id="rId53"/>
    <p:sldId id="353" r:id="rId54"/>
    <p:sldId id="357" r:id="rId55"/>
    <p:sldId id="347" r:id="rId56"/>
    <p:sldId id="348" r:id="rId57"/>
    <p:sldId id="349" r:id="rId58"/>
    <p:sldId id="350" r:id="rId59"/>
    <p:sldId id="351" r:id="rId60"/>
    <p:sldId id="352" r:id="rId61"/>
    <p:sldId id="283" r:id="rId62"/>
    <p:sldId id="284" r:id="rId63"/>
    <p:sldId id="285" r:id="rId64"/>
    <p:sldId id="354" r:id="rId65"/>
    <p:sldId id="356" r:id="rId66"/>
    <p:sldId id="355" r:id="rId67"/>
    <p:sldId id="330" r:id="rId68"/>
    <p:sldId id="329" r:id="rId69"/>
    <p:sldId id="358" r:id="rId70"/>
    <p:sldId id="359" r:id="rId71"/>
    <p:sldId id="360" r:id="rId72"/>
    <p:sldId id="361" r:id="rId73"/>
    <p:sldId id="362" r:id="rId74"/>
    <p:sldId id="363" r:id="rId75"/>
    <p:sldId id="364" r:id="rId76"/>
    <p:sldId id="366" r:id="rId77"/>
    <p:sldId id="367" r:id="rId78"/>
    <p:sldId id="368" r:id="rId79"/>
    <p:sldId id="369" r:id="rId80"/>
    <p:sldId id="370" r:id="rId81"/>
    <p:sldId id="371" r:id="rId82"/>
    <p:sldId id="337" r:id="rId83"/>
    <p:sldId id="385" r:id="rId84"/>
    <p:sldId id="389" r:id="rId85"/>
    <p:sldId id="305" r:id="rId86"/>
    <p:sldId id="391" r:id="rId87"/>
    <p:sldId id="306" r:id="rId88"/>
    <p:sldId id="307" r:id="rId89"/>
    <p:sldId id="372" r:id="rId90"/>
    <p:sldId id="373" r:id="rId91"/>
    <p:sldId id="374" r:id="rId92"/>
    <p:sldId id="375" r:id="rId93"/>
    <p:sldId id="376" r:id="rId94"/>
    <p:sldId id="377" r:id="rId95"/>
    <p:sldId id="378" r:id="rId96"/>
    <p:sldId id="393" r:id="rId97"/>
    <p:sldId id="394" r:id="rId98"/>
    <p:sldId id="396" r:id="rId99"/>
    <p:sldId id="397" r:id="rId100"/>
    <p:sldId id="392" r:id="rId101"/>
    <p:sldId id="379" r:id="rId102"/>
    <p:sldId id="380" r:id="rId103"/>
    <p:sldId id="381" r:id="rId104"/>
    <p:sldId id="382" r:id="rId105"/>
    <p:sldId id="383" r:id="rId106"/>
    <p:sldId id="384" r:id="rId107"/>
    <p:sldId id="398" r:id="rId108"/>
    <p:sldId id="399" r:id="rId109"/>
    <p:sldId id="400" r:id="rId110"/>
    <p:sldId id="401" r:id="rId111"/>
    <p:sldId id="402" r:id="rId112"/>
    <p:sldId id="403" r:id="rId113"/>
    <p:sldId id="404" r:id="rId114"/>
    <p:sldId id="405" r:id="rId115"/>
    <p:sldId id="406" r:id="rId116"/>
    <p:sldId id="407" r:id="rId117"/>
    <p:sldId id="408" r:id="rId118"/>
    <p:sldId id="409" r:id="rId119"/>
    <p:sldId id="410" r:id="rId120"/>
    <p:sldId id="395" r:id="rId121"/>
    <p:sldId id="411" r:id="rId122"/>
    <p:sldId id="412" r:id="rId123"/>
    <p:sldId id="413" r:id="rId1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80" autoAdjust="0"/>
    <p:restoredTop sz="95364" autoAdjust="0"/>
  </p:normalViewPr>
  <p:slideViewPr>
    <p:cSldViewPr snapToGrid="0">
      <p:cViewPr varScale="1">
        <p:scale>
          <a:sx n="93" d="100"/>
          <a:sy n="93" d="100"/>
        </p:scale>
        <p:origin x="211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117" Type="http://schemas.openxmlformats.org/officeDocument/2006/relationships/slide" Target="slides/slide113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112" Type="http://schemas.openxmlformats.org/officeDocument/2006/relationships/slide" Target="slides/slide108.xml"/><Relationship Id="rId16" Type="http://schemas.openxmlformats.org/officeDocument/2006/relationships/slide" Target="slides/slide12.xml"/><Relationship Id="rId107" Type="http://schemas.openxmlformats.org/officeDocument/2006/relationships/slide" Target="slides/slide103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102" Type="http://schemas.openxmlformats.org/officeDocument/2006/relationships/slide" Target="slides/slide98.xml"/><Relationship Id="rId123" Type="http://schemas.openxmlformats.org/officeDocument/2006/relationships/slide" Target="slides/slide119.xml"/><Relationship Id="rId128" Type="http://schemas.openxmlformats.org/officeDocument/2006/relationships/tableStyles" Target="tableStyles.xml"/><Relationship Id="rId5" Type="http://schemas.openxmlformats.org/officeDocument/2006/relationships/slide" Target="slides/slide1.xml"/><Relationship Id="rId90" Type="http://schemas.openxmlformats.org/officeDocument/2006/relationships/slide" Target="slides/slide86.xml"/><Relationship Id="rId95" Type="http://schemas.openxmlformats.org/officeDocument/2006/relationships/slide" Target="slides/slide9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105" Type="http://schemas.openxmlformats.org/officeDocument/2006/relationships/slide" Target="slides/slide101.xml"/><Relationship Id="rId113" Type="http://schemas.openxmlformats.org/officeDocument/2006/relationships/slide" Target="slides/slide109.xml"/><Relationship Id="rId118" Type="http://schemas.openxmlformats.org/officeDocument/2006/relationships/slide" Target="slides/slide114.xml"/><Relationship Id="rId126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121" Type="http://schemas.openxmlformats.org/officeDocument/2006/relationships/slide" Target="slides/slide11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103" Type="http://schemas.openxmlformats.org/officeDocument/2006/relationships/slide" Target="slides/slide99.xml"/><Relationship Id="rId108" Type="http://schemas.openxmlformats.org/officeDocument/2006/relationships/slide" Target="slides/slide104.xml"/><Relationship Id="rId116" Type="http://schemas.openxmlformats.org/officeDocument/2006/relationships/slide" Target="slides/slide112.xml"/><Relationship Id="rId124" Type="http://schemas.openxmlformats.org/officeDocument/2006/relationships/slide" Target="slides/slide120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11" Type="http://schemas.openxmlformats.org/officeDocument/2006/relationships/slide" Target="slides/slide10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6" Type="http://schemas.openxmlformats.org/officeDocument/2006/relationships/slide" Target="slides/slide102.xml"/><Relationship Id="rId114" Type="http://schemas.openxmlformats.org/officeDocument/2006/relationships/slide" Target="slides/slide110.xml"/><Relationship Id="rId119" Type="http://schemas.openxmlformats.org/officeDocument/2006/relationships/slide" Target="slides/slide115.xml"/><Relationship Id="rId127" Type="http://schemas.openxmlformats.org/officeDocument/2006/relationships/theme" Target="theme/theme1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122" Type="http://schemas.openxmlformats.org/officeDocument/2006/relationships/slide" Target="slides/slide118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109" Type="http://schemas.openxmlformats.org/officeDocument/2006/relationships/slide" Target="slides/slide10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slide" Target="slides/slide100.xml"/><Relationship Id="rId120" Type="http://schemas.openxmlformats.org/officeDocument/2006/relationships/slide" Target="slides/slide116.xml"/><Relationship Id="rId125" Type="http://schemas.openxmlformats.org/officeDocument/2006/relationships/presProps" Target="presProps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110" Type="http://schemas.openxmlformats.org/officeDocument/2006/relationships/slide" Target="slides/slide106.xml"/><Relationship Id="rId115" Type="http://schemas.openxmlformats.org/officeDocument/2006/relationships/slide" Target="slides/slide111.xml"/><Relationship Id="rId61" Type="http://schemas.openxmlformats.org/officeDocument/2006/relationships/slide" Target="slides/slide57.xml"/><Relationship Id="rId82" Type="http://schemas.openxmlformats.org/officeDocument/2006/relationships/slide" Target="slides/slide7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9E3965E-AC41-4711-9D10-E25ABB132D86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645152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F5DC8C3-BA5F-4EED-BB9A-A14272BD82A1}"/>
              </a:ext>
            </a:extLst>
          </p:cNvPr>
          <p:cNvCxnSpPr/>
          <p:nvPr/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4DA70-C731-4C70-880D-CCD4705E623C}" type="datetime1">
              <a:rPr lang="en-US" smtClean="0"/>
              <a:t>1/15/2025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2251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891848" y="349457"/>
            <a:ext cx="2352146" cy="22365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15" b="0" i="0">
                <a:solidFill>
                  <a:srgbClr val="BAD162"/>
                </a:solidFill>
                <a:latin typeface="Arial MT"/>
                <a:cs typeface="Arial M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2757486"/>
            <a:ext cx="8534400" cy="2616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75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1/15/2025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940805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1D723-8F53-4F53-90B0-1982A396982E}" type="datetime1">
              <a:rPr lang="en-US" smtClean="0"/>
              <a:t>1/15/2025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20101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585C21A-8B93-4657-B5DF-7EAEAD3BE127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90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663440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59DE2C1-4C52-40A3-8959-27B2C1BEBFF6}"/>
              </a:ext>
            </a:extLst>
          </p:cNvPr>
          <p:cNvCxnSpPr/>
          <p:nvPr/>
        </p:nvCxnSpPr>
        <p:spPr>
          <a:xfrm>
            <a:off x="1207658" y="4485132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69AF7-7BEB-44E4-9852-375E34362B5B}" type="datetime1">
              <a:rPr lang="en-US" smtClean="0"/>
              <a:t>1/15/2025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04017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AC38D-0552-4C82-B593-E6124DFADBE2}" type="datetime1">
              <a:rPr lang="en-US" smtClean="0"/>
              <a:t>1/15/2025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22313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958274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15944" y="2958273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F0F1C-5577-4ACB-BB62-DF8F3C494C7E}" type="datetime1">
              <a:rPr lang="en-US" smtClean="0"/>
              <a:t>1/15/2025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67755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5B394-D9F9-4F0C-B15D-605F45CB9E9F}" type="datetime1">
              <a:rPr lang="en-US" smtClean="0"/>
              <a:t>1/15/2025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22601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8E9C91B-7EAD-4562-AB0E-DFB9663AECE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67345-2558-425A-8533-9BFDBCE15005}" type="datetime1">
              <a:rPr lang="en-US" smtClean="0"/>
              <a:t>1/15/2025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07235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466" y="786383"/>
            <a:ext cx="3517567" cy="2093975"/>
          </a:xfrm>
        </p:spPr>
        <p:txBody>
          <a:bodyPr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58984" y="812799"/>
            <a:ext cx="5928344" cy="52947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3465" y="3043050"/>
            <a:ext cx="3517567" cy="3064505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3464" y="6446520"/>
            <a:ext cx="3517568" cy="365125"/>
          </a:xfrm>
        </p:spPr>
        <p:txBody>
          <a:bodyPr/>
          <a:lstStyle>
            <a:lvl1pPr algn="l">
              <a:defRPr/>
            </a:lvl1pPr>
          </a:lstStyle>
          <a:p>
            <a:fld id="{92BEA474-078D-4E9B-9B14-09A87B19DC46}" type="datetime1">
              <a:rPr lang="en-US" smtClean="0"/>
              <a:t>1/15/2025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458983" y="6446520"/>
            <a:ext cx="5334019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18504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>
              <a:lumMod val="85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907D986-8816-4272-A432-0437A28A9828}" type="datetime1">
              <a:rPr lang="en-US" smtClean="0"/>
              <a:t>1/15/2025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43989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16A0E3C-60E6-4F39-BC55-5F7C224E1F7C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FFFFFF"/>
                </a:solidFill>
              </a:defRPr>
            </a:lvl1pPr>
          </a:lstStyle>
          <a:p>
            <a:fld id="{62D6E202-B606-4609-B914-27C9371A1F6D}" type="datetime1">
              <a:rPr lang="en-US" smtClean="0"/>
              <a:t>1/15/2025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rgbClr val="FFFFFF"/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5025DAC-8B93-4160-B017-3A274A5828C0}"/>
              </a:ext>
            </a:extLst>
          </p:cNvPr>
          <p:cNvCxnSpPr/>
          <p:nvPr/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9070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700" i="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11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1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7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3.jpg"/><Relationship Id="rId4" Type="http://schemas.openxmlformats.org/officeDocument/2006/relationships/image" Target="../media/image65.png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jpg"/><Relationship Id="rId4" Type="http://schemas.openxmlformats.org/officeDocument/2006/relationships/image" Target="../media/image65.pn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jpg"/><Relationship Id="rId4" Type="http://schemas.openxmlformats.org/officeDocument/2006/relationships/image" Target="../media/image65.png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A9286AD2-18A9-4868-A4E3-7A2097A208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1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10AF38-26DF-48B3-952C-4A9091D686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0921" y="1260485"/>
            <a:ext cx="5939050" cy="28864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Lab Manual</a:t>
            </a:r>
            <a:b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</a:t>
            </a:r>
            <a:b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Mechanics of Solids</a:t>
            </a:r>
            <a:endParaRPr lang="en-US" sz="54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FC2D8F-56D2-4ADF-B439-0E09E7C378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2899" y="4672738"/>
            <a:ext cx="5463101" cy="2093813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1800" b="1" dirty="0">
                <a:solidFill>
                  <a:srgbClr val="464646"/>
                </a:solidFill>
                <a:latin typeface="Times New Roman" panose="02020603050405020304" pitchFamily="18" charset="0"/>
                <a:ea typeface="Inter Medium" pitchFamily="34" charset="-122"/>
                <a:cs typeface="Times New Roman" panose="02020603050405020304" pitchFamily="18" charset="0"/>
              </a:rPr>
              <a:t>Prepared By :</a:t>
            </a:r>
            <a:endParaRPr lang="en-US" sz="18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ea typeface="Inter Medium" pitchFamily="34" charset="-122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1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Inter Medium" pitchFamily="34" charset="-122"/>
                <a:cs typeface="Times New Roman" panose="02020603050405020304" pitchFamily="18" charset="0"/>
              </a:rPr>
              <a:t>Anisul</a:t>
            </a: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Inter Medium" pitchFamily="34" charset="-122"/>
                <a:cs typeface="Times New Roman" panose="02020603050405020304" pitchFamily="18" charset="0"/>
              </a:rPr>
              <a:t> Islam</a:t>
            </a:r>
          </a:p>
          <a:p>
            <a:pPr>
              <a:lnSpc>
                <a:spcPct val="120000"/>
              </a:lnSpc>
            </a:pP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Inter Medium" pitchFamily="34" charset="-122"/>
                <a:cs typeface="Times New Roman" panose="02020603050405020304" pitchFamily="18" charset="0"/>
              </a:rPr>
              <a:t>Lecturer</a:t>
            </a:r>
          </a:p>
          <a:p>
            <a:pPr>
              <a:lnSpc>
                <a:spcPct val="120000"/>
              </a:lnSpc>
            </a:pP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Inter Medium" pitchFamily="34" charset="-122"/>
                <a:cs typeface="Times New Roman" panose="02020603050405020304" pitchFamily="18" charset="0"/>
              </a:rPr>
              <a:t>Department of ME (UGV)</a:t>
            </a:r>
          </a:p>
          <a:p>
            <a:endParaRPr lang="en-US" sz="2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7A7CD63-7EC3-44F3-95D0-595C4019FF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44179" y="4498925"/>
            <a:ext cx="5636107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Image 2">
            <a:extLst>
              <a:ext uri="{FF2B5EF4-FFF2-40B4-BE49-F238E27FC236}">
                <a16:creationId xmlns:a16="http://schemas.microsoft.com/office/drawing/2014/main" id="{534D7C2E-F4F4-407D-96B7-67330D32D8F8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44179" y="111119"/>
            <a:ext cx="833951" cy="10721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38D6893-98B7-43A3-95F4-14F8D61B0C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2031" y="659026"/>
            <a:ext cx="5939048" cy="61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7473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A6F063D-0CA3-851A-135C-99C81F6A45F1}"/>
              </a:ext>
            </a:extLst>
          </p:cNvPr>
          <p:cNvSpPr/>
          <p:nvPr/>
        </p:nvSpPr>
        <p:spPr>
          <a:xfrm>
            <a:off x="0" y="0"/>
            <a:ext cx="1869989" cy="6400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FB2634E7-06B3-471D-8430-77C5C235EC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8460443"/>
              </p:ext>
            </p:extLst>
          </p:nvPr>
        </p:nvGraphicFramePr>
        <p:xfrm>
          <a:off x="1869988" y="1235676"/>
          <a:ext cx="10322012" cy="420737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53257">
                  <a:extLst>
                    <a:ext uri="{9D8B030D-6E8A-4147-A177-3AD203B41FA5}">
                      <a16:colId xmlns:a16="http://schemas.microsoft.com/office/drawing/2014/main" val="3314506861"/>
                    </a:ext>
                  </a:extLst>
                </a:gridCol>
                <a:gridCol w="1966593">
                  <a:extLst>
                    <a:ext uri="{9D8B030D-6E8A-4147-A177-3AD203B41FA5}">
                      <a16:colId xmlns:a16="http://schemas.microsoft.com/office/drawing/2014/main" val="2618506460"/>
                    </a:ext>
                  </a:extLst>
                </a:gridCol>
                <a:gridCol w="5475848">
                  <a:extLst>
                    <a:ext uri="{9D8B030D-6E8A-4147-A177-3AD203B41FA5}">
                      <a16:colId xmlns:a16="http://schemas.microsoft.com/office/drawing/2014/main" val="2350650942"/>
                    </a:ext>
                  </a:extLst>
                </a:gridCol>
                <a:gridCol w="1526314">
                  <a:extLst>
                    <a:ext uri="{9D8B030D-6E8A-4147-A177-3AD203B41FA5}">
                      <a16:colId xmlns:a16="http://schemas.microsoft.com/office/drawing/2014/main" val="3761174990"/>
                    </a:ext>
                  </a:extLst>
                </a:gridCol>
              </a:tblGrid>
              <a:tr h="427644">
                <a:tc>
                  <a:txBody>
                    <a:bodyPr/>
                    <a:lstStyle/>
                    <a:p>
                      <a:pPr marL="74930" algn="ctr">
                        <a:lnSpc>
                          <a:spcPts val="1355"/>
                        </a:lnSpc>
                      </a:pPr>
                      <a:r>
                        <a:rPr sz="1400" b="1" dirty="0">
                          <a:latin typeface="Times New Roman"/>
                          <a:cs typeface="Times New Roman"/>
                        </a:rPr>
                        <a:t>Sl.</a:t>
                      </a:r>
                      <a:r>
                        <a:rPr sz="1400" b="1" spc="-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b="1" spc="-25" dirty="0">
                          <a:latin typeface="Times New Roman"/>
                          <a:cs typeface="Times New Roman"/>
                        </a:rPr>
                        <a:t>No.</a:t>
                      </a: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491490" algn="l">
                        <a:lnSpc>
                          <a:spcPts val="1355"/>
                        </a:lnSpc>
                      </a:pPr>
                      <a:r>
                        <a:rPr sz="1400" b="1" spc="-20" dirty="0">
                          <a:latin typeface="Times New Roman"/>
                          <a:cs typeface="Times New Roman"/>
                        </a:rPr>
                        <a:t>Week</a:t>
                      </a: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11454" algn="l">
                        <a:lnSpc>
                          <a:spcPts val="1355"/>
                        </a:lnSpc>
                      </a:pPr>
                      <a:r>
                        <a:rPr sz="1400" b="1" spc="-10" dirty="0">
                          <a:latin typeface="Times New Roman"/>
                          <a:cs typeface="Times New Roman"/>
                        </a:rPr>
                        <a:t>Content</a:t>
                      </a: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4960">
                        <a:lnSpc>
                          <a:spcPts val="1355"/>
                        </a:lnSpc>
                      </a:pPr>
                      <a:r>
                        <a:rPr sz="1400" b="1" spc="-20" dirty="0">
                          <a:latin typeface="Times New Roman"/>
                          <a:cs typeface="Times New Roman"/>
                        </a:rPr>
                        <a:t>Page</a:t>
                      </a:r>
                      <a:r>
                        <a:rPr sz="1400" b="1" spc="-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b="1" spc="-25" dirty="0">
                          <a:latin typeface="Times New Roman"/>
                          <a:cs typeface="Times New Roman"/>
                        </a:rPr>
                        <a:t>No.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73975367"/>
                  </a:ext>
                </a:extLst>
              </a:tr>
              <a:tr h="849221">
                <a:tc>
                  <a:txBody>
                    <a:bodyPr/>
                    <a:lstStyle/>
                    <a:p>
                      <a:pPr marL="76200" algn="ctr">
                        <a:lnSpc>
                          <a:spcPts val="1345"/>
                        </a:lnSpc>
                      </a:pPr>
                      <a:r>
                        <a:rPr sz="1400" spc="-50" dirty="0">
                          <a:latin typeface="Times New Roman"/>
                          <a:cs typeface="Times New Roman"/>
                        </a:rPr>
                        <a:t>1</a:t>
                      </a: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380"/>
                        </a:lnSpc>
                      </a:pPr>
                      <a:r>
                        <a:rPr sz="1400" dirty="0">
                          <a:latin typeface="Times New Roman"/>
                          <a:cs typeface="Times New Roman"/>
                        </a:rPr>
                        <a:t>Week</a:t>
                      </a:r>
                      <a:r>
                        <a:rPr sz="1400" spc="-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25" dirty="0">
                          <a:latin typeface="Times New Roman"/>
                          <a:cs typeface="Times New Roman"/>
                        </a:rPr>
                        <a:t>01</a:t>
                      </a: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75895" algn="l">
                        <a:lnSpc>
                          <a:spcPts val="1300"/>
                        </a:lnSpc>
                      </a:pPr>
                      <a:r>
                        <a:rPr lang="en-US" sz="1400" b="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b="0" dirty="0">
                          <a:latin typeface="Times New Roman"/>
                          <a:cs typeface="Times New Roman"/>
                        </a:rPr>
                        <a:t>Basic</a:t>
                      </a:r>
                      <a:r>
                        <a:rPr sz="1400" b="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b="0" spc="-10" dirty="0">
                          <a:latin typeface="Times New Roman"/>
                          <a:cs typeface="Times New Roman"/>
                        </a:rPr>
                        <a:t>Introduction</a:t>
                      </a:r>
                      <a:r>
                        <a:rPr sz="1400" b="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b="0" dirty="0">
                          <a:latin typeface="Times New Roman"/>
                          <a:cs typeface="Times New Roman"/>
                        </a:rPr>
                        <a:t>on</a:t>
                      </a:r>
                      <a:r>
                        <a:rPr sz="1400" b="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b="0" spc="-10" dirty="0">
                          <a:latin typeface="Times New Roman"/>
                          <a:cs typeface="Times New Roman"/>
                        </a:rPr>
                        <a:t>Hardness,</a:t>
                      </a:r>
                      <a:endParaRPr sz="1400" b="0" dirty="0">
                        <a:latin typeface="Times New Roman"/>
                        <a:cs typeface="Times New Roman"/>
                      </a:endParaRPr>
                    </a:p>
                    <a:p>
                      <a:pPr marL="2540" marR="178435" algn="l">
                        <a:lnSpc>
                          <a:spcPct val="93800"/>
                        </a:lnSpc>
                        <a:spcBef>
                          <a:spcPts val="45"/>
                        </a:spcBef>
                      </a:pPr>
                      <a:r>
                        <a:rPr lang="en-US" sz="1400" b="0" spc="-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b="0" spc="-10" dirty="0">
                          <a:latin typeface="Times New Roman"/>
                          <a:cs typeface="Times New Roman"/>
                        </a:rPr>
                        <a:t>Toughness,</a:t>
                      </a:r>
                      <a:r>
                        <a:rPr sz="1400" b="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b="0" dirty="0">
                          <a:latin typeface="Times New Roman"/>
                          <a:cs typeface="Times New Roman"/>
                        </a:rPr>
                        <a:t>Tension,</a:t>
                      </a:r>
                      <a:r>
                        <a:rPr sz="1400" b="0" spc="-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b="0" spc="-10" dirty="0">
                          <a:latin typeface="Times New Roman"/>
                          <a:cs typeface="Times New Roman"/>
                        </a:rPr>
                        <a:t>Compression, </a:t>
                      </a:r>
                      <a:r>
                        <a:rPr sz="1400" b="0" dirty="0">
                          <a:latin typeface="Times New Roman"/>
                          <a:cs typeface="Times New Roman"/>
                        </a:rPr>
                        <a:t>Shear</a:t>
                      </a:r>
                      <a:r>
                        <a:rPr sz="1400" b="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b="0" dirty="0">
                          <a:latin typeface="Times New Roman"/>
                          <a:cs typeface="Times New Roman"/>
                        </a:rPr>
                        <a:t>force,</a:t>
                      </a:r>
                      <a:r>
                        <a:rPr sz="1400" b="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b="0" dirty="0">
                          <a:latin typeface="Times New Roman"/>
                          <a:cs typeface="Times New Roman"/>
                        </a:rPr>
                        <a:t>torsion</a:t>
                      </a:r>
                      <a:r>
                        <a:rPr sz="1400" b="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b="0" spc="-25" dirty="0">
                          <a:latin typeface="Times New Roman"/>
                          <a:cs typeface="Times New Roman"/>
                        </a:rPr>
                        <a:t>and </a:t>
                      </a:r>
                      <a:r>
                        <a:rPr lang="en-US" sz="1400" b="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b="0" dirty="0">
                          <a:latin typeface="Times New Roman"/>
                          <a:cs typeface="Times New Roman"/>
                        </a:rPr>
                        <a:t>Mechanical</a:t>
                      </a:r>
                      <a:r>
                        <a:rPr sz="1400" b="0" spc="-7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400" b="0" spc="-75" dirty="0">
                          <a:latin typeface="Times New Roman"/>
                          <a:cs typeface="Times New Roman"/>
                        </a:rPr>
                        <a:t>       </a:t>
                      </a:r>
                      <a:r>
                        <a:rPr sz="1400" b="0" spc="-10" dirty="0">
                          <a:latin typeface="Times New Roman"/>
                          <a:cs typeface="Times New Roman"/>
                        </a:rPr>
                        <a:t>Properties</a:t>
                      </a:r>
                      <a:endParaRPr sz="1400" b="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685">
                        <a:lnSpc>
                          <a:spcPts val="1345"/>
                        </a:lnSpc>
                      </a:pPr>
                      <a:r>
                        <a:rPr lang="en-US" sz="1400" spc="-10" dirty="0">
                          <a:latin typeface="Times New Roman"/>
                          <a:cs typeface="Times New Roman"/>
                        </a:rPr>
                        <a:t>11</a:t>
                      </a:r>
                      <a:r>
                        <a:rPr sz="1400" spc="-10" dirty="0">
                          <a:latin typeface="Times New Roman"/>
                          <a:cs typeface="Times New Roman"/>
                        </a:rPr>
                        <a:t>-</a:t>
                      </a:r>
                      <a:r>
                        <a:rPr lang="en-US" sz="1400" spc="-25" dirty="0">
                          <a:latin typeface="Times New Roman"/>
                          <a:cs typeface="Times New Roman"/>
                        </a:rPr>
                        <a:t>30</a:t>
                      </a: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40274454"/>
                  </a:ext>
                </a:extLst>
              </a:tr>
              <a:tr h="486032">
                <a:tc>
                  <a:txBody>
                    <a:bodyPr/>
                    <a:lstStyle/>
                    <a:p>
                      <a:pPr marL="76200" algn="ctr">
                        <a:lnSpc>
                          <a:spcPts val="1345"/>
                        </a:lnSpc>
                      </a:pPr>
                      <a:r>
                        <a:rPr sz="1400" spc="-50" dirty="0">
                          <a:latin typeface="Times New Roman"/>
                          <a:cs typeface="Times New Roman"/>
                        </a:rPr>
                        <a:t>2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952500" algn="l">
                        <a:lnSpc>
                          <a:spcPts val="1370"/>
                        </a:lnSpc>
                      </a:pPr>
                      <a:r>
                        <a:rPr sz="1400" dirty="0">
                          <a:latin typeface="Times New Roman"/>
                          <a:cs typeface="Times New Roman"/>
                        </a:rPr>
                        <a:t>Week</a:t>
                      </a:r>
                      <a:r>
                        <a:rPr sz="14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10" dirty="0">
                          <a:latin typeface="Times New Roman"/>
                          <a:cs typeface="Times New Roman"/>
                        </a:rPr>
                        <a:t>02-</a:t>
                      </a:r>
                      <a:r>
                        <a:rPr sz="1400" spc="-25" dirty="0">
                          <a:latin typeface="Times New Roman"/>
                          <a:cs typeface="Times New Roman"/>
                        </a:rPr>
                        <a:t>0</a:t>
                      </a:r>
                      <a:r>
                        <a:rPr lang="en-US" sz="1400" spc="-25" dirty="0">
                          <a:latin typeface="Times New Roman"/>
                          <a:cs typeface="Times New Roman"/>
                        </a:rPr>
                        <a:t>3</a:t>
                      </a: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46735" marR="0" lvl="0" indent="0" algn="l" defTabSz="914400" rtl="0" eaLnBrk="1" fontAlgn="auto" latinLnBrk="0" hangingPunct="1">
                        <a:lnSpc>
                          <a:spcPts val="134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rgbClr val="00002C"/>
                          </a:solidFill>
                          <a:latin typeface="Arial"/>
                          <a:cs typeface="Arial"/>
                        </a:rPr>
                        <a:t>Rockwell Hardness Testing</a:t>
                      </a:r>
                      <a:endParaRPr lang="en-US" sz="1400" b="0" dirty="0">
                        <a:latin typeface="Arial"/>
                        <a:cs typeface="Arial"/>
                      </a:endParaRPr>
                    </a:p>
                    <a:p>
                      <a:pPr marL="546735" algn="l">
                        <a:lnSpc>
                          <a:spcPts val="1345"/>
                        </a:lnSpc>
                      </a:pPr>
                      <a:endParaRPr sz="1400" b="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27965">
                        <a:lnSpc>
                          <a:spcPts val="1370"/>
                        </a:lnSpc>
                      </a:pPr>
                      <a:r>
                        <a:rPr lang="en-US" sz="1400" spc="-10" dirty="0">
                          <a:latin typeface="Times New Roman"/>
                          <a:cs typeface="Times New Roman"/>
                        </a:rPr>
                        <a:t>31</a:t>
                      </a:r>
                      <a:r>
                        <a:rPr sz="1400" spc="-10" dirty="0">
                          <a:latin typeface="Times New Roman"/>
                          <a:cs typeface="Times New Roman"/>
                        </a:rPr>
                        <a:t>-</a:t>
                      </a:r>
                      <a:r>
                        <a:rPr lang="en-US" sz="1400" spc="-35" dirty="0">
                          <a:latin typeface="Times New Roman"/>
                          <a:cs typeface="Times New Roman"/>
                        </a:rPr>
                        <a:t>50</a:t>
                      </a: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59306653"/>
                  </a:ext>
                </a:extLst>
              </a:tr>
              <a:tr h="387178">
                <a:tc>
                  <a:txBody>
                    <a:bodyPr/>
                    <a:lstStyle/>
                    <a:p>
                      <a:pPr marL="76200" algn="ctr">
                        <a:lnSpc>
                          <a:spcPts val="1345"/>
                        </a:lnSpc>
                      </a:pPr>
                      <a:r>
                        <a:rPr sz="1400" spc="-50" dirty="0">
                          <a:latin typeface="Times New Roman"/>
                          <a:cs typeface="Times New Roman"/>
                        </a:rPr>
                        <a:t>3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953769" algn="l">
                        <a:lnSpc>
                          <a:spcPts val="1320"/>
                        </a:lnSpc>
                      </a:pPr>
                      <a:r>
                        <a:rPr sz="1400" dirty="0">
                          <a:latin typeface="Times New Roman"/>
                          <a:cs typeface="Times New Roman"/>
                        </a:rPr>
                        <a:t>Week</a:t>
                      </a:r>
                      <a:r>
                        <a:rPr sz="14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10" dirty="0">
                          <a:latin typeface="Times New Roman"/>
                          <a:cs typeface="Times New Roman"/>
                        </a:rPr>
                        <a:t>0</a:t>
                      </a:r>
                      <a:r>
                        <a:rPr lang="en-US" sz="1400" spc="-10" dirty="0">
                          <a:latin typeface="Times New Roman"/>
                          <a:cs typeface="Times New Roman"/>
                        </a:rPr>
                        <a:t>4</a:t>
                      </a:r>
                      <a:r>
                        <a:rPr sz="1400" spc="-10" dirty="0">
                          <a:latin typeface="Times New Roman"/>
                          <a:cs typeface="Times New Roman"/>
                        </a:rPr>
                        <a:t>-</a:t>
                      </a:r>
                      <a:r>
                        <a:rPr sz="1400" spc="-25" dirty="0">
                          <a:latin typeface="Times New Roman"/>
                          <a:cs typeface="Times New Roman"/>
                        </a:rPr>
                        <a:t>0</a:t>
                      </a:r>
                      <a:r>
                        <a:rPr lang="en-US" sz="1400" spc="-25" dirty="0">
                          <a:latin typeface="Times New Roman"/>
                          <a:cs typeface="Times New Roman"/>
                        </a:rPr>
                        <a:t>5</a:t>
                      </a: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99745" marR="0" lvl="0" indent="0" algn="l" defTabSz="914400" rtl="0" eaLnBrk="1" fontAlgn="auto" latinLnBrk="0" hangingPunct="1">
                        <a:lnSpc>
                          <a:spcPts val="134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rgbClr val="00002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Brinell Hardness Testing</a:t>
                      </a:r>
                      <a:endParaRPr lang="en-US" sz="1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499745" algn="l">
                        <a:lnSpc>
                          <a:spcPts val="1345"/>
                        </a:lnSpc>
                      </a:pPr>
                      <a:endParaRPr sz="1400" b="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29870">
                        <a:lnSpc>
                          <a:spcPts val="1370"/>
                        </a:lnSpc>
                      </a:pPr>
                      <a:r>
                        <a:rPr lang="en-US" sz="1400" spc="-10" dirty="0">
                          <a:latin typeface="Times New Roman"/>
                          <a:cs typeface="Times New Roman"/>
                        </a:rPr>
                        <a:t>51</a:t>
                      </a:r>
                      <a:r>
                        <a:rPr sz="1400" spc="-10" dirty="0">
                          <a:latin typeface="Times New Roman"/>
                          <a:cs typeface="Times New Roman"/>
                        </a:rPr>
                        <a:t>-</a:t>
                      </a:r>
                      <a:r>
                        <a:rPr lang="en-US" sz="1400" spc="-35" dirty="0">
                          <a:latin typeface="Times New Roman"/>
                          <a:cs typeface="Times New Roman"/>
                        </a:rPr>
                        <a:t>64</a:t>
                      </a: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94461228"/>
                  </a:ext>
                </a:extLst>
              </a:tr>
              <a:tr h="354227">
                <a:tc>
                  <a:txBody>
                    <a:bodyPr/>
                    <a:lstStyle/>
                    <a:p>
                      <a:pPr marL="76200" algn="ctr">
                        <a:lnSpc>
                          <a:spcPts val="1345"/>
                        </a:lnSpc>
                      </a:pPr>
                      <a:r>
                        <a:rPr lang="en-US" sz="1400" dirty="0">
                          <a:latin typeface="Times New Roman"/>
                          <a:cs typeface="Times New Roman"/>
                        </a:rPr>
                        <a:t>4</a:t>
                      </a: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952500" lvl="0" indent="0" algn="l" defTabSz="914400" rtl="0" eaLnBrk="1" fontAlgn="auto" latinLnBrk="0" hangingPunct="1">
                        <a:lnSpc>
                          <a:spcPts val="13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Times New Roman"/>
                          <a:cs typeface="Times New Roman"/>
                        </a:rPr>
                        <a:t>Week</a:t>
                      </a:r>
                      <a:r>
                        <a:rPr lang="en-US" sz="14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400" spc="-10" dirty="0">
                          <a:latin typeface="Times New Roman"/>
                          <a:cs typeface="Times New Roman"/>
                        </a:rPr>
                        <a:t>06-</a:t>
                      </a:r>
                      <a:r>
                        <a:rPr lang="en-US" sz="1400" spc="-25" dirty="0">
                          <a:latin typeface="Times New Roman"/>
                          <a:cs typeface="Times New Roman"/>
                        </a:rPr>
                        <a:t>10</a:t>
                      </a:r>
                      <a:endParaRPr lang="en-US" sz="1400" dirty="0">
                        <a:latin typeface="Times New Roman"/>
                        <a:cs typeface="Times New Roman"/>
                      </a:endParaRPr>
                    </a:p>
                    <a:p>
                      <a:pPr marR="952500" algn="l">
                        <a:lnSpc>
                          <a:spcPts val="132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16839" algn="l">
                        <a:lnSpc>
                          <a:spcPts val="1345"/>
                        </a:lnSpc>
                      </a:pPr>
                      <a:r>
                        <a:rPr lang="en-US" sz="1400" b="0" dirty="0">
                          <a:latin typeface="Times New Roman"/>
                          <a:cs typeface="Times New Roman"/>
                        </a:rPr>
                        <a:t>         Impact Testing</a:t>
                      </a:r>
                      <a:endParaRPr sz="1400" b="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9865" marR="0" lvl="0" indent="0" algn="l" defTabSz="914400" rtl="0" eaLnBrk="1" fontAlgn="auto" latinLnBrk="0" hangingPunct="1">
                        <a:lnSpc>
                          <a:spcPts val="13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spc="-10" dirty="0">
                          <a:latin typeface="Times New Roman"/>
                          <a:cs typeface="Times New Roman"/>
                        </a:rPr>
                        <a:t>65-</a:t>
                      </a:r>
                      <a:r>
                        <a:rPr lang="en-US" sz="1400" spc="-25" dirty="0">
                          <a:latin typeface="Times New Roman"/>
                          <a:cs typeface="Times New Roman"/>
                        </a:rPr>
                        <a:t>79</a:t>
                      </a:r>
                      <a:endParaRPr lang="en-US" sz="1400" dirty="0">
                        <a:latin typeface="Times New Roman"/>
                        <a:cs typeface="Times New Roman"/>
                      </a:endParaRPr>
                    </a:p>
                    <a:p>
                      <a:pPr marL="189865">
                        <a:lnSpc>
                          <a:spcPts val="138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60024926"/>
                  </a:ext>
                </a:extLst>
              </a:tr>
              <a:tr h="354227">
                <a:tc>
                  <a:txBody>
                    <a:bodyPr/>
                    <a:lstStyle/>
                    <a:p>
                      <a:pPr marL="76200" algn="ctr">
                        <a:lnSpc>
                          <a:spcPts val="1345"/>
                        </a:lnSpc>
                      </a:pPr>
                      <a:r>
                        <a:rPr lang="en-US" sz="1400" spc="-50" dirty="0">
                          <a:latin typeface="Times New Roman"/>
                          <a:cs typeface="Times New Roman"/>
                        </a:rPr>
                        <a:t>5</a:t>
                      </a: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952500" algn="l">
                        <a:lnSpc>
                          <a:spcPts val="1320"/>
                        </a:lnSpc>
                      </a:pPr>
                      <a:r>
                        <a:rPr sz="1400" dirty="0">
                          <a:latin typeface="Times New Roman"/>
                          <a:cs typeface="Times New Roman"/>
                        </a:rPr>
                        <a:t>Week</a:t>
                      </a:r>
                      <a:r>
                        <a:rPr sz="14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400" spc="-10" dirty="0">
                          <a:latin typeface="Times New Roman"/>
                          <a:cs typeface="Times New Roman"/>
                        </a:rPr>
                        <a:t>11</a:t>
                      </a:r>
                      <a:r>
                        <a:rPr sz="1400" spc="-10" dirty="0">
                          <a:latin typeface="Times New Roman"/>
                          <a:cs typeface="Times New Roman"/>
                        </a:rPr>
                        <a:t>-</a:t>
                      </a:r>
                      <a:r>
                        <a:rPr sz="1400" spc="-25" dirty="0">
                          <a:latin typeface="Times New Roman"/>
                          <a:cs typeface="Times New Roman"/>
                        </a:rPr>
                        <a:t>1</a:t>
                      </a:r>
                      <a:r>
                        <a:rPr lang="en-US" sz="1400" spc="-25" dirty="0">
                          <a:latin typeface="Times New Roman"/>
                          <a:cs typeface="Times New Roman"/>
                        </a:rPr>
                        <a:t>2</a:t>
                      </a: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6839" algn="l">
                        <a:lnSpc>
                          <a:spcPts val="1345"/>
                        </a:lnSpc>
                      </a:pPr>
                      <a:r>
                        <a:rPr lang="en-US" sz="1400" b="0" dirty="0">
                          <a:latin typeface="Times New Roman"/>
                          <a:cs typeface="Times New Roman"/>
                        </a:rPr>
                        <a:t>         </a:t>
                      </a:r>
                      <a:r>
                        <a:rPr sz="1400" b="0" dirty="0">
                          <a:latin typeface="Times New Roman"/>
                          <a:cs typeface="Times New Roman"/>
                        </a:rPr>
                        <a:t>Tensi</a:t>
                      </a:r>
                      <a:r>
                        <a:rPr lang="en-US" sz="1400" b="0" dirty="0">
                          <a:latin typeface="Times New Roman"/>
                          <a:cs typeface="Times New Roman"/>
                        </a:rPr>
                        <a:t>le </a:t>
                      </a:r>
                      <a:r>
                        <a:rPr sz="1400" b="0" spc="-10" dirty="0">
                          <a:latin typeface="Times New Roman"/>
                          <a:cs typeface="Times New Roman"/>
                        </a:rPr>
                        <a:t>Testing</a:t>
                      </a:r>
                      <a:endParaRPr sz="1400" b="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89865">
                        <a:lnSpc>
                          <a:spcPts val="1380"/>
                        </a:lnSpc>
                      </a:pPr>
                      <a:r>
                        <a:rPr sz="1400" spc="-10" dirty="0">
                          <a:latin typeface="Times New Roman"/>
                          <a:cs typeface="Times New Roman"/>
                        </a:rPr>
                        <a:t>8</a:t>
                      </a:r>
                      <a:r>
                        <a:rPr lang="en-US" sz="1400" spc="-10" dirty="0">
                          <a:latin typeface="Times New Roman"/>
                          <a:cs typeface="Times New Roman"/>
                        </a:rPr>
                        <a:t>0</a:t>
                      </a:r>
                      <a:r>
                        <a:rPr sz="1400" spc="-10" dirty="0">
                          <a:latin typeface="Times New Roman"/>
                          <a:cs typeface="Times New Roman"/>
                        </a:rPr>
                        <a:t>-</a:t>
                      </a:r>
                      <a:r>
                        <a:rPr lang="en-US" sz="1400" spc="-25" dirty="0">
                          <a:latin typeface="Times New Roman"/>
                          <a:cs typeface="Times New Roman"/>
                        </a:rPr>
                        <a:t>96</a:t>
                      </a: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64292174"/>
                  </a:ext>
                </a:extLst>
              </a:tr>
              <a:tr h="354227">
                <a:tc>
                  <a:txBody>
                    <a:bodyPr/>
                    <a:lstStyle/>
                    <a:p>
                      <a:pPr marL="76200" algn="ctr">
                        <a:lnSpc>
                          <a:spcPts val="1345"/>
                        </a:lnSpc>
                      </a:pPr>
                      <a:r>
                        <a:rPr lang="en-US" sz="1400" dirty="0">
                          <a:latin typeface="Times New Roman"/>
                          <a:cs typeface="Times New Roman"/>
                        </a:rPr>
                        <a:t>6</a:t>
                      </a: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 marR="952500" lvl="0" indent="0" algn="l" defTabSz="914400" rtl="0" eaLnBrk="1" fontAlgn="auto" latinLnBrk="0" hangingPunct="1">
                        <a:lnSpc>
                          <a:spcPts val="13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Times New Roman"/>
                          <a:cs typeface="Times New Roman"/>
                        </a:rPr>
                        <a:t>Week</a:t>
                      </a:r>
                      <a:r>
                        <a:rPr lang="en-US" sz="14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400" spc="-10" dirty="0">
                          <a:latin typeface="Times New Roman"/>
                          <a:cs typeface="Times New Roman"/>
                        </a:rPr>
                        <a:t>13-</a:t>
                      </a:r>
                      <a:r>
                        <a:rPr lang="en-US" sz="1400" spc="-25" dirty="0">
                          <a:latin typeface="Times New Roman"/>
                          <a:cs typeface="Times New Roman"/>
                        </a:rPr>
                        <a:t>14</a:t>
                      </a:r>
                      <a:endParaRPr lang="en-US" sz="1400" dirty="0">
                        <a:latin typeface="Times New Roman"/>
                        <a:cs typeface="Times New Roman"/>
                      </a:endParaRPr>
                    </a:p>
                    <a:p>
                      <a:pPr marR="952500" algn="l">
                        <a:lnSpc>
                          <a:spcPts val="132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6839" algn="l">
                        <a:lnSpc>
                          <a:spcPts val="1345"/>
                        </a:lnSpc>
                      </a:pPr>
                      <a:r>
                        <a:rPr lang="en-US" sz="1400" b="0" dirty="0">
                          <a:latin typeface="Times New Roman"/>
                          <a:cs typeface="Times New Roman"/>
                        </a:rPr>
                        <a:t>          Compression</a:t>
                      </a:r>
                      <a:r>
                        <a:rPr lang="en-US" sz="1400" b="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400" b="0" spc="-10" dirty="0">
                          <a:latin typeface="Times New Roman"/>
                          <a:cs typeface="Times New Roman"/>
                        </a:rPr>
                        <a:t>Testing</a:t>
                      </a:r>
                      <a:endParaRPr sz="1400" b="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89865" marR="0" lvl="0" indent="0" algn="l" defTabSz="914400" rtl="0" eaLnBrk="1" fontAlgn="auto" latinLnBrk="0" hangingPunct="1">
                        <a:lnSpc>
                          <a:spcPts val="13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spc="-10" dirty="0">
                          <a:latin typeface="Times New Roman"/>
                          <a:cs typeface="Times New Roman"/>
                        </a:rPr>
                        <a:t>97-</a:t>
                      </a:r>
                      <a:r>
                        <a:rPr lang="en-US" sz="1400" spc="-25" dirty="0">
                          <a:latin typeface="Times New Roman"/>
                          <a:cs typeface="Times New Roman"/>
                        </a:rPr>
                        <a:t>109</a:t>
                      </a:r>
                      <a:endParaRPr lang="en-US" sz="1400" dirty="0">
                        <a:latin typeface="Times New Roman"/>
                        <a:cs typeface="Times New Roman"/>
                      </a:endParaRPr>
                    </a:p>
                    <a:p>
                      <a:pPr marL="189865">
                        <a:lnSpc>
                          <a:spcPts val="138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85679486"/>
                  </a:ext>
                </a:extLst>
              </a:tr>
              <a:tr h="991870">
                <a:tc>
                  <a:txBody>
                    <a:bodyPr/>
                    <a:lstStyle/>
                    <a:p>
                      <a:pPr marL="76200" algn="ctr">
                        <a:lnSpc>
                          <a:spcPts val="1355"/>
                        </a:lnSpc>
                      </a:pPr>
                      <a:r>
                        <a:rPr lang="en-US" sz="1400" spc="-50" dirty="0">
                          <a:latin typeface="Times New Roman"/>
                          <a:cs typeface="Times New Roman"/>
                        </a:rPr>
                        <a:t>7</a:t>
                      </a: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952500" algn="l">
                        <a:lnSpc>
                          <a:spcPts val="1370"/>
                        </a:lnSpc>
                      </a:pPr>
                      <a:r>
                        <a:rPr sz="1400" dirty="0">
                          <a:latin typeface="Times New Roman"/>
                          <a:cs typeface="Times New Roman"/>
                        </a:rPr>
                        <a:t>Week</a:t>
                      </a:r>
                      <a:r>
                        <a:rPr sz="14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10" dirty="0">
                          <a:latin typeface="Times New Roman"/>
                          <a:cs typeface="Times New Roman"/>
                        </a:rPr>
                        <a:t>1</a:t>
                      </a:r>
                      <a:r>
                        <a:rPr lang="en-US" sz="1400" spc="-10" dirty="0">
                          <a:latin typeface="Times New Roman"/>
                          <a:cs typeface="Times New Roman"/>
                        </a:rPr>
                        <a:t>5</a:t>
                      </a:r>
                      <a:r>
                        <a:rPr sz="1400" spc="-10" dirty="0">
                          <a:latin typeface="Times New Roman"/>
                          <a:cs typeface="Times New Roman"/>
                        </a:rPr>
                        <a:t>-</a:t>
                      </a:r>
                      <a:r>
                        <a:rPr sz="1400" spc="-25" dirty="0">
                          <a:latin typeface="Times New Roman"/>
                          <a:cs typeface="Times New Roman"/>
                        </a:rPr>
                        <a:t>1</a:t>
                      </a:r>
                      <a:r>
                        <a:rPr lang="en-US" sz="1400" spc="-25" dirty="0">
                          <a:latin typeface="Times New Roman"/>
                          <a:cs typeface="Times New Roman"/>
                        </a:rPr>
                        <a:t>6</a:t>
                      </a: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68325" algn="l">
                        <a:lnSpc>
                          <a:spcPts val="1355"/>
                        </a:lnSpc>
                      </a:pPr>
                      <a:r>
                        <a:rPr sz="1400" b="0" dirty="0">
                          <a:latin typeface="Times New Roman"/>
                          <a:cs typeface="Times New Roman"/>
                        </a:rPr>
                        <a:t>Torsion</a:t>
                      </a:r>
                      <a:r>
                        <a:rPr sz="1400" b="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b="0" spc="-10" dirty="0">
                          <a:latin typeface="Times New Roman"/>
                          <a:cs typeface="Times New Roman"/>
                        </a:rPr>
                        <a:t>Testing</a:t>
                      </a:r>
                      <a:endParaRPr sz="1400" b="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51765">
                        <a:lnSpc>
                          <a:spcPts val="1380"/>
                        </a:lnSpc>
                      </a:pPr>
                      <a:r>
                        <a:rPr sz="1400" spc="-10" dirty="0">
                          <a:latin typeface="Times New Roman"/>
                          <a:cs typeface="Times New Roman"/>
                        </a:rPr>
                        <a:t>1</a:t>
                      </a:r>
                      <a:r>
                        <a:rPr lang="en-US" sz="1400" spc="-10" dirty="0">
                          <a:latin typeface="Times New Roman"/>
                          <a:cs typeface="Times New Roman"/>
                        </a:rPr>
                        <a:t>10</a:t>
                      </a:r>
                      <a:r>
                        <a:rPr sz="1400" spc="-10" dirty="0">
                          <a:latin typeface="Times New Roman"/>
                          <a:cs typeface="Times New Roman"/>
                        </a:rPr>
                        <a:t>-</a:t>
                      </a:r>
                      <a:r>
                        <a:rPr sz="1400" spc="-25" dirty="0">
                          <a:latin typeface="Times New Roman"/>
                          <a:cs typeface="Times New Roman"/>
                        </a:rPr>
                        <a:t>1</a:t>
                      </a:r>
                      <a:r>
                        <a:rPr lang="en-US" sz="1400" spc="-25" dirty="0">
                          <a:latin typeface="Times New Roman"/>
                          <a:cs typeface="Times New Roman"/>
                        </a:rPr>
                        <a:t>20</a:t>
                      </a: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24430574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278AFDA7-161B-4094-A6BD-3A981CCF6E3A}"/>
              </a:ext>
            </a:extLst>
          </p:cNvPr>
          <p:cNvSpPr txBox="1"/>
          <p:nvPr/>
        </p:nvSpPr>
        <p:spPr>
          <a:xfrm>
            <a:off x="6096000" y="457199"/>
            <a:ext cx="1120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US" sz="1800" b="1" spc="-10" dirty="0">
                <a:latin typeface="Times New Roman"/>
                <a:cs typeface="Times New Roman"/>
              </a:rPr>
              <a:t>Indexing</a:t>
            </a:r>
            <a:endParaRPr lang="en-US" sz="18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163904889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4-Compression-and-Torsion-Testing-pptx-4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667910"/>
            <a:ext cx="9144000" cy="5446643"/>
          </a:xfrm>
          <a:prstGeom prst="rect">
            <a:avLst/>
          </a:prstGeom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5-Compression-and-Torsion-Testing-pptx-5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580444"/>
            <a:ext cx="9144000" cy="5406887"/>
          </a:xfrm>
          <a:prstGeom prst="rect">
            <a:avLst/>
          </a:prstGeom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6-Compression-and-Torsion-Testing-pptx-6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715616"/>
            <a:ext cx="9144000" cy="5383033"/>
          </a:xfrm>
          <a:prstGeom prst="rect">
            <a:avLst/>
          </a:prstGeom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7-Compression-and-Torsion-Testing-pptx-7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691763"/>
            <a:ext cx="9144000" cy="5375082"/>
          </a:xfrm>
          <a:prstGeom prst="rect">
            <a:avLst/>
          </a:prstGeom>
        </p:spPr>
      </p:pic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66121" y="1033670"/>
            <a:ext cx="7227735" cy="4230093"/>
          </a:xfrm>
          <a:prstGeom prst="rect">
            <a:avLst/>
          </a:prstGeom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61823" y="1089329"/>
            <a:ext cx="8293210" cy="3745064"/>
          </a:xfrm>
          <a:prstGeom prst="rect">
            <a:avLst/>
          </a:prstGeom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76508" y="691763"/>
            <a:ext cx="7633252" cy="4707173"/>
          </a:xfrm>
          <a:prstGeom prst="rect">
            <a:avLst/>
          </a:prstGeom>
        </p:spPr>
      </p:pic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383527" y="787178"/>
            <a:ext cx="9422295" cy="4929809"/>
            <a:chOff x="964797" y="279166"/>
            <a:chExt cx="5801360" cy="396494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64797" y="279166"/>
              <a:ext cx="5801241" cy="396463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471720" y="2486317"/>
              <a:ext cx="585470" cy="0"/>
            </a:xfrm>
            <a:custGeom>
              <a:avLst/>
              <a:gdLst/>
              <a:ahLst/>
              <a:cxnLst/>
              <a:rect l="l" t="t" r="r" b="b"/>
              <a:pathLst>
                <a:path w="585470">
                  <a:moveTo>
                    <a:pt x="0" y="0"/>
                  </a:moveTo>
                  <a:lnTo>
                    <a:pt x="585190" y="0"/>
                  </a:lnTo>
                </a:path>
              </a:pathLst>
            </a:custGeom>
            <a:ln w="26599">
              <a:solidFill>
                <a:srgbClr val="1C1C1C"/>
              </a:solidFill>
            </a:ln>
          </p:spPr>
          <p:txBody>
            <a:bodyPr wrap="square" lIns="0" tIns="0" rIns="0" bIns="0" rtlCol="0"/>
            <a:lstStyle/>
            <a:p>
              <a:endParaRPr sz="1077"/>
            </a:p>
          </p:txBody>
        </p:sp>
      </p:grp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923463" y="3229149"/>
            <a:ext cx="2343118" cy="1721073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3504550" y="415507"/>
            <a:ext cx="946062" cy="154574"/>
          </a:xfrm>
          <a:prstGeom prst="rect">
            <a:avLst/>
          </a:prstGeom>
        </p:spPr>
        <p:txBody>
          <a:bodyPr vert="horz" wrap="square" lIns="0" tIns="7219" rIns="0" bIns="0" rtlCol="0">
            <a:spAutoFit/>
          </a:bodyPr>
          <a:lstStyle/>
          <a:p>
            <a:pPr marL="7598">
              <a:spcBef>
                <a:spcPts val="57"/>
              </a:spcBef>
            </a:pPr>
            <a:r>
              <a:rPr sz="957" b="1" dirty="0">
                <a:latin typeface="Times New Roman"/>
                <a:cs typeface="Times New Roman"/>
              </a:rPr>
              <a:t>Compression</a:t>
            </a:r>
            <a:r>
              <a:rPr sz="957" b="1" spc="-36" dirty="0">
                <a:latin typeface="Times New Roman"/>
                <a:cs typeface="Times New Roman"/>
              </a:rPr>
              <a:t> </a:t>
            </a:r>
            <a:r>
              <a:rPr sz="957" b="1" spc="-12" dirty="0">
                <a:latin typeface="Times New Roman"/>
                <a:cs typeface="Times New Roman"/>
              </a:rPr>
              <a:t>Test</a:t>
            </a:r>
            <a:endParaRPr sz="957" dirty="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141840" y="557910"/>
            <a:ext cx="3658107" cy="2616016"/>
          </a:xfrm>
          <a:prstGeom prst="rect">
            <a:avLst/>
          </a:prstGeom>
        </p:spPr>
        <p:txBody>
          <a:bodyPr vert="horz" wrap="square" lIns="0" tIns="7599" rIns="0" bIns="0" rtlCol="0">
            <a:spAutoFit/>
          </a:bodyPr>
          <a:lstStyle/>
          <a:p>
            <a:pPr marL="7598">
              <a:lnSpc>
                <a:spcPts val="987"/>
              </a:lnSpc>
              <a:spcBef>
                <a:spcPts val="60"/>
              </a:spcBef>
            </a:pPr>
            <a:r>
              <a:rPr sz="838" b="1" spc="-6" dirty="0">
                <a:latin typeface="Times New Roman"/>
                <a:cs typeface="Times New Roman"/>
              </a:rPr>
              <a:t>Objective:</a:t>
            </a:r>
            <a:endParaRPr sz="838" dirty="0">
              <a:latin typeface="Times New Roman"/>
              <a:cs typeface="Times New Roman"/>
            </a:endParaRPr>
          </a:p>
          <a:p>
            <a:pPr marL="281141">
              <a:lnSpc>
                <a:spcPts val="844"/>
              </a:lnSpc>
            </a:pPr>
            <a:r>
              <a:rPr sz="718" dirty="0">
                <a:latin typeface="Times New Roman"/>
                <a:cs typeface="Times New Roman"/>
              </a:rPr>
              <a:t>The</a:t>
            </a:r>
            <a:r>
              <a:rPr sz="718" spc="-18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compression</a:t>
            </a:r>
            <a:r>
              <a:rPr sz="718" spc="-12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test</a:t>
            </a:r>
            <a:r>
              <a:rPr sz="718" spc="-9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is</a:t>
            </a:r>
            <a:r>
              <a:rPr sz="718" spc="-12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used</a:t>
            </a:r>
            <a:r>
              <a:rPr sz="718" spc="-12" dirty="0">
                <a:latin typeface="Times New Roman"/>
                <a:cs typeface="Times New Roman"/>
              </a:rPr>
              <a:t> </a:t>
            </a:r>
            <a:r>
              <a:rPr sz="718" spc="-15" dirty="0">
                <a:latin typeface="Times New Roman"/>
                <a:cs typeface="Times New Roman"/>
              </a:rPr>
              <a:t>to:</a:t>
            </a:r>
            <a:endParaRPr sz="718" dirty="0">
              <a:latin typeface="Times New Roman"/>
              <a:cs typeface="Times New Roman"/>
            </a:endParaRPr>
          </a:p>
          <a:p>
            <a:pPr marL="554684" indent="-136771">
              <a:spcBef>
                <a:spcPts val="30"/>
              </a:spcBef>
              <a:buFont typeface="Symbol"/>
              <a:buChar char=""/>
              <a:tabLst>
                <a:tab pos="554684" algn="l"/>
              </a:tabLst>
            </a:pPr>
            <a:r>
              <a:rPr sz="718" dirty="0">
                <a:latin typeface="Times New Roman"/>
                <a:cs typeface="Times New Roman"/>
              </a:rPr>
              <a:t>Observe</a:t>
            </a:r>
            <a:r>
              <a:rPr sz="718" spc="-21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the</a:t>
            </a:r>
            <a:r>
              <a:rPr sz="718" spc="-18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stress</a:t>
            </a:r>
            <a:r>
              <a:rPr sz="718" spc="-15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-</a:t>
            </a:r>
            <a:r>
              <a:rPr sz="718" spc="-18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strain</a:t>
            </a:r>
            <a:r>
              <a:rPr sz="718" spc="-15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behavior</a:t>
            </a:r>
            <a:r>
              <a:rPr sz="718" spc="-15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of</a:t>
            </a:r>
            <a:r>
              <a:rPr sz="718" spc="-15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some</a:t>
            </a:r>
            <a:r>
              <a:rPr sz="718" spc="-18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metals</a:t>
            </a:r>
            <a:r>
              <a:rPr sz="718" spc="-18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under</a:t>
            </a:r>
            <a:r>
              <a:rPr sz="718" spc="-18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compression</a:t>
            </a:r>
            <a:r>
              <a:rPr sz="718" spc="-15" dirty="0">
                <a:latin typeface="Times New Roman"/>
                <a:cs typeface="Times New Roman"/>
              </a:rPr>
              <a:t> </a:t>
            </a:r>
            <a:r>
              <a:rPr sz="718" spc="-6" dirty="0">
                <a:latin typeface="Times New Roman"/>
                <a:cs typeface="Times New Roman"/>
              </a:rPr>
              <a:t>load.</a:t>
            </a:r>
            <a:endParaRPr sz="718" dirty="0">
              <a:latin typeface="Times New Roman"/>
              <a:cs typeface="Times New Roman"/>
            </a:endParaRPr>
          </a:p>
          <a:p>
            <a:pPr marL="554684" indent="-136771">
              <a:spcBef>
                <a:spcPts val="15"/>
              </a:spcBef>
              <a:buFont typeface="Symbol"/>
              <a:buChar char=""/>
              <a:tabLst>
                <a:tab pos="554684" algn="l"/>
              </a:tabLst>
            </a:pPr>
            <a:r>
              <a:rPr sz="718" dirty="0">
                <a:latin typeface="Times New Roman"/>
                <a:cs typeface="Times New Roman"/>
              </a:rPr>
              <a:t>Determine</a:t>
            </a:r>
            <a:r>
              <a:rPr sz="718" spc="-18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the</a:t>
            </a:r>
            <a:r>
              <a:rPr sz="718" spc="-18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strength</a:t>
            </a:r>
            <a:r>
              <a:rPr sz="718" spc="-18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and</a:t>
            </a:r>
            <a:r>
              <a:rPr sz="718" spc="-18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other</a:t>
            </a:r>
            <a:r>
              <a:rPr sz="718" spc="-18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properties</a:t>
            </a:r>
            <a:r>
              <a:rPr sz="718" spc="-18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of</a:t>
            </a:r>
            <a:r>
              <a:rPr sz="718" spc="-18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various</a:t>
            </a:r>
            <a:r>
              <a:rPr sz="718" spc="-15" dirty="0">
                <a:latin typeface="Times New Roman"/>
                <a:cs typeface="Times New Roman"/>
              </a:rPr>
              <a:t> </a:t>
            </a:r>
            <a:r>
              <a:rPr sz="718" spc="-6" dirty="0">
                <a:latin typeface="Times New Roman"/>
                <a:cs typeface="Times New Roman"/>
              </a:rPr>
              <a:t>materials.</a:t>
            </a:r>
            <a:endParaRPr sz="718" dirty="0">
              <a:latin typeface="Times New Roman"/>
              <a:cs typeface="Times New Roman"/>
            </a:endParaRPr>
          </a:p>
          <a:p>
            <a:pPr>
              <a:spcBef>
                <a:spcPts val="3"/>
              </a:spcBef>
            </a:pPr>
            <a:endParaRPr sz="718" dirty="0">
              <a:latin typeface="Times New Roman"/>
              <a:cs typeface="Times New Roman"/>
            </a:endParaRPr>
          </a:p>
          <a:p>
            <a:pPr marL="7598">
              <a:lnSpc>
                <a:spcPts val="987"/>
              </a:lnSpc>
            </a:pPr>
            <a:r>
              <a:rPr sz="838" b="1" spc="-6" dirty="0">
                <a:latin typeface="Times New Roman"/>
                <a:cs typeface="Times New Roman"/>
              </a:rPr>
              <a:t>Introduction:</a:t>
            </a:r>
            <a:endParaRPr sz="838" dirty="0">
              <a:latin typeface="Times New Roman"/>
              <a:cs typeface="Times New Roman"/>
            </a:endParaRPr>
          </a:p>
          <a:p>
            <a:pPr marL="7598" marR="132212" indent="159567">
              <a:lnSpc>
                <a:spcPts val="832"/>
              </a:lnSpc>
              <a:spcBef>
                <a:spcPts val="33"/>
              </a:spcBef>
            </a:pPr>
            <a:r>
              <a:rPr sz="718" dirty="0">
                <a:latin typeface="Times New Roman"/>
                <a:cs typeface="Times New Roman"/>
              </a:rPr>
              <a:t>In</a:t>
            </a:r>
            <a:r>
              <a:rPr sz="718" spc="-24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theory</a:t>
            </a:r>
            <a:r>
              <a:rPr sz="718" spc="-21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the</a:t>
            </a:r>
            <a:r>
              <a:rPr sz="718" spc="-15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compression</a:t>
            </a:r>
            <a:r>
              <a:rPr sz="718" spc="-21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test</a:t>
            </a:r>
            <a:r>
              <a:rPr sz="718" spc="-21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is</a:t>
            </a:r>
            <a:r>
              <a:rPr sz="718" spc="-21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just</a:t>
            </a:r>
            <a:r>
              <a:rPr sz="718" spc="-18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the</a:t>
            </a:r>
            <a:r>
              <a:rPr sz="718" spc="-24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opposite</a:t>
            </a:r>
            <a:r>
              <a:rPr sz="718" spc="-21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the</a:t>
            </a:r>
            <a:r>
              <a:rPr sz="718" spc="-21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tensile</a:t>
            </a:r>
            <a:r>
              <a:rPr sz="718" spc="-21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test.</a:t>
            </a:r>
            <a:r>
              <a:rPr sz="718" spc="-24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However,</a:t>
            </a:r>
            <a:r>
              <a:rPr sz="718" spc="-12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there</a:t>
            </a:r>
            <a:r>
              <a:rPr sz="718" spc="-15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are</a:t>
            </a:r>
            <a:r>
              <a:rPr sz="718" spc="-27" dirty="0">
                <a:latin typeface="Times New Roman"/>
                <a:cs typeface="Times New Roman"/>
              </a:rPr>
              <a:t> </a:t>
            </a:r>
            <a:r>
              <a:rPr sz="718" spc="-6" dirty="0">
                <a:latin typeface="Times New Roman"/>
                <a:cs typeface="Times New Roman"/>
              </a:rPr>
              <a:t>special </a:t>
            </a:r>
            <a:r>
              <a:rPr sz="718" dirty="0">
                <a:latin typeface="Times New Roman"/>
                <a:cs typeface="Times New Roman"/>
              </a:rPr>
              <a:t>limitations</a:t>
            </a:r>
            <a:r>
              <a:rPr sz="718" spc="-21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on</a:t>
            </a:r>
            <a:r>
              <a:rPr sz="718" spc="-21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the</a:t>
            </a:r>
            <a:r>
              <a:rPr sz="718" spc="-18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compression</a:t>
            </a:r>
            <a:r>
              <a:rPr sz="718" spc="-18" dirty="0">
                <a:latin typeface="Times New Roman"/>
                <a:cs typeface="Times New Roman"/>
              </a:rPr>
              <a:t> </a:t>
            </a:r>
            <a:r>
              <a:rPr sz="718" spc="-6" dirty="0">
                <a:latin typeface="Times New Roman"/>
                <a:cs typeface="Times New Roman"/>
              </a:rPr>
              <a:t>test:</a:t>
            </a:r>
            <a:endParaRPr sz="718" dirty="0">
              <a:latin typeface="Times New Roman"/>
              <a:cs typeface="Times New Roman"/>
            </a:endParaRPr>
          </a:p>
          <a:p>
            <a:pPr marL="438808" indent="-161466">
              <a:lnSpc>
                <a:spcPts val="802"/>
              </a:lnSpc>
              <a:buAutoNum type="arabicPlain"/>
              <a:tabLst>
                <a:tab pos="438808" algn="l"/>
              </a:tabLst>
            </a:pPr>
            <a:r>
              <a:rPr sz="718" dirty="0">
                <a:latin typeface="Times New Roman"/>
                <a:cs typeface="Times New Roman"/>
              </a:rPr>
              <a:t>Appling</a:t>
            </a:r>
            <a:r>
              <a:rPr sz="718" spc="-12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a</a:t>
            </a:r>
            <a:r>
              <a:rPr sz="718" spc="-12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truly</a:t>
            </a:r>
            <a:r>
              <a:rPr sz="718" spc="-12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axial</a:t>
            </a:r>
            <a:r>
              <a:rPr sz="718" spc="-9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load</a:t>
            </a:r>
            <a:r>
              <a:rPr sz="718" spc="-12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is</a:t>
            </a:r>
            <a:r>
              <a:rPr sz="718" spc="-9" dirty="0">
                <a:latin typeface="Times New Roman"/>
                <a:cs typeface="Times New Roman"/>
              </a:rPr>
              <a:t> </a:t>
            </a:r>
            <a:r>
              <a:rPr sz="718" spc="-6" dirty="0">
                <a:latin typeface="Times New Roman"/>
                <a:cs typeface="Times New Roman"/>
              </a:rPr>
              <a:t>difficult.</a:t>
            </a:r>
            <a:endParaRPr sz="718" dirty="0">
              <a:latin typeface="Times New Roman"/>
              <a:cs typeface="Times New Roman"/>
            </a:endParaRPr>
          </a:p>
          <a:p>
            <a:pPr marL="438808" indent="-161466">
              <a:lnSpc>
                <a:spcPts val="838"/>
              </a:lnSpc>
              <a:buAutoNum type="arabicPlain"/>
              <a:tabLst>
                <a:tab pos="438808" algn="l"/>
              </a:tabLst>
            </a:pPr>
            <a:r>
              <a:rPr sz="718" dirty="0">
                <a:latin typeface="Times New Roman"/>
                <a:cs typeface="Times New Roman"/>
              </a:rPr>
              <a:t>There</a:t>
            </a:r>
            <a:r>
              <a:rPr sz="718" spc="-18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is</a:t>
            </a:r>
            <a:r>
              <a:rPr sz="718" spc="-12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always</a:t>
            </a:r>
            <a:r>
              <a:rPr sz="718" spc="-12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a</a:t>
            </a:r>
            <a:r>
              <a:rPr sz="718" spc="-12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tendency</a:t>
            </a:r>
            <a:r>
              <a:rPr sz="718" spc="-12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for</a:t>
            </a:r>
            <a:r>
              <a:rPr sz="718" spc="-18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bending</a:t>
            </a:r>
            <a:r>
              <a:rPr sz="718" spc="-9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stresses</a:t>
            </a:r>
            <a:r>
              <a:rPr sz="718" spc="-12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to</a:t>
            </a:r>
            <a:r>
              <a:rPr sz="718" spc="-6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be</a:t>
            </a:r>
            <a:r>
              <a:rPr sz="718" spc="-15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set</a:t>
            </a:r>
            <a:r>
              <a:rPr sz="718" spc="-3" dirty="0">
                <a:latin typeface="Times New Roman"/>
                <a:cs typeface="Times New Roman"/>
              </a:rPr>
              <a:t> </a:t>
            </a:r>
            <a:r>
              <a:rPr sz="718" spc="-15" dirty="0">
                <a:latin typeface="Times New Roman"/>
                <a:cs typeface="Times New Roman"/>
              </a:rPr>
              <a:t>up.</a:t>
            </a:r>
            <a:endParaRPr sz="718" dirty="0">
              <a:latin typeface="Times New Roman"/>
              <a:cs typeface="Times New Roman"/>
            </a:endParaRPr>
          </a:p>
          <a:p>
            <a:pPr marL="438808" marR="19375" indent="-161466">
              <a:lnSpc>
                <a:spcPts val="832"/>
              </a:lnSpc>
              <a:spcBef>
                <a:spcPts val="39"/>
              </a:spcBef>
              <a:buAutoNum type="arabicPlain"/>
              <a:tabLst>
                <a:tab pos="438808" algn="l"/>
              </a:tabLst>
            </a:pPr>
            <a:r>
              <a:rPr sz="718" dirty="0">
                <a:latin typeface="Times New Roman"/>
                <a:cs typeface="Times New Roman"/>
              </a:rPr>
              <a:t>Friction</a:t>
            </a:r>
            <a:r>
              <a:rPr sz="718" spc="-24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between</a:t>
            </a:r>
            <a:r>
              <a:rPr sz="718" spc="-21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the</a:t>
            </a:r>
            <a:r>
              <a:rPr sz="718" spc="-15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heads</a:t>
            </a:r>
            <a:r>
              <a:rPr sz="718" spc="-21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of</a:t>
            </a:r>
            <a:r>
              <a:rPr sz="718" spc="-24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the</a:t>
            </a:r>
            <a:r>
              <a:rPr sz="718" spc="-24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testing</a:t>
            </a:r>
            <a:r>
              <a:rPr sz="718" spc="-21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machine</a:t>
            </a:r>
            <a:r>
              <a:rPr sz="718" spc="-6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or</a:t>
            </a:r>
            <a:r>
              <a:rPr sz="718" spc="-27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bearing</a:t>
            </a:r>
            <a:r>
              <a:rPr sz="718" spc="-21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plates</a:t>
            </a:r>
            <a:r>
              <a:rPr sz="718" spc="-21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and</a:t>
            </a:r>
            <a:r>
              <a:rPr sz="718" spc="-15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the</a:t>
            </a:r>
            <a:r>
              <a:rPr sz="718" spc="-18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end</a:t>
            </a:r>
            <a:r>
              <a:rPr sz="718" spc="-21" dirty="0">
                <a:latin typeface="Times New Roman"/>
                <a:cs typeface="Times New Roman"/>
              </a:rPr>
              <a:t> </a:t>
            </a:r>
            <a:r>
              <a:rPr sz="718" spc="-6" dirty="0">
                <a:latin typeface="Times New Roman"/>
                <a:cs typeface="Times New Roman"/>
              </a:rPr>
              <a:t>surfaces </a:t>
            </a:r>
            <a:r>
              <a:rPr sz="718" dirty="0">
                <a:latin typeface="Times New Roman"/>
                <a:cs typeface="Times New Roman"/>
              </a:rPr>
              <a:t>of</a:t>
            </a:r>
            <a:r>
              <a:rPr sz="718" spc="-9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the</a:t>
            </a:r>
            <a:r>
              <a:rPr sz="718" spc="-12" dirty="0">
                <a:latin typeface="Times New Roman"/>
                <a:cs typeface="Times New Roman"/>
              </a:rPr>
              <a:t> </a:t>
            </a:r>
            <a:r>
              <a:rPr sz="718" spc="-6" dirty="0">
                <a:latin typeface="Times New Roman"/>
                <a:cs typeface="Times New Roman"/>
              </a:rPr>
              <a:t>sample.</a:t>
            </a:r>
            <a:endParaRPr sz="718" dirty="0">
              <a:latin typeface="Times New Roman"/>
              <a:cs typeface="Times New Roman"/>
            </a:endParaRPr>
          </a:p>
          <a:p>
            <a:pPr marL="7598">
              <a:lnSpc>
                <a:spcPts val="987"/>
              </a:lnSpc>
              <a:spcBef>
                <a:spcPts val="802"/>
              </a:spcBef>
            </a:pPr>
            <a:r>
              <a:rPr sz="838" b="1" spc="-6" dirty="0">
                <a:latin typeface="Times New Roman"/>
                <a:cs typeface="Times New Roman"/>
              </a:rPr>
              <a:t>Theory:</a:t>
            </a:r>
            <a:endParaRPr sz="838" dirty="0">
              <a:latin typeface="Times New Roman"/>
              <a:cs typeface="Times New Roman"/>
            </a:endParaRPr>
          </a:p>
          <a:p>
            <a:pPr marL="7598" marR="3039" indent="273543">
              <a:lnSpc>
                <a:spcPct val="96700"/>
              </a:lnSpc>
              <a:spcBef>
                <a:spcPts val="9"/>
              </a:spcBef>
            </a:pPr>
            <a:r>
              <a:rPr sz="718" dirty="0">
                <a:latin typeface="Times New Roman"/>
                <a:cs typeface="Times New Roman"/>
              </a:rPr>
              <a:t>For</a:t>
            </a:r>
            <a:r>
              <a:rPr sz="718" spc="-15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a</a:t>
            </a:r>
            <a:r>
              <a:rPr sz="718" spc="-15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compression</a:t>
            </a:r>
            <a:r>
              <a:rPr sz="718" spc="-15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test,</a:t>
            </a:r>
            <a:r>
              <a:rPr sz="718" spc="-12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the</a:t>
            </a:r>
            <a:r>
              <a:rPr sz="718" spc="-15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stress</a:t>
            </a:r>
            <a:r>
              <a:rPr sz="718" spc="-15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–</a:t>
            </a:r>
            <a:r>
              <a:rPr sz="718" spc="-15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strain</a:t>
            </a:r>
            <a:r>
              <a:rPr sz="718" spc="-15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diagrams</a:t>
            </a:r>
            <a:r>
              <a:rPr sz="718" spc="-15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have</a:t>
            </a:r>
            <a:r>
              <a:rPr sz="718" spc="-21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different</a:t>
            </a:r>
            <a:r>
              <a:rPr sz="718" spc="-15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shapes</a:t>
            </a:r>
            <a:r>
              <a:rPr sz="718" spc="-15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from</a:t>
            </a:r>
            <a:r>
              <a:rPr sz="718" spc="-15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those</a:t>
            </a:r>
            <a:r>
              <a:rPr sz="718" spc="-15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of</a:t>
            </a:r>
            <a:r>
              <a:rPr sz="718" spc="-15" dirty="0">
                <a:latin typeface="Times New Roman"/>
                <a:cs typeface="Times New Roman"/>
              </a:rPr>
              <a:t> for </a:t>
            </a:r>
            <a:r>
              <a:rPr sz="718" dirty="0">
                <a:latin typeface="Times New Roman"/>
                <a:cs typeface="Times New Roman"/>
              </a:rPr>
              <a:t>tension.</a:t>
            </a:r>
            <a:r>
              <a:rPr sz="718" spc="-24" dirty="0">
                <a:latin typeface="Times New Roman"/>
                <a:cs typeface="Times New Roman"/>
              </a:rPr>
              <a:t> </a:t>
            </a:r>
            <a:r>
              <a:rPr sz="718" spc="-6" dirty="0">
                <a:latin typeface="Times New Roman"/>
                <a:cs typeface="Times New Roman"/>
              </a:rPr>
              <a:t>Ductile</a:t>
            </a:r>
            <a:r>
              <a:rPr sz="718" spc="-27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metals</a:t>
            </a:r>
            <a:r>
              <a:rPr sz="718" spc="-24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such</a:t>
            </a:r>
            <a:r>
              <a:rPr sz="718" spc="-24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as</a:t>
            </a:r>
            <a:r>
              <a:rPr sz="718" spc="-24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steel,</a:t>
            </a:r>
            <a:r>
              <a:rPr sz="718" spc="-24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aluminum,</a:t>
            </a:r>
            <a:r>
              <a:rPr sz="718" spc="-24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and</a:t>
            </a:r>
            <a:r>
              <a:rPr sz="718" spc="-24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copper</a:t>
            </a:r>
            <a:r>
              <a:rPr sz="718" spc="-27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have</a:t>
            </a:r>
            <a:r>
              <a:rPr sz="718" spc="-30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proportional</a:t>
            </a:r>
            <a:r>
              <a:rPr sz="718" spc="-21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limits</a:t>
            </a:r>
            <a:r>
              <a:rPr sz="718" spc="-30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in</a:t>
            </a:r>
            <a:r>
              <a:rPr sz="718" spc="-27" dirty="0">
                <a:latin typeface="Times New Roman"/>
                <a:cs typeface="Times New Roman"/>
              </a:rPr>
              <a:t> </a:t>
            </a:r>
            <a:r>
              <a:rPr sz="718" spc="-6" dirty="0">
                <a:latin typeface="Times New Roman"/>
                <a:cs typeface="Times New Roman"/>
              </a:rPr>
              <a:t>compression </a:t>
            </a:r>
            <a:r>
              <a:rPr sz="718" dirty="0">
                <a:latin typeface="Times New Roman"/>
                <a:cs typeface="Times New Roman"/>
              </a:rPr>
              <a:t>very</a:t>
            </a:r>
            <a:r>
              <a:rPr sz="718" spc="-15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close</a:t>
            </a:r>
            <a:r>
              <a:rPr sz="718" spc="-15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to</a:t>
            </a:r>
            <a:r>
              <a:rPr sz="718" spc="-15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those</a:t>
            </a:r>
            <a:r>
              <a:rPr sz="718" spc="-18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in</a:t>
            </a:r>
            <a:r>
              <a:rPr sz="718" spc="-15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tension;</a:t>
            </a:r>
            <a:r>
              <a:rPr sz="718" spc="-12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and</a:t>
            </a:r>
            <a:r>
              <a:rPr sz="718" spc="-15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therefore</a:t>
            </a:r>
            <a:r>
              <a:rPr sz="718" spc="-12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the</a:t>
            </a:r>
            <a:r>
              <a:rPr sz="718" spc="-15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initial</a:t>
            </a:r>
            <a:r>
              <a:rPr sz="718" spc="-15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regions</a:t>
            </a:r>
            <a:r>
              <a:rPr sz="718" spc="-15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of</a:t>
            </a:r>
            <a:r>
              <a:rPr sz="718" spc="-12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their</a:t>
            </a:r>
            <a:r>
              <a:rPr sz="718" spc="-15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compression</a:t>
            </a:r>
            <a:r>
              <a:rPr sz="718" spc="-15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stress</a:t>
            </a:r>
            <a:r>
              <a:rPr sz="718" spc="-6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–</a:t>
            </a:r>
            <a:r>
              <a:rPr sz="718" spc="-15" dirty="0">
                <a:latin typeface="Times New Roman"/>
                <a:cs typeface="Times New Roman"/>
              </a:rPr>
              <a:t> </a:t>
            </a:r>
            <a:r>
              <a:rPr sz="718" spc="-6" dirty="0">
                <a:latin typeface="Times New Roman"/>
                <a:cs typeface="Times New Roman"/>
              </a:rPr>
              <a:t>stain </a:t>
            </a:r>
            <a:r>
              <a:rPr sz="718" dirty="0">
                <a:latin typeface="Times New Roman"/>
                <a:cs typeface="Times New Roman"/>
              </a:rPr>
              <a:t>diagrams</a:t>
            </a:r>
            <a:r>
              <a:rPr sz="718" spc="-18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are</a:t>
            </a:r>
            <a:r>
              <a:rPr sz="718" spc="-21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very</a:t>
            </a:r>
            <a:r>
              <a:rPr sz="718" spc="-18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similar</a:t>
            </a:r>
            <a:r>
              <a:rPr sz="718" spc="-15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to</a:t>
            </a:r>
            <a:r>
              <a:rPr sz="718" spc="-18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the</a:t>
            </a:r>
            <a:r>
              <a:rPr sz="718" spc="-21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tension</a:t>
            </a:r>
            <a:r>
              <a:rPr sz="718" spc="-15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diagrams.</a:t>
            </a:r>
            <a:r>
              <a:rPr sz="718" spc="-18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However,</a:t>
            </a:r>
            <a:r>
              <a:rPr sz="718" spc="-18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when</a:t>
            </a:r>
            <a:r>
              <a:rPr sz="718" spc="-15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yielding</a:t>
            </a:r>
            <a:r>
              <a:rPr sz="718" spc="-12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begins,</a:t>
            </a:r>
            <a:r>
              <a:rPr sz="718" spc="-18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the</a:t>
            </a:r>
            <a:r>
              <a:rPr sz="718" spc="-18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behavior</a:t>
            </a:r>
            <a:r>
              <a:rPr sz="718" spc="-15" dirty="0">
                <a:latin typeface="Times New Roman"/>
                <a:cs typeface="Times New Roman"/>
              </a:rPr>
              <a:t> is </a:t>
            </a:r>
            <a:r>
              <a:rPr sz="718" dirty="0">
                <a:latin typeface="Times New Roman"/>
                <a:cs typeface="Times New Roman"/>
              </a:rPr>
              <a:t>quite</a:t>
            </a:r>
            <a:r>
              <a:rPr sz="718" spc="-18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different.</a:t>
            </a:r>
            <a:r>
              <a:rPr sz="718" spc="-12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In</a:t>
            </a:r>
            <a:r>
              <a:rPr sz="718" spc="-15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a</a:t>
            </a:r>
            <a:r>
              <a:rPr sz="718" spc="-18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tension</a:t>
            </a:r>
            <a:r>
              <a:rPr sz="718" spc="-15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test,</a:t>
            </a:r>
            <a:r>
              <a:rPr sz="718" spc="-15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the</a:t>
            </a:r>
            <a:r>
              <a:rPr sz="718" spc="-18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specimen</a:t>
            </a:r>
            <a:r>
              <a:rPr sz="718" spc="-15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is</a:t>
            </a:r>
            <a:r>
              <a:rPr sz="718" spc="-15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stretched,</a:t>
            </a:r>
            <a:r>
              <a:rPr sz="718" spc="-15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necking</a:t>
            </a:r>
            <a:r>
              <a:rPr sz="718" spc="-15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may</a:t>
            </a:r>
            <a:r>
              <a:rPr sz="718" spc="-15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occur,</a:t>
            </a:r>
            <a:r>
              <a:rPr sz="718" spc="-15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and</a:t>
            </a:r>
            <a:r>
              <a:rPr sz="718" spc="-15" dirty="0">
                <a:latin typeface="Times New Roman"/>
                <a:cs typeface="Times New Roman"/>
              </a:rPr>
              <a:t> </a:t>
            </a:r>
            <a:r>
              <a:rPr sz="718" spc="-6" dirty="0">
                <a:latin typeface="Times New Roman"/>
                <a:cs typeface="Times New Roman"/>
              </a:rPr>
              <a:t>fracture </a:t>
            </a:r>
            <a:r>
              <a:rPr sz="718" dirty="0">
                <a:latin typeface="Times New Roman"/>
                <a:cs typeface="Times New Roman"/>
              </a:rPr>
              <a:t>ultimately</a:t>
            </a:r>
            <a:r>
              <a:rPr sz="718" spc="-21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takes</a:t>
            </a:r>
            <a:r>
              <a:rPr sz="718" spc="-18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place.</a:t>
            </a:r>
            <a:r>
              <a:rPr sz="718" spc="-18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When</a:t>
            </a:r>
            <a:r>
              <a:rPr sz="718" spc="-18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a</a:t>
            </a:r>
            <a:r>
              <a:rPr sz="718" spc="-18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small</a:t>
            </a:r>
            <a:r>
              <a:rPr sz="718" spc="-18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specimen</a:t>
            </a:r>
            <a:r>
              <a:rPr sz="718" spc="-21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of</a:t>
            </a:r>
            <a:r>
              <a:rPr sz="718" spc="-15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ductile</a:t>
            </a:r>
            <a:r>
              <a:rPr sz="718" spc="-18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material</a:t>
            </a:r>
            <a:r>
              <a:rPr sz="718" spc="-18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is</a:t>
            </a:r>
            <a:r>
              <a:rPr sz="718" spc="-18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compressed,</a:t>
            </a:r>
            <a:r>
              <a:rPr sz="718" spc="-18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it</a:t>
            </a:r>
            <a:r>
              <a:rPr sz="718" spc="-18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begins</a:t>
            </a:r>
            <a:r>
              <a:rPr sz="718" spc="-18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to</a:t>
            </a:r>
            <a:r>
              <a:rPr sz="718" spc="-18" dirty="0">
                <a:latin typeface="Times New Roman"/>
                <a:cs typeface="Times New Roman"/>
              </a:rPr>
              <a:t> </a:t>
            </a:r>
            <a:r>
              <a:rPr sz="718" spc="-6" dirty="0">
                <a:latin typeface="Times New Roman"/>
                <a:cs typeface="Times New Roman"/>
              </a:rPr>
              <a:t>bulge </a:t>
            </a:r>
            <a:r>
              <a:rPr sz="718" dirty="0">
                <a:latin typeface="Times New Roman"/>
                <a:cs typeface="Times New Roman"/>
              </a:rPr>
              <a:t>outward</a:t>
            </a:r>
            <a:r>
              <a:rPr sz="718" spc="-18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on</a:t>
            </a:r>
            <a:r>
              <a:rPr sz="718" spc="-18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the</a:t>
            </a:r>
            <a:r>
              <a:rPr sz="718" spc="-18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sides</a:t>
            </a:r>
            <a:r>
              <a:rPr sz="718" spc="-15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and</a:t>
            </a:r>
            <a:r>
              <a:rPr sz="718" spc="-12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become</a:t>
            </a:r>
            <a:r>
              <a:rPr sz="718" spc="-18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barrel</a:t>
            </a:r>
            <a:r>
              <a:rPr sz="718" spc="-15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shaped.</a:t>
            </a:r>
            <a:r>
              <a:rPr sz="718" spc="-18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With</a:t>
            </a:r>
            <a:r>
              <a:rPr sz="718" spc="-15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increasing</a:t>
            </a:r>
            <a:r>
              <a:rPr sz="718" spc="-18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load,</a:t>
            </a:r>
            <a:r>
              <a:rPr sz="718" spc="-15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the</a:t>
            </a:r>
            <a:r>
              <a:rPr sz="718" spc="-18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specimen</a:t>
            </a:r>
            <a:r>
              <a:rPr sz="718" spc="-15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is</a:t>
            </a:r>
            <a:r>
              <a:rPr sz="718" spc="-18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flattened</a:t>
            </a:r>
            <a:r>
              <a:rPr sz="718" spc="-15" dirty="0">
                <a:latin typeface="Times New Roman"/>
                <a:cs typeface="Times New Roman"/>
              </a:rPr>
              <a:t> </a:t>
            </a:r>
            <a:r>
              <a:rPr sz="718" spc="-12" dirty="0">
                <a:latin typeface="Times New Roman"/>
                <a:cs typeface="Times New Roman"/>
              </a:rPr>
              <a:t>out, </a:t>
            </a:r>
            <a:r>
              <a:rPr sz="718" dirty="0">
                <a:latin typeface="Times New Roman"/>
                <a:cs typeface="Times New Roman"/>
              </a:rPr>
              <a:t>thus</a:t>
            </a:r>
            <a:r>
              <a:rPr sz="718" spc="-15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offering</a:t>
            </a:r>
            <a:r>
              <a:rPr sz="718" spc="-15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increased</a:t>
            </a:r>
            <a:r>
              <a:rPr sz="718" spc="-9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resistance</a:t>
            </a:r>
            <a:r>
              <a:rPr sz="718" spc="-15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to</a:t>
            </a:r>
            <a:r>
              <a:rPr sz="718" spc="-15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further</a:t>
            </a:r>
            <a:r>
              <a:rPr sz="718" spc="-21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shortening</a:t>
            </a:r>
            <a:r>
              <a:rPr sz="718" spc="-12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(which</a:t>
            </a:r>
            <a:r>
              <a:rPr sz="718" spc="-15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means</a:t>
            </a:r>
            <a:r>
              <a:rPr sz="718" spc="-15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the</a:t>
            </a:r>
            <a:r>
              <a:rPr sz="718" spc="-15" dirty="0">
                <a:latin typeface="Times New Roman"/>
                <a:cs typeface="Times New Roman"/>
              </a:rPr>
              <a:t> </a:t>
            </a:r>
            <a:r>
              <a:rPr sz="718" spc="-6" dirty="0">
                <a:latin typeface="Times New Roman"/>
                <a:cs typeface="Times New Roman"/>
              </a:rPr>
              <a:t>stress-</a:t>
            </a:r>
            <a:r>
              <a:rPr sz="718" dirty="0">
                <a:latin typeface="Times New Roman"/>
                <a:cs typeface="Times New Roman"/>
              </a:rPr>
              <a:t>strain</a:t>
            </a:r>
            <a:r>
              <a:rPr sz="718" spc="-15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curve</a:t>
            </a:r>
            <a:r>
              <a:rPr sz="718" spc="-21" dirty="0">
                <a:latin typeface="Times New Roman"/>
                <a:cs typeface="Times New Roman"/>
              </a:rPr>
              <a:t> </a:t>
            </a:r>
            <a:r>
              <a:rPr sz="718" spc="-12" dirty="0">
                <a:latin typeface="Times New Roman"/>
                <a:cs typeface="Times New Roman"/>
              </a:rPr>
              <a:t>goes </a:t>
            </a:r>
            <a:r>
              <a:rPr sz="718" dirty="0">
                <a:latin typeface="Times New Roman"/>
                <a:cs typeface="Times New Roman"/>
              </a:rPr>
              <a:t>upward).</a:t>
            </a:r>
            <a:r>
              <a:rPr sz="718" spc="-15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These</a:t>
            </a:r>
            <a:r>
              <a:rPr sz="718" spc="-15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characteristics</a:t>
            </a:r>
            <a:r>
              <a:rPr sz="718" spc="-15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are</a:t>
            </a:r>
            <a:r>
              <a:rPr sz="718" spc="-18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illustrated</a:t>
            </a:r>
            <a:r>
              <a:rPr sz="718" spc="-15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in</a:t>
            </a:r>
            <a:r>
              <a:rPr sz="718" spc="-15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Fig.</a:t>
            </a:r>
            <a:r>
              <a:rPr sz="718" spc="-12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1,</a:t>
            </a:r>
            <a:r>
              <a:rPr sz="718" spc="-15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which</a:t>
            </a:r>
            <a:r>
              <a:rPr sz="718" spc="-12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shows</a:t>
            </a:r>
            <a:r>
              <a:rPr sz="718" spc="-15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a</a:t>
            </a:r>
            <a:r>
              <a:rPr sz="718" spc="-15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compression</a:t>
            </a:r>
            <a:r>
              <a:rPr sz="718" spc="-15" dirty="0">
                <a:latin typeface="Times New Roman"/>
                <a:cs typeface="Times New Roman"/>
              </a:rPr>
              <a:t> </a:t>
            </a:r>
            <a:r>
              <a:rPr sz="718" spc="-6" dirty="0">
                <a:latin typeface="Times New Roman"/>
                <a:cs typeface="Times New Roman"/>
              </a:rPr>
              <a:t>stress-strain </a:t>
            </a:r>
            <a:r>
              <a:rPr sz="718" dirty="0">
                <a:latin typeface="Times New Roman"/>
                <a:cs typeface="Times New Roman"/>
              </a:rPr>
              <a:t>diagram</a:t>
            </a:r>
            <a:r>
              <a:rPr sz="718" spc="-21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for</a:t>
            </a:r>
            <a:r>
              <a:rPr sz="718" spc="-18" dirty="0">
                <a:latin typeface="Times New Roman"/>
                <a:cs typeface="Times New Roman"/>
              </a:rPr>
              <a:t> </a:t>
            </a:r>
            <a:r>
              <a:rPr sz="718" spc="-6" dirty="0">
                <a:latin typeface="Times New Roman"/>
                <a:cs typeface="Times New Roman"/>
              </a:rPr>
              <a:t>copper.</a:t>
            </a:r>
            <a:endParaRPr sz="718" dirty="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141840" y="4982897"/>
            <a:ext cx="3658866" cy="527156"/>
          </a:xfrm>
          <a:prstGeom prst="rect">
            <a:avLst/>
          </a:prstGeom>
        </p:spPr>
        <p:txBody>
          <a:bodyPr vert="horz" wrap="square" lIns="0" tIns="14058" rIns="0" bIns="0" rtlCol="0">
            <a:spAutoFit/>
          </a:bodyPr>
          <a:lstStyle/>
          <a:p>
            <a:pPr marL="7598" marR="3039">
              <a:lnSpc>
                <a:spcPts val="832"/>
              </a:lnSpc>
              <a:spcBef>
                <a:spcPts val="111"/>
              </a:spcBef>
            </a:pPr>
            <a:r>
              <a:rPr sz="718" dirty="0">
                <a:latin typeface="Times New Roman"/>
                <a:cs typeface="Times New Roman"/>
              </a:rPr>
              <a:t>Brittle</a:t>
            </a:r>
            <a:r>
              <a:rPr sz="718" spc="-27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materials</a:t>
            </a:r>
            <a:r>
              <a:rPr sz="718" spc="-24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in</a:t>
            </a:r>
            <a:r>
              <a:rPr sz="718" spc="-27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compression</a:t>
            </a:r>
            <a:r>
              <a:rPr sz="718" spc="-24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typically</a:t>
            </a:r>
            <a:r>
              <a:rPr sz="718" spc="-24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have</a:t>
            </a:r>
            <a:r>
              <a:rPr sz="718" spc="-21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an</a:t>
            </a:r>
            <a:r>
              <a:rPr sz="718" spc="-18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initial</a:t>
            </a:r>
            <a:r>
              <a:rPr sz="718" spc="-24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linear</a:t>
            </a:r>
            <a:r>
              <a:rPr sz="718" spc="-27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region</a:t>
            </a:r>
            <a:r>
              <a:rPr sz="718" spc="-24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followed</a:t>
            </a:r>
            <a:r>
              <a:rPr sz="718" spc="-21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by</a:t>
            </a:r>
            <a:r>
              <a:rPr sz="718" spc="-27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a</a:t>
            </a:r>
            <a:r>
              <a:rPr sz="718" spc="-21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region</a:t>
            </a:r>
            <a:r>
              <a:rPr sz="718" spc="-24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in</a:t>
            </a:r>
            <a:r>
              <a:rPr sz="718" spc="-27" dirty="0">
                <a:latin typeface="Times New Roman"/>
                <a:cs typeface="Times New Roman"/>
              </a:rPr>
              <a:t> </a:t>
            </a:r>
            <a:r>
              <a:rPr sz="718" spc="-6" dirty="0">
                <a:latin typeface="Times New Roman"/>
                <a:cs typeface="Times New Roman"/>
              </a:rPr>
              <a:t>which </a:t>
            </a:r>
            <a:r>
              <a:rPr sz="718" dirty="0">
                <a:latin typeface="Times New Roman"/>
                <a:cs typeface="Times New Roman"/>
              </a:rPr>
              <a:t>the</a:t>
            </a:r>
            <a:r>
              <a:rPr sz="718" spc="-12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shortening</a:t>
            </a:r>
            <a:r>
              <a:rPr sz="718" spc="-9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increases</a:t>
            </a:r>
            <a:r>
              <a:rPr sz="718" spc="-6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at</a:t>
            </a:r>
            <a:r>
              <a:rPr sz="718" spc="-9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a</a:t>
            </a:r>
            <a:r>
              <a:rPr sz="718" spc="-12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higher</a:t>
            </a:r>
            <a:r>
              <a:rPr sz="718" spc="-9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rate</a:t>
            </a:r>
            <a:r>
              <a:rPr sz="718" spc="-12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than</a:t>
            </a:r>
            <a:r>
              <a:rPr sz="718" spc="-9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does</a:t>
            </a:r>
            <a:r>
              <a:rPr sz="718" spc="-12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the</a:t>
            </a:r>
            <a:r>
              <a:rPr sz="718" spc="-9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load.</a:t>
            </a:r>
            <a:r>
              <a:rPr sz="718" spc="-12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Thus,</a:t>
            </a:r>
            <a:r>
              <a:rPr sz="718" spc="-9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the</a:t>
            </a:r>
            <a:r>
              <a:rPr sz="718" spc="-12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compression</a:t>
            </a:r>
            <a:r>
              <a:rPr sz="718" spc="-9" dirty="0">
                <a:latin typeface="Times New Roman"/>
                <a:cs typeface="Times New Roman"/>
              </a:rPr>
              <a:t> </a:t>
            </a:r>
            <a:r>
              <a:rPr sz="718" spc="-6" dirty="0">
                <a:latin typeface="Times New Roman"/>
                <a:cs typeface="Times New Roman"/>
              </a:rPr>
              <a:t>stress-strain </a:t>
            </a:r>
            <a:r>
              <a:rPr sz="718" dirty="0">
                <a:latin typeface="Times New Roman"/>
                <a:cs typeface="Times New Roman"/>
              </a:rPr>
              <a:t>diagram</a:t>
            </a:r>
            <a:r>
              <a:rPr sz="718" spc="-15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has</a:t>
            </a:r>
            <a:r>
              <a:rPr sz="718" spc="-18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a</a:t>
            </a:r>
            <a:r>
              <a:rPr sz="718" spc="-18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shape</a:t>
            </a:r>
            <a:r>
              <a:rPr sz="718" spc="-18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that</a:t>
            </a:r>
            <a:r>
              <a:rPr sz="718" spc="-9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is</a:t>
            </a:r>
            <a:r>
              <a:rPr sz="718" spc="-15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similar</a:t>
            </a:r>
            <a:r>
              <a:rPr sz="718" spc="-15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to</a:t>
            </a:r>
            <a:r>
              <a:rPr sz="718" spc="-15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the</a:t>
            </a:r>
            <a:r>
              <a:rPr sz="718" spc="-18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shape</a:t>
            </a:r>
            <a:r>
              <a:rPr sz="718" spc="-18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of</a:t>
            </a:r>
            <a:r>
              <a:rPr sz="718" spc="-15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the</a:t>
            </a:r>
            <a:r>
              <a:rPr sz="718" spc="-21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tensile</a:t>
            </a:r>
            <a:r>
              <a:rPr sz="718" spc="-18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diagram.</a:t>
            </a:r>
            <a:r>
              <a:rPr sz="718" spc="-15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However,</a:t>
            </a:r>
            <a:r>
              <a:rPr sz="718" spc="-15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brittle</a:t>
            </a:r>
            <a:r>
              <a:rPr sz="718" spc="-18" dirty="0">
                <a:latin typeface="Times New Roman"/>
                <a:cs typeface="Times New Roman"/>
              </a:rPr>
              <a:t> </a:t>
            </a:r>
            <a:r>
              <a:rPr sz="718" spc="-6" dirty="0">
                <a:latin typeface="Times New Roman"/>
                <a:cs typeface="Times New Roman"/>
              </a:rPr>
              <a:t>materials </a:t>
            </a:r>
            <a:r>
              <a:rPr sz="718" dirty="0">
                <a:latin typeface="Times New Roman"/>
                <a:cs typeface="Times New Roman"/>
              </a:rPr>
              <a:t>usually</a:t>
            </a:r>
            <a:r>
              <a:rPr sz="718" spc="-15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reach</a:t>
            </a:r>
            <a:r>
              <a:rPr sz="718" spc="-15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much</a:t>
            </a:r>
            <a:r>
              <a:rPr sz="718" spc="-15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higher</a:t>
            </a:r>
            <a:r>
              <a:rPr sz="718" spc="-21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ultimate</a:t>
            </a:r>
            <a:r>
              <a:rPr sz="718" spc="-15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stresses</a:t>
            </a:r>
            <a:r>
              <a:rPr sz="718" spc="-15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in</a:t>
            </a:r>
            <a:r>
              <a:rPr sz="718" spc="-15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compression</a:t>
            </a:r>
            <a:r>
              <a:rPr sz="718" spc="-12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than</a:t>
            </a:r>
            <a:r>
              <a:rPr sz="718" spc="-15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in</a:t>
            </a:r>
            <a:r>
              <a:rPr sz="718" spc="-15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tension.</a:t>
            </a:r>
            <a:r>
              <a:rPr sz="718" spc="-15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Also,</a:t>
            </a:r>
            <a:r>
              <a:rPr sz="718" spc="-15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unlike</a:t>
            </a:r>
            <a:r>
              <a:rPr sz="718" spc="-15" dirty="0">
                <a:latin typeface="Times New Roman"/>
                <a:cs typeface="Times New Roman"/>
              </a:rPr>
              <a:t> </a:t>
            </a:r>
            <a:r>
              <a:rPr sz="718" spc="-6" dirty="0">
                <a:latin typeface="Times New Roman"/>
                <a:cs typeface="Times New Roman"/>
              </a:rPr>
              <a:t>ductile </a:t>
            </a:r>
            <a:r>
              <a:rPr sz="718" dirty="0">
                <a:latin typeface="Times New Roman"/>
                <a:cs typeface="Times New Roman"/>
              </a:rPr>
              <a:t>materials</a:t>
            </a:r>
            <a:r>
              <a:rPr sz="718" spc="-21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in</a:t>
            </a:r>
            <a:r>
              <a:rPr sz="718" spc="-21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compression,</a:t>
            </a:r>
            <a:r>
              <a:rPr sz="718" spc="-21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brittle</a:t>
            </a:r>
            <a:r>
              <a:rPr sz="718" spc="-21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materials</a:t>
            </a:r>
            <a:r>
              <a:rPr sz="718" spc="-21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actually</a:t>
            </a:r>
            <a:r>
              <a:rPr sz="718" spc="-18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fracture</a:t>
            </a:r>
            <a:r>
              <a:rPr sz="718" spc="-24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or</a:t>
            </a:r>
            <a:r>
              <a:rPr sz="718" spc="-21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break</a:t>
            </a:r>
            <a:r>
              <a:rPr sz="718" spc="-15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at</a:t>
            </a:r>
            <a:r>
              <a:rPr sz="718" spc="-21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the</a:t>
            </a:r>
            <a:r>
              <a:rPr sz="718" spc="-18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maximum</a:t>
            </a:r>
            <a:r>
              <a:rPr sz="718" spc="-21" dirty="0">
                <a:latin typeface="Times New Roman"/>
                <a:cs typeface="Times New Roman"/>
              </a:rPr>
              <a:t> </a:t>
            </a:r>
            <a:r>
              <a:rPr sz="718" spc="-6" dirty="0">
                <a:latin typeface="Times New Roman"/>
                <a:cs typeface="Times New Roman"/>
              </a:rPr>
              <a:t>load.</a:t>
            </a:r>
            <a:endParaRPr sz="718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590228" y="1808498"/>
            <a:ext cx="689599" cy="461633"/>
            <a:chOff x="3127311" y="3022536"/>
            <a:chExt cx="1152525" cy="771525"/>
          </a:xfrm>
        </p:grpSpPr>
        <p:sp>
          <p:nvSpPr>
            <p:cNvPr id="3" name="object 3"/>
            <p:cNvSpPr/>
            <p:nvPr/>
          </p:nvSpPr>
          <p:spPr>
            <a:xfrm>
              <a:off x="3132073" y="3027298"/>
              <a:ext cx="839469" cy="762000"/>
            </a:xfrm>
            <a:custGeom>
              <a:avLst/>
              <a:gdLst/>
              <a:ahLst/>
              <a:cxnLst/>
              <a:rect l="l" t="t" r="r" b="b"/>
              <a:pathLst>
                <a:path w="839470" h="762000">
                  <a:moveTo>
                    <a:pt x="419100" y="381000"/>
                  </a:moveTo>
                  <a:lnTo>
                    <a:pt x="357250" y="383158"/>
                  </a:lnTo>
                  <a:lnTo>
                    <a:pt x="298068" y="389127"/>
                  </a:lnTo>
                  <a:lnTo>
                    <a:pt x="242442" y="398779"/>
                  </a:lnTo>
                  <a:lnTo>
                    <a:pt x="190880" y="411733"/>
                  </a:lnTo>
                  <a:lnTo>
                    <a:pt x="144145" y="427862"/>
                  </a:lnTo>
                  <a:lnTo>
                    <a:pt x="102743" y="446658"/>
                  </a:lnTo>
                  <a:lnTo>
                    <a:pt x="67563" y="467867"/>
                  </a:lnTo>
                  <a:lnTo>
                    <a:pt x="17780" y="516508"/>
                  </a:lnTo>
                  <a:lnTo>
                    <a:pt x="0" y="571500"/>
                  </a:lnTo>
                  <a:lnTo>
                    <a:pt x="4571" y="599693"/>
                  </a:lnTo>
                  <a:lnTo>
                    <a:pt x="38988" y="651890"/>
                  </a:lnTo>
                  <a:lnTo>
                    <a:pt x="102743" y="696467"/>
                  </a:lnTo>
                  <a:lnTo>
                    <a:pt x="144145" y="715263"/>
                  </a:lnTo>
                  <a:lnTo>
                    <a:pt x="190880" y="731392"/>
                  </a:lnTo>
                  <a:lnTo>
                    <a:pt x="242442" y="744347"/>
                  </a:lnTo>
                  <a:lnTo>
                    <a:pt x="298068" y="753999"/>
                  </a:lnTo>
                  <a:lnTo>
                    <a:pt x="357250" y="759967"/>
                  </a:lnTo>
                  <a:lnTo>
                    <a:pt x="419100" y="762000"/>
                  </a:lnTo>
                  <a:lnTo>
                    <a:pt x="481075" y="759967"/>
                  </a:lnTo>
                  <a:lnTo>
                    <a:pt x="540258" y="753999"/>
                  </a:lnTo>
                  <a:lnTo>
                    <a:pt x="595884" y="744347"/>
                  </a:lnTo>
                  <a:lnTo>
                    <a:pt x="647446" y="731392"/>
                  </a:lnTo>
                  <a:lnTo>
                    <a:pt x="694181" y="715263"/>
                  </a:lnTo>
                  <a:lnTo>
                    <a:pt x="735584" y="696467"/>
                  </a:lnTo>
                  <a:lnTo>
                    <a:pt x="770763" y="675258"/>
                  </a:lnTo>
                  <a:lnTo>
                    <a:pt x="820547" y="626617"/>
                  </a:lnTo>
                  <a:lnTo>
                    <a:pt x="838200" y="571500"/>
                  </a:lnTo>
                  <a:lnTo>
                    <a:pt x="833754" y="543432"/>
                  </a:lnTo>
                  <a:lnTo>
                    <a:pt x="799338" y="491235"/>
                  </a:lnTo>
                  <a:lnTo>
                    <a:pt x="735584" y="446658"/>
                  </a:lnTo>
                  <a:lnTo>
                    <a:pt x="694181" y="427862"/>
                  </a:lnTo>
                  <a:lnTo>
                    <a:pt x="647446" y="411733"/>
                  </a:lnTo>
                  <a:lnTo>
                    <a:pt x="595884" y="398779"/>
                  </a:lnTo>
                  <a:lnTo>
                    <a:pt x="540258" y="389127"/>
                  </a:lnTo>
                  <a:lnTo>
                    <a:pt x="481075" y="383158"/>
                  </a:lnTo>
                  <a:lnTo>
                    <a:pt x="419100" y="381000"/>
                  </a:lnTo>
                  <a:close/>
                </a:path>
                <a:path w="839470" h="762000">
                  <a:moveTo>
                    <a:pt x="419100" y="0"/>
                  </a:moveTo>
                  <a:lnTo>
                    <a:pt x="357250" y="2158"/>
                  </a:lnTo>
                  <a:lnTo>
                    <a:pt x="298068" y="8127"/>
                  </a:lnTo>
                  <a:lnTo>
                    <a:pt x="242442" y="17779"/>
                  </a:lnTo>
                  <a:lnTo>
                    <a:pt x="190880" y="30733"/>
                  </a:lnTo>
                  <a:lnTo>
                    <a:pt x="144145" y="46862"/>
                  </a:lnTo>
                  <a:lnTo>
                    <a:pt x="102743" y="65658"/>
                  </a:lnTo>
                  <a:lnTo>
                    <a:pt x="67563" y="86867"/>
                  </a:lnTo>
                  <a:lnTo>
                    <a:pt x="17780" y="135508"/>
                  </a:lnTo>
                  <a:lnTo>
                    <a:pt x="0" y="190500"/>
                  </a:lnTo>
                  <a:lnTo>
                    <a:pt x="4571" y="218693"/>
                  </a:lnTo>
                  <a:lnTo>
                    <a:pt x="38988" y="270890"/>
                  </a:lnTo>
                  <a:lnTo>
                    <a:pt x="102743" y="315467"/>
                  </a:lnTo>
                  <a:lnTo>
                    <a:pt x="144145" y="334263"/>
                  </a:lnTo>
                  <a:lnTo>
                    <a:pt x="190880" y="350392"/>
                  </a:lnTo>
                  <a:lnTo>
                    <a:pt x="242442" y="363347"/>
                  </a:lnTo>
                  <a:lnTo>
                    <a:pt x="298068" y="372999"/>
                  </a:lnTo>
                  <a:lnTo>
                    <a:pt x="357250" y="378967"/>
                  </a:lnTo>
                  <a:lnTo>
                    <a:pt x="419100" y="381000"/>
                  </a:lnTo>
                  <a:lnTo>
                    <a:pt x="481075" y="378967"/>
                  </a:lnTo>
                  <a:lnTo>
                    <a:pt x="540258" y="372999"/>
                  </a:lnTo>
                  <a:lnTo>
                    <a:pt x="595884" y="363347"/>
                  </a:lnTo>
                  <a:lnTo>
                    <a:pt x="647446" y="350392"/>
                  </a:lnTo>
                  <a:lnTo>
                    <a:pt x="694181" y="334263"/>
                  </a:lnTo>
                  <a:lnTo>
                    <a:pt x="735584" y="315467"/>
                  </a:lnTo>
                  <a:lnTo>
                    <a:pt x="770763" y="294258"/>
                  </a:lnTo>
                  <a:lnTo>
                    <a:pt x="820547" y="245617"/>
                  </a:lnTo>
                  <a:lnTo>
                    <a:pt x="838200" y="190500"/>
                  </a:lnTo>
                  <a:lnTo>
                    <a:pt x="833754" y="162432"/>
                  </a:lnTo>
                  <a:lnTo>
                    <a:pt x="799338" y="110235"/>
                  </a:lnTo>
                  <a:lnTo>
                    <a:pt x="735584" y="65658"/>
                  </a:lnTo>
                  <a:lnTo>
                    <a:pt x="694181" y="46862"/>
                  </a:lnTo>
                  <a:lnTo>
                    <a:pt x="647446" y="30733"/>
                  </a:lnTo>
                  <a:lnTo>
                    <a:pt x="595884" y="17779"/>
                  </a:lnTo>
                  <a:lnTo>
                    <a:pt x="540258" y="8127"/>
                  </a:lnTo>
                  <a:lnTo>
                    <a:pt x="481075" y="2158"/>
                  </a:lnTo>
                  <a:lnTo>
                    <a:pt x="419100" y="0"/>
                  </a:lnTo>
                  <a:close/>
                </a:path>
                <a:path w="839470" h="762000">
                  <a:moveTo>
                    <a:pt x="838200" y="152400"/>
                  </a:moveTo>
                  <a:lnTo>
                    <a:pt x="838962" y="609600"/>
                  </a:lnTo>
                </a:path>
                <a:path w="839470" h="762000">
                  <a:moveTo>
                    <a:pt x="0" y="152400"/>
                  </a:moveTo>
                  <a:lnTo>
                    <a:pt x="762" y="609600"/>
                  </a:lnTo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77"/>
            </a:p>
          </p:txBody>
        </p:sp>
        <p:sp>
          <p:nvSpPr>
            <p:cNvPr id="4" name="object 4"/>
            <p:cNvSpPr/>
            <p:nvPr/>
          </p:nvSpPr>
          <p:spPr>
            <a:xfrm>
              <a:off x="3223514" y="3112896"/>
              <a:ext cx="637540" cy="234950"/>
            </a:xfrm>
            <a:custGeom>
              <a:avLst/>
              <a:gdLst/>
              <a:ahLst/>
              <a:cxnLst/>
              <a:rect l="l" t="t" r="r" b="b"/>
              <a:pathLst>
                <a:path w="637539" h="234950">
                  <a:moveTo>
                    <a:pt x="100584" y="227584"/>
                  </a:moveTo>
                  <a:lnTo>
                    <a:pt x="98298" y="225298"/>
                  </a:lnTo>
                  <a:lnTo>
                    <a:pt x="96012" y="224536"/>
                  </a:lnTo>
                  <a:lnTo>
                    <a:pt x="28054" y="210185"/>
                  </a:lnTo>
                  <a:lnTo>
                    <a:pt x="9017" y="216535"/>
                  </a:lnTo>
                  <a:lnTo>
                    <a:pt x="93726" y="233680"/>
                  </a:lnTo>
                  <a:lnTo>
                    <a:pt x="96774" y="234442"/>
                  </a:lnTo>
                  <a:lnTo>
                    <a:pt x="99060" y="232918"/>
                  </a:lnTo>
                  <a:lnTo>
                    <a:pt x="99822" y="230632"/>
                  </a:lnTo>
                  <a:lnTo>
                    <a:pt x="100584" y="227584"/>
                  </a:lnTo>
                  <a:close/>
                </a:path>
                <a:path w="637539" h="234950">
                  <a:moveTo>
                    <a:pt x="637286" y="1905"/>
                  </a:moveTo>
                  <a:lnTo>
                    <a:pt x="628269" y="0"/>
                  </a:lnTo>
                  <a:lnTo>
                    <a:pt x="24003" y="201422"/>
                  </a:lnTo>
                  <a:lnTo>
                    <a:pt x="18161" y="208026"/>
                  </a:lnTo>
                  <a:lnTo>
                    <a:pt x="19685" y="206248"/>
                  </a:lnTo>
                  <a:lnTo>
                    <a:pt x="24003" y="201422"/>
                  </a:lnTo>
                  <a:lnTo>
                    <a:pt x="70853" y="148336"/>
                  </a:lnTo>
                  <a:lnTo>
                    <a:pt x="72377" y="146050"/>
                  </a:lnTo>
                  <a:lnTo>
                    <a:pt x="72377" y="143002"/>
                  </a:lnTo>
                  <a:lnTo>
                    <a:pt x="67818" y="139954"/>
                  </a:lnTo>
                  <a:lnTo>
                    <a:pt x="64770" y="139954"/>
                  </a:lnTo>
                  <a:lnTo>
                    <a:pt x="63246" y="142240"/>
                  </a:lnTo>
                  <a:lnTo>
                    <a:pt x="6604" y="207137"/>
                  </a:lnTo>
                  <a:lnTo>
                    <a:pt x="4572" y="207772"/>
                  </a:lnTo>
                  <a:lnTo>
                    <a:pt x="3175" y="210185"/>
                  </a:lnTo>
                  <a:lnTo>
                    <a:pt x="3302" y="210947"/>
                  </a:lnTo>
                  <a:lnTo>
                    <a:pt x="0" y="214630"/>
                  </a:lnTo>
                  <a:lnTo>
                    <a:pt x="6096" y="215900"/>
                  </a:lnTo>
                  <a:lnTo>
                    <a:pt x="7620" y="216916"/>
                  </a:lnTo>
                  <a:lnTo>
                    <a:pt x="9017" y="216535"/>
                  </a:lnTo>
                  <a:lnTo>
                    <a:pt x="14478" y="214630"/>
                  </a:lnTo>
                  <a:lnTo>
                    <a:pt x="28054" y="210185"/>
                  </a:lnTo>
                  <a:lnTo>
                    <a:pt x="630809" y="9271"/>
                  </a:lnTo>
                  <a:lnTo>
                    <a:pt x="637286" y="190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077"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778249" y="3088258"/>
              <a:ext cx="100584" cy="9525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3970273" y="3179698"/>
              <a:ext cx="304800" cy="458470"/>
            </a:xfrm>
            <a:custGeom>
              <a:avLst/>
              <a:gdLst/>
              <a:ahLst/>
              <a:cxnLst/>
              <a:rect l="l" t="t" r="r" b="b"/>
              <a:pathLst>
                <a:path w="304800" h="458470">
                  <a:moveTo>
                    <a:pt x="0" y="0"/>
                  </a:moveTo>
                  <a:lnTo>
                    <a:pt x="304800" y="761"/>
                  </a:lnTo>
                </a:path>
                <a:path w="304800" h="458470">
                  <a:moveTo>
                    <a:pt x="0" y="457200"/>
                  </a:moveTo>
                  <a:lnTo>
                    <a:pt x="304800" y="457961"/>
                  </a:lnTo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77"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149343" y="3530218"/>
              <a:ext cx="99821" cy="90678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4194301" y="3215131"/>
              <a:ext cx="10160" cy="387350"/>
            </a:xfrm>
            <a:custGeom>
              <a:avLst/>
              <a:gdLst/>
              <a:ahLst/>
              <a:cxnLst/>
              <a:rect l="l" t="t" r="r" b="b"/>
              <a:pathLst>
                <a:path w="10160" h="387350">
                  <a:moveTo>
                    <a:pt x="4318" y="0"/>
                  </a:moveTo>
                  <a:lnTo>
                    <a:pt x="0" y="7239"/>
                  </a:lnTo>
                  <a:lnTo>
                    <a:pt x="126" y="378714"/>
                  </a:lnTo>
                  <a:lnTo>
                    <a:pt x="4952" y="387223"/>
                  </a:lnTo>
                  <a:lnTo>
                    <a:pt x="9906" y="378714"/>
                  </a:lnTo>
                  <a:lnTo>
                    <a:pt x="9271" y="8381"/>
                  </a:lnTo>
                  <a:lnTo>
                    <a:pt x="431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077"/>
            </a:p>
          </p:txBody>
        </p:sp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149343" y="3195700"/>
              <a:ext cx="99059" cy="91439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2226365" y="418243"/>
            <a:ext cx="3387256" cy="4500826"/>
          </a:xfrm>
          <a:prstGeom prst="rect">
            <a:avLst/>
          </a:prstGeom>
        </p:spPr>
        <p:txBody>
          <a:bodyPr vert="horz" wrap="square" lIns="0" tIns="7599" rIns="0" bIns="0" rtlCol="0">
            <a:spAutoFit/>
          </a:bodyPr>
          <a:lstStyle/>
          <a:p>
            <a:pPr marL="7598">
              <a:lnSpc>
                <a:spcPts val="987"/>
              </a:lnSpc>
              <a:spcBef>
                <a:spcPts val="60"/>
              </a:spcBef>
            </a:pPr>
            <a:r>
              <a:rPr sz="838" b="1" spc="-6" dirty="0">
                <a:latin typeface="Times New Roman"/>
                <a:cs typeface="Times New Roman"/>
              </a:rPr>
              <a:t>Apparatus:</a:t>
            </a:r>
            <a:endParaRPr sz="838" dirty="0">
              <a:latin typeface="Times New Roman"/>
              <a:cs typeface="Times New Roman"/>
            </a:endParaRPr>
          </a:p>
          <a:p>
            <a:pPr marL="281141" marR="239730">
              <a:lnSpc>
                <a:spcPts val="838"/>
              </a:lnSpc>
              <a:spcBef>
                <a:spcPts val="30"/>
              </a:spcBef>
            </a:pPr>
            <a:r>
              <a:rPr sz="718" dirty="0">
                <a:latin typeface="Times New Roman"/>
                <a:cs typeface="Times New Roman"/>
              </a:rPr>
              <a:t>Same</a:t>
            </a:r>
            <a:r>
              <a:rPr sz="718" spc="-24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apparatus</a:t>
            </a:r>
            <a:r>
              <a:rPr sz="718" spc="-18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of</a:t>
            </a:r>
            <a:r>
              <a:rPr sz="718" spc="-21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tension</a:t>
            </a:r>
            <a:r>
              <a:rPr sz="718" spc="-21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test,</a:t>
            </a:r>
            <a:r>
              <a:rPr sz="718" spc="-24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but</a:t>
            </a:r>
            <a:r>
              <a:rPr sz="718" spc="-18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the</a:t>
            </a:r>
            <a:r>
              <a:rPr sz="718" spc="-21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clamps</a:t>
            </a:r>
            <a:r>
              <a:rPr sz="718" spc="-21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of</a:t>
            </a:r>
            <a:r>
              <a:rPr sz="718" spc="-24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the</a:t>
            </a:r>
            <a:r>
              <a:rPr sz="718" spc="-24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tension</a:t>
            </a:r>
            <a:r>
              <a:rPr sz="718" spc="-21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test</a:t>
            </a:r>
            <a:r>
              <a:rPr sz="718" spc="-21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were</a:t>
            </a:r>
            <a:r>
              <a:rPr sz="718" spc="-27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replaced</a:t>
            </a:r>
            <a:r>
              <a:rPr sz="718" spc="-18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by</a:t>
            </a:r>
            <a:r>
              <a:rPr sz="718" spc="-21" dirty="0">
                <a:latin typeface="Times New Roman"/>
                <a:cs typeface="Times New Roman"/>
              </a:rPr>
              <a:t> </a:t>
            </a:r>
            <a:r>
              <a:rPr sz="718" spc="-15" dirty="0">
                <a:latin typeface="Times New Roman"/>
                <a:cs typeface="Times New Roman"/>
              </a:rPr>
              <a:t>the </a:t>
            </a:r>
            <a:r>
              <a:rPr sz="718" dirty="0">
                <a:latin typeface="Times New Roman"/>
                <a:cs typeface="Times New Roman"/>
              </a:rPr>
              <a:t>compression</a:t>
            </a:r>
            <a:r>
              <a:rPr sz="718" spc="-21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jig</a:t>
            </a:r>
            <a:r>
              <a:rPr sz="718" spc="-18" dirty="0">
                <a:latin typeface="Times New Roman"/>
                <a:cs typeface="Times New Roman"/>
              </a:rPr>
              <a:t> </a:t>
            </a:r>
            <a:r>
              <a:rPr sz="718" spc="-6" dirty="0">
                <a:latin typeface="Times New Roman"/>
                <a:cs typeface="Times New Roman"/>
              </a:rPr>
              <a:t>parts.</a:t>
            </a:r>
            <a:endParaRPr sz="718" dirty="0">
              <a:latin typeface="Times New Roman"/>
              <a:cs typeface="Times New Roman"/>
            </a:endParaRPr>
          </a:p>
          <a:p>
            <a:pPr marL="7598">
              <a:spcBef>
                <a:spcPts val="787"/>
              </a:spcBef>
            </a:pPr>
            <a:r>
              <a:rPr sz="838" b="1" spc="-6" dirty="0">
                <a:latin typeface="Times New Roman"/>
                <a:cs typeface="Times New Roman"/>
              </a:rPr>
              <a:t>Precautions:</a:t>
            </a:r>
            <a:endParaRPr sz="838" dirty="0">
              <a:latin typeface="Times New Roman"/>
              <a:cs typeface="Times New Roman"/>
            </a:endParaRPr>
          </a:p>
          <a:p>
            <a:pPr marL="280761" indent="-136391">
              <a:lnSpc>
                <a:spcPts val="856"/>
              </a:lnSpc>
              <a:spcBef>
                <a:spcPts val="12"/>
              </a:spcBef>
              <a:buAutoNum type="arabicPlain"/>
              <a:tabLst>
                <a:tab pos="280761" algn="l"/>
              </a:tabLst>
            </a:pPr>
            <a:r>
              <a:rPr sz="718" dirty="0">
                <a:latin typeface="Times New Roman"/>
                <a:cs typeface="Times New Roman"/>
              </a:rPr>
              <a:t>Machined</a:t>
            </a:r>
            <a:r>
              <a:rPr sz="718" spc="-15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surfaces</a:t>
            </a:r>
            <a:r>
              <a:rPr sz="718" spc="-12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should</a:t>
            </a:r>
            <a:r>
              <a:rPr sz="718" spc="-12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be</a:t>
            </a:r>
            <a:r>
              <a:rPr sz="718" spc="-15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finished</a:t>
            </a:r>
            <a:r>
              <a:rPr sz="718" spc="-12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to</a:t>
            </a:r>
            <a:r>
              <a:rPr sz="718" spc="-12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1.6</a:t>
            </a:r>
            <a:r>
              <a:rPr sz="718" dirty="0">
                <a:latin typeface="Symbol"/>
                <a:cs typeface="Symbol"/>
              </a:rPr>
              <a:t></a:t>
            </a:r>
            <a:r>
              <a:rPr sz="718" dirty="0">
                <a:latin typeface="Times New Roman"/>
                <a:cs typeface="Times New Roman"/>
              </a:rPr>
              <a:t>m</a:t>
            </a:r>
            <a:r>
              <a:rPr sz="718" spc="-18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or</a:t>
            </a:r>
            <a:r>
              <a:rPr sz="718" spc="-9" dirty="0">
                <a:latin typeface="Times New Roman"/>
                <a:cs typeface="Times New Roman"/>
              </a:rPr>
              <a:t> </a:t>
            </a:r>
            <a:r>
              <a:rPr sz="718" spc="-6" dirty="0">
                <a:latin typeface="Times New Roman"/>
                <a:cs typeface="Times New Roman"/>
              </a:rPr>
              <a:t>better.</a:t>
            </a:r>
            <a:endParaRPr sz="718" dirty="0">
              <a:latin typeface="Times New Roman"/>
              <a:cs typeface="Times New Roman"/>
            </a:endParaRPr>
          </a:p>
          <a:p>
            <a:pPr marL="280761" indent="-136391">
              <a:lnSpc>
                <a:spcPts val="844"/>
              </a:lnSpc>
              <a:buAutoNum type="arabicPlain"/>
              <a:tabLst>
                <a:tab pos="280761" algn="l"/>
              </a:tabLst>
            </a:pPr>
            <a:r>
              <a:rPr sz="718" dirty="0">
                <a:latin typeface="Times New Roman"/>
                <a:cs typeface="Times New Roman"/>
              </a:rPr>
              <a:t>Test</a:t>
            </a:r>
            <a:r>
              <a:rPr sz="718" spc="-15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specimens</a:t>
            </a:r>
            <a:r>
              <a:rPr sz="718" spc="-15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ends</a:t>
            </a:r>
            <a:r>
              <a:rPr sz="718" spc="-15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should</a:t>
            </a:r>
            <a:r>
              <a:rPr sz="718" spc="-15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be</a:t>
            </a:r>
            <a:r>
              <a:rPr sz="718" spc="-12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flat</a:t>
            </a:r>
            <a:r>
              <a:rPr sz="718" spc="-12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and</a:t>
            </a:r>
            <a:r>
              <a:rPr sz="718" spc="-15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parallel</a:t>
            </a:r>
            <a:r>
              <a:rPr sz="718" spc="-15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within</a:t>
            </a:r>
            <a:r>
              <a:rPr sz="718" spc="-15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.0005</a:t>
            </a:r>
            <a:r>
              <a:rPr sz="718" spc="-12" dirty="0">
                <a:latin typeface="Times New Roman"/>
                <a:cs typeface="Times New Roman"/>
              </a:rPr>
              <a:t> </a:t>
            </a:r>
            <a:r>
              <a:rPr sz="718" spc="-6" dirty="0">
                <a:latin typeface="Times New Roman"/>
                <a:cs typeface="Times New Roman"/>
              </a:rPr>
              <a:t>in/in.</a:t>
            </a:r>
            <a:endParaRPr sz="718" dirty="0">
              <a:latin typeface="Times New Roman"/>
              <a:cs typeface="Times New Roman"/>
            </a:endParaRPr>
          </a:p>
          <a:p>
            <a:pPr marL="280761" indent="-136391">
              <a:lnSpc>
                <a:spcPts val="850"/>
              </a:lnSpc>
              <a:buAutoNum type="arabicPlain"/>
              <a:tabLst>
                <a:tab pos="280761" algn="l"/>
              </a:tabLst>
            </a:pPr>
            <a:r>
              <a:rPr sz="718" dirty="0">
                <a:latin typeface="Times New Roman"/>
                <a:cs typeface="Times New Roman"/>
              </a:rPr>
              <a:t>Test</a:t>
            </a:r>
            <a:r>
              <a:rPr sz="718" spc="-15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specimens</a:t>
            </a:r>
            <a:r>
              <a:rPr sz="718" spc="-15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should</a:t>
            </a:r>
            <a:r>
              <a:rPr sz="718" spc="-12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be</a:t>
            </a:r>
            <a:r>
              <a:rPr sz="718" spc="-18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loaded</a:t>
            </a:r>
            <a:r>
              <a:rPr sz="718" spc="-9" dirty="0">
                <a:latin typeface="Times New Roman"/>
                <a:cs typeface="Times New Roman"/>
              </a:rPr>
              <a:t> </a:t>
            </a:r>
            <a:r>
              <a:rPr sz="718" spc="-6" dirty="0">
                <a:latin typeface="Times New Roman"/>
                <a:cs typeface="Times New Roman"/>
              </a:rPr>
              <a:t>concentrically.</a:t>
            </a:r>
            <a:endParaRPr sz="718" dirty="0">
              <a:latin typeface="Times New Roman"/>
              <a:cs typeface="Times New Roman"/>
            </a:endParaRPr>
          </a:p>
          <a:p>
            <a:pPr marL="7598">
              <a:lnSpc>
                <a:spcPts val="987"/>
              </a:lnSpc>
              <a:spcBef>
                <a:spcPts val="820"/>
              </a:spcBef>
            </a:pPr>
            <a:r>
              <a:rPr sz="838" b="1" spc="-6" dirty="0">
                <a:latin typeface="Times New Roman"/>
                <a:cs typeface="Times New Roman"/>
              </a:rPr>
              <a:t>Procedure:</a:t>
            </a:r>
            <a:endParaRPr sz="838" dirty="0">
              <a:latin typeface="Times New Roman"/>
              <a:cs typeface="Times New Roman"/>
            </a:endParaRPr>
          </a:p>
          <a:p>
            <a:pPr marL="277342" marR="77124" lvl="1" indent="-136771">
              <a:lnSpc>
                <a:spcPts val="832"/>
              </a:lnSpc>
              <a:spcBef>
                <a:spcPts val="33"/>
              </a:spcBef>
              <a:buAutoNum type="arabicPlain"/>
              <a:tabLst>
                <a:tab pos="277342" algn="l"/>
              </a:tabLst>
            </a:pPr>
            <a:r>
              <a:rPr sz="718" dirty="0">
                <a:latin typeface="Times New Roman"/>
                <a:cs typeface="Times New Roman"/>
              </a:rPr>
              <a:t>Measure</a:t>
            </a:r>
            <a:r>
              <a:rPr sz="718" spc="-18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Do</a:t>
            </a:r>
            <a:r>
              <a:rPr sz="718" spc="-18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and</a:t>
            </a:r>
            <a:r>
              <a:rPr sz="718" spc="-12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Lo</a:t>
            </a:r>
            <a:r>
              <a:rPr sz="718" spc="-15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at</a:t>
            </a:r>
            <a:r>
              <a:rPr sz="718" spc="-15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three</a:t>
            </a:r>
            <a:r>
              <a:rPr sz="718" spc="-21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locations</a:t>
            </a:r>
            <a:r>
              <a:rPr sz="718" spc="-18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along</a:t>
            </a:r>
            <a:r>
              <a:rPr sz="718" spc="-15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the</a:t>
            </a:r>
            <a:r>
              <a:rPr sz="718" spc="-15" dirty="0">
                <a:latin typeface="Times New Roman"/>
                <a:cs typeface="Times New Roman"/>
              </a:rPr>
              <a:t> </a:t>
            </a:r>
            <a:r>
              <a:rPr sz="718" spc="-6" dirty="0">
                <a:latin typeface="Times New Roman"/>
                <a:cs typeface="Times New Roman"/>
              </a:rPr>
              <a:t>circumference,</a:t>
            </a:r>
            <a:r>
              <a:rPr sz="718" spc="-15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or</a:t>
            </a:r>
            <a:r>
              <a:rPr sz="718" spc="-12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any</a:t>
            </a:r>
            <a:r>
              <a:rPr sz="718" spc="-18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other</a:t>
            </a:r>
            <a:r>
              <a:rPr sz="718" spc="-18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dimensions</a:t>
            </a:r>
            <a:r>
              <a:rPr sz="718" spc="-18" dirty="0">
                <a:latin typeface="Times New Roman"/>
                <a:cs typeface="Times New Roman"/>
              </a:rPr>
              <a:t> </a:t>
            </a:r>
            <a:r>
              <a:rPr sz="718" spc="-15" dirty="0">
                <a:latin typeface="Times New Roman"/>
                <a:cs typeface="Times New Roman"/>
              </a:rPr>
              <a:t>of </a:t>
            </a:r>
            <a:r>
              <a:rPr sz="718" dirty="0">
                <a:latin typeface="Times New Roman"/>
                <a:cs typeface="Times New Roman"/>
              </a:rPr>
              <a:t>the</a:t>
            </a:r>
            <a:r>
              <a:rPr sz="718" spc="-15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used</a:t>
            </a:r>
            <a:r>
              <a:rPr sz="718" spc="-12" dirty="0">
                <a:latin typeface="Times New Roman"/>
                <a:cs typeface="Times New Roman"/>
              </a:rPr>
              <a:t> </a:t>
            </a:r>
            <a:r>
              <a:rPr sz="718" spc="-6" dirty="0">
                <a:latin typeface="Times New Roman"/>
                <a:cs typeface="Times New Roman"/>
              </a:rPr>
              <a:t>specimen.</a:t>
            </a:r>
            <a:endParaRPr sz="718" dirty="0">
              <a:latin typeface="Times New Roman"/>
              <a:cs typeface="Times New Roman"/>
            </a:endParaRPr>
          </a:p>
          <a:p>
            <a:pPr marR="309255" algn="ctr">
              <a:spcBef>
                <a:spcPts val="416"/>
              </a:spcBef>
            </a:pPr>
            <a:r>
              <a:rPr sz="598" spc="-15" dirty="0">
                <a:latin typeface="Times New Roman"/>
                <a:cs typeface="Times New Roman"/>
              </a:rPr>
              <a:t>Do</a:t>
            </a:r>
            <a:endParaRPr sz="598" dirty="0">
              <a:latin typeface="Times New Roman"/>
              <a:cs typeface="Times New Roman"/>
            </a:endParaRPr>
          </a:p>
          <a:p>
            <a:pPr marL="635607" algn="ctr">
              <a:spcBef>
                <a:spcPts val="503"/>
              </a:spcBef>
            </a:pPr>
            <a:r>
              <a:rPr sz="598" spc="-15" dirty="0">
                <a:latin typeface="Times New Roman"/>
                <a:cs typeface="Times New Roman"/>
              </a:rPr>
              <a:t>Lo</a:t>
            </a:r>
            <a:endParaRPr sz="598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598" dirty="0">
              <a:latin typeface="Times New Roman"/>
              <a:cs typeface="Times New Roman"/>
            </a:endParaRPr>
          </a:p>
          <a:p>
            <a:pPr>
              <a:spcBef>
                <a:spcPts val="535"/>
              </a:spcBef>
            </a:pPr>
            <a:endParaRPr sz="598" dirty="0">
              <a:latin typeface="Times New Roman"/>
              <a:cs typeface="Times New Roman"/>
            </a:endParaRPr>
          </a:p>
          <a:p>
            <a:pPr marL="276962" lvl="1" indent="-136391">
              <a:lnSpc>
                <a:spcPts val="847"/>
              </a:lnSpc>
              <a:spcBef>
                <a:spcPts val="3"/>
              </a:spcBef>
              <a:buAutoNum type="arabicPlain" startAt="2"/>
              <a:tabLst>
                <a:tab pos="276962" algn="l"/>
              </a:tabLst>
            </a:pPr>
            <a:r>
              <a:rPr sz="718" dirty="0">
                <a:latin typeface="Times New Roman"/>
                <a:cs typeface="Times New Roman"/>
              </a:rPr>
              <a:t>Lubricate</a:t>
            </a:r>
            <a:r>
              <a:rPr sz="718" spc="-18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bearing</a:t>
            </a:r>
            <a:r>
              <a:rPr sz="718" spc="-18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surfaces</a:t>
            </a:r>
            <a:r>
              <a:rPr sz="718" spc="-18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using</a:t>
            </a:r>
            <a:r>
              <a:rPr sz="718" spc="-15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suitable</a:t>
            </a:r>
            <a:r>
              <a:rPr sz="718" spc="-15" dirty="0">
                <a:latin typeface="Times New Roman"/>
                <a:cs typeface="Times New Roman"/>
              </a:rPr>
              <a:t> </a:t>
            </a:r>
            <a:r>
              <a:rPr sz="718" spc="-6" dirty="0">
                <a:latin typeface="Times New Roman"/>
                <a:cs typeface="Times New Roman"/>
              </a:rPr>
              <a:t>lubricant.</a:t>
            </a:r>
            <a:endParaRPr sz="718" dirty="0">
              <a:latin typeface="Times New Roman"/>
              <a:cs typeface="Times New Roman"/>
            </a:endParaRPr>
          </a:p>
          <a:p>
            <a:pPr marL="277342" marR="116256" lvl="1" indent="-136771">
              <a:lnSpc>
                <a:spcPts val="832"/>
              </a:lnSpc>
              <a:spcBef>
                <a:spcPts val="36"/>
              </a:spcBef>
              <a:buAutoNum type="arabicPlain" startAt="2"/>
              <a:tabLst>
                <a:tab pos="277342" algn="l"/>
              </a:tabLst>
            </a:pPr>
            <a:r>
              <a:rPr sz="718" dirty="0">
                <a:latin typeface="Times New Roman"/>
                <a:cs typeface="Times New Roman"/>
              </a:rPr>
              <a:t>Start</a:t>
            </a:r>
            <a:r>
              <a:rPr sz="718" spc="-21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the</a:t>
            </a:r>
            <a:r>
              <a:rPr sz="718" spc="-21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machine,</a:t>
            </a:r>
            <a:r>
              <a:rPr sz="718" spc="-15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and</a:t>
            </a:r>
            <a:r>
              <a:rPr sz="718" spc="-21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apply</a:t>
            </a:r>
            <a:r>
              <a:rPr sz="718" spc="-18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a</a:t>
            </a:r>
            <a:r>
              <a:rPr sz="718" spc="-24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compressive</a:t>
            </a:r>
            <a:r>
              <a:rPr sz="718" spc="-18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force</a:t>
            </a:r>
            <a:r>
              <a:rPr sz="718" spc="-24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to</a:t>
            </a:r>
            <a:r>
              <a:rPr sz="718" spc="-21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the</a:t>
            </a:r>
            <a:r>
              <a:rPr sz="718" spc="-21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ends</a:t>
            </a:r>
            <a:r>
              <a:rPr sz="718" spc="-24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of</a:t>
            </a:r>
            <a:r>
              <a:rPr sz="718" spc="-24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the</a:t>
            </a:r>
            <a:r>
              <a:rPr sz="718" spc="-21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specimen</a:t>
            </a:r>
            <a:r>
              <a:rPr sz="718" spc="-18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until</a:t>
            </a:r>
            <a:r>
              <a:rPr sz="718" spc="-21" dirty="0">
                <a:latin typeface="Times New Roman"/>
                <a:cs typeface="Times New Roman"/>
              </a:rPr>
              <a:t> </a:t>
            </a:r>
            <a:r>
              <a:rPr sz="718" spc="-6" dirty="0">
                <a:latin typeface="Times New Roman"/>
                <a:cs typeface="Times New Roman"/>
              </a:rPr>
              <a:t>failure occurs.</a:t>
            </a:r>
            <a:endParaRPr sz="718" dirty="0">
              <a:latin typeface="Times New Roman"/>
              <a:cs typeface="Times New Roman"/>
            </a:endParaRPr>
          </a:p>
          <a:p>
            <a:pPr marL="276962" lvl="1" indent="-136391">
              <a:lnSpc>
                <a:spcPts val="820"/>
              </a:lnSpc>
              <a:buAutoNum type="arabicPlain" startAt="2"/>
              <a:tabLst>
                <a:tab pos="276962" algn="l"/>
              </a:tabLst>
            </a:pPr>
            <a:r>
              <a:rPr sz="718" dirty="0">
                <a:latin typeface="Times New Roman"/>
                <a:cs typeface="Times New Roman"/>
              </a:rPr>
              <a:t>The</a:t>
            </a:r>
            <a:r>
              <a:rPr sz="718" spc="-21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results</a:t>
            </a:r>
            <a:r>
              <a:rPr sz="718" spc="-15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are</a:t>
            </a:r>
            <a:r>
              <a:rPr sz="718" spc="-18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taken</a:t>
            </a:r>
            <a:r>
              <a:rPr sz="718" spc="-12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as</a:t>
            </a:r>
            <a:r>
              <a:rPr sz="718" spc="-15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a</a:t>
            </a:r>
            <a:r>
              <a:rPr sz="718" spc="-12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load</a:t>
            </a:r>
            <a:r>
              <a:rPr sz="718" spc="-15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deflection</a:t>
            </a:r>
            <a:r>
              <a:rPr sz="718" spc="-3" dirty="0">
                <a:latin typeface="Times New Roman"/>
                <a:cs typeface="Times New Roman"/>
              </a:rPr>
              <a:t> </a:t>
            </a:r>
            <a:r>
              <a:rPr sz="718" spc="-6" dirty="0">
                <a:latin typeface="Times New Roman"/>
                <a:cs typeface="Times New Roman"/>
              </a:rPr>
              <a:t>curve.</a:t>
            </a:r>
            <a:endParaRPr sz="718" dirty="0">
              <a:latin typeface="Times New Roman"/>
              <a:cs typeface="Times New Roman"/>
            </a:endParaRPr>
          </a:p>
          <a:p>
            <a:pPr lvl="1">
              <a:spcBef>
                <a:spcPts val="141"/>
              </a:spcBef>
              <a:buFont typeface="Times New Roman"/>
              <a:buAutoNum type="arabicPlain" startAt="2"/>
            </a:pPr>
            <a:endParaRPr sz="718" dirty="0">
              <a:latin typeface="Times New Roman"/>
              <a:cs typeface="Times New Roman"/>
            </a:endParaRPr>
          </a:p>
          <a:p>
            <a:pPr marL="7598">
              <a:lnSpc>
                <a:spcPts val="987"/>
              </a:lnSpc>
            </a:pPr>
            <a:r>
              <a:rPr sz="838" b="1" dirty="0">
                <a:latin typeface="Times New Roman"/>
                <a:cs typeface="Times New Roman"/>
              </a:rPr>
              <a:t>Results</a:t>
            </a:r>
            <a:r>
              <a:rPr sz="838" b="1" spc="-39" dirty="0">
                <a:latin typeface="Times New Roman"/>
                <a:cs typeface="Times New Roman"/>
              </a:rPr>
              <a:t> </a:t>
            </a:r>
            <a:r>
              <a:rPr sz="838" b="1" dirty="0">
                <a:latin typeface="Times New Roman"/>
                <a:cs typeface="Times New Roman"/>
              </a:rPr>
              <a:t>&amp;</a:t>
            </a:r>
            <a:r>
              <a:rPr sz="838" b="1" spc="-33" dirty="0">
                <a:latin typeface="Times New Roman"/>
                <a:cs typeface="Times New Roman"/>
              </a:rPr>
              <a:t> </a:t>
            </a:r>
            <a:r>
              <a:rPr sz="838" b="1" spc="-6" dirty="0">
                <a:latin typeface="Times New Roman"/>
                <a:cs typeface="Times New Roman"/>
              </a:rPr>
              <a:t>Analysis:</a:t>
            </a:r>
            <a:endParaRPr sz="838" dirty="0">
              <a:latin typeface="Times New Roman"/>
              <a:cs typeface="Times New Roman"/>
            </a:endParaRPr>
          </a:p>
          <a:p>
            <a:pPr marL="277342" lvl="2" indent="-136771">
              <a:lnSpc>
                <a:spcPts val="832"/>
              </a:lnSpc>
              <a:buAutoNum type="arabicPeriod"/>
              <a:tabLst>
                <a:tab pos="277342" algn="l"/>
              </a:tabLst>
            </a:pPr>
            <a:r>
              <a:rPr sz="718" dirty="0">
                <a:latin typeface="Times New Roman"/>
                <a:cs typeface="Times New Roman"/>
              </a:rPr>
              <a:t>From</a:t>
            </a:r>
            <a:r>
              <a:rPr sz="718" spc="-21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the</a:t>
            </a:r>
            <a:r>
              <a:rPr sz="718" spc="-15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load</a:t>
            </a:r>
            <a:r>
              <a:rPr sz="718" spc="-12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–</a:t>
            </a:r>
            <a:r>
              <a:rPr sz="718" spc="-12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deflection</a:t>
            </a:r>
            <a:r>
              <a:rPr sz="718" spc="-12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curve</a:t>
            </a:r>
            <a:r>
              <a:rPr sz="718" spc="-18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construct</a:t>
            </a:r>
            <a:r>
              <a:rPr sz="718" spc="-12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the</a:t>
            </a:r>
            <a:r>
              <a:rPr sz="718" spc="-15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stress</a:t>
            </a:r>
            <a:r>
              <a:rPr sz="718" spc="-6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–</a:t>
            </a:r>
            <a:r>
              <a:rPr sz="718" spc="-12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strain</a:t>
            </a:r>
            <a:r>
              <a:rPr sz="718" spc="-12" dirty="0">
                <a:latin typeface="Times New Roman"/>
                <a:cs typeface="Times New Roman"/>
              </a:rPr>
              <a:t> </a:t>
            </a:r>
            <a:r>
              <a:rPr sz="718" spc="-6" dirty="0">
                <a:latin typeface="Times New Roman"/>
                <a:cs typeface="Times New Roman"/>
              </a:rPr>
              <a:t>curve.</a:t>
            </a:r>
            <a:endParaRPr sz="718" dirty="0">
              <a:latin typeface="Times New Roman"/>
              <a:cs typeface="Times New Roman"/>
            </a:endParaRPr>
          </a:p>
          <a:p>
            <a:pPr marL="277342" lvl="2" indent="-136771">
              <a:lnSpc>
                <a:spcPts val="838"/>
              </a:lnSpc>
              <a:buAutoNum type="arabicPeriod"/>
              <a:tabLst>
                <a:tab pos="277342" algn="l"/>
              </a:tabLst>
            </a:pPr>
            <a:r>
              <a:rPr sz="718" dirty="0">
                <a:latin typeface="Times New Roman"/>
                <a:cs typeface="Times New Roman"/>
              </a:rPr>
              <a:t>From</a:t>
            </a:r>
            <a:r>
              <a:rPr sz="718" spc="-24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the</a:t>
            </a:r>
            <a:r>
              <a:rPr sz="718" spc="-18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stress</a:t>
            </a:r>
            <a:r>
              <a:rPr sz="718" spc="-15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–</a:t>
            </a:r>
            <a:r>
              <a:rPr sz="718" spc="-15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strain</a:t>
            </a:r>
            <a:r>
              <a:rPr sz="718" spc="-18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curve</a:t>
            </a:r>
            <a:r>
              <a:rPr sz="718" spc="-21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determine</a:t>
            </a:r>
            <a:r>
              <a:rPr sz="718" spc="-15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the</a:t>
            </a:r>
            <a:r>
              <a:rPr sz="718" spc="-15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following</a:t>
            </a:r>
            <a:r>
              <a:rPr sz="718" spc="-15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properties</a:t>
            </a:r>
            <a:r>
              <a:rPr sz="718" spc="-15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for</a:t>
            </a:r>
            <a:r>
              <a:rPr sz="718" spc="-21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tested</a:t>
            </a:r>
            <a:r>
              <a:rPr sz="718" spc="-15" dirty="0">
                <a:latin typeface="Times New Roman"/>
                <a:cs typeface="Times New Roman"/>
              </a:rPr>
              <a:t> </a:t>
            </a:r>
            <a:r>
              <a:rPr sz="718" spc="-6" dirty="0">
                <a:latin typeface="Times New Roman"/>
                <a:cs typeface="Times New Roman"/>
              </a:rPr>
              <a:t>material:</a:t>
            </a:r>
            <a:endParaRPr sz="718" dirty="0">
              <a:latin typeface="Times New Roman"/>
              <a:cs typeface="Times New Roman"/>
            </a:endParaRPr>
          </a:p>
          <a:p>
            <a:pPr marL="554304" lvl="3" indent="-136391">
              <a:lnSpc>
                <a:spcPts val="838"/>
              </a:lnSpc>
              <a:buAutoNum type="alphaLcPeriod"/>
              <a:tabLst>
                <a:tab pos="554304" algn="l"/>
              </a:tabLst>
            </a:pPr>
            <a:r>
              <a:rPr sz="718" dirty="0">
                <a:latin typeface="Times New Roman"/>
                <a:cs typeface="Times New Roman"/>
              </a:rPr>
              <a:t>Proportional</a:t>
            </a:r>
            <a:r>
              <a:rPr sz="718" spc="-45" dirty="0">
                <a:latin typeface="Times New Roman"/>
                <a:cs typeface="Times New Roman"/>
              </a:rPr>
              <a:t> </a:t>
            </a:r>
            <a:r>
              <a:rPr sz="718" spc="-6" dirty="0">
                <a:latin typeface="Times New Roman"/>
                <a:cs typeface="Times New Roman"/>
              </a:rPr>
              <a:t>limit.</a:t>
            </a:r>
            <a:endParaRPr sz="718" dirty="0">
              <a:latin typeface="Times New Roman"/>
              <a:cs typeface="Times New Roman"/>
            </a:endParaRPr>
          </a:p>
          <a:p>
            <a:pPr marL="554304" lvl="3" indent="-136391">
              <a:lnSpc>
                <a:spcPts val="838"/>
              </a:lnSpc>
              <a:buAutoNum type="alphaLcPeriod"/>
              <a:tabLst>
                <a:tab pos="554304" algn="l"/>
              </a:tabLst>
            </a:pPr>
            <a:r>
              <a:rPr sz="718" dirty="0">
                <a:latin typeface="Times New Roman"/>
                <a:cs typeface="Times New Roman"/>
              </a:rPr>
              <a:t>Yield</a:t>
            </a:r>
            <a:r>
              <a:rPr sz="718" spc="-21" dirty="0">
                <a:latin typeface="Times New Roman"/>
                <a:cs typeface="Times New Roman"/>
              </a:rPr>
              <a:t> </a:t>
            </a:r>
            <a:r>
              <a:rPr sz="718" spc="-6" dirty="0">
                <a:latin typeface="Times New Roman"/>
                <a:cs typeface="Times New Roman"/>
              </a:rPr>
              <a:t>point.</a:t>
            </a:r>
            <a:endParaRPr sz="718" dirty="0">
              <a:latin typeface="Times New Roman"/>
              <a:cs typeface="Times New Roman"/>
            </a:endParaRPr>
          </a:p>
          <a:p>
            <a:pPr marL="554304" lvl="3" indent="-136391">
              <a:lnSpc>
                <a:spcPts val="838"/>
              </a:lnSpc>
              <a:buAutoNum type="alphaLcPeriod"/>
              <a:tabLst>
                <a:tab pos="554304" algn="l"/>
              </a:tabLst>
            </a:pPr>
            <a:r>
              <a:rPr sz="718" dirty="0">
                <a:latin typeface="Times New Roman"/>
                <a:cs typeface="Times New Roman"/>
              </a:rPr>
              <a:t>Yield</a:t>
            </a:r>
            <a:r>
              <a:rPr sz="718" spc="-12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stress</a:t>
            </a:r>
            <a:r>
              <a:rPr sz="718" spc="-12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for</a:t>
            </a:r>
            <a:r>
              <a:rPr sz="718" spc="-15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an</a:t>
            </a:r>
            <a:r>
              <a:rPr sz="718" spc="-12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offset</a:t>
            </a:r>
            <a:r>
              <a:rPr sz="718" spc="-6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of</a:t>
            </a:r>
            <a:r>
              <a:rPr sz="718" spc="-12" dirty="0">
                <a:latin typeface="Times New Roman"/>
                <a:cs typeface="Times New Roman"/>
              </a:rPr>
              <a:t> .2%.</a:t>
            </a:r>
            <a:endParaRPr sz="718" dirty="0">
              <a:latin typeface="Times New Roman"/>
              <a:cs typeface="Times New Roman"/>
            </a:endParaRPr>
          </a:p>
          <a:p>
            <a:pPr marL="554304" lvl="3" indent="-136391">
              <a:lnSpc>
                <a:spcPts val="841"/>
              </a:lnSpc>
              <a:buAutoNum type="alphaLcPeriod"/>
              <a:tabLst>
                <a:tab pos="554304" algn="l"/>
              </a:tabLst>
            </a:pPr>
            <a:r>
              <a:rPr sz="718" dirty="0">
                <a:latin typeface="Times New Roman"/>
                <a:cs typeface="Times New Roman"/>
              </a:rPr>
              <a:t>Ultimate</a:t>
            </a:r>
            <a:r>
              <a:rPr sz="718" spc="-27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and</a:t>
            </a:r>
            <a:r>
              <a:rPr sz="718" spc="-21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fracture</a:t>
            </a:r>
            <a:r>
              <a:rPr sz="718" spc="-30" dirty="0">
                <a:latin typeface="Times New Roman"/>
                <a:cs typeface="Times New Roman"/>
              </a:rPr>
              <a:t> </a:t>
            </a:r>
            <a:r>
              <a:rPr sz="718" spc="-6" dirty="0">
                <a:latin typeface="Times New Roman"/>
                <a:cs typeface="Times New Roman"/>
              </a:rPr>
              <a:t>stress.</a:t>
            </a:r>
            <a:endParaRPr sz="718" dirty="0">
              <a:latin typeface="Times New Roman"/>
              <a:cs typeface="Times New Roman"/>
            </a:endParaRPr>
          </a:p>
          <a:p>
            <a:pPr marL="277342" lvl="2" indent="-136771">
              <a:lnSpc>
                <a:spcPts val="838"/>
              </a:lnSpc>
              <a:buAutoNum type="arabicPeriod"/>
              <a:tabLst>
                <a:tab pos="277342" algn="l"/>
              </a:tabLst>
            </a:pPr>
            <a:r>
              <a:rPr sz="718" dirty="0">
                <a:latin typeface="Times New Roman"/>
                <a:cs typeface="Times New Roman"/>
              </a:rPr>
              <a:t>Percentage</a:t>
            </a:r>
            <a:r>
              <a:rPr sz="718" spc="-24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elongation</a:t>
            </a:r>
            <a:r>
              <a:rPr sz="718" spc="-18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and</a:t>
            </a:r>
            <a:r>
              <a:rPr sz="718" spc="-21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reduction</a:t>
            </a:r>
            <a:r>
              <a:rPr sz="718" spc="-21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in</a:t>
            </a:r>
            <a:r>
              <a:rPr sz="718" spc="-18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area</a:t>
            </a:r>
            <a:r>
              <a:rPr sz="718" spc="-21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at</a:t>
            </a:r>
            <a:r>
              <a:rPr sz="718" spc="-9" dirty="0">
                <a:latin typeface="Times New Roman"/>
                <a:cs typeface="Times New Roman"/>
              </a:rPr>
              <a:t> </a:t>
            </a:r>
            <a:r>
              <a:rPr sz="718" spc="-6" dirty="0">
                <a:latin typeface="Times New Roman"/>
                <a:cs typeface="Times New Roman"/>
              </a:rPr>
              <a:t>fracture.</a:t>
            </a:r>
            <a:endParaRPr sz="718" dirty="0">
              <a:latin typeface="Times New Roman"/>
              <a:cs typeface="Times New Roman"/>
            </a:endParaRPr>
          </a:p>
          <a:p>
            <a:pPr marL="277342" lvl="2" indent="-136771">
              <a:lnSpc>
                <a:spcPts val="838"/>
              </a:lnSpc>
              <a:buAutoNum type="arabicPeriod"/>
              <a:tabLst>
                <a:tab pos="277342" algn="l"/>
              </a:tabLst>
            </a:pPr>
            <a:r>
              <a:rPr sz="718" dirty="0">
                <a:latin typeface="Times New Roman"/>
                <a:cs typeface="Times New Roman"/>
              </a:rPr>
              <a:t>Modulus</a:t>
            </a:r>
            <a:r>
              <a:rPr sz="718" spc="-3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of</a:t>
            </a:r>
            <a:r>
              <a:rPr sz="718" spc="-6" dirty="0">
                <a:latin typeface="Times New Roman"/>
                <a:cs typeface="Times New Roman"/>
              </a:rPr>
              <a:t> Elasticity.</a:t>
            </a:r>
            <a:endParaRPr sz="718" dirty="0">
              <a:latin typeface="Times New Roman"/>
              <a:cs typeface="Times New Roman"/>
            </a:endParaRPr>
          </a:p>
          <a:p>
            <a:pPr marL="277342" lvl="2" indent="-136771">
              <a:lnSpc>
                <a:spcPts val="838"/>
              </a:lnSpc>
              <a:buAutoNum type="arabicPeriod"/>
              <a:tabLst>
                <a:tab pos="277342" algn="l"/>
              </a:tabLst>
            </a:pPr>
            <a:r>
              <a:rPr sz="718" dirty="0">
                <a:latin typeface="Times New Roman"/>
                <a:cs typeface="Times New Roman"/>
              </a:rPr>
              <a:t>Modulus</a:t>
            </a:r>
            <a:r>
              <a:rPr sz="718" spc="-3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of</a:t>
            </a:r>
            <a:r>
              <a:rPr sz="718" spc="-6" dirty="0">
                <a:latin typeface="Times New Roman"/>
                <a:cs typeface="Times New Roman"/>
              </a:rPr>
              <a:t> Resilience.</a:t>
            </a:r>
            <a:endParaRPr sz="718" dirty="0">
              <a:latin typeface="Times New Roman"/>
              <a:cs typeface="Times New Roman"/>
            </a:endParaRPr>
          </a:p>
          <a:p>
            <a:pPr marL="277342" lvl="2" indent="-136771">
              <a:lnSpc>
                <a:spcPts val="832"/>
              </a:lnSpc>
              <a:buAutoNum type="arabicPeriod"/>
              <a:tabLst>
                <a:tab pos="277342" algn="l"/>
              </a:tabLst>
            </a:pPr>
            <a:r>
              <a:rPr sz="718" dirty="0">
                <a:latin typeface="Times New Roman"/>
                <a:cs typeface="Times New Roman"/>
              </a:rPr>
              <a:t>Modulus</a:t>
            </a:r>
            <a:r>
              <a:rPr sz="718" spc="-3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of</a:t>
            </a:r>
            <a:r>
              <a:rPr sz="718" spc="-6" dirty="0">
                <a:latin typeface="Times New Roman"/>
                <a:cs typeface="Times New Roman"/>
              </a:rPr>
              <a:t> Toughness.</a:t>
            </a:r>
            <a:endParaRPr sz="718" dirty="0">
              <a:latin typeface="Times New Roman"/>
              <a:cs typeface="Times New Roman"/>
            </a:endParaRPr>
          </a:p>
          <a:p>
            <a:pPr marL="277342" lvl="2" indent="-136771">
              <a:lnSpc>
                <a:spcPts val="838"/>
              </a:lnSpc>
              <a:buAutoNum type="arabicPeriod"/>
              <a:tabLst>
                <a:tab pos="277342" algn="l"/>
              </a:tabLst>
            </a:pPr>
            <a:r>
              <a:rPr sz="718" dirty="0">
                <a:latin typeface="Times New Roman"/>
                <a:cs typeface="Times New Roman"/>
              </a:rPr>
              <a:t>Shear</a:t>
            </a:r>
            <a:r>
              <a:rPr sz="718" spc="-15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Modulus</a:t>
            </a:r>
            <a:r>
              <a:rPr sz="718" spc="-12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of</a:t>
            </a:r>
            <a:r>
              <a:rPr sz="718" spc="-15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elasticity</a:t>
            </a:r>
            <a:r>
              <a:rPr sz="718" spc="-12" dirty="0">
                <a:latin typeface="Times New Roman"/>
                <a:cs typeface="Times New Roman"/>
              </a:rPr>
              <a:t> </a:t>
            </a:r>
            <a:r>
              <a:rPr sz="718" spc="-15" dirty="0">
                <a:latin typeface="Times New Roman"/>
                <a:cs typeface="Times New Roman"/>
              </a:rPr>
              <a:t>(G)</a:t>
            </a:r>
            <a:endParaRPr sz="718" dirty="0">
              <a:latin typeface="Times New Roman"/>
              <a:cs typeface="Times New Roman"/>
            </a:endParaRPr>
          </a:p>
          <a:p>
            <a:pPr marL="277342" lvl="2" indent="-136771">
              <a:lnSpc>
                <a:spcPts val="838"/>
              </a:lnSpc>
              <a:buAutoNum type="arabicPeriod"/>
              <a:tabLst>
                <a:tab pos="277342" algn="l"/>
              </a:tabLst>
            </a:pPr>
            <a:r>
              <a:rPr sz="718" dirty="0">
                <a:latin typeface="Times New Roman"/>
                <a:cs typeface="Times New Roman"/>
              </a:rPr>
              <a:t>Bulk</a:t>
            </a:r>
            <a:r>
              <a:rPr sz="718" spc="-15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Modulus</a:t>
            </a:r>
            <a:r>
              <a:rPr sz="718" spc="-12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of</a:t>
            </a:r>
            <a:r>
              <a:rPr sz="718" spc="-12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elasticity</a:t>
            </a:r>
            <a:r>
              <a:rPr sz="718" spc="-9" dirty="0">
                <a:latin typeface="Times New Roman"/>
                <a:cs typeface="Times New Roman"/>
              </a:rPr>
              <a:t> </a:t>
            </a:r>
            <a:r>
              <a:rPr sz="718" spc="-12" dirty="0">
                <a:latin typeface="Times New Roman"/>
                <a:cs typeface="Times New Roman"/>
              </a:rPr>
              <a:t>(K).</a:t>
            </a:r>
            <a:endParaRPr sz="718" dirty="0">
              <a:latin typeface="Times New Roman"/>
              <a:cs typeface="Times New Roman"/>
            </a:endParaRPr>
          </a:p>
          <a:p>
            <a:pPr marL="277342" marR="8358" lvl="2" indent="-136771">
              <a:lnSpc>
                <a:spcPts val="832"/>
              </a:lnSpc>
              <a:spcBef>
                <a:spcPts val="39"/>
              </a:spcBef>
              <a:buAutoNum type="arabicPeriod"/>
              <a:tabLst>
                <a:tab pos="277342" algn="l"/>
              </a:tabLst>
            </a:pPr>
            <a:r>
              <a:rPr sz="718" dirty="0">
                <a:latin typeface="Times New Roman"/>
                <a:cs typeface="Times New Roman"/>
              </a:rPr>
              <a:t>Compare</a:t>
            </a:r>
            <a:r>
              <a:rPr sz="718" spc="-21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between</a:t>
            </a:r>
            <a:r>
              <a:rPr sz="718" spc="-18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engineering</a:t>
            </a:r>
            <a:r>
              <a:rPr sz="718" spc="-18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and</a:t>
            </a:r>
            <a:r>
              <a:rPr sz="718" spc="-18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true</a:t>
            </a:r>
            <a:r>
              <a:rPr sz="718" spc="-21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stress</a:t>
            </a:r>
            <a:r>
              <a:rPr sz="718" spc="-18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measures</a:t>
            </a:r>
            <a:r>
              <a:rPr sz="718" spc="-18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and</a:t>
            </a:r>
            <a:r>
              <a:rPr sz="718" spc="-18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comment</a:t>
            </a:r>
            <a:r>
              <a:rPr sz="718" spc="-18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on</a:t>
            </a:r>
            <a:r>
              <a:rPr sz="718" spc="-18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the</a:t>
            </a:r>
            <a:r>
              <a:rPr sz="718" spc="-18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difficulty</a:t>
            </a:r>
            <a:r>
              <a:rPr sz="718" spc="-18" dirty="0">
                <a:latin typeface="Times New Roman"/>
                <a:cs typeface="Times New Roman"/>
              </a:rPr>
              <a:t> </a:t>
            </a:r>
            <a:r>
              <a:rPr sz="718" spc="-15" dirty="0">
                <a:latin typeface="Times New Roman"/>
                <a:cs typeface="Times New Roman"/>
              </a:rPr>
              <a:t>in </a:t>
            </a:r>
            <a:r>
              <a:rPr sz="718" dirty="0">
                <a:latin typeface="Times New Roman"/>
                <a:cs typeface="Times New Roman"/>
              </a:rPr>
              <a:t>obtaining</a:t>
            </a:r>
            <a:r>
              <a:rPr sz="718" spc="-24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a</a:t>
            </a:r>
            <a:r>
              <a:rPr sz="718" spc="-24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uniform</a:t>
            </a:r>
            <a:r>
              <a:rPr sz="718" spc="-27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measure</a:t>
            </a:r>
            <a:r>
              <a:rPr sz="718" spc="-27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in</a:t>
            </a:r>
            <a:r>
              <a:rPr sz="718" spc="-24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tension</a:t>
            </a:r>
            <a:r>
              <a:rPr sz="718" spc="-24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and</a:t>
            </a:r>
            <a:r>
              <a:rPr sz="718" spc="-15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compression</a:t>
            </a:r>
            <a:r>
              <a:rPr sz="718" spc="-21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with</a:t>
            </a:r>
            <a:r>
              <a:rPr sz="718" spc="-21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the</a:t>
            </a:r>
            <a:r>
              <a:rPr sz="718" spc="-24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engineering</a:t>
            </a:r>
            <a:r>
              <a:rPr sz="718" spc="-21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stress</a:t>
            </a:r>
            <a:r>
              <a:rPr sz="718" spc="-21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-</a:t>
            </a:r>
            <a:r>
              <a:rPr sz="718" spc="-27" dirty="0">
                <a:latin typeface="Times New Roman"/>
                <a:cs typeface="Times New Roman"/>
              </a:rPr>
              <a:t> </a:t>
            </a:r>
            <a:r>
              <a:rPr sz="718" spc="-6" dirty="0">
                <a:latin typeface="Times New Roman"/>
                <a:cs typeface="Times New Roman"/>
              </a:rPr>
              <a:t>strain.</a:t>
            </a:r>
            <a:endParaRPr sz="718" dirty="0">
              <a:latin typeface="Times New Roman"/>
              <a:cs typeface="Times New Roman"/>
            </a:endParaRPr>
          </a:p>
          <a:p>
            <a:pPr marL="277342" lvl="2" indent="-136771">
              <a:lnSpc>
                <a:spcPts val="847"/>
              </a:lnSpc>
              <a:spcBef>
                <a:spcPts val="9"/>
              </a:spcBef>
              <a:buAutoNum type="arabicPeriod"/>
              <a:tabLst>
                <a:tab pos="277342" algn="l"/>
              </a:tabLst>
            </a:pPr>
            <a:r>
              <a:rPr sz="718" dirty="0">
                <a:latin typeface="Times New Roman"/>
                <a:cs typeface="Times New Roman"/>
              </a:rPr>
              <a:t>Comment</a:t>
            </a:r>
            <a:r>
              <a:rPr sz="718" spc="-12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in</a:t>
            </a:r>
            <a:r>
              <a:rPr sz="718" spc="-12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the</a:t>
            </a:r>
            <a:r>
              <a:rPr sz="718" spc="-15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calculated</a:t>
            </a:r>
            <a:r>
              <a:rPr sz="718" spc="-12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values</a:t>
            </a:r>
            <a:r>
              <a:rPr sz="718" spc="-12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of</a:t>
            </a:r>
            <a:r>
              <a:rPr sz="718" spc="-12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E,</a:t>
            </a:r>
            <a:r>
              <a:rPr sz="718" spc="-15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G,</a:t>
            </a:r>
            <a:r>
              <a:rPr sz="718" spc="-12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and</a:t>
            </a:r>
            <a:r>
              <a:rPr sz="718" spc="-12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Symbol"/>
                <a:cs typeface="Symbol"/>
              </a:rPr>
              <a:t></a:t>
            </a:r>
            <a:r>
              <a:rPr sz="718" spc="-6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as</a:t>
            </a:r>
            <a:r>
              <a:rPr sz="718" spc="-12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compared</a:t>
            </a:r>
            <a:r>
              <a:rPr sz="718" spc="-15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to</a:t>
            </a:r>
            <a:r>
              <a:rPr sz="718" spc="-12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known</a:t>
            </a:r>
            <a:r>
              <a:rPr sz="718" spc="-12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values</a:t>
            </a:r>
            <a:r>
              <a:rPr sz="718" spc="-12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in</a:t>
            </a:r>
            <a:r>
              <a:rPr sz="718" spc="-12" dirty="0">
                <a:latin typeface="Times New Roman"/>
                <a:cs typeface="Times New Roman"/>
              </a:rPr>
              <a:t> </a:t>
            </a:r>
            <a:r>
              <a:rPr sz="718" spc="-6" dirty="0">
                <a:latin typeface="Times New Roman"/>
                <a:cs typeface="Times New Roman"/>
              </a:rPr>
              <a:t>tension.</a:t>
            </a:r>
            <a:endParaRPr sz="718" dirty="0">
              <a:latin typeface="Times New Roman"/>
              <a:cs typeface="Times New Roman"/>
            </a:endParaRPr>
          </a:p>
          <a:p>
            <a:pPr marL="277342" marR="3039" lvl="2" indent="-136771">
              <a:lnSpc>
                <a:spcPts val="832"/>
              </a:lnSpc>
              <a:spcBef>
                <a:spcPts val="36"/>
              </a:spcBef>
              <a:buAutoNum type="arabicPeriod"/>
              <a:tabLst>
                <a:tab pos="277342" algn="l"/>
              </a:tabLst>
            </a:pPr>
            <a:r>
              <a:rPr sz="718" dirty="0">
                <a:latin typeface="Times New Roman"/>
                <a:cs typeface="Times New Roman"/>
              </a:rPr>
              <a:t>In</a:t>
            </a:r>
            <a:r>
              <a:rPr sz="718" spc="-18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compression</a:t>
            </a:r>
            <a:r>
              <a:rPr sz="718" spc="-24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test</a:t>
            </a:r>
            <a:r>
              <a:rPr sz="718" spc="-15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a</a:t>
            </a:r>
            <a:r>
              <a:rPr sz="718" spc="-27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greater</a:t>
            </a:r>
            <a:r>
              <a:rPr sz="718" spc="-27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load</a:t>
            </a:r>
            <a:r>
              <a:rPr sz="718" spc="-21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is</a:t>
            </a:r>
            <a:r>
              <a:rPr sz="718" spc="-24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necessary</a:t>
            </a:r>
            <a:r>
              <a:rPr sz="718" spc="-24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to</a:t>
            </a:r>
            <a:r>
              <a:rPr sz="718" spc="-24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cause</a:t>
            </a:r>
            <a:r>
              <a:rPr sz="718" spc="-24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yielding</a:t>
            </a:r>
            <a:r>
              <a:rPr sz="718" spc="-18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than</a:t>
            </a:r>
            <a:r>
              <a:rPr sz="718" spc="-24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that</a:t>
            </a:r>
            <a:r>
              <a:rPr sz="718" spc="-15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required</a:t>
            </a:r>
            <a:r>
              <a:rPr sz="718" spc="-24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in</a:t>
            </a:r>
            <a:r>
              <a:rPr sz="718" spc="-24" dirty="0">
                <a:latin typeface="Times New Roman"/>
                <a:cs typeface="Times New Roman"/>
              </a:rPr>
              <a:t> </a:t>
            </a:r>
            <a:r>
              <a:rPr sz="718" spc="-6" dirty="0">
                <a:latin typeface="Times New Roman"/>
                <a:cs typeface="Times New Roman"/>
              </a:rPr>
              <a:t>tension </a:t>
            </a:r>
            <a:r>
              <a:rPr sz="718" dirty="0">
                <a:latin typeface="Times New Roman"/>
                <a:cs typeface="Times New Roman"/>
              </a:rPr>
              <a:t>test</a:t>
            </a:r>
            <a:r>
              <a:rPr sz="718" spc="-18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for</a:t>
            </a:r>
            <a:r>
              <a:rPr sz="718" spc="-21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the</a:t>
            </a:r>
            <a:r>
              <a:rPr sz="718" spc="-15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same</a:t>
            </a:r>
            <a:r>
              <a:rPr sz="718" spc="-15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sample.</a:t>
            </a:r>
            <a:r>
              <a:rPr sz="718" spc="-9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State</a:t>
            </a:r>
            <a:r>
              <a:rPr sz="718" spc="-18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the</a:t>
            </a:r>
            <a:r>
              <a:rPr sz="718" spc="-15" dirty="0">
                <a:latin typeface="Times New Roman"/>
                <a:cs typeface="Times New Roman"/>
              </a:rPr>
              <a:t> </a:t>
            </a:r>
            <a:r>
              <a:rPr sz="718" spc="-6" dirty="0">
                <a:latin typeface="Times New Roman"/>
                <a:cs typeface="Times New Roman"/>
              </a:rPr>
              <a:t>reason.</a:t>
            </a:r>
            <a:endParaRPr sz="718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7">
            <a:extLst>
              <a:ext uri="{FF2B5EF4-FFF2-40B4-BE49-F238E27FC236}">
                <a16:creationId xmlns:a16="http://schemas.microsoft.com/office/drawing/2014/main" id="{92F59BC4-906C-4217-89F5-75D6FFE46152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6758305" cy="641684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080D34E-8257-4A90-BF1A-BA2DB521EE4B}"/>
              </a:ext>
            </a:extLst>
          </p:cNvPr>
          <p:cNvSpPr txBox="1"/>
          <p:nvPr/>
        </p:nvSpPr>
        <p:spPr>
          <a:xfrm>
            <a:off x="8277726" y="2759242"/>
            <a:ext cx="3320716" cy="6730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marR="5080">
              <a:lnSpc>
                <a:spcPct val="105200"/>
              </a:lnSpc>
              <a:spcBef>
                <a:spcPts val="100"/>
              </a:spcBef>
            </a:pPr>
            <a:r>
              <a:rPr lang="en-US" sz="1800" b="1" dirty="0">
                <a:solidFill>
                  <a:srgbClr val="00002C"/>
                </a:solidFill>
                <a:latin typeface="Arial"/>
                <a:cs typeface="Arial"/>
              </a:rPr>
              <a:t>Mechanical</a:t>
            </a:r>
            <a:r>
              <a:rPr lang="en-US" sz="1800" b="1" spc="-15" dirty="0">
                <a:solidFill>
                  <a:srgbClr val="00002C"/>
                </a:solidFill>
                <a:latin typeface="Arial"/>
                <a:cs typeface="Arial"/>
              </a:rPr>
              <a:t> </a:t>
            </a:r>
            <a:r>
              <a:rPr lang="en-US" sz="1800" b="1" spc="-10" dirty="0">
                <a:solidFill>
                  <a:srgbClr val="00002C"/>
                </a:solidFill>
                <a:latin typeface="Arial"/>
                <a:cs typeface="Arial"/>
              </a:rPr>
              <a:t>Properties </a:t>
            </a:r>
            <a:r>
              <a:rPr lang="en-US" sz="1800" b="1" spc="-25" dirty="0">
                <a:solidFill>
                  <a:srgbClr val="00002C"/>
                </a:solidFill>
                <a:latin typeface="Arial"/>
                <a:cs typeface="Arial"/>
              </a:rPr>
              <a:t>of</a:t>
            </a:r>
            <a:endParaRPr lang="en-US" sz="18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5"/>
              </a:spcBef>
            </a:pPr>
            <a:r>
              <a:rPr lang="en-US" sz="1800" b="1" spc="-10" dirty="0">
                <a:solidFill>
                  <a:srgbClr val="00002C"/>
                </a:solidFill>
                <a:latin typeface="Arial"/>
                <a:cs typeface="Arial"/>
              </a:rPr>
              <a:t>Metal</a:t>
            </a:r>
            <a:endParaRPr lang="en-US" sz="1800" dirty="0">
              <a:latin typeface="Arial"/>
              <a:cs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B29279-FF9E-43CA-A754-403EE298B102}"/>
              </a:ext>
            </a:extLst>
          </p:cNvPr>
          <p:cNvSpPr txBox="1"/>
          <p:nvPr/>
        </p:nvSpPr>
        <p:spPr>
          <a:xfrm rot="10800000" flipV="1">
            <a:off x="9111916" y="2166337"/>
            <a:ext cx="122722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US" sz="2000" b="1" dirty="0">
                <a:solidFill>
                  <a:srgbClr val="00002C"/>
                </a:solidFill>
                <a:latin typeface="Arial MT"/>
                <a:cs typeface="Arial MT"/>
              </a:rPr>
              <a:t>Week -</a:t>
            </a:r>
            <a:r>
              <a:rPr lang="en-US" sz="2000" b="1" spc="15" dirty="0">
                <a:solidFill>
                  <a:srgbClr val="00002C"/>
                </a:solidFill>
                <a:latin typeface="Arial MT"/>
                <a:cs typeface="Arial MT"/>
              </a:rPr>
              <a:t> </a:t>
            </a:r>
            <a:r>
              <a:rPr lang="en-US" sz="2000" b="1" spc="-50" dirty="0">
                <a:solidFill>
                  <a:srgbClr val="00002C"/>
                </a:solidFill>
                <a:latin typeface="Arial MT"/>
                <a:cs typeface="Arial MT"/>
              </a:rPr>
              <a:t>1</a:t>
            </a:r>
            <a:endParaRPr lang="en-US" sz="2000" b="1" dirty="0">
              <a:latin typeface="Arial MT"/>
              <a:cs typeface="Arial MT"/>
            </a:endParaRPr>
          </a:p>
        </p:txBody>
      </p:sp>
    </p:spTree>
    <p:extLst>
      <p:ext uri="{BB962C8B-B14F-4D97-AF65-F5344CB8AC3E}">
        <p14:creationId xmlns:p14="http://schemas.microsoft.com/office/powerpoint/2010/main" val="2482546811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" y="0"/>
            <a:ext cx="12192000" cy="6249028"/>
            <a:chOff x="0" y="-1"/>
            <a:chExt cx="14630400" cy="82296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-1"/>
              <a:ext cx="14630400" cy="8229600"/>
            </a:xfrm>
            <a:prstGeom prst="rect">
              <a:avLst/>
            </a:prstGeom>
          </p:spPr>
        </p:pic>
        <p:pic>
          <p:nvPicPr>
            <p:cNvPr id="4" name="object 4">
              <a:hlinkClick r:id="rId3"/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839700" y="7747633"/>
              <a:ext cx="1700911" cy="406400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 rot="10800000" flipV="1">
            <a:off x="7868653" y="1646671"/>
            <a:ext cx="2125579" cy="412849"/>
          </a:xfrm>
          <a:prstGeom prst="rect">
            <a:avLst/>
          </a:prstGeom>
        </p:spPr>
        <p:txBody>
          <a:bodyPr vert="horz" wrap="square" lIns="0" tIns="7599" rIns="0" bIns="0" rtlCol="0">
            <a:spAutoFit/>
          </a:bodyPr>
          <a:lstStyle/>
          <a:p>
            <a:pPr marL="7598">
              <a:spcBef>
                <a:spcPts val="60"/>
              </a:spcBef>
            </a:pPr>
            <a:r>
              <a:rPr sz="2633" spc="84" dirty="0">
                <a:solidFill>
                  <a:srgbClr val="00002C"/>
                </a:solidFill>
                <a:latin typeface="Arial MT"/>
                <a:cs typeface="Arial MT"/>
              </a:rPr>
              <a:t>Week</a:t>
            </a:r>
            <a:r>
              <a:rPr sz="2633" spc="18" dirty="0">
                <a:solidFill>
                  <a:srgbClr val="00002C"/>
                </a:solidFill>
                <a:latin typeface="Arial MT"/>
                <a:cs typeface="Arial MT"/>
              </a:rPr>
              <a:t> </a:t>
            </a:r>
            <a:r>
              <a:rPr sz="2633" spc="48" dirty="0">
                <a:solidFill>
                  <a:srgbClr val="00002C"/>
                </a:solidFill>
                <a:latin typeface="Arial MT"/>
                <a:cs typeface="Arial MT"/>
              </a:rPr>
              <a:t>(</a:t>
            </a:r>
            <a:r>
              <a:rPr lang="en-US" sz="2633" spc="48" dirty="0">
                <a:solidFill>
                  <a:srgbClr val="00002C"/>
                </a:solidFill>
                <a:latin typeface="Arial MT"/>
                <a:cs typeface="Arial MT"/>
              </a:rPr>
              <a:t>15-16</a:t>
            </a:r>
            <a:r>
              <a:rPr sz="2633" spc="36" dirty="0">
                <a:solidFill>
                  <a:srgbClr val="00002C"/>
                </a:solidFill>
                <a:latin typeface="Arial MT"/>
                <a:cs typeface="Arial MT"/>
              </a:rPr>
              <a:t>)</a:t>
            </a:r>
            <a:endParaRPr sz="2633" dirty="0">
              <a:latin typeface="Arial MT"/>
              <a:cs typeface="Arial M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762490" y="2313830"/>
            <a:ext cx="3417044" cy="1274879"/>
          </a:xfrm>
          <a:prstGeom prst="rect">
            <a:avLst/>
          </a:prstGeom>
        </p:spPr>
        <p:txBody>
          <a:bodyPr vert="horz" wrap="square" lIns="0" tIns="7979" rIns="0" bIns="0" rtlCol="0">
            <a:spAutoFit/>
          </a:bodyPr>
          <a:lstStyle/>
          <a:p>
            <a:pPr marL="7598">
              <a:spcBef>
                <a:spcPts val="63"/>
              </a:spcBef>
            </a:pPr>
            <a:endParaRPr sz="2633" dirty="0">
              <a:latin typeface="Arial"/>
              <a:cs typeface="Arial"/>
            </a:endParaRPr>
          </a:p>
          <a:p>
            <a:pPr>
              <a:spcBef>
                <a:spcPts val="410"/>
              </a:spcBef>
            </a:pPr>
            <a:endParaRPr sz="2633" dirty="0">
              <a:latin typeface="Arial"/>
              <a:cs typeface="Arial"/>
            </a:endParaRPr>
          </a:p>
          <a:p>
            <a:pPr marL="7598"/>
            <a:r>
              <a:rPr lang="en-US" sz="2633" b="1" spc="-168" dirty="0">
                <a:solidFill>
                  <a:srgbClr val="00002C"/>
                </a:solidFill>
                <a:latin typeface="Arial"/>
                <a:cs typeface="Arial"/>
              </a:rPr>
              <a:t>Torsion</a:t>
            </a:r>
            <a:r>
              <a:rPr sz="2633" b="1" spc="129" dirty="0">
                <a:solidFill>
                  <a:srgbClr val="00002C"/>
                </a:solidFill>
                <a:latin typeface="Arial"/>
                <a:cs typeface="Arial"/>
              </a:rPr>
              <a:t> </a:t>
            </a:r>
            <a:r>
              <a:rPr sz="2633" b="1" spc="-114" dirty="0">
                <a:solidFill>
                  <a:srgbClr val="00002C"/>
                </a:solidFill>
                <a:latin typeface="Arial"/>
                <a:cs typeface="Arial"/>
              </a:rPr>
              <a:t>Testing</a:t>
            </a:r>
            <a:endParaRPr sz="2633" dirty="0">
              <a:latin typeface="Arial"/>
              <a:cs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4EDB742-C910-4F86-B388-8BAB6B38D1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7339263" cy="6336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040454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9-Compression-and-Torsion-Testing-pptx-9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318052"/>
            <a:ext cx="9144000" cy="5359179"/>
          </a:xfrm>
          <a:prstGeom prst="rect">
            <a:avLst/>
          </a:prstGeom>
        </p:spPr>
      </p:pic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-Compression-and-Torsion-Testing-pptx-10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755374"/>
            <a:ext cx="9144000" cy="5208104"/>
          </a:xfrm>
          <a:prstGeom prst="rect">
            <a:avLst/>
          </a:prstGeom>
        </p:spPr>
      </p:pic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-Compression-and-Torsion-Testing-pptx-11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532737"/>
            <a:ext cx="9144000" cy="5351228"/>
          </a:xfrm>
          <a:prstGeom prst="rect">
            <a:avLst/>
          </a:prstGeom>
        </p:spPr>
      </p:pic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2-Compression-and-Torsion-Testing-pptx-12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779228"/>
            <a:ext cx="9144000" cy="5072932"/>
          </a:xfrm>
          <a:prstGeom prst="rect">
            <a:avLst/>
          </a:prstGeom>
        </p:spPr>
      </p:pic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-Compression-and-Torsion-Testing-pptx-13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779228"/>
            <a:ext cx="9144000" cy="5160396"/>
          </a:xfrm>
          <a:prstGeom prst="rect">
            <a:avLst/>
          </a:prstGeom>
        </p:spPr>
      </p:pic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4-Compression-and-Torsion-Testing-pptx-14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612250"/>
            <a:ext cx="9144000" cy="5422790"/>
          </a:xfrm>
          <a:prstGeom prst="rect">
            <a:avLst/>
          </a:prstGeom>
        </p:spPr>
      </p:pic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524065" y="500311"/>
            <a:ext cx="3165318" cy="839056"/>
          </a:xfrm>
          <a:prstGeom prst="rect">
            <a:avLst/>
          </a:prstGeom>
        </p:spPr>
        <p:txBody>
          <a:bodyPr vert="horz" wrap="square" lIns="0" tIns="7219" rIns="0" bIns="0" rtlCol="0">
            <a:spAutoFit/>
          </a:bodyPr>
          <a:lstStyle/>
          <a:p>
            <a:pPr marL="53949" algn="ctr">
              <a:spcBef>
                <a:spcPts val="57"/>
              </a:spcBef>
            </a:pPr>
            <a:r>
              <a:rPr sz="778" b="1" u="sng" spc="-87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778" b="1" u="sng" spc="-12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EXPERIMENT</a:t>
            </a:r>
            <a:r>
              <a:rPr sz="778" b="1" u="sng" spc="-9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778" b="1" u="sng" spc="-18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-</a:t>
            </a:r>
            <a:r>
              <a:rPr sz="778" b="1" u="sng" spc="-3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7</a:t>
            </a:r>
            <a:endParaRPr sz="778" dirty="0">
              <a:latin typeface="Times New Roman"/>
              <a:cs typeface="Times New Roman"/>
            </a:endParaRPr>
          </a:p>
          <a:p>
            <a:pPr marL="51669" algn="ctr">
              <a:spcBef>
                <a:spcPts val="871"/>
              </a:spcBef>
            </a:pPr>
            <a:r>
              <a:rPr sz="778" b="1" dirty="0">
                <a:latin typeface="Times New Roman"/>
                <a:cs typeface="Times New Roman"/>
              </a:rPr>
              <a:t>TORSION</a:t>
            </a:r>
            <a:r>
              <a:rPr sz="778" b="1" spc="-36" dirty="0">
                <a:latin typeface="Times New Roman"/>
                <a:cs typeface="Times New Roman"/>
              </a:rPr>
              <a:t> </a:t>
            </a:r>
            <a:r>
              <a:rPr sz="778" b="1" spc="-12" dirty="0">
                <a:latin typeface="Times New Roman"/>
                <a:cs typeface="Times New Roman"/>
              </a:rPr>
              <a:t>TEST</a:t>
            </a:r>
            <a:endParaRPr sz="778" dirty="0">
              <a:latin typeface="Times New Roman"/>
              <a:cs typeface="Times New Roman"/>
            </a:endParaRPr>
          </a:p>
          <a:p>
            <a:pPr>
              <a:spcBef>
                <a:spcPts val="595"/>
              </a:spcBef>
            </a:pPr>
            <a:endParaRPr sz="778" dirty="0">
              <a:latin typeface="Times New Roman"/>
              <a:cs typeface="Times New Roman"/>
            </a:endParaRPr>
          </a:p>
          <a:p>
            <a:pPr marL="11018" marR="3039" indent="-3799">
              <a:lnSpc>
                <a:spcPct val="147300"/>
              </a:lnSpc>
            </a:pPr>
            <a:r>
              <a:rPr sz="658" b="1" dirty="0">
                <a:latin typeface="Times New Roman"/>
                <a:cs typeface="Times New Roman"/>
              </a:rPr>
              <a:t>AIM</a:t>
            </a:r>
            <a:r>
              <a:rPr sz="658" dirty="0">
                <a:latin typeface="Times New Roman"/>
                <a:cs typeface="Times New Roman"/>
              </a:rPr>
              <a:t>: To</a:t>
            </a:r>
            <a:r>
              <a:rPr sz="658" spc="42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conduct</a:t>
            </a:r>
            <a:r>
              <a:rPr sz="658" spc="-12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torsion</a:t>
            </a:r>
            <a:r>
              <a:rPr sz="658" spc="-15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test</a:t>
            </a:r>
            <a:r>
              <a:rPr sz="658" spc="75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on</a:t>
            </a:r>
            <a:r>
              <a:rPr sz="658" spc="42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mild</a:t>
            </a:r>
            <a:r>
              <a:rPr sz="658" spc="-9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steel</a:t>
            </a:r>
            <a:r>
              <a:rPr sz="658" spc="54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or</a:t>
            </a:r>
            <a:r>
              <a:rPr sz="658" spc="51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cast</a:t>
            </a:r>
            <a:r>
              <a:rPr sz="658" spc="54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iron</a:t>
            </a:r>
            <a:r>
              <a:rPr sz="658" spc="48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specimen</a:t>
            </a:r>
            <a:r>
              <a:rPr sz="658" spc="51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to</a:t>
            </a:r>
            <a:r>
              <a:rPr sz="658" spc="-9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find</a:t>
            </a:r>
            <a:r>
              <a:rPr sz="658" spc="57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modulus</a:t>
            </a:r>
            <a:r>
              <a:rPr sz="658" spc="75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of</a:t>
            </a:r>
            <a:r>
              <a:rPr sz="658" spc="-6" dirty="0">
                <a:latin typeface="Times New Roman"/>
                <a:cs typeface="Times New Roman"/>
              </a:rPr>
              <a:t> rigidity </a:t>
            </a:r>
            <a:r>
              <a:rPr sz="658" dirty="0">
                <a:latin typeface="Times New Roman"/>
                <a:cs typeface="Times New Roman"/>
              </a:rPr>
              <a:t>or</a:t>
            </a:r>
            <a:r>
              <a:rPr sz="658" spc="-3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to</a:t>
            </a:r>
            <a:r>
              <a:rPr sz="658" spc="-12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find</a:t>
            </a:r>
            <a:r>
              <a:rPr sz="658" spc="-3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angle</a:t>
            </a:r>
            <a:r>
              <a:rPr sz="658" spc="-6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of</a:t>
            </a:r>
            <a:r>
              <a:rPr sz="658" spc="-9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twist of the</a:t>
            </a:r>
            <a:r>
              <a:rPr sz="658" spc="-3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materials</a:t>
            </a:r>
            <a:r>
              <a:rPr sz="658" spc="-3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which are</a:t>
            </a:r>
            <a:r>
              <a:rPr sz="658" spc="-3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subjected</a:t>
            </a:r>
            <a:r>
              <a:rPr sz="658" spc="-3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to</a:t>
            </a:r>
            <a:r>
              <a:rPr sz="658" spc="-9" dirty="0">
                <a:latin typeface="Times New Roman"/>
                <a:cs typeface="Times New Roman"/>
              </a:rPr>
              <a:t> </a:t>
            </a:r>
            <a:r>
              <a:rPr sz="658" spc="-6" dirty="0">
                <a:latin typeface="Times New Roman"/>
                <a:cs typeface="Times New Roman"/>
              </a:rPr>
              <a:t>torsion.</a:t>
            </a:r>
            <a:endParaRPr sz="658" dirty="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527712" y="1480720"/>
            <a:ext cx="542180" cy="108919"/>
          </a:xfrm>
          <a:prstGeom prst="rect">
            <a:avLst/>
          </a:prstGeom>
        </p:spPr>
        <p:txBody>
          <a:bodyPr vert="horz" wrap="square" lIns="0" tIns="7599" rIns="0" bIns="0" rtlCol="0">
            <a:spAutoFit/>
          </a:bodyPr>
          <a:lstStyle/>
          <a:p>
            <a:pPr marL="7598">
              <a:spcBef>
                <a:spcPts val="60"/>
              </a:spcBef>
            </a:pPr>
            <a:r>
              <a:rPr sz="658" b="1" spc="-6" dirty="0">
                <a:latin typeface="Times New Roman"/>
                <a:cs typeface="Times New Roman"/>
              </a:rPr>
              <a:t>APPARATUS:</a:t>
            </a:r>
            <a:endParaRPr sz="658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542302" y="1547651"/>
            <a:ext cx="2577164" cy="614117"/>
          </a:xfrm>
          <a:prstGeom prst="rect">
            <a:avLst/>
          </a:prstGeom>
        </p:spPr>
        <p:txBody>
          <a:bodyPr vert="horz" wrap="square" lIns="0" tIns="54712" rIns="0" bIns="0" rtlCol="0">
            <a:spAutoFit/>
          </a:bodyPr>
          <a:lstStyle/>
          <a:p>
            <a:pPr marL="134111" indent="-126513">
              <a:spcBef>
                <a:spcPts val="431"/>
              </a:spcBef>
              <a:buAutoNum type="arabicPeriod"/>
              <a:tabLst>
                <a:tab pos="134111" algn="l"/>
              </a:tabLst>
            </a:pPr>
            <a:r>
              <a:rPr sz="658" dirty="0">
                <a:latin typeface="Times New Roman"/>
                <a:cs typeface="Times New Roman"/>
              </a:rPr>
              <a:t>A</a:t>
            </a:r>
            <a:r>
              <a:rPr sz="658" spc="33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torsion</a:t>
            </a:r>
            <a:r>
              <a:rPr sz="658" spc="48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test</a:t>
            </a:r>
            <a:r>
              <a:rPr sz="658" spc="81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machine</a:t>
            </a:r>
            <a:r>
              <a:rPr sz="658" spc="51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along</a:t>
            </a:r>
            <a:r>
              <a:rPr sz="658" spc="68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with</a:t>
            </a:r>
            <a:r>
              <a:rPr sz="658" spc="39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angle</a:t>
            </a:r>
            <a:r>
              <a:rPr sz="658" spc="54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of</a:t>
            </a:r>
            <a:r>
              <a:rPr sz="658" spc="48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twist</a:t>
            </a:r>
            <a:r>
              <a:rPr sz="658" spc="87" dirty="0">
                <a:latin typeface="Times New Roman"/>
                <a:cs typeface="Times New Roman"/>
              </a:rPr>
              <a:t> </a:t>
            </a:r>
            <a:r>
              <a:rPr sz="658" spc="-6" dirty="0">
                <a:latin typeface="Times New Roman"/>
                <a:cs typeface="Times New Roman"/>
              </a:rPr>
              <a:t>measuring</a:t>
            </a:r>
            <a:r>
              <a:rPr sz="658" spc="-57" dirty="0">
                <a:latin typeface="Times New Roman"/>
                <a:cs typeface="Times New Roman"/>
              </a:rPr>
              <a:t> </a:t>
            </a:r>
            <a:r>
              <a:rPr sz="658" spc="-6" dirty="0">
                <a:latin typeface="Times New Roman"/>
                <a:cs typeface="Times New Roman"/>
              </a:rPr>
              <a:t>attachment.</a:t>
            </a:r>
            <a:endParaRPr sz="658" dirty="0">
              <a:latin typeface="Times New Roman"/>
              <a:cs typeface="Times New Roman"/>
            </a:endParaRPr>
          </a:p>
          <a:p>
            <a:pPr marL="134111" indent="-126513">
              <a:spcBef>
                <a:spcPts val="374"/>
              </a:spcBef>
              <a:buAutoNum type="arabicPeriod"/>
              <a:tabLst>
                <a:tab pos="134111" algn="l"/>
              </a:tabLst>
            </a:pPr>
            <a:r>
              <a:rPr sz="658" dirty="0">
                <a:latin typeface="Times New Roman"/>
                <a:cs typeface="Times New Roman"/>
              </a:rPr>
              <a:t>Standard</a:t>
            </a:r>
            <a:r>
              <a:rPr sz="658" spc="27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specimen</a:t>
            </a:r>
            <a:r>
              <a:rPr sz="658" spc="60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of</a:t>
            </a:r>
            <a:r>
              <a:rPr sz="658" spc="63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mild</a:t>
            </a:r>
            <a:r>
              <a:rPr sz="658" spc="21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steel</a:t>
            </a:r>
            <a:r>
              <a:rPr sz="658" spc="51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or</a:t>
            </a:r>
            <a:r>
              <a:rPr sz="658" spc="45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cast</a:t>
            </a:r>
            <a:r>
              <a:rPr sz="658" spc="30" dirty="0">
                <a:latin typeface="Times New Roman"/>
                <a:cs typeface="Times New Roman"/>
              </a:rPr>
              <a:t> </a:t>
            </a:r>
            <a:r>
              <a:rPr sz="658" spc="-12" dirty="0">
                <a:latin typeface="Times New Roman"/>
                <a:cs typeface="Times New Roman"/>
              </a:rPr>
              <a:t>iron.</a:t>
            </a:r>
            <a:endParaRPr sz="658" dirty="0">
              <a:latin typeface="Times New Roman"/>
              <a:cs typeface="Times New Roman"/>
            </a:endParaRPr>
          </a:p>
          <a:p>
            <a:pPr marL="134111" indent="-126513">
              <a:spcBef>
                <a:spcPts val="377"/>
              </a:spcBef>
              <a:buAutoNum type="arabicPeriod"/>
              <a:tabLst>
                <a:tab pos="134111" algn="l"/>
              </a:tabLst>
            </a:pPr>
            <a:r>
              <a:rPr sz="658" dirty="0">
                <a:latin typeface="Times New Roman"/>
                <a:cs typeface="Times New Roman"/>
              </a:rPr>
              <a:t>Steel</a:t>
            </a:r>
            <a:r>
              <a:rPr sz="658" spc="30" dirty="0">
                <a:latin typeface="Times New Roman"/>
                <a:cs typeface="Times New Roman"/>
              </a:rPr>
              <a:t> </a:t>
            </a:r>
            <a:r>
              <a:rPr sz="658" spc="-6" dirty="0">
                <a:latin typeface="Times New Roman"/>
                <a:cs typeface="Times New Roman"/>
              </a:rPr>
              <a:t>rule.</a:t>
            </a:r>
            <a:endParaRPr sz="658" dirty="0">
              <a:latin typeface="Times New Roman"/>
              <a:cs typeface="Times New Roman"/>
            </a:endParaRPr>
          </a:p>
          <a:p>
            <a:pPr marL="134111" indent="-126513">
              <a:spcBef>
                <a:spcPts val="371"/>
              </a:spcBef>
              <a:buAutoNum type="arabicPeriod"/>
              <a:tabLst>
                <a:tab pos="134111" algn="l"/>
              </a:tabLst>
            </a:pPr>
            <a:r>
              <a:rPr sz="658" dirty="0">
                <a:latin typeface="Times New Roman"/>
                <a:cs typeface="Times New Roman"/>
              </a:rPr>
              <a:t>Vernnier</a:t>
            </a:r>
            <a:r>
              <a:rPr sz="658" spc="54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caliper</a:t>
            </a:r>
            <a:r>
              <a:rPr sz="658" spc="57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or</a:t>
            </a:r>
            <a:r>
              <a:rPr sz="658" spc="39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a</a:t>
            </a:r>
            <a:r>
              <a:rPr sz="658" spc="51" dirty="0">
                <a:latin typeface="Times New Roman"/>
                <a:cs typeface="Times New Roman"/>
              </a:rPr>
              <a:t> </a:t>
            </a:r>
            <a:r>
              <a:rPr sz="658" spc="-6" dirty="0">
                <a:latin typeface="Times New Roman"/>
                <a:cs typeface="Times New Roman"/>
              </a:rPr>
              <a:t>micrometer.</a:t>
            </a:r>
            <a:endParaRPr sz="658" dirty="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497316" y="2272814"/>
            <a:ext cx="3298679" cy="3256446"/>
          </a:xfrm>
          <a:prstGeom prst="rect">
            <a:avLst/>
          </a:prstGeom>
        </p:spPr>
        <p:txBody>
          <a:bodyPr vert="horz" wrap="square" lIns="0" tIns="53952" rIns="0" bIns="0" rtlCol="0">
            <a:spAutoFit/>
          </a:bodyPr>
          <a:lstStyle/>
          <a:p>
            <a:pPr marL="37992">
              <a:spcBef>
                <a:spcPts val="425"/>
              </a:spcBef>
            </a:pPr>
            <a:r>
              <a:rPr sz="658" b="1" spc="-6" dirty="0">
                <a:latin typeface="Times New Roman"/>
                <a:cs typeface="Times New Roman"/>
              </a:rPr>
              <a:t>THEORY:</a:t>
            </a:r>
            <a:endParaRPr sz="658" dirty="0">
              <a:latin typeface="Times New Roman"/>
              <a:cs typeface="Times New Roman"/>
            </a:endParaRPr>
          </a:p>
          <a:p>
            <a:pPr marL="37992" indent="332810" algn="just">
              <a:spcBef>
                <a:spcPts val="365"/>
              </a:spcBef>
            </a:pPr>
            <a:r>
              <a:rPr sz="658" dirty="0">
                <a:latin typeface="Times New Roman"/>
                <a:cs typeface="Times New Roman"/>
              </a:rPr>
              <a:t>For</a:t>
            </a:r>
            <a:r>
              <a:rPr sz="658" spc="111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transmitting</a:t>
            </a:r>
            <a:r>
              <a:rPr sz="658" spc="111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power</a:t>
            </a:r>
            <a:r>
              <a:rPr sz="658" spc="242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through</a:t>
            </a:r>
            <a:r>
              <a:rPr sz="658" spc="114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a</a:t>
            </a:r>
            <a:r>
              <a:rPr sz="658" spc="111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rotating</a:t>
            </a:r>
            <a:r>
              <a:rPr sz="658" spc="111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shaft</a:t>
            </a:r>
            <a:r>
              <a:rPr sz="658" spc="117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it</a:t>
            </a:r>
            <a:r>
              <a:rPr sz="658" spc="114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is</a:t>
            </a:r>
            <a:r>
              <a:rPr sz="658" spc="251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necessary</a:t>
            </a:r>
            <a:r>
              <a:rPr sz="658" spc="111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to</a:t>
            </a:r>
            <a:r>
              <a:rPr sz="658" spc="114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apply</a:t>
            </a:r>
            <a:r>
              <a:rPr sz="658" spc="111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a</a:t>
            </a:r>
            <a:r>
              <a:rPr sz="658" spc="111" dirty="0">
                <a:latin typeface="Times New Roman"/>
                <a:cs typeface="Times New Roman"/>
              </a:rPr>
              <a:t> </a:t>
            </a:r>
            <a:r>
              <a:rPr sz="658" spc="-6" dirty="0">
                <a:latin typeface="Times New Roman"/>
                <a:cs typeface="Times New Roman"/>
              </a:rPr>
              <a:t>turning</a:t>
            </a:r>
            <a:endParaRPr sz="658" dirty="0">
              <a:latin typeface="Times New Roman"/>
              <a:cs typeface="Times New Roman"/>
            </a:endParaRPr>
          </a:p>
          <a:p>
            <a:pPr marL="37992" marR="18236" algn="just">
              <a:lnSpc>
                <a:spcPct val="147300"/>
              </a:lnSpc>
              <a:spcBef>
                <a:spcPts val="9"/>
              </a:spcBef>
            </a:pPr>
            <a:r>
              <a:rPr sz="658" dirty="0">
                <a:latin typeface="Times New Roman"/>
                <a:cs typeface="Times New Roman"/>
              </a:rPr>
              <a:t>force.</a:t>
            </a:r>
            <a:r>
              <a:rPr sz="658" spc="111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The</a:t>
            </a:r>
            <a:r>
              <a:rPr sz="658" spc="236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force</a:t>
            </a:r>
            <a:r>
              <a:rPr sz="658" spc="114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is</a:t>
            </a:r>
            <a:r>
              <a:rPr sz="658" spc="239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applied</a:t>
            </a:r>
            <a:r>
              <a:rPr sz="658" spc="114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tangentially</a:t>
            </a:r>
            <a:r>
              <a:rPr sz="658" spc="114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and</a:t>
            </a:r>
            <a:r>
              <a:rPr sz="658" spc="105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in</a:t>
            </a:r>
            <a:r>
              <a:rPr sz="658" spc="114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the</a:t>
            </a:r>
            <a:r>
              <a:rPr sz="658" spc="108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plane</a:t>
            </a:r>
            <a:r>
              <a:rPr sz="658" spc="236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of</a:t>
            </a:r>
            <a:r>
              <a:rPr sz="658" spc="230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transverse</a:t>
            </a:r>
            <a:r>
              <a:rPr sz="658" spc="233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cross</a:t>
            </a:r>
            <a:r>
              <a:rPr sz="658" spc="230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section.</a:t>
            </a:r>
            <a:r>
              <a:rPr sz="658" spc="236" dirty="0">
                <a:latin typeface="Times New Roman"/>
                <a:cs typeface="Times New Roman"/>
              </a:rPr>
              <a:t> </a:t>
            </a:r>
            <a:r>
              <a:rPr sz="658" spc="-15" dirty="0">
                <a:latin typeface="Times New Roman"/>
                <a:cs typeface="Times New Roman"/>
              </a:rPr>
              <a:t>The </a:t>
            </a:r>
            <a:r>
              <a:rPr sz="658" dirty="0">
                <a:latin typeface="Times New Roman"/>
                <a:cs typeface="Times New Roman"/>
              </a:rPr>
              <a:t>torque</a:t>
            </a:r>
            <a:r>
              <a:rPr sz="658" spc="39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or</a:t>
            </a:r>
            <a:r>
              <a:rPr sz="658" spc="42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twisting</a:t>
            </a:r>
            <a:r>
              <a:rPr sz="658" spc="159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moment</a:t>
            </a:r>
            <a:r>
              <a:rPr sz="658" spc="162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may</a:t>
            </a:r>
            <a:r>
              <a:rPr sz="658" spc="42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be</a:t>
            </a:r>
            <a:r>
              <a:rPr sz="658" spc="39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calculated</a:t>
            </a:r>
            <a:r>
              <a:rPr sz="658" spc="39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by</a:t>
            </a:r>
            <a:r>
              <a:rPr sz="658" spc="159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multiplying</a:t>
            </a:r>
            <a:r>
              <a:rPr sz="658" spc="33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two</a:t>
            </a:r>
            <a:r>
              <a:rPr sz="658" spc="165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opposite</a:t>
            </a:r>
            <a:r>
              <a:rPr sz="658" spc="39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turning</a:t>
            </a:r>
            <a:r>
              <a:rPr sz="658" spc="159" dirty="0">
                <a:latin typeface="Times New Roman"/>
                <a:cs typeface="Times New Roman"/>
              </a:rPr>
              <a:t> </a:t>
            </a:r>
            <a:r>
              <a:rPr sz="658" spc="-6" dirty="0">
                <a:latin typeface="Times New Roman"/>
                <a:cs typeface="Times New Roman"/>
              </a:rPr>
              <a:t>moments. </a:t>
            </a:r>
            <a:r>
              <a:rPr sz="658" dirty="0">
                <a:latin typeface="Times New Roman"/>
                <a:cs typeface="Times New Roman"/>
              </a:rPr>
              <a:t>It</a:t>
            </a:r>
            <a:r>
              <a:rPr sz="658" spc="84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is</a:t>
            </a:r>
            <a:r>
              <a:rPr sz="658" spc="87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said</a:t>
            </a:r>
            <a:r>
              <a:rPr sz="658" spc="78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to</a:t>
            </a:r>
            <a:r>
              <a:rPr sz="658" spc="78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be</a:t>
            </a:r>
            <a:r>
              <a:rPr sz="658" spc="78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in</a:t>
            </a:r>
            <a:r>
              <a:rPr sz="658" spc="84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pure</a:t>
            </a:r>
            <a:r>
              <a:rPr sz="658" spc="78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torsion</a:t>
            </a:r>
            <a:r>
              <a:rPr sz="658" spc="78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and</a:t>
            </a:r>
            <a:r>
              <a:rPr sz="658" spc="78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it</a:t>
            </a:r>
            <a:r>
              <a:rPr sz="658" spc="87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will</a:t>
            </a:r>
            <a:r>
              <a:rPr sz="658" spc="87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exhibit</a:t>
            </a:r>
            <a:r>
              <a:rPr sz="658" spc="81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the</a:t>
            </a:r>
            <a:r>
              <a:rPr sz="658" spc="78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tendency</a:t>
            </a:r>
            <a:r>
              <a:rPr sz="658" spc="78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of</a:t>
            </a:r>
            <a:r>
              <a:rPr sz="658" spc="81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shearing</a:t>
            </a:r>
            <a:r>
              <a:rPr sz="658" spc="84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off</a:t>
            </a:r>
            <a:r>
              <a:rPr sz="658" spc="81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at</a:t>
            </a:r>
            <a:r>
              <a:rPr sz="658" spc="87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every</a:t>
            </a:r>
            <a:r>
              <a:rPr sz="658" spc="78" dirty="0">
                <a:latin typeface="Times New Roman"/>
                <a:cs typeface="Times New Roman"/>
              </a:rPr>
              <a:t> </a:t>
            </a:r>
            <a:r>
              <a:rPr sz="658" spc="-6" dirty="0">
                <a:latin typeface="Times New Roman"/>
                <a:cs typeface="Times New Roman"/>
              </a:rPr>
              <a:t>cross </a:t>
            </a:r>
            <a:r>
              <a:rPr sz="658" dirty="0">
                <a:latin typeface="Times New Roman"/>
                <a:cs typeface="Times New Roman"/>
              </a:rPr>
              <a:t>section</a:t>
            </a:r>
            <a:r>
              <a:rPr sz="658" spc="-3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which</a:t>
            </a:r>
            <a:r>
              <a:rPr sz="658" spc="-9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is</a:t>
            </a:r>
            <a:r>
              <a:rPr sz="658" spc="-9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perpendicular</a:t>
            </a:r>
            <a:r>
              <a:rPr sz="658" spc="-9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to</a:t>
            </a:r>
            <a:r>
              <a:rPr sz="658" spc="-12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the</a:t>
            </a:r>
            <a:r>
              <a:rPr sz="658" spc="-9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longitudinal</a:t>
            </a:r>
            <a:r>
              <a:rPr sz="658" spc="-6" dirty="0">
                <a:latin typeface="Times New Roman"/>
                <a:cs typeface="Times New Roman"/>
              </a:rPr>
              <a:t> </a:t>
            </a:r>
            <a:r>
              <a:rPr sz="658" spc="-12" dirty="0">
                <a:latin typeface="Times New Roman"/>
                <a:cs typeface="Times New Roman"/>
              </a:rPr>
              <a:t>axis.</a:t>
            </a:r>
            <a:endParaRPr sz="658" dirty="0">
              <a:latin typeface="Times New Roman"/>
              <a:cs typeface="Times New Roman"/>
            </a:endParaRPr>
          </a:p>
          <a:p>
            <a:pPr>
              <a:spcBef>
                <a:spcPts val="464"/>
              </a:spcBef>
            </a:pPr>
            <a:endParaRPr sz="658" dirty="0">
              <a:latin typeface="Times New Roman"/>
              <a:cs typeface="Times New Roman"/>
            </a:endParaRPr>
          </a:p>
          <a:p>
            <a:pPr marL="37992"/>
            <a:r>
              <a:rPr sz="658" b="1" dirty="0">
                <a:latin typeface="Times New Roman"/>
                <a:cs typeface="Times New Roman"/>
              </a:rPr>
              <a:t>Torsion</a:t>
            </a:r>
            <a:r>
              <a:rPr sz="658" b="1" spc="51" dirty="0">
                <a:latin typeface="Times New Roman"/>
                <a:cs typeface="Times New Roman"/>
              </a:rPr>
              <a:t> </a:t>
            </a:r>
            <a:r>
              <a:rPr sz="658" b="1" spc="-6" dirty="0">
                <a:latin typeface="Times New Roman"/>
                <a:cs typeface="Times New Roman"/>
              </a:rPr>
              <a:t>equation:</a:t>
            </a:r>
            <a:endParaRPr sz="658" dirty="0">
              <a:latin typeface="Times New Roman"/>
              <a:cs typeface="Times New Roman"/>
            </a:endParaRPr>
          </a:p>
          <a:p>
            <a:pPr>
              <a:spcBef>
                <a:spcPts val="126"/>
              </a:spcBef>
            </a:pPr>
            <a:endParaRPr sz="658" dirty="0">
              <a:latin typeface="Times New Roman"/>
              <a:cs typeface="Times New Roman"/>
            </a:endParaRPr>
          </a:p>
          <a:p>
            <a:pPr marL="37992"/>
            <a:r>
              <a:rPr sz="658" dirty="0">
                <a:latin typeface="Times New Roman"/>
                <a:cs typeface="Times New Roman"/>
              </a:rPr>
              <a:t>Torsion</a:t>
            </a:r>
            <a:r>
              <a:rPr sz="658" spc="33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equation</a:t>
            </a:r>
            <a:r>
              <a:rPr sz="658" spc="27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is</a:t>
            </a:r>
            <a:r>
              <a:rPr sz="658" spc="72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given</a:t>
            </a:r>
            <a:r>
              <a:rPr sz="658" spc="33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by</a:t>
            </a:r>
            <a:r>
              <a:rPr sz="658" spc="54" dirty="0">
                <a:latin typeface="Times New Roman"/>
                <a:cs typeface="Times New Roman"/>
              </a:rPr>
              <a:t> </a:t>
            </a:r>
            <a:r>
              <a:rPr sz="658" spc="-12" dirty="0">
                <a:latin typeface="Times New Roman"/>
                <a:cs typeface="Times New Roman"/>
              </a:rPr>
              <a:t>below</a:t>
            </a:r>
            <a:endParaRPr sz="658" dirty="0">
              <a:latin typeface="Times New Roman"/>
              <a:cs typeface="Times New Roman"/>
            </a:endParaRPr>
          </a:p>
          <a:p>
            <a:pPr>
              <a:spcBef>
                <a:spcPts val="99"/>
              </a:spcBef>
            </a:pPr>
            <a:endParaRPr sz="658" dirty="0">
              <a:latin typeface="Times New Roman"/>
              <a:cs typeface="Times New Roman"/>
            </a:endParaRPr>
          </a:p>
          <a:p>
            <a:pPr marL="70665"/>
            <a:r>
              <a:rPr sz="987" b="1" baseline="5050" dirty="0">
                <a:latin typeface="Times New Roman"/>
                <a:cs typeface="Times New Roman"/>
              </a:rPr>
              <a:t>T</a:t>
            </a:r>
            <a:r>
              <a:rPr sz="987" b="1" spc="-22" baseline="5050" dirty="0">
                <a:latin typeface="Times New Roman"/>
                <a:cs typeface="Times New Roman"/>
              </a:rPr>
              <a:t> </a:t>
            </a:r>
            <a:r>
              <a:rPr sz="987" b="1" baseline="5050" dirty="0">
                <a:latin typeface="Times New Roman"/>
                <a:cs typeface="Times New Roman"/>
              </a:rPr>
              <a:t>/ I</a:t>
            </a:r>
            <a:r>
              <a:rPr sz="419" b="1" dirty="0">
                <a:latin typeface="Times New Roman"/>
                <a:cs typeface="Times New Roman"/>
              </a:rPr>
              <a:t>P</a:t>
            </a:r>
            <a:r>
              <a:rPr sz="419" b="1" spc="54" dirty="0">
                <a:latin typeface="Times New Roman"/>
                <a:cs typeface="Times New Roman"/>
              </a:rPr>
              <a:t> </a:t>
            </a:r>
            <a:r>
              <a:rPr sz="987" b="1" baseline="5050" dirty="0">
                <a:latin typeface="Times New Roman"/>
                <a:cs typeface="Times New Roman"/>
              </a:rPr>
              <a:t>=</a:t>
            </a:r>
            <a:r>
              <a:rPr sz="987" b="1" spc="-9" baseline="5050" dirty="0">
                <a:latin typeface="Times New Roman"/>
                <a:cs typeface="Times New Roman"/>
              </a:rPr>
              <a:t> </a:t>
            </a:r>
            <a:r>
              <a:rPr sz="987" b="1" baseline="5050" dirty="0">
                <a:latin typeface="Times New Roman"/>
                <a:cs typeface="Times New Roman"/>
              </a:rPr>
              <a:t>Cθ/L</a:t>
            </a:r>
            <a:r>
              <a:rPr sz="987" b="1" spc="-13" baseline="5050" dirty="0">
                <a:latin typeface="Times New Roman"/>
                <a:cs typeface="Times New Roman"/>
              </a:rPr>
              <a:t> </a:t>
            </a:r>
            <a:r>
              <a:rPr sz="987" b="1" baseline="5050" dirty="0">
                <a:latin typeface="Times New Roman"/>
                <a:cs typeface="Times New Roman"/>
              </a:rPr>
              <a:t>=</a:t>
            </a:r>
            <a:r>
              <a:rPr sz="987" b="1" spc="-53" baseline="5050" dirty="0">
                <a:latin typeface="Times New Roman"/>
                <a:cs typeface="Times New Roman"/>
              </a:rPr>
              <a:t> </a:t>
            </a:r>
            <a:r>
              <a:rPr sz="987" b="1" spc="-22" baseline="5050" dirty="0">
                <a:latin typeface="Times New Roman"/>
                <a:cs typeface="Times New Roman"/>
              </a:rPr>
              <a:t>τ/R</a:t>
            </a:r>
            <a:endParaRPr sz="987" baseline="5050" dirty="0">
              <a:latin typeface="Times New Roman"/>
              <a:cs typeface="Times New Roman"/>
            </a:endParaRPr>
          </a:p>
          <a:p>
            <a:pPr marL="37992" marR="2241531" algn="just">
              <a:lnSpc>
                <a:spcPct val="146800"/>
              </a:lnSpc>
              <a:spcBef>
                <a:spcPts val="694"/>
              </a:spcBef>
            </a:pPr>
            <a:r>
              <a:rPr sz="658" dirty="0">
                <a:latin typeface="Times New Roman"/>
                <a:cs typeface="Times New Roman"/>
              </a:rPr>
              <a:t>T=</a:t>
            </a:r>
            <a:r>
              <a:rPr sz="658" spc="75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maximum</a:t>
            </a:r>
            <a:r>
              <a:rPr sz="658" spc="75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twisting</a:t>
            </a:r>
            <a:r>
              <a:rPr sz="658" spc="72" dirty="0">
                <a:latin typeface="Times New Roman"/>
                <a:cs typeface="Times New Roman"/>
              </a:rPr>
              <a:t> </a:t>
            </a:r>
            <a:r>
              <a:rPr sz="658" spc="-6" dirty="0">
                <a:latin typeface="Times New Roman"/>
                <a:cs typeface="Times New Roman"/>
              </a:rPr>
              <a:t>torque </a:t>
            </a:r>
            <a:r>
              <a:rPr sz="987" baseline="5050" dirty="0">
                <a:latin typeface="Times New Roman"/>
                <a:cs typeface="Times New Roman"/>
              </a:rPr>
              <a:t>(Nmm)</a:t>
            </a:r>
            <a:r>
              <a:rPr sz="987" spc="117" baseline="5050" dirty="0">
                <a:latin typeface="Times New Roman"/>
                <a:cs typeface="Times New Roman"/>
              </a:rPr>
              <a:t> </a:t>
            </a:r>
            <a:r>
              <a:rPr sz="987" baseline="5050" dirty="0">
                <a:latin typeface="Times New Roman"/>
                <a:cs typeface="Times New Roman"/>
              </a:rPr>
              <a:t>I</a:t>
            </a:r>
            <a:r>
              <a:rPr sz="419" dirty="0">
                <a:latin typeface="Times New Roman"/>
                <a:cs typeface="Times New Roman"/>
              </a:rPr>
              <a:t>P</a:t>
            </a:r>
            <a:r>
              <a:rPr sz="419" spc="75" dirty="0">
                <a:latin typeface="Times New Roman"/>
                <a:cs typeface="Times New Roman"/>
              </a:rPr>
              <a:t> </a:t>
            </a:r>
            <a:r>
              <a:rPr sz="987" baseline="5050" dirty="0">
                <a:latin typeface="Times New Roman"/>
                <a:cs typeface="Times New Roman"/>
              </a:rPr>
              <a:t>=</a:t>
            </a:r>
            <a:r>
              <a:rPr sz="987" spc="112" baseline="5050" dirty="0">
                <a:latin typeface="Times New Roman"/>
                <a:cs typeface="Times New Roman"/>
              </a:rPr>
              <a:t> </a:t>
            </a:r>
            <a:r>
              <a:rPr sz="987" baseline="5050" dirty="0">
                <a:latin typeface="Times New Roman"/>
                <a:cs typeface="Times New Roman"/>
              </a:rPr>
              <a:t>polar</a:t>
            </a:r>
            <a:r>
              <a:rPr sz="987" spc="117" baseline="5050" dirty="0">
                <a:latin typeface="Times New Roman"/>
                <a:cs typeface="Times New Roman"/>
              </a:rPr>
              <a:t> </a:t>
            </a:r>
            <a:r>
              <a:rPr sz="987" baseline="5050" dirty="0">
                <a:latin typeface="Times New Roman"/>
                <a:cs typeface="Times New Roman"/>
              </a:rPr>
              <a:t>moment</a:t>
            </a:r>
            <a:r>
              <a:rPr sz="987" spc="107" baseline="5050" dirty="0">
                <a:latin typeface="Times New Roman"/>
                <a:cs typeface="Times New Roman"/>
              </a:rPr>
              <a:t> </a:t>
            </a:r>
            <a:r>
              <a:rPr sz="987" spc="-22" baseline="5050" dirty="0">
                <a:latin typeface="Times New Roman"/>
                <a:cs typeface="Times New Roman"/>
              </a:rPr>
              <a:t>of </a:t>
            </a:r>
            <a:r>
              <a:rPr sz="658" dirty="0">
                <a:latin typeface="Times New Roman"/>
                <a:cs typeface="Times New Roman"/>
              </a:rPr>
              <a:t>inertia</a:t>
            </a:r>
            <a:r>
              <a:rPr sz="658" spc="-3" dirty="0">
                <a:latin typeface="Times New Roman"/>
                <a:cs typeface="Times New Roman"/>
              </a:rPr>
              <a:t> </a:t>
            </a:r>
            <a:r>
              <a:rPr sz="658" spc="-6" dirty="0">
                <a:latin typeface="Times New Roman"/>
                <a:cs typeface="Times New Roman"/>
              </a:rPr>
              <a:t>(mm</a:t>
            </a:r>
            <a:r>
              <a:rPr sz="628" spc="-9" baseline="31746" dirty="0">
                <a:latin typeface="Times New Roman"/>
                <a:cs typeface="Times New Roman"/>
              </a:rPr>
              <a:t>4</a:t>
            </a:r>
            <a:r>
              <a:rPr sz="658" spc="-6" dirty="0">
                <a:latin typeface="Times New Roman"/>
                <a:cs typeface="Times New Roman"/>
              </a:rPr>
              <a:t>)</a:t>
            </a:r>
            <a:endParaRPr sz="658" dirty="0">
              <a:latin typeface="Times New Roman"/>
              <a:cs typeface="Times New Roman"/>
            </a:endParaRPr>
          </a:p>
          <a:p>
            <a:pPr marL="37992" marR="2230133">
              <a:lnSpc>
                <a:spcPct val="147300"/>
              </a:lnSpc>
              <a:spcBef>
                <a:spcPts val="15"/>
              </a:spcBef>
            </a:pPr>
            <a:r>
              <a:rPr sz="658" dirty="0">
                <a:latin typeface="Times New Roman"/>
                <a:cs typeface="Times New Roman"/>
              </a:rPr>
              <a:t>τ</a:t>
            </a:r>
            <a:r>
              <a:rPr sz="658" spc="-3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=shear</a:t>
            </a:r>
            <a:r>
              <a:rPr sz="658" spc="-6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stress</a:t>
            </a:r>
            <a:r>
              <a:rPr sz="658" spc="-9" dirty="0">
                <a:latin typeface="Times New Roman"/>
                <a:cs typeface="Times New Roman"/>
              </a:rPr>
              <a:t> </a:t>
            </a:r>
            <a:r>
              <a:rPr sz="658" spc="-6" dirty="0">
                <a:latin typeface="Times New Roman"/>
                <a:cs typeface="Times New Roman"/>
              </a:rPr>
              <a:t>(N/mm</a:t>
            </a:r>
            <a:r>
              <a:rPr sz="628" spc="-9" baseline="31746" dirty="0">
                <a:latin typeface="Times New Roman"/>
                <a:cs typeface="Times New Roman"/>
              </a:rPr>
              <a:t>2</a:t>
            </a:r>
            <a:r>
              <a:rPr sz="658" spc="-6" dirty="0">
                <a:latin typeface="Times New Roman"/>
                <a:cs typeface="Times New Roman"/>
              </a:rPr>
              <a:t>) </a:t>
            </a:r>
            <a:r>
              <a:rPr sz="658" spc="-12" dirty="0">
                <a:latin typeface="Times New Roman"/>
                <a:cs typeface="Times New Roman"/>
              </a:rPr>
              <a:t>C=modulus</a:t>
            </a:r>
            <a:r>
              <a:rPr sz="658" spc="-21" dirty="0">
                <a:latin typeface="Times New Roman"/>
                <a:cs typeface="Times New Roman"/>
              </a:rPr>
              <a:t> </a:t>
            </a:r>
            <a:r>
              <a:rPr sz="658" spc="-6" dirty="0">
                <a:latin typeface="Times New Roman"/>
                <a:cs typeface="Times New Roman"/>
              </a:rPr>
              <a:t>of</a:t>
            </a:r>
            <a:r>
              <a:rPr sz="658" spc="-15" dirty="0">
                <a:latin typeface="Times New Roman"/>
                <a:cs typeface="Times New Roman"/>
              </a:rPr>
              <a:t> </a:t>
            </a:r>
            <a:r>
              <a:rPr sz="658" spc="-6" dirty="0">
                <a:latin typeface="Times New Roman"/>
                <a:cs typeface="Times New Roman"/>
              </a:rPr>
              <a:t>rigidity</a:t>
            </a:r>
            <a:r>
              <a:rPr sz="658" spc="-21" dirty="0">
                <a:latin typeface="Times New Roman"/>
                <a:cs typeface="Times New Roman"/>
              </a:rPr>
              <a:t> </a:t>
            </a:r>
            <a:r>
              <a:rPr sz="658" spc="-6" dirty="0">
                <a:latin typeface="Times New Roman"/>
                <a:cs typeface="Times New Roman"/>
              </a:rPr>
              <a:t>(N/mm</a:t>
            </a:r>
            <a:r>
              <a:rPr sz="628" spc="-9" baseline="31746" dirty="0">
                <a:latin typeface="Times New Roman"/>
                <a:cs typeface="Times New Roman"/>
              </a:rPr>
              <a:t>2)</a:t>
            </a:r>
            <a:r>
              <a:rPr sz="628" spc="449" baseline="31746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θ=angle</a:t>
            </a:r>
            <a:r>
              <a:rPr sz="658" spc="-3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of</a:t>
            </a:r>
            <a:r>
              <a:rPr sz="658" spc="-3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twist</a:t>
            </a:r>
            <a:r>
              <a:rPr sz="658" spc="-3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in</a:t>
            </a:r>
            <a:r>
              <a:rPr sz="658" spc="-12" dirty="0">
                <a:latin typeface="Times New Roman"/>
                <a:cs typeface="Times New Roman"/>
              </a:rPr>
              <a:t> </a:t>
            </a:r>
            <a:r>
              <a:rPr sz="658" spc="-6" dirty="0">
                <a:latin typeface="Times New Roman"/>
                <a:cs typeface="Times New Roman"/>
              </a:rPr>
              <a:t>radians</a:t>
            </a:r>
            <a:endParaRPr sz="658" dirty="0">
              <a:latin typeface="Times New Roman"/>
              <a:cs typeface="Times New Roman"/>
            </a:endParaRPr>
          </a:p>
          <a:p>
            <a:pPr marL="37992">
              <a:spcBef>
                <a:spcPts val="338"/>
              </a:spcBef>
            </a:pPr>
            <a:r>
              <a:rPr sz="658" dirty="0">
                <a:latin typeface="Times New Roman"/>
                <a:cs typeface="Times New Roman"/>
              </a:rPr>
              <a:t>L=length</a:t>
            </a:r>
            <a:r>
              <a:rPr sz="658" spc="33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of</a:t>
            </a:r>
            <a:r>
              <a:rPr sz="658" spc="57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shaft</a:t>
            </a:r>
            <a:r>
              <a:rPr sz="658" spc="66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under</a:t>
            </a:r>
            <a:r>
              <a:rPr sz="658" spc="45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torsion</a:t>
            </a:r>
            <a:r>
              <a:rPr sz="658" spc="51" dirty="0">
                <a:latin typeface="Times New Roman"/>
                <a:cs typeface="Times New Roman"/>
              </a:rPr>
              <a:t> </a:t>
            </a:r>
            <a:r>
              <a:rPr sz="658" spc="-12" dirty="0">
                <a:latin typeface="Times New Roman"/>
                <a:cs typeface="Times New Roman"/>
              </a:rPr>
              <a:t>(mm)</a:t>
            </a:r>
            <a:endParaRPr sz="658" dirty="0">
              <a:latin typeface="Times New Roman"/>
              <a:cs typeface="Times New Roman"/>
            </a:endParaRPr>
          </a:p>
          <a:p>
            <a:pPr marL="37992">
              <a:spcBef>
                <a:spcPts val="529"/>
              </a:spcBef>
            </a:pPr>
            <a:r>
              <a:rPr sz="658" b="1" dirty="0">
                <a:latin typeface="Times New Roman"/>
                <a:cs typeface="Times New Roman"/>
              </a:rPr>
              <a:t>Assumptions</a:t>
            </a:r>
            <a:r>
              <a:rPr sz="658" b="1" spc="39" dirty="0">
                <a:latin typeface="Times New Roman"/>
                <a:cs typeface="Times New Roman"/>
              </a:rPr>
              <a:t> </a:t>
            </a:r>
            <a:r>
              <a:rPr sz="658" b="1" dirty="0">
                <a:latin typeface="Times New Roman"/>
                <a:cs typeface="Times New Roman"/>
              </a:rPr>
              <a:t>made</a:t>
            </a:r>
            <a:r>
              <a:rPr sz="658" b="1" spc="68" dirty="0">
                <a:latin typeface="Times New Roman"/>
                <a:cs typeface="Times New Roman"/>
              </a:rPr>
              <a:t> </a:t>
            </a:r>
            <a:r>
              <a:rPr sz="658" b="1" dirty="0">
                <a:latin typeface="Times New Roman"/>
                <a:cs typeface="Times New Roman"/>
              </a:rPr>
              <a:t>for</a:t>
            </a:r>
            <a:r>
              <a:rPr sz="658" b="1" spc="45" dirty="0">
                <a:latin typeface="Times New Roman"/>
                <a:cs typeface="Times New Roman"/>
              </a:rPr>
              <a:t> </a:t>
            </a:r>
            <a:r>
              <a:rPr sz="658" b="1" dirty="0">
                <a:latin typeface="Times New Roman"/>
                <a:cs typeface="Times New Roman"/>
              </a:rPr>
              <a:t>getting</a:t>
            </a:r>
            <a:r>
              <a:rPr sz="658" b="1" spc="84" dirty="0">
                <a:latin typeface="Times New Roman"/>
                <a:cs typeface="Times New Roman"/>
              </a:rPr>
              <a:t> </a:t>
            </a:r>
            <a:r>
              <a:rPr sz="658" b="1" dirty="0">
                <a:latin typeface="Times New Roman"/>
                <a:cs typeface="Times New Roman"/>
              </a:rPr>
              <a:t>torsion</a:t>
            </a:r>
            <a:r>
              <a:rPr sz="658" b="1" spc="36" dirty="0">
                <a:latin typeface="Times New Roman"/>
                <a:cs typeface="Times New Roman"/>
              </a:rPr>
              <a:t> </a:t>
            </a:r>
            <a:r>
              <a:rPr sz="658" b="1" spc="-6" dirty="0">
                <a:latin typeface="Times New Roman"/>
                <a:cs typeface="Times New Roman"/>
              </a:rPr>
              <a:t>equation</a:t>
            </a:r>
            <a:endParaRPr sz="658" dirty="0">
              <a:latin typeface="Times New Roman"/>
              <a:cs typeface="Times New Roman"/>
            </a:endParaRPr>
          </a:p>
          <a:p>
            <a:pPr>
              <a:spcBef>
                <a:spcPts val="99"/>
              </a:spcBef>
            </a:pPr>
            <a:endParaRPr sz="658" dirty="0">
              <a:latin typeface="Times New Roman"/>
              <a:cs typeface="Times New Roman"/>
            </a:endParaRPr>
          </a:p>
          <a:p>
            <a:pPr marL="292539" indent="-128033">
              <a:buAutoNum type="arabicPeriod"/>
              <a:tabLst>
                <a:tab pos="292539" algn="l"/>
              </a:tabLst>
            </a:pPr>
            <a:r>
              <a:rPr sz="658" dirty="0">
                <a:latin typeface="Times New Roman"/>
                <a:cs typeface="Times New Roman"/>
              </a:rPr>
              <a:t>The</a:t>
            </a:r>
            <a:r>
              <a:rPr sz="658" spc="48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material</a:t>
            </a:r>
            <a:r>
              <a:rPr sz="658" spc="51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of</a:t>
            </a:r>
            <a:r>
              <a:rPr sz="658" spc="48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the</a:t>
            </a:r>
            <a:r>
              <a:rPr sz="658" spc="45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shaft</a:t>
            </a:r>
            <a:r>
              <a:rPr sz="658" spc="54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is</a:t>
            </a:r>
            <a:r>
              <a:rPr sz="658" spc="60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uniform</a:t>
            </a:r>
            <a:r>
              <a:rPr sz="658" spc="-12" dirty="0">
                <a:latin typeface="Times New Roman"/>
                <a:cs typeface="Times New Roman"/>
              </a:rPr>
              <a:t> </a:t>
            </a:r>
            <a:r>
              <a:rPr sz="658" spc="-6" dirty="0">
                <a:latin typeface="Times New Roman"/>
                <a:cs typeface="Times New Roman"/>
              </a:rPr>
              <a:t>throughout.</a:t>
            </a:r>
            <a:endParaRPr sz="658" dirty="0">
              <a:latin typeface="Times New Roman"/>
              <a:cs typeface="Times New Roman"/>
            </a:endParaRPr>
          </a:p>
          <a:p>
            <a:pPr marL="292539" indent="-128033">
              <a:spcBef>
                <a:spcPts val="380"/>
              </a:spcBef>
              <a:buAutoNum type="arabicPeriod"/>
              <a:tabLst>
                <a:tab pos="292539" algn="l"/>
              </a:tabLst>
            </a:pPr>
            <a:r>
              <a:rPr sz="658" dirty="0">
                <a:latin typeface="Times New Roman"/>
                <a:cs typeface="Times New Roman"/>
              </a:rPr>
              <a:t>The</a:t>
            </a:r>
            <a:r>
              <a:rPr sz="658" spc="33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shaft,</a:t>
            </a:r>
            <a:r>
              <a:rPr sz="658" spc="54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circular</a:t>
            </a:r>
            <a:r>
              <a:rPr sz="658" spc="54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in</a:t>
            </a:r>
            <a:r>
              <a:rPr sz="658" spc="36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section</a:t>
            </a:r>
            <a:r>
              <a:rPr sz="658" spc="33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remain</a:t>
            </a:r>
            <a:r>
              <a:rPr sz="658" spc="48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circular</a:t>
            </a:r>
            <a:r>
              <a:rPr sz="658" spc="68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after</a:t>
            </a:r>
            <a:r>
              <a:rPr sz="658" spc="-21" dirty="0">
                <a:latin typeface="Times New Roman"/>
                <a:cs typeface="Times New Roman"/>
              </a:rPr>
              <a:t> </a:t>
            </a:r>
            <a:r>
              <a:rPr sz="658" spc="-6" dirty="0">
                <a:latin typeface="Times New Roman"/>
                <a:cs typeface="Times New Roman"/>
              </a:rPr>
              <a:t>loading.</a:t>
            </a:r>
            <a:endParaRPr sz="658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564187" y="449459"/>
            <a:ext cx="3100348" cy="3311847"/>
          </a:xfrm>
          <a:prstGeom prst="rect">
            <a:avLst/>
          </a:prstGeom>
        </p:spPr>
        <p:txBody>
          <a:bodyPr vert="horz" wrap="square" lIns="0" tIns="7599" rIns="0" bIns="0" rtlCol="0">
            <a:spAutoFit/>
          </a:bodyPr>
          <a:lstStyle/>
          <a:p>
            <a:pPr marL="225673" marR="3039" indent="-129173">
              <a:lnSpc>
                <a:spcPct val="147400"/>
              </a:lnSpc>
              <a:spcBef>
                <a:spcPts val="60"/>
              </a:spcBef>
              <a:buAutoNum type="arabicPeriod" startAt="3"/>
              <a:tabLst>
                <a:tab pos="227952" algn="l"/>
              </a:tabLst>
            </a:pPr>
            <a:r>
              <a:rPr sz="658" dirty="0">
                <a:latin typeface="Times New Roman"/>
                <a:cs typeface="Times New Roman"/>
              </a:rPr>
              <a:t>Plane</a:t>
            </a:r>
            <a:r>
              <a:rPr sz="658" spc="-18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sections</a:t>
            </a:r>
            <a:r>
              <a:rPr sz="658" spc="63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of</a:t>
            </a:r>
            <a:r>
              <a:rPr sz="658" spc="57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shaft</a:t>
            </a:r>
            <a:r>
              <a:rPr sz="658" spc="66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normal</a:t>
            </a:r>
            <a:r>
              <a:rPr sz="658" spc="-6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to</a:t>
            </a:r>
            <a:r>
              <a:rPr sz="658" spc="-18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its</a:t>
            </a:r>
            <a:r>
              <a:rPr sz="658" spc="-15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axis</a:t>
            </a:r>
            <a:r>
              <a:rPr sz="658" spc="72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before</a:t>
            </a:r>
            <a:r>
              <a:rPr sz="658" spc="-9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loading</a:t>
            </a:r>
            <a:r>
              <a:rPr sz="658" spc="-12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remain</a:t>
            </a:r>
            <a:r>
              <a:rPr sz="658" spc="-6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plane</a:t>
            </a:r>
            <a:r>
              <a:rPr sz="658" spc="-15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after</a:t>
            </a:r>
            <a:r>
              <a:rPr sz="658" spc="-6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the</a:t>
            </a:r>
            <a:r>
              <a:rPr sz="658" spc="-9" dirty="0">
                <a:latin typeface="Times New Roman"/>
                <a:cs typeface="Times New Roman"/>
              </a:rPr>
              <a:t> </a:t>
            </a:r>
            <a:r>
              <a:rPr sz="658" spc="-6" dirty="0">
                <a:latin typeface="Times New Roman"/>
                <a:cs typeface="Times New Roman"/>
              </a:rPr>
              <a:t>torque 	</a:t>
            </a:r>
            <a:r>
              <a:rPr sz="658" dirty="0">
                <a:latin typeface="Times New Roman"/>
                <a:cs typeface="Times New Roman"/>
              </a:rPr>
              <a:t>have</a:t>
            </a:r>
            <a:r>
              <a:rPr sz="658" spc="-6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been</a:t>
            </a:r>
            <a:r>
              <a:rPr sz="658" spc="-3" dirty="0">
                <a:latin typeface="Times New Roman"/>
                <a:cs typeface="Times New Roman"/>
              </a:rPr>
              <a:t> </a:t>
            </a:r>
            <a:r>
              <a:rPr sz="658" spc="-6" dirty="0">
                <a:latin typeface="Times New Roman"/>
                <a:cs typeface="Times New Roman"/>
              </a:rPr>
              <a:t>applied.</a:t>
            </a:r>
            <a:endParaRPr sz="658">
              <a:latin typeface="Times New Roman"/>
              <a:cs typeface="Times New Roman"/>
            </a:endParaRPr>
          </a:p>
          <a:p>
            <a:pPr marL="225673" indent="-128033">
              <a:spcBef>
                <a:spcPts val="359"/>
              </a:spcBef>
              <a:buAutoNum type="arabicPeriod" startAt="3"/>
              <a:tabLst>
                <a:tab pos="225673" algn="l"/>
              </a:tabLst>
            </a:pPr>
            <a:r>
              <a:rPr sz="658" dirty="0">
                <a:latin typeface="Times New Roman"/>
                <a:cs typeface="Times New Roman"/>
              </a:rPr>
              <a:t>The</a:t>
            </a:r>
            <a:r>
              <a:rPr sz="658" spc="6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twist</a:t>
            </a:r>
            <a:r>
              <a:rPr sz="658" spc="63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along</a:t>
            </a:r>
            <a:r>
              <a:rPr sz="658" spc="54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the</a:t>
            </a:r>
            <a:r>
              <a:rPr sz="658" spc="48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length</a:t>
            </a:r>
            <a:r>
              <a:rPr sz="658" spc="42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of</a:t>
            </a:r>
            <a:r>
              <a:rPr sz="658" spc="78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the</a:t>
            </a:r>
            <a:r>
              <a:rPr sz="658" spc="48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shaft</a:t>
            </a:r>
            <a:r>
              <a:rPr sz="658" spc="57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is</a:t>
            </a:r>
            <a:r>
              <a:rPr sz="658" spc="54" dirty="0">
                <a:latin typeface="Times New Roman"/>
                <a:cs typeface="Times New Roman"/>
              </a:rPr>
              <a:t> </a:t>
            </a:r>
            <a:r>
              <a:rPr sz="658" spc="-6" dirty="0">
                <a:latin typeface="Times New Roman"/>
                <a:cs typeface="Times New Roman"/>
              </a:rPr>
              <a:t>uniform</a:t>
            </a:r>
            <a:r>
              <a:rPr sz="658" spc="-33" dirty="0">
                <a:latin typeface="Times New Roman"/>
                <a:cs typeface="Times New Roman"/>
              </a:rPr>
              <a:t> </a:t>
            </a:r>
            <a:r>
              <a:rPr sz="658" spc="-6" dirty="0">
                <a:latin typeface="Times New Roman"/>
                <a:cs typeface="Times New Roman"/>
              </a:rPr>
              <a:t>throughout.</a:t>
            </a:r>
            <a:endParaRPr sz="658">
              <a:latin typeface="Times New Roman"/>
              <a:cs typeface="Times New Roman"/>
            </a:endParaRPr>
          </a:p>
          <a:p>
            <a:pPr marL="225673" marR="3799" indent="-129173">
              <a:lnSpc>
                <a:spcPct val="149100"/>
              </a:lnSpc>
              <a:buAutoNum type="arabicPeriod" startAt="3"/>
              <a:tabLst>
                <a:tab pos="227952" algn="l"/>
              </a:tabLst>
            </a:pPr>
            <a:r>
              <a:rPr sz="658" dirty="0">
                <a:latin typeface="Times New Roman"/>
                <a:cs typeface="Times New Roman"/>
              </a:rPr>
              <a:t>The</a:t>
            </a:r>
            <a:r>
              <a:rPr sz="658" spc="-30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distance</a:t>
            </a:r>
            <a:r>
              <a:rPr sz="658" spc="-18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between</a:t>
            </a:r>
            <a:r>
              <a:rPr sz="658" spc="-30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any</a:t>
            </a:r>
            <a:r>
              <a:rPr sz="658" spc="-33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two</a:t>
            </a:r>
            <a:r>
              <a:rPr sz="658" spc="-24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normal-sections</a:t>
            </a:r>
            <a:r>
              <a:rPr sz="658" spc="-24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remains</a:t>
            </a:r>
            <a:r>
              <a:rPr sz="658" spc="102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the</a:t>
            </a:r>
            <a:r>
              <a:rPr sz="658" spc="-24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same</a:t>
            </a:r>
            <a:r>
              <a:rPr sz="658" spc="-18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after</a:t>
            </a:r>
            <a:r>
              <a:rPr sz="658" spc="102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the</a:t>
            </a:r>
            <a:r>
              <a:rPr sz="658" spc="-18" dirty="0">
                <a:latin typeface="Times New Roman"/>
                <a:cs typeface="Times New Roman"/>
              </a:rPr>
              <a:t> </a:t>
            </a:r>
            <a:r>
              <a:rPr sz="658" spc="-6" dirty="0">
                <a:latin typeface="Times New Roman"/>
                <a:cs typeface="Times New Roman"/>
              </a:rPr>
              <a:t>application 	</a:t>
            </a:r>
            <a:r>
              <a:rPr sz="658" dirty="0">
                <a:latin typeface="Times New Roman"/>
                <a:cs typeface="Times New Roman"/>
              </a:rPr>
              <a:t>of </a:t>
            </a:r>
            <a:r>
              <a:rPr sz="658" spc="-6" dirty="0">
                <a:latin typeface="Times New Roman"/>
                <a:cs typeface="Times New Roman"/>
              </a:rPr>
              <a:t>torque.</a:t>
            </a:r>
            <a:endParaRPr sz="658">
              <a:latin typeface="Times New Roman"/>
              <a:cs typeface="Times New Roman"/>
            </a:endParaRPr>
          </a:p>
          <a:p>
            <a:pPr marL="225673" marR="174384" indent="-129173">
              <a:lnSpc>
                <a:spcPct val="149100"/>
              </a:lnSpc>
              <a:buAutoNum type="arabicPeriod" startAt="3"/>
              <a:tabLst>
                <a:tab pos="227952" algn="l"/>
              </a:tabLst>
            </a:pPr>
            <a:r>
              <a:rPr sz="658" dirty="0">
                <a:latin typeface="Times New Roman"/>
                <a:cs typeface="Times New Roman"/>
              </a:rPr>
              <a:t>Maximum</a:t>
            </a:r>
            <a:r>
              <a:rPr sz="658" spc="-6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shear</a:t>
            </a:r>
            <a:r>
              <a:rPr sz="658" spc="-6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stress</a:t>
            </a:r>
            <a:r>
              <a:rPr sz="658" spc="66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induced</a:t>
            </a:r>
            <a:r>
              <a:rPr sz="658" spc="-9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in</a:t>
            </a:r>
            <a:r>
              <a:rPr sz="658" spc="-15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the</a:t>
            </a:r>
            <a:r>
              <a:rPr sz="658" spc="-18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shaft</a:t>
            </a:r>
            <a:r>
              <a:rPr sz="658" spc="-6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due</a:t>
            </a:r>
            <a:r>
              <a:rPr sz="658" spc="-18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to</a:t>
            </a:r>
            <a:r>
              <a:rPr sz="658" spc="60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application</a:t>
            </a:r>
            <a:r>
              <a:rPr sz="658" spc="-9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of</a:t>
            </a:r>
            <a:r>
              <a:rPr sz="658" spc="-15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torque</a:t>
            </a:r>
            <a:r>
              <a:rPr sz="658" spc="-9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does</a:t>
            </a:r>
            <a:r>
              <a:rPr sz="658" spc="72" dirty="0">
                <a:latin typeface="Times New Roman"/>
                <a:cs typeface="Times New Roman"/>
              </a:rPr>
              <a:t> </a:t>
            </a:r>
            <a:r>
              <a:rPr sz="658" spc="-15" dirty="0">
                <a:latin typeface="Times New Roman"/>
                <a:cs typeface="Times New Roman"/>
              </a:rPr>
              <a:t>not 	</a:t>
            </a:r>
            <a:r>
              <a:rPr sz="658" dirty="0">
                <a:latin typeface="Times New Roman"/>
                <a:cs typeface="Times New Roman"/>
              </a:rPr>
              <a:t>exceed</a:t>
            </a:r>
            <a:r>
              <a:rPr sz="658" spc="-3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its</a:t>
            </a:r>
            <a:r>
              <a:rPr sz="658" spc="-3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elastic</a:t>
            </a:r>
            <a:r>
              <a:rPr sz="658" spc="-6" dirty="0">
                <a:latin typeface="Times New Roman"/>
                <a:cs typeface="Times New Roman"/>
              </a:rPr>
              <a:t> limit.</a:t>
            </a:r>
            <a:endParaRPr sz="658">
              <a:latin typeface="Times New Roman"/>
              <a:cs typeface="Times New Roman"/>
            </a:endParaRPr>
          </a:p>
          <a:p>
            <a:pPr marL="7598">
              <a:spcBef>
                <a:spcPts val="422"/>
              </a:spcBef>
            </a:pPr>
            <a:r>
              <a:rPr sz="658" b="1" spc="-6" dirty="0">
                <a:latin typeface="Times New Roman"/>
                <a:cs typeface="Times New Roman"/>
              </a:rPr>
              <a:t>PROCEDURE:</a:t>
            </a:r>
            <a:endParaRPr sz="658">
              <a:latin typeface="Times New Roman"/>
              <a:cs typeface="Times New Roman"/>
            </a:endParaRPr>
          </a:p>
          <a:p>
            <a:pPr marL="262145" marR="53189" lvl="1" indent="-129173">
              <a:lnSpc>
                <a:spcPct val="148400"/>
              </a:lnSpc>
              <a:spcBef>
                <a:spcPts val="135"/>
              </a:spcBef>
              <a:buAutoNum type="arabicPeriod"/>
              <a:tabLst>
                <a:tab pos="264424" algn="l"/>
              </a:tabLst>
            </a:pPr>
            <a:r>
              <a:rPr sz="658" dirty="0">
                <a:latin typeface="Times New Roman"/>
                <a:cs typeface="Times New Roman"/>
              </a:rPr>
              <a:t>Select</a:t>
            </a:r>
            <a:r>
              <a:rPr sz="658" spc="-15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the</a:t>
            </a:r>
            <a:r>
              <a:rPr sz="658" spc="-6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suitable</a:t>
            </a:r>
            <a:r>
              <a:rPr sz="658" spc="-3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grips</a:t>
            </a:r>
            <a:r>
              <a:rPr sz="658" spc="-15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to</a:t>
            </a:r>
            <a:r>
              <a:rPr sz="658" spc="-15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suit</a:t>
            </a:r>
            <a:r>
              <a:rPr sz="658" spc="-3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the</a:t>
            </a:r>
            <a:r>
              <a:rPr sz="658" spc="-9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size</a:t>
            </a:r>
            <a:r>
              <a:rPr sz="658" spc="-6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of</a:t>
            </a:r>
            <a:r>
              <a:rPr sz="658" spc="-12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the</a:t>
            </a:r>
            <a:r>
              <a:rPr sz="658" spc="-18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specimen</a:t>
            </a:r>
            <a:r>
              <a:rPr sz="658" spc="-12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and</a:t>
            </a:r>
            <a:r>
              <a:rPr sz="658" spc="-6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clamp</a:t>
            </a:r>
            <a:r>
              <a:rPr sz="658" spc="-18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it</a:t>
            </a:r>
            <a:r>
              <a:rPr sz="658" spc="-12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in</a:t>
            </a:r>
            <a:r>
              <a:rPr sz="658" spc="-12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the</a:t>
            </a:r>
            <a:r>
              <a:rPr sz="658" spc="-21" dirty="0">
                <a:latin typeface="Times New Roman"/>
                <a:cs typeface="Times New Roman"/>
              </a:rPr>
              <a:t> </a:t>
            </a:r>
            <a:r>
              <a:rPr sz="658" spc="-6" dirty="0">
                <a:latin typeface="Times New Roman"/>
                <a:cs typeface="Times New Roman"/>
              </a:rPr>
              <a:t>machine 	</a:t>
            </a:r>
            <a:r>
              <a:rPr sz="658" dirty="0">
                <a:latin typeface="Times New Roman"/>
                <a:cs typeface="Times New Roman"/>
              </a:rPr>
              <a:t>by adjusting</a:t>
            </a:r>
            <a:r>
              <a:rPr sz="658" spc="-6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sliding</a:t>
            </a:r>
            <a:r>
              <a:rPr sz="658" spc="3" dirty="0">
                <a:latin typeface="Times New Roman"/>
                <a:cs typeface="Times New Roman"/>
              </a:rPr>
              <a:t> </a:t>
            </a:r>
            <a:r>
              <a:rPr sz="658" spc="-12" dirty="0">
                <a:latin typeface="Times New Roman"/>
                <a:cs typeface="Times New Roman"/>
              </a:rPr>
              <a:t>jaw.</a:t>
            </a:r>
            <a:endParaRPr sz="658">
              <a:latin typeface="Times New Roman"/>
              <a:cs typeface="Times New Roman"/>
            </a:endParaRPr>
          </a:p>
          <a:p>
            <a:pPr marL="263285" lvl="1" indent="-129173">
              <a:spcBef>
                <a:spcPts val="374"/>
              </a:spcBef>
              <a:buAutoNum type="arabicPeriod"/>
              <a:tabLst>
                <a:tab pos="263285" algn="l"/>
              </a:tabLst>
            </a:pPr>
            <a:r>
              <a:rPr sz="658" dirty="0">
                <a:latin typeface="Times New Roman"/>
                <a:cs typeface="Times New Roman"/>
              </a:rPr>
              <a:t>Measure</a:t>
            </a:r>
            <a:r>
              <a:rPr sz="658" spc="18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the</a:t>
            </a:r>
            <a:r>
              <a:rPr sz="658" spc="78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diameter</a:t>
            </a:r>
            <a:r>
              <a:rPr sz="658" spc="72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at</a:t>
            </a:r>
            <a:r>
              <a:rPr sz="658" spc="60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about</a:t>
            </a:r>
            <a:r>
              <a:rPr sz="658" spc="51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the</a:t>
            </a:r>
            <a:r>
              <a:rPr sz="658" spc="42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three</a:t>
            </a:r>
            <a:r>
              <a:rPr sz="658" spc="51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places</a:t>
            </a:r>
            <a:r>
              <a:rPr sz="658" spc="63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and</a:t>
            </a:r>
            <a:r>
              <a:rPr sz="658" spc="33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takeaverage</a:t>
            </a:r>
            <a:r>
              <a:rPr sz="658" spc="54" dirty="0">
                <a:latin typeface="Times New Roman"/>
                <a:cs typeface="Times New Roman"/>
              </a:rPr>
              <a:t> </a:t>
            </a:r>
            <a:r>
              <a:rPr sz="658" spc="-6" dirty="0">
                <a:latin typeface="Times New Roman"/>
                <a:cs typeface="Times New Roman"/>
              </a:rPr>
              <a:t>value.</a:t>
            </a:r>
            <a:endParaRPr sz="658">
              <a:latin typeface="Times New Roman"/>
              <a:cs typeface="Times New Roman"/>
            </a:endParaRPr>
          </a:p>
          <a:p>
            <a:pPr marL="263285" lvl="1" indent="-129173">
              <a:spcBef>
                <a:spcPts val="365"/>
              </a:spcBef>
              <a:buAutoNum type="arabicPeriod"/>
              <a:tabLst>
                <a:tab pos="263285" algn="l"/>
              </a:tabLst>
            </a:pPr>
            <a:r>
              <a:rPr sz="658" dirty="0">
                <a:latin typeface="Times New Roman"/>
                <a:cs typeface="Times New Roman"/>
              </a:rPr>
              <a:t>Choose</a:t>
            </a:r>
            <a:r>
              <a:rPr sz="658" spc="42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the</a:t>
            </a:r>
            <a:r>
              <a:rPr sz="658" spc="66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appropriate</a:t>
            </a:r>
            <a:r>
              <a:rPr sz="658" spc="51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loading</a:t>
            </a:r>
            <a:r>
              <a:rPr sz="658" spc="57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range</a:t>
            </a:r>
            <a:r>
              <a:rPr sz="658" spc="60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depending</a:t>
            </a:r>
            <a:r>
              <a:rPr sz="658" spc="63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upon </a:t>
            </a:r>
            <a:r>
              <a:rPr sz="658" spc="-6" dirty="0">
                <a:latin typeface="Times New Roman"/>
                <a:cs typeface="Times New Roman"/>
              </a:rPr>
              <a:t>specimen.</a:t>
            </a:r>
            <a:endParaRPr sz="658">
              <a:latin typeface="Times New Roman"/>
              <a:cs typeface="Times New Roman"/>
            </a:endParaRPr>
          </a:p>
          <a:p>
            <a:pPr marL="263285" lvl="1" indent="-129173">
              <a:spcBef>
                <a:spcPts val="374"/>
              </a:spcBef>
              <a:buAutoNum type="arabicPeriod"/>
              <a:tabLst>
                <a:tab pos="263285" algn="l"/>
              </a:tabLst>
            </a:pPr>
            <a:r>
              <a:rPr sz="658" dirty="0">
                <a:latin typeface="Times New Roman"/>
                <a:cs typeface="Times New Roman"/>
              </a:rPr>
              <a:t>Set</a:t>
            </a:r>
            <a:r>
              <a:rPr sz="658" spc="42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the</a:t>
            </a:r>
            <a:r>
              <a:rPr sz="658" spc="45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maximum</a:t>
            </a:r>
            <a:r>
              <a:rPr sz="658" spc="57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load</a:t>
            </a:r>
            <a:r>
              <a:rPr sz="658" spc="51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pointer</a:t>
            </a:r>
            <a:r>
              <a:rPr sz="658" spc="24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to</a:t>
            </a:r>
            <a:r>
              <a:rPr sz="658" spc="21" dirty="0">
                <a:latin typeface="Times New Roman"/>
                <a:cs typeface="Times New Roman"/>
              </a:rPr>
              <a:t> </a:t>
            </a:r>
            <a:r>
              <a:rPr sz="658" spc="-12" dirty="0">
                <a:latin typeface="Times New Roman"/>
                <a:cs typeface="Times New Roman"/>
              </a:rPr>
              <a:t>zero</a:t>
            </a:r>
            <a:endParaRPr sz="658">
              <a:latin typeface="Times New Roman"/>
              <a:cs typeface="Times New Roman"/>
            </a:endParaRPr>
          </a:p>
          <a:p>
            <a:pPr marL="263285" lvl="1" indent="-129173">
              <a:spcBef>
                <a:spcPts val="374"/>
              </a:spcBef>
              <a:buAutoNum type="arabicPeriod"/>
              <a:tabLst>
                <a:tab pos="263285" algn="l"/>
              </a:tabLst>
            </a:pPr>
            <a:r>
              <a:rPr sz="658" dirty="0">
                <a:latin typeface="Times New Roman"/>
                <a:cs typeface="Times New Roman"/>
              </a:rPr>
              <a:t>Carry</a:t>
            </a:r>
            <a:r>
              <a:rPr sz="658" spc="-36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out</a:t>
            </a:r>
            <a:r>
              <a:rPr sz="658" spc="18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straining</a:t>
            </a:r>
            <a:r>
              <a:rPr sz="658" spc="15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by</a:t>
            </a:r>
            <a:r>
              <a:rPr sz="658" spc="-27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rotating</a:t>
            </a:r>
            <a:r>
              <a:rPr sz="658" spc="6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the</a:t>
            </a:r>
            <a:r>
              <a:rPr sz="658" spc="9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hand</a:t>
            </a:r>
            <a:r>
              <a:rPr sz="658" spc="30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wheel</a:t>
            </a:r>
            <a:r>
              <a:rPr sz="658" spc="21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or</a:t>
            </a:r>
            <a:r>
              <a:rPr sz="658" spc="39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by</a:t>
            </a:r>
            <a:r>
              <a:rPr sz="658" spc="-18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switching</a:t>
            </a:r>
            <a:r>
              <a:rPr sz="658" spc="24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on</a:t>
            </a:r>
            <a:r>
              <a:rPr sz="658" spc="3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the</a:t>
            </a:r>
            <a:r>
              <a:rPr sz="658" spc="39" dirty="0">
                <a:latin typeface="Times New Roman"/>
                <a:cs typeface="Times New Roman"/>
              </a:rPr>
              <a:t> </a:t>
            </a:r>
            <a:r>
              <a:rPr sz="658" spc="-6" dirty="0">
                <a:latin typeface="Times New Roman"/>
                <a:cs typeface="Times New Roman"/>
              </a:rPr>
              <a:t>motor.</a:t>
            </a:r>
            <a:endParaRPr sz="658">
              <a:latin typeface="Times New Roman"/>
              <a:cs typeface="Times New Roman"/>
            </a:endParaRPr>
          </a:p>
          <a:p>
            <a:pPr marL="263285" lvl="1" indent="-129173">
              <a:spcBef>
                <a:spcPts val="389"/>
              </a:spcBef>
              <a:buAutoNum type="arabicPeriod"/>
              <a:tabLst>
                <a:tab pos="263285" algn="l"/>
              </a:tabLst>
            </a:pPr>
            <a:r>
              <a:rPr sz="658" dirty="0">
                <a:latin typeface="Times New Roman"/>
                <a:cs typeface="Times New Roman"/>
              </a:rPr>
              <a:t>Load</a:t>
            </a:r>
            <a:r>
              <a:rPr sz="658" spc="-33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the</a:t>
            </a:r>
            <a:r>
              <a:rPr sz="658" spc="42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members</a:t>
            </a:r>
            <a:r>
              <a:rPr sz="658" spc="15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in</a:t>
            </a:r>
            <a:r>
              <a:rPr sz="658" spc="3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suitable</a:t>
            </a:r>
            <a:r>
              <a:rPr sz="658" spc="-6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increments,</a:t>
            </a:r>
            <a:r>
              <a:rPr sz="658" spc="30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observe</a:t>
            </a:r>
            <a:r>
              <a:rPr sz="658" spc="6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and</a:t>
            </a:r>
            <a:r>
              <a:rPr sz="658" spc="18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record</a:t>
            </a:r>
            <a:r>
              <a:rPr sz="658" spc="18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strain</a:t>
            </a:r>
            <a:r>
              <a:rPr sz="658" spc="12" dirty="0">
                <a:latin typeface="Times New Roman"/>
                <a:cs typeface="Times New Roman"/>
              </a:rPr>
              <a:t> </a:t>
            </a:r>
            <a:r>
              <a:rPr sz="658" spc="-6" dirty="0">
                <a:latin typeface="Times New Roman"/>
                <a:cs typeface="Times New Roman"/>
              </a:rPr>
              <a:t>reading.</a:t>
            </a:r>
            <a:endParaRPr sz="658">
              <a:latin typeface="Times New Roman"/>
              <a:cs typeface="Times New Roman"/>
            </a:endParaRPr>
          </a:p>
          <a:p>
            <a:pPr marL="263285" lvl="1" indent="-129173">
              <a:spcBef>
                <a:spcPts val="371"/>
              </a:spcBef>
              <a:buAutoNum type="arabicPeriod"/>
              <a:tabLst>
                <a:tab pos="263285" algn="l"/>
              </a:tabLst>
            </a:pPr>
            <a:r>
              <a:rPr sz="658" dirty="0">
                <a:latin typeface="Times New Roman"/>
                <a:cs typeface="Times New Roman"/>
              </a:rPr>
              <a:t>Continue</a:t>
            </a:r>
            <a:r>
              <a:rPr sz="658" spc="33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till</a:t>
            </a:r>
            <a:r>
              <a:rPr sz="658" spc="45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failure</a:t>
            </a:r>
            <a:r>
              <a:rPr sz="658" spc="42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of</a:t>
            </a:r>
            <a:r>
              <a:rPr sz="658" spc="51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the</a:t>
            </a:r>
            <a:r>
              <a:rPr sz="658" spc="12" dirty="0">
                <a:latin typeface="Times New Roman"/>
                <a:cs typeface="Times New Roman"/>
              </a:rPr>
              <a:t> </a:t>
            </a:r>
            <a:r>
              <a:rPr sz="658" spc="-6" dirty="0">
                <a:latin typeface="Times New Roman"/>
                <a:cs typeface="Times New Roman"/>
              </a:rPr>
              <a:t>specimen.</a:t>
            </a:r>
            <a:endParaRPr sz="658">
              <a:latin typeface="Times New Roman"/>
              <a:cs typeface="Times New Roman"/>
            </a:endParaRPr>
          </a:p>
          <a:p>
            <a:pPr marL="262524" lvl="1" indent="-99159">
              <a:spcBef>
                <a:spcPts val="374"/>
              </a:spcBef>
              <a:buAutoNum type="arabicPeriod"/>
              <a:tabLst>
                <a:tab pos="262524" algn="l"/>
              </a:tabLst>
            </a:pPr>
            <a:r>
              <a:rPr sz="658" dirty="0">
                <a:latin typeface="Times New Roman"/>
                <a:cs typeface="Times New Roman"/>
              </a:rPr>
              <a:t>Calculate</a:t>
            </a:r>
            <a:r>
              <a:rPr sz="658" spc="-3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the</a:t>
            </a:r>
            <a:r>
              <a:rPr sz="658" spc="68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modulus</a:t>
            </a:r>
            <a:r>
              <a:rPr sz="658" spc="84" dirty="0">
                <a:latin typeface="Times New Roman"/>
                <a:cs typeface="Times New Roman"/>
              </a:rPr>
              <a:t> </a:t>
            </a:r>
            <a:r>
              <a:rPr sz="658" spc="-6" dirty="0">
                <a:latin typeface="Times New Roman"/>
                <a:cs typeface="Times New Roman"/>
              </a:rPr>
              <a:t>of</a:t>
            </a:r>
            <a:r>
              <a:rPr sz="658" spc="-63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rigidity</a:t>
            </a:r>
            <a:r>
              <a:rPr sz="658" spc="48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C</a:t>
            </a:r>
            <a:r>
              <a:rPr sz="658" spc="45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by</a:t>
            </a:r>
            <a:r>
              <a:rPr sz="658" spc="48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using</a:t>
            </a:r>
            <a:r>
              <a:rPr sz="658" spc="21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the</a:t>
            </a:r>
            <a:r>
              <a:rPr sz="658" spc="30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torsion</a:t>
            </a:r>
            <a:r>
              <a:rPr sz="658" spc="63" dirty="0">
                <a:latin typeface="Times New Roman"/>
                <a:cs typeface="Times New Roman"/>
              </a:rPr>
              <a:t> </a:t>
            </a:r>
            <a:r>
              <a:rPr sz="658" spc="-6" dirty="0">
                <a:latin typeface="Times New Roman"/>
                <a:cs typeface="Times New Roman"/>
              </a:rPr>
              <a:t>equation.</a:t>
            </a:r>
            <a:endParaRPr sz="658">
              <a:latin typeface="Times New Roman"/>
              <a:cs typeface="Times New Roman"/>
            </a:endParaRPr>
          </a:p>
          <a:p>
            <a:pPr marL="262524" lvl="1" indent="-99159">
              <a:spcBef>
                <a:spcPts val="374"/>
              </a:spcBef>
              <a:buAutoNum type="arabicPeriod"/>
              <a:tabLst>
                <a:tab pos="262524" algn="l"/>
              </a:tabLst>
            </a:pPr>
            <a:r>
              <a:rPr sz="658" dirty="0">
                <a:latin typeface="Times New Roman"/>
                <a:cs typeface="Times New Roman"/>
              </a:rPr>
              <a:t>Plot</a:t>
            </a:r>
            <a:r>
              <a:rPr sz="658" spc="21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the</a:t>
            </a:r>
            <a:r>
              <a:rPr sz="658" spc="12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torque</a:t>
            </a:r>
            <a:r>
              <a:rPr sz="658" spc="48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–twist</a:t>
            </a:r>
            <a:r>
              <a:rPr sz="658" spc="45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graph</a:t>
            </a:r>
            <a:r>
              <a:rPr sz="658" spc="39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(T</a:t>
            </a:r>
            <a:r>
              <a:rPr sz="658" spc="48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Vs</a:t>
            </a:r>
            <a:r>
              <a:rPr sz="658" spc="18" dirty="0">
                <a:latin typeface="Times New Roman"/>
                <a:cs typeface="Times New Roman"/>
              </a:rPr>
              <a:t> </a:t>
            </a:r>
            <a:r>
              <a:rPr sz="658" spc="-15" dirty="0">
                <a:latin typeface="Times New Roman"/>
                <a:cs typeface="Times New Roman"/>
              </a:rPr>
              <a:t>θ)</a:t>
            </a:r>
            <a:endParaRPr sz="658">
              <a:latin typeface="Times New Roman"/>
              <a:cs typeface="Times New Roman"/>
            </a:endParaRPr>
          </a:p>
          <a:p>
            <a:pPr>
              <a:spcBef>
                <a:spcPts val="242"/>
              </a:spcBef>
            </a:pPr>
            <a:endParaRPr sz="658">
              <a:latin typeface="Times New Roman"/>
              <a:cs typeface="Times New Roman"/>
            </a:endParaRPr>
          </a:p>
          <a:p>
            <a:pPr marL="7598"/>
            <a:r>
              <a:rPr sz="658" b="1" spc="-6" dirty="0">
                <a:latin typeface="Times New Roman"/>
                <a:cs typeface="Times New Roman"/>
              </a:rPr>
              <a:t>OBSERVATIONS:</a:t>
            </a:r>
            <a:endParaRPr sz="658">
              <a:latin typeface="Times New Roman"/>
              <a:cs typeface="Times New Roman"/>
            </a:endParaRPr>
          </a:p>
          <a:p>
            <a:pPr marL="7598" marR="2125655" indent="112077">
              <a:lnSpc>
                <a:spcPct val="150000"/>
              </a:lnSpc>
              <a:spcBef>
                <a:spcPts val="389"/>
              </a:spcBef>
              <a:tabLst>
                <a:tab pos="915608" algn="l"/>
              </a:tabLst>
            </a:pPr>
            <a:r>
              <a:rPr sz="658" dirty="0">
                <a:latin typeface="Times New Roman"/>
                <a:cs typeface="Times New Roman"/>
              </a:rPr>
              <a:t>Gauge</a:t>
            </a:r>
            <a:r>
              <a:rPr sz="658" spc="-6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length</a:t>
            </a:r>
            <a:r>
              <a:rPr sz="658" spc="111" dirty="0">
                <a:latin typeface="Times New Roman"/>
                <a:cs typeface="Times New Roman"/>
              </a:rPr>
              <a:t> </a:t>
            </a:r>
            <a:r>
              <a:rPr sz="658" b="1" spc="-30" dirty="0">
                <a:latin typeface="Times New Roman"/>
                <a:cs typeface="Times New Roman"/>
              </a:rPr>
              <a:t>L</a:t>
            </a:r>
            <a:r>
              <a:rPr sz="658" b="1" dirty="0">
                <a:latin typeface="Times New Roman"/>
                <a:cs typeface="Times New Roman"/>
              </a:rPr>
              <a:t>	</a:t>
            </a:r>
            <a:r>
              <a:rPr sz="658" spc="-30" dirty="0">
                <a:latin typeface="Times New Roman"/>
                <a:cs typeface="Times New Roman"/>
              </a:rPr>
              <a:t>= </a:t>
            </a:r>
            <a:r>
              <a:rPr sz="658" dirty="0">
                <a:latin typeface="Times New Roman"/>
                <a:cs typeface="Times New Roman"/>
              </a:rPr>
              <a:t>Polar</a:t>
            </a:r>
            <a:r>
              <a:rPr sz="658" spc="-21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moment</a:t>
            </a:r>
            <a:r>
              <a:rPr sz="658" spc="-6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of</a:t>
            </a:r>
            <a:r>
              <a:rPr sz="658" spc="-15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inertia</a:t>
            </a:r>
            <a:r>
              <a:rPr sz="658" spc="-6" dirty="0">
                <a:latin typeface="Times New Roman"/>
                <a:cs typeface="Times New Roman"/>
              </a:rPr>
              <a:t> </a:t>
            </a:r>
            <a:r>
              <a:rPr sz="658" b="1" dirty="0">
                <a:latin typeface="Times New Roman"/>
                <a:cs typeface="Times New Roman"/>
              </a:rPr>
              <a:t>IP</a:t>
            </a:r>
            <a:r>
              <a:rPr sz="658" b="1" spc="-33" dirty="0">
                <a:latin typeface="Times New Roman"/>
                <a:cs typeface="Times New Roman"/>
              </a:rPr>
              <a:t> </a:t>
            </a:r>
            <a:r>
              <a:rPr sz="658" spc="-30" dirty="0">
                <a:latin typeface="Times New Roman"/>
                <a:cs typeface="Times New Roman"/>
              </a:rPr>
              <a:t>=</a:t>
            </a:r>
            <a:endParaRPr sz="658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564187" y="3852866"/>
            <a:ext cx="670222" cy="109303"/>
          </a:xfrm>
          <a:prstGeom prst="rect">
            <a:avLst/>
          </a:prstGeom>
        </p:spPr>
        <p:txBody>
          <a:bodyPr vert="horz" wrap="square" lIns="0" tIns="7979" rIns="0" bIns="0" rtlCol="0">
            <a:spAutoFit/>
          </a:bodyPr>
          <a:lstStyle/>
          <a:p>
            <a:pPr marL="7598">
              <a:spcBef>
                <a:spcPts val="63"/>
              </a:spcBef>
            </a:pPr>
            <a:r>
              <a:rPr sz="658" dirty="0">
                <a:latin typeface="Times New Roman"/>
                <a:cs typeface="Times New Roman"/>
              </a:rPr>
              <a:t>Modulus</a:t>
            </a:r>
            <a:r>
              <a:rPr sz="658" spc="9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of</a:t>
            </a:r>
            <a:r>
              <a:rPr sz="658" spc="9" dirty="0">
                <a:latin typeface="Times New Roman"/>
                <a:cs typeface="Times New Roman"/>
              </a:rPr>
              <a:t> </a:t>
            </a:r>
            <a:r>
              <a:rPr sz="658" spc="-6" dirty="0">
                <a:latin typeface="Times New Roman"/>
                <a:cs typeface="Times New Roman"/>
              </a:rPr>
              <a:t>rigidity</a:t>
            </a:r>
            <a:endParaRPr sz="658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475673" y="3826422"/>
            <a:ext cx="515205" cy="109303"/>
          </a:xfrm>
          <a:prstGeom prst="rect">
            <a:avLst/>
          </a:prstGeom>
        </p:spPr>
        <p:txBody>
          <a:bodyPr vert="horz" wrap="square" lIns="0" tIns="7979" rIns="0" bIns="0" rtlCol="0">
            <a:spAutoFit/>
          </a:bodyPr>
          <a:lstStyle/>
          <a:p>
            <a:pPr marL="22795">
              <a:spcBef>
                <a:spcPts val="63"/>
              </a:spcBef>
            </a:pPr>
            <a:r>
              <a:rPr sz="658" b="1" dirty="0">
                <a:latin typeface="Times New Roman"/>
                <a:cs typeface="Times New Roman"/>
              </a:rPr>
              <a:t>C</a:t>
            </a:r>
            <a:r>
              <a:rPr sz="658" b="1" spc="-42" dirty="0">
                <a:latin typeface="Times New Roman"/>
                <a:cs typeface="Times New Roman"/>
              </a:rPr>
              <a:t> </a:t>
            </a:r>
            <a:r>
              <a:rPr sz="658" b="1" dirty="0">
                <a:latin typeface="Times New Roman"/>
                <a:cs typeface="Times New Roman"/>
              </a:rPr>
              <a:t>=TL/</a:t>
            </a:r>
            <a:r>
              <a:rPr sz="658" b="1" spc="-9" dirty="0">
                <a:latin typeface="Times New Roman"/>
                <a:cs typeface="Times New Roman"/>
              </a:rPr>
              <a:t> </a:t>
            </a:r>
            <a:r>
              <a:rPr sz="658" b="1" dirty="0">
                <a:latin typeface="Times New Roman"/>
                <a:cs typeface="Times New Roman"/>
              </a:rPr>
              <a:t>I</a:t>
            </a:r>
            <a:r>
              <a:rPr sz="673" b="1" baseline="-11111" dirty="0">
                <a:latin typeface="Times New Roman"/>
                <a:cs typeface="Times New Roman"/>
              </a:rPr>
              <a:t>P</a:t>
            </a:r>
            <a:r>
              <a:rPr sz="673" b="1" spc="-9" baseline="-11111" dirty="0">
                <a:latin typeface="Times New Roman"/>
                <a:cs typeface="Times New Roman"/>
              </a:rPr>
              <a:t> </a:t>
            </a:r>
            <a:r>
              <a:rPr sz="658" b="1" dirty="0">
                <a:latin typeface="Times New Roman"/>
                <a:cs typeface="Times New Roman"/>
              </a:rPr>
              <a:t>θ</a:t>
            </a:r>
            <a:r>
              <a:rPr sz="658" b="1" spc="-45" dirty="0">
                <a:latin typeface="Times New Roman"/>
                <a:cs typeface="Times New Roman"/>
              </a:rPr>
              <a:t> </a:t>
            </a:r>
            <a:r>
              <a:rPr sz="658" spc="-30" dirty="0">
                <a:latin typeface="Times New Roman"/>
                <a:cs typeface="Times New Roman"/>
              </a:rPr>
              <a:t>=</a:t>
            </a:r>
            <a:endParaRPr sz="658">
              <a:latin typeface="Times New Roman"/>
              <a:cs typeface="Times New Roman"/>
            </a:endParaRPr>
          </a:p>
        </p:txBody>
      </p:sp>
      <p:graphicFrame>
        <p:nvGraphicFramePr>
          <p:cNvPr id="5" name="object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9115231"/>
              </p:ext>
            </p:extLst>
          </p:nvPr>
        </p:nvGraphicFramePr>
        <p:xfrm>
          <a:off x="2531663" y="4114876"/>
          <a:ext cx="6755459" cy="11687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178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725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307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4771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1277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4631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2745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477970">
                <a:tc>
                  <a:txBody>
                    <a:bodyPr/>
                    <a:lstStyle/>
                    <a:p>
                      <a:pPr marL="97155">
                        <a:lnSpc>
                          <a:spcPct val="100000"/>
                        </a:lnSpc>
                        <a:spcBef>
                          <a:spcPts val="1010"/>
                        </a:spcBef>
                      </a:pPr>
                      <a:r>
                        <a:rPr sz="700" spc="-20" dirty="0">
                          <a:latin typeface="Times New Roman"/>
                          <a:cs typeface="Times New Roman"/>
                        </a:rPr>
                        <a:t>S.No</a:t>
                      </a: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76749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54610">
                        <a:lnSpc>
                          <a:spcPct val="100000"/>
                        </a:lnSpc>
                        <a:spcBef>
                          <a:spcPts val="1010"/>
                        </a:spcBef>
                        <a:tabLst>
                          <a:tab pos="934085" algn="l"/>
                        </a:tabLst>
                      </a:pPr>
                      <a:r>
                        <a:rPr sz="700" spc="-10" dirty="0">
                          <a:latin typeface="Times New Roman"/>
                          <a:cs typeface="Times New Roman"/>
                        </a:rPr>
                        <a:t>Twisting</a:t>
                      </a:r>
                      <a:r>
                        <a:rPr sz="700" dirty="0"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700" spc="-10" dirty="0">
                          <a:latin typeface="Times New Roman"/>
                          <a:cs typeface="Times New Roman"/>
                        </a:rPr>
                        <a:t>Moment</a:t>
                      </a:r>
                      <a:endParaRPr sz="700" dirty="0">
                        <a:latin typeface="Times New Roman"/>
                        <a:cs typeface="Times New Roman"/>
                      </a:endParaRPr>
                    </a:p>
                    <a:p>
                      <a:pPr marL="260350">
                        <a:lnSpc>
                          <a:spcPct val="100000"/>
                        </a:lnSpc>
                        <a:spcBef>
                          <a:spcPts val="985"/>
                        </a:spcBef>
                        <a:tabLst>
                          <a:tab pos="1113790" algn="l"/>
                        </a:tabLst>
                      </a:pPr>
                      <a:r>
                        <a:rPr sz="700" spc="-25" dirty="0">
                          <a:latin typeface="Times New Roman"/>
                          <a:cs typeface="Times New Roman"/>
                        </a:rPr>
                        <a:t>Kgf</a:t>
                      </a:r>
                      <a:r>
                        <a:rPr sz="700" dirty="0"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700" spc="-25" dirty="0">
                          <a:latin typeface="Times New Roman"/>
                          <a:cs typeface="Times New Roman"/>
                        </a:rPr>
                        <a:t>Nm</a:t>
                      </a:r>
                      <a:endParaRPr sz="7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76749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381000">
                        <a:lnSpc>
                          <a:spcPts val="1085"/>
                        </a:lnSpc>
                      </a:pPr>
                      <a:r>
                        <a:rPr sz="700" spc="-20" dirty="0">
                          <a:latin typeface="Times New Roman"/>
                          <a:cs typeface="Times New Roman"/>
                        </a:rPr>
                        <a:t>Angl</a:t>
                      </a:r>
                      <a:endParaRPr sz="700">
                        <a:latin typeface="Times New Roman"/>
                        <a:cs typeface="Times New Roman"/>
                      </a:endParaRPr>
                    </a:p>
                    <a:p>
                      <a:pPr marL="381000" marR="536575">
                        <a:lnSpc>
                          <a:spcPts val="1150"/>
                        </a:lnSpc>
                        <a:spcBef>
                          <a:spcPts val="120"/>
                        </a:spcBef>
                        <a:tabLst>
                          <a:tab pos="765175" algn="l"/>
                        </a:tabLst>
                      </a:pPr>
                      <a:r>
                        <a:rPr sz="700" dirty="0">
                          <a:latin typeface="Times New Roman"/>
                          <a:cs typeface="Times New Roman"/>
                        </a:rPr>
                        <a:t>e </a:t>
                      </a:r>
                      <a:r>
                        <a:rPr sz="700" spc="-25" dirty="0">
                          <a:latin typeface="Times New Roman"/>
                          <a:cs typeface="Times New Roman"/>
                        </a:rPr>
                        <a:t>of</a:t>
                      </a:r>
                      <a:r>
                        <a:rPr sz="700" dirty="0"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700" spc="-40" dirty="0">
                          <a:latin typeface="Times New Roman"/>
                          <a:cs typeface="Times New Roman"/>
                        </a:rPr>
                        <a:t>Twist </a:t>
                      </a:r>
                      <a:r>
                        <a:rPr sz="700" spc="-20" dirty="0">
                          <a:latin typeface="Times New Roman"/>
                          <a:cs typeface="Times New Roman"/>
                        </a:rPr>
                        <a:t>Degr</a:t>
                      </a:r>
                      <a:endParaRPr sz="700">
                        <a:latin typeface="Times New Roman"/>
                        <a:cs typeface="Times New Roman"/>
                      </a:endParaRPr>
                    </a:p>
                    <a:p>
                      <a:pPr marL="381000">
                        <a:lnSpc>
                          <a:spcPts val="1185"/>
                        </a:lnSpc>
                        <a:tabLst>
                          <a:tab pos="765175" algn="l"/>
                        </a:tabLst>
                      </a:pPr>
                      <a:r>
                        <a:rPr sz="700" spc="-25" dirty="0">
                          <a:latin typeface="Times New Roman"/>
                          <a:cs typeface="Times New Roman"/>
                        </a:rPr>
                        <a:t>ees</a:t>
                      </a:r>
                      <a:r>
                        <a:rPr sz="700" dirty="0"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700" spc="-10" dirty="0">
                          <a:latin typeface="Times New Roman"/>
                          <a:cs typeface="Times New Roman"/>
                        </a:rPr>
                        <a:t>Radians</a:t>
                      </a: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9055">
                        <a:lnSpc>
                          <a:spcPct val="100000"/>
                        </a:lnSpc>
                        <a:spcBef>
                          <a:spcPts val="1010"/>
                        </a:spcBef>
                      </a:pPr>
                      <a:r>
                        <a:rPr sz="700" spc="-10" dirty="0">
                          <a:latin typeface="Times New Roman"/>
                          <a:cs typeface="Times New Roman"/>
                        </a:rPr>
                        <a:t>Modulus</a:t>
                      </a:r>
                      <a:endParaRPr sz="700">
                        <a:latin typeface="Times New Roman"/>
                        <a:cs typeface="Times New Roman"/>
                      </a:endParaRPr>
                    </a:p>
                    <a:p>
                      <a:pPr marL="59055" marR="238125">
                        <a:lnSpc>
                          <a:spcPct val="106400"/>
                        </a:lnSpc>
                        <a:spcBef>
                          <a:spcPts val="905"/>
                        </a:spcBef>
                      </a:pPr>
                      <a:r>
                        <a:rPr sz="700" dirty="0">
                          <a:latin typeface="Times New Roman"/>
                          <a:cs typeface="Times New Roman"/>
                        </a:rPr>
                        <a:t>of</a:t>
                      </a:r>
                      <a:r>
                        <a:rPr sz="700" spc="-7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700" spc="-10" dirty="0">
                          <a:latin typeface="Times New Roman"/>
                          <a:cs typeface="Times New Roman"/>
                        </a:rPr>
                        <a:t>rigidity </a:t>
                      </a:r>
                      <a:r>
                        <a:rPr sz="700" spc="-50" dirty="0">
                          <a:latin typeface="Times New Roman"/>
                          <a:cs typeface="Times New Roman"/>
                        </a:rPr>
                        <a:t>C</a:t>
                      </a: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76749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1120" marR="381000">
                        <a:lnSpc>
                          <a:spcPct val="173900"/>
                        </a:lnSpc>
                        <a:spcBef>
                          <a:spcPts val="60"/>
                        </a:spcBef>
                      </a:pPr>
                      <a:r>
                        <a:rPr sz="700" spc="-20" dirty="0">
                          <a:latin typeface="Times New Roman"/>
                          <a:cs typeface="Times New Roman"/>
                        </a:rPr>
                        <a:t>Average </a:t>
                      </a:r>
                      <a:r>
                        <a:rPr sz="700" spc="-10" dirty="0">
                          <a:latin typeface="Times New Roman"/>
                          <a:cs typeface="Times New Roman"/>
                        </a:rPr>
                        <a:t>C</a:t>
                      </a:r>
                      <a:r>
                        <a:rPr sz="700" spc="-6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700" spc="-35" dirty="0">
                          <a:latin typeface="Times New Roman"/>
                          <a:cs typeface="Times New Roman"/>
                        </a:rPr>
                        <a:t>N/mm</a:t>
                      </a: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4559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872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872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328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527712" y="695603"/>
            <a:ext cx="642486" cy="108919"/>
          </a:xfrm>
          <a:prstGeom prst="rect">
            <a:avLst/>
          </a:prstGeom>
        </p:spPr>
        <p:txBody>
          <a:bodyPr vert="horz" wrap="square" lIns="0" tIns="7599" rIns="0" bIns="0" rtlCol="0">
            <a:spAutoFit/>
          </a:bodyPr>
          <a:lstStyle/>
          <a:p>
            <a:pPr marL="7598">
              <a:spcBef>
                <a:spcPts val="60"/>
              </a:spcBef>
            </a:pPr>
            <a:r>
              <a:rPr sz="658" b="1" dirty="0">
                <a:latin typeface="Times New Roman"/>
                <a:cs typeface="Times New Roman"/>
              </a:rPr>
              <a:t>Calculation</a:t>
            </a:r>
            <a:r>
              <a:rPr sz="658" b="1" spc="84" dirty="0">
                <a:latin typeface="Times New Roman"/>
                <a:cs typeface="Times New Roman"/>
              </a:rPr>
              <a:t> </a:t>
            </a:r>
            <a:r>
              <a:rPr sz="658" b="1" spc="-12" dirty="0">
                <a:latin typeface="Times New Roman"/>
                <a:cs typeface="Times New Roman"/>
              </a:rPr>
              <a:t>Part:</a:t>
            </a:r>
            <a:endParaRPr sz="658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564187" y="1717805"/>
            <a:ext cx="372346" cy="108919"/>
          </a:xfrm>
          <a:prstGeom prst="rect">
            <a:avLst/>
          </a:prstGeom>
        </p:spPr>
        <p:txBody>
          <a:bodyPr vert="horz" wrap="square" lIns="0" tIns="7599" rIns="0" bIns="0" rtlCol="0">
            <a:spAutoFit/>
          </a:bodyPr>
          <a:lstStyle/>
          <a:p>
            <a:pPr marL="7598">
              <a:spcBef>
                <a:spcPts val="60"/>
              </a:spcBef>
            </a:pPr>
            <a:r>
              <a:rPr sz="658" b="1" spc="-6" dirty="0">
                <a:latin typeface="Times New Roman"/>
                <a:cs typeface="Times New Roman"/>
              </a:rPr>
              <a:t>RESULT:</a:t>
            </a:r>
            <a:endParaRPr sz="658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527712" y="2677682"/>
            <a:ext cx="2940771" cy="403767"/>
          </a:xfrm>
          <a:prstGeom prst="rect">
            <a:avLst/>
          </a:prstGeom>
        </p:spPr>
        <p:txBody>
          <a:bodyPr vert="horz" wrap="square" lIns="0" tIns="44833" rIns="0" bIns="0" rtlCol="0">
            <a:spAutoFit/>
          </a:bodyPr>
          <a:lstStyle/>
          <a:p>
            <a:pPr marL="27354">
              <a:spcBef>
                <a:spcPts val="353"/>
              </a:spcBef>
            </a:pPr>
            <a:r>
              <a:rPr sz="658" b="1" spc="-6" dirty="0">
                <a:latin typeface="Times New Roman"/>
                <a:cs typeface="Times New Roman"/>
              </a:rPr>
              <a:t>Exercise</a:t>
            </a:r>
            <a:endParaRPr sz="658">
              <a:latin typeface="Times New Roman"/>
              <a:cs typeface="Times New Roman"/>
            </a:endParaRPr>
          </a:p>
          <a:p>
            <a:pPr marL="7598" marR="3039">
              <a:lnSpc>
                <a:spcPct val="133600"/>
              </a:lnSpc>
              <a:spcBef>
                <a:spcPts val="30"/>
              </a:spcBef>
            </a:pPr>
            <a:r>
              <a:rPr sz="658" b="1" dirty="0">
                <a:latin typeface="Times New Roman"/>
                <a:cs typeface="Times New Roman"/>
              </a:rPr>
              <a:t>Perform</a:t>
            </a:r>
            <a:r>
              <a:rPr sz="658" b="1" spc="-15" dirty="0">
                <a:latin typeface="Times New Roman"/>
                <a:cs typeface="Times New Roman"/>
              </a:rPr>
              <a:t> </a:t>
            </a:r>
            <a:r>
              <a:rPr sz="658" b="1" dirty="0">
                <a:latin typeface="Times New Roman"/>
                <a:cs typeface="Times New Roman"/>
              </a:rPr>
              <a:t>the</a:t>
            </a:r>
            <a:r>
              <a:rPr sz="658" b="1" spc="-12" dirty="0">
                <a:latin typeface="Times New Roman"/>
                <a:cs typeface="Times New Roman"/>
              </a:rPr>
              <a:t> </a:t>
            </a:r>
            <a:r>
              <a:rPr sz="658" b="1" dirty="0">
                <a:latin typeface="Times New Roman"/>
                <a:cs typeface="Times New Roman"/>
              </a:rPr>
              <a:t>same</a:t>
            </a:r>
            <a:r>
              <a:rPr sz="658" b="1" spc="-12" dirty="0">
                <a:latin typeface="Times New Roman"/>
                <a:cs typeface="Times New Roman"/>
              </a:rPr>
              <a:t> </a:t>
            </a:r>
            <a:r>
              <a:rPr sz="658" b="1" dirty="0">
                <a:latin typeface="Times New Roman"/>
                <a:cs typeface="Times New Roman"/>
              </a:rPr>
              <a:t>experiment</a:t>
            </a:r>
            <a:r>
              <a:rPr sz="658" b="1" spc="-21" dirty="0">
                <a:latin typeface="Times New Roman"/>
                <a:cs typeface="Times New Roman"/>
              </a:rPr>
              <a:t> </a:t>
            </a:r>
            <a:r>
              <a:rPr sz="658" b="1" dirty="0">
                <a:latin typeface="Times New Roman"/>
                <a:cs typeface="Times New Roman"/>
              </a:rPr>
              <a:t>for</a:t>
            </a:r>
            <a:r>
              <a:rPr sz="658" b="1" spc="-27" dirty="0">
                <a:latin typeface="Times New Roman"/>
                <a:cs typeface="Times New Roman"/>
              </a:rPr>
              <a:t> </a:t>
            </a:r>
            <a:r>
              <a:rPr sz="658" b="1" dirty="0">
                <a:latin typeface="Times New Roman"/>
                <a:cs typeface="Times New Roman"/>
              </a:rPr>
              <a:t>two</a:t>
            </a:r>
            <a:r>
              <a:rPr sz="658" b="1" spc="-12" dirty="0">
                <a:latin typeface="Times New Roman"/>
                <a:cs typeface="Times New Roman"/>
              </a:rPr>
              <a:t> </a:t>
            </a:r>
            <a:r>
              <a:rPr sz="658" b="1" dirty="0">
                <a:latin typeface="Times New Roman"/>
                <a:cs typeface="Times New Roman"/>
              </a:rPr>
              <a:t>different</a:t>
            </a:r>
            <a:r>
              <a:rPr sz="658" b="1" spc="-9" dirty="0">
                <a:latin typeface="Times New Roman"/>
                <a:cs typeface="Times New Roman"/>
              </a:rPr>
              <a:t> </a:t>
            </a:r>
            <a:r>
              <a:rPr sz="658" b="1" dirty="0">
                <a:latin typeface="Times New Roman"/>
                <a:cs typeface="Times New Roman"/>
              </a:rPr>
              <a:t>cross</a:t>
            </a:r>
            <a:r>
              <a:rPr sz="658" b="1" spc="-9" dirty="0">
                <a:latin typeface="Times New Roman"/>
                <a:cs typeface="Times New Roman"/>
              </a:rPr>
              <a:t> </a:t>
            </a:r>
            <a:r>
              <a:rPr sz="658" b="1" dirty="0">
                <a:latin typeface="Times New Roman"/>
                <a:cs typeface="Times New Roman"/>
              </a:rPr>
              <a:t>sections</a:t>
            </a:r>
            <a:r>
              <a:rPr sz="658" b="1" spc="-21" dirty="0">
                <a:latin typeface="Times New Roman"/>
                <a:cs typeface="Times New Roman"/>
              </a:rPr>
              <a:t> </a:t>
            </a:r>
            <a:r>
              <a:rPr sz="658" b="1" dirty="0">
                <a:latin typeface="Times New Roman"/>
                <a:cs typeface="Times New Roman"/>
              </a:rPr>
              <a:t>on</a:t>
            </a:r>
            <a:r>
              <a:rPr sz="658" b="1" spc="-30" dirty="0">
                <a:latin typeface="Times New Roman"/>
                <a:cs typeface="Times New Roman"/>
              </a:rPr>
              <a:t> </a:t>
            </a:r>
            <a:r>
              <a:rPr sz="658" b="1" dirty="0">
                <a:latin typeface="Times New Roman"/>
                <a:cs typeface="Times New Roman"/>
              </a:rPr>
              <a:t>a</a:t>
            </a:r>
            <a:r>
              <a:rPr sz="658" b="1" spc="-15" dirty="0">
                <a:latin typeface="Times New Roman"/>
                <a:cs typeface="Times New Roman"/>
              </a:rPr>
              <a:t> </a:t>
            </a:r>
            <a:r>
              <a:rPr sz="658" b="1" dirty="0">
                <a:latin typeface="Times New Roman"/>
                <a:cs typeface="Times New Roman"/>
              </a:rPr>
              <a:t>given</a:t>
            </a:r>
            <a:r>
              <a:rPr sz="658" b="1" spc="-12" dirty="0">
                <a:latin typeface="Times New Roman"/>
                <a:cs typeface="Times New Roman"/>
              </a:rPr>
              <a:t> </a:t>
            </a:r>
            <a:r>
              <a:rPr sz="658" b="1" spc="-6" dirty="0">
                <a:latin typeface="Times New Roman"/>
                <a:cs typeface="Times New Roman"/>
              </a:rPr>
              <a:t>specimens </a:t>
            </a:r>
            <a:r>
              <a:rPr sz="658" b="1" dirty="0">
                <a:latin typeface="Times New Roman"/>
                <a:cs typeface="Times New Roman"/>
              </a:rPr>
              <a:t>For</a:t>
            </a:r>
            <a:r>
              <a:rPr sz="658" b="1" spc="-6" dirty="0">
                <a:latin typeface="Times New Roman"/>
                <a:cs typeface="Times New Roman"/>
              </a:rPr>
              <a:t> </a:t>
            </a:r>
            <a:r>
              <a:rPr sz="658" b="1" dirty="0">
                <a:latin typeface="Times New Roman"/>
                <a:cs typeface="Times New Roman"/>
              </a:rPr>
              <a:t>Mild</a:t>
            </a:r>
            <a:r>
              <a:rPr sz="658" b="1" spc="-3" dirty="0">
                <a:latin typeface="Times New Roman"/>
                <a:cs typeface="Times New Roman"/>
              </a:rPr>
              <a:t> </a:t>
            </a:r>
            <a:r>
              <a:rPr sz="658" b="1" dirty="0">
                <a:latin typeface="Times New Roman"/>
                <a:cs typeface="Times New Roman"/>
              </a:rPr>
              <a:t>Steel and</a:t>
            </a:r>
            <a:r>
              <a:rPr sz="658" b="1" spc="-6" dirty="0">
                <a:latin typeface="Times New Roman"/>
                <a:cs typeface="Times New Roman"/>
              </a:rPr>
              <a:t> Alluminum</a:t>
            </a:r>
            <a:endParaRPr sz="658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4-Mechanical-properties-of-materials-4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474226" cy="63292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9AAFEAA-65E3-458D-85A5-5B03DEF497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4226" y="0"/>
            <a:ext cx="4717774" cy="5669280"/>
          </a:xfrm>
          <a:prstGeom prst="rect">
            <a:avLst/>
          </a:prstGeom>
        </p:spPr>
      </p:pic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15-Compression-and-Torsion-Testing-pptx-15-2048.jpg">
            <a:extLst>
              <a:ext uri="{FF2B5EF4-FFF2-40B4-BE49-F238E27FC236}">
                <a16:creationId xmlns:a16="http://schemas.microsoft.com/office/drawing/2014/main" id="{AC515643-4734-4BD3-B481-4326E8330A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787" y="556592"/>
            <a:ext cx="9994792" cy="5539276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A845778B-2667-4099-A7F1-7CCFC1915D68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924237" y="226449"/>
            <a:ext cx="833951" cy="1072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9261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5-Mechanical-properties-of-materials-5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361043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6-Mechanical-properties-of-materials-6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305384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7-Mechanical-properties-of-materials-7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353092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8-Mechanical-properties-of-materials-8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28153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9-Mechanical-properties-of-materials-9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36899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-Mechanical-properties-of-materials-10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329238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-Mechanical-properties-of-materials-11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384897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EA58B0E-4412-00EE-9025-478B6FEDF2AA}"/>
              </a:ext>
            </a:extLst>
          </p:cNvPr>
          <p:cNvSpPr/>
          <p:nvPr/>
        </p:nvSpPr>
        <p:spPr>
          <a:xfrm>
            <a:off x="1" y="3863546"/>
            <a:ext cx="12192000" cy="3093435"/>
          </a:xfrm>
          <a:prstGeom prst="rect">
            <a:avLst/>
          </a:prstGeom>
          <a:solidFill>
            <a:srgbClr val="1D34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1C29AF-B71C-3A7B-9F71-64FF32C6923D}"/>
              </a:ext>
            </a:extLst>
          </p:cNvPr>
          <p:cNvSpPr txBox="1"/>
          <p:nvPr/>
        </p:nvSpPr>
        <p:spPr>
          <a:xfrm>
            <a:off x="298513" y="348792"/>
            <a:ext cx="37349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COURSE INFORMATION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CFE4E68-D248-138C-0633-A619B436EF8A}"/>
              </a:ext>
            </a:extLst>
          </p:cNvPr>
          <p:cNvSpPr/>
          <p:nvPr/>
        </p:nvSpPr>
        <p:spPr>
          <a:xfrm>
            <a:off x="980303" y="4403025"/>
            <a:ext cx="9531178" cy="1806526"/>
          </a:xfrm>
          <a:prstGeom prst="rect">
            <a:avLst/>
          </a:prstGeom>
          <a:solidFill>
            <a:srgbClr val="D9D9D9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dirty="0"/>
              <a:t>By understanding the properties and behavior of metals through testing, industries can make informed decisions about their usage, leading to safer, more reliable products and structures.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E73175F-A0E4-6459-B552-3007C6AB39C5}"/>
              </a:ext>
            </a:extLst>
          </p:cNvPr>
          <p:cNvSpPr txBox="1"/>
          <p:nvPr/>
        </p:nvSpPr>
        <p:spPr>
          <a:xfrm>
            <a:off x="4572000" y="4403024"/>
            <a:ext cx="2034746" cy="738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n-US" sz="2400" b="1" i="0" u="sng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Arial" panose="020B0604020202020204" pitchFamily="34" charset="0"/>
            </a:endParaRPr>
          </a:p>
          <a:p>
            <a:endParaRPr lang="en-US"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2377425F-D677-437F-A3C3-5206281D39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9789604"/>
              </p:ext>
            </p:extLst>
          </p:nvPr>
        </p:nvGraphicFramePr>
        <p:xfrm>
          <a:off x="0" y="1037969"/>
          <a:ext cx="12192000" cy="282557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08788">
                  <a:extLst>
                    <a:ext uri="{9D8B030D-6E8A-4147-A177-3AD203B41FA5}">
                      <a16:colId xmlns:a16="http://schemas.microsoft.com/office/drawing/2014/main" val="2973297144"/>
                    </a:ext>
                  </a:extLst>
                </a:gridCol>
                <a:gridCol w="5885271">
                  <a:extLst>
                    <a:ext uri="{9D8B030D-6E8A-4147-A177-3AD203B41FA5}">
                      <a16:colId xmlns:a16="http://schemas.microsoft.com/office/drawing/2014/main" val="4072590216"/>
                    </a:ext>
                  </a:extLst>
                </a:gridCol>
                <a:gridCol w="2733069">
                  <a:extLst>
                    <a:ext uri="{9D8B030D-6E8A-4147-A177-3AD203B41FA5}">
                      <a16:colId xmlns:a16="http://schemas.microsoft.com/office/drawing/2014/main" val="1410461586"/>
                    </a:ext>
                  </a:extLst>
                </a:gridCol>
                <a:gridCol w="1964872">
                  <a:extLst>
                    <a:ext uri="{9D8B030D-6E8A-4147-A177-3AD203B41FA5}">
                      <a16:colId xmlns:a16="http://schemas.microsoft.com/office/drawing/2014/main" val="4047190457"/>
                    </a:ext>
                  </a:extLst>
                </a:gridCol>
              </a:tblGrid>
              <a:tr h="664671">
                <a:tc gridSpan="4">
                  <a:txBody>
                    <a:bodyPr/>
                    <a:lstStyle/>
                    <a:p>
                      <a:pPr marL="71120">
                        <a:lnSpc>
                          <a:spcPts val="1275"/>
                        </a:lnSpc>
                      </a:pPr>
                      <a:r>
                        <a:rPr sz="1400" b="1" spc="-20" dirty="0">
                          <a:latin typeface="Times New Roman"/>
                          <a:cs typeface="Times New Roman"/>
                        </a:rPr>
                        <a:t>COURSE</a:t>
                      </a:r>
                      <a:r>
                        <a:rPr sz="1400" b="1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b="1" spc="-10" dirty="0">
                          <a:latin typeface="Times New Roman"/>
                          <a:cs typeface="Times New Roman"/>
                        </a:rPr>
                        <a:t>INFORMATION</a:t>
                      </a:r>
                      <a:endParaRPr sz="14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BDBD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4112388263"/>
                  </a:ext>
                </a:extLst>
              </a:tr>
              <a:tr h="394323">
                <a:tc>
                  <a:txBody>
                    <a:bodyPr/>
                    <a:lstStyle/>
                    <a:p>
                      <a:pPr marR="24130" algn="ctr">
                        <a:lnSpc>
                          <a:spcPts val="1240"/>
                        </a:lnSpc>
                      </a:pPr>
                      <a:r>
                        <a:rPr sz="1400" b="1" dirty="0">
                          <a:latin typeface="Times New Roman"/>
                          <a:cs typeface="Times New Roman"/>
                        </a:rPr>
                        <a:t>Course</a:t>
                      </a:r>
                      <a:r>
                        <a:rPr sz="1400" b="1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b="1" spc="-10" dirty="0">
                          <a:latin typeface="Times New Roman"/>
                          <a:cs typeface="Times New Roman"/>
                        </a:rPr>
                        <a:t>Title</a:t>
                      </a:r>
                      <a:endParaRPr sz="14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1240"/>
                        </a:lnSpc>
                      </a:pPr>
                      <a:r>
                        <a:rPr lang="en-US" sz="1400" b="1" dirty="0">
                          <a:latin typeface="Times New Roman"/>
                          <a:cs typeface="Times New Roman"/>
                        </a:rPr>
                        <a:t>Mechanics of Solids Sessional</a:t>
                      </a:r>
                      <a:endParaRPr sz="14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1120">
                        <a:lnSpc>
                          <a:spcPts val="1240"/>
                        </a:lnSpc>
                      </a:pPr>
                      <a:r>
                        <a:rPr sz="1400" b="1" dirty="0">
                          <a:latin typeface="Times New Roman"/>
                          <a:cs typeface="Times New Roman"/>
                        </a:rPr>
                        <a:t>Lecture</a:t>
                      </a:r>
                      <a:r>
                        <a:rPr sz="1400" b="1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b="1" spc="-10" dirty="0">
                          <a:latin typeface="Times New Roman"/>
                          <a:cs typeface="Times New Roman"/>
                        </a:rPr>
                        <a:t>Contact</a:t>
                      </a:r>
                      <a:r>
                        <a:rPr sz="1400" b="1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b="1" spc="-20" dirty="0">
                          <a:latin typeface="Times New Roman"/>
                          <a:cs typeface="Times New Roman"/>
                        </a:rPr>
                        <a:t>Hours</a:t>
                      </a:r>
                      <a:endParaRPr sz="1400" b="1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1120">
                        <a:lnSpc>
                          <a:spcPts val="1240"/>
                        </a:lnSpc>
                      </a:pPr>
                      <a:r>
                        <a:rPr lang="en-US" sz="1400" b="1" spc="-25" dirty="0">
                          <a:latin typeface="Times New Roman"/>
                          <a:cs typeface="Times New Roman"/>
                        </a:rPr>
                        <a:t>34</a:t>
                      </a:r>
                      <a:endParaRPr sz="14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3792707"/>
                  </a:ext>
                </a:extLst>
              </a:tr>
              <a:tr h="394323">
                <a:tc>
                  <a:txBody>
                    <a:bodyPr/>
                    <a:lstStyle/>
                    <a:p>
                      <a:pPr marL="0" marR="24130" lvl="0" indent="0" algn="ctr" defTabSz="914400" rtl="0" eaLnBrk="1" fontAlgn="auto" latinLnBrk="0" hangingPunct="1">
                        <a:lnSpc>
                          <a:spcPts val="12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latin typeface="Times New Roman"/>
                          <a:cs typeface="Times New Roman"/>
                        </a:rPr>
                        <a:t>Course</a:t>
                      </a:r>
                      <a:r>
                        <a:rPr lang="en-US" sz="1400" b="1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400" b="1" spc="-10" dirty="0">
                          <a:latin typeface="Times New Roman"/>
                          <a:cs typeface="Times New Roman"/>
                        </a:rPr>
                        <a:t>Code</a:t>
                      </a:r>
                      <a:endParaRPr lang="en-US" sz="1400" b="1" dirty="0">
                        <a:latin typeface="Times New Roman"/>
                        <a:cs typeface="Times New Roman"/>
                      </a:endParaRPr>
                    </a:p>
                    <a:p>
                      <a:pPr marR="24130" algn="ctr">
                        <a:lnSpc>
                          <a:spcPts val="1240"/>
                        </a:lnSpc>
                      </a:pPr>
                      <a:endParaRPr sz="14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1240"/>
                        </a:lnSpc>
                      </a:pPr>
                      <a:r>
                        <a:rPr lang="en-US" sz="1400" b="1" dirty="0">
                          <a:latin typeface="Times New Roman"/>
                          <a:cs typeface="Times New Roman"/>
                        </a:rPr>
                        <a:t>ME 0715-2244</a:t>
                      </a:r>
                      <a:endParaRPr sz="14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1120">
                        <a:lnSpc>
                          <a:spcPts val="1240"/>
                        </a:lnSpc>
                      </a:pPr>
                      <a:endParaRPr sz="1400" b="1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1120">
                        <a:lnSpc>
                          <a:spcPts val="1240"/>
                        </a:lnSpc>
                      </a:pPr>
                      <a:endParaRPr sz="14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86593959"/>
                  </a:ext>
                </a:extLst>
              </a:tr>
              <a:tr h="569079">
                <a:tc>
                  <a:txBody>
                    <a:bodyPr/>
                    <a:lstStyle/>
                    <a:p>
                      <a:pPr algn="ctr">
                        <a:lnSpc>
                          <a:spcPts val="1250"/>
                        </a:lnSpc>
                      </a:pPr>
                      <a:r>
                        <a:rPr lang="en-US" sz="1400" b="1" spc="-25" dirty="0">
                          <a:latin typeface="Times New Roman"/>
                          <a:cs typeface="Times New Roman"/>
                        </a:rPr>
                        <a:t>PRE-</a:t>
                      </a:r>
                      <a:r>
                        <a:rPr lang="en-US" sz="1400" b="1" spc="-10" dirty="0">
                          <a:latin typeface="Times New Roman"/>
                          <a:cs typeface="Times New Roman"/>
                        </a:rPr>
                        <a:t>REQUISITE</a:t>
                      </a:r>
                      <a:endParaRPr sz="14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 marR="563245" lvl="0" indent="0" algn="l" defTabSz="914400" rtl="0" eaLnBrk="1" fontAlgn="auto" latinLnBrk="0" hangingPunct="1">
                        <a:lnSpc>
                          <a:spcPts val="127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latin typeface="Times New Roman"/>
                          <a:cs typeface="Times New Roman"/>
                        </a:rPr>
                        <a:t>Solid</a:t>
                      </a:r>
                      <a:r>
                        <a:rPr lang="en-US" sz="1400" b="1" spc="-6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400" b="1" dirty="0">
                          <a:latin typeface="Times New Roman"/>
                          <a:cs typeface="Times New Roman"/>
                        </a:rPr>
                        <a:t>Mechanics</a:t>
                      </a:r>
                      <a:r>
                        <a:rPr lang="en-US" sz="1400" b="1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400" b="1" dirty="0">
                          <a:latin typeface="Times New Roman"/>
                          <a:cs typeface="Times New Roman"/>
                        </a:rPr>
                        <a:t>Theory,</a:t>
                      </a:r>
                      <a:r>
                        <a:rPr lang="en-US" sz="1400" b="1" spc="-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400" b="1" dirty="0">
                          <a:latin typeface="Times New Roman"/>
                          <a:cs typeface="Times New Roman"/>
                        </a:rPr>
                        <a:t>Metallic</a:t>
                      </a:r>
                      <a:r>
                        <a:rPr lang="en-US" sz="1400" b="1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400" b="1" dirty="0">
                          <a:latin typeface="Times New Roman"/>
                          <a:cs typeface="Times New Roman"/>
                        </a:rPr>
                        <a:t>Materials</a:t>
                      </a:r>
                      <a:r>
                        <a:rPr lang="en-US" sz="1400" b="1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400" b="1" spc="-10" dirty="0">
                          <a:latin typeface="Times New Roman"/>
                          <a:cs typeface="Times New Roman"/>
                        </a:rPr>
                        <a:t>theory</a:t>
                      </a:r>
                      <a:r>
                        <a:rPr lang="en-US" sz="1400" b="1" dirty="0">
                          <a:latin typeface="Times New Roman"/>
                          <a:cs typeface="Times New Roman"/>
                        </a:rPr>
                        <a:t>	</a:t>
                      </a:r>
                    </a:p>
                    <a:p>
                      <a:pPr marL="73025" marR="563245">
                        <a:lnSpc>
                          <a:spcPts val="1270"/>
                        </a:lnSpc>
                      </a:pPr>
                      <a:endParaRPr sz="14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02310" marR="83185" indent="348615">
                        <a:lnSpc>
                          <a:spcPts val="1270"/>
                        </a:lnSpc>
                      </a:pPr>
                      <a:r>
                        <a:rPr sz="1400" b="1" spc="-20" dirty="0">
                          <a:latin typeface="Times New Roman"/>
                          <a:cs typeface="Times New Roman"/>
                        </a:rPr>
                        <a:t>Credit </a:t>
                      </a:r>
                      <a:r>
                        <a:rPr sz="1400" b="1" dirty="0">
                          <a:latin typeface="Times New Roman"/>
                          <a:cs typeface="Times New Roman"/>
                        </a:rPr>
                        <a:t>Total</a:t>
                      </a:r>
                      <a:r>
                        <a:rPr sz="1400" b="1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b="1" spc="-10" dirty="0">
                          <a:latin typeface="Times New Roman"/>
                          <a:cs typeface="Times New Roman"/>
                        </a:rPr>
                        <a:t>Marks</a:t>
                      </a:r>
                      <a:endParaRPr sz="14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1120">
                        <a:lnSpc>
                          <a:spcPts val="1200"/>
                        </a:lnSpc>
                      </a:pPr>
                      <a:r>
                        <a:rPr sz="1400" b="1" spc="-25" dirty="0">
                          <a:latin typeface="Times New Roman"/>
                          <a:cs typeface="Times New Roman"/>
                        </a:rPr>
                        <a:t>01</a:t>
                      </a:r>
                      <a:endParaRPr sz="1400" b="1" dirty="0">
                        <a:latin typeface="Times New Roman"/>
                        <a:cs typeface="Times New Roman"/>
                      </a:endParaRPr>
                    </a:p>
                    <a:p>
                      <a:pPr marL="71120">
                        <a:lnSpc>
                          <a:spcPts val="1265"/>
                        </a:lnSpc>
                      </a:pPr>
                      <a:r>
                        <a:rPr sz="1400" b="1" spc="-25" dirty="0">
                          <a:latin typeface="Times New Roman"/>
                          <a:cs typeface="Times New Roman"/>
                        </a:rPr>
                        <a:t>50</a:t>
                      </a:r>
                      <a:endParaRPr sz="14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38109452"/>
                  </a:ext>
                </a:extLst>
              </a:tr>
              <a:tr h="564332">
                <a:tc gridSpan="4">
                  <a:txBody>
                    <a:bodyPr/>
                    <a:lstStyle/>
                    <a:p>
                      <a:pPr marR="862330" algn="r">
                        <a:lnSpc>
                          <a:spcPts val="1220"/>
                        </a:lnSpc>
                        <a:tabLst>
                          <a:tab pos="5006975" algn="l"/>
                          <a:tab pos="5554345" algn="l"/>
                        </a:tabLst>
                      </a:pPr>
                      <a:r>
                        <a:rPr lang="en-US" sz="1400" b="1" spc="-25" dirty="0">
                          <a:latin typeface="Times New Roman"/>
                          <a:cs typeface="Times New Roman"/>
                        </a:rPr>
                        <a:t>                                                                               </a:t>
                      </a:r>
                      <a:r>
                        <a:rPr sz="1400" b="1" spc="-25" dirty="0">
                          <a:latin typeface="Times New Roman"/>
                          <a:cs typeface="Times New Roman"/>
                        </a:rPr>
                        <a:t>CIE</a:t>
                      </a:r>
                      <a:r>
                        <a:rPr lang="en-US" sz="1400" b="1" spc="-25" dirty="0">
                          <a:latin typeface="Times New Roman"/>
                          <a:cs typeface="Times New Roman"/>
                        </a:rPr>
                        <a:t>                        </a:t>
                      </a:r>
                      <a:r>
                        <a:rPr sz="1400" b="1" spc="-25" dirty="0">
                          <a:latin typeface="Times New Roman"/>
                          <a:cs typeface="Times New Roman"/>
                        </a:rPr>
                        <a:t>20</a:t>
                      </a:r>
                      <a:endParaRPr lang="en-US" sz="1400" b="1" spc="-25" dirty="0">
                        <a:latin typeface="Times New Roman"/>
                        <a:cs typeface="Times New Roman"/>
                      </a:endParaRPr>
                    </a:p>
                    <a:p>
                      <a:pPr marR="862330" algn="r">
                        <a:lnSpc>
                          <a:spcPts val="1220"/>
                        </a:lnSpc>
                        <a:tabLst>
                          <a:tab pos="5006975" algn="l"/>
                          <a:tab pos="5554345" algn="l"/>
                        </a:tabLst>
                      </a:pPr>
                      <a:r>
                        <a:rPr lang="en-US" sz="1400" b="1" spc="-25" dirty="0">
                          <a:latin typeface="Times New Roman"/>
                          <a:cs typeface="Times New Roman"/>
                        </a:rPr>
                        <a:t>                                                                                          </a:t>
                      </a:r>
                      <a:r>
                        <a:rPr sz="1400" b="1" spc="-25" dirty="0">
                          <a:latin typeface="Times New Roman"/>
                          <a:cs typeface="Times New Roman"/>
                        </a:rPr>
                        <a:t>SEE</a:t>
                      </a:r>
                      <a:r>
                        <a:rPr sz="1400" b="1" dirty="0"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1400" b="1" spc="-25" dirty="0">
                          <a:latin typeface="Times New Roman"/>
                          <a:cs typeface="Times New Roman"/>
                        </a:rPr>
                        <a:t>30</a:t>
                      </a:r>
                      <a:endParaRPr sz="14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944900919"/>
                  </a:ext>
                </a:extLst>
              </a:tr>
              <a:tr h="238848">
                <a:tc gridSpan="4">
                  <a:txBody>
                    <a:bodyPr/>
                    <a:lstStyle/>
                    <a:p>
                      <a:pPr marL="71120">
                        <a:lnSpc>
                          <a:spcPts val="1180"/>
                        </a:lnSpc>
                        <a:tabLst>
                          <a:tab pos="4730750" algn="l"/>
                        </a:tabLst>
                      </a:pPr>
                      <a:r>
                        <a:rPr lang="en-US" sz="1400" b="1" spc="-10" dirty="0">
                          <a:latin typeface="Times New Roman"/>
                          <a:cs typeface="Times New Roman"/>
                        </a:rPr>
                        <a:t>                                                                                                                                                                                                                      SEE</a:t>
                      </a:r>
                      <a:r>
                        <a:rPr lang="en-US" sz="1400" b="1" spc="-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400" b="1" dirty="0">
                          <a:latin typeface="Times New Roman"/>
                          <a:cs typeface="Times New Roman"/>
                        </a:rPr>
                        <a:t>exam</a:t>
                      </a:r>
                      <a:r>
                        <a:rPr lang="en-US" sz="1400" b="1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400" b="1" dirty="0">
                          <a:latin typeface="Times New Roman"/>
                          <a:cs typeface="Times New Roman"/>
                        </a:rPr>
                        <a:t>time:</a:t>
                      </a:r>
                      <a:r>
                        <a:rPr lang="en-US" sz="1400" b="1" spc="2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400" b="1" dirty="0">
                          <a:latin typeface="Times New Roman"/>
                          <a:cs typeface="Times New Roman"/>
                        </a:rPr>
                        <a:t>2</a:t>
                      </a:r>
                      <a:r>
                        <a:rPr lang="en-US" sz="1400" b="1" spc="-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400" b="1" spc="-10" dirty="0">
                          <a:latin typeface="Times New Roman"/>
                          <a:cs typeface="Times New Roman"/>
                        </a:rPr>
                        <a:t>Hours</a:t>
                      </a:r>
                      <a:endParaRPr sz="14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40852911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727296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2-Mechanical-properties-of-materials-12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249725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-Mechanical-properties-of-materials-13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345141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4-Mechanical-properties-of-materials-14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329238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5-Mechanical-properties-of-materials-15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186115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6-Mechanical-properties-of-materials-16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376946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7-Mechanical-properties-of-materials-17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368995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8-Mechanical-properties-of-materials-18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273579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9-Mechanical-properties-of-materials-19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376946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-Mechanical-properties-of-materials-20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305384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1-Mechanical-properties-of-materials-21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36899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rallelogram 3">
            <a:extLst>
              <a:ext uri="{FF2B5EF4-FFF2-40B4-BE49-F238E27FC236}">
                <a16:creationId xmlns:a16="http://schemas.microsoft.com/office/drawing/2014/main" id="{34C14574-106E-5489-D19D-CC202A2B64DF}"/>
              </a:ext>
            </a:extLst>
          </p:cNvPr>
          <p:cNvSpPr/>
          <p:nvPr/>
        </p:nvSpPr>
        <p:spPr>
          <a:xfrm>
            <a:off x="3524250" y="-152400"/>
            <a:ext cx="5867400" cy="7143750"/>
          </a:xfrm>
          <a:prstGeom prst="parallelogram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ECFC2CA-7502-711E-598F-05562FF1FECD}"/>
              </a:ext>
            </a:extLst>
          </p:cNvPr>
          <p:cNvSpPr txBox="1"/>
          <p:nvPr/>
        </p:nvSpPr>
        <p:spPr>
          <a:xfrm>
            <a:off x="0" y="123569"/>
            <a:ext cx="57922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Course Learning Outcomes (CLOs)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4A9DC7F-AEBF-191D-18FC-A1E30485F9F7}"/>
              </a:ext>
            </a:extLst>
          </p:cNvPr>
          <p:cNvSpPr txBox="1"/>
          <p:nvPr/>
        </p:nvSpPr>
        <p:spPr>
          <a:xfrm>
            <a:off x="0" y="753582"/>
            <a:ext cx="1157763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 learning outcomes that are expected to be attained by the student at the end of the course are</a:t>
            </a:r>
          </a:p>
          <a:p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0" name="Table 10">
            <a:extLst>
              <a:ext uri="{FF2B5EF4-FFF2-40B4-BE49-F238E27FC236}">
                <a16:creationId xmlns:a16="http://schemas.microsoft.com/office/drawing/2014/main" id="{BA716BDC-367B-0490-3F9B-CA7EF4201A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186221"/>
              </p:ext>
            </p:extLst>
          </p:nvPr>
        </p:nvGraphicFramePr>
        <p:xfrm>
          <a:off x="0" y="1215246"/>
          <a:ext cx="12192000" cy="5222644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1429858">
                  <a:extLst>
                    <a:ext uri="{9D8B030D-6E8A-4147-A177-3AD203B41FA5}">
                      <a16:colId xmlns:a16="http://schemas.microsoft.com/office/drawing/2014/main" val="857716230"/>
                    </a:ext>
                  </a:extLst>
                </a:gridCol>
                <a:gridCol w="7641704">
                  <a:extLst>
                    <a:ext uri="{9D8B030D-6E8A-4147-A177-3AD203B41FA5}">
                      <a16:colId xmlns:a16="http://schemas.microsoft.com/office/drawing/2014/main" val="2360705600"/>
                    </a:ext>
                  </a:extLst>
                </a:gridCol>
                <a:gridCol w="3120438">
                  <a:extLst>
                    <a:ext uri="{9D8B030D-6E8A-4147-A177-3AD203B41FA5}">
                      <a16:colId xmlns:a16="http://schemas.microsoft.com/office/drawing/2014/main" val="1516447623"/>
                    </a:ext>
                  </a:extLst>
                </a:gridCol>
              </a:tblGrid>
              <a:tr h="1003288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Sl. No.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CLOs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Domain of learning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3193893"/>
                  </a:ext>
                </a:extLst>
              </a:tr>
              <a:tr h="912604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latin typeface="Times New Roman"/>
                          <a:cs typeface="Times New Roman"/>
                        </a:rPr>
                        <a:t>Understand</a:t>
                      </a:r>
                      <a:r>
                        <a:rPr lang="en-US" sz="1600" b="1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600" dirty="0">
                          <a:latin typeface="Times New Roman"/>
                          <a:cs typeface="Times New Roman"/>
                        </a:rPr>
                        <a:t>the</a:t>
                      </a:r>
                      <a:r>
                        <a:rPr lang="en-US" sz="1600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600" dirty="0">
                          <a:latin typeface="Times New Roman"/>
                          <a:cs typeface="Times New Roman"/>
                        </a:rPr>
                        <a:t>concepts</a:t>
                      </a:r>
                      <a:r>
                        <a:rPr lang="en-US" sz="16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600" dirty="0">
                          <a:latin typeface="Times New Roman"/>
                          <a:cs typeface="Times New Roman"/>
                        </a:rPr>
                        <a:t>to</a:t>
                      </a:r>
                      <a:r>
                        <a:rPr lang="en-US" sz="16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600" dirty="0">
                          <a:latin typeface="Times New Roman"/>
                          <a:cs typeface="Times New Roman"/>
                        </a:rPr>
                        <a:t>develop</a:t>
                      </a:r>
                      <a:r>
                        <a:rPr lang="en-US" sz="16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600" dirty="0">
                          <a:latin typeface="Times New Roman"/>
                          <a:cs typeface="Times New Roman"/>
                        </a:rPr>
                        <a:t>a</a:t>
                      </a:r>
                      <a:r>
                        <a:rPr lang="en-US" sz="1600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600" dirty="0">
                          <a:latin typeface="Times New Roman"/>
                          <a:cs typeface="Times New Roman"/>
                        </a:rPr>
                        <a:t>clear</a:t>
                      </a:r>
                      <a:r>
                        <a:rPr lang="en-US" sz="16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600" dirty="0">
                          <a:latin typeface="Times New Roman"/>
                          <a:cs typeface="Times New Roman"/>
                        </a:rPr>
                        <a:t>understanding</a:t>
                      </a:r>
                      <a:r>
                        <a:rPr lang="en-US" sz="16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600" dirty="0">
                          <a:latin typeface="Times New Roman"/>
                          <a:cs typeface="Times New Roman"/>
                        </a:rPr>
                        <a:t>of</a:t>
                      </a:r>
                      <a:r>
                        <a:rPr lang="en-US" sz="16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600" dirty="0">
                          <a:latin typeface="Times New Roman"/>
                          <a:cs typeface="Times New Roman"/>
                        </a:rPr>
                        <a:t>the</a:t>
                      </a:r>
                      <a:r>
                        <a:rPr lang="en-US" sz="1600" spc="-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600" spc="-10" dirty="0">
                          <a:latin typeface="Times New Roman"/>
                          <a:cs typeface="Times New Roman"/>
                        </a:rPr>
                        <a:t>theoretical </a:t>
                      </a:r>
                      <a:r>
                        <a:rPr lang="en-US" sz="1600" dirty="0">
                          <a:latin typeface="Times New Roman"/>
                          <a:cs typeface="Times New Roman"/>
                        </a:rPr>
                        <a:t>concepts</a:t>
                      </a:r>
                      <a:r>
                        <a:rPr lang="en-US" sz="1600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600" dirty="0">
                          <a:latin typeface="Times New Roman"/>
                          <a:cs typeface="Times New Roman"/>
                        </a:rPr>
                        <a:t>related</a:t>
                      </a:r>
                      <a:r>
                        <a:rPr lang="en-US" sz="1600" spc="-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600" dirty="0">
                          <a:latin typeface="Times New Roman"/>
                          <a:cs typeface="Times New Roman"/>
                        </a:rPr>
                        <a:t>to hardness,</a:t>
                      </a:r>
                      <a:r>
                        <a:rPr lang="en-US" sz="1600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600" dirty="0">
                          <a:latin typeface="Times New Roman"/>
                          <a:cs typeface="Times New Roman"/>
                        </a:rPr>
                        <a:t>toughness,</a:t>
                      </a:r>
                      <a:r>
                        <a:rPr lang="en-US" sz="1600" spc="-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600" dirty="0">
                          <a:latin typeface="Times New Roman"/>
                          <a:cs typeface="Times New Roman"/>
                        </a:rPr>
                        <a:t>and</a:t>
                      </a:r>
                      <a:r>
                        <a:rPr lang="en-US" sz="1600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600" dirty="0">
                          <a:latin typeface="Times New Roman"/>
                          <a:cs typeface="Times New Roman"/>
                        </a:rPr>
                        <a:t>tensile</a:t>
                      </a:r>
                      <a:r>
                        <a:rPr lang="en-US" sz="1600" spc="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600" dirty="0">
                          <a:latin typeface="Times New Roman"/>
                          <a:cs typeface="Times New Roman"/>
                        </a:rPr>
                        <a:t>strength,</a:t>
                      </a:r>
                      <a:r>
                        <a:rPr lang="en-US" sz="1600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600" dirty="0">
                          <a:latin typeface="Times New Roman"/>
                          <a:cs typeface="Times New Roman"/>
                        </a:rPr>
                        <a:t>including </a:t>
                      </a:r>
                      <a:r>
                        <a:rPr lang="en-US" sz="1600" spc="-10" dirty="0">
                          <a:latin typeface="Times New Roman"/>
                          <a:cs typeface="Times New Roman"/>
                        </a:rPr>
                        <a:t>their </a:t>
                      </a:r>
                      <a:r>
                        <a:rPr lang="en-US" sz="1600" dirty="0">
                          <a:latin typeface="Times New Roman"/>
                          <a:cs typeface="Times New Roman"/>
                        </a:rPr>
                        <a:t>definitions,</a:t>
                      </a:r>
                      <a:r>
                        <a:rPr lang="en-US" sz="1600" spc="-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600" dirty="0">
                          <a:latin typeface="Times New Roman"/>
                          <a:cs typeface="Times New Roman"/>
                        </a:rPr>
                        <a:t>significance,</a:t>
                      </a:r>
                      <a:r>
                        <a:rPr lang="en-US" sz="16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600" dirty="0">
                          <a:latin typeface="Times New Roman"/>
                          <a:cs typeface="Times New Roman"/>
                        </a:rPr>
                        <a:t>and</a:t>
                      </a:r>
                      <a:r>
                        <a:rPr lang="en-US" sz="1600" spc="-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600" spc="-10" dirty="0">
                          <a:latin typeface="Times New Roman"/>
                          <a:cs typeface="Times New Roman"/>
                        </a:rPr>
                        <a:t>interrelationships.</a:t>
                      </a:r>
                      <a:endParaRPr lang="en-US" sz="1600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Cognitive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5011416"/>
                  </a:ext>
                </a:extLst>
              </a:tr>
              <a:tr h="808534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latin typeface="Times New Roman"/>
                          <a:cs typeface="Times New Roman"/>
                        </a:rPr>
                        <a:t>Analyze</a:t>
                      </a:r>
                      <a:r>
                        <a:rPr lang="en-US" sz="1600" b="1" spc="-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600" dirty="0">
                          <a:latin typeface="Times New Roman"/>
                          <a:cs typeface="Times New Roman"/>
                        </a:rPr>
                        <a:t>the</a:t>
                      </a:r>
                      <a:r>
                        <a:rPr lang="en-US" sz="1600" spc="-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600" dirty="0">
                          <a:latin typeface="Times New Roman"/>
                          <a:cs typeface="Times New Roman"/>
                        </a:rPr>
                        <a:t>experimental</a:t>
                      </a:r>
                      <a:r>
                        <a:rPr lang="en-US" sz="1600" spc="-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600" dirty="0">
                          <a:latin typeface="Times New Roman"/>
                          <a:cs typeface="Times New Roman"/>
                        </a:rPr>
                        <a:t>data</a:t>
                      </a:r>
                      <a:r>
                        <a:rPr lang="en-US" sz="1600" spc="-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600" dirty="0">
                          <a:latin typeface="Times New Roman"/>
                          <a:cs typeface="Times New Roman"/>
                        </a:rPr>
                        <a:t>to</a:t>
                      </a:r>
                      <a:r>
                        <a:rPr lang="en-US" sz="1600" spc="-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600" dirty="0">
                          <a:latin typeface="Times New Roman"/>
                          <a:cs typeface="Times New Roman"/>
                        </a:rPr>
                        <a:t>learn</a:t>
                      </a:r>
                      <a:r>
                        <a:rPr lang="en-US" sz="1600" spc="-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600" dirty="0">
                          <a:latin typeface="Times New Roman"/>
                          <a:cs typeface="Times New Roman"/>
                        </a:rPr>
                        <a:t>how</a:t>
                      </a:r>
                      <a:r>
                        <a:rPr lang="en-US" sz="1600" spc="-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600" dirty="0">
                          <a:latin typeface="Times New Roman"/>
                          <a:cs typeface="Times New Roman"/>
                        </a:rPr>
                        <a:t>to</a:t>
                      </a:r>
                      <a:r>
                        <a:rPr lang="en-US" sz="1600" spc="-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600" dirty="0">
                          <a:latin typeface="Times New Roman"/>
                          <a:cs typeface="Times New Roman"/>
                        </a:rPr>
                        <a:t>collect,</a:t>
                      </a:r>
                      <a:r>
                        <a:rPr lang="en-US" sz="1600" spc="-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600" dirty="0">
                          <a:latin typeface="Times New Roman"/>
                          <a:cs typeface="Times New Roman"/>
                        </a:rPr>
                        <a:t>analyze,</a:t>
                      </a:r>
                      <a:r>
                        <a:rPr lang="en-US" sz="16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600" dirty="0">
                          <a:latin typeface="Times New Roman"/>
                          <a:cs typeface="Times New Roman"/>
                        </a:rPr>
                        <a:t>and</a:t>
                      </a:r>
                      <a:r>
                        <a:rPr lang="en-US" sz="1600" spc="-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600" spc="-10" dirty="0">
                          <a:latin typeface="Times New Roman"/>
                          <a:cs typeface="Times New Roman"/>
                        </a:rPr>
                        <a:t>interpret experimental</a:t>
                      </a:r>
                      <a:r>
                        <a:rPr lang="en-US" sz="16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600" dirty="0">
                          <a:latin typeface="Times New Roman"/>
                          <a:cs typeface="Times New Roman"/>
                        </a:rPr>
                        <a:t>data</a:t>
                      </a:r>
                      <a:r>
                        <a:rPr lang="en-US" sz="16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600" dirty="0">
                          <a:latin typeface="Times New Roman"/>
                          <a:cs typeface="Times New Roman"/>
                        </a:rPr>
                        <a:t>to</a:t>
                      </a:r>
                      <a:r>
                        <a:rPr lang="en-US" sz="16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600" dirty="0">
                          <a:latin typeface="Times New Roman"/>
                          <a:cs typeface="Times New Roman"/>
                        </a:rPr>
                        <a:t>determine</a:t>
                      </a:r>
                      <a:r>
                        <a:rPr lang="en-US" sz="16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600" dirty="0">
                          <a:latin typeface="Times New Roman"/>
                          <a:cs typeface="Times New Roman"/>
                        </a:rPr>
                        <a:t>the</a:t>
                      </a:r>
                      <a:r>
                        <a:rPr lang="en-US" sz="16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600" dirty="0">
                          <a:latin typeface="Times New Roman"/>
                          <a:cs typeface="Times New Roman"/>
                        </a:rPr>
                        <a:t>mechanical</a:t>
                      </a:r>
                      <a:r>
                        <a:rPr lang="en-US" sz="16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600" dirty="0">
                          <a:latin typeface="Times New Roman"/>
                          <a:cs typeface="Times New Roman"/>
                        </a:rPr>
                        <a:t>properties</a:t>
                      </a:r>
                      <a:r>
                        <a:rPr lang="en-US" sz="16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600" dirty="0">
                          <a:latin typeface="Times New Roman"/>
                          <a:cs typeface="Times New Roman"/>
                        </a:rPr>
                        <a:t>of</a:t>
                      </a:r>
                      <a:r>
                        <a:rPr lang="en-US" sz="16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600" spc="-10" dirty="0">
                          <a:latin typeface="Times New Roman"/>
                          <a:cs typeface="Times New Roman"/>
                        </a:rPr>
                        <a:t>materials.</a:t>
                      </a:r>
                      <a:endParaRPr lang="en-US" sz="1600" dirty="0">
                        <a:latin typeface="Times New Roman"/>
                        <a:cs typeface="Times New Roman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Psychomotor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8451551"/>
                  </a:ext>
                </a:extLst>
              </a:tr>
              <a:tr h="808534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latin typeface="Times New Roman"/>
                          <a:cs typeface="Times New Roman"/>
                        </a:rPr>
                        <a:t>Apply</a:t>
                      </a:r>
                      <a:r>
                        <a:rPr lang="en-US" sz="1600" b="1" spc="-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600" b="1" dirty="0">
                          <a:latin typeface="Times New Roman"/>
                          <a:cs typeface="Times New Roman"/>
                        </a:rPr>
                        <a:t>skills</a:t>
                      </a:r>
                      <a:r>
                        <a:rPr lang="en-US" sz="1600" b="1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600" b="1" dirty="0">
                          <a:latin typeface="Times New Roman"/>
                          <a:cs typeface="Times New Roman"/>
                        </a:rPr>
                        <a:t>to</a:t>
                      </a:r>
                      <a:r>
                        <a:rPr lang="en-US" sz="1600" b="1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600" spc="-10" dirty="0">
                          <a:latin typeface="Times New Roman"/>
                          <a:cs typeface="Times New Roman"/>
                        </a:rPr>
                        <a:t>Cultivate</a:t>
                      </a:r>
                      <a:r>
                        <a:rPr lang="en-US" sz="1600" spc="-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600" spc="-10" dirty="0">
                          <a:latin typeface="Times New Roman"/>
                          <a:cs typeface="Times New Roman"/>
                        </a:rPr>
                        <a:t>critical</a:t>
                      </a:r>
                      <a:r>
                        <a:rPr lang="en-US" sz="1600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600" dirty="0">
                          <a:latin typeface="Times New Roman"/>
                          <a:cs typeface="Times New Roman"/>
                        </a:rPr>
                        <a:t>thinking</a:t>
                      </a:r>
                      <a:r>
                        <a:rPr lang="en-US" sz="16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600" dirty="0">
                          <a:latin typeface="Times New Roman"/>
                          <a:cs typeface="Times New Roman"/>
                        </a:rPr>
                        <a:t>and</a:t>
                      </a:r>
                      <a:r>
                        <a:rPr lang="en-US" sz="1600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600" spc="-10" dirty="0">
                          <a:latin typeface="Times New Roman"/>
                          <a:cs typeface="Times New Roman"/>
                        </a:rPr>
                        <a:t>problem-</a:t>
                      </a:r>
                      <a:r>
                        <a:rPr lang="en-US" sz="1600" dirty="0">
                          <a:latin typeface="Times New Roman"/>
                          <a:cs typeface="Times New Roman"/>
                        </a:rPr>
                        <a:t>solving</a:t>
                      </a:r>
                      <a:r>
                        <a:rPr lang="en-US" sz="16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600" dirty="0">
                          <a:latin typeface="Times New Roman"/>
                          <a:cs typeface="Times New Roman"/>
                        </a:rPr>
                        <a:t>abilities</a:t>
                      </a:r>
                      <a:r>
                        <a:rPr lang="en-US" sz="1600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600" spc="-25" dirty="0">
                          <a:latin typeface="Times New Roman"/>
                          <a:cs typeface="Times New Roman"/>
                        </a:rPr>
                        <a:t>by </a:t>
                      </a:r>
                      <a:r>
                        <a:rPr lang="en-US" sz="1600" spc="-10" dirty="0">
                          <a:latin typeface="Times New Roman"/>
                          <a:cs typeface="Times New Roman"/>
                        </a:rPr>
                        <a:t>troubleshooting</a:t>
                      </a:r>
                      <a:r>
                        <a:rPr lang="en-US" sz="1600" spc="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600" spc="-10" dirty="0">
                          <a:latin typeface="Times New Roman"/>
                          <a:cs typeface="Times New Roman"/>
                        </a:rPr>
                        <a:t>experimental</a:t>
                      </a:r>
                      <a:r>
                        <a:rPr lang="en-US" sz="1600" spc="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600" dirty="0">
                          <a:latin typeface="Times New Roman"/>
                          <a:cs typeface="Times New Roman"/>
                        </a:rPr>
                        <a:t>issues</a:t>
                      </a:r>
                      <a:r>
                        <a:rPr lang="en-US" sz="1600" spc="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600" dirty="0">
                          <a:latin typeface="Times New Roman"/>
                          <a:cs typeface="Times New Roman"/>
                        </a:rPr>
                        <a:t>and</a:t>
                      </a:r>
                      <a:r>
                        <a:rPr lang="en-US" sz="1600" spc="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600" dirty="0">
                          <a:latin typeface="Times New Roman"/>
                          <a:cs typeface="Times New Roman"/>
                        </a:rPr>
                        <a:t>analyzing</a:t>
                      </a:r>
                      <a:r>
                        <a:rPr lang="en-US" sz="1600" spc="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600" spc="-10" dirty="0">
                          <a:latin typeface="Times New Roman"/>
                          <a:cs typeface="Times New Roman"/>
                        </a:rPr>
                        <a:t>results.</a:t>
                      </a:r>
                      <a:endParaRPr lang="en-US" sz="1600" dirty="0">
                        <a:latin typeface="Times New Roman"/>
                        <a:cs typeface="Times New Roman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Psychomotor</a:t>
                      </a:r>
                    </a:p>
                    <a:p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4814157"/>
                  </a:ext>
                </a:extLst>
              </a:tr>
              <a:tr h="657544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latin typeface="Times New Roman"/>
                          <a:cs typeface="Times New Roman"/>
                        </a:rPr>
                        <a:t>Evaluate</a:t>
                      </a:r>
                      <a:r>
                        <a:rPr lang="en-US" sz="1600" b="1" spc="-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600" dirty="0">
                          <a:latin typeface="Times New Roman"/>
                          <a:cs typeface="Times New Roman"/>
                        </a:rPr>
                        <a:t>the</a:t>
                      </a:r>
                      <a:r>
                        <a:rPr lang="en-US" sz="16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600" dirty="0">
                          <a:latin typeface="Times New Roman"/>
                          <a:cs typeface="Times New Roman"/>
                        </a:rPr>
                        <a:t>limitations</a:t>
                      </a:r>
                      <a:r>
                        <a:rPr lang="en-US" sz="1600" spc="-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600" dirty="0">
                          <a:latin typeface="Times New Roman"/>
                          <a:cs typeface="Times New Roman"/>
                        </a:rPr>
                        <a:t>of</a:t>
                      </a:r>
                      <a:r>
                        <a:rPr lang="en-US" sz="1600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600" dirty="0">
                          <a:latin typeface="Times New Roman"/>
                          <a:cs typeface="Times New Roman"/>
                        </a:rPr>
                        <a:t>the</a:t>
                      </a:r>
                      <a:r>
                        <a:rPr lang="en-US" sz="16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600" dirty="0">
                          <a:latin typeface="Times New Roman"/>
                          <a:cs typeface="Times New Roman"/>
                        </a:rPr>
                        <a:t>testing</a:t>
                      </a:r>
                      <a:r>
                        <a:rPr lang="en-US" sz="16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600" dirty="0">
                          <a:latin typeface="Times New Roman"/>
                          <a:cs typeface="Times New Roman"/>
                        </a:rPr>
                        <a:t>methods</a:t>
                      </a:r>
                      <a:r>
                        <a:rPr lang="en-US" sz="1600" spc="-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600" dirty="0">
                          <a:latin typeface="Times New Roman"/>
                          <a:cs typeface="Times New Roman"/>
                        </a:rPr>
                        <a:t>and</a:t>
                      </a:r>
                      <a:r>
                        <a:rPr lang="en-US" sz="16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600" dirty="0">
                          <a:latin typeface="Times New Roman"/>
                          <a:cs typeface="Times New Roman"/>
                        </a:rPr>
                        <a:t>suggest</a:t>
                      </a:r>
                      <a:r>
                        <a:rPr lang="en-US" sz="16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600" spc="-10" dirty="0">
                          <a:latin typeface="Times New Roman"/>
                          <a:cs typeface="Times New Roman"/>
                        </a:rPr>
                        <a:t>improvements</a:t>
                      </a:r>
                      <a:endParaRPr lang="en-US" sz="1600" dirty="0">
                        <a:latin typeface="Times New Roman"/>
                        <a:cs typeface="Times New Roman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Psychomotor,</a:t>
                      </a:r>
                    </a:p>
                    <a:p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Affective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9677528"/>
                  </a:ext>
                </a:extLst>
              </a:tr>
              <a:tr h="1003288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Manifest</a:t>
                      </a: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the professional responsibilities and norms of engineering practice.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Affective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46830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26070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2-Mechanical-properties-of-materials-22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353092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080D34E-8257-4A90-BF1A-BA2DB521EE4B}"/>
              </a:ext>
            </a:extLst>
          </p:cNvPr>
          <p:cNvSpPr txBox="1"/>
          <p:nvPr/>
        </p:nvSpPr>
        <p:spPr>
          <a:xfrm>
            <a:off x="7243638" y="2759242"/>
            <a:ext cx="4293705" cy="4532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marR="5080">
              <a:lnSpc>
                <a:spcPct val="105200"/>
              </a:lnSpc>
              <a:spcBef>
                <a:spcPts val="100"/>
              </a:spcBef>
            </a:pPr>
            <a:r>
              <a:rPr lang="en-US" sz="2400" b="1" dirty="0">
                <a:solidFill>
                  <a:srgbClr val="00002C"/>
                </a:solidFill>
                <a:latin typeface="Arial"/>
                <a:cs typeface="Arial"/>
              </a:rPr>
              <a:t>Rockwell Hardness Testing</a:t>
            </a:r>
            <a:endParaRPr lang="en-US" sz="2400" dirty="0">
              <a:latin typeface="Arial"/>
              <a:cs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B29279-FF9E-43CA-A754-403EE298B102}"/>
              </a:ext>
            </a:extLst>
          </p:cNvPr>
          <p:cNvSpPr txBox="1"/>
          <p:nvPr/>
        </p:nvSpPr>
        <p:spPr>
          <a:xfrm rot="10800000" flipV="1">
            <a:off x="8364772" y="1909602"/>
            <a:ext cx="1574358" cy="9669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US" sz="2800" b="1" dirty="0">
                <a:solidFill>
                  <a:srgbClr val="00002C"/>
                </a:solidFill>
                <a:latin typeface="Arial MT"/>
                <a:cs typeface="Arial MT"/>
              </a:rPr>
              <a:t> Week </a:t>
            </a: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US" sz="2800" b="1" spc="15" dirty="0">
                <a:solidFill>
                  <a:srgbClr val="00002C"/>
                </a:solidFill>
                <a:latin typeface="Arial MT"/>
                <a:cs typeface="Arial MT"/>
              </a:rPr>
              <a:t>  (</a:t>
            </a:r>
            <a:r>
              <a:rPr lang="en-US" sz="2800" b="1" spc="-50" dirty="0">
                <a:solidFill>
                  <a:srgbClr val="00002C"/>
                </a:solidFill>
                <a:latin typeface="Arial MT"/>
                <a:cs typeface="Arial MT"/>
              </a:rPr>
              <a:t>2-3)</a:t>
            </a:r>
            <a:endParaRPr lang="en-US" sz="2800" b="1" dirty="0">
              <a:latin typeface="Arial MT"/>
              <a:cs typeface="Arial M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94FA74-9618-47DA-9859-D9AF9197D3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766560" cy="6368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5200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2-Materials-Testing-Lab-Presentation-2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930303"/>
            <a:ext cx="9144000" cy="5192201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3-Materials-Testing-Lab-Presentation-3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699715"/>
            <a:ext cx="9144000" cy="5176299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4-Materials-Testing-Lab-Presentation-4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715617"/>
            <a:ext cx="9144000" cy="5216056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4-Materials-Testing-Lab-Presentation-34-638.jpg">
            <a:extLst>
              <a:ext uri="{FF2B5EF4-FFF2-40B4-BE49-F238E27FC236}">
                <a16:creationId xmlns:a16="http://schemas.microsoft.com/office/drawing/2014/main" id="{C827E0B7-48F1-4365-983E-270B507C68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9329" y="556591"/>
            <a:ext cx="9533613" cy="5812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23526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-Materials-Testing-Lab-Presentation-13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500932"/>
            <a:ext cx="9144000" cy="5589767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3-Rockwell-hardnes-testing-3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747423"/>
            <a:ext cx="9144000" cy="4905954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5-Rockwell-hardnes-testing-5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7366" y="95415"/>
            <a:ext cx="9144000" cy="523991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8-Rockwell-hardnes-testing-8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818984"/>
            <a:ext cx="9144000" cy="4794637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rallelogram 3">
            <a:extLst>
              <a:ext uri="{FF2B5EF4-FFF2-40B4-BE49-F238E27FC236}">
                <a16:creationId xmlns:a16="http://schemas.microsoft.com/office/drawing/2014/main" id="{34C14574-106E-5489-D19D-CC202A2B64DF}"/>
              </a:ext>
            </a:extLst>
          </p:cNvPr>
          <p:cNvSpPr/>
          <p:nvPr/>
        </p:nvSpPr>
        <p:spPr>
          <a:xfrm>
            <a:off x="3524250" y="-152400"/>
            <a:ext cx="5867400" cy="7143750"/>
          </a:xfrm>
          <a:prstGeom prst="parallelogram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arallelogram 5">
            <a:extLst>
              <a:ext uri="{FF2B5EF4-FFF2-40B4-BE49-F238E27FC236}">
                <a16:creationId xmlns:a16="http://schemas.microsoft.com/office/drawing/2014/main" id="{02500F14-D46F-DFB3-BDE6-B80D9F5E3086}"/>
              </a:ext>
            </a:extLst>
          </p:cNvPr>
          <p:cNvSpPr/>
          <p:nvPr/>
        </p:nvSpPr>
        <p:spPr>
          <a:xfrm>
            <a:off x="9747512" y="-152400"/>
            <a:ext cx="5867400" cy="7143750"/>
          </a:xfrm>
          <a:prstGeom prst="parallelogram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ECFC2CA-7502-711E-598F-05562FF1FECD}"/>
              </a:ext>
            </a:extLst>
          </p:cNvPr>
          <p:cNvSpPr txBox="1"/>
          <p:nvPr/>
        </p:nvSpPr>
        <p:spPr>
          <a:xfrm>
            <a:off x="304800" y="291917"/>
            <a:ext cx="54874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Course Learning Outcomes (CLOs)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4A9DC7F-AEBF-191D-18FC-A1E30485F9F7}"/>
              </a:ext>
            </a:extLst>
          </p:cNvPr>
          <p:cNvSpPr txBox="1"/>
          <p:nvPr/>
        </p:nvSpPr>
        <p:spPr>
          <a:xfrm>
            <a:off x="304800" y="753582"/>
            <a:ext cx="1127283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 learning outcomes that are expected to be attained by the student at the end of the course are</a:t>
            </a:r>
          </a:p>
          <a:p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0" name="Table 10">
            <a:extLst>
              <a:ext uri="{FF2B5EF4-FFF2-40B4-BE49-F238E27FC236}">
                <a16:creationId xmlns:a16="http://schemas.microsoft.com/office/drawing/2014/main" id="{BA716BDC-367B-0490-3F9B-CA7EF4201A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1853316"/>
              </p:ext>
            </p:extLst>
          </p:nvPr>
        </p:nvGraphicFramePr>
        <p:xfrm>
          <a:off x="0" y="1107350"/>
          <a:ext cx="13153938" cy="5750649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1394862">
                  <a:extLst>
                    <a:ext uri="{9D8B030D-6E8A-4147-A177-3AD203B41FA5}">
                      <a16:colId xmlns:a16="http://schemas.microsoft.com/office/drawing/2014/main" val="857716230"/>
                    </a:ext>
                  </a:extLst>
                </a:gridCol>
                <a:gridCol w="7454677">
                  <a:extLst>
                    <a:ext uri="{9D8B030D-6E8A-4147-A177-3AD203B41FA5}">
                      <a16:colId xmlns:a16="http://schemas.microsoft.com/office/drawing/2014/main" val="2360705600"/>
                    </a:ext>
                  </a:extLst>
                </a:gridCol>
                <a:gridCol w="1527643">
                  <a:extLst>
                    <a:ext uri="{9D8B030D-6E8A-4147-A177-3AD203B41FA5}">
                      <a16:colId xmlns:a16="http://schemas.microsoft.com/office/drawing/2014/main" val="1516447623"/>
                    </a:ext>
                  </a:extLst>
                </a:gridCol>
                <a:gridCol w="2776756">
                  <a:extLst>
                    <a:ext uri="{9D8B030D-6E8A-4147-A177-3AD203B41FA5}">
                      <a16:colId xmlns:a16="http://schemas.microsoft.com/office/drawing/2014/main" val="788764709"/>
                    </a:ext>
                  </a:extLst>
                </a:gridCol>
              </a:tblGrid>
              <a:tr h="501122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Sl. No.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Content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Hours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CLOs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3193893"/>
                  </a:ext>
                </a:extLst>
              </a:tr>
              <a:tr h="706493"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latin typeface="Times New Roman"/>
                          <a:cs typeface="Times New Roman"/>
                        </a:rPr>
                        <a:t>Basic</a:t>
                      </a:r>
                      <a:r>
                        <a:rPr lang="en-US" sz="1100" spc="-10" dirty="0">
                          <a:latin typeface="Times New Roman"/>
                          <a:cs typeface="Times New Roman"/>
                        </a:rPr>
                        <a:t> Introduction</a:t>
                      </a:r>
                      <a:r>
                        <a:rPr lang="en-US" sz="1100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100" dirty="0">
                          <a:latin typeface="Times New Roman"/>
                          <a:cs typeface="Times New Roman"/>
                        </a:rPr>
                        <a:t>on</a:t>
                      </a:r>
                      <a:r>
                        <a:rPr lang="en-US" sz="11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100" dirty="0">
                          <a:latin typeface="Times New Roman"/>
                          <a:cs typeface="Times New Roman"/>
                        </a:rPr>
                        <a:t>Hardness,</a:t>
                      </a:r>
                      <a:r>
                        <a:rPr lang="en-US" sz="11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100" spc="-10" dirty="0">
                          <a:latin typeface="Times New Roman"/>
                          <a:cs typeface="Times New Roman"/>
                        </a:rPr>
                        <a:t>Toughness,</a:t>
                      </a:r>
                      <a:r>
                        <a:rPr lang="en-US" sz="11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100" dirty="0">
                          <a:latin typeface="Times New Roman"/>
                          <a:cs typeface="Times New Roman"/>
                        </a:rPr>
                        <a:t>Tension,</a:t>
                      </a:r>
                      <a:r>
                        <a:rPr lang="en-US" sz="11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100" spc="-10" dirty="0">
                          <a:latin typeface="Times New Roman"/>
                          <a:cs typeface="Times New Roman"/>
                        </a:rPr>
                        <a:t>Compression,</a:t>
                      </a:r>
                      <a:r>
                        <a:rPr lang="en-US" sz="11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100" spc="-10" dirty="0">
                          <a:latin typeface="Times New Roman"/>
                          <a:cs typeface="Times New Roman"/>
                        </a:rPr>
                        <a:t>Shear </a:t>
                      </a:r>
                      <a:r>
                        <a:rPr lang="en-US" sz="1100" dirty="0">
                          <a:latin typeface="Times New Roman"/>
                          <a:cs typeface="Times New Roman"/>
                        </a:rPr>
                        <a:t>force,</a:t>
                      </a:r>
                      <a:r>
                        <a:rPr lang="en-US" sz="1100" spc="-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100" dirty="0">
                          <a:latin typeface="Times New Roman"/>
                          <a:cs typeface="Times New Roman"/>
                        </a:rPr>
                        <a:t>torsion</a:t>
                      </a:r>
                      <a:r>
                        <a:rPr lang="en-US" sz="11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100" dirty="0">
                          <a:latin typeface="Times New Roman"/>
                          <a:cs typeface="Times New Roman"/>
                        </a:rPr>
                        <a:t>and</a:t>
                      </a:r>
                      <a:r>
                        <a:rPr lang="en-US" sz="1100" spc="-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100" dirty="0">
                          <a:latin typeface="Times New Roman"/>
                          <a:cs typeface="Times New Roman"/>
                        </a:rPr>
                        <a:t>Mechanical</a:t>
                      </a:r>
                      <a:r>
                        <a:rPr lang="en-US" sz="11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100" spc="-10" dirty="0">
                          <a:latin typeface="Times New Roman"/>
                          <a:cs typeface="Times New Roman"/>
                        </a:rPr>
                        <a:t>Properties</a:t>
                      </a:r>
                      <a:endParaRPr lang="en-US" sz="1100" dirty="0">
                        <a:latin typeface="Times New Roman"/>
                        <a:cs typeface="Times New Roman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CLO 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5011416"/>
                  </a:ext>
                </a:extLst>
              </a:tr>
              <a:tr h="915824"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latin typeface="Times New Roman"/>
                          <a:cs typeface="Times New Roman"/>
                        </a:rPr>
                        <a:t>Hardness</a:t>
                      </a:r>
                      <a:r>
                        <a:rPr lang="en-US" sz="1100" spc="-7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100" spc="-10" dirty="0">
                          <a:latin typeface="Times New Roman"/>
                          <a:cs typeface="Times New Roman"/>
                        </a:rPr>
                        <a:t>Testing</a:t>
                      </a:r>
                      <a:endParaRPr lang="en-US" sz="1100" dirty="0">
                        <a:latin typeface="Times New Roman"/>
                        <a:cs typeface="Times New Roman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spc="-10" dirty="0">
                          <a:latin typeface="Times New Roman"/>
                          <a:cs typeface="Times New Roman"/>
                        </a:rPr>
                        <a:t>CLO2, CLO3, </a:t>
                      </a:r>
                      <a:r>
                        <a:rPr lang="en-US" sz="1100" dirty="0">
                          <a:latin typeface="Times New Roman"/>
                          <a:cs typeface="Times New Roman"/>
                        </a:rPr>
                        <a:t>CLO</a:t>
                      </a:r>
                      <a:r>
                        <a:rPr lang="en-US" sz="11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100" spc="-50" dirty="0">
                          <a:latin typeface="Times New Roman"/>
                          <a:cs typeface="Times New Roman"/>
                        </a:rPr>
                        <a:t>4</a:t>
                      </a:r>
                      <a:endParaRPr lang="en-US" sz="1100" dirty="0">
                        <a:latin typeface="Times New Roman"/>
                        <a:cs typeface="Times New Roman"/>
                      </a:endParaRPr>
                    </a:p>
                    <a:p>
                      <a:endParaRPr lang="en-US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8451551"/>
                  </a:ext>
                </a:extLst>
              </a:tr>
              <a:tr h="706493"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latin typeface="Times New Roman"/>
                          <a:cs typeface="Times New Roman"/>
                        </a:rPr>
                        <a:t>Toughness</a:t>
                      </a:r>
                      <a:r>
                        <a:rPr lang="en-US" sz="1100" spc="-6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100" spc="-10" dirty="0">
                          <a:latin typeface="Times New Roman"/>
                          <a:cs typeface="Times New Roman"/>
                        </a:rPr>
                        <a:t>Testing</a:t>
                      </a:r>
                      <a:endParaRPr lang="en-US" sz="1100" dirty="0">
                        <a:latin typeface="Times New Roman"/>
                        <a:cs typeface="Times New Roman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spc="-25" dirty="0">
                          <a:latin typeface="Times New Roman"/>
                          <a:cs typeface="Times New Roman"/>
                        </a:rPr>
                        <a:t>CLO2, </a:t>
                      </a:r>
                      <a:r>
                        <a:rPr lang="en-US" sz="1100" spc="-20" dirty="0">
                          <a:latin typeface="Times New Roman"/>
                          <a:cs typeface="Times New Roman"/>
                        </a:rPr>
                        <a:t>CLO3</a:t>
                      </a:r>
                      <a:endParaRPr lang="en-US" sz="1100" dirty="0">
                        <a:latin typeface="Times New Roman"/>
                        <a:cs typeface="Times New Roman"/>
                      </a:endParaRPr>
                    </a:p>
                    <a:p>
                      <a:endParaRPr lang="en-US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4814157"/>
                  </a:ext>
                </a:extLst>
              </a:tr>
              <a:tr h="900996"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latin typeface="Times New Roman"/>
                          <a:cs typeface="Times New Roman"/>
                        </a:rPr>
                        <a:t>Tension</a:t>
                      </a:r>
                      <a:r>
                        <a:rPr lang="en-US" sz="11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100" dirty="0">
                          <a:latin typeface="Times New Roman"/>
                          <a:cs typeface="Times New Roman"/>
                        </a:rPr>
                        <a:t>and</a:t>
                      </a:r>
                      <a:r>
                        <a:rPr lang="en-US" sz="11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100" dirty="0">
                          <a:latin typeface="Times New Roman"/>
                          <a:cs typeface="Times New Roman"/>
                        </a:rPr>
                        <a:t>Compression</a:t>
                      </a:r>
                      <a:r>
                        <a:rPr lang="en-US" sz="11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100" spc="-10" dirty="0">
                          <a:latin typeface="Times New Roman"/>
                          <a:cs typeface="Times New Roman"/>
                        </a:rPr>
                        <a:t>Testing</a:t>
                      </a:r>
                      <a:endParaRPr lang="en-US" sz="1100" dirty="0">
                        <a:latin typeface="Times New Roman"/>
                        <a:cs typeface="Times New Roman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620">
                        <a:lnSpc>
                          <a:spcPts val="1380"/>
                        </a:lnSpc>
                      </a:pPr>
                      <a:r>
                        <a:rPr lang="en-US" sz="1100" spc="-10" dirty="0">
                          <a:latin typeface="Times New Roman"/>
                          <a:cs typeface="Times New Roman"/>
                        </a:rPr>
                        <a:t>CLO2,</a:t>
                      </a:r>
                      <a:endParaRPr lang="en-US" sz="1100" dirty="0">
                        <a:latin typeface="Times New Roman"/>
                        <a:cs typeface="Times New Roman"/>
                      </a:endParaRPr>
                    </a:p>
                    <a:p>
                      <a:pPr marL="7620" marR="213360">
                        <a:lnSpc>
                          <a:spcPct val="110000"/>
                        </a:lnSpc>
                        <a:spcBef>
                          <a:spcPts val="10"/>
                        </a:spcBef>
                      </a:pPr>
                      <a:r>
                        <a:rPr lang="en-US" sz="1100" spc="-10" dirty="0">
                          <a:latin typeface="Times New Roman"/>
                          <a:cs typeface="Times New Roman"/>
                        </a:rPr>
                        <a:t>CLO3, </a:t>
                      </a:r>
                      <a:r>
                        <a:rPr lang="en-US" sz="1100" dirty="0">
                          <a:latin typeface="Times New Roman"/>
                          <a:cs typeface="Times New Roman"/>
                        </a:rPr>
                        <a:t>CLO</a:t>
                      </a:r>
                      <a:r>
                        <a:rPr lang="en-US" sz="11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100" spc="-50" dirty="0">
                          <a:latin typeface="Times New Roman"/>
                          <a:cs typeface="Times New Roman"/>
                        </a:rPr>
                        <a:t>4</a:t>
                      </a:r>
                      <a:endParaRPr lang="en-US" sz="1100" dirty="0">
                        <a:latin typeface="Times New Roman"/>
                        <a:cs typeface="Times New Roman"/>
                      </a:endParaRPr>
                    </a:p>
                    <a:p>
                      <a:endParaRPr lang="en-US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9677528"/>
                  </a:ext>
                </a:extLst>
              </a:tr>
              <a:tr h="667059"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latin typeface="Times New Roman"/>
                          <a:cs typeface="Times New Roman"/>
                        </a:rPr>
                        <a:t>Torsion</a:t>
                      </a:r>
                      <a:r>
                        <a:rPr lang="en-US" sz="11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100" spc="-10" dirty="0">
                          <a:latin typeface="Times New Roman"/>
                          <a:cs typeface="Times New Roman"/>
                        </a:rPr>
                        <a:t>Testing</a:t>
                      </a:r>
                      <a:endParaRPr lang="en-US" sz="1100" dirty="0">
                        <a:latin typeface="Times New Roman"/>
                        <a:cs typeface="Times New Roman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620">
                        <a:lnSpc>
                          <a:spcPts val="1380"/>
                        </a:lnSpc>
                      </a:pPr>
                      <a:r>
                        <a:rPr lang="en-US" sz="1100" spc="-10" dirty="0">
                          <a:latin typeface="Times New Roman"/>
                          <a:cs typeface="Times New Roman"/>
                        </a:rPr>
                        <a:t>CLO2,</a:t>
                      </a:r>
                      <a:endParaRPr lang="en-US" sz="1100" dirty="0">
                        <a:latin typeface="Times New Roman"/>
                        <a:cs typeface="Times New Roman"/>
                      </a:endParaRPr>
                    </a:p>
                    <a:p>
                      <a:pPr marL="7620" marR="213360">
                        <a:lnSpc>
                          <a:spcPct val="110000"/>
                        </a:lnSpc>
                      </a:pPr>
                      <a:r>
                        <a:rPr lang="en-US" sz="1100" spc="-10" dirty="0">
                          <a:latin typeface="Times New Roman"/>
                          <a:cs typeface="Times New Roman"/>
                        </a:rPr>
                        <a:t>CLO3, </a:t>
                      </a:r>
                      <a:r>
                        <a:rPr lang="en-US" sz="1100" dirty="0">
                          <a:latin typeface="Times New Roman"/>
                          <a:cs typeface="Times New Roman"/>
                        </a:rPr>
                        <a:t>CLO</a:t>
                      </a:r>
                      <a:r>
                        <a:rPr lang="en-US" sz="11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100" spc="-50" dirty="0">
                          <a:latin typeface="Times New Roman"/>
                          <a:cs typeface="Times New Roman"/>
                        </a:rPr>
                        <a:t>4</a:t>
                      </a:r>
                      <a:endParaRPr lang="en-US" sz="1100" dirty="0">
                        <a:latin typeface="Times New Roman"/>
                        <a:cs typeface="Times New Roman"/>
                      </a:endParaRPr>
                    </a:p>
                    <a:p>
                      <a:endParaRPr lang="en-US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3447604"/>
                  </a:ext>
                </a:extLst>
              </a:tr>
              <a:tr h="676331"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spc="-10" dirty="0">
                          <a:latin typeface="Times New Roman"/>
                          <a:cs typeface="Times New Roman"/>
                        </a:rPr>
                        <a:t>Practice,</a:t>
                      </a:r>
                      <a:r>
                        <a:rPr lang="en-US" sz="1100" spc="-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100" dirty="0">
                          <a:latin typeface="Times New Roman"/>
                          <a:cs typeface="Times New Roman"/>
                        </a:rPr>
                        <a:t>Review/Reserved</a:t>
                      </a:r>
                      <a:r>
                        <a:rPr lang="en-US" sz="1100" spc="-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100" dirty="0">
                          <a:latin typeface="Times New Roman"/>
                          <a:cs typeface="Times New Roman"/>
                        </a:rPr>
                        <a:t>Day,</a:t>
                      </a:r>
                      <a:r>
                        <a:rPr lang="en-US" sz="1100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100" dirty="0">
                          <a:latin typeface="Times New Roman"/>
                          <a:cs typeface="Times New Roman"/>
                        </a:rPr>
                        <a:t>Lab</a:t>
                      </a:r>
                      <a:r>
                        <a:rPr lang="en-US" sz="11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100" dirty="0">
                          <a:latin typeface="Times New Roman"/>
                          <a:cs typeface="Times New Roman"/>
                        </a:rPr>
                        <a:t>Report</a:t>
                      </a:r>
                      <a:r>
                        <a:rPr lang="en-US" sz="11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100" dirty="0">
                          <a:latin typeface="Times New Roman"/>
                          <a:cs typeface="Times New Roman"/>
                        </a:rPr>
                        <a:t>Assessment,</a:t>
                      </a:r>
                      <a:r>
                        <a:rPr lang="en-US" sz="1100" spc="-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100" spc="-10" dirty="0">
                          <a:latin typeface="Times New Roman"/>
                          <a:cs typeface="Times New Roman"/>
                        </a:rPr>
                        <a:t>Self-study</a:t>
                      </a:r>
                      <a:endParaRPr lang="en-US" sz="1100" dirty="0">
                        <a:latin typeface="Times New Roman"/>
                        <a:cs typeface="Times New Roman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620">
                        <a:lnSpc>
                          <a:spcPts val="1370"/>
                        </a:lnSpc>
                      </a:pPr>
                      <a:r>
                        <a:rPr lang="en-US" sz="1100" dirty="0">
                          <a:latin typeface="Times New Roman"/>
                          <a:cs typeface="Times New Roman"/>
                        </a:rPr>
                        <a:t>CLO</a:t>
                      </a:r>
                      <a:r>
                        <a:rPr lang="en-US" sz="1100" spc="-50" dirty="0">
                          <a:latin typeface="Times New Roman"/>
                          <a:cs typeface="Times New Roman"/>
                        </a:rPr>
                        <a:t> 2</a:t>
                      </a:r>
                      <a:endParaRPr lang="en-US" sz="1100" dirty="0">
                        <a:latin typeface="Times New Roman"/>
                        <a:cs typeface="Times New Roman"/>
                      </a:endParaRPr>
                    </a:p>
                    <a:p>
                      <a:pPr marL="7620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lang="en-US" sz="1100" dirty="0">
                          <a:latin typeface="Times New Roman"/>
                          <a:cs typeface="Times New Roman"/>
                        </a:rPr>
                        <a:t>CLO</a:t>
                      </a:r>
                      <a:r>
                        <a:rPr lang="en-US" sz="1100" spc="-50" dirty="0">
                          <a:latin typeface="Times New Roman"/>
                          <a:cs typeface="Times New Roman"/>
                        </a:rPr>
                        <a:t> 4</a:t>
                      </a:r>
                      <a:endParaRPr lang="en-US" sz="1100" dirty="0">
                        <a:latin typeface="Times New Roman"/>
                        <a:cs typeface="Times New Roman"/>
                      </a:endParaRPr>
                    </a:p>
                    <a:p>
                      <a:endParaRPr lang="en-US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7765462"/>
                  </a:ext>
                </a:extLst>
              </a:tr>
              <a:tr h="676331"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latin typeface="Times New Roman"/>
                          <a:cs typeface="Times New Roman"/>
                        </a:rPr>
                        <a:t>Lab</a:t>
                      </a:r>
                      <a:r>
                        <a:rPr lang="en-US" sz="1100" spc="-6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100" dirty="0">
                          <a:latin typeface="Times New Roman"/>
                          <a:cs typeface="Times New Roman"/>
                        </a:rPr>
                        <a:t>Test,</a:t>
                      </a:r>
                      <a:r>
                        <a:rPr lang="en-US" sz="11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100" dirty="0">
                          <a:latin typeface="Times New Roman"/>
                          <a:cs typeface="Times New Roman"/>
                        </a:rPr>
                        <a:t>Viva,</a:t>
                      </a:r>
                      <a:r>
                        <a:rPr lang="en-US" sz="1100" spc="-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100" dirty="0">
                          <a:latin typeface="Times New Roman"/>
                          <a:cs typeface="Times New Roman"/>
                        </a:rPr>
                        <a:t>Quiz,</a:t>
                      </a:r>
                      <a:r>
                        <a:rPr lang="en-US" sz="1100" spc="-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100" dirty="0">
                          <a:latin typeface="Times New Roman"/>
                          <a:cs typeface="Times New Roman"/>
                        </a:rPr>
                        <a:t>Overall</a:t>
                      </a:r>
                      <a:r>
                        <a:rPr lang="en-US" sz="1100" spc="-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100" dirty="0">
                          <a:latin typeface="Times New Roman"/>
                          <a:cs typeface="Times New Roman"/>
                        </a:rPr>
                        <a:t>Assessment,</a:t>
                      </a:r>
                      <a:r>
                        <a:rPr lang="en-US" sz="1100" spc="-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100" dirty="0">
                          <a:latin typeface="Times New Roman"/>
                          <a:cs typeface="Times New Roman"/>
                        </a:rPr>
                        <a:t>Skill</a:t>
                      </a:r>
                      <a:r>
                        <a:rPr lang="en-US" sz="1100" spc="-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100" spc="-10" dirty="0">
                          <a:latin typeface="Times New Roman"/>
                          <a:cs typeface="Times New Roman"/>
                        </a:rPr>
                        <a:t>Development</a:t>
                      </a:r>
                      <a:r>
                        <a:rPr lang="en-US" sz="1100" spc="-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100" spc="-20" dirty="0">
                          <a:latin typeface="Times New Roman"/>
                          <a:cs typeface="Times New Roman"/>
                        </a:rPr>
                        <a:t>Test </a:t>
                      </a:r>
                      <a:r>
                        <a:rPr lang="en-US" sz="1100" spc="-10" dirty="0">
                          <a:latin typeface="Times New Roman"/>
                          <a:cs typeface="Times New Roman"/>
                        </a:rPr>
                        <a:t>(Competency)</a:t>
                      </a:r>
                      <a:endParaRPr lang="en-US" sz="1100" dirty="0">
                        <a:latin typeface="Times New Roman"/>
                        <a:cs typeface="Times New Roman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During Sessional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620">
                        <a:lnSpc>
                          <a:spcPts val="1355"/>
                        </a:lnSpc>
                      </a:pPr>
                      <a:r>
                        <a:rPr lang="en-US" sz="1100" dirty="0">
                          <a:latin typeface="Times New Roman"/>
                          <a:cs typeface="Times New Roman"/>
                        </a:rPr>
                        <a:t>CLO</a:t>
                      </a:r>
                      <a:r>
                        <a:rPr lang="en-US" sz="1100" spc="-50" dirty="0">
                          <a:latin typeface="Times New Roman"/>
                          <a:cs typeface="Times New Roman"/>
                        </a:rPr>
                        <a:t> 1</a:t>
                      </a:r>
                      <a:endParaRPr lang="en-US" sz="1100" dirty="0">
                        <a:latin typeface="Times New Roman"/>
                        <a:cs typeface="Times New Roman"/>
                      </a:endParaRPr>
                    </a:p>
                    <a:p>
                      <a:pPr marL="7620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lang="en-US" sz="1100" dirty="0">
                          <a:latin typeface="Times New Roman"/>
                          <a:cs typeface="Times New Roman"/>
                        </a:rPr>
                        <a:t>CLO</a:t>
                      </a:r>
                      <a:r>
                        <a:rPr lang="en-US" sz="1100" spc="-50" dirty="0">
                          <a:latin typeface="Times New Roman"/>
                          <a:cs typeface="Times New Roman"/>
                        </a:rPr>
                        <a:t> 3</a:t>
                      </a:r>
                      <a:endParaRPr lang="en-US" sz="1100" dirty="0">
                        <a:latin typeface="Times New Roman"/>
                        <a:cs typeface="Times New Roman"/>
                      </a:endParaRPr>
                    </a:p>
                    <a:p>
                      <a:endParaRPr lang="en-US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46830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6229361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9-Rockwell-hardnes-testing-9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628152"/>
            <a:ext cx="9144000" cy="5128591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-Rockwell-hardnes-testing-11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747422"/>
            <a:ext cx="9144000" cy="5263763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2-Rockwell-hardnes-testing-12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962108"/>
            <a:ext cx="9144000" cy="4929809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5-Rockwell-hardnes-testing-15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747423"/>
            <a:ext cx="9144000" cy="5390984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3-Materials-Testing-Lab-Presentation-33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532737"/>
            <a:ext cx="9144000" cy="5748793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4-Materials-Testing-Lab-Presentation-14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580445"/>
            <a:ext cx="9144000" cy="5239910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6-Materials-Testing-Lab-Presentation-16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938254"/>
            <a:ext cx="9144000" cy="5096786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4-Materials-Testing-Lab-Presentation-24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500931"/>
            <a:ext cx="9144000" cy="5661329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5417" y="0"/>
            <a:ext cx="11839492" cy="6024962"/>
          </a:xfrm>
          <a:prstGeom prst="rect">
            <a:avLst/>
          </a:prstGeom>
        </p:spPr>
        <p:txBody>
          <a:bodyPr vert="horz" wrap="square" lIns="0" tIns="7219" rIns="0" bIns="0" rtlCol="0">
            <a:spAutoFit/>
          </a:bodyPr>
          <a:lstStyle/>
          <a:p>
            <a:pPr marR="25075" algn="ctr">
              <a:spcBef>
                <a:spcPts val="57"/>
              </a:spcBef>
            </a:pPr>
            <a:r>
              <a:rPr sz="1600" b="1" dirty="0">
                <a:latin typeface="Times New Roman"/>
                <a:cs typeface="Times New Roman"/>
              </a:rPr>
              <a:t>EXPERIMENT</a:t>
            </a:r>
            <a:r>
              <a:rPr sz="1600" b="1" spc="-18" dirty="0">
                <a:latin typeface="Times New Roman"/>
                <a:cs typeface="Times New Roman"/>
              </a:rPr>
              <a:t> </a:t>
            </a:r>
            <a:r>
              <a:rPr sz="1600" b="1" spc="-6" dirty="0">
                <a:latin typeface="Times New Roman"/>
                <a:cs typeface="Times New Roman"/>
              </a:rPr>
              <a:t>-</a:t>
            </a:r>
            <a:r>
              <a:rPr sz="1600" b="1" spc="-30" dirty="0">
                <a:latin typeface="Times New Roman"/>
                <a:cs typeface="Times New Roman"/>
              </a:rPr>
              <a:t>1</a:t>
            </a:r>
            <a:endParaRPr sz="1600" b="1" dirty="0">
              <a:latin typeface="Times New Roman"/>
              <a:cs typeface="Times New Roman"/>
            </a:endParaRPr>
          </a:p>
          <a:p>
            <a:pPr marL="87762" algn="ctr">
              <a:spcBef>
                <a:spcPts val="862"/>
              </a:spcBef>
            </a:pPr>
            <a:r>
              <a:rPr sz="1600" b="1" dirty="0">
                <a:latin typeface="Times New Roman"/>
                <a:cs typeface="Times New Roman"/>
              </a:rPr>
              <a:t>ROCKWELL</a:t>
            </a:r>
            <a:r>
              <a:rPr sz="1600" b="1" spc="-3" dirty="0">
                <a:latin typeface="Times New Roman"/>
                <a:cs typeface="Times New Roman"/>
              </a:rPr>
              <a:t> </a:t>
            </a:r>
            <a:r>
              <a:rPr sz="1600" b="1" spc="-6" dirty="0">
                <a:latin typeface="Times New Roman"/>
                <a:cs typeface="Times New Roman"/>
              </a:rPr>
              <a:t>HARDNESS</a:t>
            </a:r>
            <a:r>
              <a:rPr sz="1600" b="1" spc="-45" dirty="0">
                <a:latin typeface="Times New Roman"/>
                <a:cs typeface="Times New Roman"/>
              </a:rPr>
              <a:t> </a:t>
            </a:r>
            <a:r>
              <a:rPr sz="1600" b="1" spc="-12" dirty="0">
                <a:latin typeface="Times New Roman"/>
                <a:cs typeface="Times New Roman"/>
              </a:rPr>
              <a:t>TEST</a:t>
            </a:r>
            <a:endParaRPr sz="1600" b="1" dirty="0">
              <a:latin typeface="Times New Roman"/>
              <a:cs typeface="Times New Roman"/>
            </a:endParaRPr>
          </a:p>
          <a:p>
            <a:pPr>
              <a:spcBef>
                <a:spcPts val="512"/>
              </a:spcBef>
            </a:pPr>
            <a:endParaRPr sz="957" dirty="0">
              <a:latin typeface="Times New Roman"/>
              <a:cs typeface="Times New Roman"/>
            </a:endParaRPr>
          </a:p>
          <a:p>
            <a:pPr marL="7598"/>
            <a:r>
              <a:rPr sz="1200" b="1" dirty="0">
                <a:latin typeface="Times New Roman"/>
                <a:cs typeface="Times New Roman"/>
              </a:rPr>
              <a:t>AIM:</a:t>
            </a:r>
            <a:r>
              <a:rPr sz="1200" b="1" spc="-18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To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determine</a:t>
            </a:r>
            <a:r>
              <a:rPr sz="1200" spc="-9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27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Rockwell</a:t>
            </a:r>
            <a:r>
              <a:rPr sz="1200" spc="18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hardness</a:t>
            </a:r>
            <a:r>
              <a:rPr sz="1200" spc="51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of</a:t>
            </a:r>
            <a:r>
              <a:rPr sz="1200" spc="3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18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given</a:t>
            </a:r>
            <a:r>
              <a:rPr sz="1200" spc="9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test</a:t>
            </a:r>
            <a:r>
              <a:rPr sz="1200" spc="39" dirty="0">
                <a:latin typeface="Times New Roman"/>
                <a:cs typeface="Times New Roman"/>
              </a:rPr>
              <a:t> </a:t>
            </a:r>
            <a:r>
              <a:rPr sz="1200" spc="-6" dirty="0">
                <a:latin typeface="Times New Roman"/>
                <a:cs typeface="Times New Roman"/>
              </a:rPr>
              <a:t>specimen.</a:t>
            </a:r>
            <a:endParaRPr sz="1200" dirty="0">
              <a:latin typeface="Times New Roman"/>
              <a:cs typeface="Times New Roman"/>
            </a:endParaRPr>
          </a:p>
          <a:p>
            <a:pPr>
              <a:spcBef>
                <a:spcPts val="263"/>
              </a:spcBef>
            </a:pPr>
            <a:endParaRPr sz="1200" dirty="0">
              <a:latin typeface="Times New Roman"/>
              <a:cs typeface="Times New Roman"/>
            </a:endParaRPr>
          </a:p>
          <a:p>
            <a:pPr marL="7598"/>
            <a:r>
              <a:rPr sz="1200" b="1" spc="-6" dirty="0">
                <a:latin typeface="Times New Roman"/>
                <a:cs typeface="Times New Roman"/>
              </a:rPr>
              <a:t>APPARATUS:</a:t>
            </a:r>
            <a:endParaRPr lang="en-US" sz="1200" b="1" spc="-6" dirty="0">
              <a:latin typeface="Times New Roman"/>
              <a:cs typeface="Times New Roman"/>
            </a:endParaRPr>
          </a:p>
          <a:p>
            <a:pPr marL="7598"/>
            <a:r>
              <a:rPr sz="1200" dirty="0">
                <a:latin typeface="Times New Roman"/>
                <a:cs typeface="Times New Roman"/>
              </a:rPr>
              <a:t>Rockwell</a:t>
            </a:r>
            <a:r>
              <a:rPr sz="1200" spc="81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hardness</a:t>
            </a:r>
            <a:r>
              <a:rPr sz="1200" spc="6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testing</a:t>
            </a:r>
            <a:r>
              <a:rPr sz="1200" spc="84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machine,</a:t>
            </a:r>
            <a:r>
              <a:rPr sz="1200" spc="7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test</a:t>
            </a:r>
            <a:r>
              <a:rPr sz="1200" spc="84" dirty="0">
                <a:latin typeface="Times New Roman"/>
                <a:cs typeface="Times New Roman"/>
              </a:rPr>
              <a:t> </a:t>
            </a:r>
            <a:r>
              <a:rPr sz="1200" spc="-6" dirty="0">
                <a:latin typeface="Times New Roman"/>
                <a:cs typeface="Times New Roman"/>
              </a:rPr>
              <a:t>specimen.</a:t>
            </a:r>
            <a:endParaRPr sz="1200" dirty="0">
              <a:latin typeface="Times New Roman"/>
              <a:cs typeface="Times New Roman"/>
            </a:endParaRPr>
          </a:p>
          <a:p>
            <a:pPr marL="7598" marR="120055">
              <a:lnSpc>
                <a:spcPct val="149100"/>
              </a:lnSpc>
              <a:spcBef>
                <a:spcPts val="380"/>
              </a:spcBef>
            </a:pPr>
            <a:r>
              <a:rPr sz="1200" b="1" dirty="0">
                <a:latin typeface="Times New Roman"/>
                <a:cs typeface="Times New Roman"/>
              </a:rPr>
              <a:t>THEORY:</a:t>
            </a:r>
            <a:r>
              <a:rPr sz="1200" b="1" spc="114" dirty="0">
                <a:latin typeface="Times New Roman"/>
                <a:cs typeface="Times New Roman"/>
              </a:rPr>
              <a:t> </a:t>
            </a:r>
            <a:endParaRPr lang="en-US" sz="1200" b="1" spc="114" dirty="0">
              <a:latin typeface="Times New Roman"/>
              <a:cs typeface="Times New Roman"/>
            </a:endParaRPr>
          </a:p>
          <a:p>
            <a:pPr marL="7598" marR="120055">
              <a:lnSpc>
                <a:spcPct val="149100"/>
              </a:lnSpc>
              <a:spcBef>
                <a:spcPts val="380"/>
              </a:spcBef>
            </a:pPr>
            <a:r>
              <a:rPr sz="1200" spc="-6" dirty="0">
                <a:latin typeface="Times New Roman"/>
                <a:cs typeface="Times New Roman"/>
              </a:rPr>
              <a:t>Hardness-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114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resistance</a:t>
            </a:r>
            <a:r>
              <a:rPr sz="1200" spc="1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of</a:t>
            </a:r>
            <a:r>
              <a:rPr sz="1200" spc="117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</a:t>
            </a:r>
            <a:r>
              <a:rPr sz="1200" spc="117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metal</a:t>
            </a:r>
            <a:r>
              <a:rPr sz="1200" spc="1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to</a:t>
            </a:r>
            <a:r>
              <a:rPr sz="1200" spc="122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plastic</a:t>
            </a:r>
            <a:r>
              <a:rPr sz="1200" spc="114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deformation</a:t>
            </a:r>
            <a:r>
              <a:rPr sz="1200" spc="117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against</a:t>
            </a:r>
            <a:r>
              <a:rPr sz="1200" spc="122" dirty="0">
                <a:latin typeface="Times New Roman"/>
                <a:cs typeface="Times New Roman"/>
              </a:rPr>
              <a:t> </a:t>
            </a:r>
            <a:r>
              <a:rPr sz="1200" spc="-6" dirty="0">
                <a:latin typeface="Times New Roman"/>
                <a:cs typeface="Times New Roman"/>
              </a:rPr>
              <a:t>indentation </a:t>
            </a:r>
            <a:r>
              <a:rPr sz="1200" dirty="0">
                <a:latin typeface="Times New Roman"/>
                <a:cs typeface="Times New Roman"/>
              </a:rPr>
              <a:t>scratching,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abrasion</a:t>
            </a:r>
            <a:r>
              <a:rPr sz="1200" spc="-6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or</a:t>
            </a:r>
            <a:r>
              <a:rPr sz="1200" spc="-6" dirty="0">
                <a:latin typeface="Times New Roman"/>
                <a:cs typeface="Times New Roman"/>
              </a:rPr>
              <a:t> </a:t>
            </a:r>
            <a:r>
              <a:rPr sz="1200" spc="-6" dirty="0" err="1">
                <a:latin typeface="Times New Roman"/>
                <a:cs typeface="Times New Roman"/>
              </a:rPr>
              <a:t>cutting.</a:t>
            </a:r>
            <a:r>
              <a:rPr sz="1200" dirty="0" err="1">
                <a:latin typeface="Times New Roman"/>
                <a:cs typeface="Times New Roman"/>
              </a:rPr>
              <a:t>The</a:t>
            </a:r>
            <a:r>
              <a:rPr sz="1200" spc="72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depth</a:t>
            </a:r>
            <a:r>
              <a:rPr sz="1200" spc="68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of</a:t>
            </a:r>
            <a:r>
              <a:rPr sz="1200" spc="68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penetration</a:t>
            </a:r>
            <a:r>
              <a:rPr sz="1200" spc="68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of</a:t>
            </a:r>
            <a:r>
              <a:rPr sz="1200" spc="7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68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indenter</a:t>
            </a:r>
            <a:r>
              <a:rPr sz="1200" spc="68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measures</a:t>
            </a:r>
            <a:r>
              <a:rPr sz="1200" spc="68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72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hardness</a:t>
            </a:r>
            <a:r>
              <a:rPr sz="1200" spc="78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of</a:t>
            </a:r>
            <a:r>
              <a:rPr sz="1200" spc="68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</a:t>
            </a:r>
            <a:r>
              <a:rPr sz="1200" spc="68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material</a:t>
            </a:r>
            <a:r>
              <a:rPr sz="1200" spc="7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by</a:t>
            </a:r>
            <a:r>
              <a:rPr sz="1200" spc="75" dirty="0">
                <a:latin typeface="Times New Roman"/>
                <a:cs typeface="Times New Roman"/>
              </a:rPr>
              <a:t> </a:t>
            </a:r>
            <a:r>
              <a:rPr sz="1200" spc="-12" dirty="0">
                <a:latin typeface="Times New Roman"/>
                <a:cs typeface="Times New Roman"/>
              </a:rPr>
              <a:t>this </a:t>
            </a:r>
            <a:r>
              <a:rPr sz="1200" dirty="0">
                <a:latin typeface="Times New Roman"/>
                <a:cs typeface="Times New Roman"/>
              </a:rPr>
              <a:t>Rockwell’s</a:t>
            </a:r>
            <a:r>
              <a:rPr sz="1200" spc="137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hardness</a:t>
            </a:r>
            <a:r>
              <a:rPr sz="1200" spc="1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test</a:t>
            </a:r>
            <a:r>
              <a:rPr sz="1200" spc="141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method.</a:t>
            </a:r>
            <a:r>
              <a:rPr sz="1200" spc="1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137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depth</a:t>
            </a:r>
            <a:r>
              <a:rPr sz="1200" spc="137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of</a:t>
            </a:r>
            <a:r>
              <a:rPr sz="1200" spc="141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penetration</a:t>
            </a:r>
            <a:r>
              <a:rPr sz="1200" spc="1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is</a:t>
            </a:r>
            <a:r>
              <a:rPr sz="1200" spc="141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inversely</a:t>
            </a:r>
            <a:r>
              <a:rPr sz="1200" spc="137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proportional</a:t>
            </a:r>
            <a:r>
              <a:rPr sz="1200" spc="137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to</a:t>
            </a:r>
            <a:r>
              <a:rPr sz="1200" spc="137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the </a:t>
            </a:r>
            <a:r>
              <a:rPr sz="1200" dirty="0">
                <a:latin typeface="Times New Roman"/>
                <a:cs typeface="Times New Roman"/>
              </a:rPr>
              <a:t>hardness.</a:t>
            </a:r>
            <a:r>
              <a:rPr sz="1200" spc="87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Both</a:t>
            </a:r>
            <a:r>
              <a:rPr sz="1200" spc="9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ball</a:t>
            </a:r>
            <a:r>
              <a:rPr sz="1200" spc="9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or</a:t>
            </a:r>
            <a:r>
              <a:rPr sz="1200" spc="9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diamond</a:t>
            </a:r>
            <a:r>
              <a:rPr sz="1200" spc="81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cone</a:t>
            </a:r>
            <a:r>
              <a:rPr sz="1200" spc="84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types</a:t>
            </a:r>
            <a:r>
              <a:rPr sz="1200" spc="87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of</a:t>
            </a:r>
            <a:r>
              <a:rPr sz="1200" spc="9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indenters</a:t>
            </a:r>
            <a:r>
              <a:rPr sz="1200" spc="9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are</a:t>
            </a:r>
            <a:r>
              <a:rPr sz="1200" spc="87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used</a:t>
            </a:r>
            <a:r>
              <a:rPr sz="1200" spc="81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in</a:t>
            </a:r>
            <a:r>
              <a:rPr sz="1200" spc="81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this</a:t>
            </a:r>
            <a:r>
              <a:rPr sz="1200" spc="87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test.</a:t>
            </a:r>
            <a:r>
              <a:rPr sz="1200" spc="7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There</a:t>
            </a:r>
            <a:r>
              <a:rPr sz="1200" spc="84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are</a:t>
            </a:r>
            <a:r>
              <a:rPr sz="1200" spc="87" dirty="0">
                <a:latin typeface="Times New Roman"/>
                <a:cs typeface="Times New Roman"/>
              </a:rPr>
              <a:t> </a:t>
            </a:r>
            <a:r>
              <a:rPr sz="1200" spc="-6" dirty="0">
                <a:latin typeface="Times New Roman"/>
                <a:cs typeface="Times New Roman"/>
              </a:rPr>
              <a:t>three </a:t>
            </a:r>
            <a:r>
              <a:rPr sz="1200" dirty="0">
                <a:latin typeface="Times New Roman"/>
                <a:cs typeface="Times New Roman"/>
              </a:rPr>
              <a:t>scales</a:t>
            </a:r>
            <a:r>
              <a:rPr sz="1200" spc="-6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on</a:t>
            </a:r>
            <a:r>
              <a:rPr sz="1200" spc="-3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6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machine</a:t>
            </a:r>
            <a:r>
              <a:rPr sz="1200" spc="-9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for</a:t>
            </a:r>
            <a:r>
              <a:rPr sz="1200" spc="-12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taking</a:t>
            </a:r>
            <a:r>
              <a:rPr sz="1200" spc="-3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hardness</a:t>
            </a:r>
            <a:r>
              <a:rPr sz="1200" spc="-9" dirty="0">
                <a:latin typeface="Times New Roman"/>
                <a:cs typeface="Times New Roman"/>
              </a:rPr>
              <a:t> </a:t>
            </a:r>
            <a:r>
              <a:rPr sz="1200" spc="-6" dirty="0">
                <a:latin typeface="Times New Roman"/>
                <a:cs typeface="Times New Roman"/>
              </a:rPr>
              <a:t>readings.</a:t>
            </a:r>
            <a:endParaRPr sz="1200" dirty="0">
              <a:latin typeface="Times New Roman"/>
              <a:cs typeface="Times New Roman"/>
            </a:endParaRPr>
          </a:p>
          <a:p>
            <a:pPr>
              <a:spcBef>
                <a:spcPts val="428"/>
              </a:spcBef>
            </a:pPr>
            <a:endParaRPr sz="1200" dirty="0">
              <a:latin typeface="Times New Roman"/>
              <a:cs typeface="Times New Roman"/>
            </a:endParaRPr>
          </a:p>
          <a:p>
            <a:pPr marL="7598" marR="233271" algn="just">
              <a:lnSpc>
                <a:spcPct val="145500"/>
              </a:lnSpc>
            </a:pPr>
            <a:r>
              <a:rPr sz="1200" dirty="0">
                <a:latin typeface="Times New Roman"/>
                <a:cs typeface="Times New Roman"/>
              </a:rPr>
              <a:t>Scale</a:t>
            </a:r>
            <a:r>
              <a:rPr sz="1200" spc="-42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„A-</a:t>
            </a:r>
            <a:r>
              <a:rPr sz="1200" spc="-18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with</a:t>
            </a:r>
            <a:r>
              <a:rPr sz="1200" spc="-27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load</a:t>
            </a:r>
            <a:r>
              <a:rPr sz="1200" spc="-21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60kgf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or 588.8N</a:t>
            </a:r>
            <a:r>
              <a:rPr sz="1200" spc="-27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and</a:t>
            </a:r>
            <a:r>
              <a:rPr sz="1200" spc="-27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diamond</a:t>
            </a:r>
            <a:r>
              <a:rPr sz="1200" spc="-12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indenter</a:t>
            </a:r>
            <a:r>
              <a:rPr sz="1200" spc="-6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is</a:t>
            </a:r>
            <a:r>
              <a:rPr sz="1200" spc="-9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used</a:t>
            </a:r>
            <a:r>
              <a:rPr sz="1200" spc="-9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for</a:t>
            </a:r>
            <a:r>
              <a:rPr sz="1200" spc="-9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performing</a:t>
            </a:r>
            <a:r>
              <a:rPr sz="1200" spc="-27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tests</a:t>
            </a:r>
            <a:r>
              <a:rPr sz="1200" spc="-6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on </a:t>
            </a:r>
            <a:r>
              <a:rPr sz="1200" dirty="0">
                <a:latin typeface="Times New Roman"/>
                <a:cs typeface="Times New Roman"/>
              </a:rPr>
              <a:t>steel</a:t>
            </a:r>
            <a:r>
              <a:rPr sz="1200" spc="-6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and</a:t>
            </a:r>
            <a:r>
              <a:rPr sz="1200" spc="-6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shallow</a:t>
            </a:r>
            <a:r>
              <a:rPr sz="1200" spc="-9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case</a:t>
            </a:r>
            <a:r>
              <a:rPr sz="1200" spc="-9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hardened</a:t>
            </a:r>
            <a:r>
              <a:rPr sz="1200" spc="-6" dirty="0">
                <a:latin typeface="Times New Roman"/>
                <a:cs typeface="Times New Roman"/>
              </a:rPr>
              <a:t> steel.</a:t>
            </a:r>
            <a:endParaRPr sz="1200" dirty="0">
              <a:latin typeface="Times New Roman"/>
              <a:cs typeface="Times New Roman"/>
            </a:endParaRPr>
          </a:p>
          <a:p>
            <a:pPr marL="7598" marR="156147" algn="just">
              <a:lnSpc>
                <a:spcPts val="1179"/>
              </a:lnSpc>
              <a:spcBef>
                <a:spcPts val="75"/>
              </a:spcBef>
            </a:pPr>
            <a:r>
              <a:rPr sz="1200" dirty="0">
                <a:latin typeface="Times New Roman"/>
                <a:cs typeface="Times New Roman"/>
              </a:rPr>
              <a:t>Scale</a:t>
            </a:r>
            <a:r>
              <a:rPr sz="1200" spc="-33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„B-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with</a:t>
            </a:r>
            <a:r>
              <a:rPr sz="1200" spc="-9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load</a:t>
            </a:r>
            <a:r>
              <a:rPr sz="1200" spc="-21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100kgf</a:t>
            </a:r>
            <a:r>
              <a:rPr sz="1200" spc="-27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or</a:t>
            </a:r>
            <a:r>
              <a:rPr sz="1200" spc="-3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980.7</a:t>
            </a:r>
            <a:r>
              <a:rPr sz="1200" spc="-9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N</a:t>
            </a:r>
            <a:r>
              <a:rPr sz="1200" spc="-36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and</a:t>
            </a:r>
            <a:r>
              <a:rPr sz="1200" spc="-24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1.588mm</a:t>
            </a:r>
            <a:r>
              <a:rPr sz="1200" spc="-24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dia</a:t>
            </a:r>
            <a:r>
              <a:rPr sz="1200" spc="-3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ball</a:t>
            </a:r>
            <a:r>
              <a:rPr sz="1200" spc="-21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indenter</a:t>
            </a:r>
            <a:r>
              <a:rPr sz="1200" spc="-12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is</a:t>
            </a:r>
            <a:r>
              <a:rPr sz="1200" spc="-6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used</a:t>
            </a:r>
            <a:r>
              <a:rPr sz="1200" spc="-24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for</a:t>
            </a:r>
            <a:r>
              <a:rPr sz="1200" spc="-3" dirty="0">
                <a:latin typeface="Times New Roman"/>
                <a:cs typeface="Times New Roman"/>
              </a:rPr>
              <a:t> </a:t>
            </a:r>
            <a:r>
              <a:rPr sz="1200" spc="-6" dirty="0">
                <a:latin typeface="Times New Roman"/>
                <a:cs typeface="Times New Roman"/>
              </a:rPr>
              <a:t>performing </a:t>
            </a:r>
            <a:r>
              <a:rPr sz="1200" dirty="0">
                <a:latin typeface="Times New Roman"/>
                <a:cs typeface="Times New Roman"/>
              </a:rPr>
              <a:t>tests</a:t>
            </a:r>
            <a:r>
              <a:rPr sz="1200" spc="-3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on</a:t>
            </a:r>
            <a:r>
              <a:rPr sz="1200" spc="-6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soft</a:t>
            </a:r>
            <a:r>
              <a:rPr sz="1200" spc="3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steel,</a:t>
            </a:r>
            <a:r>
              <a:rPr sz="1200" spc="-9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malleable iron, copper</a:t>
            </a:r>
            <a:r>
              <a:rPr sz="1200" spc="-3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and</a:t>
            </a:r>
            <a:r>
              <a:rPr sz="1200" spc="-6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aluminum</a:t>
            </a:r>
            <a:r>
              <a:rPr sz="1200" spc="-12" dirty="0">
                <a:latin typeface="Times New Roman"/>
                <a:cs typeface="Times New Roman"/>
              </a:rPr>
              <a:t> </a:t>
            </a:r>
            <a:r>
              <a:rPr sz="1200" spc="-6" dirty="0">
                <a:latin typeface="Times New Roman"/>
                <a:cs typeface="Times New Roman"/>
              </a:rPr>
              <a:t>alloys.</a:t>
            </a:r>
            <a:endParaRPr sz="1200" dirty="0">
              <a:latin typeface="Times New Roman"/>
              <a:cs typeface="Times New Roman"/>
            </a:endParaRPr>
          </a:p>
          <a:p>
            <a:pPr marL="7598" marR="193000" algn="just">
              <a:lnSpc>
                <a:spcPts val="1179"/>
              </a:lnSpc>
              <a:spcBef>
                <a:spcPts val="6"/>
              </a:spcBef>
            </a:pPr>
            <a:r>
              <a:rPr sz="1200" dirty="0">
                <a:latin typeface="Times New Roman"/>
                <a:cs typeface="Times New Roman"/>
              </a:rPr>
              <a:t>Scale</a:t>
            </a:r>
            <a:r>
              <a:rPr sz="1200" spc="-33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„C-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with</a:t>
            </a:r>
            <a:r>
              <a:rPr sz="1200" spc="-9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load</a:t>
            </a:r>
            <a:r>
              <a:rPr sz="1200" spc="-21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150kgf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or</a:t>
            </a:r>
            <a:r>
              <a:rPr sz="1200" spc="-3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1471</a:t>
            </a:r>
            <a:r>
              <a:rPr sz="1200" spc="-9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N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and</a:t>
            </a:r>
            <a:r>
              <a:rPr sz="1200" spc="-27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diamond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indenter</a:t>
            </a:r>
            <a:r>
              <a:rPr sz="1200" spc="-3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is used</a:t>
            </a:r>
            <a:r>
              <a:rPr sz="1200" spc="-24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for</a:t>
            </a:r>
            <a:r>
              <a:rPr sz="1200" spc="-3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performing</a:t>
            </a:r>
            <a:r>
              <a:rPr sz="1200" spc="-27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tests</a:t>
            </a:r>
            <a:r>
              <a:rPr sz="1200" spc="-3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on </a:t>
            </a:r>
            <a:r>
              <a:rPr sz="1200" dirty="0">
                <a:latin typeface="Times New Roman"/>
                <a:cs typeface="Times New Roman"/>
              </a:rPr>
              <a:t>steel,</a:t>
            </a:r>
            <a:r>
              <a:rPr sz="1200" spc="-6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hard</a:t>
            </a:r>
            <a:r>
              <a:rPr sz="1200" spc="-12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cost steel,</a:t>
            </a:r>
            <a:r>
              <a:rPr sz="1200" spc="-3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deep</a:t>
            </a:r>
            <a:r>
              <a:rPr sz="1200" spc="-3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case</a:t>
            </a:r>
            <a:r>
              <a:rPr sz="1200" spc="-3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hardened</a:t>
            </a:r>
            <a:r>
              <a:rPr sz="1200" spc="-3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steel ,</a:t>
            </a:r>
            <a:r>
              <a:rPr sz="1200" spc="-12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other</a:t>
            </a:r>
            <a:r>
              <a:rPr sz="1200" spc="-9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metals</a:t>
            </a:r>
            <a:r>
              <a:rPr sz="1200" spc="-3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which</a:t>
            </a:r>
            <a:r>
              <a:rPr sz="1200" spc="-3" dirty="0">
                <a:latin typeface="Times New Roman"/>
                <a:cs typeface="Times New Roman"/>
              </a:rPr>
              <a:t> </a:t>
            </a:r>
            <a:r>
              <a:rPr sz="1200" spc="-6" dirty="0">
                <a:latin typeface="Times New Roman"/>
                <a:cs typeface="Times New Roman"/>
              </a:rPr>
              <a:t>harder.</a:t>
            </a:r>
            <a:endParaRPr sz="1200" dirty="0">
              <a:latin typeface="Times New Roman"/>
              <a:cs typeface="Times New Roman"/>
            </a:endParaRPr>
          </a:p>
          <a:p>
            <a:pPr marL="7598" marR="119295" algn="just">
              <a:lnSpc>
                <a:spcPts val="1160"/>
              </a:lnSpc>
              <a:spcBef>
                <a:spcPts val="12"/>
              </a:spcBef>
            </a:pPr>
            <a:r>
              <a:rPr sz="1200" dirty="0">
                <a:latin typeface="Times New Roman"/>
                <a:cs typeface="Times New Roman"/>
              </a:rPr>
              <a:t>First</a:t>
            </a:r>
            <a:r>
              <a:rPr sz="1200" spc="33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minor</a:t>
            </a:r>
            <a:r>
              <a:rPr sz="1200" spc="36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load</a:t>
            </a:r>
            <a:r>
              <a:rPr sz="1200" spc="36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is</a:t>
            </a:r>
            <a:r>
              <a:rPr sz="1200" spc="36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applied</a:t>
            </a:r>
            <a:r>
              <a:rPr sz="1200" spc="33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to</a:t>
            </a:r>
            <a:r>
              <a:rPr sz="1200" spc="33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overcome</a:t>
            </a:r>
            <a:r>
              <a:rPr sz="1200" spc="36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33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film</a:t>
            </a:r>
            <a:r>
              <a:rPr sz="1200" spc="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thickness</a:t>
            </a:r>
            <a:r>
              <a:rPr sz="1200" spc="36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on</a:t>
            </a:r>
            <a:r>
              <a:rPr sz="1200" spc="33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57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metal</a:t>
            </a:r>
            <a:r>
              <a:rPr sz="1200" spc="36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surface.</a:t>
            </a:r>
            <a:r>
              <a:rPr sz="1200" spc="36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Minor</a:t>
            </a:r>
            <a:r>
              <a:rPr sz="1200" spc="33" dirty="0">
                <a:latin typeface="Times New Roman"/>
                <a:cs typeface="Times New Roman"/>
              </a:rPr>
              <a:t> </a:t>
            </a:r>
            <a:r>
              <a:rPr sz="1200" spc="-12" dirty="0">
                <a:latin typeface="Times New Roman"/>
                <a:cs typeface="Times New Roman"/>
              </a:rPr>
              <a:t>load </a:t>
            </a:r>
            <a:r>
              <a:rPr sz="1200" dirty="0">
                <a:latin typeface="Times New Roman"/>
                <a:cs typeface="Times New Roman"/>
              </a:rPr>
              <a:t>also</a:t>
            </a:r>
            <a:r>
              <a:rPr sz="1200" spc="66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eliminates</a:t>
            </a:r>
            <a:r>
              <a:rPr sz="1200" spc="7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errors</a:t>
            </a:r>
            <a:r>
              <a:rPr sz="1200" spc="72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in</a:t>
            </a:r>
            <a:r>
              <a:rPr sz="1200" spc="72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7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depth</a:t>
            </a:r>
            <a:r>
              <a:rPr sz="1200" spc="72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of</a:t>
            </a:r>
            <a:r>
              <a:rPr sz="1200" spc="68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measurement</a:t>
            </a:r>
            <a:r>
              <a:rPr sz="1200" spc="7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due</a:t>
            </a:r>
            <a:r>
              <a:rPr sz="1200" spc="7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to</a:t>
            </a:r>
            <a:r>
              <a:rPr sz="1200" spc="66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spring</a:t>
            </a:r>
            <a:r>
              <a:rPr sz="1200" spc="7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of</a:t>
            </a:r>
            <a:r>
              <a:rPr sz="1200" spc="7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7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machine</a:t>
            </a:r>
            <a:r>
              <a:rPr sz="1200" spc="72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frame</a:t>
            </a:r>
            <a:r>
              <a:rPr sz="1200" spc="75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or </a:t>
            </a:r>
            <a:r>
              <a:rPr sz="1200" dirty="0">
                <a:latin typeface="Times New Roman"/>
                <a:cs typeface="Times New Roman"/>
              </a:rPr>
              <a:t>setting</a:t>
            </a:r>
            <a:r>
              <a:rPr sz="1200" spc="-6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down</a:t>
            </a:r>
            <a:r>
              <a:rPr sz="1200" spc="-3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of</a:t>
            </a:r>
            <a:r>
              <a:rPr sz="1200" spc="-6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3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specimen</a:t>
            </a:r>
            <a:r>
              <a:rPr sz="1200" spc="-6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and</a:t>
            </a:r>
            <a:r>
              <a:rPr sz="1200" spc="-12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table</a:t>
            </a:r>
            <a:r>
              <a:rPr sz="1200" spc="-12" dirty="0">
                <a:latin typeface="Times New Roman"/>
                <a:cs typeface="Times New Roman"/>
              </a:rPr>
              <a:t> </a:t>
            </a:r>
            <a:r>
              <a:rPr sz="1200" spc="-6" dirty="0">
                <a:latin typeface="Times New Roman"/>
                <a:cs typeface="Times New Roman"/>
              </a:rPr>
              <a:t>attachments.</a:t>
            </a:r>
            <a:endParaRPr sz="1200" dirty="0">
              <a:latin typeface="Times New Roman"/>
              <a:cs typeface="Times New Roman"/>
            </a:endParaRPr>
          </a:p>
          <a:p>
            <a:pPr marL="7598" algn="just">
              <a:spcBef>
                <a:spcPts val="278"/>
              </a:spcBef>
            </a:pP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51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Rockwell</a:t>
            </a:r>
            <a:r>
              <a:rPr sz="1200" spc="57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hardness</a:t>
            </a:r>
            <a:r>
              <a:rPr sz="1200" spc="51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is</a:t>
            </a:r>
            <a:r>
              <a:rPr sz="1200" spc="48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derived</a:t>
            </a:r>
            <a:r>
              <a:rPr sz="1200" spc="48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from</a:t>
            </a:r>
            <a:r>
              <a:rPr sz="1200" spc="6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48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measurement</a:t>
            </a:r>
            <a:r>
              <a:rPr sz="1200" spc="6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of</a:t>
            </a:r>
            <a:r>
              <a:rPr sz="1200" spc="48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48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depth</a:t>
            </a:r>
            <a:r>
              <a:rPr sz="1200" spc="57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of</a:t>
            </a:r>
            <a:r>
              <a:rPr sz="1200" spc="48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51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impression.</a:t>
            </a:r>
            <a:r>
              <a:rPr sz="1200" spc="54" dirty="0">
                <a:latin typeface="Times New Roman"/>
                <a:cs typeface="Times New Roman"/>
              </a:rPr>
              <a:t> </a:t>
            </a:r>
            <a:r>
              <a:rPr sz="1200" spc="-12" dirty="0">
                <a:latin typeface="Times New Roman"/>
                <a:cs typeface="Times New Roman"/>
              </a:rPr>
              <a:t>This</a:t>
            </a:r>
            <a:endParaRPr sz="1200" dirty="0">
              <a:latin typeface="Times New Roman"/>
              <a:cs typeface="Times New Roman"/>
            </a:endParaRPr>
          </a:p>
          <a:p>
            <a:pPr marL="7598" algn="just">
              <a:spcBef>
                <a:spcPts val="395"/>
              </a:spcBef>
            </a:pPr>
            <a:r>
              <a:rPr sz="1200" dirty="0">
                <a:latin typeface="Times New Roman"/>
                <a:cs typeface="Times New Roman"/>
              </a:rPr>
              <a:t>method</a:t>
            </a:r>
            <a:r>
              <a:rPr sz="1200" spc="-3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of</a:t>
            </a:r>
            <a:r>
              <a:rPr sz="1200" spc="-3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test is</a:t>
            </a:r>
            <a:r>
              <a:rPr sz="1200" spc="-6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suitable</a:t>
            </a:r>
            <a:r>
              <a:rPr sz="1200" spc="-9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for</a:t>
            </a:r>
            <a:r>
              <a:rPr sz="1200" spc="-3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finished</a:t>
            </a:r>
            <a:r>
              <a:rPr sz="1200" spc="-3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or</a:t>
            </a:r>
            <a:r>
              <a:rPr sz="1200" spc="-6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machined</a:t>
            </a:r>
            <a:r>
              <a:rPr sz="1200" spc="-3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parts</a:t>
            </a:r>
            <a:r>
              <a:rPr sz="1200" spc="-3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of simple </a:t>
            </a:r>
            <a:r>
              <a:rPr sz="1200" spc="-6" dirty="0">
                <a:latin typeface="Times New Roman"/>
                <a:cs typeface="Times New Roman"/>
              </a:rPr>
              <a:t>shapes.</a:t>
            </a:r>
            <a:endParaRPr sz="1200" dirty="0">
              <a:latin typeface="Times New Roman"/>
              <a:cs typeface="Times New Roman"/>
            </a:endParaRPr>
          </a:p>
          <a:p>
            <a:pPr marL="7598">
              <a:spcBef>
                <a:spcPts val="365"/>
              </a:spcBef>
            </a:pPr>
            <a:r>
              <a:rPr sz="1200" b="1" spc="-6" dirty="0">
                <a:latin typeface="Times New Roman"/>
                <a:cs typeface="Times New Roman"/>
              </a:rPr>
              <a:t>PROCEDURE:</a:t>
            </a:r>
            <a:endParaRPr sz="1200" dirty="0">
              <a:latin typeface="Times New Roman"/>
              <a:cs typeface="Times New Roman"/>
            </a:endParaRPr>
          </a:p>
          <a:p>
            <a:pPr marL="100299" indent="-92701">
              <a:buAutoNum type="arabicPeriod"/>
              <a:tabLst>
                <a:tab pos="100299" algn="l"/>
              </a:tabLst>
            </a:pPr>
            <a:r>
              <a:rPr sz="1200" dirty="0">
                <a:latin typeface="Times New Roman"/>
                <a:cs typeface="Times New Roman"/>
              </a:rPr>
              <a:t>Select</a:t>
            </a:r>
            <a:r>
              <a:rPr sz="1200" spc="36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21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load</a:t>
            </a:r>
            <a:r>
              <a:rPr sz="1200" spc="42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by rotating</a:t>
            </a:r>
            <a:r>
              <a:rPr sz="1200" spc="27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33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nob</a:t>
            </a:r>
            <a:r>
              <a:rPr sz="1200" spc="51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and</a:t>
            </a:r>
            <a:r>
              <a:rPr sz="1200" spc="27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fix</a:t>
            </a:r>
            <a:r>
              <a:rPr sz="1200" spc="27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33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suitable</a:t>
            </a:r>
            <a:r>
              <a:rPr sz="1200" spc="30" dirty="0">
                <a:latin typeface="Times New Roman"/>
                <a:cs typeface="Times New Roman"/>
              </a:rPr>
              <a:t> </a:t>
            </a:r>
            <a:r>
              <a:rPr sz="1200" spc="-6" dirty="0">
                <a:latin typeface="Times New Roman"/>
                <a:cs typeface="Times New Roman"/>
              </a:rPr>
              <a:t>indenter.</a:t>
            </a:r>
            <a:endParaRPr sz="1200" dirty="0">
              <a:latin typeface="Times New Roman"/>
              <a:cs typeface="Times New Roman"/>
            </a:endParaRPr>
          </a:p>
          <a:p>
            <a:pPr marL="100299" indent="-92701">
              <a:spcBef>
                <a:spcPts val="87"/>
              </a:spcBef>
              <a:buAutoNum type="arabicPeriod"/>
              <a:tabLst>
                <a:tab pos="100299" algn="l"/>
              </a:tabLst>
            </a:pPr>
            <a:r>
              <a:rPr sz="1200" dirty="0">
                <a:latin typeface="Times New Roman"/>
                <a:cs typeface="Times New Roman"/>
              </a:rPr>
              <a:t>Clean</a:t>
            </a:r>
            <a:r>
              <a:rPr sz="1200" spc="-6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6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test</a:t>
            </a:r>
            <a:r>
              <a:rPr sz="1200" spc="6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piece</a:t>
            </a:r>
            <a:r>
              <a:rPr sz="1200" spc="1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and</a:t>
            </a:r>
            <a:r>
              <a:rPr sz="1200" spc="24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place</a:t>
            </a:r>
            <a:r>
              <a:rPr sz="1200" spc="27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on</a:t>
            </a:r>
            <a:r>
              <a:rPr sz="1200" spc="21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21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special</a:t>
            </a:r>
            <a:r>
              <a:rPr sz="1200" spc="18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anvil</a:t>
            </a:r>
            <a:r>
              <a:rPr sz="1200" spc="36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or</a:t>
            </a:r>
            <a:r>
              <a:rPr sz="1200" spc="4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worktable</a:t>
            </a:r>
            <a:r>
              <a:rPr sz="1200" spc="33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of</a:t>
            </a:r>
            <a:r>
              <a:rPr sz="1200" spc="27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45" dirty="0">
                <a:latin typeface="Times New Roman"/>
                <a:cs typeface="Times New Roman"/>
              </a:rPr>
              <a:t> </a:t>
            </a:r>
            <a:r>
              <a:rPr sz="1200" spc="-6" dirty="0">
                <a:latin typeface="Times New Roman"/>
                <a:cs typeface="Times New Roman"/>
              </a:rPr>
              <a:t>machine.</a:t>
            </a:r>
            <a:endParaRPr sz="1200" dirty="0">
              <a:latin typeface="Times New Roman"/>
              <a:cs typeface="Times New Roman"/>
            </a:endParaRPr>
          </a:p>
          <a:p>
            <a:pPr marL="109417" indent="-101819">
              <a:spcBef>
                <a:spcPts val="380"/>
              </a:spcBef>
              <a:buAutoNum type="arabicPeriod"/>
              <a:tabLst>
                <a:tab pos="109417" algn="l"/>
              </a:tabLst>
            </a:pPr>
            <a:r>
              <a:rPr sz="1200" dirty="0">
                <a:latin typeface="Times New Roman"/>
                <a:cs typeface="Times New Roman"/>
              </a:rPr>
              <a:t>Turn</a:t>
            </a:r>
            <a:r>
              <a:rPr sz="1200" spc="-9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12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capstan</a:t>
            </a:r>
            <a:r>
              <a:rPr sz="1200" spc="36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wheel</a:t>
            </a:r>
            <a:r>
              <a:rPr sz="1200" spc="33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to</a:t>
            </a:r>
            <a:r>
              <a:rPr sz="1200" spc="18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evaluate</a:t>
            </a:r>
            <a:r>
              <a:rPr sz="1200" spc="6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1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test</a:t>
            </a:r>
            <a:r>
              <a:rPr sz="1200" spc="48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specimen</a:t>
            </a:r>
            <a:r>
              <a:rPr sz="1200" spc="57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into</a:t>
            </a:r>
            <a:r>
              <a:rPr sz="1200" spc="-3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contact</a:t>
            </a:r>
            <a:r>
              <a:rPr sz="1200" spc="57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with</a:t>
            </a:r>
            <a:r>
              <a:rPr sz="1200" spc="12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36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indenter</a:t>
            </a:r>
            <a:r>
              <a:rPr sz="1200" spc="66" dirty="0">
                <a:latin typeface="Times New Roman"/>
                <a:cs typeface="Times New Roman"/>
              </a:rPr>
              <a:t> </a:t>
            </a:r>
            <a:r>
              <a:rPr sz="1200" spc="-6" dirty="0">
                <a:latin typeface="Times New Roman"/>
                <a:cs typeface="Times New Roman"/>
              </a:rPr>
              <a:t>point.</a:t>
            </a:r>
            <a:endParaRPr lang="en-US" sz="1200" spc="-6" dirty="0">
              <a:latin typeface="Times New Roman"/>
              <a:cs typeface="Times New Roman"/>
            </a:endParaRPr>
          </a:p>
          <a:p>
            <a:pPr marL="109417" indent="-101819">
              <a:spcBef>
                <a:spcPts val="380"/>
              </a:spcBef>
              <a:buAutoNum type="arabicPeriod"/>
              <a:tabLst>
                <a:tab pos="109417" algn="l"/>
              </a:tabLst>
            </a:pPr>
            <a:endParaRPr sz="1200" dirty="0">
              <a:latin typeface="Times New Roman"/>
              <a:cs typeface="Times New Roman"/>
            </a:endParaRPr>
          </a:p>
          <a:p>
            <a:pPr marL="124613" marR="67246" indent="-117395">
              <a:lnSpc>
                <a:spcPts val="718"/>
              </a:lnSpc>
              <a:spcBef>
                <a:spcPts val="299"/>
              </a:spcBef>
              <a:buAutoNum type="arabicPeriod"/>
              <a:tabLst>
                <a:tab pos="142470" algn="l"/>
              </a:tabLst>
            </a:pPr>
            <a:r>
              <a:rPr sz="1200" dirty="0">
                <a:latin typeface="Times New Roman"/>
                <a:cs typeface="Times New Roman"/>
              </a:rPr>
              <a:t>Further</a:t>
            </a:r>
            <a:r>
              <a:rPr sz="1200" spc="7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turn</a:t>
            </a:r>
            <a:r>
              <a:rPr sz="1200" spc="7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7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wheel</a:t>
            </a:r>
            <a:r>
              <a:rPr sz="1200" spc="78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for</a:t>
            </a:r>
            <a:r>
              <a:rPr sz="1200" spc="7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three</a:t>
            </a:r>
            <a:r>
              <a:rPr sz="1200" spc="7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rotations</a:t>
            </a:r>
            <a:r>
              <a:rPr sz="1200" spc="7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forcing</a:t>
            </a:r>
            <a:r>
              <a:rPr sz="1200" spc="7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72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test</a:t>
            </a:r>
            <a:r>
              <a:rPr sz="1200" spc="78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specimen</a:t>
            </a:r>
            <a:r>
              <a:rPr sz="1200" spc="7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against</a:t>
            </a:r>
            <a:r>
              <a:rPr sz="1200" spc="78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72" dirty="0">
                <a:latin typeface="Times New Roman"/>
                <a:cs typeface="Times New Roman"/>
              </a:rPr>
              <a:t> </a:t>
            </a:r>
            <a:r>
              <a:rPr sz="1200" spc="-6" dirty="0">
                <a:latin typeface="Times New Roman"/>
                <a:cs typeface="Times New Roman"/>
              </a:rPr>
              <a:t>indenter. </a:t>
            </a:r>
            <a:r>
              <a:rPr sz="1200" dirty="0">
                <a:latin typeface="Times New Roman"/>
                <a:cs typeface="Times New Roman"/>
              </a:rPr>
              <a:t>This</a:t>
            </a:r>
            <a:r>
              <a:rPr sz="1200" spc="-3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will</a:t>
            </a:r>
            <a:r>
              <a:rPr sz="1200" spc="-9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ensure</a:t>
            </a:r>
            <a:r>
              <a:rPr sz="1200" spc="-9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9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minor</a:t>
            </a:r>
            <a:r>
              <a:rPr sz="1200" spc="-3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load</a:t>
            </a:r>
            <a:r>
              <a:rPr sz="1200" spc="-3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has</a:t>
            </a:r>
            <a:r>
              <a:rPr sz="1200" spc="-3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been</a:t>
            </a:r>
            <a:r>
              <a:rPr sz="1200" spc="-3" dirty="0">
                <a:latin typeface="Times New Roman"/>
                <a:cs typeface="Times New Roman"/>
              </a:rPr>
              <a:t> </a:t>
            </a:r>
            <a:r>
              <a:rPr sz="1200" spc="-6" dirty="0">
                <a:latin typeface="Times New Roman"/>
                <a:cs typeface="Times New Roman"/>
              </a:rPr>
              <a:t>applied.</a:t>
            </a:r>
            <a:endParaRPr lang="en-US" sz="1200" spc="-6" dirty="0">
              <a:latin typeface="Times New Roman"/>
              <a:cs typeface="Times New Roman"/>
            </a:endParaRPr>
          </a:p>
          <a:p>
            <a:pPr marL="124613" marR="67246" indent="-117395">
              <a:lnSpc>
                <a:spcPts val="718"/>
              </a:lnSpc>
              <a:spcBef>
                <a:spcPts val="299"/>
              </a:spcBef>
              <a:buAutoNum type="arabicPeriod"/>
              <a:tabLst>
                <a:tab pos="142470" algn="l"/>
              </a:tabLst>
            </a:pPr>
            <a:endParaRPr sz="1200" dirty="0">
              <a:latin typeface="Times New Roman"/>
              <a:cs typeface="Times New Roman"/>
            </a:endParaRPr>
          </a:p>
          <a:p>
            <a:pPr marL="134872" indent="-127273">
              <a:lnSpc>
                <a:spcPts val="757"/>
              </a:lnSpc>
              <a:buAutoNum type="arabicPeriod"/>
              <a:tabLst>
                <a:tab pos="134872" algn="l"/>
              </a:tabLst>
            </a:pPr>
            <a:r>
              <a:rPr sz="1200" dirty="0">
                <a:latin typeface="Times New Roman"/>
                <a:cs typeface="Times New Roman"/>
              </a:rPr>
              <a:t>As</a:t>
            </a:r>
            <a:r>
              <a:rPr sz="1200" spc="48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soon</a:t>
            </a:r>
            <a:r>
              <a:rPr sz="1200" spc="42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as</a:t>
            </a:r>
            <a:r>
              <a:rPr sz="1200" spc="42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48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pointer</a:t>
            </a:r>
            <a:r>
              <a:rPr sz="1200" spc="42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comes</a:t>
            </a:r>
            <a:r>
              <a:rPr sz="1200" spc="42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to</a:t>
            </a:r>
            <a:r>
              <a:rPr sz="1200" spc="39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rest</a:t>
            </a:r>
            <a:r>
              <a:rPr sz="1200" spc="51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pull</a:t>
            </a:r>
            <a:r>
              <a:rPr sz="1200" spc="42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48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handle</a:t>
            </a:r>
            <a:r>
              <a:rPr sz="1200" spc="39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in</a:t>
            </a:r>
            <a:r>
              <a:rPr sz="1200" spc="4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39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reverse</a:t>
            </a:r>
            <a:r>
              <a:rPr sz="1200" spc="42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direction</a:t>
            </a:r>
            <a:r>
              <a:rPr sz="1200" spc="48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slowly.</a:t>
            </a:r>
            <a:r>
              <a:rPr sz="1200" spc="45" dirty="0">
                <a:latin typeface="Times New Roman"/>
                <a:cs typeface="Times New Roman"/>
              </a:rPr>
              <a:t> </a:t>
            </a:r>
            <a:r>
              <a:rPr sz="1200" spc="-12" dirty="0">
                <a:latin typeface="Times New Roman"/>
                <a:cs typeface="Times New Roman"/>
              </a:rPr>
              <a:t>This</a:t>
            </a:r>
            <a:endParaRPr sz="1200" dirty="0">
              <a:latin typeface="Times New Roman"/>
              <a:cs typeface="Times New Roman"/>
            </a:endParaRPr>
          </a:p>
          <a:p>
            <a:pPr marL="134872" marR="67626">
              <a:lnSpc>
                <a:spcPct val="100899"/>
              </a:lnSpc>
            </a:pPr>
            <a:r>
              <a:rPr sz="1200" dirty="0">
                <a:latin typeface="Times New Roman"/>
                <a:cs typeface="Times New Roman"/>
              </a:rPr>
              <a:t>releases</a:t>
            </a:r>
            <a:r>
              <a:rPr sz="1200" spc="126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126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major</a:t>
            </a:r>
            <a:r>
              <a:rPr sz="1200" spc="129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but</a:t>
            </a:r>
            <a:r>
              <a:rPr sz="1200" spc="129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not</a:t>
            </a:r>
            <a:r>
              <a:rPr sz="1200" spc="122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126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minor</a:t>
            </a:r>
            <a:r>
              <a:rPr sz="1200" spc="126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load.</a:t>
            </a:r>
            <a:r>
              <a:rPr sz="1200" spc="129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126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pointer</a:t>
            </a:r>
            <a:r>
              <a:rPr sz="1200" spc="132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will</a:t>
            </a:r>
            <a:r>
              <a:rPr sz="1200" spc="129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now</a:t>
            </a:r>
            <a:r>
              <a:rPr sz="1200" spc="122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rotate</a:t>
            </a:r>
            <a:r>
              <a:rPr sz="1200" spc="129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in</a:t>
            </a:r>
            <a:r>
              <a:rPr sz="1200" spc="117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129" dirty="0">
                <a:latin typeface="Times New Roman"/>
                <a:cs typeface="Times New Roman"/>
              </a:rPr>
              <a:t> </a:t>
            </a:r>
            <a:r>
              <a:rPr sz="1200" spc="-6" dirty="0">
                <a:latin typeface="Times New Roman"/>
                <a:cs typeface="Times New Roman"/>
              </a:rPr>
              <a:t>reverse direction</a:t>
            </a:r>
            <a:r>
              <a:rPr sz="957" spc="-6" dirty="0">
                <a:latin typeface="Times New Roman"/>
                <a:cs typeface="Times New Roman"/>
              </a:rPr>
              <a:t>.</a:t>
            </a:r>
            <a:endParaRPr sz="957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11034" y="262393"/>
            <a:ext cx="7063108" cy="560304"/>
          </a:xfrm>
          <a:prstGeom prst="rect">
            <a:avLst/>
          </a:prstGeom>
        </p:spPr>
        <p:txBody>
          <a:bodyPr vert="horz" wrap="square" lIns="0" tIns="15198" rIns="0" bIns="0" rtlCol="0">
            <a:spAutoFit/>
          </a:bodyPr>
          <a:lstStyle/>
          <a:p>
            <a:pPr marL="136771" marR="3039" indent="-129553">
              <a:lnSpc>
                <a:spcPts val="748"/>
              </a:lnSpc>
              <a:spcBef>
                <a:spcPts val="120"/>
              </a:spcBef>
            </a:pPr>
            <a:r>
              <a:rPr sz="658" dirty="0">
                <a:latin typeface="Times New Roman"/>
                <a:cs typeface="Times New Roman"/>
              </a:rPr>
              <a:t>6.</a:t>
            </a:r>
            <a:r>
              <a:rPr sz="658" spc="90" dirty="0">
                <a:latin typeface="Times New Roman"/>
                <a:cs typeface="Times New Roman"/>
              </a:rPr>
              <a:t> </a:t>
            </a:r>
            <a:r>
              <a:rPr sz="658" spc="-12" dirty="0">
                <a:latin typeface="Times New Roman"/>
                <a:cs typeface="Times New Roman"/>
              </a:rPr>
              <a:t>.</a:t>
            </a:r>
            <a:endParaRPr sz="658" dirty="0">
              <a:latin typeface="Times New Roman"/>
              <a:cs typeface="Times New Roman"/>
            </a:endParaRPr>
          </a:p>
          <a:p>
            <a:pPr>
              <a:spcBef>
                <a:spcPts val="625"/>
              </a:spcBef>
            </a:pPr>
            <a:endParaRPr sz="658" dirty="0">
              <a:latin typeface="Times New Roman"/>
              <a:cs typeface="Times New Roman"/>
            </a:endParaRPr>
          </a:p>
          <a:p>
            <a:pPr marL="65726">
              <a:spcBef>
                <a:spcPts val="3"/>
              </a:spcBef>
            </a:pPr>
            <a:r>
              <a:rPr lang="en-US" sz="1000" b="1" spc="-6" dirty="0">
                <a:latin typeface="Times New Roman"/>
                <a:cs typeface="Times New Roman"/>
              </a:rPr>
              <a:t>  </a:t>
            </a:r>
            <a:r>
              <a:rPr b="1" spc="-6" dirty="0">
                <a:latin typeface="Times New Roman"/>
                <a:cs typeface="Times New Roman"/>
              </a:rPr>
              <a:t>OBSERVATIONS:</a:t>
            </a:r>
            <a:endParaRPr sz="1000" dirty="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14400" y="1035182"/>
            <a:ext cx="2854518" cy="633754"/>
          </a:xfrm>
          <a:prstGeom prst="rect">
            <a:avLst/>
          </a:prstGeom>
        </p:spPr>
        <p:txBody>
          <a:bodyPr vert="horz" wrap="square" lIns="0" tIns="3420" rIns="0" bIns="0" rtlCol="0">
            <a:spAutoFit/>
          </a:bodyPr>
          <a:lstStyle/>
          <a:p>
            <a:pPr marL="7598" marR="3039">
              <a:lnSpc>
                <a:spcPct val="116799"/>
              </a:lnSpc>
              <a:spcBef>
                <a:spcPts val="27"/>
              </a:spcBef>
            </a:pPr>
            <a:r>
              <a:rPr sz="1200" dirty="0">
                <a:latin typeface="Times New Roman"/>
                <a:cs typeface="Times New Roman"/>
              </a:rPr>
              <a:t>Material</a:t>
            </a:r>
            <a:r>
              <a:rPr sz="1200" spc="27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of</a:t>
            </a:r>
            <a:r>
              <a:rPr sz="1200" spc="-27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12" dirty="0">
                <a:latin typeface="Times New Roman"/>
                <a:cs typeface="Times New Roman"/>
              </a:rPr>
              <a:t> </a:t>
            </a:r>
            <a:r>
              <a:rPr sz="1200" spc="-6" dirty="0">
                <a:latin typeface="Times New Roman"/>
                <a:cs typeface="Times New Roman"/>
              </a:rPr>
              <a:t>specimen </a:t>
            </a:r>
            <a:endParaRPr lang="en-US" sz="1200" spc="-6" dirty="0">
              <a:latin typeface="Times New Roman"/>
              <a:cs typeface="Times New Roman"/>
            </a:endParaRPr>
          </a:p>
          <a:p>
            <a:pPr marL="7598" marR="3039">
              <a:lnSpc>
                <a:spcPct val="116799"/>
              </a:lnSpc>
              <a:spcBef>
                <a:spcPts val="27"/>
              </a:spcBef>
            </a:pPr>
            <a:r>
              <a:rPr sz="1200" dirty="0">
                <a:latin typeface="Times New Roman"/>
                <a:cs typeface="Times New Roman"/>
              </a:rPr>
              <a:t>Thickness</a:t>
            </a:r>
            <a:r>
              <a:rPr sz="1200" spc="54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of</a:t>
            </a:r>
            <a:r>
              <a:rPr sz="1200" spc="-33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test</a:t>
            </a:r>
            <a:r>
              <a:rPr sz="1200" spc="9" dirty="0">
                <a:latin typeface="Times New Roman"/>
                <a:cs typeface="Times New Roman"/>
              </a:rPr>
              <a:t> </a:t>
            </a:r>
            <a:r>
              <a:rPr sz="1200" spc="-6" dirty="0">
                <a:latin typeface="Times New Roman"/>
                <a:cs typeface="Times New Roman"/>
              </a:rPr>
              <a:t>specimen</a:t>
            </a:r>
            <a:endParaRPr lang="en-US" sz="1200" spc="-6" dirty="0">
              <a:latin typeface="Times New Roman"/>
              <a:cs typeface="Times New Roman"/>
            </a:endParaRPr>
          </a:p>
          <a:p>
            <a:pPr marL="7598" marR="3039">
              <a:lnSpc>
                <a:spcPct val="116799"/>
              </a:lnSpc>
              <a:spcBef>
                <a:spcPts val="27"/>
              </a:spcBef>
            </a:pPr>
            <a:r>
              <a:rPr sz="1200" dirty="0">
                <a:latin typeface="Times New Roman"/>
                <a:cs typeface="Times New Roman"/>
              </a:rPr>
              <a:t>Hardness</a:t>
            </a:r>
            <a:r>
              <a:rPr sz="1200" spc="3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scale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spc="-12" dirty="0">
                <a:latin typeface="Times New Roman"/>
                <a:cs typeface="Times New Roman"/>
              </a:rPr>
              <a:t>used</a:t>
            </a:r>
            <a:endParaRPr sz="1200" dirty="0">
              <a:latin typeface="Times New Roman"/>
              <a:cs typeface="Times New Roman"/>
            </a:endParaRPr>
          </a:p>
        </p:txBody>
      </p:sp>
      <p:graphicFrame>
        <p:nvGraphicFramePr>
          <p:cNvPr id="5" name="object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949487"/>
              </p:ext>
            </p:extLst>
          </p:nvPr>
        </p:nvGraphicFramePr>
        <p:xfrm>
          <a:off x="914400" y="1924419"/>
          <a:ext cx="8509916" cy="192659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956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04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704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6453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9233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8167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9162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1765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05549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686663">
                <a:tc rowSpan="2">
                  <a:txBody>
                    <a:bodyPr/>
                    <a:lstStyle/>
                    <a:p>
                      <a:pPr marL="107950" marR="97790">
                        <a:lnSpc>
                          <a:spcPct val="103899"/>
                        </a:lnSpc>
                        <a:spcBef>
                          <a:spcPts val="1125"/>
                        </a:spcBef>
                      </a:pPr>
                      <a:r>
                        <a:rPr sz="1100" spc="-40" dirty="0">
                          <a:latin typeface="Times New Roman"/>
                          <a:cs typeface="Times New Roman"/>
                        </a:rPr>
                        <a:t>Test </a:t>
                      </a:r>
                      <a:r>
                        <a:rPr sz="1100" spc="-25" dirty="0">
                          <a:latin typeface="Times New Roman"/>
                          <a:cs typeface="Times New Roman"/>
                        </a:rPr>
                        <a:t>no</a:t>
                      </a:r>
                      <a:endParaRPr sz="1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85488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 marL="77470">
                        <a:lnSpc>
                          <a:spcPct val="100000"/>
                        </a:lnSpc>
                        <a:spcBef>
                          <a:spcPts val="1155"/>
                        </a:spcBef>
                      </a:pPr>
                      <a:r>
                        <a:rPr sz="1100" spc="-10" dirty="0">
                          <a:latin typeface="Times New Roman"/>
                          <a:cs typeface="Times New Roman"/>
                        </a:rPr>
                        <a:t>Material</a:t>
                      </a:r>
                      <a:endParaRPr sz="1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87767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 gridSpan="3">
                  <a:txBody>
                    <a:bodyPr/>
                    <a:lstStyle/>
                    <a:p>
                      <a:pPr marL="73025">
                        <a:lnSpc>
                          <a:spcPct val="100000"/>
                        </a:lnSpc>
                        <a:spcBef>
                          <a:spcPts val="1155"/>
                        </a:spcBef>
                        <a:tabLst>
                          <a:tab pos="737235" algn="l"/>
                          <a:tab pos="1319530" algn="l"/>
                        </a:tabLst>
                      </a:pPr>
                      <a:r>
                        <a:rPr sz="1100" spc="-10" dirty="0">
                          <a:latin typeface="Times New Roman"/>
                          <a:cs typeface="Times New Roman"/>
                        </a:rPr>
                        <a:t>Rockwell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1100" spc="-20" dirty="0">
                          <a:latin typeface="Times New Roman"/>
                          <a:cs typeface="Times New Roman"/>
                        </a:rPr>
                        <a:t>Scale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	of</a:t>
                      </a:r>
                      <a:r>
                        <a:rPr sz="1100" spc="7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10" dirty="0">
                          <a:latin typeface="Times New Roman"/>
                          <a:cs typeface="Times New Roman"/>
                        </a:rPr>
                        <a:t>weights</a:t>
                      </a: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05"/>
                        </a:spcBef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 marL="73025">
                        <a:lnSpc>
                          <a:spcPct val="100000"/>
                        </a:lnSpc>
                        <a:spcBef>
                          <a:spcPts val="5"/>
                        </a:spcBef>
                        <a:tabLst>
                          <a:tab pos="743585" algn="l"/>
                          <a:tab pos="1319530" algn="l"/>
                        </a:tabLst>
                      </a:pPr>
                      <a:r>
                        <a:rPr sz="1100" spc="-10" dirty="0">
                          <a:latin typeface="Times New Roman"/>
                          <a:cs typeface="Times New Roman"/>
                        </a:rPr>
                        <a:t>Scale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lang="en-US" sz="1100" dirty="0">
                          <a:latin typeface="Times New Roman"/>
                          <a:cs typeface="Times New Roman"/>
                        </a:rPr>
                        <a:t>                 </a:t>
                      </a:r>
                      <a:r>
                        <a:rPr sz="1100" spc="-10" dirty="0">
                          <a:latin typeface="Times New Roman"/>
                          <a:cs typeface="Times New Roman"/>
                        </a:rPr>
                        <a:t>weight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lang="en-US" sz="1100" dirty="0">
                          <a:latin typeface="Times New Roman"/>
                          <a:cs typeface="Times New Roman"/>
                        </a:rPr>
                        <a:t>                             </a:t>
                      </a:r>
                      <a:r>
                        <a:rPr sz="1100" spc="-10" dirty="0">
                          <a:latin typeface="Times New Roman"/>
                          <a:cs typeface="Times New Roman"/>
                        </a:rPr>
                        <a:t>indent</a:t>
                      </a:r>
                      <a:endParaRPr sz="1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87767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3">
                  <a:txBody>
                    <a:bodyPr/>
                    <a:lstStyle/>
                    <a:p>
                      <a:pPr marL="66675" marR="800735">
                        <a:lnSpc>
                          <a:spcPts val="1280"/>
                        </a:lnSpc>
                        <a:spcBef>
                          <a:spcPts val="55"/>
                        </a:spcBef>
                      </a:pPr>
                      <a:r>
                        <a:rPr sz="1100" spc="-30" dirty="0">
                          <a:latin typeface="Times New Roman"/>
                          <a:cs typeface="Times New Roman"/>
                        </a:rPr>
                        <a:t>Rockwell </a:t>
                      </a:r>
                      <a:r>
                        <a:rPr sz="1100" spc="-10" dirty="0">
                          <a:latin typeface="Times New Roman"/>
                          <a:cs typeface="Times New Roman"/>
                        </a:rPr>
                        <a:t>number</a:t>
                      </a:r>
                      <a:endParaRPr sz="1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179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9850" marR="76835">
                        <a:lnSpc>
                          <a:spcPct val="103699"/>
                        </a:lnSpc>
                        <a:spcBef>
                          <a:spcPts val="1130"/>
                        </a:spcBef>
                      </a:pPr>
                      <a:r>
                        <a:rPr sz="1100" spc="-10" dirty="0">
                          <a:latin typeface="Times New Roman"/>
                          <a:cs typeface="Times New Roman"/>
                        </a:rPr>
                        <a:t>Average </a:t>
                      </a:r>
                      <a:r>
                        <a:rPr sz="1100" spc="-30" dirty="0">
                          <a:latin typeface="Times New Roman"/>
                          <a:cs typeface="Times New Roman"/>
                        </a:rPr>
                        <a:t>Rockwell </a:t>
                      </a:r>
                      <a:r>
                        <a:rPr sz="1100" spc="-25" dirty="0">
                          <a:latin typeface="Times New Roman"/>
                          <a:cs typeface="Times New Roman"/>
                        </a:rPr>
                        <a:t>no.</a:t>
                      </a:r>
                      <a:endParaRPr sz="1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85867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432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428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466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3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466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6675">
                        <a:lnSpc>
                          <a:spcPts val="1265"/>
                        </a:lnSpc>
                      </a:pPr>
                      <a:r>
                        <a:rPr sz="1100" spc="-50" dirty="0">
                          <a:latin typeface="Times New Roman"/>
                          <a:cs typeface="Times New Roman"/>
                        </a:rPr>
                        <a:t>1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0325">
                        <a:lnSpc>
                          <a:spcPts val="1265"/>
                        </a:lnSpc>
                      </a:pPr>
                      <a:r>
                        <a:rPr sz="1100" spc="-50" dirty="0">
                          <a:latin typeface="Times New Roman"/>
                          <a:cs typeface="Times New Roman"/>
                        </a:rPr>
                        <a:t>2</a:t>
                      </a:r>
                      <a:endParaRPr sz="1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33020" algn="ctr">
                        <a:lnSpc>
                          <a:spcPts val="1265"/>
                        </a:lnSpc>
                      </a:pPr>
                      <a:r>
                        <a:rPr sz="1100" spc="-50" dirty="0">
                          <a:latin typeface="Times New Roman"/>
                          <a:cs typeface="Times New Roman"/>
                        </a:rPr>
                        <a:t>3</a:t>
                      </a:r>
                      <a:endParaRPr sz="1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236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745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" name="object 6"/>
          <p:cNvSpPr txBox="1"/>
          <p:nvPr/>
        </p:nvSpPr>
        <p:spPr>
          <a:xfrm>
            <a:off x="914400" y="4112900"/>
            <a:ext cx="9148221" cy="2296825"/>
          </a:xfrm>
          <a:prstGeom prst="rect">
            <a:avLst/>
          </a:prstGeom>
        </p:spPr>
        <p:txBody>
          <a:bodyPr vert="horz" wrap="square" lIns="0" tIns="7979" rIns="0" bIns="0" rtlCol="0">
            <a:spAutoFit/>
          </a:bodyPr>
          <a:lstStyle/>
          <a:p>
            <a:pPr marL="43691">
              <a:spcBef>
                <a:spcPts val="63"/>
              </a:spcBef>
            </a:pPr>
            <a:r>
              <a:rPr sz="1100" b="1" spc="-6" dirty="0">
                <a:latin typeface="Times New Roman"/>
                <a:cs typeface="Times New Roman"/>
              </a:rPr>
              <a:t>PRECAUTIONS:</a:t>
            </a:r>
            <a:endParaRPr sz="1100" dirty="0">
              <a:latin typeface="Times New Roman"/>
              <a:cs typeface="Times New Roman"/>
            </a:endParaRPr>
          </a:p>
          <a:p>
            <a:pPr marL="136771" indent="-129173" algn="just">
              <a:spcBef>
                <a:spcPts val="601"/>
              </a:spcBef>
              <a:buAutoNum type="arabicPeriod"/>
              <a:tabLst>
                <a:tab pos="136771" algn="l"/>
              </a:tabLst>
            </a:pPr>
            <a:r>
              <a:rPr sz="1100" dirty="0">
                <a:latin typeface="Times New Roman"/>
                <a:cs typeface="Times New Roman"/>
              </a:rPr>
              <a:t>For</a:t>
            </a:r>
            <a:r>
              <a:rPr sz="1100" spc="68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testing</a:t>
            </a:r>
            <a:r>
              <a:rPr sz="1100" spc="57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cylindrical</a:t>
            </a:r>
            <a:r>
              <a:rPr sz="1100" spc="54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test</a:t>
            </a:r>
            <a:r>
              <a:rPr sz="1100" spc="54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specimens</a:t>
            </a:r>
            <a:r>
              <a:rPr sz="1100" spc="93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use</a:t>
            </a:r>
            <a:r>
              <a:rPr sz="1100" spc="51" dirty="0">
                <a:latin typeface="Times New Roman"/>
                <a:cs typeface="Times New Roman"/>
              </a:rPr>
              <a:t> </a:t>
            </a:r>
            <a:r>
              <a:rPr sz="1100" spc="-12" dirty="0">
                <a:latin typeface="Times New Roman"/>
                <a:cs typeface="Times New Roman"/>
              </a:rPr>
              <a:t>V-</a:t>
            </a:r>
            <a:r>
              <a:rPr sz="1100" dirty="0">
                <a:latin typeface="Times New Roman"/>
                <a:cs typeface="Times New Roman"/>
              </a:rPr>
              <a:t>type</a:t>
            </a:r>
            <a:r>
              <a:rPr sz="1100" spc="-24" dirty="0">
                <a:latin typeface="Times New Roman"/>
                <a:cs typeface="Times New Roman"/>
              </a:rPr>
              <a:t> </a:t>
            </a:r>
            <a:r>
              <a:rPr sz="1100" spc="-6" dirty="0">
                <a:latin typeface="Times New Roman"/>
                <a:cs typeface="Times New Roman"/>
              </a:rPr>
              <a:t>platform.</a:t>
            </a:r>
            <a:endParaRPr sz="1100" dirty="0">
              <a:latin typeface="Times New Roman"/>
              <a:cs typeface="Times New Roman"/>
            </a:endParaRPr>
          </a:p>
          <a:p>
            <a:pPr marL="136771" indent="-129173" algn="just">
              <a:spcBef>
                <a:spcPts val="374"/>
              </a:spcBef>
              <a:buAutoNum type="arabicPeriod"/>
              <a:tabLst>
                <a:tab pos="136771" algn="l"/>
              </a:tabLst>
            </a:pPr>
            <a:r>
              <a:rPr sz="1100" dirty="0">
                <a:latin typeface="Times New Roman"/>
                <a:cs typeface="Times New Roman"/>
              </a:rPr>
              <a:t>Calibrate</a:t>
            </a:r>
            <a:r>
              <a:rPr sz="1100" spc="27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the</a:t>
            </a:r>
            <a:r>
              <a:rPr sz="1100" spc="66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machine</a:t>
            </a:r>
            <a:r>
              <a:rPr sz="1100" spc="63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occasionally</a:t>
            </a:r>
            <a:r>
              <a:rPr sz="1100" spc="51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by</a:t>
            </a:r>
            <a:r>
              <a:rPr sz="1100" spc="51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using</a:t>
            </a:r>
            <a:r>
              <a:rPr sz="1100" spc="54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standard</a:t>
            </a:r>
            <a:r>
              <a:rPr sz="1100" spc="3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test</a:t>
            </a:r>
            <a:r>
              <a:rPr sz="1100" spc="21" dirty="0">
                <a:latin typeface="Times New Roman"/>
                <a:cs typeface="Times New Roman"/>
              </a:rPr>
              <a:t> </a:t>
            </a:r>
            <a:r>
              <a:rPr sz="1100" spc="-6" dirty="0">
                <a:latin typeface="Times New Roman"/>
                <a:cs typeface="Times New Roman"/>
              </a:rPr>
              <a:t>blocks.</a:t>
            </a:r>
            <a:endParaRPr sz="1100" dirty="0">
              <a:latin typeface="Times New Roman"/>
              <a:cs typeface="Times New Roman"/>
            </a:endParaRPr>
          </a:p>
          <a:p>
            <a:pPr marL="7598" marR="180842" indent="132592" algn="just">
              <a:lnSpc>
                <a:spcPct val="147700"/>
              </a:lnSpc>
              <a:spcBef>
                <a:spcPts val="12"/>
              </a:spcBef>
              <a:buAutoNum type="arabicPeriod"/>
              <a:tabLst>
                <a:tab pos="140191" algn="l"/>
              </a:tabLst>
            </a:pPr>
            <a:r>
              <a:rPr sz="1100" dirty="0">
                <a:latin typeface="Times New Roman"/>
                <a:cs typeface="Times New Roman"/>
              </a:rPr>
              <a:t>For</a:t>
            </a:r>
            <a:r>
              <a:rPr sz="1100" spc="84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thin</a:t>
            </a:r>
            <a:r>
              <a:rPr sz="1100" spc="7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metal</a:t>
            </a:r>
            <a:r>
              <a:rPr sz="1100" spc="78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prices</a:t>
            </a:r>
            <a:r>
              <a:rPr sz="1100" spc="7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place</a:t>
            </a:r>
            <a:r>
              <a:rPr sz="1100" spc="84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another</a:t>
            </a:r>
            <a:r>
              <a:rPr sz="1100" spc="206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sufficiently</a:t>
            </a:r>
            <a:r>
              <a:rPr sz="1100" spc="7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thick</a:t>
            </a:r>
            <a:r>
              <a:rPr sz="1100" spc="81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metal</a:t>
            </a:r>
            <a:r>
              <a:rPr sz="1100" spc="84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piece</a:t>
            </a:r>
            <a:r>
              <a:rPr sz="1100" spc="84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between</a:t>
            </a:r>
            <a:r>
              <a:rPr sz="1100" spc="84" dirty="0">
                <a:latin typeface="Times New Roman"/>
                <a:cs typeface="Times New Roman"/>
              </a:rPr>
              <a:t> </a:t>
            </a:r>
            <a:r>
              <a:rPr sz="1100" spc="-15" dirty="0">
                <a:latin typeface="Times New Roman"/>
                <a:cs typeface="Times New Roman"/>
              </a:rPr>
              <a:t>the </a:t>
            </a:r>
            <a:r>
              <a:rPr sz="1100" dirty="0">
                <a:latin typeface="Times New Roman"/>
                <a:cs typeface="Times New Roman"/>
              </a:rPr>
              <a:t>test</a:t>
            </a:r>
            <a:r>
              <a:rPr sz="1100" spc="33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specimen</a:t>
            </a:r>
            <a:r>
              <a:rPr sz="1100" spc="36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and</a:t>
            </a:r>
            <a:r>
              <a:rPr sz="1100" spc="24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the</a:t>
            </a:r>
            <a:r>
              <a:rPr sz="1100" spc="36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platform</a:t>
            </a:r>
            <a:r>
              <a:rPr sz="1100" spc="3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to</a:t>
            </a:r>
            <a:r>
              <a:rPr sz="1100" spc="3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avoid</a:t>
            </a:r>
            <a:r>
              <a:rPr sz="1100" spc="33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any</a:t>
            </a:r>
            <a:r>
              <a:rPr sz="1100" spc="33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damage,</a:t>
            </a:r>
            <a:r>
              <a:rPr sz="1100" spc="36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which</a:t>
            </a:r>
            <a:r>
              <a:rPr sz="1100" spc="36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may</a:t>
            </a:r>
            <a:r>
              <a:rPr sz="1100" spc="33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likely</a:t>
            </a:r>
            <a:r>
              <a:rPr sz="1100" spc="33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occur</a:t>
            </a:r>
            <a:r>
              <a:rPr sz="1100" spc="36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to</a:t>
            </a:r>
            <a:r>
              <a:rPr sz="1100" spc="24" dirty="0">
                <a:latin typeface="Times New Roman"/>
                <a:cs typeface="Times New Roman"/>
              </a:rPr>
              <a:t> </a:t>
            </a:r>
            <a:r>
              <a:rPr sz="1100" spc="-15" dirty="0">
                <a:latin typeface="Times New Roman"/>
                <a:cs typeface="Times New Roman"/>
              </a:rPr>
              <a:t>the </a:t>
            </a:r>
            <a:r>
              <a:rPr sz="1100" spc="-6" dirty="0">
                <a:latin typeface="Times New Roman"/>
                <a:cs typeface="Times New Roman"/>
              </a:rPr>
              <a:t>platform.</a:t>
            </a:r>
            <a:endParaRPr sz="1100" dirty="0">
              <a:latin typeface="Times New Roman"/>
              <a:cs typeface="Times New Roman"/>
            </a:endParaRPr>
          </a:p>
          <a:p>
            <a:pPr marL="7598" marR="189580" indent="129173" algn="just">
              <a:lnSpc>
                <a:spcPct val="147300"/>
              </a:lnSpc>
              <a:buAutoNum type="arabicPeriod"/>
              <a:tabLst>
                <a:tab pos="136771" algn="l"/>
              </a:tabLst>
            </a:pPr>
            <a:r>
              <a:rPr sz="1100" dirty="0">
                <a:latin typeface="Times New Roman"/>
                <a:cs typeface="Times New Roman"/>
              </a:rPr>
              <a:t>After</a:t>
            </a:r>
            <a:r>
              <a:rPr sz="1100" spc="9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applying</a:t>
            </a:r>
            <a:r>
              <a:rPr sz="1100" spc="-6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major</a:t>
            </a:r>
            <a:r>
              <a:rPr sz="1100" spc="9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load</a:t>
            </a:r>
            <a:r>
              <a:rPr sz="1100" spc="6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wait</a:t>
            </a:r>
            <a:r>
              <a:rPr sz="1100" spc="3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for</a:t>
            </a:r>
            <a:r>
              <a:rPr sz="1100" spc="9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some</a:t>
            </a:r>
            <a:r>
              <a:rPr sz="1100" spc="-18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time</a:t>
            </a:r>
            <a:r>
              <a:rPr sz="1100" spc="-12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to</a:t>
            </a:r>
            <a:r>
              <a:rPr sz="1100" spc="-1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allow</a:t>
            </a:r>
            <a:r>
              <a:rPr sz="1100" spc="-24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the needle</a:t>
            </a:r>
            <a:r>
              <a:rPr sz="1100" spc="-21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to</a:t>
            </a:r>
            <a:r>
              <a:rPr sz="1100" spc="-1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come to</a:t>
            </a:r>
            <a:r>
              <a:rPr sz="1100" spc="-12" dirty="0">
                <a:latin typeface="Times New Roman"/>
                <a:cs typeface="Times New Roman"/>
              </a:rPr>
              <a:t> </a:t>
            </a:r>
            <a:r>
              <a:rPr sz="1100" spc="-6" dirty="0">
                <a:latin typeface="Times New Roman"/>
                <a:cs typeface="Times New Roman"/>
              </a:rPr>
              <a:t>rest. </a:t>
            </a:r>
            <a:r>
              <a:rPr sz="1100" dirty="0">
                <a:latin typeface="Times New Roman"/>
                <a:cs typeface="Times New Roman"/>
              </a:rPr>
              <a:t>The</a:t>
            </a:r>
            <a:r>
              <a:rPr sz="1100" spc="-3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waiting time</a:t>
            </a:r>
            <a:r>
              <a:rPr sz="1100" spc="-6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may</a:t>
            </a:r>
            <a:r>
              <a:rPr sz="1100" spc="-3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vary</a:t>
            </a:r>
            <a:r>
              <a:rPr sz="1100" spc="-9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from</a:t>
            </a:r>
            <a:r>
              <a:rPr sz="1100" spc="3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2</a:t>
            </a:r>
            <a:r>
              <a:rPr sz="1100" spc="-9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to</a:t>
            </a:r>
            <a:r>
              <a:rPr sz="1100" spc="-3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8 </a:t>
            </a:r>
            <a:r>
              <a:rPr sz="1100" spc="-6" dirty="0">
                <a:latin typeface="Times New Roman"/>
                <a:cs typeface="Times New Roman"/>
              </a:rPr>
              <a:t>seconds.</a:t>
            </a:r>
            <a:endParaRPr sz="1100" dirty="0">
              <a:latin typeface="Times New Roman"/>
              <a:cs typeface="Times New Roman"/>
            </a:endParaRPr>
          </a:p>
          <a:p>
            <a:pPr marL="7598" marR="3039" indent="138291">
              <a:lnSpc>
                <a:spcPts val="1179"/>
              </a:lnSpc>
              <a:spcBef>
                <a:spcPts val="90"/>
              </a:spcBef>
              <a:buAutoNum type="arabicPeriod"/>
              <a:tabLst>
                <a:tab pos="145889" algn="l"/>
              </a:tabLst>
            </a:pPr>
            <a:r>
              <a:rPr sz="1100" dirty="0">
                <a:latin typeface="Times New Roman"/>
                <a:cs typeface="Times New Roman"/>
              </a:rPr>
              <a:t>The</a:t>
            </a:r>
            <a:r>
              <a:rPr sz="1100" spc="-21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surface</a:t>
            </a:r>
            <a:r>
              <a:rPr sz="1100" spc="-1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of</a:t>
            </a:r>
            <a:r>
              <a:rPr sz="1100" spc="-6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the</a:t>
            </a:r>
            <a:r>
              <a:rPr sz="1100" spc="-21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test</a:t>
            </a:r>
            <a:r>
              <a:rPr sz="1100" spc="7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piece</a:t>
            </a:r>
            <a:r>
              <a:rPr sz="1100" spc="-18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should</a:t>
            </a:r>
            <a:r>
              <a:rPr sz="1100" spc="-3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be</a:t>
            </a:r>
            <a:r>
              <a:rPr sz="1100" spc="-18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smooth</a:t>
            </a:r>
            <a:r>
              <a:rPr sz="1100" spc="-3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and</a:t>
            </a:r>
            <a:r>
              <a:rPr sz="1100" spc="54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even</a:t>
            </a:r>
            <a:r>
              <a:rPr sz="1100" spc="-6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and</a:t>
            </a:r>
            <a:r>
              <a:rPr sz="1100" spc="-3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free</a:t>
            </a:r>
            <a:r>
              <a:rPr sz="1100" spc="-18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from</a:t>
            </a:r>
            <a:r>
              <a:rPr sz="1100" spc="-1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oxide</a:t>
            </a:r>
            <a:r>
              <a:rPr sz="1100" spc="-1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scale</a:t>
            </a:r>
            <a:r>
              <a:rPr sz="1100" spc="-27" dirty="0">
                <a:latin typeface="Times New Roman"/>
                <a:cs typeface="Times New Roman"/>
              </a:rPr>
              <a:t> </a:t>
            </a:r>
            <a:r>
              <a:rPr sz="1100" spc="-15" dirty="0">
                <a:latin typeface="Times New Roman"/>
                <a:cs typeface="Times New Roman"/>
              </a:rPr>
              <a:t>and </a:t>
            </a:r>
            <a:r>
              <a:rPr sz="1100" dirty="0">
                <a:latin typeface="Times New Roman"/>
                <a:cs typeface="Times New Roman"/>
              </a:rPr>
              <a:t>foreign</a:t>
            </a:r>
            <a:r>
              <a:rPr sz="1100" spc="-12" dirty="0">
                <a:latin typeface="Times New Roman"/>
                <a:cs typeface="Times New Roman"/>
              </a:rPr>
              <a:t> </a:t>
            </a:r>
            <a:r>
              <a:rPr sz="1100" spc="-6" dirty="0">
                <a:latin typeface="Times New Roman"/>
                <a:cs typeface="Times New Roman"/>
              </a:rPr>
              <a:t>matter.</a:t>
            </a:r>
            <a:endParaRPr sz="1100" dirty="0">
              <a:latin typeface="Times New Roman"/>
              <a:cs typeface="Times New Roman"/>
            </a:endParaRPr>
          </a:p>
          <a:p>
            <a:pPr marL="143990" indent="-136391">
              <a:spcBef>
                <a:spcPts val="266"/>
              </a:spcBef>
              <a:buAutoNum type="arabicPeriod"/>
              <a:tabLst>
                <a:tab pos="143990" algn="l"/>
              </a:tabLst>
            </a:pPr>
            <a:r>
              <a:rPr sz="1100" dirty="0">
                <a:latin typeface="Times New Roman"/>
                <a:cs typeface="Times New Roman"/>
              </a:rPr>
              <a:t>Test</a:t>
            </a:r>
            <a:r>
              <a:rPr sz="1100" spc="36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specimen</a:t>
            </a:r>
            <a:r>
              <a:rPr sz="1100" spc="42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should</a:t>
            </a:r>
            <a:r>
              <a:rPr sz="1100" spc="42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not</a:t>
            </a:r>
            <a:r>
              <a:rPr sz="1100" spc="42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be</a:t>
            </a:r>
            <a:r>
              <a:rPr sz="1100" spc="33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subjected</a:t>
            </a:r>
            <a:r>
              <a:rPr sz="1100" spc="36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to</a:t>
            </a:r>
            <a:r>
              <a:rPr sz="1100" spc="18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any</a:t>
            </a:r>
            <a:r>
              <a:rPr sz="1100" spc="12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heating</a:t>
            </a:r>
            <a:r>
              <a:rPr sz="1100" spc="33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of</a:t>
            </a:r>
            <a:r>
              <a:rPr sz="1100" spc="36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cold</a:t>
            </a:r>
            <a:r>
              <a:rPr sz="1100" spc="57" dirty="0">
                <a:latin typeface="Times New Roman"/>
                <a:cs typeface="Times New Roman"/>
              </a:rPr>
              <a:t> </a:t>
            </a:r>
            <a:r>
              <a:rPr sz="1100" spc="-6" dirty="0">
                <a:latin typeface="Times New Roman"/>
                <a:cs typeface="Times New Roman"/>
              </a:rPr>
              <a:t>working.</a:t>
            </a:r>
            <a:endParaRPr sz="1100" dirty="0">
              <a:latin typeface="Times New Roman"/>
              <a:cs typeface="Times New Roman"/>
            </a:endParaRPr>
          </a:p>
          <a:p>
            <a:pPr marL="7598" marR="99919" indent="136391">
              <a:lnSpc>
                <a:spcPts val="1160"/>
              </a:lnSpc>
              <a:spcBef>
                <a:spcPts val="75"/>
              </a:spcBef>
              <a:buAutoNum type="arabicPeriod"/>
              <a:tabLst>
                <a:tab pos="143990" algn="l"/>
              </a:tabLst>
            </a:pPr>
            <a:r>
              <a:rPr sz="1100" dirty="0">
                <a:latin typeface="Times New Roman"/>
                <a:cs typeface="Times New Roman"/>
              </a:rPr>
              <a:t>The</a:t>
            </a:r>
            <a:r>
              <a:rPr sz="1100" spc="-6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distance</a:t>
            </a:r>
            <a:r>
              <a:rPr sz="1100" spc="-3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between</a:t>
            </a:r>
            <a:r>
              <a:rPr sz="1100" spc="-3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the</a:t>
            </a:r>
            <a:r>
              <a:rPr sz="1100" spc="-3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centers</a:t>
            </a:r>
            <a:r>
              <a:rPr sz="1100" spc="-6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of</a:t>
            </a:r>
            <a:r>
              <a:rPr sz="1100" spc="-3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two</a:t>
            </a:r>
            <a:r>
              <a:rPr sz="1100" spc="-12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adjacent</a:t>
            </a:r>
            <a:r>
              <a:rPr sz="1100" spc="-9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indentation</a:t>
            </a:r>
            <a:r>
              <a:rPr sz="1100" spc="-12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should</a:t>
            </a:r>
            <a:r>
              <a:rPr sz="1100" spc="-6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be</a:t>
            </a:r>
            <a:r>
              <a:rPr sz="1100" spc="-3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at</a:t>
            </a:r>
            <a:r>
              <a:rPr sz="1100" spc="9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least</a:t>
            </a:r>
            <a:r>
              <a:rPr sz="1100" spc="120" dirty="0">
                <a:latin typeface="Times New Roman"/>
                <a:cs typeface="Times New Roman"/>
              </a:rPr>
              <a:t> </a:t>
            </a:r>
            <a:r>
              <a:rPr sz="1100" spc="-30" dirty="0">
                <a:latin typeface="Times New Roman"/>
                <a:cs typeface="Times New Roman"/>
              </a:rPr>
              <a:t>4 </a:t>
            </a:r>
            <a:r>
              <a:rPr sz="1100" dirty="0">
                <a:latin typeface="Times New Roman"/>
                <a:cs typeface="Times New Roman"/>
              </a:rPr>
              <a:t>times</a:t>
            </a:r>
            <a:r>
              <a:rPr sz="1100" spc="-18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the</a:t>
            </a:r>
            <a:r>
              <a:rPr sz="1100" spc="-18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diameter</a:t>
            </a:r>
            <a:r>
              <a:rPr sz="1100" spc="-9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of</a:t>
            </a:r>
            <a:r>
              <a:rPr sz="1100" spc="-12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the</a:t>
            </a:r>
            <a:r>
              <a:rPr sz="1100" spc="-18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indentation</a:t>
            </a:r>
            <a:r>
              <a:rPr sz="1100" spc="-24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and</a:t>
            </a:r>
            <a:r>
              <a:rPr sz="1100" spc="-9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the</a:t>
            </a:r>
            <a:r>
              <a:rPr sz="1100" spc="-27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distance</a:t>
            </a:r>
            <a:r>
              <a:rPr sz="1100" spc="-27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from</a:t>
            </a:r>
            <a:r>
              <a:rPr sz="1100" spc="-3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the</a:t>
            </a:r>
            <a:r>
              <a:rPr sz="1100" spc="-1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center</a:t>
            </a:r>
            <a:r>
              <a:rPr sz="1100" spc="-3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of</a:t>
            </a:r>
            <a:r>
              <a:rPr sz="1100" spc="-12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any</a:t>
            </a:r>
            <a:r>
              <a:rPr sz="1100" spc="-12" dirty="0">
                <a:latin typeface="Times New Roman"/>
                <a:cs typeface="Times New Roman"/>
              </a:rPr>
              <a:t> </a:t>
            </a:r>
            <a:r>
              <a:rPr sz="1100" spc="-6" dirty="0">
                <a:latin typeface="Times New Roman"/>
                <a:cs typeface="Times New Roman"/>
              </a:rPr>
              <a:t>indentation</a:t>
            </a:r>
            <a:endParaRPr sz="1100" dirty="0">
              <a:latin typeface="Times New Roman"/>
              <a:cs typeface="Times New Roman"/>
            </a:endParaRPr>
          </a:p>
          <a:p>
            <a:pPr marL="7598">
              <a:spcBef>
                <a:spcPts val="281"/>
              </a:spcBef>
            </a:pPr>
            <a:r>
              <a:rPr sz="1100" dirty="0">
                <a:latin typeface="Times New Roman"/>
                <a:cs typeface="Times New Roman"/>
              </a:rPr>
              <a:t>to</a:t>
            </a:r>
            <a:r>
              <a:rPr sz="1100" spc="-18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the edge</a:t>
            </a:r>
            <a:r>
              <a:rPr sz="1100" spc="-12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of</a:t>
            </a:r>
            <a:r>
              <a:rPr sz="1100" spc="6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the</a:t>
            </a:r>
            <a:r>
              <a:rPr sz="1100" spc="-21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test piece</a:t>
            </a:r>
            <a:r>
              <a:rPr sz="1100" spc="-18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should</a:t>
            </a:r>
            <a:r>
              <a:rPr sz="1100" spc="-6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be</a:t>
            </a:r>
            <a:r>
              <a:rPr sz="1100" spc="-1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at</a:t>
            </a:r>
            <a:r>
              <a:rPr sz="1100" spc="-12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least</a:t>
            </a:r>
            <a:r>
              <a:rPr sz="1100" spc="3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2.5</a:t>
            </a:r>
            <a:r>
              <a:rPr sz="1100" spc="-1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times</a:t>
            </a:r>
            <a:r>
              <a:rPr sz="1100" spc="-6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the</a:t>
            </a:r>
            <a:r>
              <a:rPr sz="1100" spc="66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diameter</a:t>
            </a:r>
            <a:r>
              <a:rPr sz="1100" spc="-6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of</a:t>
            </a:r>
            <a:r>
              <a:rPr sz="1100" spc="6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the</a:t>
            </a:r>
            <a:r>
              <a:rPr sz="1100" spc="-24" dirty="0">
                <a:latin typeface="Times New Roman"/>
                <a:cs typeface="Times New Roman"/>
              </a:rPr>
              <a:t> </a:t>
            </a:r>
            <a:r>
              <a:rPr sz="1100" spc="-6" dirty="0">
                <a:latin typeface="Times New Roman"/>
                <a:cs typeface="Times New Roman"/>
              </a:rPr>
              <a:t>indentation.</a:t>
            </a:r>
            <a:endParaRPr sz="11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EA58B0E-4412-00EE-9025-478B6FEDF2AA}"/>
              </a:ext>
            </a:extLst>
          </p:cNvPr>
          <p:cNvSpPr/>
          <p:nvPr/>
        </p:nvSpPr>
        <p:spPr>
          <a:xfrm>
            <a:off x="0" y="1"/>
            <a:ext cx="12210853" cy="6409038"/>
          </a:xfrm>
          <a:prstGeom prst="rect">
            <a:avLst/>
          </a:prstGeom>
          <a:solidFill>
            <a:srgbClr val="1D34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CFE4E68-D248-138C-0633-A619B436EF8A}"/>
              </a:ext>
            </a:extLst>
          </p:cNvPr>
          <p:cNvSpPr/>
          <p:nvPr/>
        </p:nvSpPr>
        <p:spPr>
          <a:xfrm>
            <a:off x="617838" y="271849"/>
            <a:ext cx="10948086" cy="5946242"/>
          </a:xfrm>
          <a:prstGeom prst="rect">
            <a:avLst/>
          </a:prstGeom>
          <a:solidFill>
            <a:srgbClr val="D9D9D9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144" algn="l" fontAlgn="t">
              <a:lnSpc>
                <a:spcPts val="1205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i="0" u="none" strike="noStrike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REFERENCE</a:t>
            </a:r>
            <a:r>
              <a:rPr lang="en-US" sz="1800" b="1" i="0" u="none" strike="noStrike" spc="1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0" u="none" strike="noStrike" spc="-2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BOOKS</a:t>
            </a:r>
          </a:p>
          <a:p>
            <a:pPr marL="9144" algn="l" fontAlgn="t">
              <a:lnSpc>
                <a:spcPts val="1205"/>
              </a:lnSpc>
              <a:spcBef>
                <a:spcPts val="0"/>
              </a:spcBef>
              <a:spcAft>
                <a:spcPts val="0"/>
              </a:spcAft>
            </a:pPr>
            <a:endParaRPr lang="en-US" sz="1800" b="1" i="0" u="none" strike="noStrike" spc="-2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144" algn="l" fontAlgn="t">
              <a:lnSpc>
                <a:spcPts val="1205"/>
              </a:lnSpc>
              <a:spcBef>
                <a:spcPts val="0"/>
              </a:spcBef>
              <a:spcAft>
                <a:spcPts val="0"/>
              </a:spcAft>
            </a:pPr>
            <a:endParaRPr lang="en-US" sz="1800" b="0" i="0" u="none" strike="noStrike" dirty="0">
              <a:effectLst/>
              <a:latin typeface="Arial" panose="020B0604020202020204" pitchFamily="34" charset="0"/>
            </a:endParaRPr>
          </a:p>
          <a:p>
            <a:pPr marL="9144" algn="l" fontAlgn="t">
              <a:lnSpc>
                <a:spcPts val="124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"An</a:t>
            </a:r>
            <a:r>
              <a:rPr lang="en-US" sz="1800" b="1" i="0" u="none" strike="noStrike" spc="-1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Introduction</a:t>
            </a:r>
            <a:r>
              <a:rPr lang="en-US" sz="1800" b="1" i="0" u="none" strike="noStrike" spc="-1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en-US" sz="1800" b="1" i="0" u="none" strike="noStrike" spc="-1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Solid</a:t>
            </a:r>
            <a:r>
              <a:rPr lang="en-US" sz="1800" b="1" i="0" u="none" strike="noStrike" spc="-2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Mechanics"</a:t>
            </a:r>
            <a:r>
              <a:rPr lang="en-US" sz="1800" b="1" i="0" u="none" strike="noStrike" spc="-1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by</a:t>
            </a:r>
            <a:r>
              <a:rPr lang="en-US" sz="1800" b="1" i="0" u="none" strike="noStrike" spc="-1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S.</a:t>
            </a:r>
            <a:r>
              <a:rPr lang="en-US" sz="1800" b="1" i="0" u="none" strike="noStrike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H.</a:t>
            </a:r>
            <a:r>
              <a:rPr lang="en-US" sz="1800" b="1" i="0" u="none" strike="noStrike" spc="-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0" u="none" strike="noStrike" spc="-1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Crandall</a:t>
            </a:r>
          </a:p>
          <a:p>
            <a:pPr marL="9144" algn="l" fontAlgn="t">
              <a:lnSpc>
                <a:spcPts val="1240"/>
              </a:lnSpc>
              <a:spcBef>
                <a:spcPts val="0"/>
              </a:spcBef>
              <a:spcAft>
                <a:spcPts val="0"/>
              </a:spcAft>
            </a:pPr>
            <a:endParaRPr lang="en-US" sz="1800" b="0" i="0" u="none" strike="noStrike" dirty="0">
              <a:effectLst/>
              <a:latin typeface="Arial" panose="020B0604020202020204" pitchFamily="34" charset="0"/>
            </a:endParaRPr>
          </a:p>
          <a:p>
            <a:pPr marL="9144" marR="3575304" algn="l" fontAlgn="t">
              <a:lnSpc>
                <a:spcPct val="96000"/>
              </a:lnSpc>
              <a:spcBef>
                <a:spcPts val="30"/>
              </a:spcBef>
              <a:spcAft>
                <a:spcPts val="0"/>
              </a:spcAft>
            </a:pPr>
            <a:r>
              <a:rPr lang="en-US" sz="18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"Introduction</a:t>
            </a:r>
            <a:r>
              <a:rPr lang="en-US" sz="1800" b="1" i="0" u="none" strike="noStrike" spc="-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en-US" sz="1800" b="1" i="0" u="none" strike="noStrike" spc="-3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Solid</a:t>
            </a:r>
            <a:r>
              <a:rPr lang="en-US" sz="1800" b="1" i="0" u="none" strike="noStrike" spc="-6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Mechanics"</a:t>
            </a:r>
            <a:r>
              <a:rPr lang="en-US" sz="1800" b="1" i="0" u="none" strike="noStrike" spc="-3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by</a:t>
            </a:r>
            <a:r>
              <a:rPr lang="en-US" sz="1800" b="1" i="0" u="none" strike="noStrike" spc="-3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James</a:t>
            </a:r>
            <a:r>
              <a:rPr lang="en-US" sz="1800" b="1" i="0" u="none" strike="noStrike" spc="-4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M.</a:t>
            </a:r>
            <a:r>
              <a:rPr lang="en-US" sz="1800" b="1" i="0" u="none" strike="noStrike" spc="-3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0" u="none" strike="noStrike" spc="-1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Pitarresi</a:t>
            </a:r>
            <a:r>
              <a:rPr lang="en-US" sz="1800" b="1" i="0" u="none" strike="noStrike" spc="-1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9144" marR="3575304" algn="l" fontAlgn="t">
              <a:lnSpc>
                <a:spcPct val="96000"/>
              </a:lnSpc>
              <a:spcBef>
                <a:spcPts val="30"/>
              </a:spcBef>
              <a:spcAft>
                <a:spcPts val="0"/>
              </a:spcAft>
            </a:pPr>
            <a:endParaRPr lang="en-US" b="1" spc="-1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144" marR="3575304" algn="l" fontAlgn="t">
              <a:lnSpc>
                <a:spcPct val="96000"/>
              </a:lnSpc>
              <a:spcBef>
                <a:spcPts val="30"/>
              </a:spcBef>
              <a:spcAft>
                <a:spcPts val="0"/>
              </a:spcAft>
            </a:pPr>
            <a:r>
              <a:rPr lang="en-US" sz="18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"Mechanical Metallurgy"</a:t>
            </a:r>
            <a:r>
              <a:rPr lang="en-US" sz="1800" b="1" i="0" u="none" strike="noStrike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by</a:t>
            </a:r>
            <a:r>
              <a:rPr lang="en-US" sz="1800" b="1" i="0" u="none" strike="noStrike" spc="-1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George</a:t>
            </a:r>
            <a:r>
              <a:rPr lang="en-US" sz="1800" b="1" i="0" u="none" strike="noStrike" spc="-1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E.</a:t>
            </a:r>
            <a:r>
              <a:rPr lang="en-US" sz="1800" b="1" i="0" u="none" strike="noStrike" spc="-1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Dieter </a:t>
            </a:r>
            <a:r>
              <a:rPr lang="en-US" sz="18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"Engineering</a:t>
            </a:r>
            <a:r>
              <a:rPr lang="en-US" sz="1800" b="1" i="0" u="none" strike="noStrike" spc="-4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Metallurgy"</a:t>
            </a:r>
            <a:r>
              <a:rPr lang="en-US" sz="1800" b="1" i="0" u="none" strike="noStrike" spc="-2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by</a:t>
            </a:r>
            <a:r>
              <a:rPr lang="en-US" sz="1800" b="1" i="0" u="none" strike="noStrike" spc="-2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Dhanalakshmi</a:t>
            </a:r>
            <a:r>
              <a:rPr lang="en-US" sz="1800" b="1" i="0" u="none" strike="noStrike" spc="-2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0" u="none" strike="noStrike" spc="-1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Srinivasan</a:t>
            </a:r>
            <a:endParaRPr lang="en-US" sz="1800" b="0" i="0" u="none" strike="noStrike" dirty="0">
              <a:effectLst/>
              <a:latin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2AE3D4A-791C-4EE1-B7BA-A450F63A91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4756" y="1145060"/>
            <a:ext cx="3789405" cy="3781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6679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526800" y="572500"/>
            <a:ext cx="2429366" cy="302369"/>
          </a:xfrm>
          <a:prstGeom prst="rect">
            <a:avLst/>
          </a:prstGeom>
        </p:spPr>
        <p:txBody>
          <a:bodyPr vert="horz" wrap="square" lIns="0" tIns="7599" rIns="0" bIns="0" rtlCol="0">
            <a:spAutoFit/>
          </a:bodyPr>
          <a:lstStyle/>
          <a:p>
            <a:pPr marL="7598">
              <a:spcBef>
                <a:spcPts val="60"/>
              </a:spcBef>
            </a:pPr>
            <a:r>
              <a:rPr sz="1915" b="1" dirty="0">
                <a:latin typeface="Times New Roman"/>
                <a:cs typeface="Times New Roman"/>
              </a:rPr>
              <a:t>Calculation</a:t>
            </a:r>
            <a:r>
              <a:rPr sz="1915" b="1" spc="84" dirty="0">
                <a:latin typeface="Times New Roman"/>
                <a:cs typeface="Times New Roman"/>
              </a:rPr>
              <a:t> </a:t>
            </a:r>
            <a:r>
              <a:rPr sz="1915" b="1" spc="-12" dirty="0">
                <a:latin typeface="Times New Roman"/>
                <a:cs typeface="Times New Roman"/>
              </a:rPr>
              <a:t>Part:</a:t>
            </a:r>
            <a:endParaRPr sz="1915" dirty="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526801" y="1462483"/>
            <a:ext cx="1198345" cy="265436"/>
          </a:xfrm>
          <a:prstGeom prst="rect">
            <a:avLst/>
          </a:prstGeom>
        </p:spPr>
        <p:txBody>
          <a:bodyPr vert="horz" wrap="square" lIns="0" tIns="7599" rIns="0" bIns="0" rtlCol="0">
            <a:spAutoFit/>
          </a:bodyPr>
          <a:lstStyle/>
          <a:p>
            <a:pPr marL="7598">
              <a:spcBef>
                <a:spcPts val="60"/>
              </a:spcBef>
            </a:pPr>
            <a:r>
              <a:rPr sz="1675" b="1" spc="-6" dirty="0">
                <a:latin typeface="Times New Roman"/>
                <a:cs typeface="Times New Roman"/>
              </a:rPr>
              <a:t>RESULT:</a:t>
            </a:r>
            <a:endParaRPr sz="1675" dirty="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526800" y="2635007"/>
            <a:ext cx="3238648" cy="711895"/>
          </a:xfrm>
          <a:prstGeom prst="rect">
            <a:avLst/>
          </a:prstGeom>
        </p:spPr>
        <p:txBody>
          <a:bodyPr vert="horz" wrap="square" lIns="0" tIns="33815" rIns="0" bIns="0" rtlCol="0">
            <a:spAutoFit/>
          </a:bodyPr>
          <a:lstStyle/>
          <a:p>
            <a:pPr marL="7598">
              <a:spcBef>
                <a:spcPts val="266"/>
              </a:spcBef>
            </a:pPr>
            <a:r>
              <a:rPr sz="1077" b="1" spc="-12" dirty="0">
                <a:latin typeface="Times New Roman"/>
                <a:cs typeface="Times New Roman"/>
              </a:rPr>
              <a:t>EXERCISE</a:t>
            </a:r>
            <a:r>
              <a:rPr sz="1077" b="1" spc="-27" dirty="0">
                <a:latin typeface="Times New Roman"/>
                <a:cs typeface="Times New Roman"/>
              </a:rPr>
              <a:t> </a:t>
            </a:r>
            <a:r>
              <a:rPr sz="1077" b="1" spc="-6" dirty="0">
                <a:latin typeface="Times New Roman"/>
                <a:cs typeface="Times New Roman"/>
              </a:rPr>
              <a:t>PROBLEMS</a:t>
            </a:r>
            <a:endParaRPr lang="en-US" sz="1077" b="1" spc="-6" dirty="0">
              <a:latin typeface="Times New Roman"/>
              <a:cs typeface="Times New Roman"/>
            </a:endParaRPr>
          </a:p>
          <a:p>
            <a:pPr marL="7598">
              <a:spcBef>
                <a:spcPts val="266"/>
              </a:spcBef>
            </a:pPr>
            <a:endParaRPr sz="1077" b="1" dirty="0">
              <a:latin typeface="Times New Roman"/>
              <a:cs typeface="Times New Roman"/>
            </a:endParaRPr>
          </a:p>
          <a:p>
            <a:pPr marL="7598" marR="3039">
              <a:lnSpc>
                <a:spcPts val="1179"/>
              </a:lnSpc>
              <a:spcBef>
                <a:spcPts val="21"/>
              </a:spcBef>
            </a:pPr>
            <a:r>
              <a:rPr sz="1077" b="1" spc="-6" dirty="0">
                <a:latin typeface="Times New Roman"/>
                <a:cs typeface="Times New Roman"/>
              </a:rPr>
              <a:t>Perform</a:t>
            </a:r>
            <a:r>
              <a:rPr sz="1077" b="1" spc="-51" dirty="0">
                <a:latin typeface="Times New Roman"/>
                <a:cs typeface="Times New Roman"/>
              </a:rPr>
              <a:t> </a:t>
            </a:r>
            <a:r>
              <a:rPr sz="1077" b="1" dirty="0">
                <a:latin typeface="Times New Roman"/>
                <a:cs typeface="Times New Roman"/>
              </a:rPr>
              <a:t>the</a:t>
            </a:r>
            <a:r>
              <a:rPr sz="1077" b="1" spc="-48" dirty="0">
                <a:latin typeface="Times New Roman"/>
                <a:cs typeface="Times New Roman"/>
              </a:rPr>
              <a:t> </a:t>
            </a:r>
            <a:r>
              <a:rPr sz="1077" b="1" dirty="0">
                <a:latin typeface="Times New Roman"/>
                <a:cs typeface="Times New Roman"/>
              </a:rPr>
              <a:t>same</a:t>
            </a:r>
            <a:r>
              <a:rPr sz="1077" b="1" spc="-33" dirty="0">
                <a:latin typeface="Times New Roman"/>
                <a:cs typeface="Times New Roman"/>
              </a:rPr>
              <a:t> </a:t>
            </a:r>
            <a:r>
              <a:rPr sz="1077" b="1" dirty="0">
                <a:latin typeface="Times New Roman"/>
                <a:cs typeface="Times New Roman"/>
              </a:rPr>
              <a:t>experiment</a:t>
            </a:r>
            <a:r>
              <a:rPr sz="1077" b="1" spc="-27" dirty="0">
                <a:latin typeface="Times New Roman"/>
                <a:cs typeface="Times New Roman"/>
              </a:rPr>
              <a:t> </a:t>
            </a:r>
            <a:r>
              <a:rPr sz="1077" b="1" dirty="0">
                <a:latin typeface="Times New Roman"/>
                <a:cs typeface="Times New Roman"/>
              </a:rPr>
              <a:t>for</a:t>
            </a:r>
            <a:r>
              <a:rPr sz="1077" b="1" spc="-36" dirty="0">
                <a:latin typeface="Times New Roman"/>
                <a:cs typeface="Times New Roman"/>
              </a:rPr>
              <a:t> </a:t>
            </a:r>
            <a:r>
              <a:rPr sz="1077" b="1" dirty="0">
                <a:latin typeface="Times New Roman"/>
                <a:cs typeface="Times New Roman"/>
              </a:rPr>
              <a:t>two</a:t>
            </a:r>
            <a:r>
              <a:rPr sz="1077" b="1" spc="-36" dirty="0">
                <a:latin typeface="Times New Roman"/>
                <a:cs typeface="Times New Roman"/>
              </a:rPr>
              <a:t> </a:t>
            </a:r>
            <a:r>
              <a:rPr sz="1077" b="1" dirty="0">
                <a:latin typeface="Times New Roman"/>
                <a:cs typeface="Times New Roman"/>
              </a:rPr>
              <a:t>different</a:t>
            </a:r>
            <a:r>
              <a:rPr sz="1077" b="1" spc="-27" dirty="0">
                <a:latin typeface="Times New Roman"/>
                <a:cs typeface="Times New Roman"/>
              </a:rPr>
              <a:t> </a:t>
            </a:r>
            <a:r>
              <a:rPr sz="1077" b="1" spc="-6" dirty="0">
                <a:latin typeface="Times New Roman"/>
                <a:cs typeface="Times New Roman"/>
              </a:rPr>
              <a:t>materials</a:t>
            </a:r>
            <a:r>
              <a:rPr sz="1077" b="1" spc="-27" dirty="0">
                <a:latin typeface="Times New Roman"/>
                <a:cs typeface="Times New Roman"/>
              </a:rPr>
              <a:t> </a:t>
            </a:r>
            <a:r>
              <a:rPr sz="1077" b="1" dirty="0">
                <a:latin typeface="Times New Roman"/>
                <a:cs typeface="Times New Roman"/>
              </a:rPr>
              <a:t>i.e.,</a:t>
            </a:r>
            <a:r>
              <a:rPr sz="1077" b="1" spc="-15" dirty="0">
                <a:latin typeface="Times New Roman"/>
                <a:cs typeface="Times New Roman"/>
              </a:rPr>
              <a:t> </a:t>
            </a:r>
            <a:r>
              <a:rPr sz="1077" b="1" spc="-6" dirty="0">
                <a:latin typeface="Times New Roman"/>
                <a:cs typeface="Times New Roman"/>
              </a:rPr>
              <a:t>Alluminum</a:t>
            </a:r>
            <a:r>
              <a:rPr sz="1077" b="1" spc="-48" dirty="0">
                <a:latin typeface="Times New Roman"/>
                <a:cs typeface="Times New Roman"/>
              </a:rPr>
              <a:t> </a:t>
            </a:r>
            <a:r>
              <a:rPr sz="1077" b="1" dirty="0">
                <a:latin typeface="Times New Roman"/>
                <a:cs typeface="Times New Roman"/>
              </a:rPr>
              <a:t>and</a:t>
            </a:r>
            <a:r>
              <a:rPr sz="1077" b="1" spc="-30" dirty="0">
                <a:latin typeface="Times New Roman"/>
                <a:cs typeface="Times New Roman"/>
              </a:rPr>
              <a:t> </a:t>
            </a:r>
            <a:r>
              <a:rPr sz="1077" b="1" spc="-12" dirty="0">
                <a:latin typeface="Times New Roman"/>
                <a:cs typeface="Times New Roman"/>
              </a:rPr>
              <a:t>Mild </a:t>
            </a:r>
            <a:r>
              <a:rPr sz="1077" b="1" spc="-6" dirty="0">
                <a:latin typeface="Times New Roman"/>
                <a:cs typeface="Times New Roman"/>
              </a:rPr>
              <a:t>Steel</a:t>
            </a:r>
            <a:endParaRPr sz="1077" b="1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080D34E-8257-4A90-BF1A-BA2DB521EE4B}"/>
              </a:ext>
            </a:extLst>
          </p:cNvPr>
          <p:cNvSpPr txBox="1"/>
          <p:nvPr/>
        </p:nvSpPr>
        <p:spPr>
          <a:xfrm>
            <a:off x="7394713" y="2759241"/>
            <a:ext cx="3872286" cy="5157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marR="5080">
              <a:lnSpc>
                <a:spcPct val="105200"/>
              </a:lnSpc>
              <a:spcBef>
                <a:spcPts val="100"/>
              </a:spcBef>
            </a:pPr>
            <a:r>
              <a:rPr lang="en-US" sz="2800" dirty="0">
                <a:solidFill>
                  <a:srgbClr val="0000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Brinell Hardness Testing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B29279-FF9E-43CA-A754-403EE298B102}"/>
              </a:ext>
            </a:extLst>
          </p:cNvPr>
          <p:cNvSpPr txBox="1"/>
          <p:nvPr/>
        </p:nvSpPr>
        <p:spPr>
          <a:xfrm rot="10800000" flipV="1">
            <a:off x="8468139" y="1882927"/>
            <a:ext cx="1870996" cy="9669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US" sz="2800" b="1" dirty="0">
                <a:solidFill>
                  <a:srgbClr val="0000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Week</a:t>
            </a:r>
            <a:r>
              <a:rPr lang="en-US" sz="2800" b="1" dirty="0">
                <a:solidFill>
                  <a:srgbClr val="00002C"/>
                </a:solidFill>
                <a:latin typeface="Arial MT"/>
                <a:cs typeface="Arial MT"/>
              </a:rPr>
              <a:t> </a:t>
            </a: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US" sz="2800" b="1" spc="15" dirty="0">
                <a:solidFill>
                  <a:srgbClr val="00002C"/>
                </a:solidFill>
                <a:latin typeface="Arial MT"/>
                <a:cs typeface="Arial MT"/>
              </a:rPr>
              <a:t> (</a:t>
            </a:r>
            <a:r>
              <a:rPr lang="en-US" sz="2800" b="1" spc="-50" dirty="0">
                <a:solidFill>
                  <a:srgbClr val="00002C"/>
                </a:solidFill>
                <a:latin typeface="Arial MT"/>
                <a:cs typeface="Arial MT"/>
              </a:rPr>
              <a:t>4-5)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C2DD4A0-60B0-488E-AD88-B7C2356B44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978793" cy="6369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96759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5-Materials-Testing-Lab-Presentation-5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588397"/>
            <a:ext cx="9144000" cy="5573864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6-Materials-Testing-Lab-Presentation-6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532737"/>
            <a:ext cx="9144000" cy="5589767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8-Materials-Testing-Lab-Presentation-8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628153"/>
            <a:ext cx="9144000" cy="5478449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9-Materials-Testing-Lab-Presentation-9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723569"/>
            <a:ext cx="9144000" cy="5351228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-Materials-Testing-Lab-Presentation-10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723569"/>
            <a:ext cx="9144000" cy="5208104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-Materials-Testing-Lab-Presentation-11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882595"/>
            <a:ext cx="9144000" cy="4977516"/>
          </a:xfrm>
          <a:prstGeom prst="rect">
            <a:avLst/>
          </a:prstGeo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8-Materials-Testing-Lab-Presentation-28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874643"/>
            <a:ext cx="9144000" cy="5041127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9-Materials-Testing-Lab-Presentation-29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017767"/>
            <a:ext cx="9144000" cy="487415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492843" y="650790"/>
            <a:ext cx="5181599" cy="665354"/>
          </a:xfrm>
          <a:prstGeom prst="rect">
            <a:avLst/>
          </a:prstGeom>
        </p:spPr>
        <p:txBody>
          <a:bodyPr vert="horz" wrap="square" lIns="0" tIns="7599" rIns="0" bIns="0" rtlCol="0">
            <a:spAutoFit/>
          </a:bodyPr>
          <a:lstStyle/>
          <a:p>
            <a:pPr marL="7598">
              <a:lnSpc>
                <a:spcPts val="844"/>
              </a:lnSpc>
              <a:spcBef>
                <a:spcPts val="60"/>
              </a:spcBef>
            </a:pPr>
            <a:r>
              <a:rPr sz="1400" b="1" dirty="0">
                <a:latin typeface="Times New Roman"/>
                <a:cs typeface="Times New Roman"/>
              </a:rPr>
              <a:t>ASSESSMENT</a:t>
            </a:r>
            <a:r>
              <a:rPr sz="1400" b="1" spc="-21" dirty="0">
                <a:latin typeface="Times New Roman"/>
                <a:cs typeface="Times New Roman"/>
              </a:rPr>
              <a:t> </a:t>
            </a:r>
            <a:r>
              <a:rPr sz="1400" b="1" spc="-6" dirty="0">
                <a:latin typeface="Times New Roman"/>
                <a:cs typeface="Times New Roman"/>
              </a:rPr>
              <a:t>PATTERN</a:t>
            </a:r>
            <a:endParaRPr lang="en-US" sz="1400" b="1" spc="-6" dirty="0">
              <a:latin typeface="Times New Roman"/>
              <a:cs typeface="Times New Roman"/>
            </a:endParaRPr>
          </a:p>
          <a:p>
            <a:pPr marL="7598">
              <a:lnSpc>
                <a:spcPts val="844"/>
              </a:lnSpc>
              <a:spcBef>
                <a:spcPts val="60"/>
              </a:spcBef>
            </a:pPr>
            <a:endParaRPr lang="en-US" sz="1400" b="1" dirty="0">
              <a:latin typeface="Times New Roman"/>
              <a:cs typeface="Times New Roman"/>
            </a:endParaRPr>
          </a:p>
          <a:p>
            <a:pPr marL="7598">
              <a:lnSpc>
                <a:spcPts val="844"/>
              </a:lnSpc>
              <a:spcBef>
                <a:spcPts val="60"/>
              </a:spcBef>
            </a:pPr>
            <a:endParaRPr sz="1400" b="1" dirty="0">
              <a:latin typeface="Times New Roman"/>
              <a:cs typeface="Times New Roman"/>
            </a:endParaRPr>
          </a:p>
          <a:p>
            <a:pPr marL="7598" marR="3039">
              <a:lnSpc>
                <a:spcPts val="826"/>
              </a:lnSpc>
              <a:spcBef>
                <a:spcPts val="39"/>
              </a:spcBef>
            </a:pPr>
            <a:r>
              <a:rPr sz="1400" b="1" dirty="0">
                <a:latin typeface="Times New Roman"/>
                <a:cs typeface="Times New Roman"/>
              </a:rPr>
              <a:t>CIE-</a:t>
            </a:r>
            <a:r>
              <a:rPr sz="1400" b="1" spc="-36" dirty="0">
                <a:latin typeface="Times New Roman"/>
                <a:cs typeface="Times New Roman"/>
              </a:rPr>
              <a:t> </a:t>
            </a:r>
            <a:r>
              <a:rPr sz="1400" b="1" dirty="0">
                <a:latin typeface="Times New Roman"/>
                <a:cs typeface="Times New Roman"/>
              </a:rPr>
              <a:t>Continuous</a:t>
            </a:r>
            <a:r>
              <a:rPr sz="1400" b="1" spc="-24" dirty="0">
                <a:latin typeface="Times New Roman"/>
                <a:cs typeface="Times New Roman"/>
              </a:rPr>
              <a:t> </a:t>
            </a:r>
            <a:r>
              <a:rPr sz="1400" b="1" spc="-6" dirty="0">
                <a:latin typeface="Times New Roman"/>
                <a:cs typeface="Times New Roman"/>
              </a:rPr>
              <a:t>Internal</a:t>
            </a:r>
            <a:r>
              <a:rPr sz="1400" b="1" spc="-21" dirty="0">
                <a:latin typeface="Times New Roman"/>
                <a:cs typeface="Times New Roman"/>
              </a:rPr>
              <a:t> </a:t>
            </a:r>
            <a:r>
              <a:rPr sz="1400" b="1" dirty="0">
                <a:latin typeface="Times New Roman"/>
                <a:cs typeface="Times New Roman"/>
              </a:rPr>
              <a:t>Evaluation</a:t>
            </a:r>
            <a:r>
              <a:rPr sz="1400" b="1" spc="-21" dirty="0">
                <a:latin typeface="Times New Roman"/>
                <a:cs typeface="Times New Roman"/>
              </a:rPr>
              <a:t> </a:t>
            </a:r>
            <a:r>
              <a:rPr sz="1400" b="1" dirty="0">
                <a:latin typeface="Times New Roman"/>
                <a:cs typeface="Times New Roman"/>
              </a:rPr>
              <a:t>(20</a:t>
            </a:r>
            <a:r>
              <a:rPr sz="1400" b="1" spc="-27" dirty="0">
                <a:latin typeface="Times New Roman"/>
                <a:cs typeface="Times New Roman"/>
              </a:rPr>
              <a:t> </a:t>
            </a:r>
            <a:r>
              <a:rPr sz="1400" b="1" spc="-6" dirty="0">
                <a:latin typeface="Times New Roman"/>
                <a:cs typeface="Times New Roman"/>
              </a:rPr>
              <a:t>Marks)</a:t>
            </a:r>
            <a:endParaRPr lang="en-US" sz="1400" b="1" spc="-6" dirty="0">
              <a:latin typeface="Times New Roman"/>
              <a:cs typeface="Times New Roman"/>
            </a:endParaRPr>
          </a:p>
          <a:p>
            <a:pPr marL="7598" marR="3039">
              <a:lnSpc>
                <a:spcPts val="826"/>
              </a:lnSpc>
              <a:spcBef>
                <a:spcPts val="39"/>
              </a:spcBef>
            </a:pPr>
            <a:endParaRPr lang="en-US" sz="1400" b="1" spc="-6" dirty="0">
              <a:latin typeface="Times New Roman"/>
              <a:cs typeface="Times New Roman"/>
            </a:endParaRPr>
          </a:p>
          <a:p>
            <a:pPr marL="7598" marR="3039">
              <a:lnSpc>
                <a:spcPts val="826"/>
              </a:lnSpc>
              <a:spcBef>
                <a:spcPts val="39"/>
              </a:spcBef>
            </a:pPr>
            <a:r>
              <a:rPr sz="1400" b="1" dirty="0">
                <a:latin typeface="Times New Roman"/>
                <a:cs typeface="Times New Roman"/>
              </a:rPr>
              <a:t>SEE-</a:t>
            </a:r>
            <a:r>
              <a:rPr sz="1400" b="1" spc="-18" dirty="0">
                <a:latin typeface="Times New Roman"/>
                <a:cs typeface="Times New Roman"/>
              </a:rPr>
              <a:t> </a:t>
            </a:r>
            <a:r>
              <a:rPr sz="1400" b="1" dirty="0">
                <a:latin typeface="Times New Roman"/>
                <a:cs typeface="Times New Roman"/>
              </a:rPr>
              <a:t>Semester</a:t>
            </a:r>
            <a:r>
              <a:rPr sz="1400" b="1" spc="-18" dirty="0">
                <a:latin typeface="Times New Roman"/>
                <a:cs typeface="Times New Roman"/>
              </a:rPr>
              <a:t> </a:t>
            </a:r>
            <a:r>
              <a:rPr sz="1400" b="1" dirty="0">
                <a:latin typeface="Times New Roman"/>
                <a:cs typeface="Times New Roman"/>
              </a:rPr>
              <a:t>End</a:t>
            </a:r>
            <a:r>
              <a:rPr sz="1400" b="1" spc="-15" dirty="0">
                <a:latin typeface="Times New Roman"/>
                <a:cs typeface="Times New Roman"/>
              </a:rPr>
              <a:t> </a:t>
            </a:r>
            <a:r>
              <a:rPr sz="1400" b="1" dirty="0">
                <a:latin typeface="Times New Roman"/>
                <a:cs typeface="Times New Roman"/>
              </a:rPr>
              <a:t>Examination</a:t>
            </a:r>
            <a:r>
              <a:rPr sz="1400" b="1" spc="-18" dirty="0">
                <a:latin typeface="Times New Roman"/>
                <a:cs typeface="Times New Roman"/>
              </a:rPr>
              <a:t> </a:t>
            </a:r>
            <a:r>
              <a:rPr sz="1400" b="1" dirty="0">
                <a:latin typeface="Times New Roman"/>
                <a:cs typeface="Times New Roman"/>
              </a:rPr>
              <a:t>(30</a:t>
            </a:r>
            <a:r>
              <a:rPr sz="1400" b="1" spc="-15" dirty="0">
                <a:latin typeface="Times New Roman"/>
                <a:cs typeface="Times New Roman"/>
              </a:rPr>
              <a:t> </a:t>
            </a:r>
            <a:r>
              <a:rPr sz="1400" b="1" spc="-6" dirty="0">
                <a:latin typeface="Times New Roman"/>
                <a:cs typeface="Times New Roman"/>
              </a:rPr>
              <a:t>Marks)</a:t>
            </a:r>
            <a:endParaRPr sz="1400" b="1" dirty="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266340" y="1510382"/>
            <a:ext cx="6960038" cy="223117"/>
          </a:xfrm>
          <a:prstGeom prst="rect">
            <a:avLst/>
          </a:prstGeom>
        </p:spPr>
        <p:txBody>
          <a:bodyPr vert="horz" wrap="square" lIns="0" tIns="7599" rIns="0" bIns="0" rtlCol="0">
            <a:spAutoFit/>
          </a:bodyPr>
          <a:lstStyle/>
          <a:p>
            <a:pPr marL="7598">
              <a:spcBef>
                <a:spcPts val="60"/>
              </a:spcBef>
            </a:pPr>
            <a:r>
              <a:rPr sz="1400" b="1" dirty="0">
                <a:latin typeface="Times New Roman"/>
                <a:cs typeface="Times New Roman"/>
              </a:rPr>
              <a:t>SEE-</a:t>
            </a:r>
            <a:r>
              <a:rPr sz="1400" b="1" spc="-27" dirty="0">
                <a:latin typeface="Times New Roman"/>
                <a:cs typeface="Times New Roman"/>
              </a:rPr>
              <a:t> </a:t>
            </a:r>
            <a:r>
              <a:rPr sz="1400" b="1" dirty="0">
                <a:latin typeface="Times New Roman"/>
                <a:cs typeface="Times New Roman"/>
              </a:rPr>
              <a:t>Semester</a:t>
            </a:r>
            <a:r>
              <a:rPr sz="1400" b="1" spc="-21" dirty="0">
                <a:latin typeface="Times New Roman"/>
                <a:cs typeface="Times New Roman"/>
              </a:rPr>
              <a:t> </a:t>
            </a:r>
            <a:r>
              <a:rPr sz="1400" b="1" dirty="0">
                <a:latin typeface="Times New Roman"/>
                <a:cs typeface="Times New Roman"/>
              </a:rPr>
              <a:t>End</a:t>
            </a:r>
            <a:r>
              <a:rPr sz="1400" b="1" spc="-12" dirty="0">
                <a:latin typeface="Times New Roman"/>
                <a:cs typeface="Times New Roman"/>
              </a:rPr>
              <a:t> </a:t>
            </a:r>
            <a:r>
              <a:rPr sz="1400" b="1" dirty="0">
                <a:latin typeface="Times New Roman"/>
                <a:cs typeface="Times New Roman"/>
              </a:rPr>
              <a:t>Examination</a:t>
            </a:r>
            <a:r>
              <a:rPr sz="1400" b="1" spc="-9" dirty="0">
                <a:latin typeface="Times New Roman"/>
                <a:cs typeface="Times New Roman"/>
              </a:rPr>
              <a:t> </a:t>
            </a:r>
            <a:r>
              <a:rPr sz="1400" b="1" dirty="0">
                <a:latin typeface="Times New Roman"/>
                <a:cs typeface="Times New Roman"/>
              </a:rPr>
              <a:t>(50</a:t>
            </a:r>
            <a:r>
              <a:rPr sz="1400" b="1" spc="-15" dirty="0">
                <a:latin typeface="Times New Roman"/>
                <a:cs typeface="Times New Roman"/>
              </a:rPr>
              <a:t> </a:t>
            </a:r>
            <a:r>
              <a:rPr sz="1400" b="1" dirty="0">
                <a:latin typeface="Times New Roman"/>
                <a:cs typeface="Times New Roman"/>
              </a:rPr>
              <a:t>Marks)</a:t>
            </a:r>
            <a:r>
              <a:rPr sz="1400" b="1" spc="-18" dirty="0">
                <a:latin typeface="Times New Roman"/>
                <a:cs typeface="Times New Roman"/>
              </a:rPr>
              <a:t> </a:t>
            </a:r>
            <a:r>
              <a:rPr sz="1400" b="1" dirty="0">
                <a:latin typeface="Times New Roman"/>
                <a:cs typeface="Times New Roman"/>
              </a:rPr>
              <a:t>(should</a:t>
            </a:r>
            <a:r>
              <a:rPr sz="1400" b="1" spc="-24" dirty="0">
                <a:latin typeface="Times New Roman"/>
                <a:cs typeface="Times New Roman"/>
              </a:rPr>
              <a:t> </a:t>
            </a:r>
            <a:r>
              <a:rPr sz="1400" b="1" dirty="0">
                <a:latin typeface="Times New Roman"/>
                <a:cs typeface="Times New Roman"/>
              </a:rPr>
              <a:t>be</a:t>
            </a:r>
            <a:r>
              <a:rPr sz="1400" b="1" spc="-24" dirty="0">
                <a:latin typeface="Times New Roman"/>
                <a:cs typeface="Times New Roman"/>
              </a:rPr>
              <a:t> </a:t>
            </a:r>
            <a:r>
              <a:rPr sz="1400" b="1" dirty="0">
                <a:latin typeface="Times New Roman"/>
                <a:cs typeface="Times New Roman"/>
              </a:rPr>
              <a:t>converted</a:t>
            </a:r>
            <a:r>
              <a:rPr sz="1400" b="1" spc="-12" dirty="0">
                <a:latin typeface="Times New Roman"/>
                <a:cs typeface="Times New Roman"/>
              </a:rPr>
              <a:t> </a:t>
            </a:r>
            <a:r>
              <a:rPr sz="1400" b="1" dirty="0">
                <a:latin typeface="Times New Roman"/>
                <a:cs typeface="Times New Roman"/>
              </a:rPr>
              <a:t>in</a:t>
            </a:r>
            <a:r>
              <a:rPr sz="1400" b="1" spc="-9" dirty="0">
                <a:latin typeface="Times New Roman"/>
                <a:cs typeface="Times New Roman"/>
              </a:rPr>
              <a:t> </a:t>
            </a:r>
            <a:r>
              <a:rPr sz="1400" b="1" dirty="0">
                <a:latin typeface="Times New Roman"/>
                <a:cs typeface="Times New Roman"/>
              </a:rPr>
              <a:t>actual</a:t>
            </a:r>
            <a:r>
              <a:rPr sz="1400" b="1" spc="-12" dirty="0">
                <a:latin typeface="Times New Roman"/>
                <a:cs typeface="Times New Roman"/>
              </a:rPr>
              <a:t> </a:t>
            </a:r>
            <a:r>
              <a:rPr sz="1400" b="1" dirty="0">
                <a:latin typeface="Times New Roman"/>
                <a:cs typeface="Times New Roman"/>
              </a:rPr>
              <a:t>marks</a:t>
            </a:r>
            <a:r>
              <a:rPr sz="1400" b="1" spc="-15" dirty="0">
                <a:latin typeface="Times New Roman"/>
                <a:cs typeface="Times New Roman"/>
              </a:rPr>
              <a:t> </a:t>
            </a:r>
            <a:r>
              <a:rPr sz="1400" b="1" spc="-12" dirty="0">
                <a:latin typeface="Times New Roman"/>
                <a:cs typeface="Times New Roman"/>
              </a:rPr>
              <a:t>(30)</a:t>
            </a:r>
            <a:endParaRPr sz="1400" b="1" dirty="0">
              <a:latin typeface="Times New Roman"/>
              <a:cs typeface="Times New Roman"/>
            </a:endParaRPr>
          </a:p>
        </p:txBody>
      </p:sp>
      <p:graphicFrame>
        <p:nvGraphicFramePr>
          <p:cNvPr id="4" name="object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0915499"/>
              </p:ext>
            </p:extLst>
          </p:nvPr>
        </p:nvGraphicFramePr>
        <p:xfrm>
          <a:off x="1861751" y="1828800"/>
          <a:ext cx="7957752" cy="173748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584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992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15341">
                <a:tc>
                  <a:txBody>
                    <a:bodyPr/>
                    <a:lstStyle/>
                    <a:p>
                      <a:pPr marL="78740" algn="ctr">
                        <a:lnSpc>
                          <a:spcPts val="1370"/>
                        </a:lnSpc>
                        <a:spcBef>
                          <a:spcPts val="1340"/>
                        </a:spcBef>
                      </a:pPr>
                      <a:r>
                        <a:rPr sz="1200" b="1" dirty="0">
                          <a:latin typeface="Times New Roman"/>
                          <a:cs typeface="Times New Roman"/>
                        </a:rPr>
                        <a:t>Bloom’s</a:t>
                      </a:r>
                      <a:r>
                        <a:rPr sz="1200" b="1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10" dirty="0">
                          <a:latin typeface="Times New Roman"/>
                          <a:cs typeface="Times New Roman"/>
                        </a:rPr>
                        <a:t>Category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L="74930" algn="ctr">
                        <a:lnSpc>
                          <a:spcPts val="1370"/>
                        </a:lnSpc>
                      </a:pP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Cognitive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18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525" algn="ctr">
                        <a:lnSpc>
                          <a:spcPts val="1390"/>
                        </a:lnSpc>
                      </a:pPr>
                      <a:r>
                        <a:rPr sz="1200" b="1" dirty="0">
                          <a:latin typeface="Times New Roman"/>
                          <a:cs typeface="Times New Roman"/>
                        </a:rPr>
                        <a:t>Tests</a:t>
                      </a:r>
                      <a:r>
                        <a:rPr sz="1200" b="1" spc="-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20" dirty="0">
                          <a:latin typeface="Times New Roman"/>
                          <a:cs typeface="Times New Roman"/>
                        </a:rPr>
                        <a:t>(20)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3690">
                <a:tc>
                  <a:txBody>
                    <a:bodyPr/>
                    <a:lstStyle/>
                    <a:p>
                      <a:pPr marL="76200">
                        <a:lnSpc>
                          <a:spcPts val="1390"/>
                        </a:lnSpc>
                      </a:pP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Remember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 algn="ctr">
                        <a:lnSpc>
                          <a:spcPts val="1390"/>
                        </a:lnSpc>
                      </a:pPr>
                      <a:r>
                        <a:rPr sz="1200" b="1" spc="-25" dirty="0">
                          <a:latin typeface="Times New Roman"/>
                          <a:cs typeface="Times New Roman"/>
                        </a:rPr>
                        <a:t>05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3690">
                <a:tc>
                  <a:txBody>
                    <a:bodyPr/>
                    <a:lstStyle/>
                    <a:p>
                      <a:pPr marL="76200">
                        <a:lnSpc>
                          <a:spcPts val="1405"/>
                        </a:lnSpc>
                      </a:pP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Understand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 algn="ctr">
                        <a:lnSpc>
                          <a:spcPts val="1405"/>
                        </a:lnSpc>
                      </a:pPr>
                      <a:r>
                        <a:rPr sz="1200" b="1" spc="-25" dirty="0">
                          <a:latin typeface="Times New Roman"/>
                          <a:cs typeface="Times New Roman"/>
                        </a:rPr>
                        <a:t>07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3690">
                <a:tc>
                  <a:txBody>
                    <a:bodyPr/>
                    <a:lstStyle/>
                    <a:p>
                      <a:pPr marL="76200">
                        <a:lnSpc>
                          <a:spcPts val="1405"/>
                        </a:lnSpc>
                      </a:pP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Apply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 algn="ctr">
                        <a:lnSpc>
                          <a:spcPts val="1405"/>
                        </a:lnSpc>
                      </a:pPr>
                      <a:r>
                        <a:rPr sz="1200" b="1" spc="-25" dirty="0">
                          <a:latin typeface="Times New Roman"/>
                          <a:cs typeface="Times New Roman"/>
                        </a:rPr>
                        <a:t>08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3690">
                <a:tc>
                  <a:txBody>
                    <a:bodyPr/>
                    <a:lstStyle/>
                    <a:p>
                      <a:pPr marL="76200">
                        <a:lnSpc>
                          <a:spcPts val="1405"/>
                        </a:lnSpc>
                      </a:pP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Analyze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 algn="ctr">
                        <a:lnSpc>
                          <a:spcPts val="1405"/>
                        </a:lnSpc>
                      </a:pPr>
                      <a:r>
                        <a:rPr sz="1200" b="1" spc="-25" dirty="0">
                          <a:latin typeface="Times New Roman"/>
                          <a:cs typeface="Times New Roman"/>
                        </a:rPr>
                        <a:t>07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3690">
                <a:tc>
                  <a:txBody>
                    <a:bodyPr/>
                    <a:lstStyle/>
                    <a:p>
                      <a:pPr marL="76200">
                        <a:lnSpc>
                          <a:spcPts val="1415"/>
                        </a:lnSpc>
                      </a:pP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Evaluate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 algn="ctr">
                        <a:lnSpc>
                          <a:spcPts val="1415"/>
                        </a:lnSpc>
                      </a:pPr>
                      <a:r>
                        <a:rPr sz="1200" b="1" spc="-25" dirty="0">
                          <a:latin typeface="Times New Roman"/>
                          <a:cs typeface="Times New Roman"/>
                        </a:rPr>
                        <a:t>08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3690">
                <a:tc>
                  <a:txBody>
                    <a:bodyPr/>
                    <a:lstStyle/>
                    <a:p>
                      <a:pPr marL="76200">
                        <a:lnSpc>
                          <a:spcPts val="1390"/>
                        </a:lnSpc>
                      </a:pP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Create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 algn="ctr">
                        <a:lnSpc>
                          <a:spcPts val="1390"/>
                        </a:lnSpc>
                      </a:pPr>
                      <a:r>
                        <a:rPr sz="1200" b="1" spc="-25" dirty="0">
                          <a:latin typeface="Times New Roman"/>
                          <a:cs typeface="Times New Roman"/>
                        </a:rPr>
                        <a:t>05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5" name="object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6180508"/>
              </p:ext>
            </p:extLst>
          </p:nvPr>
        </p:nvGraphicFramePr>
        <p:xfrm>
          <a:off x="1861751" y="3595159"/>
          <a:ext cx="7957752" cy="279740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584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992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09022">
                <a:tc>
                  <a:txBody>
                    <a:bodyPr/>
                    <a:lstStyle/>
                    <a:p>
                      <a:pPr marL="78740" algn="ctr">
                        <a:lnSpc>
                          <a:spcPts val="1370"/>
                        </a:lnSpc>
                        <a:spcBef>
                          <a:spcPts val="1355"/>
                        </a:spcBef>
                      </a:pPr>
                      <a:r>
                        <a:rPr sz="1200" b="1" dirty="0">
                          <a:latin typeface="Times New Roman"/>
                          <a:cs typeface="Times New Roman"/>
                        </a:rPr>
                        <a:t>Bloom’s</a:t>
                      </a:r>
                      <a:r>
                        <a:rPr sz="1200" b="1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10" dirty="0">
                          <a:latin typeface="Times New Roman"/>
                          <a:cs typeface="Times New Roman"/>
                        </a:rPr>
                        <a:t>Category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L="71755" algn="ctr">
                        <a:lnSpc>
                          <a:spcPts val="1370"/>
                        </a:lnSpc>
                      </a:pP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Psychomotor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29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620" algn="ctr">
                        <a:lnSpc>
                          <a:spcPts val="1415"/>
                        </a:lnSpc>
                      </a:pPr>
                      <a:r>
                        <a:rPr sz="1200" b="1" spc="-10" dirty="0">
                          <a:latin typeface="Times New Roman"/>
                          <a:cs typeface="Times New Roman"/>
                        </a:rPr>
                        <a:t>Practical</a:t>
                      </a:r>
                      <a:r>
                        <a:rPr sz="1200" b="1" spc="-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>
                          <a:latin typeface="Times New Roman"/>
                          <a:cs typeface="Times New Roman"/>
                        </a:rPr>
                        <a:t>Test</a:t>
                      </a:r>
                      <a:r>
                        <a:rPr sz="1200" b="1" spc="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20" dirty="0">
                          <a:latin typeface="Times New Roman"/>
                          <a:cs typeface="Times New Roman"/>
                        </a:rPr>
                        <a:t>(30)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7676">
                <a:tc>
                  <a:txBody>
                    <a:bodyPr/>
                    <a:lstStyle/>
                    <a:p>
                      <a:pPr marL="76200">
                        <a:lnSpc>
                          <a:spcPts val="1390"/>
                        </a:lnSpc>
                      </a:pP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Imitation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 algn="ctr">
                        <a:lnSpc>
                          <a:spcPts val="1390"/>
                        </a:lnSpc>
                      </a:pPr>
                      <a:r>
                        <a:rPr sz="1200" spc="-25" dirty="0">
                          <a:latin typeface="Times New Roman"/>
                          <a:cs typeface="Times New Roman"/>
                        </a:rPr>
                        <a:t>10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7676">
                <a:tc>
                  <a:txBody>
                    <a:bodyPr/>
                    <a:lstStyle/>
                    <a:p>
                      <a:pPr marL="91440">
                        <a:lnSpc>
                          <a:spcPts val="1405"/>
                        </a:lnSpc>
                      </a:pP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Manipulation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ts val="1405"/>
                        </a:lnSpc>
                      </a:pPr>
                      <a:r>
                        <a:rPr sz="1200" spc="-50" dirty="0">
                          <a:latin typeface="Times New Roman"/>
                          <a:cs typeface="Times New Roman"/>
                        </a:rPr>
                        <a:t>5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7676">
                <a:tc>
                  <a:txBody>
                    <a:bodyPr/>
                    <a:lstStyle/>
                    <a:p>
                      <a:pPr marL="76200">
                        <a:lnSpc>
                          <a:spcPts val="1390"/>
                        </a:lnSpc>
                      </a:pP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Precision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5720" algn="ctr">
                        <a:lnSpc>
                          <a:spcPts val="1390"/>
                        </a:lnSpc>
                      </a:pPr>
                      <a:r>
                        <a:rPr sz="1200" spc="-50" dirty="0">
                          <a:latin typeface="Times New Roman"/>
                          <a:cs typeface="Times New Roman"/>
                        </a:rPr>
                        <a:t>5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7676">
                <a:tc>
                  <a:txBody>
                    <a:bodyPr/>
                    <a:lstStyle/>
                    <a:p>
                      <a:pPr marL="76200">
                        <a:lnSpc>
                          <a:spcPts val="1390"/>
                        </a:lnSpc>
                      </a:pP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Articulation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ts val="1390"/>
                        </a:lnSpc>
                      </a:pPr>
                      <a:r>
                        <a:rPr sz="1200" spc="-50" dirty="0">
                          <a:latin typeface="Times New Roman"/>
                          <a:cs typeface="Times New Roman"/>
                        </a:rPr>
                        <a:t>5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7676">
                <a:tc>
                  <a:txBody>
                    <a:bodyPr/>
                    <a:lstStyle/>
                    <a:p>
                      <a:pPr marL="28575">
                        <a:lnSpc>
                          <a:spcPts val="1405"/>
                        </a:lnSpc>
                      </a:pP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Naturalization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ts val="1405"/>
                        </a:lnSpc>
                      </a:pPr>
                      <a:r>
                        <a:rPr sz="1200" spc="-50" dirty="0">
                          <a:latin typeface="Times New Roman"/>
                          <a:cs typeface="Times New Roman"/>
                        </a:rPr>
                        <a:t>5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0-Materials-Testing-Lab-Presentation-30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025717"/>
            <a:ext cx="9144000" cy="4611757"/>
          </a:xfrm>
          <a:prstGeom prst="rect">
            <a:avLst/>
          </a:prstGeo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96064" y="1685676"/>
            <a:ext cx="4985466" cy="3132813"/>
          </a:xfrm>
          <a:prstGeom prst="rect">
            <a:avLst/>
          </a:prstGeom>
        </p:spPr>
      </p:pic>
      <p:pic>
        <p:nvPicPr>
          <p:cNvPr id="3" name="object 2">
            <a:extLst>
              <a:ext uri="{FF2B5EF4-FFF2-40B4-BE49-F238E27FC236}">
                <a16:creationId xmlns:a16="http://schemas.microsoft.com/office/drawing/2014/main" id="{B107FE61-3D0B-40CC-9A4C-28E7C8D56255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071060" y="1685676"/>
            <a:ext cx="3698381" cy="3053301"/>
          </a:xfrm>
          <a:prstGeom prst="rect">
            <a:avLst/>
          </a:prstGeo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0" y="1"/>
            <a:ext cx="12192000" cy="6476305"/>
          </a:xfrm>
          <a:prstGeom prst="rect">
            <a:avLst/>
          </a:prstGeom>
        </p:spPr>
        <p:txBody>
          <a:bodyPr vert="horz" wrap="square" lIns="0" tIns="7219" rIns="0" bIns="0" rtlCol="0">
            <a:spAutoFit/>
          </a:bodyPr>
          <a:lstStyle/>
          <a:p>
            <a:pPr marR="5699" algn="ctr">
              <a:spcBef>
                <a:spcPts val="57"/>
              </a:spcBef>
            </a:pPr>
            <a:r>
              <a:rPr sz="1436" b="1" dirty="0">
                <a:latin typeface="Times New Roman"/>
                <a:cs typeface="Times New Roman"/>
              </a:rPr>
              <a:t>EXPERIMENT</a:t>
            </a:r>
            <a:r>
              <a:rPr sz="1436" b="1" spc="-18" dirty="0">
                <a:latin typeface="Times New Roman"/>
                <a:cs typeface="Times New Roman"/>
              </a:rPr>
              <a:t> </a:t>
            </a:r>
            <a:r>
              <a:rPr sz="1436" b="1" spc="-6" dirty="0">
                <a:latin typeface="Times New Roman"/>
                <a:cs typeface="Times New Roman"/>
              </a:rPr>
              <a:t>-</a:t>
            </a:r>
            <a:r>
              <a:rPr sz="1436" b="1" spc="-30" dirty="0">
                <a:latin typeface="Times New Roman"/>
                <a:cs typeface="Times New Roman"/>
              </a:rPr>
              <a:t>2</a:t>
            </a:r>
            <a:endParaRPr sz="1436" dirty="0">
              <a:latin typeface="Times New Roman"/>
              <a:cs typeface="Times New Roman"/>
            </a:endParaRPr>
          </a:p>
          <a:p>
            <a:pPr marL="40651" algn="ctr">
              <a:spcBef>
                <a:spcPts val="862"/>
              </a:spcBef>
            </a:pPr>
            <a:r>
              <a:rPr sz="1436" b="1" spc="-12" dirty="0">
                <a:latin typeface="Times New Roman"/>
                <a:cs typeface="Times New Roman"/>
              </a:rPr>
              <a:t>BRINELLS</a:t>
            </a:r>
            <a:r>
              <a:rPr sz="1436" b="1" spc="-15" dirty="0">
                <a:latin typeface="Times New Roman"/>
                <a:cs typeface="Times New Roman"/>
              </a:rPr>
              <a:t> HARDNESS</a:t>
            </a:r>
            <a:r>
              <a:rPr sz="1436" b="1" dirty="0">
                <a:latin typeface="Times New Roman"/>
                <a:cs typeface="Times New Roman"/>
              </a:rPr>
              <a:t> </a:t>
            </a:r>
            <a:r>
              <a:rPr sz="1436" b="1" spc="-12" dirty="0">
                <a:latin typeface="Times New Roman"/>
                <a:cs typeface="Times New Roman"/>
              </a:rPr>
              <a:t>TEST</a:t>
            </a:r>
            <a:endParaRPr sz="1436" dirty="0">
              <a:latin typeface="Times New Roman"/>
              <a:cs typeface="Times New Roman"/>
            </a:endParaRPr>
          </a:p>
          <a:p>
            <a:pPr marL="39512" marR="510613">
              <a:lnSpc>
                <a:spcPct val="231400"/>
              </a:lnSpc>
              <a:spcBef>
                <a:spcPts val="368"/>
              </a:spcBef>
            </a:pPr>
            <a:r>
              <a:rPr sz="1197" b="1" dirty="0">
                <a:latin typeface="Times New Roman"/>
                <a:cs typeface="Times New Roman"/>
              </a:rPr>
              <a:t>AIM:</a:t>
            </a:r>
            <a:r>
              <a:rPr sz="1197" b="1" spc="12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To</a:t>
            </a:r>
            <a:r>
              <a:rPr sz="1197" spc="18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determine</a:t>
            </a:r>
            <a:r>
              <a:rPr sz="1197" spc="33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the</a:t>
            </a:r>
            <a:r>
              <a:rPr sz="1197" spc="54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Brinells</a:t>
            </a:r>
            <a:r>
              <a:rPr sz="1197" spc="75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hardness</a:t>
            </a:r>
            <a:r>
              <a:rPr sz="1197" spc="81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of</a:t>
            </a:r>
            <a:r>
              <a:rPr sz="1197" spc="57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the</a:t>
            </a:r>
            <a:r>
              <a:rPr sz="1197" spc="48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given</a:t>
            </a:r>
            <a:r>
              <a:rPr sz="1197" spc="21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test</a:t>
            </a:r>
            <a:r>
              <a:rPr sz="1197" spc="72" dirty="0">
                <a:latin typeface="Times New Roman"/>
                <a:cs typeface="Times New Roman"/>
              </a:rPr>
              <a:t> </a:t>
            </a:r>
            <a:r>
              <a:rPr sz="1197" spc="-6" dirty="0">
                <a:latin typeface="Times New Roman"/>
                <a:cs typeface="Times New Roman"/>
              </a:rPr>
              <a:t>specimen. </a:t>
            </a:r>
            <a:r>
              <a:rPr sz="1197" b="1" spc="-6" dirty="0">
                <a:latin typeface="Times New Roman"/>
                <a:cs typeface="Times New Roman"/>
              </a:rPr>
              <a:t>APPARATUS:</a:t>
            </a:r>
            <a:r>
              <a:rPr sz="1197" b="1" spc="39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Brinells</a:t>
            </a:r>
            <a:r>
              <a:rPr sz="1197" spc="96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hardness</a:t>
            </a:r>
            <a:r>
              <a:rPr sz="1197" spc="108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machine,</a:t>
            </a:r>
            <a:r>
              <a:rPr sz="1197" spc="45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test</a:t>
            </a:r>
            <a:r>
              <a:rPr sz="1197" spc="63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specimen,</a:t>
            </a:r>
            <a:r>
              <a:rPr sz="1197" spc="102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Brinells</a:t>
            </a:r>
            <a:r>
              <a:rPr sz="1197" spc="87" dirty="0">
                <a:latin typeface="Times New Roman"/>
                <a:cs typeface="Times New Roman"/>
              </a:rPr>
              <a:t> </a:t>
            </a:r>
            <a:r>
              <a:rPr sz="1197" spc="-6" dirty="0">
                <a:latin typeface="Times New Roman"/>
                <a:cs typeface="Times New Roman"/>
              </a:rPr>
              <a:t>Microscope.</a:t>
            </a:r>
            <a:endParaRPr lang="en-US" sz="1197" spc="-6" dirty="0">
              <a:latin typeface="Times New Roman"/>
              <a:cs typeface="Times New Roman"/>
            </a:endParaRPr>
          </a:p>
          <a:p>
            <a:pPr marL="39512" marR="510613">
              <a:lnSpc>
                <a:spcPct val="231400"/>
              </a:lnSpc>
              <a:spcBef>
                <a:spcPts val="368"/>
              </a:spcBef>
            </a:pPr>
            <a:r>
              <a:rPr sz="1197" b="1" spc="-6" dirty="0">
                <a:latin typeface="Times New Roman"/>
                <a:cs typeface="Times New Roman"/>
              </a:rPr>
              <a:t>THEORY:</a:t>
            </a:r>
            <a:endParaRPr lang="en-US" sz="1197" b="1" spc="-6" dirty="0">
              <a:latin typeface="Times New Roman"/>
              <a:cs typeface="Times New Roman"/>
            </a:endParaRPr>
          </a:p>
          <a:p>
            <a:pPr marL="39512" marR="510613">
              <a:lnSpc>
                <a:spcPct val="231400"/>
              </a:lnSpc>
              <a:spcBef>
                <a:spcPts val="368"/>
              </a:spcBef>
            </a:pPr>
            <a:r>
              <a:rPr sz="1197" b="1" dirty="0">
                <a:latin typeface="Times New Roman"/>
                <a:cs typeface="Times New Roman"/>
              </a:rPr>
              <a:t>Indentation</a:t>
            </a:r>
            <a:r>
              <a:rPr sz="1197" b="1" spc="-36" dirty="0">
                <a:latin typeface="Times New Roman"/>
                <a:cs typeface="Times New Roman"/>
              </a:rPr>
              <a:t> </a:t>
            </a:r>
            <a:r>
              <a:rPr sz="1197" b="1" spc="-6" dirty="0">
                <a:latin typeface="Times New Roman"/>
                <a:cs typeface="Times New Roman"/>
              </a:rPr>
              <a:t>Hardness-</a:t>
            </a:r>
            <a:endParaRPr lang="en-US" sz="1197" b="1" spc="-6" dirty="0">
              <a:latin typeface="Times New Roman"/>
              <a:cs typeface="Times New Roman"/>
            </a:endParaRPr>
          </a:p>
          <a:p>
            <a:pPr marL="39512" marR="510613">
              <a:lnSpc>
                <a:spcPct val="231400"/>
              </a:lnSpc>
              <a:spcBef>
                <a:spcPts val="368"/>
              </a:spcBef>
            </a:pPr>
            <a:r>
              <a:rPr sz="1197" dirty="0">
                <a:latin typeface="Times New Roman"/>
                <a:cs typeface="Times New Roman"/>
              </a:rPr>
              <a:t>A</a:t>
            </a:r>
            <a:r>
              <a:rPr sz="1197" spc="-24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number</a:t>
            </a:r>
            <a:r>
              <a:rPr sz="1197" spc="9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related</a:t>
            </a:r>
            <a:r>
              <a:rPr sz="1197" spc="-15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to</a:t>
            </a:r>
            <a:r>
              <a:rPr sz="1197" spc="-18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the</a:t>
            </a:r>
            <a:r>
              <a:rPr sz="1197" spc="-18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area</a:t>
            </a:r>
            <a:r>
              <a:rPr sz="1197" spc="108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or</a:t>
            </a:r>
            <a:r>
              <a:rPr sz="1197" spc="-9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to</a:t>
            </a:r>
            <a:r>
              <a:rPr sz="1197" spc="-18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the</a:t>
            </a:r>
            <a:r>
              <a:rPr sz="1197" spc="-18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depth</a:t>
            </a:r>
            <a:r>
              <a:rPr sz="1197" spc="-18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of</a:t>
            </a:r>
            <a:r>
              <a:rPr sz="1197" spc="-3" dirty="0">
                <a:latin typeface="Times New Roman"/>
                <a:cs typeface="Times New Roman"/>
              </a:rPr>
              <a:t> </a:t>
            </a:r>
            <a:r>
              <a:rPr sz="1197" spc="-15" dirty="0">
                <a:latin typeface="Times New Roman"/>
                <a:cs typeface="Times New Roman"/>
              </a:rPr>
              <a:t>the </a:t>
            </a:r>
            <a:r>
              <a:rPr sz="1197" dirty="0">
                <a:latin typeface="Times New Roman"/>
                <a:cs typeface="Times New Roman"/>
              </a:rPr>
              <a:t>impression</a:t>
            </a:r>
            <a:r>
              <a:rPr sz="1197" spc="66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made</a:t>
            </a:r>
            <a:r>
              <a:rPr sz="1197" spc="-27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by</a:t>
            </a:r>
            <a:r>
              <a:rPr sz="1197" spc="-24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an</a:t>
            </a:r>
            <a:r>
              <a:rPr sz="1197" spc="-24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indenter</a:t>
            </a:r>
            <a:r>
              <a:rPr sz="1197" spc="114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or fixed</a:t>
            </a:r>
            <a:r>
              <a:rPr sz="1197" spc="-27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geometry</a:t>
            </a:r>
            <a:r>
              <a:rPr sz="1197" spc="-24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under a</a:t>
            </a:r>
            <a:r>
              <a:rPr sz="1197" spc="-3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known</a:t>
            </a:r>
            <a:r>
              <a:rPr sz="1197" spc="-24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fixed</a:t>
            </a:r>
            <a:r>
              <a:rPr sz="1197" spc="-27" dirty="0">
                <a:latin typeface="Times New Roman"/>
                <a:cs typeface="Times New Roman"/>
              </a:rPr>
              <a:t> </a:t>
            </a:r>
            <a:r>
              <a:rPr sz="1197" spc="-6" dirty="0" err="1">
                <a:latin typeface="Times New Roman"/>
                <a:cs typeface="Times New Roman"/>
              </a:rPr>
              <a:t>load.</a:t>
            </a:r>
            <a:r>
              <a:rPr sz="1197" dirty="0" err="1">
                <a:latin typeface="Times New Roman"/>
                <a:cs typeface="Times New Roman"/>
              </a:rPr>
              <a:t>This</a:t>
            </a:r>
            <a:r>
              <a:rPr sz="1197" spc="93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method</a:t>
            </a:r>
            <a:r>
              <a:rPr sz="1197" spc="39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consists</a:t>
            </a:r>
            <a:r>
              <a:rPr sz="1197" spc="96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of</a:t>
            </a:r>
            <a:r>
              <a:rPr sz="1197" spc="165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indenting</a:t>
            </a:r>
            <a:r>
              <a:rPr sz="1197" spc="30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the</a:t>
            </a:r>
            <a:r>
              <a:rPr sz="1197" spc="39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surface</a:t>
            </a:r>
            <a:r>
              <a:rPr sz="1197" spc="36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of</a:t>
            </a:r>
            <a:r>
              <a:rPr sz="1197" spc="162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the</a:t>
            </a:r>
            <a:r>
              <a:rPr sz="1197" spc="36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metal</a:t>
            </a:r>
            <a:r>
              <a:rPr sz="1197" spc="36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by</a:t>
            </a:r>
            <a:r>
              <a:rPr sz="1197" spc="39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a</a:t>
            </a:r>
            <a:r>
              <a:rPr sz="1197" spc="162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hardened</a:t>
            </a:r>
            <a:r>
              <a:rPr sz="1197" spc="165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steel</a:t>
            </a:r>
            <a:r>
              <a:rPr sz="1197" spc="33" dirty="0">
                <a:latin typeface="Times New Roman"/>
                <a:cs typeface="Times New Roman"/>
              </a:rPr>
              <a:t> </a:t>
            </a:r>
            <a:r>
              <a:rPr sz="1197" spc="-12" dirty="0">
                <a:latin typeface="Times New Roman"/>
                <a:cs typeface="Times New Roman"/>
              </a:rPr>
              <a:t>ball </a:t>
            </a:r>
            <a:r>
              <a:rPr sz="1197" dirty="0">
                <a:latin typeface="Times New Roman"/>
                <a:cs typeface="Times New Roman"/>
              </a:rPr>
              <a:t>of</a:t>
            </a:r>
            <a:r>
              <a:rPr sz="1197" spc="63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specified</a:t>
            </a:r>
            <a:r>
              <a:rPr sz="1197" spc="60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diameter</a:t>
            </a:r>
            <a:r>
              <a:rPr sz="1197" spc="63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D</a:t>
            </a:r>
            <a:r>
              <a:rPr sz="1197" spc="57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mm</a:t>
            </a:r>
            <a:r>
              <a:rPr sz="1197" spc="63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under</a:t>
            </a:r>
            <a:r>
              <a:rPr sz="1197" spc="66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a</a:t>
            </a:r>
            <a:r>
              <a:rPr sz="1197" spc="191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given</a:t>
            </a:r>
            <a:r>
              <a:rPr sz="1197" spc="60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load</a:t>
            </a:r>
            <a:r>
              <a:rPr sz="1197" spc="63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F</a:t>
            </a:r>
            <a:r>
              <a:rPr sz="1197" spc="60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kgf</a:t>
            </a:r>
            <a:r>
              <a:rPr sz="1197" spc="63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and</a:t>
            </a:r>
            <a:r>
              <a:rPr sz="1197" spc="54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measuring</a:t>
            </a:r>
            <a:r>
              <a:rPr sz="1197" spc="54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the</a:t>
            </a:r>
            <a:r>
              <a:rPr sz="1197" spc="60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average</a:t>
            </a:r>
            <a:r>
              <a:rPr sz="1197" spc="66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diameter</a:t>
            </a:r>
            <a:r>
              <a:rPr sz="1197" spc="188" dirty="0">
                <a:latin typeface="Times New Roman"/>
                <a:cs typeface="Times New Roman"/>
              </a:rPr>
              <a:t> </a:t>
            </a:r>
            <a:r>
              <a:rPr sz="1197" spc="-30" dirty="0">
                <a:latin typeface="Times New Roman"/>
                <a:cs typeface="Times New Roman"/>
              </a:rPr>
              <a:t>d </a:t>
            </a:r>
            <a:r>
              <a:rPr sz="1197" dirty="0">
                <a:latin typeface="Times New Roman"/>
                <a:cs typeface="Times New Roman"/>
              </a:rPr>
              <a:t>mm</a:t>
            </a:r>
            <a:r>
              <a:rPr sz="1197" spc="126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of</a:t>
            </a:r>
            <a:r>
              <a:rPr sz="1197" spc="129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the</a:t>
            </a:r>
            <a:r>
              <a:rPr sz="1197" spc="132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impression</a:t>
            </a:r>
            <a:r>
              <a:rPr sz="1197" spc="126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with</a:t>
            </a:r>
            <a:r>
              <a:rPr sz="1197" spc="129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the</a:t>
            </a:r>
            <a:r>
              <a:rPr sz="1197" spc="126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help</a:t>
            </a:r>
            <a:r>
              <a:rPr sz="1197" spc="132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of</a:t>
            </a:r>
            <a:r>
              <a:rPr sz="1197" spc="135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Brinell</a:t>
            </a:r>
            <a:r>
              <a:rPr sz="1197" spc="126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microscope</a:t>
            </a:r>
            <a:r>
              <a:rPr sz="1197" spc="126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fitted</a:t>
            </a:r>
            <a:r>
              <a:rPr sz="1197" spc="132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with</a:t>
            </a:r>
            <a:r>
              <a:rPr sz="1197" spc="132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a</a:t>
            </a:r>
            <a:r>
              <a:rPr sz="1197" spc="122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scale.</a:t>
            </a:r>
            <a:r>
              <a:rPr sz="1197" spc="132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The</a:t>
            </a:r>
            <a:r>
              <a:rPr sz="1197" spc="132" dirty="0">
                <a:latin typeface="Times New Roman"/>
                <a:cs typeface="Times New Roman"/>
              </a:rPr>
              <a:t> </a:t>
            </a:r>
            <a:r>
              <a:rPr sz="1197" spc="-6" dirty="0">
                <a:latin typeface="Times New Roman"/>
                <a:cs typeface="Times New Roman"/>
              </a:rPr>
              <a:t>Brinell </a:t>
            </a:r>
            <a:r>
              <a:rPr sz="1197" dirty="0">
                <a:latin typeface="Times New Roman"/>
                <a:cs typeface="Times New Roman"/>
              </a:rPr>
              <a:t>hardness</a:t>
            </a:r>
            <a:r>
              <a:rPr sz="1197" spc="42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HB</a:t>
            </a:r>
            <a:r>
              <a:rPr sz="1197" spc="36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is</a:t>
            </a:r>
            <a:r>
              <a:rPr sz="1197" spc="42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defined,</a:t>
            </a:r>
            <a:r>
              <a:rPr sz="1197" spc="39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as</a:t>
            </a:r>
            <a:r>
              <a:rPr sz="1197" spc="33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the</a:t>
            </a:r>
            <a:r>
              <a:rPr sz="1197" spc="39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quotient</a:t>
            </a:r>
            <a:r>
              <a:rPr sz="1197" spc="171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of</a:t>
            </a:r>
            <a:r>
              <a:rPr sz="1197" spc="42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the</a:t>
            </a:r>
            <a:r>
              <a:rPr sz="1197" spc="39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applied</a:t>
            </a:r>
            <a:r>
              <a:rPr sz="1197" spc="39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force</a:t>
            </a:r>
            <a:r>
              <a:rPr sz="1197" spc="39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F</a:t>
            </a:r>
            <a:r>
              <a:rPr sz="1197" spc="39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divided</a:t>
            </a:r>
            <a:r>
              <a:rPr sz="1197" spc="42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by</a:t>
            </a:r>
            <a:r>
              <a:rPr sz="1197" spc="39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the</a:t>
            </a:r>
            <a:r>
              <a:rPr sz="1197" spc="39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spherical</a:t>
            </a:r>
            <a:r>
              <a:rPr sz="1197" spc="42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area</a:t>
            </a:r>
            <a:r>
              <a:rPr sz="1197" spc="39" dirty="0">
                <a:latin typeface="Times New Roman"/>
                <a:cs typeface="Times New Roman"/>
              </a:rPr>
              <a:t> </a:t>
            </a:r>
            <a:r>
              <a:rPr sz="1197" spc="-15" dirty="0">
                <a:latin typeface="Times New Roman"/>
                <a:cs typeface="Times New Roman"/>
              </a:rPr>
              <a:t>of </a:t>
            </a:r>
            <a:r>
              <a:rPr sz="1197" dirty="0">
                <a:latin typeface="Times New Roman"/>
                <a:cs typeface="Times New Roman"/>
              </a:rPr>
              <a:t>the</a:t>
            </a:r>
            <a:r>
              <a:rPr sz="1197" spc="-3" dirty="0">
                <a:latin typeface="Times New Roman"/>
                <a:cs typeface="Times New Roman"/>
              </a:rPr>
              <a:t> </a:t>
            </a:r>
            <a:r>
              <a:rPr sz="1197" spc="-6" dirty="0">
                <a:latin typeface="Times New Roman"/>
                <a:cs typeface="Times New Roman"/>
              </a:rPr>
              <a:t>impression.</a:t>
            </a:r>
            <a:endParaRPr lang="en-US" sz="1197" spc="-6" dirty="0">
              <a:latin typeface="Times New Roman"/>
              <a:cs typeface="Times New Roman"/>
            </a:endParaRPr>
          </a:p>
          <a:p>
            <a:pPr marL="39512" marR="510613">
              <a:lnSpc>
                <a:spcPct val="231400"/>
              </a:lnSpc>
              <a:spcBef>
                <a:spcPts val="368"/>
              </a:spcBef>
            </a:pPr>
            <a:r>
              <a:rPr sz="1197" dirty="0">
                <a:latin typeface="Times New Roman"/>
                <a:cs typeface="Times New Roman"/>
              </a:rPr>
              <a:t>HB=</a:t>
            </a:r>
            <a:r>
              <a:rPr sz="1197" spc="48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Test</a:t>
            </a:r>
            <a:r>
              <a:rPr sz="1197" spc="51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load</a:t>
            </a:r>
            <a:r>
              <a:rPr sz="1197" spc="33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in</a:t>
            </a:r>
            <a:r>
              <a:rPr sz="1197" spc="48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kgf/surface</a:t>
            </a:r>
            <a:r>
              <a:rPr sz="1197" spc="18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area</a:t>
            </a:r>
            <a:r>
              <a:rPr sz="1197" spc="78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of</a:t>
            </a:r>
            <a:r>
              <a:rPr sz="1197" spc="60" dirty="0">
                <a:latin typeface="Times New Roman"/>
                <a:cs typeface="Times New Roman"/>
              </a:rPr>
              <a:t> </a:t>
            </a:r>
            <a:r>
              <a:rPr sz="1197" spc="-6" dirty="0">
                <a:latin typeface="Times New Roman"/>
                <a:cs typeface="Times New Roman"/>
              </a:rPr>
              <a:t>indentation</a:t>
            </a:r>
            <a:endParaRPr sz="1197" dirty="0">
              <a:latin typeface="Times New Roman"/>
              <a:cs typeface="Times New Roman"/>
            </a:endParaRPr>
          </a:p>
          <a:p>
            <a:pPr marL="37992" marR="1999902" indent="244289">
              <a:lnSpc>
                <a:spcPts val="760"/>
              </a:lnSpc>
            </a:pPr>
            <a:r>
              <a:rPr sz="1197" dirty="0">
                <a:latin typeface="Times New Roman"/>
                <a:cs typeface="Times New Roman"/>
              </a:rPr>
              <a:t>=2F/</a:t>
            </a:r>
            <a:r>
              <a:rPr sz="1197" spc="-36" dirty="0">
                <a:latin typeface="Times New Roman"/>
                <a:cs typeface="Times New Roman"/>
              </a:rPr>
              <a:t> </a:t>
            </a:r>
            <a:r>
              <a:rPr sz="1197" spc="-6" dirty="0">
                <a:latin typeface="Times New Roman"/>
                <a:cs typeface="Times New Roman"/>
              </a:rPr>
              <a:t>{πD</a:t>
            </a:r>
            <a:r>
              <a:rPr sz="1197" spc="-39" dirty="0">
                <a:latin typeface="Times New Roman"/>
                <a:cs typeface="Times New Roman"/>
              </a:rPr>
              <a:t> </a:t>
            </a:r>
            <a:r>
              <a:rPr sz="1197" spc="-6" dirty="0">
                <a:latin typeface="Times New Roman"/>
                <a:cs typeface="Times New Roman"/>
              </a:rPr>
              <a:t>(D-</a:t>
            </a:r>
            <a:r>
              <a:rPr sz="1197" spc="-39" dirty="0">
                <a:latin typeface="Times New Roman"/>
                <a:cs typeface="Times New Roman"/>
              </a:rPr>
              <a:t> </a:t>
            </a:r>
            <a:r>
              <a:rPr sz="1197" spc="-6" dirty="0">
                <a:latin typeface="Times New Roman"/>
                <a:cs typeface="Times New Roman"/>
              </a:rPr>
              <a:t>D</a:t>
            </a:r>
            <a:r>
              <a:rPr sz="1077" spc="-9" baseline="31746" dirty="0">
                <a:latin typeface="Times New Roman"/>
                <a:cs typeface="Times New Roman"/>
              </a:rPr>
              <a:t>2</a:t>
            </a:r>
            <a:r>
              <a:rPr sz="1197" spc="-6" dirty="0">
                <a:latin typeface="Times New Roman"/>
                <a:cs typeface="Times New Roman"/>
              </a:rPr>
              <a:t>-</a:t>
            </a:r>
            <a:r>
              <a:rPr sz="1197" spc="-39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d</a:t>
            </a:r>
            <a:r>
              <a:rPr sz="1077" baseline="31746" dirty="0">
                <a:latin typeface="Times New Roman"/>
                <a:cs typeface="Times New Roman"/>
              </a:rPr>
              <a:t>2</a:t>
            </a:r>
            <a:r>
              <a:rPr sz="1197" dirty="0">
                <a:latin typeface="Times New Roman"/>
                <a:cs typeface="Times New Roman"/>
              </a:rPr>
              <a:t>)}</a:t>
            </a:r>
            <a:r>
              <a:rPr sz="1197" spc="-39" dirty="0">
                <a:latin typeface="Times New Roman"/>
                <a:cs typeface="Times New Roman"/>
              </a:rPr>
              <a:t> </a:t>
            </a:r>
            <a:r>
              <a:rPr sz="1197" spc="-6" dirty="0">
                <a:latin typeface="Times New Roman"/>
                <a:cs typeface="Times New Roman"/>
              </a:rPr>
              <a:t>kg/mm</a:t>
            </a:r>
            <a:r>
              <a:rPr sz="1077" spc="-9" baseline="31746" dirty="0">
                <a:latin typeface="Times New Roman"/>
                <a:cs typeface="Times New Roman"/>
              </a:rPr>
              <a:t>2</a:t>
            </a:r>
            <a:r>
              <a:rPr sz="1077" spc="449" baseline="31746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Where</a:t>
            </a:r>
            <a:r>
              <a:rPr sz="1197" spc="114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F</a:t>
            </a:r>
            <a:r>
              <a:rPr sz="1197" spc="-15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=</a:t>
            </a:r>
            <a:r>
              <a:rPr sz="1197" spc="117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Applied</a:t>
            </a:r>
            <a:r>
              <a:rPr sz="1197" spc="-6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load</a:t>
            </a:r>
            <a:r>
              <a:rPr sz="1197" spc="-3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in</a:t>
            </a:r>
            <a:r>
              <a:rPr sz="1197" spc="-15" dirty="0">
                <a:latin typeface="Times New Roman"/>
                <a:cs typeface="Times New Roman"/>
              </a:rPr>
              <a:t> kg</a:t>
            </a:r>
            <a:endParaRPr lang="en-US" sz="1197" spc="-15" dirty="0">
              <a:latin typeface="Times New Roman"/>
              <a:cs typeface="Times New Roman"/>
            </a:endParaRPr>
          </a:p>
          <a:p>
            <a:pPr marL="37992" marR="1999902" indent="244289">
              <a:lnSpc>
                <a:spcPts val="760"/>
              </a:lnSpc>
            </a:pPr>
            <a:endParaRPr sz="1197" dirty="0">
              <a:latin typeface="Times New Roman"/>
              <a:cs typeface="Times New Roman"/>
            </a:endParaRPr>
          </a:p>
          <a:p>
            <a:pPr marL="311535" marR="1630999">
              <a:lnSpc>
                <a:spcPts val="748"/>
              </a:lnSpc>
              <a:spcBef>
                <a:spcPts val="12"/>
              </a:spcBef>
            </a:pPr>
            <a:r>
              <a:rPr sz="1197" dirty="0">
                <a:latin typeface="Times New Roman"/>
                <a:cs typeface="Times New Roman"/>
              </a:rPr>
              <a:t>D</a:t>
            </a:r>
            <a:r>
              <a:rPr sz="1197" spc="-30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=</a:t>
            </a:r>
            <a:r>
              <a:rPr sz="1197" spc="-15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Diameter</a:t>
            </a:r>
            <a:r>
              <a:rPr sz="1197" spc="-6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of</a:t>
            </a:r>
            <a:r>
              <a:rPr sz="1197" spc="-21" dirty="0">
                <a:latin typeface="Times New Roman"/>
                <a:cs typeface="Times New Roman"/>
              </a:rPr>
              <a:t> </a:t>
            </a:r>
            <a:r>
              <a:rPr sz="1197" spc="-6" dirty="0">
                <a:latin typeface="Times New Roman"/>
                <a:cs typeface="Times New Roman"/>
              </a:rPr>
              <a:t>the</a:t>
            </a:r>
            <a:r>
              <a:rPr sz="1197" spc="-39" dirty="0">
                <a:latin typeface="Times New Roman"/>
                <a:cs typeface="Times New Roman"/>
              </a:rPr>
              <a:t> </a:t>
            </a:r>
            <a:r>
              <a:rPr sz="1197" spc="-6" dirty="0">
                <a:latin typeface="Times New Roman"/>
                <a:cs typeface="Times New Roman"/>
              </a:rPr>
              <a:t>specified</a:t>
            </a:r>
            <a:r>
              <a:rPr sz="1197" spc="-30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ball</a:t>
            </a:r>
            <a:r>
              <a:rPr sz="1197" spc="-36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in</a:t>
            </a:r>
            <a:r>
              <a:rPr sz="1197" spc="-24" dirty="0">
                <a:latin typeface="Times New Roman"/>
                <a:cs typeface="Times New Roman"/>
              </a:rPr>
              <a:t> </a:t>
            </a:r>
            <a:r>
              <a:rPr sz="1197" spc="-15" dirty="0">
                <a:latin typeface="Times New Roman"/>
                <a:cs typeface="Times New Roman"/>
              </a:rPr>
              <a:t>mm </a:t>
            </a:r>
            <a:r>
              <a:rPr sz="1197" dirty="0">
                <a:latin typeface="Times New Roman"/>
                <a:cs typeface="Times New Roman"/>
              </a:rPr>
              <a:t>d</a:t>
            </a:r>
            <a:r>
              <a:rPr sz="1197" spc="-3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=</a:t>
            </a:r>
            <a:r>
              <a:rPr sz="1197" spc="-3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Diameter</a:t>
            </a:r>
            <a:r>
              <a:rPr sz="1197" spc="-3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of</a:t>
            </a:r>
            <a:r>
              <a:rPr sz="1197" spc="-9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impression</a:t>
            </a:r>
            <a:r>
              <a:rPr sz="1197" spc="-12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in</a:t>
            </a:r>
            <a:r>
              <a:rPr sz="1197" spc="-9" dirty="0">
                <a:latin typeface="Times New Roman"/>
                <a:cs typeface="Times New Roman"/>
              </a:rPr>
              <a:t> </a:t>
            </a:r>
            <a:r>
              <a:rPr sz="1197" spc="-15" dirty="0">
                <a:latin typeface="Times New Roman"/>
                <a:cs typeface="Times New Roman"/>
              </a:rPr>
              <a:t>mm</a:t>
            </a:r>
            <a:endParaRPr sz="1197" dirty="0">
              <a:latin typeface="Times New Roman"/>
              <a:cs typeface="Times New Roman"/>
            </a:endParaRPr>
          </a:p>
          <a:p>
            <a:pPr marL="39512">
              <a:spcBef>
                <a:spcPts val="577"/>
              </a:spcBef>
            </a:pPr>
            <a:r>
              <a:rPr sz="1197" b="1" spc="-6" dirty="0">
                <a:latin typeface="Times New Roman"/>
                <a:cs typeface="Times New Roman"/>
              </a:rPr>
              <a:t>PROCEDURE:</a:t>
            </a:r>
            <a:endParaRPr sz="1197" dirty="0">
              <a:latin typeface="Times New Roman"/>
              <a:cs typeface="Times New Roman"/>
            </a:endParaRPr>
          </a:p>
          <a:p>
            <a:pPr marL="132212" indent="-92701">
              <a:spcBef>
                <a:spcPts val="84"/>
              </a:spcBef>
              <a:buAutoNum type="arabicPeriod"/>
              <a:tabLst>
                <a:tab pos="132212" algn="l"/>
              </a:tabLst>
            </a:pPr>
            <a:r>
              <a:rPr sz="1197" dirty="0">
                <a:latin typeface="Times New Roman"/>
                <a:cs typeface="Times New Roman"/>
              </a:rPr>
              <a:t>Select</a:t>
            </a:r>
            <a:r>
              <a:rPr sz="1197" spc="18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the</a:t>
            </a:r>
            <a:r>
              <a:rPr sz="1197" spc="21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proper</a:t>
            </a:r>
            <a:r>
              <a:rPr sz="1197" spc="63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size</a:t>
            </a:r>
            <a:r>
              <a:rPr sz="1197" spc="21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of</a:t>
            </a:r>
            <a:r>
              <a:rPr sz="1197" spc="48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the</a:t>
            </a:r>
            <a:r>
              <a:rPr sz="1197" spc="6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ball</a:t>
            </a:r>
            <a:r>
              <a:rPr sz="1197" spc="12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and</a:t>
            </a:r>
            <a:r>
              <a:rPr sz="1197" spc="6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load</a:t>
            </a:r>
            <a:r>
              <a:rPr sz="1197" spc="12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to</a:t>
            </a:r>
            <a:r>
              <a:rPr sz="1197" spc="24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suit</a:t>
            </a:r>
            <a:r>
              <a:rPr sz="1197" spc="42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the</a:t>
            </a:r>
            <a:r>
              <a:rPr sz="1197" spc="27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material</a:t>
            </a:r>
            <a:r>
              <a:rPr sz="1197" spc="36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under</a:t>
            </a:r>
            <a:r>
              <a:rPr sz="1197" spc="54" dirty="0">
                <a:latin typeface="Times New Roman"/>
                <a:cs typeface="Times New Roman"/>
              </a:rPr>
              <a:t> </a:t>
            </a:r>
            <a:r>
              <a:rPr sz="1197" spc="-6" dirty="0">
                <a:latin typeface="Times New Roman"/>
                <a:cs typeface="Times New Roman"/>
              </a:rPr>
              <a:t>test.</a:t>
            </a:r>
            <a:endParaRPr sz="1197" dirty="0">
              <a:latin typeface="Times New Roman"/>
              <a:cs typeface="Times New Roman"/>
            </a:endParaRPr>
          </a:p>
          <a:p>
            <a:pPr marL="132212" indent="-92701">
              <a:spcBef>
                <a:spcPts val="374"/>
              </a:spcBef>
              <a:buAutoNum type="arabicPeriod"/>
              <a:tabLst>
                <a:tab pos="132212" algn="l"/>
              </a:tabLst>
            </a:pPr>
            <a:r>
              <a:rPr sz="1197" dirty="0">
                <a:latin typeface="Times New Roman"/>
                <a:cs typeface="Times New Roman"/>
              </a:rPr>
              <a:t>Clean</a:t>
            </a:r>
            <a:r>
              <a:rPr sz="1197" spc="-9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the</a:t>
            </a:r>
            <a:r>
              <a:rPr sz="1197" spc="18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test</a:t>
            </a:r>
            <a:r>
              <a:rPr sz="1197" spc="57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specimen</a:t>
            </a:r>
            <a:r>
              <a:rPr sz="1197" spc="57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to</a:t>
            </a:r>
            <a:r>
              <a:rPr sz="1197" spc="6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be</a:t>
            </a:r>
            <a:r>
              <a:rPr sz="1197" spc="6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free</a:t>
            </a:r>
            <a:r>
              <a:rPr sz="1197" spc="21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from</a:t>
            </a:r>
            <a:r>
              <a:rPr sz="1197" spc="-12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any</a:t>
            </a:r>
            <a:r>
              <a:rPr sz="1197" spc="27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dirt</a:t>
            </a:r>
            <a:r>
              <a:rPr sz="1197" spc="66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and</a:t>
            </a:r>
            <a:r>
              <a:rPr sz="1197" spc="33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defects</a:t>
            </a:r>
            <a:r>
              <a:rPr sz="1197" spc="42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or</a:t>
            </a:r>
            <a:r>
              <a:rPr sz="1197" spc="81" dirty="0">
                <a:latin typeface="Times New Roman"/>
                <a:cs typeface="Times New Roman"/>
              </a:rPr>
              <a:t> </a:t>
            </a:r>
            <a:r>
              <a:rPr sz="1197" spc="-6" dirty="0">
                <a:latin typeface="Times New Roman"/>
                <a:cs typeface="Times New Roman"/>
              </a:rPr>
              <a:t>blemishes.</a:t>
            </a:r>
            <a:endParaRPr sz="1197" dirty="0">
              <a:latin typeface="Times New Roman"/>
              <a:cs typeface="Times New Roman"/>
            </a:endParaRPr>
          </a:p>
          <a:p>
            <a:pPr marL="132212" indent="-92701">
              <a:spcBef>
                <a:spcPts val="374"/>
              </a:spcBef>
              <a:buAutoNum type="arabicPeriod"/>
              <a:tabLst>
                <a:tab pos="132212" algn="l"/>
              </a:tabLst>
            </a:pPr>
            <a:r>
              <a:rPr sz="1197" dirty="0">
                <a:latin typeface="Times New Roman"/>
                <a:cs typeface="Times New Roman"/>
              </a:rPr>
              <a:t>Mount</a:t>
            </a:r>
            <a:r>
              <a:rPr sz="1197" spc="36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the</a:t>
            </a:r>
            <a:r>
              <a:rPr sz="1197" spc="21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test</a:t>
            </a:r>
            <a:r>
              <a:rPr sz="1197" spc="45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piece</a:t>
            </a:r>
            <a:r>
              <a:rPr sz="1197" spc="18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surface</a:t>
            </a:r>
            <a:r>
              <a:rPr sz="1197" spc="6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at</a:t>
            </a:r>
            <a:r>
              <a:rPr sz="1197" spc="18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right</a:t>
            </a:r>
            <a:r>
              <a:rPr sz="1197" spc="39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angles</a:t>
            </a:r>
            <a:r>
              <a:rPr sz="1197" spc="54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to</a:t>
            </a:r>
            <a:r>
              <a:rPr sz="1197" spc="-9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the</a:t>
            </a:r>
            <a:r>
              <a:rPr sz="1197" spc="21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axis</a:t>
            </a:r>
            <a:r>
              <a:rPr sz="1197" spc="51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of</a:t>
            </a:r>
            <a:r>
              <a:rPr sz="1197" spc="24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the</a:t>
            </a:r>
            <a:r>
              <a:rPr sz="1197" spc="6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ball</a:t>
            </a:r>
            <a:r>
              <a:rPr sz="1197" spc="24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indenter</a:t>
            </a:r>
            <a:r>
              <a:rPr sz="1197" spc="72" dirty="0">
                <a:latin typeface="Times New Roman"/>
                <a:cs typeface="Times New Roman"/>
              </a:rPr>
              <a:t> </a:t>
            </a:r>
            <a:r>
              <a:rPr sz="1197" spc="-6" dirty="0">
                <a:latin typeface="Times New Roman"/>
                <a:cs typeface="Times New Roman"/>
              </a:rPr>
              <a:t>plunger.</a:t>
            </a:r>
            <a:endParaRPr sz="1197" dirty="0">
              <a:latin typeface="Times New Roman"/>
              <a:cs typeface="Times New Roman"/>
            </a:endParaRPr>
          </a:p>
          <a:p>
            <a:pPr marL="132212" indent="-92701">
              <a:spcBef>
                <a:spcPts val="374"/>
              </a:spcBef>
              <a:buAutoNum type="arabicPeriod"/>
              <a:tabLst>
                <a:tab pos="132212" algn="l"/>
              </a:tabLst>
            </a:pPr>
            <a:r>
              <a:rPr sz="1197" dirty="0">
                <a:latin typeface="Times New Roman"/>
                <a:cs typeface="Times New Roman"/>
              </a:rPr>
              <a:t>Turn</a:t>
            </a:r>
            <a:r>
              <a:rPr sz="1197" spc="15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the</a:t>
            </a:r>
            <a:r>
              <a:rPr sz="1197" spc="21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platform</a:t>
            </a:r>
            <a:r>
              <a:rPr sz="1197" spc="6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so</a:t>
            </a:r>
            <a:r>
              <a:rPr sz="1197" spc="15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that</a:t>
            </a:r>
            <a:r>
              <a:rPr sz="1197" spc="54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the</a:t>
            </a:r>
            <a:r>
              <a:rPr sz="1197" spc="36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ball</a:t>
            </a:r>
            <a:r>
              <a:rPr sz="1197" spc="45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is</a:t>
            </a:r>
            <a:r>
              <a:rPr sz="1197" spc="60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lifted</a:t>
            </a:r>
            <a:r>
              <a:rPr sz="1197" spc="9" dirty="0">
                <a:latin typeface="Times New Roman"/>
                <a:cs typeface="Times New Roman"/>
              </a:rPr>
              <a:t> </a:t>
            </a:r>
            <a:r>
              <a:rPr sz="1197" spc="-15" dirty="0">
                <a:latin typeface="Times New Roman"/>
                <a:cs typeface="Times New Roman"/>
              </a:rPr>
              <a:t>up.</a:t>
            </a:r>
            <a:endParaRPr sz="1197" dirty="0">
              <a:latin typeface="Times New Roman"/>
              <a:cs typeface="Times New Roman"/>
            </a:endParaRPr>
          </a:p>
          <a:p>
            <a:pPr marL="132212" indent="-92701">
              <a:spcBef>
                <a:spcPts val="389"/>
              </a:spcBef>
              <a:buAutoNum type="arabicPeriod"/>
              <a:tabLst>
                <a:tab pos="132212" algn="l"/>
              </a:tabLst>
            </a:pPr>
            <a:r>
              <a:rPr sz="1197" dirty="0">
                <a:latin typeface="Times New Roman"/>
                <a:cs typeface="Times New Roman"/>
              </a:rPr>
              <a:t>By</a:t>
            </a:r>
            <a:r>
              <a:rPr sz="1197" spc="3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shifting</a:t>
            </a:r>
            <a:r>
              <a:rPr sz="1197" spc="21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the</a:t>
            </a:r>
            <a:r>
              <a:rPr sz="1197" spc="45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lever</a:t>
            </a:r>
            <a:r>
              <a:rPr sz="1197" spc="75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applies</a:t>
            </a:r>
            <a:r>
              <a:rPr sz="1197" spc="60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the</a:t>
            </a:r>
            <a:r>
              <a:rPr sz="1197" spc="6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load</a:t>
            </a:r>
            <a:r>
              <a:rPr sz="1197" spc="9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and</a:t>
            </a:r>
            <a:r>
              <a:rPr sz="1197" spc="36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waits</a:t>
            </a:r>
            <a:r>
              <a:rPr sz="1197" spc="45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for</a:t>
            </a:r>
            <a:r>
              <a:rPr sz="1197" spc="-42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some</a:t>
            </a:r>
            <a:r>
              <a:rPr sz="1197" spc="30" dirty="0">
                <a:latin typeface="Times New Roman"/>
                <a:cs typeface="Times New Roman"/>
              </a:rPr>
              <a:t> </a:t>
            </a:r>
            <a:r>
              <a:rPr sz="1197" spc="-6" dirty="0">
                <a:latin typeface="Times New Roman"/>
                <a:cs typeface="Times New Roman"/>
              </a:rPr>
              <a:t>time.</a:t>
            </a:r>
            <a:endParaRPr sz="1197" dirty="0">
              <a:latin typeface="Times New Roman"/>
              <a:cs typeface="Times New Roman"/>
            </a:endParaRPr>
          </a:p>
          <a:p>
            <a:pPr marL="132212" indent="-92701">
              <a:spcBef>
                <a:spcPts val="374"/>
              </a:spcBef>
              <a:buAutoNum type="arabicPeriod"/>
              <a:tabLst>
                <a:tab pos="132212" algn="l"/>
              </a:tabLst>
            </a:pPr>
            <a:r>
              <a:rPr sz="1197" dirty="0">
                <a:latin typeface="Times New Roman"/>
                <a:cs typeface="Times New Roman"/>
              </a:rPr>
              <a:t>Release</a:t>
            </a:r>
            <a:r>
              <a:rPr sz="1197" spc="15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the</a:t>
            </a:r>
            <a:r>
              <a:rPr sz="1197" spc="36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load</a:t>
            </a:r>
            <a:r>
              <a:rPr sz="1197" spc="51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by</a:t>
            </a:r>
            <a:r>
              <a:rPr sz="1197" spc="39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shifting</a:t>
            </a:r>
            <a:r>
              <a:rPr sz="1197" spc="54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the</a:t>
            </a:r>
            <a:r>
              <a:rPr sz="1197" spc="-3" dirty="0">
                <a:latin typeface="Times New Roman"/>
                <a:cs typeface="Times New Roman"/>
              </a:rPr>
              <a:t> </a:t>
            </a:r>
            <a:r>
              <a:rPr sz="1197" spc="-6" dirty="0">
                <a:latin typeface="Times New Roman"/>
                <a:cs typeface="Times New Roman"/>
              </a:rPr>
              <a:t>lever.</a:t>
            </a:r>
            <a:endParaRPr sz="1197" dirty="0">
              <a:latin typeface="Times New Roman"/>
              <a:cs typeface="Times New Roman"/>
            </a:endParaRPr>
          </a:p>
          <a:p>
            <a:pPr marL="39512" marR="175523" indent="109037">
              <a:lnSpc>
                <a:spcPct val="149100"/>
              </a:lnSpc>
              <a:spcBef>
                <a:spcPts val="6"/>
              </a:spcBef>
              <a:buAutoNum type="arabicPeriod"/>
              <a:tabLst>
                <a:tab pos="148549" algn="l"/>
              </a:tabLst>
            </a:pPr>
            <a:r>
              <a:rPr sz="1197" dirty="0">
                <a:latin typeface="Times New Roman"/>
                <a:cs typeface="Times New Roman"/>
              </a:rPr>
              <a:t>Take</a:t>
            </a:r>
            <a:r>
              <a:rPr sz="1197" spc="-24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out</a:t>
            </a:r>
            <a:r>
              <a:rPr sz="1197" spc="-9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the</a:t>
            </a:r>
            <a:r>
              <a:rPr sz="1197" spc="-30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specimen</a:t>
            </a:r>
            <a:r>
              <a:rPr sz="1197" spc="-18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and</a:t>
            </a:r>
            <a:r>
              <a:rPr sz="1197" spc="66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measure</a:t>
            </a:r>
            <a:r>
              <a:rPr sz="1197" spc="-27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the</a:t>
            </a:r>
            <a:r>
              <a:rPr sz="1197" spc="63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diameter</a:t>
            </a:r>
            <a:r>
              <a:rPr sz="1197" spc="93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of</a:t>
            </a:r>
            <a:r>
              <a:rPr sz="1197" spc="57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indentation</a:t>
            </a:r>
            <a:r>
              <a:rPr sz="1197" spc="-21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by</a:t>
            </a:r>
            <a:r>
              <a:rPr sz="1197" spc="-12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means</a:t>
            </a:r>
            <a:r>
              <a:rPr sz="1197" spc="87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of</a:t>
            </a:r>
            <a:r>
              <a:rPr sz="1197" spc="54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the</a:t>
            </a:r>
            <a:r>
              <a:rPr sz="1197" spc="-15" dirty="0">
                <a:latin typeface="Times New Roman"/>
                <a:cs typeface="Times New Roman"/>
              </a:rPr>
              <a:t> </a:t>
            </a:r>
            <a:r>
              <a:rPr sz="1197" spc="-6" dirty="0">
                <a:latin typeface="Times New Roman"/>
                <a:cs typeface="Times New Roman"/>
              </a:rPr>
              <a:t>Brinell microscope.</a:t>
            </a:r>
            <a:endParaRPr sz="1197" dirty="0">
              <a:latin typeface="Times New Roman"/>
              <a:cs typeface="Times New Roman"/>
            </a:endParaRPr>
          </a:p>
          <a:p>
            <a:pPr marL="132212" indent="-92701">
              <a:spcBef>
                <a:spcPts val="368"/>
              </a:spcBef>
              <a:buAutoNum type="arabicPeriod"/>
              <a:tabLst>
                <a:tab pos="132212" algn="l"/>
              </a:tabLst>
            </a:pPr>
            <a:r>
              <a:rPr sz="1197" dirty="0">
                <a:latin typeface="Times New Roman"/>
                <a:cs typeface="Times New Roman"/>
              </a:rPr>
              <a:t>Repeat</a:t>
            </a:r>
            <a:r>
              <a:rPr sz="1197" spc="45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the</a:t>
            </a:r>
            <a:r>
              <a:rPr sz="1197" spc="51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experiments</a:t>
            </a:r>
            <a:r>
              <a:rPr sz="1197" spc="48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at</a:t>
            </a:r>
            <a:r>
              <a:rPr sz="1197" spc="39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other</a:t>
            </a:r>
            <a:r>
              <a:rPr sz="1197" spc="66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positions</a:t>
            </a:r>
            <a:r>
              <a:rPr sz="1197" spc="75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of</a:t>
            </a:r>
            <a:r>
              <a:rPr sz="1197" spc="21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the</a:t>
            </a:r>
            <a:r>
              <a:rPr sz="1197" spc="9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test</a:t>
            </a:r>
            <a:r>
              <a:rPr sz="1197" spc="-12" dirty="0">
                <a:latin typeface="Times New Roman"/>
                <a:cs typeface="Times New Roman"/>
              </a:rPr>
              <a:t> </a:t>
            </a:r>
            <a:r>
              <a:rPr sz="1197" spc="-6" dirty="0">
                <a:latin typeface="Times New Roman"/>
                <a:cs typeface="Times New Roman"/>
              </a:rPr>
              <a:t>piece.</a:t>
            </a:r>
            <a:endParaRPr sz="1197" dirty="0">
              <a:latin typeface="Times New Roman"/>
              <a:cs typeface="Times New Roman"/>
            </a:endParaRPr>
          </a:p>
          <a:p>
            <a:pPr marL="132212" indent="-92701">
              <a:spcBef>
                <a:spcPts val="359"/>
              </a:spcBef>
              <a:buAutoNum type="arabicPeriod"/>
              <a:tabLst>
                <a:tab pos="132212" algn="l"/>
              </a:tabLst>
            </a:pPr>
            <a:r>
              <a:rPr sz="1197" dirty="0">
                <a:latin typeface="Times New Roman"/>
                <a:cs typeface="Times New Roman"/>
              </a:rPr>
              <a:t>Calculate the</a:t>
            </a:r>
            <a:r>
              <a:rPr sz="1197" spc="36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value</a:t>
            </a:r>
            <a:r>
              <a:rPr sz="1197" spc="54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of</a:t>
            </a:r>
            <a:r>
              <a:rPr sz="1197" spc="48" dirty="0">
                <a:latin typeface="Times New Roman"/>
                <a:cs typeface="Times New Roman"/>
              </a:rPr>
              <a:t> </a:t>
            </a:r>
            <a:r>
              <a:rPr sz="1197" spc="-15" dirty="0">
                <a:latin typeface="Times New Roman"/>
                <a:cs typeface="Times New Roman"/>
              </a:rPr>
              <a:t>HB.</a:t>
            </a:r>
            <a:endParaRPr sz="658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35CC9DE6-EF5B-4533-9AEC-76CDBBAF06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1256368"/>
              </p:ext>
            </p:extLst>
          </p:nvPr>
        </p:nvGraphicFramePr>
        <p:xfrm>
          <a:off x="55659" y="166977"/>
          <a:ext cx="8134184" cy="222510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677176">
                  <a:extLst>
                    <a:ext uri="{9D8B030D-6E8A-4147-A177-3AD203B41FA5}">
                      <a16:colId xmlns:a16="http://schemas.microsoft.com/office/drawing/2014/main" val="3819530033"/>
                    </a:ext>
                  </a:extLst>
                </a:gridCol>
                <a:gridCol w="1457008">
                  <a:extLst>
                    <a:ext uri="{9D8B030D-6E8A-4147-A177-3AD203B41FA5}">
                      <a16:colId xmlns:a16="http://schemas.microsoft.com/office/drawing/2014/main" val="1760521657"/>
                    </a:ext>
                  </a:extLst>
                </a:gridCol>
              </a:tblGrid>
              <a:tr h="251170">
                <a:tc>
                  <a:txBody>
                    <a:bodyPr/>
                    <a:lstStyle/>
                    <a:p>
                      <a:pPr marL="31750">
                        <a:lnSpc>
                          <a:spcPts val="1205"/>
                        </a:lnSpc>
                      </a:pPr>
                      <a:r>
                        <a:rPr sz="2000" b="1" spc="-10" dirty="0">
                          <a:latin typeface="Times New Roman"/>
                          <a:cs typeface="Times New Roman"/>
                        </a:rPr>
                        <a:t>OBSERVATIONS:</a:t>
                      </a:r>
                      <a:endParaRPr sz="2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381365538"/>
                  </a:ext>
                </a:extLst>
              </a:tr>
              <a:tr h="343265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880"/>
                        </a:spcBef>
                      </a:pPr>
                      <a:r>
                        <a:rPr sz="1400" dirty="0">
                          <a:latin typeface="Times New Roman"/>
                          <a:cs typeface="Times New Roman"/>
                        </a:rPr>
                        <a:t>Test</a:t>
                      </a:r>
                      <a:r>
                        <a:rPr sz="1400" spc="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piece</a:t>
                      </a:r>
                      <a:r>
                        <a:rPr sz="1400" spc="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10" dirty="0">
                          <a:latin typeface="Times New Roman"/>
                          <a:cs typeface="Times New Roman"/>
                        </a:rPr>
                        <a:t>material</a:t>
                      </a: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11760" marB="0"/>
                </a:tc>
                <a:tc>
                  <a:txBody>
                    <a:bodyPr/>
                    <a:lstStyle/>
                    <a:p>
                      <a:pPr marR="36195" algn="r">
                        <a:lnSpc>
                          <a:spcPct val="100000"/>
                        </a:lnSpc>
                        <a:spcBef>
                          <a:spcPts val="880"/>
                        </a:spcBef>
                      </a:pPr>
                      <a:endParaRPr sz="2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11760" marB="0"/>
                </a:tc>
                <a:extLst>
                  <a:ext uri="{0D108BD9-81ED-4DB2-BD59-A6C34878D82A}">
                    <a16:rowId xmlns:a16="http://schemas.microsoft.com/office/drawing/2014/main" val="3606789383"/>
                  </a:ext>
                </a:extLst>
              </a:tr>
              <a:tr h="276809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244"/>
                        </a:spcBef>
                      </a:pPr>
                      <a:r>
                        <a:rPr sz="1400" dirty="0">
                          <a:latin typeface="Times New Roman"/>
                          <a:cs typeface="Times New Roman"/>
                        </a:rPr>
                        <a:t>Diameter</a:t>
                      </a:r>
                      <a:r>
                        <a:rPr sz="1400" spc="6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of</a:t>
                      </a:r>
                      <a:r>
                        <a:rPr sz="1400" spc="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the</a:t>
                      </a:r>
                      <a:r>
                        <a:rPr sz="1400" spc="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10" dirty="0">
                          <a:latin typeface="Times New Roman"/>
                          <a:cs typeface="Times New Roman"/>
                        </a:rPr>
                        <a:t>ball”</a:t>
                      </a:r>
                      <a:r>
                        <a:rPr sz="1400" spc="-9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D</a:t>
                      </a:r>
                      <a:r>
                        <a:rPr sz="1400" spc="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50" dirty="0">
                          <a:latin typeface="Times New Roman"/>
                          <a:cs typeface="Times New Roman"/>
                        </a:rPr>
                        <a:t>“</a:t>
                      </a: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1114" marB="0"/>
                </a:tc>
                <a:tc>
                  <a:txBody>
                    <a:bodyPr/>
                    <a:lstStyle/>
                    <a:p>
                      <a:pPr marL="288925">
                        <a:lnSpc>
                          <a:spcPct val="100000"/>
                        </a:lnSpc>
                        <a:spcBef>
                          <a:spcPts val="244"/>
                        </a:spcBef>
                      </a:pPr>
                      <a:endParaRPr sz="2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1114" marB="0"/>
                </a:tc>
                <a:extLst>
                  <a:ext uri="{0D108BD9-81ED-4DB2-BD59-A6C34878D82A}">
                    <a16:rowId xmlns:a16="http://schemas.microsoft.com/office/drawing/2014/main" val="4061723824"/>
                  </a:ext>
                </a:extLst>
              </a:tr>
              <a:tr h="292508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400" dirty="0">
                          <a:latin typeface="Times New Roman"/>
                          <a:cs typeface="Times New Roman"/>
                        </a:rPr>
                        <a:t>Load</a:t>
                      </a:r>
                      <a:r>
                        <a:rPr sz="1400" spc="-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section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20" dirty="0">
                          <a:latin typeface="Times New Roman"/>
                          <a:cs typeface="Times New Roman"/>
                        </a:rPr>
                        <a:t>F/D</a:t>
                      </a:r>
                      <a:r>
                        <a:rPr sz="1200" spc="-30" baseline="31746" dirty="0">
                          <a:latin typeface="Times New Roman"/>
                          <a:cs typeface="Times New Roman"/>
                        </a:rPr>
                        <a:t>2</a:t>
                      </a:r>
                      <a:endParaRPr sz="1200" baseline="31746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0005" marB="0"/>
                </a:tc>
                <a:tc>
                  <a:txBody>
                    <a:bodyPr/>
                    <a:lstStyle/>
                    <a:p>
                      <a:pPr marR="74295" algn="r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endParaRPr sz="2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165" marB="0"/>
                </a:tc>
                <a:extLst>
                  <a:ext uri="{0D108BD9-81ED-4DB2-BD59-A6C34878D82A}">
                    <a16:rowId xmlns:a16="http://schemas.microsoft.com/office/drawing/2014/main" val="3330582635"/>
                  </a:ext>
                </a:extLst>
              </a:tr>
              <a:tr h="151068">
                <a:tc>
                  <a:txBody>
                    <a:bodyPr/>
                    <a:lstStyle/>
                    <a:p>
                      <a:pPr marL="31750">
                        <a:lnSpc>
                          <a:spcPts val="1300"/>
                        </a:lnSpc>
                      </a:pPr>
                      <a:r>
                        <a:rPr sz="1400" dirty="0">
                          <a:latin typeface="Times New Roman"/>
                          <a:cs typeface="Times New Roman"/>
                        </a:rPr>
                        <a:t>Test</a:t>
                      </a:r>
                      <a:r>
                        <a:rPr sz="1400" spc="6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20" dirty="0">
                          <a:latin typeface="Times New Roman"/>
                          <a:cs typeface="Times New Roman"/>
                        </a:rPr>
                        <a:t>load</a:t>
                      </a:r>
                      <a:endParaRPr lang="en-US" sz="1400" spc="-20" dirty="0">
                        <a:latin typeface="Times New Roman"/>
                        <a:cs typeface="Times New Roman"/>
                      </a:endParaRPr>
                    </a:p>
                    <a:p>
                      <a:pPr marL="31750">
                        <a:lnSpc>
                          <a:spcPts val="13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74955">
                        <a:lnSpc>
                          <a:spcPts val="1300"/>
                        </a:lnSpc>
                      </a:pPr>
                      <a:endParaRPr sz="2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951027545"/>
                  </a:ext>
                </a:extLst>
              </a:tr>
              <a:tr h="143219">
                <a:tc>
                  <a:txBody>
                    <a:bodyPr/>
                    <a:lstStyle/>
                    <a:p>
                      <a:pPr marL="31750">
                        <a:lnSpc>
                          <a:spcPts val="1240"/>
                        </a:lnSpc>
                      </a:pPr>
                      <a:r>
                        <a:rPr sz="1400" dirty="0">
                          <a:latin typeface="Times New Roman"/>
                          <a:cs typeface="Times New Roman"/>
                        </a:rPr>
                        <a:t>Load</a:t>
                      </a:r>
                      <a:r>
                        <a:rPr sz="1400" spc="-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application</a:t>
                      </a:r>
                      <a:r>
                        <a:rPr sz="1400" spc="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20" dirty="0">
                          <a:latin typeface="Times New Roman"/>
                          <a:cs typeface="Times New Roman"/>
                        </a:rPr>
                        <a:t>time</a:t>
                      </a:r>
                      <a:endParaRPr lang="en-US" sz="1400" spc="-20" dirty="0">
                        <a:latin typeface="Times New Roman"/>
                        <a:cs typeface="Times New Roman"/>
                      </a:endParaRPr>
                    </a:p>
                    <a:p>
                      <a:pPr marL="31750">
                        <a:lnSpc>
                          <a:spcPts val="124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43815" algn="r">
                        <a:lnSpc>
                          <a:spcPts val="1240"/>
                        </a:lnSpc>
                      </a:pPr>
                      <a:endParaRPr sz="2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844538338"/>
                  </a:ext>
                </a:extLst>
              </a:tr>
              <a:tr h="143219">
                <a:tc>
                  <a:txBody>
                    <a:bodyPr/>
                    <a:lstStyle/>
                    <a:p>
                      <a:pPr marL="31750">
                        <a:lnSpc>
                          <a:spcPts val="1155"/>
                        </a:lnSpc>
                      </a:pPr>
                      <a:r>
                        <a:rPr sz="1400" dirty="0">
                          <a:latin typeface="Times New Roman"/>
                          <a:cs typeface="Times New Roman"/>
                        </a:rPr>
                        <a:t>Least</a:t>
                      </a:r>
                      <a:r>
                        <a:rPr sz="1400" spc="9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count</a:t>
                      </a:r>
                      <a:r>
                        <a:rPr sz="1400" spc="10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10" dirty="0">
                          <a:latin typeface="Times New Roman"/>
                          <a:cs typeface="Times New Roman"/>
                        </a:rPr>
                        <a:t>of</a:t>
                      </a:r>
                      <a:r>
                        <a:rPr sz="1400" spc="-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Brinell</a:t>
                      </a:r>
                      <a:r>
                        <a:rPr sz="1400" spc="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10" dirty="0">
                          <a:latin typeface="Times New Roman"/>
                          <a:cs typeface="Times New Roman"/>
                        </a:rPr>
                        <a:t>Microscope</a:t>
                      </a: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ts val="1155"/>
                        </a:lnSpc>
                      </a:pPr>
                      <a:endParaRPr sz="2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591996147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4573A63E-75B4-455C-A178-5BB1DC2A1B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1948071"/>
              </p:ext>
            </p:extLst>
          </p:nvPr>
        </p:nvGraphicFramePr>
        <p:xfrm>
          <a:off x="55658" y="2576222"/>
          <a:ext cx="9955033" cy="342701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93015">
                  <a:extLst>
                    <a:ext uri="{9D8B030D-6E8A-4147-A177-3AD203B41FA5}">
                      <a16:colId xmlns:a16="http://schemas.microsoft.com/office/drawing/2014/main" val="1389517932"/>
                    </a:ext>
                  </a:extLst>
                </a:gridCol>
                <a:gridCol w="2400975">
                  <a:extLst>
                    <a:ext uri="{9D8B030D-6E8A-4147-A177-3AD203B41FA5}">
                      <a16:colId xmlns:a16="http://schemas.microsoft.com/office/drawing/2014/main" val="2202553196"/>
                    </a:ext>
                  </a:extLst>
                </a:gridCol>
                <a:gridCol w="1406896">
                  <a:extLst>
                    <a:ext uri="{9D8B030D-6E8A-4147-A177-3AD203B41FA5}">
                      <a16:colId xmlns:a16="http://schemas.microsoft.com/office/drawing/2014/main" val="643998938"/>
                    </a:ext>
                  </a:extLst>
                </a:gridCol>
                <a:gridCol w="1293015">
                  <a:extLst>
                    <a:ext uri="{9D8B030D-6E8A-4147-A177-3AD203B41FA5}">
                      <a16:colId xmlns:a16="http://schemas.microsoft.com/office/drawing/2014/main" val="3907667468"/>
                    </a:ext>
                  </a:extLst>
                </a:gridCol>
                <a:gridCol w="1167272">
                  <a:extLst>
                    <a:ext uri="{9D8B030D-6E8A-4147-A177-3AD203B41FA5}">
                      <a16:colId xmlns:a16="http://schemas.microsoft.com/office/drawing/2014/main" val="1119132750"/>
                    </a:ext>
                  </a:extLst>
                </a:gridCol>
                <a:gridCol w="1187440">
                  <a:extLst>
                    <a:ext uri="{9D8B030D-6E8A-4147-A177-3AD203B41FA5}">
                      <a16:colId xmlns:a16="http://schemas.microsoft.com/office/drawing/2014/main" val="3526095783"/>
                    </a:ext>
                  </a:extLst>
                </a:gridCol>
                <a:gridCol w="1206420">
                  <a:extLst>
                    <a:ext uri="{9D8B030D-6E8A-4147-A177-3AD203B41FA5}">
                      <a16:colId xmlns:a16="http://schemas.microsoft.com/office/drawing/2014/main" val="1698816497"/>
                    </a:ext>
                  </a:extLst>
                </a:gridCol>
              </a:tblGrid>
              <a:tr h="927648"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  <a:p>
                      <a:pPr marL="97155">
                        <a:lnSpc>
                          <a:spcPct val="100000"/>
                        </a:lnSpc>
                      </a:pPr>
                      <a:r>
                        <a:rPr sz="1400" dirty="0">
                          <a:latin typeface="Times New Roman"/>
                          <a:cs typeface="Times New Roman"/>
                        </a:rPr>
                        <a:t>S.</a:t>
                      </a:r>
                      <a:r>
                        <a:rPr sz="1400" spc="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25" dirty="0">
                          <a:latin typeface="Times New Roman"/>
                          <a:cs typeface="Times New Roman"/>
                        </a:rPr>
                        <a:t>No</a:t>
                      </a: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3">
                  <a:txBody>
                    <a:bodyPr/>
                    <a:lstStyle/>
                    <a:p>
                      <a:pPr marL="1339850">
                        <a:lnSpc>
                          <a:spcPts val="1265"/>
                        </a:lnSpc>
                      </a:pPr>
                      <a:r>
                        <a:rPr sz="1400" spc="-10" dirty="0">
                          <a:latin typeface="Times New Roman"/>
                          <a:cs typeface="Times New Roman"/>
                        </a:rPr>
                        <a:t>Diameter</a:t>
                      </a:r>
                      <a:endParaRPr sz="1400" dirty="0">
                        <a:latin typeface="Times New Roman"/>
                        <a:cs typeface="Times New Roman"/>
                      </a:endParaRPr>
                    </a:p>
                    <a:p>
                      <a:pPr marL="55880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66675">
                        <a:lnSpc>
                          <a:spcPct val="100000"/>
                        </a:lnSpc>
                      </a:pPr>
                      <a:r>
                        <a:rPr sz="1400" spc="-50" dirty="0">
                          <a:latin typeface="Times New Roman"/>
                          <a:cs typeface="Times New Roman"/>
                        </a:rPr>
                        <a:t>F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655"/>
                        </a:spcBef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66675">
                        <a:lnSpc>
                          <a:spcPct val="100000"/>
                        </a:lnSpc>
                      </a:pPr>
                      <a:r>
                        <a:rPr sz="1400" dirty="0">
                          <a:latin typeface="Times New Roman"/>
                          <a:cs typeface="Times New Roman"/>
                        </a:rPr>
                        <a:t>in</a:t>
                      </a:r>
                      <a:r>
                        <a:rPr sz="1400" spc="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25" dirty="0">
                          <a:latin typeface="Times New Roman"/>
                          <a:cs typeface="Times New Roman"/>
                        </a:rPr>
                        <a:t>kg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54610">
                        <a:lnSpc>
                          <a:spcPct val="100000"/>
                        </a:lnSpc>
                      </a:pPr>
                      <a:r>
                        <a:rPr sz="1400" spc="-50" dirty="0">
                          <a:latin typeface="Times New Roman"/>
                          <a:cs typeface="Times New Roman"/>
                        </a:rPr>
                        <a:t>D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655"/>
                        </a:spcBef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54610">
                        <a:lnSpc>
                          <a:spcPct val="100000"/>
                        </a:lnSpc>
                      </a:pPr>
                      <a:r>
                        <a:rPr sz="1400" dirty="0">
                          <a:latin typeface="Times New Roman"/>
                          <a:cs typeface="Times New Roman"/>
                        </a:rPr>
                        <a:t>in</a:t>
                      </a:r>
                      <a:r>
                        <a:rPr sz="1400" spc="9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25" dirty="0">
                          <a:latin typeface="Times New Roman"/>
                          <a:cs typeface="Times New Roman"/>
                        </a:rPr>
                        <a:t>mm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 marL="66675">
                        <a:lnSpc>
                          <a:spcPts val="1310"/>
                        </a:lnSpc>
                      </a:pPr>
                      <a:r>
                        <a:rPr sz="1400" spc="-10" dirty="0">
                          <a:latin typeface="Times New Roman"/>
                          <a:cs typeface="Times New Roman"/>
                        </a:rPr>
                        <a:t>Average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66675">
                        <a:lnSpc>
                          <a:spcPct val="100000"/>
                        </a:lnSpc>
                      </a:pPr>
                      <a:r>
                        <a:rPr sz="1400" spc="-25" dirty="0">
                          <a:latin typeface="Times New Roman"/>
                          <a:cs typeface="Times New Roman"/>
                        </a:rPr>
                        <a:t>HB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66675">
                        <a:lnSpc>
                          <a:spcPct val="100000"/>
                        </a:lnSpc>
                      </a:pPr>
                      <a:r>
                        <a:rPr sz="1400" spc="-10" dirty="0">
                          <a:latin typeface="Times New Roman"/>
                          <a:cs typeface="Times New Roman"/>
                        </a:rPr>
                        <a:t>Kg/mm</a:t>
                      </a:r>
                      <a:r>
                        <a:rPr sz="1200" spc="-15" baseline="31746" dirty="0">
                          <a:latin typeface="Times New Roman"/>
                          <a:cs typeface="Times New Roman"/>
                        </a:rPr>
                        <a:t>2</a:t>
                      </a:r>
                      <a:endParaRPr sz="1200" baseline="31746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17598674"/>
                  </a:ext>
                </a:extLst>
              </a:tr>
              <a:tr h="73721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94335">
                        <a:lnSpc>
                          <a:spcPct val="100000"/>
                        </a:lnSpc>
                        <a:spcBef>
                          <a:spcPts val="795"/>
                        </a:spcBef>
                      </a:pPr>
                      <a:r>
                        <a:rPr sz="2000" spc="-30" baseline="5050" dirty="0">
                          <a:latin typeface="Times New Roman"/>
                          <a:cs typeface="Times New Roman"/>
                        </a:rPr>
                        <a:t>(d</a:t>
                      </a:r>
                      <a:r>
                        <a:rPr sz="900" spc="-20" dirty="0">
                          <a:latin typeface="Times New Roman"/>
                          <a:cs typeface="Times New Roman"/>
                        </a:rPr>
                        <a:t>1</a:t>
                      </a:r>
                      <a:r>
                        <a:rPr sz="2000" spc="-30" baseline="5050" dirty="0">
                          <a:latin typeface="Times New Roman"/>
                          <a:cs typeface="Times New Roman"/>
                        </a:rPr>
                        <a:t>)</a:t>
                      </a:r>
                      <a:endParaRPr sz="2000" baseline="505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09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64465">
                        <a:lnSpc>
                          <a:spcPct val="100000"/>
                        </a:lnSpc>
                        <a:spcBef>
                          <a:spcPts val="795"/>
                        </a:spcBef>
                      </a:pPr>
                      <a:r>
                        <a:rPr sz="2000" spc="-30" baseline="5050" dirty="0">
                          <a:latin typeface="Times New Roman"/>
                          <a:cs typeface="Times New Roman"/>
                        </a:rPr>
                        <a:t>(d</a:t>
                      </a:r>
                      <a:r>
                        <a:rPr sz="900" spc="-20" dirty="0">
                          <a:latin typeface="Times New Roman"/>
                          <a:cs typeface="Times New Roman"/>
                        </a:rPr>
                        <a:t>2</a:t>
                      </a:r>
                      <a:r>
                        <a:rPr sz="2000" spc="-30" baseline="5050" dirty="0">
                          <a:latin typeface="Times New Roman"/>
                          <a:cs typeface="Times New Roman"/>
                        </a:rPr>
                        <a:t>)</a:t>
                      </a:r>
                      <a:endParaRPr sz="2000" baseline="505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09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0960">
                        <a:lnSpc>
                          <a:spcPct val="100000"/>
                        </a:lnSpc>
                        <a:spcBef>
                          <a:spcPts val="795"/>
                        </a:spcBef>
                      </a:pPr>
                      <a:r>
                        <a:rPr sz="2000" spc="-15" baseline="5050" dirty="0">
                          <a:latin typeface="Times New Roman"/>
                          <a:cs typeface="Times New Roman"/>
                        </a:rPr>
                        <a:t>(d</a:t>
                      </a:r>
                      <a:r>
                        <a:rPr sz="900" spc="-10" dirty="0">
                          <a:latin typeface="Times New Roman"/>
                          <a:cs typeface="Times New Roman"/>
                        </a:rPr>
                        <a:t>1</a:t>
                      </a:r>
                      <a:r>
                        <a:rPr sz="2000" spc="-15" baseline="5050" dirty="0">
                          <a:latin typeface="Times New Roman"/>
                          <a:cs typeface="Times New Roman"/>
                        </a:rPr>
                        <a:t>+d</a:t>
                      </a:r>
                      <a:r>
                        <a:rPr sz="900" spc="-10" dirty="0">
                          <a:latin typeface="Times New Roman"/>
                          <a:cs typeface="Times New Roman"/>
                        </a:rPr>
                        <a:t>2</a:t>
                      </a:r>
                      <a:r>
                        <a:rPr sz="2000" spc="-15" baseline="5050" dirty="0">
                          <a:latin typeface="Times New Roman"/>
                          <a:cs typeface="Times New Roman"/>
                        </a:rPr>
                        <a:t>)/2</a:t>
                      </a:r>
                      <a:endParaRPr sz="2000" baseline="505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09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68399257"/>
                  </a:ext>
                </a:extLst>
              </a:tr>
              <a:tr h="58277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68340179"/>
                  </a:ext>
                </a:extLst>
              </a:tr>
              <a:tr h="58906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3397292"/>
                  </a:ext>
                </a:extLst>
              </a:tr>
              <a:tr h="59032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72008559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39BDE25-1E29-42D9-9974-89DBB20FE2EE}"/>
              </a:ext>
            </a:extLst>
          </p:cNvPr>
          <p:cNvSpPr txBox="1"/>
          <p:nvPr/>
        </p:nvSpPr>
        <p:spPr>
          <a:xfrm>
            <a:off x="365760" y="731520"/>
            <a:ext cx="9072438" cy="28928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1800" b="1" spc="-10" dirty="0">
                <a:latin typeface="Times New Roman"/>
                <a:cs typeface="Times New Roman"/>
              </a:rPr>
              <a:t>PRECAUTIONS:</a:t>
            </a:r>
            <a:endParaRPr lang="en-US" sz="1800" dirty="0">
              <a:latin typeface="Times New Roman"/>
              <a:cs typeface="Times New Roman"/>
            </a:endParaRPr>
          </a:p>
          <a:p>
            <a:pPr marL="155575" indent="-142875">
              <a:lnSpc>
                <a:spcPct val="100000"/>
              </a:lnSpc>
              <a:spcBef>
                <a:spcPts val="969"/>
              </a:spcBef>
              <a:buAutoNum type="arabicPeriod"/>
              <a:tabLst>
                <a:tab pos="155575" algn="l"/>
              </a:tabLst>
            </a:pPr>
            <a:r>
              <a:rPr lang="en-US" sz="1800" dirty="0">
                <a:latin typeface="Times New Roman"/>
                <a:cs typeface="Times New Roman"/>
              </a:rPr>
              <a:t>The</a:t>
            </a:r>
            <a:r>
              <a:rPr lang="en-US" sz="1800" spc="30" dirty="0">
                <a:latin typeface="Times New Roman"/>
                <a:cs typeface="Times New Roman"/>
              </a:rPr>
              <a:t> </a:t>
            </a:r>
            <a:r>
              <a:rPr lang="en-US" sz="1800" dirty="0">
                <a:latin typeface="Times New Roman"/>
                <a:cs typeface="Times New Roman"/>
              </a:rPr>
              <a:t>surface</a:t>
            </a:r>
            <a:r>
              <a:rPr lang="en-US" sz="1800" spc="70" dirty="0">
                <a:latin typeface="Times New Roman"/>
                <a:cs typeface="Times New Roman"/>
              </a:rPr>
              <a:t> </a:t>
            </a:r>
            <a:r>
              <a:rPr lang="en-US" sz="1800" dirty="0">
                <a:latin typeface="Times New Roman"/>
                <a:cs typeface="Times New Roman"/>
              </a:rPr>
              <a:t>of</a:t>
            </a:r>
            <a:r>
              <a:rPr lang="en-US" sz="1800" spc="80" dirty="0">
                <a:latin typeface="Times New Roman"/>
                <a:cs typeface="Times New Roman"/>
              </a:rPr>
              <a:t> </a:t>
            </a:r>
            <a:r>
              <a:rPr lang="en-US" sz="1800" dirty="0">
                <a:latin typeface="Times New Roman"/>
                <a:cs typeface="Times New Roman"/>
              </a:rPr>
              <a:t>the</a:t>
            </a:r>
            <a:r>
              <a:rPr lang="en-US" sz="1800" spc="35" dirty="0">
                <a:latin typeface="Times New Roman"/>
                <a:cs typeface="Times New Roman"/>
              </a:rPr>
              <a:t> </a:t>
            </a:r>
            <a:r>
              <a:rPr lang="en-US" sz="1800" dirty="0">
                <a:latin typeface="Times New Roman"/>
                <a:cs typeface="Times New Roman"/>
              </a:rPr>
              <a:t>test</a:t>
            </a:r>
            <a:r>
              <a:rPr lang="en-US" sz="1800" spc="110" dirty="0">
                <a:latin typeface="Times New Roman"/>
                <a:cs typeface="Times New Roman"/>
              </a:rPr>
              <a:t> </a:t>
            </a:r>
            <a:r>
              <a:rPr lang="en-US" sz="1800" dirty="0">
                <a:latin typeface="Times New Roman"/>
                <a:cs typeface="Times New Roman"/>
              </a:rPr>
              <a:t>piece</a:t>
            </a:r>
            <a:r>
              <a:rPr lang="en-US" sz="1800" spc="70" dirty="0">
                <a:latin typeface="Times New Roman"/>
                <a:cs typeface="Times New Roman"/>
              </a:rPr>
              <a:t> </a:t>
            </a:r>
            <a:r>
              <a:rPr lang="en-US" sz="1800" dirty="0">
                <a:latin typeface="Times New Roman"/>
                <a:cs typeface="Times New Roman"/>
              </a:rPr>
              <a:t>should</a:t>
            </a:r>
            <a:r>
              <a:rPr lang="en-US" sz="1800" spc="65" dirty="0">
                <a:latin typeface="Times New Roman"/>
                <a:cs typeface="Times New Roman"/>
              </a:rPr>
              <a:t> </a:t>
            </a:r>
            <a:r>
              <a:rPr lang="en-US" sz="1800" dirty="0">
                <a:latin typeface="Times New Roman"/>
                <a:cs typeface="Times New Roman"/>
              </a:rPr>
              <a:t>be</a:t>
            </a:r>
            <a:r>
              <a:rPr lang="en-US" sz="1800" spc="-5" dirty="0">
                <a:latin typeface="Times New Roman"/>
                <a:cs typeface="Times New Roman"/>
              </a:rPr>
              <a:t> </a:t>
            </a:r>
            <a:r>
              <a:rPr lang="en-US" sz="1800" spc="-20" dirty="0">
                <a:latin typeface="Times New Roman"/>
                <a:cs typeface="Times New Roman"/>
              </a:rPr>
              <a:t>clean</a:t>
            </a:r>
            <a:endParaRPr lang="en-US" sz="1800" dirty="0">
              <a:latin typeface="Times New Roman"/>
              <a:cs typeface="Times New Roman"/>
            </a:endParaRPr>
          </a:p>
          <a:p>
            <a:pPr marL="164465" indent="-151765">
              <a:lnSpc>
                <a:spcPct val="100000"/>
              </a:lnSpc>
              <a:spcBef>
                <a:spcPts val="240"/>
              </a:spcBef>
              <a:buAutoNum type="arabicPeriod"/>
              <a:tabLst>
                <a:tab pos="164465" algn="l"/>
              </a:tabLst>
            </a:pPr>
            <a:r>
              <a:rPr lang="en-US" sz="1800" dirty="0">
                <a:latin typeface="Times New Roman"/>
                <a:cs typeface="Times New Roman"/>
              </a:rPr>
              <a:t>The</a:t>
            </a:r>
            <a:r>
              <a:rPr lang="en-US" sz="1800" spc="-20" dirty="0">
                <a:latin typeface="Times New Roman"/>
                <a:cs typeface="Times New Roman"/>
              </a:rPr>
              <a:t> </a:t>
            </a:r>
            <a:r>
              <a:rPr lang="en-US" sz="1800" dirty="0">
                <a:latin typeface="Times New Roman"/>
                <a:cs typeface="Times New Roman"/>
              </a:rPr>
              <a:t>testing</a:t>
            </a:r>
            <a:r>
              <a:rPr lang="en-US" sz="1800" spc="100" dirty="0">
                <a:latin typeface="Times New Roman"/>
                <a:cs typeface="Times New Roman"/>
              </a:rPr>
              <a:t> </a:t>
            </a:r>
            <a:r>
              <a:rPr lang="en-US" sz="1800" dirty="0">
                <a:latin typeface="Times New Roman"/>
                <a:cs typeface="Times New Roman"/>
              </a:rPr>
              <a:t>machine</a:t>
            </a:r>
            <a:r>
              <a:rPr lang="en-US" sz="1800" spc="60" dirty="0">
                <a:latin typeface="Times New Roman"/>
                <a:cs typeface="Times New Roman"/>
              </a:rPr>
              <a:t> </a:t>
            </a:r>
            <a:r>
              <a:rPr lang="en-US" sz="1800" dirty="0">
                <a:latin typeface="Times New Roman"/>
                <a:cs typeface="Times New Roman"/>
              </a:rPr>
              <a:t>should</a:t>
            </a:r>
            <a:r>
              <a:rPr lang="en-US" sz="1800" spc="55" dirty="0">
                <a:latin typeface="Times New Roman"/>
                <a:cs typeface="Times New Roman"/>
              </a:rPr>
              <a:t> </a:t>
            </a:r>
            <a:r>
              <a:rPr lang="en-US" sz="1800" dirty="0">
                <a:latin typeface="Times New Roman"/>
                <a:cs typeface="Times New Roman"/>
              </a:rPr>
              <a:t>be</a:t>
            </a:r>
            <a:r>
              <a:rPr lang="en-US" sz="1800" spc="10" dirty="0">
                <a:latin typeface="Times New Roman"/>
                <a:cs typeface="Times New Roman"/>
              </a:rPr>
              <a:t> </a:t>
            </a:r>
            <a:r>
              <a:rPr lang="en-US" sz="1800" dirty="0">
                <a:latin typeface="Times New Roman"/>
                <a:cs typeface="Times New Roman"/>
              </a:rPr>
              <a:t>protected</a:t>
            </a:r>
            <a:r>
              <a:rPr lang="en-US" sz="1800" spc="45" dirty="0">
                <a:latin typeface="Times New Roman"/>
                <a:cs typeface="Times New Roman"/>
              </a:rPr>
              <a:t> </a:t>
            </a:r>
            <a:r>
              <a:rPr lang="en-US" sz="1800" dirty="0">
                <a:latin typeface="Times New Roman"/>
                <a:cs typeface="Times New Roman"/>
              </a:rPr>
              <a:t>throughout</a:t>
            </a:r>
            <a:r>
              <a:rPr lang="en-US" sz="1800" spc="70" dirty="0">
                <a:latin typeface="Times New Roman"/>
                <a:cs typeface="Times New Roman"/>
              </a:rPr>
              <a:t> </a:t>
            </a:r>
            <a:r>
              <a:rPr lang="en-US" sz="1800" dirty="0">
                <a:latin typeface="Times New Roman"/>
                <a:cs typeface="Times New Roman"/>
              </a:rPr>
              <a:t>the</a:t>
            </a:r>
            <a:r>
              <a:rPr lang="en-US" sz="1800" spc="65" dirty="0">
                <a:latin typeface="Times New Roman"/>
                <a:cs typeface="Times New Roman"/>
              </a:rPr>
              <a:t> </a:t>
            </a:r>
            <a:r>
              <a:rPr lang="en-US" sz="1800" dirty="0">
                <a:latin typeface="Times New Roman"/>
                <a:cs typeface="Times New Roman"/>
              </a:rPr>
              <a:t>test</a:t>
            </a:r>
            <a:r>
              <a:rPr lang="en-US" sz="1800" spc="85" dirty="0">
                <a:latin typeface="Times New Roman"/>
                <a:cs typeface="Times New Roman"/>
              </a:rPr>
              <a:t> </a:t>
            </a:r>
            <a:r>
              <a:rPr lang="en-US" sz="1800" dirty="0">
                <a:latin typeface="Times New Roman"/>
                <a:cs typeface="Times New Roman"/>
              </a:rPr>
              <a:t>from</a:t>
            </a:r>
            <a:r>
              <a:rPr lang="en-US" sz="1800" spc="15" dirty="0">
                <a:latin typeface="Times New Roman"/>
                <a:cs typeface="Times New Roman"/>
              </a:rPr>
              <a:t> </a:t>
            </a:r>
            <a:r>
              <a:rPr lang="en-US" sz="1800" dirty="0">
                <a:latin typeface="Times New Roman"/>
                <a:cs typeface="Times New Roman"/>
              </a:rPr>
              <a:t>shock</a:t>
            </a:r>
            <a:r>
              <a:rPr lang="en-US" sz="1800" spc="70" dirty="0">
                <a:latin typeface="Times New Roman"/>
                <a:cs typeface="Times New Roman"/>
              </a:rPr>
              <a:t> </a:t>
            </a:r>
            <a:r>
              <a:rPr lang="en-US" sz="1800" dirty="0">
                <a:latin typeface="Times New Roman"/>
                <a:cs typeface="Times New Roman"/>
              </a:rPr>
              <a:t>or</a:t>
            </a:r>
            <a:r>
              <a:rPr lang="en-US" sz="1800" spc="130" dirty="0">
                <a:latin typeface="Times New Roman"/>
                <a:cs typeface="Times New Roman"/>
              </a:rPr>
              <a:t> </a:t>
            </a:r>
            <a:r>
              <a:rPr lang="en-US" sz="1800" spc="-10" dirty="0">
                <a:latin typeface="Times New Roman"/>
                <a:cs typeface="Times New Roman"/>
              </a:rPr>
              <a:t>vibration.</a:t>
            </a:r>
            <a:endParaRPr lang="en-US" sz="1800" dirty="0">
              <a:latin typeface="Times New Roman"/>
              <a:cs typeface="Times New Roman"/>
            </a:endParaRPr>
          </a:p>
          <a:p>
            <a:pPr marL="164465" indent="-151765">
              <a:lnSpc>
                <a:spcPct val="100000"/>
              </a:lnSpc>
              <a:spcBef>
                <a:spcPts val="145"/>
              </a:spcBef>
              <a:buAutoNum type="arabicPeriod"/>
              <a:tabLst>
                <a:tab pos="164465" algn="l"/>
              </a:tabLst>
            </a:pPr>
            <a:r>
              <a:rPr lang="en-US" sz="1800" dirty="0">
                <a:latin typeface="Times New Roman"/>
                <a:cs typeface="Times New Roman"/>
              </a:rPr>
              <a:t>The</a:t>
            </a:r>
            <a:r>
              <a:rPr lang="en-US" sz="1800" spc="5" dirty="0">
                <a:latin typeface="Times New Roman"/>
                <a:cs typeface="Times New Roman"/>
              </a:rPr>
              <a:t> </a:t>
            </a:r>
            <a:r>
              <a:rPr lang="en-US" sz="1800" dirty="0">
                <a:latin typeface="Times New Roman"/>
                <a:cs typeface="Times New Roman"/>
              </a:rPr>
              <a:t>test</a:t>
            </a:r>
            <a:r>
              <a:rPr lang="en-US" sz="1800" spc="114" dirty="0">
                <a:latin typeface="Times New Roman"/>
                <a:cs typeface="Times New Roman"/>
              </a:rPr>
              <a:t> </a:t>
            </a:r>
            <a:r>
              <a:rPr lang="en-US" sz="1800" dirty="0">
                <a:latin typeface="Times New Roman"/>
                <a:cs typeface="Times New Roman"/>
              </a:rPr>
              <a:t>should</a:t>
            </a:r>
            <a:r>
              <a:rPr lang="en-US" sz="1800" spc="100" dirty="0">
                <a:latin typeface="Times New Roman"/>
                <a:cs typeface="Times New Roman"/>
              </a:rPr>
              <a:t> </a:t>
            </a:r>
            <a:r>
              <a:rPr lang="en-US" sz="1800" dirty="0">
                <a:latin typeface="Times New Roman"/>
                <a:cs typeface="Times New Roman"/>
              </a:rPr>
              <a:t>be</a:t>
            </a:r>
            <a:r>
              <a:rPr lang="en-US" sz="1800" spc="60" dirty="0">
                <a:latin typeface="Times New Roman"/>
                <a:cs typeface="Times New Roman"/>
              </a:rPr>
              <a:t> </a:t>
            </a:r>
            <a:r>
              <a:rPr lang="en-US" sz="1800" dirty="0">
                <a:latin typeface="Times New Roman"/>
                <a:cs typeface="Times New Roman"/>
              </a:rPr>
              <a:t>carried</a:t>
            </a:r>
            <a:r>
              <a:rPr lang="en-US" sz="1800" spc="75" dirty="0">
                <a:latin typeface="Times New Roman"/>
                <a:cs typeface="Times New Roman"/>
              </a:rPr>
              <a:t> </a:t>
            </a:r>
            <a:r>
              <a:rPr lang="en-US" sz="1800" dirty="0">
                <a:latin typeface="Times New Roman"/>
                <a:cs typeface="Times New Roman"/>
              </a:rPr>
              <a:t>out</a:t>
            </a:r>
            <a:r>
              <a:rPr lang="en-US" sz="1800" spc="125" dirty="0">
                <a:latin typeface="Times New Roman"/>
                <a:cs typeface="Times New Roman"/>
              </a:rPr>
              <a:t> </a:t>
            </a:r>
            <a:r>
              <a:rPr lang="en-US" sz="1800" dirty="0">
                <a:latin typeface="Times New Roman"/>
                <a:cs typeface="Times New Roman"/>
              </a:rPr>
              <a:t>at</a:t>
            </a:r>
            <a:r>
              <a:rPr lang="en-US" sz="1800" spc="75" dirty="0">
                <a:latin typeface="Times New Roman"/>
                <a:cs typeface="Times New Roman"/>
              </a:rPr>
              <a:t> </a:t>
            </a:r>
            <a:r>
              <a:rPr lang="en-US" sz="1800" dirty="0">
                <a:latin typeface="Times New Roman"/>
                <a:cs typeface="Times New Roman"/>
              </a:rPr>
              <a:t>room</a:t>
            </a:r>
            <a:r>
              <a:rPr lang="en-US" sz="1800" spc="-5" dirty="0">
                <a:latin typeface="Times New Roman"/>
                <a:cs typeface="Times New Roman"/>
              </a:rPr>
              <a:t> </a:t>
            </a:r>
            <a:r>
              <a:rPr lang="en-US" sz="1800" spc="-10" dirty="0">
                <a:latin typeface="Times New Roman"/>
                <a:cs typeface="Times New Roman"/>
              </a:rPr>
              <a:t>temperature.</a:t>
            </a:r>
            <a:endParaRPr lang="en-US" sz="1800" dirty="0">
              <a:latin typeface="Times New Roman"/>
              <a:cs typeface="Times New Roman"/>
            </a:endParaRPr>
          </a:p>
          <a:p>
            <a:pPr marL="12700" marR="5080" indent="179070" algn="just">
              <a:lnSpc>
                <a:spcPct val="101499"/>
              </a:lnSpc>
              <a:spcBef>
                <a:spcPts val="625"/>
              </a:spcBef>
              <a:buAutoNum type="arabicPeriod"/>
              <a:tabLst>
                <a:tab pos="191770" algn="l"/>
              </a:tabLst>
            </a:pPr>
            <a:r>
              <a:rPr lang="en-US" sz="1800" dirty="0">
                <a:latin typeface="Times New Roman"/>
                <a:cs typeface="Times New Roman"/>
              </a:rPr>
              <a:t>The</a:t>
            </a:r>
            <a:r>
              <a:rPr lang="en-US" sz="1800" spc="70" dirty="0">
                <a:latin typeface="Times New Roman"/>
                <a:cs typeface="Times New Roman"/>
              </a:rPr>
              <a:t> </a:t>
            </a:r>
            <a:r>
              <a:rPr lang="en-US" sz="1800" dirty="0">
                <a:latin typeface="Times New Roman"/>
                <a:cs typeface="Times New Roman"/>
              </a:rPr>
              <a:t>distance</a:t>
            </a:r>
            <a:r>
              <a:rPr lang="en-US" sz="1800" spc="80" dirty="0">
                <a:latin typeface="Times New Roman"/>
                <a:cs typeface="Times New Roman"/>
              </a:rPr>
              <a:t> </a:t>
            </a:r>
            <a:r>
              <a:rPr lang="en-US" sz="1800" dirty="0">
                <a:latin typeface="Times New Roman"/>
                <a:cs typeface="Times New Roman"/>
              </a:rPr>
              <a:t>of</a:t>
            </a:r>
            <a:r>
              <a:rPr lang="en-US" sz="1800" spc="80" dirty="0">
                <a:latin typeface="Times New Roman"/>
                <a:cs typeface="Times New Roman"/>
              </a:rPr>
              <a:t> </a:t>
            </a:r>
            <a:r>
              <a:rPr lang="en-US" sz="1800" dirty="0">
                <a:latin typeface="Times New Roman"/>
                <a:cs typeface="Times New Roman"/>
              </a:rPr>
              <a:t>the</a:t>
            </a:r>
            <a:r>
              <a:rPr lang="en-US" sz="1800" spc="80" dirty="0">
                <a:latin typeface="Times New Roman"/>
                <a:cs typeface="Times New Roman"/>
              </a:rPr>
              <a:t> </a:t>
            </a:r>
            <a:r>
              <a:rPr lang="en-US" sz="1800" dirty="0">
                <a:latin typeface="Times New Roman"/>
                <a:cs typeface="Times New Roman"/>
              </a:rPr>
              <a:t>center</a:t>
            </a:r>
            <a:r>
              <a:rPr lang="en-US" sz="1800" spc="70" dirty="0">
                <a:latin typeface="Times New Roman"/>
                <a:cs typeface="Times New Roman"/>
              </a:rPr>
              <a:t> </a:t>
            </a:r>
            <a:r>
              <a:rPr lang="en-US" sz="1800" dirty="0">
                <a:latin typeface="Times New Roman"/>
                <a:cs typeface="Times New Roman"/>
              </a:rPr>
              <a:t>of</a:t>
            </a:r>
            <a:r>
              <a:rPr lang="en-US" sz="1800" spc="80" dirty="0">
                <a:latin typeface="Times New Roman"/>
                <a:cs typeface="Times New Roman"/>
              </a:rPr>
              <a:t> </a:t>
            </a:r>
            <a:r>
              <a:rPr lang="en-US" sz="1800" dirty="0">
                <a:latin typeface="Times New Roman"/>
                <a:cs typeface="Times New Roman"/>
              </a:rPr>
              <a:t>indentation</a:t>
            </a:r>
            <a:r>
              <a:rPr lang="en-US" sz="1800" spc="65" dirty="0">
                <a:latin typeface="Times New Roman"/>
                <a:cs typeface="Times New Roman"/>
              </a:rPr>
              <a:t> </a:t>
            </a:r>
            <a:r>
              <a:rPr lang="en-US" sz="1800" dirty="0">
                <a:latin typeface="Times New Roman"/>
                <a:cs typeface="Times New Roman"/>
              </a:rPr>
              <a:t>from</a:t>
            </a:r>
            <a:r>
              <a:rPr lang="en-US" sz="1800" spc="70" dirty="0">
                <a:latin typeface="Times New Roman"/>
                <a:cs typeface="Times New Roman"/>
              </a:rPr>
              <a:t> </a:t>
            </a:r>
            <a:r>
              <a:rPr lang="en-US" sz="1800" dirty="0">
                <a:latin typeface="Times New Roman"/>
                <a:cs typeface="Times New Roman"/>
              </a:rPr>
              <a:t>the</a:t>
            </a:r>
            <a:r>
              <a:rPr lang="en-US" sz="1800" spc="80" dirty="0">
                <a:latin typeface="Times New Roman"/>
                <a:cs typeface="Times New Roman"/>
              </a:rPr>
              <a:t> </a:t>
            </a:r>
            <a:r>
              <a:rPr lang="en-US" sz="1800" dirty="0">
                <a:latin typeface="Times New Roman"/>
                <a:cs typeface="Times New Roman"/>
              </a:rPr>
              <a:t>edge</a:t>
            </a:r>
            <a:r>
              <a:rPr lang="en-US" sz="1800" spc="75" dirty="0">
                <a:latin typeface="Times New Roman"/>
                <a:cs typeface="Times New Roman"/>
              </a:rPr>
              <a:t> </a:t>
            </a:r>
            <a:r>
              <a:rPr lang="en-US" sz="1800" dirty="0">
                <a:latin typeface="Times New Roman"/>
                <a:cs typeface="Times New Roman"/>
              </a:rPr>
              <a:t>of</a:t>
            </a:r>
            <a:r>
              <a:rPr lang="en-US" sz="1800" spc="70" dirty="0">
                <a:latin typeface="Times New Roman"/>
                <a:cs typeface="Times New Roman"/>
              </a:rPr>
              <a:t> </a:t>
            </a:r>
            <a:r>
              <a:rPr lang="en-US" sz="1800" dirty="0">
                <a:latin typeface="Times New Roman"/>
                <a:cs typeface="Times New Roman"/>
              </a:rPr>
              <a:t>test</a:t>
            </a:r>
            <a:r>
              <a:rPr lang="en-US" sz="1800" spc="80" dirty="0">
                <a:latin typeface="Times New Roman"/>
                <a:cs typeface="Times New Roman"/>
              </a:rPr>
              <a:t> </a:t>
            </a:r>
            <a:r>
              <a:rPr lang="en-US" sz="1800" dirty="0">
                <a:latin typeface="Times New Roman"/>
                <a:cs typeface="Times New Roman"/>
              </a:rPr>
              <a:t>piece</a:t>
            </a:r>
            <a:r>
              <a:rPr lang="en-US" sz="1800" spc="80" dirty="0">
                <a:latin typeface="Times New Roman"/>
                <a:cs typeface="Times New Roman"/>
              </a:rPr>
              <a:t> </a:t>
            </a:r>
            <a:r>
              <a:rPr lang="en-US" sz="1800" dirty="0">
                <a:latin typeface="Times New Roman"/>
                <a:cs typeface="Times New Roman"/>
              </a:rPr>
              <a:t>should</a:t>
            </a:r>
            <a:r>
              <a:rPr lang="en-US" sz="1800" spc="75" dirty="0">
                <a:latin typeface="Times New Roman"/>
                <a:cs typeface="Times New Roman"/>
              </a:rPr>
              <a:t> </a:t>
            </a:r>
            <a:r>
              <a:rPr lang="en-US" sz="1800" dirty="0">
                <a:latin typeface="Times New Roman"/>
                <a:cs typeface="Times New Roman"/>
              </a:rPr>
              <a:t>be</a:t>
            </a:r>
            <a:r>
              <a:rPr lang="en-US" sz="1800" spc="65" dirty="0">
                <a:latin typeface="Times New Roman"/>
                <a:cs typeface="Times New Roman"/>
              </a:rPr>
              <a:t> </a:t>
            </a:r>
            <a:r>
              <a:rPr lang="en-US" sz="1800" dirty="0">
                <a:latin typeface="Times New Roman"/>
                <a:cs typeface="Times New Roman"/>
              </a:rPr>
              <a:t>at</a:t>
            </a:r>
            <a:r>
              <a:rPr lang="en-US" sz="1800" spc="80" dirty="0">
                <a:latin typeface="Times New Roman"/>
                <a:cs typeface="Times New Roman"/>
              </a:rPr>
              <a:t> </a:t>
            </a:r>
            <a:r>
              <a:rPr lang="en-US" sz="1800" dirty="0">
                <a:latin typeface="Times New Roman"/>
                <a:cs typeface="Times New Roman"/>
              </a:rPr>
              <a:t>least</a:t>
            </a:r>
            <a:r>
              <a:rPr lang="en-US" sz="1800" spc="80" dirty="0">
                <a:latin typeface="Times New Roman"/>
                <a:cs typeface="Times New Roman"/>
              </a:rPr>
              <a:t> </a:t>
            </a:r>
            <a:r>
              <a:rPr lang="en-US" sz="1800" spc="-25" dirty="0">
                <a:latin typeface="Times New Roman"/>
                <a:cs typeface="Times New Roman"/>
              </a:rPr>
              <a:t>2.5 </a:t>
            </a:r>
            <a:r>
              <a:rPr lang="en-US" sz="1800" dirty="0">
                <a:latin typeface="Times New Roman"/>
                <a:cs typeface="Times New Roman"/>
              </a:rPr>
              <a:t>times</a:t>
            </a:r>
            <a:r>
              <a:rPr lang="en-US" sz="1800" spc="75" dirty="0">
                <a:latin typeface="Times New Roman"/>
                <a:cs typeface="Times New Roman"/>
              </a:rPr>
              <a:t> </a:t>
            </a:r>
            <a:r>
              <a:rPr lang="en-US" sz="1800" dirty="0">
                <a:latin typeface="Times New Roman"/>
                <a:cs typeface="Times New Roman"/>
              </a:rPr>
              <a:t>the</a:t>
            </a:r>
            <a:r>
              <a:rPr lang="en-US" sz="1800" spc="90" dirty="0">
                <a:latin typeface="Times New Roman"/>
                <a:cs typeface="Times New Roman"/>
              </a:rPr>
              <a:t> </a:t>
            </a:r>
            <a:r>
              <a:rPr lang="en-US" sz="1800" dirty="0">
                <a:latin typeface="Times New Roman"/>
                <a:cs typeface="Times New Roman"/>
              </a:rPr>
              <a:t>diameter</a:t>
            </a:r>
            <a:r>
              <a:rPr lang="en-US" sz="1800" spc="80" dirty="0">
                <a:latin typeface="Times New Roman"/>
                <a:cs typeface="Times New Roman"/>
              </a:rPr>
              <a:t> </a:t>
            </a:r>
            <a:r>
              <a:rPr lang="en-US" sz="1800" dirty="0">
                <a:latin typeface="Times New Roman"/>
                <a:cs typeface="Times New Roman"/>
              </a:rPr>
              <a:t>of</a:t>
            </a:r>
            <a:r>
              <a:rPr lang="en-US" sz="1800" spc="75" dirty="0">
                <a:latin typeface="Times New Roman"/>
                <a:cs typeface="Times New Roman"/>
              </a:rPr>
              <a:t> </a:t>
            </a:r>
            <a:r>
              <a:rPr lang="en-US" sz="1800" dirty="0">
                <a:latin typeface="Times New Roman"/>
                <a:cs typeface="Times New Roman"/>
              </a:rPr>
              <a:t>the</a:t>
            </a:r>
            <a:r>
              <a:rPr lang="en-US" sz="1800" spc="80" dirty="0">
                <a:latin typeface="Times New Roman"/>
                <a:cs typeface="Times New Roman"/>
              </a:rPr>
              <a:t> </a:t>
            </a:r>
            <a:r>
              <a:rPr lang="en-US" sz="1800" dirty="0">
                <a:latin typeface="Times New Roman"/>
                <a:cs typeface="Times New Roman"/>
              </a:rPr>
              <a:t>indentation</a:t>
            </a:r>
            <a:r>
              <a:rPr lang="en-US" sz="1800" spc="75" dirty="0">
                <a:latin typeface="Times New Roman"/>
                <a:cs typeface="Times New Roman"/>
              </a:rPr>
              <a:t> </a:t>
            </a:r>
            <a:r>
              <a:rPr lang="en-US" sz="1800" dirty="0">
                <a:latin typeface="Times New Roman"/>
                <a:cs typeface="Times New Roman"/>
              </a:rPr>
              <a:t>and</a:t>
            </a:r>
            <a:r>
              <a:rPr lang="en-US" sz="1800" spc="80" dirty="0">
                <a:latin typeface="Times New Roman"/>
                <a:cs typeface="Times New Roman"/>
              </a:rPr>
              <a:t> </a:t>
            </a:r>
            <a:r>
              <a:rPr lang="en-US" sz="1800" dirty="0">
                <a:latin typeface="Times New Roman"/>
                <a:cs typeface="Times New Roman"/>
              </a:rPr>
              <a:t>the</a:t>
            </a:r>
            <a:r>
              <a:rPr lang="en-US" sz="1800" spc="80" dirty="0">
                <a:latin typeface="Times New Roman"/>
                <a:cs typeface="Times New Roman"/>
              </a:rPr>
              <a:t> </a:t>
            </a:r>
            <a:r>
              <a:rPr lang="en-US" sz="1800" dirty="0">
                <a:latin typeface="Times New Roman"/>
                <a:cs typeface="Times New Roman"/>
              </a:rPr>
              <a:t>distance</a:t>
            </a:r>
            <a:r>
              <a:rPr lang="en-US" sz="1800" spc="85" dirty="0">
                <a:latin typeface="Times New Roman"/>
                <a:cs typeface="Times New Roman"/>
              </a:rPr>
              <a:t> </a:t>
            </a:r>
            <a:r>
              <a:rPr lang="en-US" sz="1800" dirty="0">
                <a:latin typeface="Times New Roman"/>
                <a:cs typeface="Times New Roman"/>
              </a:rPr>
              <a:t>between</a:t>
            </a:r>
            <a:r>
              <a:rPr lang="en-US" sz="1800" spc="75" dirty="0">
                <a:latin typeface="Times New Roman"/>
                <a:cs typeface="Times New Roman"/>
              </a:rPr>
              <a:t> </a:t>
            </a:r>
            <a:r>
              <a:rPr lang="en-US" sz="1800" dirty="0">
                <a:latin typeface="Times New Roman"/>
                <a:cs typeface="Times New Roman"/>
              </a:rPr>
              <a:t>the</a:t>
            </a:r>
            <a:r>
              <a:rPr lang="en-US" sz="1800" spc="80" dirty="0">
                <a:latin typeface="Times New Roman"/>
                <a:cs typeface="Times New Roman"/>
              </a:rPr>
              <a:t> </a:t>
            </a:r>
            <a:r>
              <a:rPr lang="en-US" sz="1800" dirty="0">
                <a:latin typeface="Times New Roman"/>
                <a:cs typeface="Times New Roman"/>
              </a:rPr>
              <a:t>center</a:t>
            </a:r>
            <a:r>
              <a:rPr lang="en-US" sz="1800" spc="85" dirty="0">
                <a:latin typeface="Times New Roman"/>
                <a:cs typeface="Times New Roman"/>
              </a:rPr>
              <a:t> </a:t>
            </a:r>
            <a:r>
              <a:rPr lang="en-US" sz="1800" dirty="0">
                <a:latin typeface="Times New Roman"/>
                <a:cs typeface="Times New Roman"/>
              </a:rPr>
              <a:t>of</a:t>
            </a:r>
            <a:r>
              <a:rPr lang="en-US" sz="1800" spc="90" dirty="0">
                <a:latin typeface="Times New Roman"/>
                <a:cs typeface="Times New Roman"/>
              </a:rPr>
              <a:t> </a:t>
            </a:r>
            <a:r>
              <a:rPr lang="en-US" sz="1800" dirty="0">
                <a:latin typeface="Times New Roman"/>
                <a:cs typeface="Times New Roman"/>
              </a:rPr>
              <a:t>the</a:t>
            </a:r>
            <a:r>
              <a:rPr lang="en-US" sz="1800" spc="90" dirty="0">
                <a:latin typeface="Times New Roman"/>
                <a:cs typeface="Times New Roman"/>
              </a:rPr>
              <a:t> </a:t>
            </a:r>
            <a:r>
              <a:rPr lang="en-US" sz="1800" dirty="0">
                <a:latin typeface="Times New Roman"/>
                <a:cs typeface="Times New Roman"/>
              </a:rPr>
              <a:t>two</a:t>
            </a:r>
            <a:r>
              <a:rPr lang="en-US" sz="1800" spc="75" dirty="0">
                <a:latin typeface="Times New Roman"/>
                <a:cs typeface="Times New Roman"/>
              </a:rPr>
              <a:t> </a:t>
            </a:r>
            <a:r>
              <a:rPr lang="en-US" sz="1800" spc="-10" dirty="0">
                <a:latin typeface="Times New Roman"/>
                <a:cs typeface="Times New Roman"/>
              </a:rPr>
              <a:t>adjacent </a:t>
            </a:r>
            <a:r>
              <a:rPr lang="en-US" sz="1800" dirty="0">
                <a:latin typeface="Times New Roman"/>
                <a:cs typeface="Times New Roman"/>
              </a:rPr>
              <a:t>indentations</a:t>
            </a:r>
            <a:r>
              <a:rPr lang="en-US" sz="1800" spc="-5" dirty="0">
                <a:latin typeface="Times New Roman"/>
                <a:cs typeface="Times New Roman"/>
              </a:rPr>
              <a:t> </a:t>
            </a:r>
            <a:r>
              <a:rPr lang="en-US" sz="1800" dirty="0">
                <a:latin typeface="Times New Roman"/>
                <a:cs typeface="Times New Roman"/>
              </a:rPr>
              <a:t>should</a:t>
            </a:r>
            <a:r>
              <a:rPr lang="en-US" sz="1800" spc="-20" dirty="0">
                <a:latin typeface="Times New Roman"/>
                <a:cs typeface="Times New Roman"/>
              </a:rPr>
              <a:t> </a:t>
            </a:r>
            <a:r>
              <a:rPr lang="en-US" sz="1800" dirty="0">
                <a:latin typeface="Times New Roman"/>
                <a:cs typeface="Times New Roman"/>
              </a:rPr>
              <a:t>be</a:t>
            </a:r>
            <a:r>
              <a:rPr lang="en-US" sz="1800" spc="-5" dirty="0">
                <a:latin typeface="Times New Roman"/>
                <a:cs typeface="Times New Roman"/>
              </a:rPr>
              <a:t> </a:t>
            </a:r>
            <a:r>
              <a:rPr lang="en-US" sz="1800" dirty="0">
                <a:latin typeface="Times New Roman"/>
                <a:cs typeface="Times New Roman"/>
              </a:rPr>
              <a:t>at</a:t>
            </a:r>
            <a:r>
              <a:rPr lang="en-US" sz="1800" spc="-10" dirty="0">
                <a:latin typeface="Times New Roman"/>
                <a:cs typeface="Times New Roman"/>
              </a:rPr>
              <a:t> </a:t>
            </a:r>
            <a:r>
              <a:rPr lang="en-US" sz="1800" dirty="0">
                <a:latin typeface="Times New Roman"/>
                <a:cs typeface="Times New Roman"/>
              </a:rPr>
              <a:t>least 4</a:t>
            </a:r>
            <a:r>
              <a:rPr lang="en-US" sz="1800" spc="-20" dirty="0">
                <a:latin typeface="Times New Roman"/>
                <a:cs typeface="Times New Roman"/>
              </a:rPr>
              <a:t> </a:t>
            </a:r>
            <a:r>
              <a:rPr lang="en-US" sz="1800" dirty="0">
                <a:latin typeface="Times New Roman"/>
                <a:cs typeface="Times New Roman"/>
              </a:rPr>
              <a:t>times</a:t>
            </a:r>
            <a:r>
              <a:rPr lang="en-US" sz="1800" spc="-5" dirty="0">
                <a:latin typeface="Times New Roman"/>
                <a:cs typeface="Times New Roman"/>
              </a:rPr>
              <a:t> </a:t>
            </a:r>
            <a:r>
              <a:rPr lang="en-US" sz="1800" dirty="0">
                <a:latin typeface="Times New Roman"/>
                <a:cs typeface="Times New Roman"/>
              </a:rPr>
              <a:t>the diameter</a:t>
            </a:r>
            <a:r>
              <a:rPr lang="en-US" sz="1800" spc="-15" dirty="0">
                <a:latin typeface="Times New Roman"/>
                <a:cs typeface="Times New Roman"/>
              </a:rPr>
              <a:t> </a:t>
            </a:r>
            <a:r>
              <a:rPr lang="en-US" sz="1800" dirty="0">
                <a:latin typeface="Times New Roman"/>
                <a:cs typeface="Times New Roman"/>
              </a:rPr>
              <a:t>of</a:t>
            </a:r>
            <a:r>
              <a:rPr lang="en-US" sz="1800" spc="5" dirty="0">
                <a:latin typeface="Times New Roman"/>
                <a:cs typeface="Times New Roman"/>
              </a:rPr>
              <a:t> </a:t>
            </a:r>
            <a:r>
              <a:rPr lang="en-US" sz="1800" dirty="0">
                <a:latin typeface="Times New Roman"/>
                <a:cs typeface="Times New Roman"/>
              </a:rPr>
              <a:t>the</a:t>
            </a:r>
            <a:r>
              <a:rPr lang="en-US" sz="1800" spc="-5" dirty="0">
                <a:latin typeface="Times New Roman"/>
                <a:cs typeface="Times New Roman"/>
              </a:rPr>
              <a:t> </a:t>
            </a:r>
            <a:r>
              <a:rPr lang="en-US" sz="1800" spc="-10" dirty="0">
                <a:latin typeface="Times New Roman"/>
                <a:cs typeface="Times New Roman"/>
              </a:rPr>
              <a:t>indentation.</a:t>
            </a:r>
            <a:endParaRPr lang="en-US" sz="1800" dirty="0">
              <a:latin typeface="Times New Roman"/>
              <a:cs typeface="Times New Roman"/>
            </a:endParaRPr>
          </a:p>
          <a:p>
            <a:pPr marL="12700" marR="139700" indent="194310" algn="just">
              <a:lnSpc>
                <a:spcPct val="103600"/>
              </a:lnSpc>
              <a:spcBef>
                <a:spcPts val="400"/>
              </a:spcBef>
              <a:buAutoNum type="arabicPeriod"/>
              <a:tabLst>
                <a:tab pos="207010" algn="l"/>
              </a:tabLst>
            </a:pPr>
            <a:r>
              <a:rPr lang="en-US" sz="1800" dirty="0">
                <a:latin typeface="Times New Roman"/>
                <a:cs typeface="Times New Roman"/>
              </a:rPr>
              <a:t>The</a:t>
            </a:r>
            <a:r>
              <a:rPr lang="en-US" sz="1800" spc="110" dirty="0">
                <a:latin typeface="Times New Roman"/>
                <a:cs typeface="Times New Roman"/>
              </a:rPr>
              <a:t> </a:t>
            </a:r>
            <a:r>
              <a:rPr lang="en-US" sz="1800" dirty="0">
                <a:latin typeface="Times New Roman"/>
                <a:cs typeface="Times New Roman"/>
              </a:rPr>
              <a:t>diameter</a:t>
            </a:r>
            <a:r>
              <a:rPr lang="en-US" sz="1800" spc="114" dirty="0">
                <a:latin typeface="Times New Roman"/>
                <a:cs typeface="Times New Roman"/>
              </a:rPr>
              <a:t> </a:t>
            </a:r>
            <a:r>
              <a:rPr lang="en-US" sz="1800" dirty="0">
                <a:latin typeface="Times New Roman"/>
                <a:cs typeface="Times New Roman"/>
              </a:rPr>
              <a:t>of</a:t>
            </a:r>
            <a:r>
              <a:rPr lang="en-US" sz="1800" spc="320" dirty="0">
                <a:latin typeface="Times New Roman"/>
                <a:cs typeface="Times New Roman"/>
              </a:rPr>
              <a:t> </a:t>
            </a:r>
            <a:r>
              <a:rPr lang="en-US" sz="1800" dirty="0">
                <a:latin typeface="Times New Roman"/>
                <a:cs typeface="Times New Roman"/>
              </a:rPr>
              <a:t>each</a:t>
            </a:r>
            <a:r>
              <a:rPr lang="en-US" sz="1800" spc="105" dirty="0">
                <a:latin typeface="Times New Roman"/>
                <a:cs typeface="Times New Roman"/>
              </a:rPr>
              <a:t> </a:t>
            </a:r>
            <a:r>
              <a:rPr lang="en-US" sz="1800" dirty="0">
                <a:latin typeface="Times New Roman"/>
                <a:cs typeface="Times New Roman"/>
              </a:rPr>
              <a:t>indentation</a:t>
            </a:r>
            <a:r>
              <a:rPr lang="en-US" sz="1800" spc="100" dirty="0">
                <a:latin typeface="Times New Roman"/>
                <a:cs typeface="Times New Roman"/>
              </a:rPr>
              <a:t> </a:t>
            </a:r>
            <a:r>
              <a:rPr lang="en-US" sz="1800" dirty="0">
                <a:latin typeface="Times New Roman"/>
                <a:cs typeface="Times New Roman"/>
              </a:rPr>
              <a:t>should</a:t>
            </a:r>
            <a:r>
              <a:rPr lang="en-US" sz="1800" spc="120" dirty="0">
                <a:latin typeface="Times New Roman"/>
                <a:cs typeface="Times New Roman"/>
              </a:rPr>
              <a:t> </a:t>
            </a:r>
            <a:r>
              <a:rPr lang="en-US" sz="1800" dirty="0">
                <a:latin typeface="Times New Roman"/>
                <a:cs typeface="Times New Roman"/>
              </a:rPr>
              <a:t>be</a:t>
            </a:r>
            <a:r>
              <a:rPr lang="en-US" sz="1800" spc="100" dirty="0">
                <a:latin typeface="Times New Roman"/>
                <a:cs typeface="Times New Roman"/>
              </a:rPr>
              <a:t> </a:t>
            </a:r>
            <a:r>
              <a:rPr lang="en-US" sz="1800" dirty="0">
                <a:latin typeface="Times New Roman"/>
                <a:cs typeface="Times New Roman"/>
              </a:rPr>
              <a:t>measured</a:t>
            </a:r>
            <a:r>
              <a:rPr lang="en-US" sz="1800" spc="114" dirty="0">
                <a:latin typeface="Times New Roman"/>
                <a:cs typeface="Times New Roman"/>
              </a:rPr>
              <a:t> </a:t>
            </a:r>
            <a:r>
              <a:rPr lang="en-US" sz="1800" dirty="0">
                <a:latin typeface="Times New Roman"/>
                <a:cs typeface="Times New Roman"/>
              </a:rPr>
              <a:t>in</a:t>
            </a:r>
            <a:r>
              <a:rPr lang="en-US" sz="1800" spc="120" dirty="0">
                <a:latin typeface="Times New Roman"/>
                <a:cs typeface="Times New Roman"/>
              </a:rPr>
              <a:t> </a:t>
            </a:r>
            <a:r>
              <a:rPr lang="en-US" sz="1800" dirty="0">
                <a:latin typeface="Times New Roman"/>
                <a:cs typeface="Times New Roman"/>
              </a:rPr>
              <a:t>two</a:t>
            </a:r>
            <a:r>
              <a:rPr lang="en-US" sz="1800" spc="114" dirty="0">
                <a:latin typeface="Times New Roman"/>
                <a:cs typeface="Times New Roman"/>
              </a:rPr>
              <a:t> </a:t>
            </a:r>
            <a:r>
              <a:rPr lang="en-US" sz="1800" dirty="0">
                <a:latin typeface="Times New Roman"/>
                <a:cs typeface="Times New Roman"/>
              </a:rPr>
              <a:t>directions</a:t>
            </a:r>
            <a:r>
              <a:rPr lang="en-US" sz="1800" spc="105" dirty="0">
                <a:latin typeface="Times New Roman"/>
                <a:cs typeface="Times New Roman"/>
              </a:rPr>
              <a:t> </a:t>
            </a:r>
            <a:r>
              <a:rPr lang="en-US" sz="1800" dirty="0">
                <a:latin typeface="Times New Roman"/>
                <a:cs typeface="Times New Roman"/>
              </a:rPr>
              <a:t>at</a:t>
            </a:r>
            <a:r>
              <a:rPr lang="en-US" sz="1800" spc="125" dirty="0">
                <a:latin typeface="Times New Roman"/>
                <a:cs typeface="Times New Roman"/>
              </a:rPr>
              <a:t> </a:t>
            </a:r>
            <a:r>
              <a:rPr lang="en-US" sz="1800" dirty="0">
                <a:latin typeface="Times New Roman"/>
                <a:cs typeface="Times New Roman"/>
              </a:rPr>
              <a:t>right</a:t>
            </a:r>
            <a:r>
              <a:rPr lang="en-US" sz="1800" spc="105" dirty="0">
                <a:latin typeface="Times New Roman"/>
                <a:cs typeface="Times New Roman"/>
              </a:rPr>
              <a:t> </a:t>
            </a:r>
            <a:r>
              <a:rPr lang="en-US" sz="1800" spc="-10" dirty="0">
                <a:latin typeface="Times New Roman"/>
                <a:cs typeface="Times New Roman"/>
              </a:rPr>
              <a:t>angles </a:t>
            </a:r>
            <a:r>
              <a:rPr lang="en-US" sz="1800" dirty="0">
                <a:latin typeface="Times New Roman"/>
                <a:cs typeface="Times New Roman"/>
              </a:rPr>
              <a:t>and</a:t>
            </a:r>
            <a:r>
              <a:rPr lang="en-US" sz="1800" spc="-10" dirty="0">
                <a:latin typeface="Times New Roman"/>
                <a:cs typeface="Times New Roman"/>
              </a:rPr>
              <a:t> </a:t>
            </a:r>
            <a:r>
              <a:rPr lang="en-US" sz="1800" dirty="0">
                <a:latin typeface="Times New Roman"/>
                <a:cs typeface="Times New Roman"/>
              </a:rPr>
              <a:t>the</a:t>
            </a:r>
            <a:r>
              <a:rPr lang="en-US" sz="1800" spc="-5" dirty="0">
                <a:latin typeface="Times New Roman"/>
                <a:cs typeface="Times New Roman"/>
              </a:rPr>
              <a:t> </a:t>
            </a:r>
            <a:r>
              <a:rPr lang="en-US" sz="1800" dirty="0">
                <a:latin typeface="Times New Roman"/>
                <a:cs typeface="Times New Roman"/>
              </a:rPr>
              <a:t>mean</a:t>
            </a:r>
            <a:r>
              <a:rPr lang="en-US" sz="1800" spc="-20" dirty="0">
                <a:latin typeface="Times New Roman"/>
                <a:cs typeface="Times New Roman"/>
              </a:rPr>
              <a:t> </a:t>
            </a:r>
            <a:r>
              <a:rPr lang="en-US" sz="1800" dirty="0">
                <a:latin typeface="Times New Roman"/>
                <a:cs typeface="Times New Roman"/>
              </a:rPr>
              <a:t>value</a:t>
            </a:r>
            <a:r>
              <a:rPr lang="en-US" sz="1800" spc="-5" dirty="0">
                <a:latin typeface="Times New Roman"/>
                <a:cs typeface="Times New Roman"/>
              </a:rPr>
              <a:t> </a:t>
            </a:r>
            <a:r>
              <a:rPr lang="en-US" sz="1800" dirty="0">
                <a:latin typeface="Times New Roman"/>
                <a:cs typeface="Times New Roman"/>
              </a:rPr>
              <a:t>readings</a:t>
            </a:r>
            <a:r>
              <a:rPr lang="en-US" sz="1800" spc="-5" dirty="0">
                <a:latin typeface="Times New Roman"/>
                <a:cs typeface="Times New Roman"/>
              </a:rPr>
              <a:t> </a:t>
            </a:r>
            <a:r>
              <a:rPr lang="en-US" sz="1800" dirty="0">
                <a:latin typeface="Times New Roman"/>
                <a:cs typeface="Times New Roman"/>
              </a:rPr>
              <a:t>used</a:t>
            </a:r>
            <a:r>
              <a:rPr lang="en-US" sz="1800" spc="-20" dirty="0">
                <a:latin typeface="Times New Roman"/>
                <a:cs typeface="Times New Roman"/>
              </a:rPr>
              <a:t> </a:t>
            </a:r>
            <a:r>
              <a:rPr lang="en-US" sz="1800" dirty="0">
                <a:latin typeface="Times New Roman"/>
                <a:cs typeface="Times New Roman"/>
              </a:rPr>
              <a:t>the</a:t>
            </a:r>
            <a:r>
              <a:rPr lang="en-US" sz="1800" spc="-15" dirty="0">
                <a:latin typeface="Times New Roman"/>
                <a:cs typeface="Times New Roman"/>
              </a:rPr>
              <a:t> </a:t>
            </a:r>
            <a:r>
              <a:rPr lang="en-US" sz="1800" dirty="0">
                <a:latin typeface="Times New Roman"/>
                <a:cs typeface="Times New Roman"/>
              </a:rPr>
              <a:t>purpose</a:t>
            </a:r>
            <a:r>
              <a:rPr lang="en-US" sz="1800" spc="-15" dirty="0">
                <a:latin typeface="Times New Roman"/>
                <a:cs typeface="Times New Roman"/>
              </a:rPr>
              <a:t> </a:t>
            </a:r>
            <a:r>
              <a:rPr lang="en-US" sz="1800" dirty="0">
                <a:latin typeface="Times New Roman"/>
                <a:cs typeface="Times New Roman"/>
              </a:rPr>
              <a:t>of</a:t>
            </a:r>
            <a:r>
              <a:rPr lang="en-US" sz="1800" spc="200" dirty="0">
                <a:latin typeface="Times New Roman"/>
                <a:cs typeface="Times New Roman"/>
              </a:rPr>
              <a:t> </a:t>
            </a:r>
            <a:r>
              <a:rPr lang="en-US" sz="1800" dirty="0">
                <a:latin typeface="Times New Roman"/>
                <a:cs typeface="Times New Roman"/>
              </a:rPr>
              <a:t>determining</a:t>
            </a:r>
            <a:r>
              <a:rPr lang="en-US" sz="1800" spc="-20" dirty="0">
                <a:latin typeface="Times New Roman"/>
                <a:cs typeface="Times New Roman"/>
              </a:rPr>
              <a:t> </a:t>
            </a:r>
            <a:r>
              <a:rPr lang="en-US" sz="1800" dirty="0">
                <a:latin typeface="Times New Roman"/>
                <a:cs typeface="Times New Roman"/>
              </a:rPr>
              <a:t>the</a:t>
            </a:r>
            <a:r>
              <a:rPr lang="en-US" sz="1800" spc="-15" dirty="0">
                <a:latin typeface="Times New Roman"/>
                <a:cs typeface="Times New Roman"/>
              </a:rPr>
              <a:t> </a:t>
            </a:r>
            <a:r>
              <a:rPr lang="en-US" sz="1800" dirty="0">
                <a:latin typeface="Times New Roman"/>
                <a:cs typeface="Times New Roman"/>
              </a:rPr>
              <a:t>hardness</a:t>
            </a:r>
            <a:r>
              <a:rPr lang="en-US" sz="1800" spc="-5" dirty="0">
                <a:latin typeface="Times New Roman"/>
                <a:cs typeface="Times New Roman"/>
              </a:rPr>
              <a:t> </a:t>
            </a:r>
            <a:r>
              <a:rPr lang="en-US" sz="1800" spc="-10" dirty="0">
                <a:latin typeface="Times New Roman"/>
                <a:cs typeface="Times New Roman"/>
              </a:rPr>
              <a:t>number.</a:t>
            </a:r>
            <a:endParaRPr lang="en-US" sz="18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46037404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7">
            <a:extLst>
              <a:ext uri="{FF2B5EF4-FFF2-40B4-BE49-F238E27FC236}">
                <a16:creationId xmlns:a16="http://schemas.microsoft.com/office/drawing/2014/main" id="{2B5FE7F8-24C6-4F38-AE40-1F76D9C03CA5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225871" cy="634674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10A6AEF-7502-4EAF-B0B4-CDCBABD1C6DB}"/>
              </a:ext>
            </a:extLst>
          </p:cNvPr>
          <p:cNvSpPr txBox="1"/>
          <p:nvPr/>
        </p:nvSpPr>
        <p:spPr>
          <a:xfrm>
            <a:off x="7577592" y="1803159"/>
            <a:ext cx="219204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00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Week</a:t>
            </a:r>
            <a:r>
              <a:rPr lang="en-US" sz="2800" b="1" spc="30" dirty="0">
                <a:solidFill>
                  <a:srgbClr val="0000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10" dirty="0">
                <a:solidFill>
                  <a:srgbClr val="0000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(06-10)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2F901CB-51A3-49AE-A23D-A2B66355C55B}"/>
              </a:ext>
            </a:extLst>
          </p:cNvPr>
          <p:cNvSpPr txBox="1"/>
          <p:nvPr/>
        </p:nvSpPr>
        <p:spPr>
          <a:xfrm>
            <a:off x="7370860" y="2650154"/>
            <a:ext cx="3880236" cy="1410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US" sz="2800" b="1" dirty="0">
                <a:solidFill>
                  <a:srgbClr val="00002C"/>
                </a:solidFill>
                <a:latin typeface="Arial"/>
                <a:cs typeface="Arial"/>
              </a:rPr>
              <a:t>Impact</a:t>
            </a:r>
            <a:r>
              <a:rPr lang="en-US" sz="2800" b="1" spc="-25" dirty="0">
                <a:solidFill>
                  <a:srgbClr val="00002C"/>
                </a:solidFill>
                <a:latin typeface="Arial"/>
                <a:cs typeface="Arial"/>
              </a:rPr>
              <a:t> </a:t>
            </a:r>
            <a:r>
              <a:rPr lang="en-US" sz="2800" b="1" spc="-10" dirty="0">
                <a:solidFill>
                  <a:srgbClr val="00002C"/>
                </a:solidFill>
                <a:latin typeface="Arial"/>
                <a:cs typeface="Arial"/>
              </a:rPr>
              <a:t>Testing</a:t>
            </a:r>
          </a:p>
          <a:p>
            <a:pPr marL="527050" indent="-514350">
              <a:lnSpc>
                <a:spcPct val="100000"/>
              </a:lnSpc>
              <a:spcBef>
                <a:spcPts val="95"/>
              </a:spcBef>
              <a:buAutoNum type="arabicParenR"/>
            </a:pPr>
            <a:r>
              <a:rPr lang="en-US" sz="2800" b="1" spc="-10" dirty="0">
                <a:solidFill>
                  <a:srgbClr val="00002C"/>
                </a:solidFill>
                <a:latin typeface="Arial"/>
                <a:cs typeface="Arial"/>
              </a:rPr>
              <a:t>Izod Test</a:t>
            </a:r>
          </a:p>
          <a:p>
            <a:pPr marL="527050" indent="-514350">
              <a:lnSpc>
                <a:spcPct val="100000"/>
              </a:lnSpc>
              <a:spcBef>
                <a:spcPts val="95"/>
              </a:spcBef>
              <a:buAutoNum type="arabicParenR"/>
            </a:pPr>
            <a:r>
              <a:rPr lang="en-US" sz="2800" b="1" spc="-10" dirty="0">
                <a:solidFill>
                  <a:srgbClr val="00002C"/>
                </a:solidFill>
                <a:latin typeface="Arial"/>
                <a:cs typeface="Arial"/>
              </a:rPr>
              <a:t>Charpy Test</a:t>
            </a:r>
            <a:endParaRPr lang="en-US" sz="2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8919858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66-Mechanical-Testing-Testing-Of-Materials-66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361043"/>
          </a:xfrm>
          <a:prstGeom prst="rect">
            <a:avLst/>
          </a:prstGeom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67-Mechanical-Testing-Testing-Of-Materials-67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416703"/>
          </a:xfrm>
          <a:prstGeom prst="rect">
            <a:avLst/>
          </a:prstGeom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69-Mechanical-Testing-Testing-Of-Materials-69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384897"/>
          </a:xfrm>
          <a:prstGeom prst="rect">
            <a:avLst/>
          </a:prstGeom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71-Mechanical-Testing-Testing-Of-Materials-71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376946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298356" y="584886"/>
            <a:ext cx="7776520" cy="223117"/>
          </a:xfrm>
          <a:prstGeom prst="rect">
            <a:avLst/>
          </a:prstGeom>
        </p:spPr>
        <p:txBody>
          <a:bodyPr vert="horz" wrap="square" lIns="0" tIns="7599" rIns="0" bIns="0" rtlCol="0">
            <a:spAutoFit/>
          </a:bodyPr>
          <a:lstStyle/>
          <a:p>
            <a:pPr marL="7598">
              <a:spcBef>
                <a:spcPts val="60"/>
              </a:spcBef>
            </a:pPr>
            <a:r>
              <a:rPr sz="1400" b="1" dirty="0">
                <a:latin typeface="Times New Roman"/>
                <a:cs typeface="Times New Roman"/>
              </a:rPr>
              <a:t>CIE-</a:t>
            </a:r>
            <a:r>
              <a:rPr sz="1400" b="1" spc="-27" dirty="0">
                <a:latin typeface="Times New Roman"/>
                <a:cs typeface="Times New Roman"/>
              </a:rPr>
              <a:t> </a:t>
            </a:r>
            <a:r>
              <a:rPr sz="1400" b="1" dirty="0">
                <a:latin typeface="Times New Roman"/>
                <a:cs typeface="Times New Roman"/>
              </a:rPr>
              <a:t>Continuous</a:t>
            </a:r>
            <a:r>
              <a:rPr sz="1400" b="1" spc="-15" dirty="0">
                <a:latin typeface="Times New Roman"/>
                <a:cs typeface="Times New Roman"/>
              </a:rPr>
              <a:t> </a:t>
            </a:r>
            <a:r>
              <a:rPr sz="1400" b="1" dirty="0">
                <a:latin typeface="Times New Roman"/>
                <a:cs typeface="Times New Roman"/>
              </a:rPr>
              <a:t>Internal</a:t>
            </a:r>
            <a:r>
              <a:rPr sz="1400" b="1" spc="-9" dirty="0">
                <a:latin typeface="Times New Roman"/>
                <a:cs typeface="Times New Roman"/>
              </a:rPr>
              <a:t> </a:t>
            </a:r>
            <a:r>
              <a:rPr sz="1400" b="1" dirty="0">
                <a:latin typeface="Times New Roman"/>
                <a:cs typeface="Times New Roman"/>
              </a:rPr>
              <a:t>Evaluation</a:t>
            </a:r>
            <a:r>
              <a:rPr sz="1400" b="1" spc="-15" dirty="0">
                <a:latin typeface="Times New Roman"/>
                <a:cs typeface="Times New Roman"/>
              </a:rPr>
              <a:t> </a:t>
            </a:r>
            <a:r>
              <a:rPr sz="1400" b="1" dirty="0">
                <a:latin typeface="Times New Roman"/>
                <a:cs typeface="Times New Roman"/>
              </a:rPr>
              <a:t>(40</a:t>
            </a:r>
            <a:r>
              <a:rPr sz="1400" b="1" spc="-12" dirty="0">
                <a:latin typeface="Times New Roman"/>
                <a:cs typeface="Times New Roman"/>
              </a:rPr>
              <a:t> </a:t>
            </a:r>
            <a:r>
              <a:rPr sz="1400" b="1" dirty="0">
                <a:latin typeface="Times New Roman"/>
                <a:cs typeface="Times New Roman"/>
              </a:rPr>
              <a:t>Marks)</a:t>
            </a:r>
            <a:r>
              <a:rPr sz="1400" b="1" spc="-18" dirty="0">
                <a:latin typeface="Times New Roman"/>
                <a:cs typeface="Times New Roman"/>
              </a:rPr>
              <a:t> </a:t>
            </a:r>
            <a:r>
              <a:rPr sz="1400" b="1" dirty="0">
                <a:latin typeface="Times New Roman"/>
                <a:cs typeface="Times New Roman"/>
              </a:rPr>
              <a:t>(should</a:t>
            </a:r>
            <a:r>
              <a:rPr sz="1400" b="1" spc="-18" dirty="0">
                <a:latin typeface="Times New Roman"/>
                <a:cs typeface="Times New Roman"/>
              </a:rPr>
              <a:t> </a:t>
            </a:r>
            <a:r>
              <a:rPr sz="1400" b="1" dirty="0">
                <a:latin typeface="Times New Roman"/>
                <a:cs typeface="Times New Roman"/>
              </a:rPr>
              <a:t>be</a:t>
            </a:r>
            <a:r>
              <a:rPr sz="1400" b="1" spc="-21" dirty="0">
                <a:latin typeface="Times New Roman"/>
                <a:cs typeface="Times New Roman"/>
              </a:rPr>
              <a:t> </a:t>
            </a:r>
            <a:r>
              <a:rPr sz="1400" b="1" dirty="0">
                <a:latin typeface="Times New Roman"/>
                <a:cs typeface="Times New Roman"/>
              </a:rPr>
              <a:t>converted</a:t>
            </a:r>
            <a:r>
              <a:rPr sz="1400" b="1" spc="-9" dirty="0">
                <a:latin typeface="Times New Roman"/>
                <a:cs typeface="Times New Roman"/>
              </a:rPr>
              <a:t> </a:t>
            </a:r>
            <a:r>
              <a:rPr sz="1400" b="1" dirty="0">
                <a:latin typeface="Times New Roman"/>
                <a:cs typeface="Times New Roman"/>
              </a:rPr>
              <a:t>in</a:t>
            </a:r>
            <a:r>
              <a:rPr sz="1400" b="1" spc="-6" dirty="0">
                <a:latin typeface="Times New Roman"/>
                <a:cs typeface="Times New Roman"/>
              </a:rPr>
              <a:t> </a:t>
            </a:r>
            <a:r>
              <a:rPr sz="1400" b="1" dirty="0">
                <a:latin typeface="Times New Roman"/>
                <a:cs typeface="Times New Roman"/>
              </a:rPr>
              <a:t>actual</a:t>
            </a:r>
            <a:r>
              <a:rPr sz="1400" b="1" spc="-21" dirty="0">
                <a:latin typeface="Times New Roman"/>
                <a:cs typeface="Times New Roman"/>
              </a:rPr>
              <a:t> </a:t>
            </a:r>
            <a:r>
              <a:rPr sz="1400" b="1" dirty="0">
                <a:latin typeface="Times New Roman"/>
                <a:cs typeface="Times New Roman"/>
              </a:rPr>
              <a:t>marks</a:t>
            </a:r>
            <a:r>
              <a:rPr sz="1400" b="1" spc="-15" dirty="0">
                <a:latin typeface="Times New Roman"/>
                <a:cs typeface="Times New Roman"/>
              </a:rPr>
              <a:t> </a:t>
            </a:r>
            <a:r>
              <a:rPr sz="1400" b="1" spc="-12" dirty="0">
                <a:latin typeface="Times New Roman"/>
                <a:cs typeface="Times New Roman"/>
              </a:rPr>
              <a:t>(20)</a:t>
            </a:r>
            <a:endParaRPr sz="1400" dirty="0">
              <a:latin typeface="Times New Roman"/>
              <a:cs typeface="Times New Roman"/>
            </a:endParaRPr>
          </a:p>
        </p:txBody>
      </p:sp>
      <p:graphicFrame>
        <p:nvGraphicFramePr>
          <p:cNvPr id="3" name="objec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3086047"/>
              </p:ext>
            </p:extLst>
          </p:nvPr>
        </p:nvGraphicFramePr>
        <p:xfrm>
          <a:off x="1062682" y="1333303"/>
          <a:ext cx="9753600" cy="435080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159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39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1602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6033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45734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58067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L="246379" marR="167005" indent="635" algn="ctr">
                        <a:lnSpc>
                          <a:spcPts val="1380"/>
                        </a:lnSpc>
                      </a:pPr>
                      <a:r>
                        <a:rPr sz="1200" b="1" spc="-10" dirty="0">
                          <a:latin typeface="Times New Roman"/>
                          <a:cs typeface="Times New Roman"/>
                        </a:rPr>
                        <a:t>Bloom’s Category Marks </a:t>
                      </a:r>
                      <a:r>
                        <a:rPr sz="1200" b="1" dirty="0">
                          <a:latin typeface="Times New Roman"/>
                          <a:cs typeface="Times New Roman"/>
                        </a:rPr>
                        <a:t>(out</a:t>
                      </a:r>
                      <a:r>
                        <a:rPr sz="1200" b="1" spc="-7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10" dirty="0">
                          <a:latin typeface="Times New Roman"/>
                          <a:cs typeface="Times New Roman"/>
                        </a:rPr>
                        <a:t>of</a:t>
                      </a:r>
                      <a:r>
                        <a:rPr sz="1200" b="1" spc="-7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25" dirty="0">
                          <a:latin typeface="Times New Roman"/>
                          <a:cs typeface="Times New Roman"/>
                        </a:rPr>
                        <a:t>60)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319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6364" marR="42545" indent="-1270" algn="ctr">
                        <a:lnSpc>
                          <a:spcPct val="96200"/>
                        </a:lnSpc>
                        <a:spcBef>
                          <a:spcPts val="15"/>
                        </a:spcBef>
                      </a:pPr>
                      <a:r>
                        <a:rPr sz="1200" b="1" spc="-25" dirty="0">
                          <a:latin typeface="Times New Roman"/>
                          <a:cs typeface="Times New Roman"/>
                        </a:rPr>
                        <a:t>Lab Report </a:t>
                      </a:r>
                      <a:r>
                        <a:rPr sz="1200" b="1" spc="-20" dirty="0">
                          <a:latin typeface="Times New Roman"/>
                          <a:cs typeface="Times New Roman"/>
                        </a:rPr>
                        <a:t>(10)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1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7155" marR="167005" algn="ctr">
                        <a:lnSpc>
                          <a:spcPct val="96200"/>
                        </a:lnSpc>
                        <a:spcBef>
                          <a:spcPts val="15"/>
                        </a:spcBef>
                      </a:pPr>
                      <a:r>
                        <a:rPr sz="1200" b="1" dirty="0">
                          <a:latin typeface="Times New Roman"/>
                          <a:cs typeface="Times New Roman"/>
                        </a:rPr>
                        <a:t>Continuous</a:t>
                      </a:r>
                      <a:r>
                        <a:rPr sz="1200" b="1" spc="-8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25" dirty="0">
                          <a:latin typeface="Times New Roman"/>
                          <a:cs typeface="Times New Roman"/>
                        </a:rPr>
                        <a:t>lab </a:t>
                      </a:r>
                      <a:r>
                        <a:rPr sz="1200" b="1" spc="-10" dirty="0">
                          <a:latin typeface="Times New Roman"/>
                          <a:cs typeface="Times New Roman"/>
                        </a:rPr>
                        <a:t>performance </a:t>
                      </a:r>
                      <a:r>
                        <a:rPr sz="1200" b="1" spc="-20" dirty="0">
                          <a:latin typeface="Times New Roman"/>
                          <a:cs typeface="Times New Roman"/>
                        </a:rPr>
                        <a:t>(10)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1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84175" marR="123825" indent="-347980">
                        <a:lnSpc>
                          <a:spcPts val="1390"/>
                        </a:lnSpc>
                        <a:spcBef>
                          <a:spcPts val="50"/>
                        </a:spcBef>
                      </a:pPr>
                      <a:r>
                        <a:rPr sz="1200" b="1" spc="-20" dirty="0">
                          <a:latin typeface="Times New Roman"/>
                          <a:cs typeface="Times New Roman"/>
                        </a:rPr>
                        <a:t>Presentation </a:t>
                      </a:r>
                      <a:r>
                        <a:rPr sz="1200" b="1" spc="-50" dirty="0">
                          <a:latin typeface="Times New Roman"/>
                          <a:cs typeface="Times New Roman"/>
                        </a:rPr>
                        <a:t>&amp;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193040">
                        <a:lnSpc>
                          <a:spcPts val="1345"/>
                        </a:lnSpc>
                      </a:pPr>
                      <a:r>
                        <a:rPr sz="1200" b="1" dirty="0">
                          <a:latin typeface="Times New Roman"/>
                          <a:cs typeface="Times New Roman"/>
                        </a:rPr>
                        <a:t>Viva</a:t>
                      </a:r>
                      <a:r>
                        <a:rPr sz="1200" b="1" spc="-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20" dirty="0">
                          <a:latin typeface="Times New Roman"/>
                          <a:cs typeface="Times New Roman"/>
                        </a:rPr>
                        <a:t>(10)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3799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2729" marR="224790" indent="-8890" algn="ctr">
                        <a:lnSpc>
                          <a:spcPct val="96200"/>
                        </a:lnSpc>
                        <a:spcBef>
                          <a:spcPts val="15"/>
                        </a:spcBef>
                      </a:pPr>
                      <a:r>
                        <a:rPr sz="1200" b="1" dirty="0">
                          <a:latin typeface="Times New Roman"/>
                          <a:cs typeface="Times New Roman"/>
                        </a:rPr>
                        <a:t>External</a:t>
                      </a:r>
                      <a:r>
                        <a:rPr sz="1200" b="1" spc="-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>
                          <a:latin typeface="Times New Roman"/>
                          <a:cs typeface="Times New Roman"/>
                        </a:rPr>
                        <a:t>Participation</a:t>
                      </a:r>
                      <a:r>
                        <a:rPr sz="1200" b="1" spc="-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35" dirty="0">
                          <a:latin typeface="Times New Roman"/>
                          <a:cs typeface="Times New Roman"/>
                        </a:rPr>
                        <a:t>in </a:t>
                      </a:r>
                      <a:r>
                        <a:rPr sz="1200" b="1" spc="-15" dirty="0">
                          <a:latin typeface="Times New Roman"/>
                          <a:cs typeface="Times New Roman"/>
                        </a:rPr>
                        <a:t>Curricular/Co-</a:t>
                      </a:r>
                      <a:r>
                        <a:rPr sz="1200" b="1" spc="-10" dirty="0">
                          <a:latin typeface="Times New Roman"/>
                          <a:cs typeface="Times New Roman"/>
                        </a:rPr>
                        <a:t>Curricular </a:t>
                      </a:r>
                      <a:r>
                        <a:rPr sz="1200" b="1" dirty="0">
                          <a:latin typeface="Times New Roman"/>
                          <a:cs typeface="Times New Roman"/>
                        </a:rPr>
                        <a:t>Activities</a:t>
                      </a:r>
                      <a:r>
                        <a:rPr sz="1200" b="1" spc="-6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20" dirty="0">
                          <a:latin typeface="Times New Roman"/>
                          <a:cs typeface="Times New Roman"/>
                        </a:rPr>
                        <a:t>(10)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11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8450">
                <a:tc>
                  <a:txBody>
                    <a:bodyPr/>
                    <a:lstStyle/>
                    <a:p>
                      <a:pPr marL="71755" algn="ctr">
                        <a:lnSpc>
                          <a:spcPts val="1390"/>
                        </a:lnSpc>
                      </a:pP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Remember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335" algn="ctr">
                        <a:lnSpc>
                          <a:spcPts val="1390"/>
                        </a:lnSpc>
                      </a:pPr>
                      <a:r>
                        <a:rPr sz="1200" spc="-25" dirty="0">
                          <a:latin typeface="Times New Roman"/>
                          <a:cs typeface="Times New Roman"/>
                        </a:rPr>
                        <a:t>02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6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744855" marR="723265" algn="ctr">
                        <a:lnSpc>
                          <a:spcPts val="1380"/>
                        </a:lnSpc>
                      </a:pPr>
                      <a:r>
                        <a:rPr sz="1200" spc="-25" dirty="0">
                          <a:latin typeface="Times New Roman"/>
                          <a:cs typeface="Times New Roman"/>
                        </a:rPr>
                        <a:t>Attendance 10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2416">
                <a:tc>
                  <a:txBody>
                    <a:bodyPr/>
                    <a:lstStyle/>
                    <a:p>
                      <a:pPr marL="6985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Understand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26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8745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200" spc="-25" dirty="0">
                          <a:latin typeface="Times New Roman"/>
                          <a:cs typeface="Times New Roman"/>
                        </a:rPr>
                        <a:t>05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26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200" spc="-25" dirty="0">
                          <a:latin typeface="Times New Roman"/>
                          <a:cs typeface="Times New Roman"/>
                        </a:rPr>
                        <a:t>04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26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200" spc="-25" dirty="0">
                          <a:latin typeface="Times New Roman"/>
                          <a:cs typeface="Times New Roman"/>
                        </a:rPr>
                        <a:t>03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6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1515">
                <a:tc>
                  <a:txBody>
                    <a:bodyPr/>
                    <a:lstStyle/>
                    <a:p>
                      <a:pPr marL="74295" algn="ctr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Apply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152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1200" spc="-25" dirty="0">
                          <a:latin typeface="Times New Roman"/>
                          <a:cs typeface="Times New Roman"/>
                        </a:rPr>
                        <a:t>02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152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2866">
                <a:tc>
                  <a:txBody>
                    <a:bodyPr/>
                    <a:lstStyle/>
                    <a:p>
                      <a:pPr marL="70485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Analyze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26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200" spc="-25" dirty="0">
                          <a:latin typeface="Times New Roman"/>
                          <a:cs typeface="Times New Roman"/>
                        </a:rPr>
                        <a:t>02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26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1515">
                <a:tc>
                  <a:txBody>
                    <a:bodyPr/>
                    <a:lstStyle/>
                    <a:p>
                      <a:pPr marL="7366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Evaluate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26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6364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200" spc="-25" dirty="0">
                          <a:latin typeface="Times New Roman"/>
                          <a:cs typeface="Times New Roman"/>
                        </a:rPr>
                        <a:t>05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26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200" spc="-25" dirty="0">
                          <a:latin typeface="Times New Roman"/>
                          <a:cs typeface="Times New Roman"/>
                        </a:rPr>
                        <a:t>02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26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073369">
                <a:tc>
                  <a:txBody>
                    <a:bodyPr/>
                    <a:lstStyle/>
                    <a:p>
                      <a:pPr marL="71755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Create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26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200" spc="-25" dirty="0">
                          <a:latin typeface="Times New Roman"/>
                          <a:cs typeface="Times New Roman"/>
                        </a:rPr>
                        <a:t>05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6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40117" y="477078"/>
            <a:ext cx="7720717" cy="5216056"/>
          </a:xfrm>
          <a:prstGeom prst="rect">
            <a:avLst/>
          </a:prstGeom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57238" y="469127"/>
            <a:ext cx="8674874" cy="5025223"/>
          </a:xfrm>
          <a:prstGeom prst="rect">
            <a:avLst/>
          </a:prstGeom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96064" y="667910"/>
            <a:ext cx="9406392" cy="5136542"/>
          </a:xfrm>
          <a:prstGeom prst="rect">
            <a:avLst/>
          </a:prstGeom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3324" y="492981"/>
            <a:ext cx="10122011" cy="5263763"/>
          </a:xfrm>
          <a:prstGeom prst="rect">
            <a:avLst/>
          </a:prstGeom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90546" y="588396"/>
            <a:ext cx="10336696" cy="5398935"/>
          </a:xfrm>
          <a:prstGeom prst="rect">
            <a:avLst/>
          </a:prstGeom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" y="682836"/>
            <a:ext cx="11998518" cy="5451087"/>
          </a:xfrm>
          <a:prstGeom prst="rect">
            <a:avLst/>
          </a:prstGeom>
        </p:spPr>
        <p:txBody>
          <a:bodyPr vert="horz" wrap="square" lIns="0" tIns="7219" rIns="0" bIns="0" rtlCol="0">
            <a:spAutoFit/>
          </a:bodyPr>
          <a:lstStyle/>
          <a:p>
            <a:pPr marR="760" algn="ctr">
              <a:spcBef>
                <a:spcPts val="57"/>
              </a:spcBef>
            </a:pPr>
            <a:r>
              <a:rPr b="1" dirty="0">
                <a:latin typeface="Times New Roman"/>
                <a:cs typeface="Times New Roman"/>
              </a:rPr>
              <a:t>EXPERIMENT</a:t>
            </a:r>
            <a:r>
              <a:rPr b="1" spc="-18" dirty="0">
                <a:latin typeface="Times New Roman"/>
                <a:cs typeface="Times New Roman"/>
              </a:rPr>
              <a:t> </a:t>
            </a:r>
            <a:r>
              <a:rPr b="1" spc="-6" dirty="0">
                <a:latin typeface="Times New Roman"/>
                <a:cs typeface="Times New Roman"/>
              </a:rPr>
              <a:t>-</a:t>
            </a:r>
            <a:r>
              <a:rPr b="1" spc="-30" dirty="0">
                <a:latin typeface="Times New Roman"/>
                <a:cs typeface="Times New Roman"/>
              </a:rPr>
              <a:t>3</a:t>
            </a:r>
            <a:endParaRPr b="1" dirty="0">
              <a:latin typeface="Times New Roman"/>
              <a:cs typeface="Times New Roman"/>
            </a:endParaRPr>
          </a:p>
          <a:p>
            <a:pPr marR="15957" algn="ctr">
              <a:spcBef>
                <a:spcPts val="862"/>
              </a:spcBef>
            </a:pPr>
            <a:r>
              <a:rPr b="1" spc="-12" dirty="0">
                <a:latin typeface="Times New Roman"/>
                <a:cs typeface="Times New Roman"/>
              </a:rPr>
              <a:t>IZOD</a:t>
            </a:r>
            <a:r>
              <a:rPr b="1" spc="-39" dirty="0">
                <a:latin typeface="Times New Roman"/>
                <a:cs typeface="Times New Roman"/>
              </a:rPr>
              <a:t> </a:t>
            </a:r>
            <a:r>
              <a:rPr b="1" spc="-12" dirty="0">
                <a:latin typeface="Times New Roman"/>
                <a:cs typeface="Times New Roman"/>
              </a:rPr>
              <a:t>IMPACT</a:t>
            </a:r>
            <a:r>
              <a:rPr b="1" spc="-27" dirty="0">
                <a:latin typeface="Times New Roman"/>
                <a:cs typeface="Times New Roman"/>
              </a:rPr>
              <a:t> </a:t>
            </a:r>
            <a:r>
              <a:rPr b="1" spc="-12" dirty="0">
                <a:latin typeface="Times New Roman"/>
                <a:cs typeface="Times New Roman"/>
              </a:rPr>
              <a:t>TEST</a:t>
            </a:r>
            <a:endParaRPr b="1" dirty="0">
              <a:latin typeface="Times New Roman"/>
              <a:cs typeface="Times New Roman"/>
            </a:endParaRPr>
          </a:p>
          <a:p>
            <a:pPr>
              <a:spcBef>
                <a:spcPts val="646"/>
              </a:spcBef>
            </a:pPr>
            <a:endParaRPr sz="1200" dirty="0">
              <a:latin typeface="Times New Roman"/>
              <a:cs typeface="Times New Roman"/>
            </a:endParaRPr>
          </a:p>
          <a:p>
            <a:pPr marL="30394"/>
            <a:r>
              <a:rPr sz="1200" b="1" dirty="0">
                <a:latin typeface="Times New Roman"/>
                <a:cs typeface="Times New Roman"/>
              </a:rPr>
              <a:t>AIM:</a:t>
            </a:r>
            <a:r>
              <a:rPr sz="1200" b="1" spc="36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To</a:t>
            </a:r>
            <a:r>
              <a:rPr sz="1200" spc="27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perform</a:t>
            </a:r>
            <a:r>
              <a:rPr sz="1200" spc="39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36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izod</a:t>
            </a:r>
            <a:r>
              <a:rPr sz="1200" spc="51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impact</a:t>
            </a:r>
            <a:r>
              <a:rPr sz="1200" spc="4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test</a:t>
            </a:r>
            <a:r>
              <a:rPr sz="1200" spc="68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on</a:t>
            </a:r>
            <a:r>
              <a:rPr sz="1200" spc="60" dirty="0">
                <a:latin typeface="Times New Roman"/>
                <a:cs typeface="Times New Roman"/>
              </a:rPr>
              <a:t> </a:t>
            </a:r>
            <a:r>
              <a:rPr sz="1200" spc="-6" dirty="0">
                <a:latin typeface="Times New Roman"/>
                <a:cs typeface="Times New Roman"/>
              </a:rPr>
              <a:t>materials.</a:t>
            </a:r>
            <a:endParaRPr sz="1200" dirty="0">
              <a:latin typeface="Times New Roman"/>
              <a:cs typeface="Times New Roman"/>
            </a:endParaRPr>
          </a:p>
          <a:p>
            <a:pPr marL="30394">
              <a:spcBef>
                <a:spcPts val="559"/>
              </a:spcBef>
            </a:pPr>
            <a:r>
              <a:rPr sz="1200" b="1" spc="-6" dirty="0">
                <a:latin typeface="Times New Roman"/>
                <a:cs typeface="Times New Roman"/>
              </a:rPr>
              <a:t>APPARATUS:</a:t>
            </a:r>
            <a:r>
              <a:rPr sz="1200" b="1" spc="39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Izod</a:t>
            </a:r>
            <a:r>
              <a:rPr sz="1200" spc="68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impact</a:t>
            </a:r>
            <a:r>
              <a:rPr sz="1200" spc="36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test</a:t>
            </a:r>
            <a:r>
              <a:rPr sz="1200" spc="9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machine,</a:t>
            </a:r>
            <a:r>
              <a:rPr sz="1200" spc="54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test</a:t>
            </a:r>
            <a:r>
              <a:rPr sz="1200" spc="54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specimen,</a:t>
            </a:r>
            <a:r>
              <a:rPr sz="1200" spc="84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vernier</a:t>
            </a:r>
            <a:r>
              <a:rPr sz="1200" spc="72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calipers,</a:t>
            </a:r>
            <a:r>
              <a:rPr sz="1200" spc="54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steel</a:t>
            </a:r>
            <a:r>
              <a:rPr sz="1200" spc="36" dirty="0">
                <a:latin typeface="Times New Roman"/>
                <a:cs typeface="Times New Roman"/>
              </a:rPr>
              <a:t> </a:t>
            </a:r>
            <a:r>
              <a:rPr sz="1200" spc="-6" dirty="0">
                <a:latin typeface="Times New Roman"/>
                <a:cs typeface="Times New Roman"/>
              </a:rPr>
              <a:t>rule.</a:t>
            </a:r>
            <a:endParaRPr sz="1200" dirty="0">
              <a:latin typeface="Times New Roman"/>
              <a:cs typeface="Times New Roman"/>
            </a:endParaRPr>
          </a:p>
          <a:p>
            <a:pPr marL="30394" marR="482499">
              <a:lnSpc>
                <a:spcPts val="754"/>
              </a:lnSpc>
              <a:spcBef>
                <a:spcPts val="601"/>
              </a:spcBef>
            </a:pPr>
            <a:r>
              <a:rPr sz="1200" b="1" spc="-6" dirty="0">
                <a:latin typeface="Times New Roman"/>
                <a:cs typeface="Times New Roman"/>
              </a:rPr>
              <a:t>IMPACT</a:t>
            </a:r>
            <a:r>
              <a:rPr sz="1200" b="1" spc="-27" dirty="0">
                <a:latin typeface="Times New Roman"/>
                <a:cs typeface="Times New Roman"/>
              </a:rPr>
              <a:t> </a:t>
            </a:r>
            <a:r>
              <a:rPr sz="1200" b="1" dirty="0">
                <a:latin typeface="Times New Roman"/>
                <a:cs typeface="Times New Roman"/>
              </a:rPr>
              <a:t>STRENGTH:</a:t>
            </a:r>
            <a:r>
              <a:rPr sz="1200" b="1" spc="-9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12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resistance</a:t>
            </a:r>
            <a:r>
              <a:rPr sz="1200" spc="-18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of</a:t>
            </a:r>
            <a:r>
              <a:rPr sz="1200" spc="-18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</a:t>
            </a:r>
            <a:r>
              <a:rPr sz="1200" spc="-27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material</a:t>
            </a:r>
            <a:r>
              <a:rPr sz="1200" spc="-24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to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fracture</a:t>
            </a:r>
            <a:r>
              <a:rPr sz="1200" spc="-21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under</a:t>
            </a:r>
            <a:r>
              <a:rPr sz="1200" spc="-18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sudden</a:t>
            </a:r>
            <a:r>
              <a:rPr sz="1200" spc="-18" dirty="0">
                <a:latin typeface="Times New Roman"/>
                <a:cs typeface="Times New Roman"/>
              </a:rPr>
              <a:t> </a:t>
            </a:r>
            <a:r>
              <a:rPr sz="1200" spc="-12" dirty="0">
                <a:latin typeface="Times New Roman"/>
                <a:cs typeface="Times New Roman"/>
              </a:rPr>
              <a:t>load </a:t>
            </a:r>
            <a:r>
              <a:rPr sz="1200" spc="-6" dirty="0">
                <a:latin typeface="Times New Roman"/>
                <a:cs typeface="Times New Roman"/>
              </a:rPr>
              <a:t>application</a:t>
            </a:r>
            <a:endParaRPr sz="12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 dirty="0">
              <a:latin typeface="Times New Roman"/>
              <a:cs typeface="Times New Roman"/>
            </a:endParaRPr>
          </a:p>
          <a:p>
            <a:pPr>
              <a:spcBef>
                <a:spcPts val="33"/>
              </a:spcBef>
            </a:pPr>
            <a:endParaRPr sz="1200" dirty="0">
              <a:latin typeface="Times New Roman"/>
              <a:cs typeface="Times New Roman"/>
            </a:endParaRPr>
          </a:p>
          <a:p>
            <a:pPr marL="30394">
              <a:spcBef>
                <a:spcPts val="3"/>
              </a:spcBef>
            </a:pPr>
            <a:r>
              <a:rPr sz="1200" b="1" dirty="0">
                <a:latin typeface="Times New Roman"/>
                <a:cs typeface="Times New Roman"/>
              </a:rPr>
              <a:t>MATERIALS:</a:t>
            </a:r>
            <a:r>
              <a:rPr sz="1200" b="1" spc="9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Two</a:t>
            </a:r>
            <a:r>
              <a:rPr sz="1200" spc="39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types</a:t>
            </a:r>
            <a:r>
              <a:rPr sz="1200" spc="51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of</a:t>
            </a:r>
            <a:r>
              <a:rPr sz="1200" spc="4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test</a:t>
            </a:r>
            <a:r>
              <a:rPr sz="1200" spc="48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pieces</a:t>
            </a:r>
            <a:r>
              <a:rPr sz="1200" spc="54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are</a:t>
            </a:r>
            <a:r>
              <a:rPr sz="1200" spc="42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used</a:t>
            </a:r>
            <a:r>
              <a:rPr sz="1200" spc="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for</a:t>
            </a:r>
            <a:r>
              <a:rPr sz="1200" spc="33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this</a:t>
            </a:r>
            <a:r>
              <a:rPr sz="1200" spc="57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test</a:t>
            </a:r>
            <a:r>
              <a:rPr sz="1200" spc="48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as</a:t>
            </a:r>
            <a:r>
              <a:rPr sz="1200" spc="66" dirty="0">
                <a:latin typeface="Times New Roman"/>
                <a:cs typeface="Times New Roman"/>
              </a:rPr>
              <a:t> </a:t>
            </a:r>
            <a:r>
              <a:rPr sz="1200" spc="-6" dirty="0">
                <a:latin typeface="Times New Roman"/>
                <a:cs typeface="Times New Roman"/>
              </a:rPr>
              <a:t>given.</a:t>
            </a:r>
            <a:endParaRPr sz="1200" dirty="0">
              <a:latin typeface="Times New Roman"/>
              <a:cs typeface="Times New Roman"/>
            </a:endParaRPr>
          </a:p>
          <a:p>
            <a:pPr marL="1352897" indent="-100679">
              <a:spcBef>
                <a:spcPts val="144"/>
              </a:spcBef>
              <a:buAutoNum type="arabicParenR"/>
              <a:tabLst>
                <a:tab pos="1352897" algn="l"/>
              </a:tabLst>
            </a:pPr>
            <a:r>
              <a:rPr sz="1200" dirty="0">
                <a:latin typeface="Times New Roman"/>
                <a:cs typeface="Times New Roman"/>
              </a:rPr>
              <a:t>Square</a:t>
            </a:r>
            <a:r>
              <a:rPr sz="1200" spc="105" dirty="0">
                <a:latin typeface="Times New Roman"/>
                <a:cs typeface="Times New Roman"/>
              </a:rPr>
              <a:t> </a:t>
            </a:r>
            <a:r>
              <a:rPr sz="1200" spc="-6" dirty="0">
                <a:latin typeface="Times New Roman"/>
                <a:cs typeface="Times New Roman"/>
              </a:rPr>
              <a:t>cross-section</a:t>
            </a:r>
            <a:endParaRPr sz="1200" dirty="0">
              <a:latin typeface="Times New Roman"/>
              <a:cs typeface="Times New Roman"/>
            </a:endParaRPr>
          </a:p>
          <a:p>
            <a:pPr marL="1352897" indent="-100679">
              <a:spcBef>
                <a:spcPts val="57"/>
              </a:spcBef>
              <a:buAutoNum type="arabicParenR"/>
              <a:tabLst>
                <a:tab pos="1352897" algn="l"/>
              </a:tabLst>
            </a:pPr>
            <a:r>
              <a:rPr sz="1200" dirty="0">
                <a:latin typeface="Times New Roman"/>
                <a:cs typeface="Times New Roman"/>
              </a:rPr>
              <a:t>Round</a:t>
            </a:r>
            <a:r>
              <a:rPr sz="1200" spc="99" dirty="0">
                <a:latin typeface="Times New Roman"/>
                <a:cs typeface="Times New Roman"/>
              </a:rPr>
              <a:t> </a:t>
            </a:r>
            <a:r>
              <a:rPr sz="1200" spc="-6" dirty="0">
                <a:latin typeface="Times New Roman"/>
                <a:cs typeface="Times New Roman"/>
              </a:rPr>
              <a:t>cross-section.</a:t>
            </a:r>
            <a:endParaRPr sz="1200" dirty="0">
              <a:latin typeface="Times New Roman"/>
              <a:cs typeface="Times New Roman"/>
            </a:endParaRPr>
          </a:p>
          <a:p>
            <a:pPr>
              <a:spcBef>
                <a:spcPts val="224"/>
              </a:spcBef>
            </a:pPr>
            <a:endParaRPr sz="1200" dirty="0">
              <a:latin typeface="Times New Roman"/>
              <a:cs typeface="Times New Roman"/>
            </a:endParaRPr>
          </a:p>
          <a:p>
            <a:pPr marL="30394">
              <a:spcBef>
                <a:spcPts val="3"/>
              </a:spcBef>
            </a:pPr>
            <a:r>
              <a:rPr sz="1200" b="1" dirty="0">
                <a:latin typeface="Times New Roman"/>
                <a:cs typeface="Times New Roman"/>
              </a:rPr>
              <a:t>THEORY:</a:t>
            </a:r>
            <a:r>
              <a:rPr sz="1200" b="1" spc="21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39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type</a:t>
            </a:r>
            <a:r>
              <a:rPr sz="1200" spc="42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of</a:t>
            </a:r>
            <a:r>
              <a:rPr sz="1200" spc="57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test</a:t>
            </a:r>
            <a:r>
              <a:rPr sz="1200" spc="57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specimen</a:t>
            </a:r>
            <a:r>
              <a:rPr sz="1200" spc="57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used</a:t>
            </a:r>
            <a:r>
              <a:rPr sz="1200" spc="48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for</a:t>
            </a:r>
            <a:r>
              <a:rPr sz="1200" spc="42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this</a:t>
            </a:r>
            <a:r>
              <a:rPr sz="1200" spc="42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test</a:t>
            </a:r>
            <a:r>
              <a:rPr sz="1200" spc="51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is</a:t>
            </a:r>
            <a:r>
              <a:rPr sz="1200" spc="54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</a:t>
            </a:r>
            <a:r>
              <a:rPr sz="1200" spc="54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Square</a:t>
            </a:r>
            <a:r>
              <a:rPr sz="1200" spc="48" dirty="0">
                <a:latin typeface="Times New Roman"/>
                <a:cs typeface="Times New Roman"/>
              </a:rPr>
              <a:t> </a:t>
            </a:r>
            <a:r>
              <a:rPr sz="1200" spc="-6" dirty="0">
                <a:latin typeface="Times New Roman"/>
                <a:cs typeface="Times New Roman"/>
              </a:rPr>
              <a:t>Cross-section</a:t>
            </a:r>
            <a:endParaRPr sz="1200" dirty="0">
              <a:latin typeface="Times New Roman"/>
              <a:cs typeface="Times New Roman"/>
            </a:endParaRPr>
          </a:p>
          <a:p>
            <a:pPr>
              <a:spcBef>
                <a:spcPts val="96"/>
              </a:spcBef>
            </a:pPr>
            <a:endParaRPr sz="1200" dirty="0">
              <a:latin typeface="Times New Roman"/>
              <a:cs typeface="Times New Roman"/>
            </a:endParaRPr>
          </a:p>
          <a:p>
            <a:pPr marL="30394" marR="221874">
              <a:lnSpc>
                <a:spcPct val="145500"/>
              </a:lnSpc>
            </a:pP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12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specimen</a:t>
            </a:r>
            <a:r>
              <a:rPr sz="1200" spc="81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may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have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single,</a:t>
            </a:r>
            <a:r>
              <a:rPr sz="1200" spc="-9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two</a:t>
            </a:r>
            <a:r>
              <a:rPr sz="1200" spc="-3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or</a:t>
            </a:r>
            <a:r>
              <a:rPr sz="1200" spc="66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three notches.</a:t>
            </a:r>
            <a:r>
              <a:rPr sz="1200" spc="-12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9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testing</a:t>
            </a:r>
            <a:r>
              <a:rPr sz="1200" spc="-12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machine</a:t>
            </a:r>
            <a:r>
              <a:rPr sz="1200" spc="-6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should</a:t>
            </a:r>
            <a:r>
              <a:rPr sz="1200" spc="63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have</a:t>
            </a:r>
            <a:r>
              <a:rPr sz="1200" spc="-15" dirty="0">
                <a:latin typeface="Times New Roman"/>
                <a:cs typeface="Times New Roman"/>
              </a:rPr>
              <a:t> the </a:t>
            </a:r>
            <a:r>
              <a:rPr sz="1200" dirty="0">
                <a:latin typeface="Times New Roman"/>
                <a:cs typeface="Times New Roman"/>
              </a:rPr>
              <a:t>following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spc="-6" dirty="0">
                <a:latin typeface="Times New Roman"/>
                <a:cs typeface="Times New Roman"/>
              </a:rPr>
              <a:t>specifications.</a:t>
            </a:r>
            <a:endParaRPr sz="1200" dirty="0">
              <a:latin typeface="Times New Roman"/>
              <a:cs typeface="Times New Roman"/>
            </a:endParaRPr>
          </a:p>
          <a:p>
            <a:pPr marL="30394" marR="1069096">
              <a:lnSpc>
                <a:spcPts val="1185"/>
              </a:lnSpc>
              <a:spcBef>
                <a:spcPts val="68"/>
              </a:spcBef>
            </a:pP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-6" dirty="0">
                <a:latin typeface="Times New Roman"/>
                <a:cs typeface="Times New Roman"/>
              </a:rPr>
              <a:t>angle</a:t>
            </a:r>
            <a:r>
              <a:rPr sz="1200" spc="-33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between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top</a:t>
            </a:r>
            <a:r>
              <a:rPr sz="1200" spc="-18" dirty="0">
                <a:latin typeface="Times New Roman"/>
                <a:cs typeface="Times New Roman"/>
              </a:rPr>
              <a:t> </a:t>
            </a:r>
            <a:r>
              <a:rPr sz="1200" spc="-6" dirty="0">
                <a:latin typeface="Times New Roman"/>
                <a:cs typeface="Times New Roman"/>
              </a:rPr>
              <a:t>face</a:t>
            </a:r>
            <a:r>
              <a:rPr sz="1200" spc="-33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of</a:t>
            </a:r>
            <a:r>
              <a:rPr sz="1200" spc="3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grips</a:t>
            </a:r>
            <a:r>
              <a:rPr sz="1200" spc="-12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and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-6" dirty="0">
                <a:latin typeface="Times New Roman"/>
                <a:cs typeface="Times New Roman"/>
              </a:rPr>
              <a:t>face</a:t>
            </a:r>
            <a:r>
              <a:rPr sz="1200" spc="-33" dirty="0">
                <a:latin typeface="Times New Roman"/>
                <a:cs typeface="Times New Roman"/>
              </a:rPr>
              <a:t> </a:t>
            </a:r>
            <a:r>
              <a:rPr sz="1200" spc="-6" dirty="0">
                <a:latin typeface="Times New Roman"/>
                <a:cs typeface="Times New Roman"/>
              </a:rPr>
              <a:t>holding</a:t>
            </a:r>
            <a:r>
              <a:rPr sz="1200" spc="-27" dirty="0">
                <a:latin typeface="Times New Roman"/>
                <a:cs typeface="Times New Roman"/>
              </a:rPr>
              <a:t> </a:t>
            </a:r>
            <a:r>
              <a:rPr sz="1200" spc="-6" dirty="0">
                <a:latin typeface="Times New Roman"/>
                <a:cs typeface="Times New Roman"/>
              </a:rPr>
              <a:t>the</a:t>
            </a:r>
            <a:r>
              <a:rPr sz="1200" spc="-27" dirty="0">
                <a:latin typeface="Times New Roman"/>
                <a:cs typeface="Times New Roman"/>
              </a:rPr>
              <a:t> </a:t>
            </a:r>
            <a:r>
              <a:rPr sz="1200" spc="-6" dirty="0">
                <a:latin typeface="Times New Roman"/>
                <a:cs typeface="Times New Roman"/>
              </a:rPr>
              <a:t>specimen </a:t>
            </a:r>
            <a:r>
              <a:rPr sz="1200" dirty="0">
                <a:latin typeface="Times New Roman"/>
                <a:cs typeface="Times New Roman"/>
              </a:rPr>
              <a:t>vertical=90</a:t>
            </a:r>
            <a:r>
              <a:rPr sz="1100" baseline="31746" dirty="0">
                <a:latin typeface="Times New Roman"/>
                <a:cs typeface="Times New Roman"/>
              </a:rPr>
              <a:t>0</a:t>
            </a:r>
            <a:r>
              <a:rPr sz="1100" spc="81" baseline="31746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12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angle</a:t>
            </a:r>
            <a:r>
              <a:rPr sz="1200" spc="-3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of</a:t>
            </a:r>
            <a:r>
              <a:rPr sz="1200" spc="-6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tip</a:t>
            </a:r>
            <a:r>
              <a:rPr sz="1200" spc="-6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of</a:t>
            </a:r>
            <a:r>
              <a:rPr sz="1200" spc="-3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hammer</a:t>
            </a:r>
            <a:r>
              <a:rPr sz="1200" spc="-3" dirty="0">
                <a:latin typeface="Times New Roman"/>
                <a:cs typeface="Times New Roman"/>
              </a:rPr>
              <a:t> </a:t>
            </a:r>
            <a:r>
              <a:rPr sz="1200" spc="-6" dirty="0">
                <a:latin typeface="Times New Roman"/>
                <a:cs typeface="Times New Roman"/>
              </a:rPr>
              <a:t>=75</a:t>
            </a:r>
            <a:r>
              <a:rPr sz="1100" spc="-9" baseline="31746" dirty="0">
                <a:latin typeface="Times New Roman"/>
                <a:cs typeface="Times New Roman"/>
              </a:rPr>
              <a:t>0</a:t>
            </a:r>
            <a:r>
              <a:rPr sz="1200" spc="-6" dirty="0">
                <a:latin typeface="Times New Roman"/>
                <a:cs typeface="Times New Roman"/>
              </a:rPr>
              <a:t>±1</a:t>
            </a:r>
            <a:r>
              <a:rPr sz="1100" spc="-9" baseline="31746" dirty="0">
                <a:latin typeface="Times New Roman"/>
                <a:cs typeface="Times New Roman"/>
              </a:rPr>
              <a:t>0</a:t>
            </a:r>
            <a:endParaRPr sz="1100" baseline="31746" dirty="0">
              <a:latin typeface="Times New Roman"/>
              <a:cs typeface="Times New Roman"/>
            </a:endParaRPr>
          </a:p>
          <a:p>
            <a:pPr marL="30394" marR="383340">
              <a:lnSpc>
                <a:spcPts val="1160"/>
              </a:lnSpc>
              <a:spcBef>
                <a:spcPts val="21"/>
              </a:spcBef>
            </a:pP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33" dirty="0">
                <a:latin typeface="Times New Roman"/>
                <a:cs typeface="Times New Roman"/>
              </a:rPr>
              <a:t> </a:t>
            </a:r>
            <a:r>
              <a:rPr sz="1200" spc="-6" dirty="0">
                <a:latin typeface="Times New Roman"/>
                <a:cs typeface="Times New Roman"/>
              </a:rPr>
              <a:t>angle</a:t>
            </a:r>
            <a:r>
              <a:rPr sz="1200" spc="-39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between</a:t>
            </a:r>
            <a:r>
              <a:rPr sz="1200" spc="-9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normal</a:t>
            </a:r>
            <a:r>
              <a:rPr sz="1200" spc="-18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to</a:t>
            </a:r>
            <a:r>
              <a:rPr sz="1200" spc="-18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36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specimen</a:t>
            </a:r>
            <a:r>
              <a:rPr sz="1200" spc="-6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and</a:t>
            </a:r>
            <a:r>
              <a:rPr sz="1200" spc="-33" dirty="0">
                <a:latin typeface="Times New Roman"/>
                <a:cs typeface="Times New Roman"/>
              </a:rPr>
              <a:t> </a:t>
            </a:r>
            <a:r>
              <a:rPr sz="1200" spc="-6" dirty="0">
                <a:latin typeface="Times New Roman"/>
                <a:cs typeface="Times New Roman"/>
              </a:rPr>
              <a:t>underside</a:t>
            </a:r>
            <a:r>
              <a:rPr sz="1200" spc="-27" dirty="0">
                <a:latin typeface="Times New Roman"/>
                <a:cs typeface="Times New Roman"/>
              </a:rPr>
              <a:t> </a:t>
            </a:r>
            <a:r>
              <a:rPr sz="1200" spc="-6" dirty="0">
                <a:latin typeface="Times New Roman"/>
                <a:cs typeface="Times New Roman"/>
              </a:rPr>
              <a:t>face</a:t>
            </a:r>
            <a:r>
              <a:rPr sz="1200" spc="-39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of</a:t>
            </a:r>
            <a:r>
              <a:rPr sz="1200" spc="-21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33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hammer</a:t>
            </a:r>
            <a:r>
              <a:rPr sz="1200" spc="-6" dirty="0">
                <a:latin typeface="Times New Roman"/>
                <a:cs typeface="Times New Roman"/>
              </a:rPr>
              <a:t> atstriking point=10</a:t>
            </a:r>
            <a:r>
              <a:rPr sz="1100" spc="-9" baseline="31746" dirty="0">
                <a:latin typeface="Times New Roman"/>
                <a:cs typeface="Times New Roman"/>
              </a:rPr>
              <a:t>0</a:t>
            </a:r>
            <a:r>
              <a:rPr sz="1200" spc="-6" dirty="0">
                <a:latin typeface="Times New Roman"/>
                <a:cs typeface="Times New Roman"/>
              </a:rPr>
              <a:t>±1</a:t>
            </a:r>
            <a:r>
              <a:rPr sz="1100" spc="-9" baseline="31746" dirty="0">
                <a:latin typeface="Times New Roman"/>
                <a:cs typeface="Times New Roman"/>
              </a:rPr>
              <a:t>0</a:t>
            </a:r>
            <a:endParaRPr sz="1100" baseline="31746" dirty="0">
              <a:latin typeface="Times New Roman"/>
              <a:cs typeface="Times New Roman"/>
            </a:endParaRPr>
          </a:p>
          <a:p>
            <a:pPr marL="30394">
              <a:spcBef>
                <a:spcPts val="275"/>
              </a:spcBef>
            </a:pPr>
            <a:r>
              <a:rPr sz="1200" dirty="0">
                <a:latin typeface="Times New Roman"/>
                <a:cs typeface="Times New Roman"/>
              </a:rPr>
              <a:t>Speed</a:t>
            </a:r>
            <a:r>
              <a:rPr sz="1200" spc="-39" dirty="0">
                <a:latin typeface="Times New Roman"/>
                <a:cs typeface="Times New Roman"/>
              </a:rPr>
              <a:t> </a:t>
            </a:r>
            <a:r>
              <a:rPr sz="1200" spc="-6" dirty="0">
                <a:latin typeface="Times New Roman"/>
                <a:cs typeface="Times New Roman"/>
              </a:rPr>
              <a:t>of</a:t>
            </a:r>
            <a:r>
              <a:rPr sz="1200" spc="-39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hammer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at</a:t>
            </a:r>
            <a:r>
              <a:rPr sz="1200" spc="-21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impact=3.99m/sec</a:t>
            </a:r>
            <a:r>
              <a:rPr sz="1200" spc="-18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Striking</a:t>
            </a:r>
            <a:r>
              <a:rPr sz="1200" spc="-27" dirty="0">
                <a:latin typeface="Times New Roman"/>
                <a:cs typeface="Times New Roman"/>
              </a:rPr>
              <a:t> </a:t>
            </a:r>
            <a:r>
              <a:rPr sz="1200" spc="-6" dirty="0">
                <a:latin typeface="Times New Roman"/>
                <a:cs typeface="Times New Roman"/>
              </a:rPr>
              <a:t>energy=168N-</a:t>
            </a:r>
            <a:r>
              <a:rPr sz="1200" dirty="0">
                <a:latin typeface="Times New Roman"/>
                <a:cs typeface="Times New Roman"/>
              </a:rPr>
              <a:t>m</a:t>
            </a:r>
            <a:r>
              <a:rPr sz="1200" spc="-39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or</a:t>
            </a:r>
            <a:r>
              <a:rPr sz="1200" spc="-24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Joules</a:t>
            </a:r>
            <a:r>
              <a:rPr sz="1200" spc="-6" dirty="0">
                <a:latin typeface="Times New Roman"/>
                <a:cs typeface="Times New Roman"/>
              </a:rPr>
              <a:t> Angle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of</a:t>
            </a:r>
            <a:r>
              <a:rPr sz="1200" spc="-9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drop</a:t>
            </a:r>
            <a:r>
              <a:rPr sz="1200" spc="-24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of</a:t>
            </a:r>
            <a:endParaRPr sz="1200" dirty="0">
              <a:latin typeface="Times New Roman"/>
              <a:cs typeface="Times New Roman"/>
            </a:endParaRPr>
          </a:p>
          <a:p>
            <a:pPr marL="30394" marR="1411025">
              <a:lnSpc>
                <a:spcPct val="145500"/>
              </a:lnSpc>
              <a:spcBef>
                <a:spcPts val="36"/>
              </a:spcBef>
            </a:pPr>
            <a:r>
              <a:rPr sz="1200" dirty="0">
                <a:latin typeface="Times New Roman"/>
                <a:cs typeface="Times New Roman"/>
              </a:rPr>
              <a:t>pendulum</a:t>
            </a:r>
            <a:r>
              <a:rPr sz="1200" spc="-12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=90</a:t>
            </a:r>
            <a:r>
              <a:rPr sz="1100" baseline="31746" dirty="0">
                <a:latin typeface="Times New Roman"/>
                <a:cs typeface="Times New Roman"/>
              </a:rPr>
              <a:t>0</a:t>
            </a:r>
            <a:r>
              <a:rPr sz="1100" spc="81" baseline="31746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Effective</a:t>
            </a:r>
            <a:r>
              <a:rPr sz="1200" spc="-6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weight</a:t>
            </a:r>
            <a:r>
              <a:rPr sz="1200" spc="-6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of</a:t>
            </a:r>
            <a:r>
              <a:rPr sz="1200" spc="-12" dirty="0">
                <a:latin typeface="Times New Roman"/>
                <a:cs typeface="Times New Roman"/>
              </a:rPr>
              <a:t> </a:t>
            </a:r>
            <a:r>
              <a:rPr sz="1200" spc="-6" dirty="0">
                <a:latin typeface="Times New Roman"/>
                <a:cs typeface="Times New Roman"/>
              </a:rPr>
              <a:t>pendulum=21.79kg </a:t>
            </a:r>
            <a:r>
              <a:rPr sz="1200" dirty="0">
                <a:latin typeface="Times New Roman"/>
                <a:cs typeface="Times New Roman"/>
              </a:rPr>
              <a:t>Minimum</a:t>
            </a:r>
            <a:r>
              <a:rPr sz="1200" spc="63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value</a:t>
            </a:r>
            <a:r>
              <a:rPr sz="1200" spc="57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of</a:t>
            </a:r>
            <a:r>
              <a:rPr sz="1200" spc="72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scale</a:t>
            </a:r>
            <a:r>
              <a:rPr sz="1200" spc="42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graduation=2</a:t>
            </a:r>
            <a:r>
              <a:rPr sz="1200" spc="63" dirty="0">
                <a:latin typeface="Times New Roman"/>
                <a:cs typeface="Times New Roman"/>
              </a:rPr>
              <a:t> </a:t>
            </a:r>
            <a:r>
              <a:rPr sz="1200" spc="-6" dirty="0">
                <a:latin typeface="Times New Roman"/>
                <a:cs typeface="Times New Roman"/>
              </a:rPr>
              <a:t>Joules.</a:t>
            </a:r>
            <a:endParaRPr sz="1200" dirty="0">
              <a:latin typeface="Times New Roman"/>
              <a:cs typeface="Times New Roman"/>
            </a:endParaRPr>
          </a:p>
          <a:p>
            <a:pPr marL="30394">
              <a:spcBef>
                <a:spcPts val="293"/>
              </a:spcBef>
            </a:pPr>
            <a:r>
              <a:rPr sz="1200" dirty="0">
                <a:latin typeface="Times New Roman"/>
                <a:cs typeface="Times New Roman"/>
              </a:rPr>
              <a:t>Permissible</a:t>
            </a:r>
            <a:r>
              <a:rPr sz="1200" spc="48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total</a:t>
            </a:r>
            <a:r>
              <a:rPr sz="1200" spc="48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friction</a:t>
            </a:r>
            <a:r>
              <a:rPr sz="1200" spc="66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loss</a:t>
            </a:r>
            <a:r>
              <a:rPr sz="1200" spc="9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of</a:t>
            </a:r>
            <a:r>
              <a:rPr sz="1200" spc="9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corresponding</a:t>
            </a:r>
            <a:r>
              <a:rPr sz="1200" spc="66" dirty="0">
                <a:latin typeface="Times New Roman"/>
                <a:cs typeface="Times New Roman"/>
              </a:rPr>
              <a:t> </a:t>
            </a:r>
            <a:r>
              <a:rPr sz="1200" spc="-6" dirty="0">
                <a:latin typeface="Times New Roman"/>
                <a:cs typeface="Times New Roman"/>
              </a:rPr>
              <a:t>energy=0.50%</a:t>
            </a:r>
            <a:endParaRPr sz="1200" dirty="0">
              <a:latin typeface="Times New Roman"/>
              <a:cs typeface="Times New Roman"/>
            </a:endParaRPr>
          </a:p>
          <a:p>
            <a:pPr marL="30394" marR="231752">
              <a:lnSpc>
                <a:spcPct val="148200"/>
              </a:lnSpc>
              <a:spcBef>
                <a:spcPts val="30"/>
              </a:spcBef>
            </a:pPr>
            <a:r>
              <a:rPr sz="1200" dirty="0">
                <a:latin typeface="Times New Roman"/>
                <a:cs typeface="Times New Roman"/>
              </a:rPr>
              <a:t>Distance</a:t>
            </a:r>
            <a:r>
              <a:rPr sz="1200" spc="-18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from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6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axis</a:t>
            </a:r>
            <a:r>
              <a:rPr sz="1200" spc="-3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of</a:t>
            </a:r>
            <a:r>
              <a:rPr sz="1200" spc="-6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rotation</a:t>
            </a:r>
            <a:r>
              <a:rPr sz="1200" spc="-6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of</a:t>
            </a:r>
            <a:r>
              <a:rPr sz="1200" spc="68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distance</a:t>
            </a:r>
            <a:r>
              <a:rPr sz="1200" spc="-3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between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81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base</a:t>
            </a:r>
            <a:r>
              <a:rPr sz="1200" spc="-12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of</a:t>
            </a:r>
            <a:r>
              <a:rPr sz="1200" spc="6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specimen</a:t>
            </a:r>
            <a:r>
              <a:rPr sz="1200" spc="66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notch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and</a:t>
            </a:r>
            <a:r>
              <a:rPr sz="1200" spc="-21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the </a:t>
            </a:r>
            <a:r>
              <a:rPr sz="1200" dirty="0">
                <a:latin typeface="Times New Roman"/>
                <a:cs typeface="Times New Roman"/>
              </a:rPr>
              <a:t>point</a:t>
            </a:r>
            <a:r>
              <a:rPr sz="1200" spc="-3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of</a:t>
            </a:r>
            <a:r>
              <a:rPr sz="1200" spc="-9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specimen</a:t>
            </a:r>
            <a:r>
              <a:rPr sz="1200" spc="-3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hit</a:t>
            </a:r>
            <a:r>
              <a:rPr sz="1200" spc="-9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by</a:t>
            </a:r>
            <a:r>
              <a:rPr sz="1200" spc="-3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3" dirty="0">
                <a:latin typeface="Times New Roman"/>
                <a:cs typeface="Times New Roman"/>
              </a:rPr>
              <a:t> </a:t>
            </a:r>
            <a:r>
              <a:rPr sz="1200" spc="-6" dirty="0">
                <a:latin typeface="Times New Roman"/>
                <a:cs typeface="Times New Roman"/>
              </a:rPr>
              <a:t>hammer=22mm±0.5mm</a:t>
            </a:r>
            <a:endParaRPr sz="1200" dirty="0">
              <a:latin typeface="Times New Roman"/>
              <a:cs typeface="Times New Roman"/>
            </a:endParaRPr>
          </a:p>
          <a:p>
            <a:pPr marL="30394" marR="25835" algn="just">
              <a:lnSpc>
                <a:spcPct val="147300"/>
              </a:lnSpc>
              <a:spcBef>
                <a:spcPts val="24"/>
              </a:spcBef>
            </a:pP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24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longitudinal</a:t>
            </a:r>
            <a:r>
              <a:rPr sz="1200" spc="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axes</a:t>
            </a:r>
            <a:r>
              <a:rPr sz="1200" spc="27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of</a:t>
            </a:r>
            <a:r>
              <a:rPr sz="1200" spc="21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24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test</a:t>
            </a:r>
            <a:r>
              <a:rPr sz="1200" spc="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piece</a:t>
            </a:r>
            <a:r>
              <a:rPr sz="1200" spc="27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shall</a:t>
            </a:r>
            <a:r>
              <a:rPr sz="1200" spc="16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lie</a:t>
            </a:r>
            <a:r>
              <a:rPr sz="1200" spc="18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in</a:t>
            </a:r>
            <a:r>
              <a:rPr sz="1200" spc="27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21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plane</a:t>
            </a:r>
            <a:r>
              <a:rPr sz="1200" spc="24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of</a:t>
            </a:r>
            <a:r>
              <a:rPr sz="1200" spc="159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swing</a:t>
            </a:r>
            <a:r>
              <a:rPr sz="1200" spc="27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of</a:t>
            </a:r>
            <a:r>
              <a:rPr sz="1200" spc="144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27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center</a:t>
            </a:r>
            <a:r>
              <a:rPr sz="1200" spc="254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of</a:t>
            </a:r>
            <a:r>
              <a:rPr sz="1200" spc="242" dirty="0">
                <a:latin typeface="Times New Roman"/>
                <a:cs typeface="Times New Roman"/>
              </a:rPr>
              <a:t> </a:t>
            </a:r>
            <a:r>
              <a:rPr sz="1200" spc="-6" dirty="0">
                <a:latin typeface="Times New Roman"/>
                <a:cs typeface="Times New Roman"/>
              </a:rPr>
              <a:t>gravity </a:t>
            </a:r>
            <a:r>
              <a:rPr sz="1200" dirty="0">
                <a:latin typeface="Times New Roman"/>
                <a:cs typeface="Times New Roman"/>
              </a:rPr>
              <a:t>of</a:t>
            </a:r>
            <a:r>
              <a:rPr sz="1200" spc="114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117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hammer.</a:t>
            </a:r>
            <a:r>
              <a:rPr sz="1200" spc="108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129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notch</a:t>
            </a:r>
            <a:r>
              <a:rPr sz="1200" spc="102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shall</a:t>
            </a:r>
            <a:r>
              <a:rPr sz="1200" spc="132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be</a:t>
            </a:r>
            <a:r>
              <a:rPr sz="1200" spc="117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positioned</a:t>
            </a:r>
            <a:r>
              <a:rPr sz="1200" spc="117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so</a:t>
            </a:r>
            <a:r>
              <a:rPr sz="1200" spc="108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that</a:t>
            </a:r>
            <a:r>
              <a:rPr sz="1200" spc="1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it</a:t>
            </a:r>
            <a:r>
              <a:rPr sz="1200" spc="114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is</a:t>
            </a:r>
            <a:r>
              <a:rPr sz="1200" spc="122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in</a:t>
            </a:r>
            <a:r>
              <a:rPr sz="1200" spc="99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108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plane</a:t>
            </a:r>
            <a:r>
              <a:rPr sz="1200" spc="132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of</a:t>
            </a:r>
            <a:r>
              <a:rPr sz="1200" spc="111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117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hammer</a:t>
            </a:r>
            <a:r>
              <a:rPr sz="1200" spc="126" dirty="0">
                <a:latin typeface="Times New Roman"/>
                <a:cs typeface="Times New Roman"/>
              </a:rPr>
              <a:t> </a:t>
            </a:r>
            <a:r>
              <a:rPr sz="1200" spc="-12" dirty="0">
                <a:latin typeface="Times New Roman"/>
                <a:cs typeface="Times New Roman"/>
              </a:rPr>
              <a:t>.the </a:t>
            </a:r>
            <a:r>
              <a:rPr sz="1200" dirty="0">
                <a:latin typeface="Times New Roman"/>
                <a:cs typeface="Times New Roman"/>
              </a:rPr>
              <a:t>notch</a:t>
            </a:r>
            <a:r>
              <a:rPr sz="1200" spc="87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shall</a:t>
            </a:r>
            <a:r>
              <a:rPr sz="1200" spc="99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be</a:t>
            </a:r>
            <a:r>
              <a:rPr sz="1200" spc="96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positioned</a:t>
            </a:r>
            <a:r>
              <a:rPr sz="1200" spc="9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its</a:t>
            </a:r>
            <a:r>
              <a:rPr sz="1200" spc="9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plane</a:t>
            </a:r>
            <a:r>
              <a:rPr sz="1200" spc="93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of</a:t>
            </a:r>
            <a:r>
              <a:rPr sz="1200" spc="9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symmetry</a:t>
            </a:r>
            <a:r>
              <a:rPr sz="1200" spc="9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coincides</a:t>
            </a:r>
            <a:r>
              <a:rPr sz="1200" spc="96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with</a:t>
            </a:r>
            <a:r>
              <a:rPr sz="1200" spc="9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9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top</a:t>
            </a:r>
            <a:r>
              <a:rPr sz="1200" spc="9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face</a:t>
            </a:r>
            <a:r>
              <a:rPr sz="1200" spc="87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of</a:t>
            </a:r>
            <a:r>
              <a:rPr sz="1200" spc="93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96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grips</a:t>
            </a:r>
            <a:r>
              <a:rPr sz="1200" spc="96" dirty="0">
                <a:latin typeface="Times New Roman"/>
                <a:cs typeface="Times New Roman"/>
              </a:rPr>
              <a:t> </a:t>
            </a:r>
            <a:r>
              <a:rPr sz="1200" spc="-12" dirty="0">
                <a:latin typeface="Times New Roman"/>
                <a:cs typeface="Times New Roman"/>
              </a:rPr>
              <a:t>.for </a:t>
            </a:r>
            <a:r>
              <a:rPr sz="1200" dirty="0">
                <a:latin typeface="Times New Roman"/>
                <a:cs typeface="Times New Roman"/>
              </a:rPr>
              <a:t>setting</a:t>
            </a:r>
            <a:r>
              <a:rPr sz="1200" spc="168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16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specimen</a:t>
            </a:r>
            <a:r>
              <a:rPr sz="1200" spc="162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16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notch</a:t>
            </a:r>
            <a:r>
              <a:rPr sz="1200" spc="162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impact</a:t>
            </a:r>
            <a:r>
              <a:rPr sz="1200" spc="168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strength</a:t>
            </a:r>
            <a:r>
              <a:rPr sz="1200" spc="162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</a:t>
            </a:r>
            <a:r>
              <a:rPr sz="1200" spc="168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is</a:t>
            </a:r>
            <a:r>
              <a:rPr sz="1200" spc="171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calculated</a:t>
            </a:r>
            <a:r>
              <a:rPr sz="1200" spc="182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according</a:t>
            </a:r>
            <a:r>
              <a:rPr sz="1200" spc="162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to</a:t>
            </a:r>
            <a:r>
              <a:rPr sz="1200" spc="16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284" dirty="0">
                <a:latin typeface="Times New Roman"/>
                <a:cs typeface="Times New Roman"/>
              </a:rPr>
              <a:t> </a:t>
            </a:r>
            <a:r>
              <a:rPr sz="1200" spc="-6" dirty="0">
                <a:latin typeface="Times New Roman"/>
                <a:cs typeface="Times New Roman"/>
              </a:rPr>
              <a:t>following relation.</a:t>
            </a:r>
            <a:endParaRPr sz="1200" dirty="0">
              <a:latin typeface="Times New Roman"/>
              <a:cs typeface="Times New Roman"/>
            </a:endParaRPr>
          </a:p>
          <a:p>
            <a:pPr marL="30394" algn="just">
              <a:spcBef>
                <a:spcPts val="344"/>
              </a:spcBef>
            </a:pPr>
            <a:r>
              <a:rPr sz="1200" spc="-6" dirty="0">
                <a:latin typeface="Times New Roman"/>
                <a:cs typeface="Times New Roman"/>
              </a:rPr>
              <a:t>where</a:t>
            </a:r>
            <a:r>
              <a:rPr sz="1200" spc="-33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I=</a:t>
            </a:r>
            <a:r>
              <a:rPr sz="1200" spc="-12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impact strength</a:t>
            </a:r>
            <a:r>
              <a:rPr sz="1200" spc="-36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in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-6" dirty="0">
                <a:latin typeface="Times New Roman"/>
                <a:cs typeface="Times New Roman"/>
              </a:rPr>
              <a:t>joules/m</a:t>
            </a:r>
            <a:r>
              <a:rPr sz="1100" spc="-9" baseline="31746" dirty="0">
                <a:latin typeface="Times New Roman"/>
                <a:cs typeface="Times New Roman"/>
              </a:rPr>
              <a:t>2</a:t>
            </a:r>
            <a:endParaRPr sz="628" baseline="31746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1563" y="599856"/>
            <a:ext cx="12030322" cy="2837807"/>
          </a:xfrm>
          <a:prstGeom prst="rect">
            <a:avLst/>
          </a:prstGeom>
        </p:spPr>
        <p:txBody>
          <a:bodyPr vert="horz" wrap="square" lIns="0" tIns="7599" rIns="0" bIns="0" rtlCol="0">
            <a:spAutoFit/>
          </a:bodyPr>
          <a:lstStyle/>
          <a:p>
            <a:pPr marL="44831">
              <a:spcBef>
                <a:spcPts val="60"/>
              </a:spcBef>
            </a:pPr>
            <a:r>
              <a:rPr sz="1100" b="1" spc="-6" dirty="0">
                <a:latin typeface="Times New Roman"/>
                <a:cs typeface="Times New Roman"/>
              </a:rPr>
              <a:t>PROCEDURE:</a:t>
            </a:r>
            <a:endParaRPr sz="1100" dirty="0">
              <a:latin typeface="Times New Roman"/>
              <a:cs typeface="Times New Roman"/>
            </a:endParaRPr>
          </a:p>
          <a:p>
            <a:pPr marL="8358" marR="358265" indent="143230">
              <a:lnSpc>
                <a:spcPct val="150000"/>
              </a:lnSpc>
              <a:spcBef>
                <a:spcPts val="547"/>
              </a:spcBef>
              <a:buAutoNum type="arabicPeriod"/>
              <a:tabLst>
                <a:tab pos="151588" algn="l"/>
              </a:tabLst>
            </a:pPr>
            <a:r>
              <a:rPr sz="1100" dirty="0">
                <a:latin typeface="Times New Roman"/>
                <a:cs typeface="Times New Roman"/>
              </a:rPr>
              <a:t>For</a:t>
            </a:r>
            <a:r>
              <a:rPr sz="1100" spc="-3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conducting</a:t>
            </a:r>
            <a:r>
              <a:rPr sz="1100" spc="-6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Izod</a:t>
            </a:r>
            <a:r>
              <a:rPr sz="1100" spc="-21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test,</a:t>
            </a:r>
            <a:r>
              <a:rPr sz="1100" spc="-6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a</a:t>
            </a:r>
            <a:r>
              <a:rPr sz="1100" spc="-3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proper</a:t>
            </a:r>
            <a:r>
              <a:rPr sz="1100" spc="6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striker is</a:t>
            </a:r>
            <a:r>
              <a:rPr sz="1100" spc="-12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to</a:t>
            </a:r>
            <a:r>
              <a:rPr sz="1100" spc="-9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be</a:t>
            </a:r>
            <a:r>
              <a:rPr sz="1100" spc="-21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fitted</a:t>
            </a:r>
            <a:r>
              <a:rPr sz="1100" spc="-21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firmly</a:t>
            </a:r>
            <a:r>
              <a:rPr sz="1100" spc="-1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to</a:t>
            </a:r>
            <a:r>
              <a:rPr sz="1100" spc="-18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the</a:t>
            </a:r>
            <a:r>
              <a:rPr sz="1100" spc="-6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bottom</a:t>
            </a:r>
            <a:r>
              <a:rPr sz="1100" spc="6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of</a:t>
            </a:r>
            <a:r>
              <a:rPr sz="1100" spc="66" dirty="0">
                <a:latin typeface="Times New Roman"/>
                <a:cs typeface="Times New Roman"/>
              </a:rPr>
              <a:t> </a:t>
            </a:r>
            <a:r>
              <a:rPr sz="1100" spc="-15" dirty="0">
                <a:latin typeface="Times New Roman"/>
                <a:cs typeface="Times New Roman"/>
              </a:rPr>
              <a:t>the </a:t>
            </a:r>
            <a:r>
              <a:rPr sz="1100" dirty="0">
                <a:latin typeface="Times New Roman"/>
                <a:cs typeface="Times New Roman"/>
              </a:rPr>
              <a:t>hammer</a:t>
            </a:r>
            <a:r>
              <a:rPr sz="1100" spc="-9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with</a:t>
            </a:r>
            <a:r>
              <a:rPr sz="1100" spc="-6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the</a:t>
            </a:r>
            <a:r>
              <a:rPr sz="1100" spc="-6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help</a:t>
            </a:r>
            <a:r>
              <a:rPr sz="1100" spc="-6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of</a:t>
            </a:r>
            <a:r>
              <a:rPr sz="1100" spc="-6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the</a:t>
            </a:r>
            <a:r>
              <a:rPr sz="1100" spc="-6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clamming</a:t>
            </a:r>
            <a:r>
              <a:rPr sz="1100" spc="-6" dirty="0">
                <a:latin typeface="Times New Roman"/>
                <a:cs typeface="Times New Roman"/>
              </a:rPr>
              <a:t> piece.</a:t>
            </a:r>
            <a:endParaRPr sz="1100" dirty="0">
              <a:latin typeface="Times New Roman"/>
              <a:cs typeface="Times New Roman"/>
            </a:endParaRPr>
          </a:p>
          <a:p>
            <a:pPr marL="8358" marR="216175" indent="131073">
              <a:lnSpc>
                <a:spcPct val="147300"/>
              </a:lnSpc>
              <a:spcBef>
                <a:spcPts val="15"/>
              </a:spcBef>
              <a:buAutoNum type="arabicPeriod"/>
              <a:tabLst>
                <a:tab pos="139431" algn="l"/>
              </a:tabLst>
            </a:pPr>
            <a:r>
              <a:rPr sz="1100" dirty="0">
                <a:latin typeface="Times New Roman"/>
                <a:cs typeface="Times New Roman"/>
              </a:rPr>
              <a:t>The</a:t>
            </a:r>
            <a:r>
              <a:rPr sz="1100" spc="-9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latching</a:t>
            </a:r>
            <a:r>
              <a:rPr sz="1100" spc="-21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take</a:t>
            </a:r>
            <a:r>
              <a:rPr sz="1100" spc="-6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for</a:t>
            </a:r>
            <a:r>
              <a:rPr sz="1100" spc="3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izod</a:t>
            </a:r>
            <a:r>
              <a:rPr sz="1100" spc="-6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test</a:t>
            </a:r>
            <a:r>
              <a:rPr sz="1100" spc="-6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is</a:t>
            </a:r>
            <a:r>
              <a:rPr sz="1100" spc="-12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to be</a:t>
            </a:r>
            <a:r>
              <a:rPr sz="1100" spc="-1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firmly</a:t>
            </a:r>
            <a:r>
              <a:rPr sz="1100" spc="-6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fitted</a:t>
            </a:r>
            <a:r>
              <a:rPr sz="1100" spc="-18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to</a:t>
            </a:r>
            <a:r>
              <a:rPr sz="1100" spc="-21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the</a:t>
            </a:r>
            <a:r>
              <a:rPr sz="1100" spc="-6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bearing</a:t>
            </a:r>
            <a:r>
              <a:rPr sz="1100" spc="-6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housing</a:t>
            </a:r>
            <a:r>
              <a:rPr sz="1100" spc="-21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at</a:t>
            </a:r>
            <a:r>
              <a:rPr sz="1100" spc="-6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the</a:t>
            </a:r>
            <a:r>
              <a:rPr sz="1100" spc="-3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side </a:t>
            </a:r>
            <a:r>
              <a:rPr sz="1100" spc="-15" dirty="0">
                <a:latin typeface="Times New Roman"/>
                <a:cs typeface="Times New Roman"/>
              </a:rPr>
              <a:t>of </a:t>
            </a:r>
            <a:r>
              <a:rPr sz="1100" dirty="0">
                <a:latin typeface="Times New Roman"/>
                <a:cs typeface="Times New Roman"/>
              </a:rPr>
              <a:t>the</a:t>
            </a:r>
            <a:r>
              <a:rPr sz="1100" spc="3" dirty="0">
                <a:latin typeface="Times New Roman"/>
                <a:cs typeface="Times New Roman"/>
              </a:rPr>
              <a:t> </a:t>
            </a:r>
            <a:r>
              <a:rPr sz="1100" spc="-6" dirty="0">
                <a:latin typeface="Times New Roman"/>
                <a:cs typeface="Times New Roman"/>
              </a:rPr>
              <a:t>columns.</a:t>
            </a:r>
            <a:endParaRPr sz="1100" dirty="0">
              <a:latin typeface="Times New Roman"/>
              <a:cs typeface="Times New Roman"/>
            </a:endParaRPr>
          </a:p>
          <a:p>
            <a:pPr marL="8358" marR="3039" indent="151968" algn="just">
              <a:lnSpc>
                <a:spcPct val="147300"/>
              </a:lnSpc>
              <a:buAutoNum type="arabicPeriod"/>
              <a:tabLst>
                <a:tab pos="160326" algn="l"/>
              </a:tabLst>
            </a:pPr>
            <a:r>
              <a:rPr sz="1100" dirty="0">
                <a:latin typeface="Times New Roman"/>
                <a:cs typeface="Times New Roman"/>
              </a:rPr>
              <a:t>The</a:t>
            </a:r>
            <a:r>
              <a:rPr sz="1100" spc="33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frictional</a:t>
            </a:r>
            <a:r>
              <a:rPr sz="1100" spc="42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loss</a:t>
            </a:r>
            <a:r>
              <a:rPr sz="1100" spc="99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of</a:t>
            </a:r>
            <a:r>
              <a:rPr sz="1100" spc="96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the</a:t>
            </a:r>
            <a:r>
              <a:rPr sz="1100" spc="156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machine</a:t>
            </a:r>
            <a:r>
              <a:rPr sz="1100" spc="33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can</a:t>
            </a:r>
            <a:r>
              <a:rPr sz="1100" spc="159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be</a:t>
            </a:r>
            <a:r>
              <a:rPr sz="1100" spc="84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determined</a:t>
            </a:r>
            <a:r>
              <a:rPr sz="1100" spc="16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by</a:t>
            </a:r>
            <a:r>
              <a:rPr sz="1100" spc="156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free</a:t>
            </a:r>
            <a:r>
              <a:rPr sz="1100" spc="87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fall</a:t>
            </a:r>
            <a:r>
              <a:rPr sz="1100" spc="36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test,</a:t>
            </a:r>
            <a:r>
              <a:rPr sz="1100" spc="3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raise</a:t>
            </a:r>
            <a:r>
              <a:rPr sz="1100" spc="36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the</a:t>
            </a:r>
            <a:r>
              <a:rPr sz="1100" spc="171" dirty="0">
                <a:latin typeface="Times New Roman"/>
                <a:cs typeface="Times New Roman"/>
              </a:rPr>
              <a:t> </a:t>
            </a:r>
            <a:r>
              <a:rPr sz="1100" spc="-6" dirty="0">
                <a:latin typeface="Times New Roman"/>
                <a:cs typeface="Times New Roman"/>
              </a:rPr>
              <a:t>hammer </a:t>
            </a:r>
            <a:r>
              <a:rPr sz="1100" dirty="0">
                <a:latin typeface="Times New Roman"/>
                <a:cs typeface="Times New Roman"/>
              </a:rPr>
              <a:t>by</a:t>
            </a:r>
            <a:r>
              <a:rPr sz="1100" spc="51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hands</a:t>
            </a:r>
            <a:r>
              <a:rPr sz="1100" spc="54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and</a:t>
            </a:r>
            <a:r>
              <a:rPr sz="1100" spc="54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latch</a:t>
            </a:r>
            <a:r>
              <a:rPr sz="1100" spc="54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in</a:t>
            </a:r>
            <a:r>
              <a:rPr sz="1100" spc="54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release</a:t>
            </a:r>
            <a:r>
              <a:rPr sz="1100" spc="51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the</a:t>
            </a:r>
            <a:r>
              <a:rPr sz="1100" spc="54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hammer</a:t>
            </a:r>
            <a:r>
              <a:rPr sz="1100" spc="54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by</a:t>
            </a:r>
            <a:r>
              <a:rPr sz="1100" spc="54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operating</a:t>
            </a:r>
            <a:r>
              <a:rPr sz="1100" spc="51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lever</a:t>
            </a:r>
            <a:r>
              <a:rPr sz="1100" spc="54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the</a:t>
            </a:r>
            <a:r>
              <a:rPr sz="1100" spc="54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pointer</a:t>
            </a:r>
            <a:r>
              <a:rPr sz="1100" spc="54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will</a:t>
            </a:r>
            <a:r>
              <a:rPr sz="1100" spc="81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then</a:t>
            </a:r>
            <a:r>
              <a:rPr sz="1100" spc="51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indicate</a:t>
            </a:r>
            <a:r>
              <a:rPr sz="1100" spc="54" dirty="0">
                <a:latin typeface="Times New Roman"/>
                <a:cs typeface="Times New Roman"/>
              </a:rPr>
              <a:t> </a:t>
            </a:r>
            <a:r>
              <a:rPr sz="1100" spc="-15" dirty="0">
                <a:latin typeface="Times New Roman"/>
                <a:cs typeface="Times New Roman"/>
              </a:rPr>
              <a:t>the </a:t>
            </a:r>
            <a:r>
              <a:rPr sz="1100" dirty="0">
                <a:latin typeface="Times New Roman"/>
                <a:cs typeface="Times New Roman"/>
              </a:rPr>
              <a:t>energy</a:t>
            </a:r>
            <a:r>
              <a:rPr sz="1100" spc="9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loss</a:t>
            </a:r>
            <a:r>
              <a:rPr sz="1100" spc="84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due</a:t>
            </a:r>
            <a:r>
              <a:rPr sz="1100" spc="87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to</a:t>
            </a:r>
            <a:r>
              <a:rPr sz="1100" spc="81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friction.</a:t>
            </a:r>
            <a:r>
              <a:rPr sz="1100" spc="93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From</a:t>
            </a:r>
            <a:r>
              <a:rPr sz="1100" spc="93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this</a:t>
            </a:r>
            <a:r>
              <a:rPr sz="1100" spc="87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reading</a:t>
            </a:r>
            <a:r>
              <a:rPr sz="1100" spc="9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confirm</a:t>
            </a:r>
            <a:r>
              <a:rPr sz="1100" spc="96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that</a:t>
            </a:r>
            <a:r>
              <a:rPr sz="1100" spc="87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the</a:t>
            </a:r>
            <a:r>
              <a:rPr sz="1100" spc="93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friction</a:t>
            </a:r>
            <a:r>
              <a:rPr sz="1100" spc="227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loss</a:t>
            </a:r>
            <a:r>
              <a:rPr sz="1100" spc="84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is</a:t>
            </a:r>
            <a:r>
              <a:rPr sz="1100" spc="87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not</a:t>
            </a:r>
            <a:r>
              <a:rPr sz="1100" spc="84" dirty="0">
                <a:latin typeface="Times New Roman"/>
                <a:cs typeface="Times New Roman"/>
              </a:rPr>
              <a:t> </a:t>
            </a:r>
            <a:r>
              <a:rPr sz="1100" spc="-6" dirty="0">
                <a:latin typeface="Times New Roman"/>
                <a:cs typeface="Times New Roman"/>
              </a:rPr>
              <a:t>exceeding </a:t>
            </a:r>
            <a:r>
              <a:rPr sz="1100" dirty="0">
                <a:latin typeface="Times New Roman"/>
                <a:cs typeface="Times New Roman"/>
              </a:rPr>
              <a:t>0.5%</a:t>
            </a:r>
            <a:r>
              <a:rPr sz="1100" spc="141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of</a:t>
            </a:r>
            <a:r>
              <a:rPr sz="1100" spc="13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the</a:t>
            </a:r>
            <a:r>
              <a:rPr sz="1100" spc="132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initial</a:t>
            </a:r>
            <a:r>
              <a:rPr sz="1100" spc="141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potential</a:t>
            </a:r>
            <a:r>
              <a:rPr sz="1100" spc="144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energy.</a:t>
            </a:r>
            <a:r>
              <a:rPr sz="1100" spc="137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Otherwise</a:t>
            </a:r>
            <a:r>
              <a:rPr sz="1100" spc="13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frictional</a:t>
            </a:r>
            <a:r>
              <a:rPr sz="1100" spc="272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loss</a:t>
            </a:r>
            <a:r>
              <a:rPr sz="1100" spc="13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has</a:t>
            </a:r>
            <a:r>
              <a:rPr sz="1100" spc="13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to</a:t>
            </a:r>
            <a:r>
              <a:rPr sz="1100" spc="132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be</a:t>
            </a:r>
            <a:r>
              <a:rPr sz="1100" spc="132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added</a:t>
            </a:r>
            <a:r>
              <a:rPr sz="1100" spc="137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to</a:t>
            </a:r>
            <a:r>
              <a:rPr sz="1100" spc="132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the</a:t>
            </a:r>
            <a:r>
              <a:rPr sz="1100" spc="132" dirty="0">
                <a:latin typeface="Times New Roman"/>
                <a:cs typeface="Times New Roman"/>
              </a:rPr>
              <a:t> </a:t>
            </a:r>
            <a:r>
              <a:rPr sz="1100" spc="-6" dirty="0">
                <a:latin typeface="Times New Roman"/>
                <a:cs typeface="Times New Roman"/>
              </a:rPr>
              <a:t>final reading.</a:t>
            </a:r>
            <a:endParaRPr sz="1100" dirty="0">
              <a:latin typeface="Times New Roman"/>
              <a:cs typeface="Times New Roman"/>
            </a:endParaRPr>
          </a:p>
          <a:p>
            <a:pPr marL="8358" marR="6079" indent="143609" algn="just">
              <a:lnSpc>
                <a:spcPct val="147300"/>
              </a:lnSpc>
              <a:buAutoNum type="arabicPeriod"/>
              <a:tabLst>
                <a:tab pos="151968" algn="l"/>
              </a:tabLst>
            </a:pPr>
            <a:r>
              <a:rPr sz="1100" dirty="0">
                <a:latin typeface="Times New Roman"/>
                <a:cs typeface="Times New Roman"/>
              </a:rPr>
              <a:t>The</a:t>
            </a:r>
            <a:r>
              <a:rPr sz="1100" spc="159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specimen</a:t>
            </a:r>
            <a:r>
              <a:rPr sz="1100" spc="16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for</a:t>
            </a:r>
            <a:r>
              <a:rPr sz="1100" spc="16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izod</a:t>
            </a:r>
            <a:r>
              <a:rPr sz="1100" spc="16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test</a:t>
            </a:r>
            <a:r>
              <a:rPr sz="1100" spc="168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is</a:t>
            </a:r>
            <a:r>
              <a:rPr sz="1100" spc="159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firmly</a:t>
            </a:r>
            <a:r>
              <a:rPr sz="1100" spc="16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fitted</a:t>
            </a:r>
            <a:r>
              <a:rPr sz="1100" spc="159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in</a:t>
            </a:r>
            <a:r>
              <a:rPr sz="1100" spc="16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the</a:t>
            </a:r>
            <a:r>
              <a:rPr sz="1100" spc="16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specimen</a:t>
            </a:r>
            <a:r>
              <a:rPr sz="1100" spc="16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support</a:t>
            </a:r>
            <a:r>
              <a:rPr sz="1100" spc="168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with</a:t>
            </a:r>
            <a:r>
              <a:rPr sz="1100" spc="156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the</a:t>
            </a:r>
            <a:r>
              <a:rPr sz="1100" spc="16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help</a:t>
            </a:r>
            <a:r>
              <a:rPr sz="1100" spc="66" dirty="0">
                <a:latin typeface="Times New Roman"/>
                <a:cs typeface="Times New Roman"/>
              </a:rPr>
              <a:t>  </a:t>
            </a:r>
            <a:r>
              <a:rPr sz="1100" spc="-15" dirty="0">
                <a:latin typeface="Times New Roman"/>
                <a:cs typeface="Times New Roman"/>
              </a:rPr>
              <a:t>of </a:t>
            </a:r>
            <a:r>
              <a:rPr sz="1100" dirty="0">
                <a:latin typeface="Times New Roman"/>
                <a:cs typeface="Times New Roman"/>
              </a:rPr>
              <a:t>clamping</a:t>
            </a:r>
            <a:r>
              <a:rPr sz="1100" spc="7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screw</a:t>
            </a:r>
            <a:r>
              <a:rPr sz="1100" spc="81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and</a:t>
            </a:r>
            <a:r>
              <a:rPr sz="1100" spc="78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élan</a:t>
            </a:r>
            <a:r>
              <a:rPr sz="1100" spc="7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key.</a:t>
            </a:r>
            <a:r>
              <a:rPr sz="1100" spc="84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Care</a:t>
            </a:r>
            <a:r>
              <a:rPr sz="1100" spc="78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should</a:t>
            </a:r>
            <a:r>
              <a:rPr sz="1100" spc="7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be</a:t>
            </a:r>
            <a:r>
              <a:rPr sz="1100" spc="7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taken</a:t>
            </a:r>
            <a:r>
              <a:rPr sz="1100" spc="212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that</a:t>
            </a:r>
            <a:r>
              <a:rPr sz="1100" spc="194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the</a:t>
            </a:r>
            <a:r>
              <a:rPr sz="1100" spc="78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notch</a:t>
            </a:r>
            <a:r>
              <a:rPr sz="1100" spc="20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on</a:t>
            </a:r>
            <a:r>
              <a:rPr sz="1100" spc="191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the</a:t>
            </a:r>
            <a:r>
              <a:rPr sz="1100" spc="7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specimen</a:t>
            </a:r>
            <a:r>
              <a:rPr sz="1100" spc="203" dirty="0">
                <a:latin typeface="Times New Roman"/>
                <a:cs typeface="Times New Roman"/>
              </a:rPr>
              <a:t> </a:t>
            </a:r>
            <a:r>
              <a:rPr sz="1100" spc="-6" dirty="0">
                <a:latin typeface="Times New Roman"/>
                <a:cs typeface="Times New Roman"/>
              </a:rPr>
              <a:t>should </a:t>
            </a:r>
            <a:r>
              <a:rPr sz="1100" dirty="0">
                <a:latin typeface="Times New Roman"/>
                <a:cs typeface="Times New Roman"/>
              </a:rPr>
              <a:t>face</a:t>
            </a:r>
            <a:r>
              <a:rPr sz="1100" spc="-12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to</a:t>
            </a:r>
            <a:r>
              <a:rPr sz="1100" spc="-3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pendulum </a:t>
            </a:r>
            <a:r>
              <a:rPr sz="1100" spc="-6" dirty="0">
                <a:latin typeface="Times New Roman"/>
                <a:cs typeface="Times New Roman"/>
              </a:rPr>
              <a:t>striker.</a:t>
            </a:r>
            <a:endParaRPr sz="1100" dirty="0">
              <a:latin typeface="Times New Roman"/>
              <a:cs typeface="Times New Roman"/>
            </a:endParaRPr>
          </a:p>
          <a:p>
            <a:pPr marL="8358" marR="19375" indent="135632">
              <a:lnSpc>
                <a:spcPts val="1190"/>
              </a:lnSpc>
              <a:spcBef>
                <a:spcPts val="78"/>
              </a:spcBef>
              <a:buAutoNum type="arabicPeriod"/>
              <a:tabLst>
                <a:tab pos="143990" algn="l"/>
              </a:tabLst>
            </a:pPr>
            <a:r>
              <a:rPr sz="1100" dirty="0">
                <a:latin typeface="Times New Roman"/>
                <a:cs typeface="Times New Roman"/>
              </a:rPr>
              <a:t>After</a:t>
            </a:r>
            <a:r>
              <a:rPr sz="1100" spc="7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ascertaining</a:t>
            </a:r>
            <a:r>
              <a:rPr sz="1100" spc="72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that</a:t>
            </a:r>
            <a:r>
              <a:rPr sz="1100" spc="68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there</a:t>
            </a:r>
            <a:r>
              <a:rPr sz="1100" spc="7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is</a:t>
            </a:r>
            <a:r>
              <a:rPr sz="1100" spc="72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no</a:t>
            </a:r>
            <a:r>
              <a:rPr sz="1100" spc="72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person</a:t>
            </a:r>
            <a:r>
              <a:rPr sz="1100" spc="72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in</a:t>
            </a:r>
            <a:r>
              <a:rPr sz="1100" spc="7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the</a:t>
            </a:r>
            <a:r>
              <a:rPr sz="1100" spc="66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range</a:t>
            </a:r>
            <a:r>
              <a:rPr sz="1100" spc="72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of</a:t>
            </a:r>
            <a:r>
              <a:rPr sz="1100" spc="7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swinging</a:t>
            </a:r>
            <a:r>
              <a:rPr sz="1100" spc="7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pendulum,</a:t>
            </a:r>
            <a:r>
              <a:rPr sz="1100" spc="72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release</a:t>
            </a:r>
            <a:r>
              <a:rPr sz="1100" spc="66" dirty="0">
                <a:latin typeface="Times New Roman"/>
                <a:cs typeface="Times New Roman"/>
              </a:rPr>
              <a:t> </a:t>
            </a:r>
            <a:r>
              <a:rPr sz="1100" spc="-15" dirty="0">
                <a:latin typeface="Times New Roman"/>
                <a:cs typeface="Times New Roman"/>
              </a:rPr>
              <a:t>the </a:t>
            </a:r>
            <a:r>
              <a:rPr sz="1100" dirty="0">
                <a:latin typeface="Times New Roman"/>
                <a:cs typeface="Times New Roman"/>
              </a:rPr>
              <a:t>pendulum</a:t>
            </a:r>
            <a:r>
              <a:rPr sz="1100" spc="-3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to</a:t>
            </a:r>
            <a:r>
              <a:rPr sz="1100" spc="-9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smash</a:t>
            </a:r>
            <a:r>
              <a:rPr sz="1100" spc="-6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the</a:t>
            </a:r>
            <a:r>
              <a:rPr sz="1100" spc="-6" dirty="0">
                <a:latin typeface="Times New Roman"/>
                <a:cs typeface="Times New Roman"/>
              </a:rPr>
              <a:t> specimen.</a:t>
            </a:r>
            <a:endParaRPr sz="1100" dirty="0">
              <a:latin typeface="Times New Roman"/>
              <a:cs typeface="Times New Roman"/>
            </a:endParaRPr>
          </a:p>
          <a:p>
            <a:pPr marL="8358" marR="417913" indent="120815">
              <a:lnSpc>
                <a:spcPts val="1160"/>
              </a:lnSpc>
              <a:spcBef>
                <a:spcPts val="18"/>
              </a:spcBef>
              <a:buAutoNum type="arabicPeriod"/>
              <a:tabLst>
                <a:tab pos="129173" algn="l"/>
              </a:tabLst>
            </a:pPr>
            <a:r>
              <a:rPr sz="1100" dirty="0">
                <a:latin typeface="Times New Roman"/>
                <a:cs typeface="Times New Roman"/>
              </a:rPr>
              <a:t>Carefully</a:t>
            </a:r>
            <a:r>
              <a:rPr sz="1100" spc="-9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operate</a:t>
            </a:r>
            <a:r>
              <a:rPr sz="1100" spc="-12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the</a:t>
            </a:r>
            <a:r>
              <a:rPr sz="1100" spc="-6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pendulum</a:t>
            </a:r>
            <a:r>
              <a:rPr sz="1100" spc="-6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brake</a:t>
            </a:r>
            <a:r>
              <a:rPr sz="1100" spc="-9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when</a:t>
            </a:r>
            <a:r>
              <a:rPr sz="1100" spc="-6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returning</a:t>
            </a:r>
            <a:r>
              <a:rPr sz="1100" spc="-6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after</a:t>
            </a:r>
            <a:r>
              <a:rPr sz="1100" spc="-6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one</a:t>
            </a:r>
            <a:r>
              <a:rPr sz="1100" spc="-9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swing</a:t>
            </a:r>
            <a:r>
              <a:rPr sz="1100" spc="-6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to</a:t>
            </a:r>
            <a:r>
              <a:rPr sz="1100" spc="-1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stop</a:t>
            </a:r>
            <a:r>
              <a:rPr sz="1100" spc="-6" dirty="0">
                <a:latin typeface="Times New Roman"/>
                <a:cs typeface="Times New Roman"/>
              </a:rPr>
              <a:t> </a:t>
            </a:r>
            <a:r>
              <a:rPr sz="1100" spc="-15" dirty="0">
                <a:latin typeface="Times New Roman"/>
                <a:cs typeface="Times New Roman"/>
              </a:rPr>
              <a:t>the </a:t>
            </a:r>
            <a:r>
              <a:rPr sz="1100" spc="-6" dirty="0">
                <a:latin typeface="Times New Roman"/>
                <a:cs typeface="Times New Roman"/>
              </a:rPr>
              <a:t>oscillations.</a:t>
            </a:r>
            <a:endParaRPr sz="1100" dirty="0">
              <a:latin typeface="Times New Roman"/>
              <a:cs typeface="Times New Roman"/>
            </a:endParaRPr>
          </a:p>
          <a:p>
            <a:pPr marL="127653" indent="-120055">
              <a:spcBef>
                <a:spcPts val="254"/>
              </a:spcBef>
              <a:buAutoNum type="arabicPeriod"/>
              <a:tabLst>
                <a:tab pos="127653" algn="l"/>
              </a:tabLst>
            </a:pPr>
            <a:r>
              <a:rPr sz="1100" spc="-6" dirty="0">
                <a:latin typeface="Times New Roman"/>
                <a:cs typeface="Times New Roman"/>
              </a:rPr>
              <a:t>Read-</a:t>
            </a:r>
            <a:r>
              <a:rPr sz="1100" dirty="0">
                <a:latin typeface="Times New Roman"/>
                <a:cs typeface="Times New Roman"/>
              </a:rPr>
              <a:t>off</a:t>
            </a:r>
            <a:r>
              <a:rPr sz="1100" spc="51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position</a:t>
            </a:r>
            <a:r>
              <a:rPr sz="1100" spc="48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of</a:t>
            </a:r>
            <a:r>
              <a:rPr sz="1100" spc="48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reading</a:t>
            </a:r>
            <a:r>
              <a:rPr sz="1100" spc="48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pointer</a:t>
            </a:r>
            <a:r>
              <a:rPr sz="1100" spc="66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on</a:t>
            </a:r>
            <a:r>
              <a:rPr sz="1100" spc="39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dial</a:t>
            </a:r>
            <a:r>
              <a:rPr sz="1100" spc="4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and</a:t>
            </a:r>
            <a:r>
              <a:rPr sz="1100" spc="6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note</a:t>
            </a:r>
            <a:r>
              <a:rPr sz="1100" spc="36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indicated</a:t>
            </a:r>
            <a:r>
              <a:rPr sz="1100" spc="-30" dirty="0">
                <a:latin typeface="Times New Roman"/>
                <a:cs typeface="Times New Roman"/>
              </a:rPr>
              <a:t> </a:t>
            </a:r>
            <a:r>
              <a:rPr sz="1100" spc="-6" dirty="0">
                <a:latin typeface="Times New Roman"/>
                <a:cs typeface="Times New Roman"/>
              </a:rPr>
              <a:t>value.</a:t>
            </a:r>
            <a:endParaRPr sz="1100" dirty="0">
              <a:latin typeface="Times New Roman"/>
              <a:cs typeface="Times New Roman"/>
            </a:endParaRPr>
          </a:p>
          <a:p>
            <a:pPr marL="127653" indent="-120055">
              <a:spcBef>
                <a:spcPts val="239"/>
              </a:spcBef>
              <a:buAutoNum type="arabicPeriod"/>
              <a:tabLst>
                <a:tab pos="127653" algn="l"/>
              </a:tabLst>
            </a:pPr>
            <a:r>
              <a:rPr sz="1100" dirty="0">
                <a:latin typeface="Times New Roman"/>
                <a:cs typeface="Times New Roman"/>
              </a:rPr>
              <a:t>Remove</a:t>
            </a:r>
            <a:r>
              <a:rPr sz="1100" spc="42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the</a:t>
            </a:r>
            <a:r>
              <a:rPr sz="1100" spc="48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broken</a:t>
            </a:r>
            <a:r>
              <a:rPr sz="1100" spc="66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specimen</a:t>
            </a:r>
            <a:r>
              <a:rPr sz="1100" spc="66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by</a:t>
            </a:r>
            <a:r>
              <a:rPr sz="1100" spc="54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loosening</a:t>
            </a:r>
            <a:r>
              <a:rPr sz="1100" spc="27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the</a:t>
            </a:r>
            <a:r>
              <a:rPr sz="1100" spc="57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clamping</a:t>
            </a:r>
            <a:r>
              <a:rPr sz="1100" spc="3" dirty="0">
                <a:latin typeface="Times New Roman"/>
                <a:cs typeface="Times New Roman"/>
              </a:rPr>
              <a:t> </a:t>
            </a:r>
            <a:r>
              <a:rPr sz="1100" spc="-6" dirty="0">
                <a:latin typeface="Times New Roman"/>
                <a:cs typeface="Times New Roman"/>
              </a:rPr>
              <a:t>screw.</a:t>
            </a:r>
            <a:endParaRPr sz="1100" dirty="0">
              <a:latin typeface="Times New Roman"/>
              <a:cs typeface="Times New Roman"/>
            </a:endParaRPr>
          </a:p>
          <a:p>
            <a:pPr marL="8358" marR="151968">
              <a:lnSpc>
                <a:spcPct val="146400"/>
              </a:lnSpc>
              <a:spcBef>
                <a:spcPts val="36"/>
              </a:spcBef>
            </a:pPr>
            <a:r>
              <a:rPr sz="1100" dirty="0">
                <a:latin typeface="Times New Roman"/>
                <a:cs typeface="Times New Roman"/>
              </a:rPr>
              <a:t>The</a:t>
            </a:r>
            <a:r>
              <a:rPr sz="1100" spc="-12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notch</a:t>
            </a:r>
            <a:r>
              <a:rPr sz="1100" spc="-3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impact</a:t>
            </a:r>
            <a:r>
              <a:rPr sz="1100" spc="-12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strength</a:t>
            </a:r>
            <a:r>
              <a:rPr sz="1100" spc="-9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depends</a:t>
            </a:r>
            <a:r>
              <a:rPr sz="1100" spc="81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largely</a:t>
            </a:r>
            <a:r>
              <a:rPr sz="1100" spc="-3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on</a:t>
            </a:r>
            <a:r>
              <a:rPr sz="1100" spc="-18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the</a:t>
            </a:r>
            <a:r>
              <a:rPr sz="1100" spc="-6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shape</a:t>
            </a:r>
            <a:r>
              <a:rPr sz="1100" spc="-3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of</a:t>
            </a:r>
            <a:r>
              <a:rPr sz="1100" spc="-9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the</a:t>
            </a:r>
            <a:r>
              <a:rPr sz="1100" spc="-12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specimen</a:t>
            </a:r>
            <a:r>
              <a:rPr sz="1100" spc="-3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and</a:t>
            </a:r>
            <a:r>
              <a:rPr sz="1100" spc="-18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the</a:t>
            </a:r>
            <a:r>
              <a:rPr sz="1100" spc="-1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notch.</a:t>
            </a:r>
            <a:r>
              <a:rPr sz="1100" spc="-6" dirty="0">
                <a:latin typeface="Times New Roman"/>
                <a:cs typeface="Times New Roman"/>
              </a:rPr>
              <a:t> </a:t>
            </a:r>
            <a:r>
              <a:rPr sz="1100" spc="-15" dirty="0">
                <a:latin typeface="Times New Roman"/>
                <a:cs typeface="Times New Roman"/>
              </a:rPr>
              <a:t>The </a:t>
            </a:r>
            <a:r>
              <a:rPr sz="1100" dirty="0">
                <a:latin typeface="Times New Roman"/>
                <a:cs typeface="Times New Roman"/>
              </a:rPr>
              <a:t>values</a:t>
            </a:r>
            <a:r>
              <a:rPr sz="1100" spc="102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determined</a:t>
            </a:r>
            <a:r>
              <a:rPr sz="1100" spc="96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with</a:t>
            </a:r>
            <a:r>
              <a:rPr sz="1100" spc="68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other</a:t>
            </a:r>
            <a:r>
              <a:rPr sz="1100" spc="102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specimens</a:t>
            </a:r>
            <a:r>
              <a:rPr sz="1100" spc="9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therefore</a:t>
            </a:r>
            <a:r>
              <a:rPr sz="1100" spc="84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may</a:t>
            </a:r>
            <a:r>
              <a:rPr sz="1100" spc="-9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not</a:t>
            </a:r>
            <a:r>
              <a:rPr sz="1100" spc="102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be</a:t>
            </a:r>
            <a:r>
              <a:rPr sz="1100" spc="66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compared</a:t>
            </a:r>
            <a:r>
              <a:rPr sz="1100" spc="9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with</a:t>
            </a:r>
            <a:r>
              <a:rPr sz="1100" spc="68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each</a:t>
            </a:r>
            <a:r>
              <a:rPr sz="1100" spc="72" dirty="0">
                <a:latin typeface="Times New Roman"/>
                <a:cs typeface="Times New Roman"/>
              </a:rPr>
              <a:t> </a:t>
            </a:r>
            <a:r>
              <a:rPr sz="1100" spc="-6" dirty="0">
                <a:latin typeface="Times New Roman"/>
                <a:cs typeface="Times New Roman"/>
              </a:rPr>
              <a:t>other.</a:t>
            </a:r>
            <a:endParaRPr sz="1100" dirty="0">
              <a:latin typeface="Times New Roman"/>
              <a:cs typeface="Times New Roman"/>
            </a:endParaRPr>
          </a:p>
          <a:p>
            <a:pPr>
              <a:spcBef>
                <a:spcPts val="275"/>
              </a:spcBef>
            </a:pPr>
            <a:endParaRPr sz="1100" dirty="0">
              <a:latin typeface="Times New Roman"/>
              <a:cs typeface="Times New Roman"/>
            </a:endParaRPr>
          </a:p>
          <a:p>
            <a:pPr marL="44831"/>
            <a:r>
              <a:rPr sz="1100" b="1" spc="-12" dirty="0">
                <a:latin typeface="Times New Roman"/>
                <a:cs typeface="Times New Roman"/>
              </a:rPr>
              <a:t>OBSERVATION</a:t>
            </a:r>
            <a:r>
              <a:rPr sz="1100" b="1" spc="-6" dirty="0">
                <a:latin typeface="Times New Roman"/>
                <a:cs typeface="Times New Roman"/>
              </a:rPr>
              <a:t> TABLE</a:t>
            </a:r>
            <a:r>
              <a:rPr sz="658" b="1" spc="-6" dirty="0">
                <a:latin typeface="Times New Roman"/>
                <a:cs typeface="Times New Roman"/>
              </a:rPr>
              <a:t>:</a:t>
            </a:r>
            <a:endParaRPr sz="658" dirty="0">
              <a:latin typeface="Times New Roman"/>
              <a:cs typeface="Times New Roman"/>
            </a:endParaRPr>
          </a:p>
        </p:txBody>
      </p:sp>
      <p:graphicFrame>
        <p:nvGraphicFramePr>
          <p:cNvPr id="3" name="objec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3934289"/>
              </p:ext>
            </p:extLst>
          </p:nvPr>
        </p:nvGraphicFramePr>
        <p:xfrm>
          <a:off x="71562" y="4042838"/>
          <a:ext cx="7132320" cy="208761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746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682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804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0886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198130">
                <a:tc>
                  <a:txBody>
                    <a:bodyPr/>
                    <a:lstStyle/>
                    <a:p>
                      <a:pPr marL="9906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100" b="1" dirty="0">
                          <a:latin typeface="Times New Roman"/>
                          <a:cs typeface="Times New Roman"/>
                        </a:rPr>
                        <a:t>S</a:t>
                      </a:r>
                      <a:r>
                        <a:rPr sz="1100" b="1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b="1" spc="-25" dirty="0">
                          <a:latin typeface="Times New Roman"/>
                          <a:cs typeface="Times New Roman"/>
                        </a:rPr>
                        <a:t>.No</a:t>
                      </a:r>
                      <a:endParaRPr sz="1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7599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0" marR="443865">
                        <a:lnSpc>
                          <a:spcPct val="106400"/>
                        </a:lnSpc>
                        <a:spcBef>
                          <a:spcPts val="15"/>
                        </a:spcBef>
                      </a:pPr>
                      <a:r>
                        <a:rPr sz="1100" b="1" spc="-10" dirty="0">
                          <a:latin typeface="Times New Roman"/>
                          <a:cs typeface="Times New Roman"/>
                        </a:rPr>
                        <a:t>A(Area</a:t>
                      </a:r>
                      <a:r>
                        <a:rPr sz="1100" b="1" spc="-6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b="1" dirty="0">
                          <a:latin typeface="Times New Roman"/>
                          <a:cs typeface="Times New Roman"/>
                        </a:rPr>
                        <a:t>of</a:t>
                      </a:r>
                      <a:r>
                        <a:rPr sz="1100" b="1" spc="-6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b="1" spc="-10" dirty="0">
                          <a:latin typeface="Times New Roman"/>
                          <a:cs typeface="Times New Roman"/>
                        </a:rPr>
                        <a:t>cross </a:t>
                      </a:r>
                      <a:r>
                        <a:rPr sz="1100" b="1" dirty="0">
                          <a:latin typeface="Times New Roman"/>
                          <a:cs typeface="Times New Roman"/>
                        </a:rPr>
                        <a:t>section</a:t>
                      </a:r>
                      <a:r>
                        <a:rPr sz="1100" b="1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b="1" spc="-25" dirty="0">
                          <a:latin typeface="Times New Roman"/>
                          <a:cs typeface="Times New Roman"/>
                        </a:rPr>
                        <a:t>of </a:t>
                      </a:r>
                      <a:r>
                        <a:rPr sz="1100" b="1" spc="-10" dirty="0">
                          <a:latin typeface="Times New Roman"/>
                          <a:cs typeface="Times New Roman"/>
                        </a:rPr>
                        <a:t>specimen)</a:t>
                      </a:r>
                      <a:endParaRPr sz="1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1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5880" marR="388620">
                        <a:lnSpc>
                          <a:spcPct val="103600"/>
                        </a:lnSpc>
                        <a:spcBef>
                          <a:spcPts val="50"/>
                        </a:spcBef>
                      </a:pPr>
                      <a:r>
                        <a:rPr sz="1100" b="1" dirty="0">
                          <a:latin typeface="Times New Roman"/>
                          <a:cs typeface="Times New Roman"/>
                        </a:rPr>
                        <a:t>K</a:t>
                      </a:r>
                      <a:r>
                        <a:rPr sz="1100" b="1" spc="-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b="1" spc="-10" dirty="0">
                          <a:latin typeface="Times New Roman"/>
                          <a:cs typeface="Times New Roman"/>
                        </a:rPr>
                        <a:t>Impact</a:t>
                      </a:r>
                      <a:r>
                        <a:rPr sz="1100" b="1" spc="-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b="1" spc="-10" dirty="0">
                          <a:latin typeface="Times New Roman"/>
                          <a:cs typeface="Times New Roman"/>
                        </a:rPr>
                        <a:t>energy observed</a:t>
                      </a:r>
                      <a:endParaRPr sz="1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99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9055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100" b="1" dirty="0">
                          <a:latin typeface="Times New Roman"/>
                          <a:cs typeface="Times New Roman"/>
                        </a:rPr>
                        <a:t>I</a:t>
                      </a:r>
                      <a:r>
                        <a:rPr sz="1100" b="1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b="1" dirty="0">
                          <a:latin typeface="Times New Roman"/>
                          <a:cs typeface="Times New Roman"/>
                        </a:rPr>
                        <a:t>Impact</a:t>
                      </a:r>
                      <a:r>
                        <a:rPr sz="1100" b="1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b="1" spc="-10" dirty="0">
                          <a:latin typeface="Times New Roman"/>
                          <a:cs typeface="Times New Roman"/>
                        </a:rPr>
                        <a:t>Strength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7599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8948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524976" y="636103"/>
            <a:ext cx="2953473" cy="284672"/>
          </a:xfrm>
          <a:prstGeom prst="rect">
            <a:avLst/>
          </a:prstGeom>
        </p:spPr>
        <p:txBody>
          <a:bodyPr vert="horz" wrap="square" lIns="0" tIns="7599" rIns="0" bIns="0" rtlCol="0">
            <a:spAutoFit/>
          </a:bodyPr>
          <a:lstStyle/>
          <a:p>
            <a:pPr marL="7598">
              <a:spcBef>
                <a:spcPts val="60"/>
              </a:spcBef>
            </a:pPr>
            <a:r>
              <a:rPr b="1" dirty="0">
                <a:latin typeface="Times New Roman"/>
                <a:cs typeface="Times New Roman"/>
              </a:rPr>
              <a:t>Calculation</a:t>
            </a:r>
            <a:r>
              <a:rPr b="1" spc="84" dirty="0">
                <a:latin typeface="Times New Roman"/>
                <a:cs typeface="Times New Roman"/>
              </a:rPr>
              <a:t> </a:t>
            </a:r>
            <a:r>
              <a:rPr b="1" spc="-12" dirty="0">
                <a:latin typeface="Times New Roman"/>
                <a:cs typeface="Times New Roman"/>
              </a:rPr>
              <a:t>Part</a:t>
            </a:r>
            <a:r>
              <a:rPr lang="en-US" b="1" spc="-12" dirty="0">
                <a:latin typeface="Times New Roman"/>
                <a:cs typeface="Times New Roman"/>
              </a:rPr>
              <a:t> :</a:t>
            </a:r>
            <a:endParaRPr sz="658" dirty="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564186" y="1483456"/>
            <a:ext cx="2071423" cy="223117"/>
          </a:xfrm>
          <a:prstGeom prst="rect">
            <a:avLst/>
          </a:prstGeom>
        </p:spPr>
        <p:txBody>
          <a:bodyPr vert="horz" wrap="square" lIns="0" tIns="7599" rIns="0" bIns="0" rtlCol="0">
            <a:spAutoFit/>
          </a:bodyPr>
          <a:lstStyle/>
          <a:p>
            <a:pPr marL="7598">
              <a:spcBef>
                <a:spcPts val="60"/>
              </a:spcBef>
            </a:pPr>
            <a:r>
              <a:rPr sz="1400" b="1" spc="-6" dirty="0">
                <a:latin typeface="Times New Roman"/>
                <a:cs typeface="Times New Roman"/>
              </a:rPr>
              <a:t>RESULT: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524976" y="2182174"/>
            <a:ext cx="3048296" cy="441637"/>
          </a:xfrm>
          <a:prstGeom prst="rect">
            <a:avLst/>
          </a:prstGeom>
        </p:spPr>
        <p:txBody>
          <a:bodyPr vert="horz" wrap="square" lIns="0" tIns="7979" rIns="0" bIns="0" rtlCol="0">
            <a:spAutoFit/>
          </a:bodyPr>
          <a:lstStyle/>
          <a:p>
            <a:pPr marL="7598">
              <a:lnSpc>
                <a:spcPts val="778"/>
              </a:lnSpc>
              <a:spcBef>
                <a:spcPts val="63"/>
              </a:spcBef>
            </a:pPr>
            <a:r>
              <a:rPr sz="1200" dirty="0">
                <a:latin typeface="Times New Roman"/>
                <a:cs typeface="Times New Roman"/>
              </a:rPr>
              <a:t>EXERCISE</a:t>
            </a:r>
            <a:r>
              <a:rPr sz="1200" spc="54" dirty="0">
                <a:latin typeface="Times New Roman"/>
                <a:cs typeface="Times New Roman"/>
              </a:rPr>
              <a:t> </a:t>
            </a:r>
            <a:r>
              <a:rPr sz="1200" spc="-6" dirty="0">
                <a:latin typeface="Times New Roman"/>
                <a:cs typeface="Times New Roman"/>
              </a:rPr>
              <a:t>PROBLEMS</a:t>
            </a:r>
            <a:endParaRPr lang="en-US" sz="1200" spc="-6" dirty="0">
              <a:latin typeface="Times New Roman"/>
              <a:cs typeface="Times New Roman"/>
            </a:endParaRPr>
          </a:p>
          <a:p>
            <a:pPr marL="7598">
              <a:lnSpc>
                <a:spcPts val="778"/>
              </a:lnSpc>
              <a:spcBef>
                <a:spcPts val="63"/>
              </a:spcBef>
            </a:pPr>
            <a:endParaRPr sz="1200" dirty="0">
              <a:latin typeface="Times New Roman"/>
              <a:cs typeface="Times New Roman"/>
            </a:endParaRPr>
          </a:p>
          <a:p>
            <a:pPr marL="10258">
              <a:lnSpc>
                <a:spcPts val="778"/>
              </a:lnSpc>
            </a:pPr>
            <a:r>
              <a:rPr sz="1200" dirty="0">
                <a:latin typeface="Times New Roman"/>
                <a:cs typeface="Times New Roman"/>
              </a:rPr>
              <a:t>Perform</a:t>
            </a:r>
            <a:r>
              <a:rPr sz="1200" spc="27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48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same</a:t>
            </a:r>
            <a:r>
              <a:rPr sz="1200" spc="6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experiment</a:t>
            </a:r>
            <a:r>
              <a:rPr sz="1200" spc="7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for</a:t>
            </a:r>
            <a:r>
              <a:rPr sz="1200" spc="33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two</a:t>
            </a:r>
            <a:r>
              <a:rPr sz="1200" spc="54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different</a:t>
            </a:r>
            <a:r>
              <a:rPr sz="1200" spc="84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materials</a:t>
            </a:r>
            <a:r>
              <a:rPr sz="1200" spc="54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i.e.,</a:t>
            </a:r>
            <a:r>
              <a:rPr sz="1200" spc="63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Alluminum</a:t>
            </a:r>
            <a:r>
              <a:rPr sz="1200" spc="1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and</a:t>
            </a:r>
            <a:r>
              <a:rPr sz="1200" spc="39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Mild</a:t>
            </a:r>
            <a:r>
              <a:rPr sz="1200" spc="33" dirty="0">
                <a:latin typeface="Times New Roman"/>
                <a:cs typeface="Times New Roman"/>
              </a:rPr>
              <a:t> </a:t>
            </a:r>
            <a:r>
              <a:rPr sz="1200" spc="-6" dirty="0">
                <a:latin typeface="Times New Roman"/>
                <a:cs typeface="Times New Roman"/>
              </a:rPr>
              <a:t>Steel</a:t>
            </a:r>
            <a:endParaRPr sz="12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9271" y="481161"/>
            <a:ext cx="11410120" cy="1588683"/>
          </a:xfrm>
          <a:prstGeom prst="rect">
            <a:avLst/>
          </a:prstGeom>
        </p:spPr>
        <p:txBody>
          <a:bodyPr vert="horz" wrap="square" lIns="0" tIns="7599" rIns="0" bIns="0" rtlCol="0">
            <a:spAutoFit/>
          </a:bodyPr>
          <a:lstStyle/>
          <a:p>
            <a:pPr marR="41791" algn="ctr">
              <a:spcBef>
                <a:spcPts val="60"/>
              </a:spcBef>
            </a:pPr>
            <a:r>
              <a:rPr b="1" spc="-6" dirty="0">
                <a:latin typeface="Times New Roman"/>
                <a:cs typeface="Times New Roman"/>
              </a:rPr>
              <a:t>Experiment</a:t>
            </a:r>
            <a:r>
              <a:rPr b="1" spc="-12" dirty="0">
                <a:latin typeface="Times New Roman"/>
                <a:cs typeface="Times New Roman"/>
              </a:rPr>
              <a:t> </a:t>
            </a:r>
            <a:r>
              <a:rPr b="1" dirty="0">
                <a:latin typeface="Times New Roman"/>
                <a:cs typeface="Times New Roman"/>
              </a:rPr>
              <a:t>No:</a:t>
            </a:r>
            <a:r>
              <a:rPr b="1" spc="-15" dirty="0">
                <a:latin typeface="Times New Roman"/>
                <a:cs typeface="Times New Roman"/>
              </a:rPr>
              <a:t> 04</a:t>
            </a:r>
            <a:endParaRPr b="1" dirty="0">
              <a:latin typeface="Times New Roman"/>
              <a:cs typeface="Times New Roman"/>
            </a:endParaRPr>
          </a:p>
          <a:p>
            <a:pPr>
              <a:spcBef>
                <a:spcPts val="15"/>
              </a:spcBef>
            </a:pPr>
            <a:endParaRPr sz="838" dirty="0">
              <a:latin typeface="Times New Roman"/>
              <a:cs typeface="Times New Roman"/>
            </a:endParaRPr>
          </a:p>
          <a:p>
            <a:pPr marL="31913" algn="just"/>
            <a:r>
              <a:rPr sz="1200" b="1" spc="-6" dirty="0">
                <a:latin typeface="Times New Roman"/>
                <a:cs typeface="Times New Roman"/>
              </a:rPr>
              <a:t>AIM</a:t>
            </a:r>
            <a:r>
              <a:rPr sz="1200" b="1" spc="-48" dirty="0">
                <a:latin typeface="Times New Roman"/>
                <a:cs typeface="Times New Roman"/>
              </a:rPr>
              <a:t> </a:t>
            </a:r>
            <a:r>
              <a:rPr sz="1200" b="1" dirty="0">
                <a:latin typeface="Times New Roman"/>
                <a:cs typeface="Times New Roman"/>
              </a:rPr>
              <a:t>:</a:t>
            </a:r>
            <a:r>
              <a:rPr sz="1200" b="1" spc="-4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To</a:t>
            </a:r>
            <a:r>
              <a:rPr sz="1200" spc="-36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study</a:t>
            </a:r>
            <a:r>
              <a:rPr sz="1200" spc="-39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27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Impact</a:t>
            </a:r>
            <a:r>
              <a:rPr sz="1200" spc="-18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testing</a:t>
            </a:r>
            <a:r>
              <a:rPr sz="1200" spc="-24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machine</a:t>
            </a:r>
            <a:r>
              <a:rPr sz="1200" spc="-36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and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perform</a:t>
            </a:r>
            <a:r>
              <a:rPr sz="1200" spc="-51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36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Impact</a:t>
            </a:r>
            <a:r>
              <a:rPr sz="1200" spc="-24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tests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(</a:t>
            </a:r>
            <a:r>
              <a:rPr sz="1200" spc="-27" dirty="0">
                <a:latin typeface="Times New Roman"/>
                <a:cs typeface="Times New Roman"/>
              </a:rPr>
              <a:t> </a:t>
            </a:r>
            <a:r>
              <a:rPr sz="1200" spc="-6" dirty="0">
                <a:latin typeface="Times New Roman"/>
                <a:cs typeface="Times New Roman"/>
              </a:rPr>
              <a:t>Charpy)</a:t>
            </a:r>
            <a:endParaRPr sz="1200" dirty="0">
              <a:latin typeface="Times New Roman"/>
              <a:cs typeface="Times New Roman"/>
            </a:endParaRPr>
          </a:p>
          <a:p>
            <a:pPr marL="7598" marR="3039" algn="just">
              <a:lnSpc>
                <a:spcPct val="143700"/>
              </a:lnSpc>
              <a:spcBef>
                <a:spcPts val="332"/>
              </a:spcBef>
            </a:pPr>
            <a:r>
              <a:rPr sz="1100" b="1" dirty="0">
                <a:latin typeface="Times New Roman"/>
                <a:cs typeface="Times New Roman"/>
              </a:rPr>
              <a:t>THEORY</a:t>
            </a:r>
            <a:r>
              <a:rPr sz="1100" b="1" spc="-9" dirty="0">
                <a:latin typeface="Times New Roman"/>
                <a:cs typeface="Times New Roman"/>
              </a:rPr>
              <a:t> </a:t>
            </a:r>
            <a:r>
              <a:rPr sz="1100" b="1" dirty="0">
                <a:latin typeface="Times New Roman"/>
                <a:cs typeface="Times New Roman"/>
              </a:rPr>
              <a:t>:-</a:t>
            </a:r>
            <a:r>
              <a:rPr sz="1100" b="1" spc="-6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In</a:t>
            </a:r>
            <a:r>
              <a:rPr sz="1100" spc="-9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manufacturing</a:t>
            </a:r>
            <a:r>
              <a:rPr sz="1100" spc="-6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locomotive</a:t>
            </a:r>
            <a:r>
              <a:rPr sz="1100" spc="-9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wheels,</a:t>
            </a:r>
            <a:r>
              <a:rPr sz="1100" spc="-6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coins,</a:t>
            </a:r>
            <a:r>
              <a:rPr sz="1100" spc="-3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connecting</a:t>
            </a:r>
            <a:r>
              <a:rPr sz="1100" spc="-6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rods</a:t>
            </a:r>
            <a:r>
              <a:rPr sz="1100" spc="-1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etc.</a:t>
            </a:r>
            <a:r>
              <a:rPr sz="1100" spc="-6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the</a:t>
            </a:r>
            <a:r>
              <a:rPr sz="1100" spc="-6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components</a:t>
            </a:r>
            <a:r>
              <a:rPr sz="1100" spc="-6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are</a:t>
            </a:r>
            <a:r>
              <a:rPr sz="1100" spc="-9" dirty="0">
                <a:latin typeface="Times New Roman"/>
                <a:cs typeface="Times New Roman"/>
              </a:rPr>
              <a:t> </a:t>
            </a:r>
            <a:r>
              <a:rPr sz="1100" spc="-6" dirty="0">
                <a:latin typeface="Times New Roman"/>
                <a:cs typeface="Times New Roman"/>
              </a:rPr>
              <a:t>subjected </a:t>
            </a:r>
            <a:r>
              <a:rPr sz="1100" dirty="0">
                <a:latin typeface="Times New Roman"/>
                <a:cs typeface="Times New Roman"/>
              </a:rPr>
              <a:t>to</a:t>
            </a:r>
            <a:r>
              <a:rPr sz="1100" spc="-12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impact</a:t>
            </a:r>
            <a:r>
              <a:rPr sz="1100" spc="-12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(shock)</a:t>
            </a:r>
            <a:r>
              <a:rPr sz="1100" spc="-12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loads.</a:t>
            </a:r>
            <a:r>
              <a:rPr sz="1100" spc="-9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These</a:t>
            </a:r>
            <a:r>
              <a:rPr sz="1100" spc="-12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loads</a:t>
            </a:r>
            <a:r>
              <a:rPr sz="1100" spc="-9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are</a:t>
            </a:r>
            <a:r>
              <a:rPr sz="1100" spc="-21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applied</a:t>
            </a:r>
            <a:r>
              <a:rPr sz="1100" spc="-12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suddenly.</a:t>
            </a:r>
            <a:r>
              <a:rPr sz="1100" spc="-9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The</a:t>
            </a:r>
            <a:r>
              <a:rPr sz="1100" spc="-24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stress</a:t>
            </a:r>
            <a:r>
              <a:rPr sz="1100" spc="-12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induced</a:t>
            </a:r>
            <a:r>
              <a:rPr sz="1100" spc="-12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in</a:t>
            </a:r>
            <a:r>
              <a:rPr sz="1100" spc="-12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these</a:t>
            </a:r>
            <a:r>
              <a:rPr sz="1100" spc="-1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components</a:t>
            </a:r>
            <a:r>
              <a:rPr sz="1100" spc="-6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are</a:t>
            </a:r>
            <a:r>
              <a:rPr sz="1100" spc="-15" dirty="0">
                <a:latin typeface="Times New Roman"/>
                <a:cs typeface="Times New Roman"/>
              </a:rPr>
              <a:t> </a:t>
            </a:r>
            <a:r>
              <a:rPr sz="1100" spc="-12" dirty="0">
                <a:latin typeface="Times New Roman"/>
                <a:cs typeface="Times New Roman"/>
              </a:rPr>
              <a:t>many </a:t>
            </a:r>
            <a:r>
              <a:rPr sz="1100" dirty="0">
                <a:latin typeface="Times New Roman"/>
                <a:cs typeface="Times New Roman"/>
              </a:rPr>
              <a:t>times</a:t>
            </a:r>
            <a:r>
              <a:rPr sz="1100" spc="102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more</a:t>
            </a:r>
            <a:r>
              <a:rPr sz="1100" spc="99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than</a:t>
            </a:r>
            <a:r>
              <a:rPr sz="1100" spc="102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the</a:t>
            </a:r>
            <a:r>
              <a:rPr sz="1100" spc="102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stress</a:t>
            </a:r>
            <a:r>
              <a:rPr sz="1100" spc="10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produced</a:t>
            </a:r>
            <a:r>
              <a:rPr sz="1100" spc="10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by</a:t>
            </a:r>
            <a:r>
              <a:rPr sz="1100" spc="102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gradual</a:t>
            </a:r>
            <a:r>
              <a:rPr sz="1100" spc="111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loading.</a:t>
            </a:r>
            <a:r>
              <a:rPr sz="1100" spc="102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Therefore,</a:t>
            </a:r>
            <a:r>
              <a:rPr sz="1100" spc="102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impact</a:t>
            </a:r>
            <a:r>
              <a:rPr sz="1100" spc="10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tests</a:t>
            </a:r>
            <a:r>
              <a:rPr sz="1100" spc="10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are</a:t>
            </a:r>
            <a:r>
              <a:rPr sz="1100" spc="10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performed</a:t>
            </a:r>
            <a:r>
              <a:rPr sz="1100" spc="111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to</a:t>
            </a:r>
            <a:r>
              <a:rPr sz="1100" spc="105" dirty="0">
                <a:latin typeface="Times New Roman"/>
                <a:cs typeface="Times New Roman"/>
              </a:rPr>
              <a:t> </a:t>
            </a:r>
            <a:r>
              <a:rPr sz="1100" spc="-6" dirty="0">
                <a:latin typeface="Times New Roman"/>
                <a:cs typeface="Times New Roman"/>
              </a:rPr>
              <a:t>asses </a:t>
            </a:r>
            <a:r>
              <a:rPr sz="1100" dirty="0">
                <a:latin typeface="Times New Roman"/>
                <a:cs typeface="Times New Roman"/>
              </a:rPr>
              <a:t>shock</a:t>
            </a:r>
            <a:r>
              <a:rPr sz="1100" spc="12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absorbing</a:t>
            </a:r>
            <a:r>
              <a:rPr sz="1100" spc="1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capacity</a:t>
            </a:r>
            <a:r>
              <a:rPr sz="1100" spc="18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of</a:t>
            </a:r>
            <a:r>
              <a:rPr sz="1100" spc="1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materials</a:t>
            </a:r>
            <a:r>
              <a:rPr sz="1100" spc="18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subjected</a:t>
            </a:r>
            <a:r>
              <a:rPr sz="1100" spc="12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to</a:t>
            </a:r>
            <a:r>
              <a:rPr sz="1100" spc="1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suddenly</a:t>
            </a:r>
            <a:r>
              <a:rPr sz="1100" spc="18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applied</a:t>
            </a:r>
            <a:r>
              <a:rPr sz="1100" spc="12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loads.</a:t>
            </a:r>
            <a:r>
              <a:rPr sz="1100" spc="1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These</a:t>
            </a:r>
            <a:r>
              <a:rPr sz="1100" spc="1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capabilities</a:t>
            </a:r>
            <a:r>
              <a:rPr sz="1100" spc="12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are</a:t>
            </a:r>
            <a:r>
              <a:rPr sz="1100" spc="12" dirty="0">
                <a:latin typeface="Times New Roman"/>
                <a:cs typeface="Times New Roman"/>
              </a:rPr>
              <a:t> </a:t>
            </a:r>
            <a:r>
              <a:rPr sz="1100" spc="-6" dirty="0">
                <a:latin typeface="Times New Roman"/>
                <a:cs typeface="Times New Roman"/>
              </a:rPr>
              <a:t>expressed </a:t>
            </a:r>
            <a:r>
              <a:rPr sz="1100" dirty="0">
                <a:latin typeface="Times New Roman"/>
                <a:cs typeface="Times New Roman"/>
              </a:rPr>
              <a:t>as</a:t>
            </a:r>
            <a:r>
              <a:rPr sz="1100" spc="-1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(i)</a:t>
            </a:r>
            <a:r>
              <a:rPr sz="1100" spc="-1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Rupture</a:t>
            </a:r>
            <a:r>
              <a:rPr sz="1100" spc="-18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energy</a:t>
            </a:r>
            <a:r>
              <a:rPr sz="1100" spc="-12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(ii)</a:t>
            </a:r>
            <a:r>
              <a:rPr sz="1100" spc="-12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Modulus</a:t>
            </a:r>
            <a:r>
              <a:rPr sz="1100" spc="-1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of</a:t>
            </a:r>
            <a:r>
              <a:rPr sz="1100" spc="-12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rupture</a:t>
            </a:r>
            <a:r>
              <a:rPr sz="1100" spc="-21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and</a:t>
            </a:r>
            <a:r>
              <a:rPr sz="1100" spc="-12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(iii)</a:t>
            </a:r>
            <a:r>
              <a:rPr sz="1100" spc="-1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Notch</a:t>
            </a:r>
            <a:r>
              <a:rPr sz="1100" spc="-12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impact</a:t>
            </a:r>
            <a:r>
              <a:rPr sz="1100" spc="-15" dirty="0">
                <a:latin typeface="Times New Roman"/>
                <a:cs typeface="Times New Roman"/>
              </a:rPr>
              <a:t> </a:t>
            </a:r>
            <a:r>
              <a:rPr sz="1100" spc="-6" dirty="0">
                <a:latin typeface="Times New Roman"/>
                <a:cs typeface="Times New Roman"/>
              </a:rPr>
              <a:t>strength.</a:t>
            </a:r>
            <a:endParaRPr sz="1100" dirty="0">
              <a:latin typeface="Times New Roman"/>
              <a:cs typeface="Times New Roman"/>
            </a:endParaRPr>
          </a:p>
          <a:p>
            <a:pPr marL="7598" algn="just">
              <a:spcBef>
                <a:spcPts val="368"/>
              </a:spcBef>
            </a:pPr>
            <a:r>
              <a:rPr sz="1100" dirty="0">
                <a:latin typeface="Times New Roman"/>
                <a:cs typeface="Times New Roman"/>
              </a:rPr>
              <a:t>Two</a:t>
            </a:r>
            <a:r>
              <a:rPr sz="1100" spc="-18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types</a:t>
            </a:r>
            <a:r>
              <a:rPr sz="1100" spc="-21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of</a:t>
            </a:r>
            <a:r>
              <a:rPr sz="1100" spc="-33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notch</a:t>
            </a:r>
            <a:r>
              <a:rPr sz="1100" spc="-24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impact</a:t>
            </a:r>
            <a:r>
              <a:rPr sz="1100" spc="-1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tests</a:t>
            </a:r>
            <a:r>
              <a:rPr sz="1100" spc="-12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are</a:t>
            </a:r>
            <a:r>
              <a:rPr sz="1100" spc="-27" dirty="0">
                <a:latin typeface="Times New Roman"/>
                <a:cs typeface="Times New Roman"/>
              </a:rPr>
              <a:t> </a:t>
            </a:r>
            <a:r>
              <a:rPr sz="1100" spc="-6" dirty="0">
                <a:latin typeface="Times New Roman"/>
                <a:cs typeface="Times New Roman"/>
              </a:rPr>
              <a:t>commonly-</a:t>
            </a:r>
            <a:endParaRPr sz="1100" dirty="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19269" y="2174879"/>
            <a:ext cx="11521440" cy="1218134"/>
          </a:xfrm>
          <a:prstGeom prst="rect">
            <a:avLst/>
          </a:prstGeom>
        </p:spPr>
        <p:txBody>
          <a:bodyPr vert="horz" wrap="square" lIns="0" tIns="7219" rIns="0" bIns="0" rtlCol="0">
            <a:spAutoFit/>
          </a:bodyPr>
          <a:lstStyle/>
          <a:p>
            <a:pPr marL="7598" marR="3039" algn="just">
              <a:lnSpc>
                <a:spcPct val="143700"/>
              </a:lnSpc>
              <a:spcBef>
                <a:spcPts val="57"/>
              </a:spcBef>
            </a:pPr>
            <a:r>
              <a:rPr sz="1100" dirty="0">
                <a:latin typeface="Times New Roman"/>
                <a:cs typeface="Times New Roman"/>
              </a:rPr>
              <a:t>In</a:t>
            </a:r>
            <a:r>
              <a:rPr sz="1100" spc="1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charpy</a:t>
            </a:r>
            <a:r>
              <a:rPr sz="1100" spc="1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test,</a:t>
            </a:r>
            <a:r>
              <a:rPr sz="1100" spc="21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the</a:t>
            </a:r>
            <a:r>
              <a:rPr sz="1100" spc="1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specimen</a:t>
            </a:r>
            <a:r>
              <a:rPr sz="1100" spc="18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is</a:t>
            </a:r>
            <a:r>
              <a:rPr sz="1100" spc="18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placed</a:t>
            </a:r>
            <a:r>
              <a:rPr sz="1100" spc="1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as</a:t>
            </a:r>
            <a:r>
              <a:rPr sz="1100" spc="18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‘cantilever</a:t>
            </a:r>
            <a:r>
              <a:rPr sz="1100" spc="1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beam’.</a:t>
            </a:r>
            <a:r>
              <a:rPr sz="1100" spc="18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The</a:t>
            </a:r>
            <a:r>
              <a:rPr sz="1100" spc="12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specimens</a:t>
            </a:r>
            <a:r>
              <a:rPr sz="1100" spc="18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have</a:t>
            </a:r>
            <a:r>
              <a:rPr sz="1100" spc="12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V-shaped</a:t>
            </a:r>
            <a:r>
              <a:rPr sz="1100" spc="18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notch</a:t>
            </a:r>
            <a:r>
              <a:rPr sz="1100" spc="21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of</a:t>
            </a:r>
            <a:r>
              <a:rPr sz="1100" spc="18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45°.</a:t>
            </a:r>
            <a:r>
              <a:rPr sz="1100" spc="15" dirty="0">
                <a:latin typeface="Times New Roman"/>
                <a:cs typeface="Times New Roman"/>
              </a:rPr>
              <a:t> </a:t>
            </a:r>
            <a:r>
              <a:rPr sz="1100" spc="-21" dirty="0">
                <a:latin typeface="Times New Roman"/>
                <a:cs typeface="Times New Roman"/>
              </a:rPr>
              <a:t>U- </a:t>
            </a:r>
            <a:r>
              <a:rPr sz="1100" dirty="0">
                <a:latin typeface="Times New Roman"/>
                <a:cs typeface="Times New Roman"/>
              </a:rPr>
              <a:t>shaped</a:t>
            </a:r>
            <a:r>
              <a:rPr sz="1100" spc="9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notch</a:t>
            </a:r>
            <a:r>
              <a:rPr sz="1100" spc="9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is</a:t>
            </a:r>
            <a:r>
              <a:rPr sz="1100" spc="93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also</a:t>
            </a:r>
            <a:r>
              <a:rPr sz="1100" spc="99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common.</a:t>
            </a:r>
            <a:r>
              <a:rPr sz="1100" spc="9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The</a:t>
            </a:r>
            <a:r>
              <a:rPr sz="1100" spc="87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notch</a:t>
            </a:r>
            <a:r>
              <a:rPr sz="1100" spc="9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is</a:t>
            </a:r>
            <a:r>
              <a:rPr sz="1100" spc="93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located</a:t>
            </a:r>
            <a:r>
              <a:rPr sz="1100" spc="9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on</a:t>
            </a:r>
            <a:r>
              <a:rPr sz="1100" spc="9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tension</a:t>
            </a:r>
            <a:r>
              <a:rPr sz="1100" spc="93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side</a:t>
            </a:r>
            <a:r>
              <a:rPr sz="1100" spc="9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of</a:t>
            </a:r>
            <a:r>
              <a:rPr sz="1100" spc="9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specimen</a:t>
            </a:r>
            <a:r>
              <a:rPr sz="1100" spc="93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during</a:t>
            </a:r>
            <a:r>
              <a:rPr sz="1100" spc="9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impact</a:t>
            </a:r>
            <a:r>
              <a:rPr sz="1100" spc="224" dirty="0">
                <a:latin typeface="Times New Roman"/>
                <a:cs typeface="Times New Roman"/>
              </a:rPr>
              <a:t> </a:t>
            </a:r>
            <a:r>
              <a:rPr sz="1100" spc="-6" dirty="0">
                <a:latin typeface="Times New Roman"/>
                <a:cs typeface="Times New Roman"/>
              </a:rPr>
              <a:t>loading. </a:t>
            </a:r>
            <a:r>
              <a:rPr sz="1100" dirty="0">
                <a:latin typeface="Times New Roman"/>
                <a:cs typeface="Times New Roman"/>
              </a:rPr>
              <a:t>Depth</a:t>
            </a:r>
            <a:r>
              <a:rPr sz="1100" spc="-12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of</a:t>
            </a:r>
            <a:r>
              <a:rPr sz="1100" spc="-12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notch</a:t>
            </a:r>
            <a:r>
              <a:rPr sz="1100" spc="-12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is</a:t>
            </a:r>
            <a:r>
              <a:rPr sz="1100" spc="-1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generally</a:t>
            </a:r>
            <a:r>
              <a:rPr sz="1100" spc="-12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taken</a:t>
            </a:r>
            <a:r>
              <a:rPr sz="1100" spc="-12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as</a:t>
            </a:r>
            <a:r>
              <a:rPr sz="1100" spc="-1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t.5</a:t>
            </a:r>
            <a:r>
              <a:rPr sz="1100" spc="-12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to</a:t>
            </a:r>
            <a:r>
              <a:rPr sz="1100" spc="-12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t/3</a:t>
            </a:r>
            <a:r>
              <a:rPr sz="1100" spc="-12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where</a:t>
            </a:r>
            <a:r>
              <a:rPr sz="1100" spc="-1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‘t’</a:t>
            </a:r>
            <a:r>
              <a:rPr sz="1100" spc="-1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is</a:t>
            </a:r>
            <a:r>
              <a:rPr sz="1100" spc="-1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thickness</a:t>
            </a:r>
            <a:r>
              <a:rPr sz="1100" spc="-1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of</a:t>
            </a:r>
            <a:r>
              <a:rPr sz="1100" spc="-12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the</a:t>
            </a:r>
            <a:r>
              <a:rPr sz="1100" spc="-12" dirty="0">
                <a:latin typeface="Times New Roman"/>
                <a:cs typeface="Times New Roman"/>
              </a:rPr>
              <a:t> </a:t>
            </a:r>
            <a:r>
              <a:rPr sz="1100" spc="-6" dirty="0">
                <a:latin typeface="Times New Roman"/>
                <a:cs typeface="Times New Roman"/>
              </a:rPr>
              <a:t>specimen.</a:t>
            </a:r>
            <a:endParaRPr sz="1100" dirty="0">
              <a:latin typeface="Times New Roman"/>
              <a:cs typeface="Times New Roman"/>
            </a:endParaRPr>
          </a:p>
          <a:p>
            <a:pPr>
              <a:spcBef>
                <a:spcPts val="775"/>
              </a:spcBef>
            </a:pPr>
            <a:endParaRPr sz="1100" dirty="0">
              <a:latin typeface="Times New Roman"/>
              <a:cs typeface="Times New Roman"/>
            </a:endParaRPr>
          </a:p>
          <a:p>
            <a:pPr marL="7598" algn="just">
              <a:spcBef>
                <a:spcPts val="3"/>
              </a:spcBef>
            </a:pPr>
            <a:r>
              <a:rPr sz="1200" spc="-6" dirty="0">
                <a:latin typeface="Times New Roman"/>
                <a:cs typeface="Times New Roman"/>
              </a:rPr>
              <a:t>SPECIFICATION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-6" dirty="0">
                <a:latin typeface="Times New Roman"/>
                <a:cs typeface="Times New Roman"/>
              </a:rPr>
              <a:t>OF</a:t>
            </a:r>
            <a:r>
              <a:rPr sz="1200" spc="-39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M/C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-6" dirty="0">
                <a:latin typeface="Times New Roman"/>
                <a:cs typeface="Times New Roman"/>
              </a:rPr>
              <a:t>AND</a:t>
            </a:r>
            <a:r>
              <a:rPr sz="1200" spc="-24" dirty="0">
                <a:latin typeface="Times New Roman"/>
                <a:cs typeface="Times New Roman"/>
              </a:rPr>
              <a:t> </a:t>
            </a:r>
            <a:r>
              <a:rPr sz="1200" spc="-6" dirty="0">
                <a:latin typeface="Times New Roman"/>
                <a:cs typeface="Times New Roman"/>
              </a:rPr>
              <a:t>SPECIMEN</a:t>
            </a:r>
            <a:r>
              <a:rPr sz="1200" spc="-33" dirty="0">
                <a:latin typeface="Times New Roman"/>
                <a:cs typeface="Times New Roman"/>
              </a:rPr>
              <a:t> </a:t>
            </a:r>
            <a:r>
              <a:rPr sz="1200" spc="-6" dirty="0">
                <a:latin typeface="Times New Roman"/>
                <a:cs typeface="Times New Roman"/>
              </a:rPr>
              <a:t>DETAILS</a:t>
            </a:r>
            <a:r>
              <a:rPr sz="1200" spc="-33" dirty="0">
                <a:latin typeface="Times New Roman"/>
                <a:cs typeface="Times New Roman"/>
              </a:rPr>
              <a:t> </a:t>
            </a:r>
            <a:r>
              <a:rPr sz="1200" spc="-30" dirty="0">
                <a:latin typeface="Times New Roman"/>
                <a:cs typeface="Times New Roman"/>
              </a:rPr>
              <a:t>:</a:t>
            </a:r>
            <a:endParaRPr sz="1200" dirty="0">
              <a:latin typeface="Times New Roman"/>
              <a:cs typeface="Times New Roman"/>
            </a:endParaRPr>
          </a:p>
          <a:p>
            <a:pPr marL="7598" algn="just">
              <a:spcBef>
                <a:spcPts val="371"/>
              </a:spcBef>
            </a:pPr>
            <a:r>
              <a:rPr sz="1100" dirty="0">
                <a:latin typeface="Times New Roman"/>
                <a:cs typeface="Times New Roman"/>
              </a:rPr>
              <a:t>Its</a:t>
            </a:r>
            <a:r>
              <a:rPr sz="1100" spc="-42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specifications</a:t>
            </a:r>
            <a:r>
              <a:rPr sz="1100" spc="-18" dirty="0">
                <a:latin typeface="Times New Roman"/>
                <a:cs typeface="Times New Roman"/>
              </a:rPr>
              <a:t> </a:t>
            </a:r>
            <a:r>
              <a:rPr sz="1100" spc="-6" dirty="0">
                <a:latin typeface="Times New Roman"/>
                <a:cs typeface="Times New Roman"/>
              </a:rPr>
              <a:t>along-</a:t>
            </a:r>
            <a:r>
              <a:rPr sz="1100" dirty="0">
                <a:latin typeface="Times New Roman"/>
                <a:cs typeface="Times New Roman"/>
              </a:rPr>
              <a:t>with</a:t>
            </a:r>
            <a:r>
              <a:rPr sz="1100" spc="-27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their</a:t>
            </a:r>
            <a:r>
              <a:rPr sz="1100" spc="-36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typical</a:t>
            </a:r>
            <a:r>
              <a:rPr sz="1100" spc="-27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values</a:t>
            </a:r>
            <a:r>
              <a:rPr sz="1100" spc="-9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are</a:t>
            </a:r>
            <a:r>
              <a:rPr sz="1100" spc="-33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as</a:t>
            </a:r>
            <a:r>
              <a:rPr sz="1100" spc="-27" dirty="0">
                <a:latin typeface="Times New Roman"/>
                <a:cs typeface="Times New Roman"/>
              </a:rPr>
              <a:t> </a:t>
            </a:r>
            <a:r>
              <a:rPr sz="1100" spc="-6" dirty="0">
                <a:latin typeface="Times New Roman"/>
                <a:cs typeface="Times New Roman"/>
              </a:rPr>
              <a:t>follows:</a:t>
            </a:r>
            <a:endParaRPr sz="1100" dirty="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85030" y="4214520"/>
            <a:ext cx="3196424" cy="505566"/>
          </a:xfrm>
          <a:prstGeom prst="rect">
            <a:avLst/>
          </a:prstGeom>
        </p:spPr>
        <p:txBody>
          <a:bodyPr vert="horz" wrap="square" lIns="0" tIns="7599" rIns="0" bIns="0" rtlCol="0">
            <a:spAutoFit/>
          </a:bodyPr>
          <a:lstStyle/>
          <a:p>
            <a:pPr marL="7598" marR="19375">
              <a:lnSpc>
                <a:spcPct val="153300"/>
              </a:lnSpc>
              <a:spcBef>
                <a:spcPts val="60"/>
              </a:spcBef>
            </a:pPr>
            <a:r>
              <a:rPr sz="718" dirty="0">
                <a:latin typeface="Calibri"/>
                <a:cs typeface="Calibri"/>
              </a:rPr>
              <a:t>Angle</a:t>
            </a:r>
            <a:r>
              <a:rPr sz="718" spc="-30" dirty="0">
                <a:latin typeface="Calibri"/>
                <a:cs typeface="Calibri"/>
              </a:rPr>
              <a:t> </a:t>
            </a:r>
            <a:r>
              <a:rPr sz="718" dirty="0">
                <a:latin typeface="Calibri"/>
                <a:cs typeface="Calibri"/>
              </a:rPr>
              <a:t>of</a:t>
            </a:r>
            <a:r>
              <a:rPr sz="718" spc="-36" dirty="0">
                <a:latin typeface="Calibri"/>
                <a:cs typeface="Calibri"/>
              </a:rPr>
              <a:t> </a:t>
            </a:r>
            <a:r>
              <a:rPr sz="718" dirty="0">
                <a:latin typeface="Calibri"/>
                <a:cs typeface="Calibri"/>
              </a:rPr>
              <a:t>hammer</a:t>
            </a:r>
            <a:r>
              <a:rPr sz="718" spc="-27" dirty="0">
                <a:latin typeface="Calibri"/>
                <a:cs typeface="Calibri"/>
              </a:rPr>
              <a:t> </a:t>
            </a:r>
            <a:r>
              <a:rPr sz="718" dirty="0">
                <a:latin typeface="Calibri"/>
                <a:cs typeface="Calibri"/>
              </a:rPr>
              <a:t>before</a:t>
            </a:r>
            <a:r>
              <a:rPr sz="718" spc="-36" dirty="0">
                <a:latin typeface="Calibri"/>
                <a:cs typeface="Calibri"/>
              </a:rPr>
              <a:t> </a:t>
            </a:r>
            <a:r>
              <a:rPr sz="718" dirty="0">
                <a:latin typeface="Calibri"/>
                <a:cs typeface="Calibri"/>
              </a:rPr>
              <a:t>striking</a:t>
            </a:r>
            <a:r>
              <a:rPr sz="718" spc="-15" dirty="0">
                <a:latin typeface="Calibri"/>
                <a:cs typeface="Calibri"/>
              </a:rPr>
              <a:t> </a:t>
            </a:r>
            <a:r>
              <a:rPr sz="718" dirty="0">
                <a:latin typeface="Calibri"/>
                <a:cs typeface="Calibri"/>
              </a:rPr>
              <a:t>=</a:t>
            </a:r>
            <a:r>
              <a:rPr sz="718" spc="-24" dirty="0">
                <a:latin typeface="Calibri"/>
                <a:cs typeface="Calibri"/>
              </a:rPr>
              <a:t> </a:t>
            </a:r>
            <a:r>
              <a:rPr sz="718" spc="-12" dirty="0">
                <a:latin typeface="Calibri"/>
                <a:cs typeface="Calibri"/>
              </a:rPr>
              <a:t>160° </a:t>
            </a:r>
            <a:r>
              <a:rPr sz="718" spc="-6" dirty="0">
                <a:latin typeface="Calibri"/>
                <a:cs typeface="Calibri"/>
              </a:rPr>
              <a:t>Distance</a:t>
            </a:r>
            <a:r>
              <a:rPr sz="718" spc="-33" dirty="0">
                <a:latin typeface="Calibri"/>
                <a:cs typeface="Calibri"/>
              </a:rPr>
              <a:t> </a:t>
            </a:r>
            <a:r>
              <a:rPr sz="718" dirty="0">
                <a:latin typeface="Calibri"/>
                <a:cs typeface="Calibri"/>
              </a:rPr>
              <a:t>between</a:t>
            </a:r>
            <a:r>
              <a:rPr sz="718" spc="-6" dirty="0">
                <a:latin typeface="Calibri"/>
                <a:cs typeface="Calibri"/>
              </a:rPr>
              <a:t> supports</a:t>
            </a:r>
            <a:r>
              <a:rPr sz="718" spc="-9" dirty="0">
                <a:latin typeface="Calibri"/>
                <a:cs typeface="Calibri"/>
              </a:rPr>
              <a:t> </a:t>
            </a:r>
            <a:r>
              <a:rPr sz="718" dirty="0">
                <a:latin typeface="Calibri"/>
                <a:cs typeface="Calibri"/>
              </a:rPr>
              <a:t>=</a:t>
            </a:r>
            <a:r>
              <a:rPr sz="718" spc="-24" dirty="0">
                <a:latin typeface="Calibri"/>
                <a:cs typeface="Calibri"/>
              </a:rPr>
              <a:t> </a:t>
            </a:r>
            <a:r>
              <a:rPr sz="718" spc="-12" dirty="0">
                <a:latin typeface="Calibri"/>
                <a:cs typeface="Calibri"/>
              </a:rPr>
              <a:t>40mm.</a:t>
            </a:r>
            <a:endParaRPr sz="718" dirty="0">
              <a:latin typeface="Calibri"/>
              <a:cs typeface="Calibri"/>
            </a:endParaRPr>
          </a:p>
          <a:p>
            <a:pPr marL="7598" marR="3039">
              <a:lnSpc>
                <a:spcPts val="1328"/>
              </a:lnSpc>
              <a:spcBef>
                <a:spcPts val="114"/>
              </a:spcBef>
            </a:pPr>
            <a:r>
              <a:rPr sz="718" dirty="0">
                <a:latin typeface="Calibri"/>
                <a:cs typeface="Calibri"/>
              </a:rPr>
              <a:t>Striking</a:t>
            </a:r>
            <a:r>
              <a:rPr sz="718" spc="-21" dirty="0">
                <a:latin typeface="Calibri"/>
                <a:cs typeface="Calibri"/>
              </a:rPr>
              <a:t> </a:t>
            </a:r>
            <a:r>
              <a:rPr sz="718" spc="-6" dirty="0">
                <a:latin typeface="Calibri"/>
                <a:cs typeface="Calibri"/>
              </a:rPr>
              <a:t>velocity</a:t>
            </a:r>
            <a:r>
              <a:rPr sz="718" spc="-27" dirty="0">
                <a:latin typeface="Calibri"/>
                <a:cs typeface="Calibri"/>
              </a:rPr>
              <a:t> </a:t>
            </a:r>
            <a:r>
              <a:rPr sz="718" dirty="0">
                <a:latin typeface="Calibri"/>
                <a:cs typeface="Calibri"/>
              </a:rPr>
              <a:t>of</a:t>
            </a:r>
            <a:r>
              <a:rPr sz="718" spc="-15" dirty="0">
                <a:latin typeface="Calibri"/>
                <a:cs typeface="Calibri"/>
              </a:rPr>
              <a:t> </a:t>
            </a:r>
            <a:r>
              <a:rPr sz="718" dirty="0">
                <a:latin typeface="Calibri"/>
                <a:cs typeface="Calibri"/>
              </a:rPr>
              <a:t>hammer</a:t>
            </a:r>
            <a:r>
              <a:rPr sz="718" spc="3" dirty="0">
                <a:latin typeface="Calibri"/>
                <a:cs typeface="Calibri"/>
              </a:rPr>
              <a:t> </a:t>
            </a:r>
            <a:r>
              <a:rPr sz="718" dirty="0">
                <a:latin typeface="Calibri"/>
                <a:cs typeface="Calibri"/>
              </a:rPr>
              <a:t>=</a:t>
            </a:r>
            <a:r>
              <a:rPr sz="718" spc="-15" dirty="0">
                <a:latin typeface="Calibri"/>
                <a:cs typeface="Calibri"/>
              </a:rPr>
              <a:t> </a:t>
            </a:r>
            <a:r>
              <a:rPr sz="718" spc="-6" dirty="0">
                <a:latin typeface="Calibri"/>
                <a:cs typeface="Calibri"/>
              </a:rPr>
              <a:t>5.6m/sec. Specimen</a:t>
            </a:r>
            <a:r>
              <a:rPr sz="718" spc="-18" dirty="0">
                <a:latin typeface="Calibri"/>
                <a:cs typeface="Calibri"/>
              </a:rPr>
              <a:t> </a:t>
            </a:r>
            <a:r>
              <a:rPr sz="718" dirty="0">
                <a:latin typeface="Calibri"/>
                <a:cs typeface="Calibri"/>
              </a:rPr>
              <a:t>size</a:t>
            </a:r>
            <a:r>
              <a:rPr sz="718" spc="-18" dirty="0">
                <a:latin typeface="Calibri"/>
                <a:cs typeface="Calibri"/>
              </a:rPr>
              <a:t> </a:t>
            </a:r>
            <a:r>
              <a:rPr sz="718" dirty="0">
                <a:latin typeface="Calibri"/>
                <a:cs typeface="Calibri"/>
              </a:rPr>
              <a:t>=</a:t>
            </a:r>
            <a:r>
              <a:rPr sz="718" spc="-24" dirty="0">
                <a:latin typeface="Calibri"/>
                <a:cs typeface="Calibri"/>
              </a:rPr>
              <a:t> </a:t>
            </a:r>
            <a:r>
              <a:rPr sz="718" spc="-6" dirty="0">
                <a:latin typeface="Calibri"/>
                <a:cs typeface="Calibri"/>
              </a:rPr>
              <a:t>55x10x10</a:t>
            </a:r>
            <a:r>
              <a:rPr sz="718" spc="-3" dirty="0">
                <a:latin typeface="Calibri"/>
                <a:cs typeface="Calibri"/>
              </a:rPr>
              <a:t> </a:t>
            </a:r>
            <a:r>
              <a:rPr sz="718" spc="-15" dirty="0">
                <a:latin typeface="Calibri"/>
                <a:cs typeface="Calibri"/>
              </a:rPr>
              <a:t>mm.</a:t>
            </a:r>
            <a:endParaRPr sz="718" dirty="0">
              <a:latin typeface="Calibri"/>
              <a:cs typeface="Calibri"/>
            </a:endParaRPr>
          </a:p>
          <a:p>
            <a:pPr marL="7598" marR="584318">
              <a:lnSpc>
                <a:spcPts val="1328"/>
              </a:lnSpc>
            </a:pPr>
            <a:r>
              <a:rPr sz="718" dirty="0">
                <a:latin typeface="Calibri"/>
                <a:cs typeface="Calibri"/>
              </a:rPr>
              <a:t>Type</a:t>
            </a:r>
            <a:r>
              <a:rPr sz="718" spc="-27" dirty="0">
                <a:latin typeface="Calibri"/>
                <a:cs typeface="Calibri"/>
              </a:rPr>
              <a:t> </a:t>
            </a:r>
            <a:r>
              <a:rPr sz="718" dirty="0">
                <a:latin typeface="Calibri"/>
                <a:cs typeface="Calibri"/>
              </a:rPr>
              <a:t>of</a:t>
            </a:r>
            <a:r>
              <a:rPr sz="718" spc="-33" dirty="0">
                <a:latin typeface="Calibri"/>
                <a:cs typeface="Calibri"/>
              </a:rPr>
              <a:t> </a:t>
            </a:r>
            <a:r>
              <a:rPr sz="718" dirty="0">
                <a:latin typeface="Calibri"/>
                <a:cs typeface="Calibri"/>
              </a:rPr>
              <a:t>notch</a:t>
            </a:r>
            <a:r>
              <a:rPr sz="718" spc="-9" dirty="0">
                <a:latin typeface="Calibri"/>
                <a:cs typeface="Calibri"/>
              </a:rPr>
              <a:t> </a:t>
            </a:r>
            <a:r>
              <a:rPr sz="718" dirty="0">
                <a:latin typeface="Calibri"/>
                <a:cs typeface="Calibri"/>
              </a:rPr>
              <a:t>=</a:t>
            </a:r>
            <a:r>
              <a:rPr sz="718" spc="-24" dirty="0">
                <a:latin typeface="Calibri"/>
                <a:cs typeface="Calibri"/>
              </a:rPr>
              <a:t> </a:t>
            </a:r>
            <a:r>
              <a:rPr sz="718" dirty="0">
                <a:latin typeface="Calibri"/>
                <a:cs typeface="Calibri"/>
              </a:rPr>
              <a:t>V-</a:t>
            </a:r>
            <a:r>
              <a:rPr sz="718" spc="-12" dirty="0">
                <a:latin typeface="Calibri"/>
                <a:cs typeface="Calibri"/>
              </a:rPr>
              <a:t>notch </a:t>
            </a:r>
            <a:r>
              <a:rPr sz="718" dirty="0">
                <a:latin typeface="Calibri"/>
                <a:cs typeface="Calibri"/>
              </a:rPr>
              <a:t>Angle</a:t>
            </a:r>
            <a:r>
              <a:rPr sz="718" spc="-27" dirty="0">
                <a:latin typeface="Calibri"/>
                <a:cs typeface="Calibri"/>
              </a:rPr>
              <a:t> </a:t>
            </a:r>
            <a:r>
              <a:rPr sz="718" dirty="0">
                <a:latin typeface="Calibri"/>
                <a:cs typeface="Calibri"/>
              </a:rPr>
              <a:t>of</a:t>
            </a:r>
            <a:r>
              <a:rPr sz="718" spc="-27" dirty="0">
                <a:latin typeface="Calibri"/>
                <a:cs typeface="Calibri"/>
              </a:rPr>
              <a:t> </a:t>
            </a:r>
            <a:r>
              <a:rPr sz="718" dirty="0">
                <a:latin typeface="Calibri"/>
                <a:cs typeface="Calibri"/>
              </a:rPr>
              <a:t>notch</a:t>
            </a:r>
            <a:r>
              <a:rPr sz="718" spc="-9" dirty="0">
                <a:latin typeface="Calibri"/>
                <a:cs typeface="Calibri"/>
              </a:rPr>
              <a:t> </a:t>
            </a:r>
            <a:r>
              <a:rPr sz="718" dirty="0">
                <a:latin typeface="Calibri"/>
                <a:cs typeface="Calibri"/>
              </a:rPr>
              <a:t>=</a:t>
            </a:r>
            <a:r>
              <a:rPr sz="718" spc="-18" dirty="0">
                <a:latin typeface="Calibri"/>
                <a:cs typeface="Calibri"/>
              </a:rPr>
              <a:t> </a:t>
            </a:r>
            <a:r>
              <a:rPr sz="718" spc="-15" dirty="0">
                <a:latin typeface="Calibri"/>
                <a:cs typeface="Calibri"/>
              </a:rPr>
              <a:t>45°</a:t>
            </a:r>
            <a:endParaRPr sz="718" dirty="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30588" y="3464988"/>
            <a:ext cx="11410119" cy="1577235"/>
          </a:xfrm>
          <a:prstGeom prst="rect">
            <a:avLst/>
          </a:prstGeom>
        </p:spPr>
        <p:txBody>
          <a:bodyPr vert="horz" wrap="square" lIns="0" tIns="65730" rIns="0" bIns="0" rtlCol="0">
            <a:spAutoFit/>
          </a:bodyPr>
          <a:lstStyle/>
          <a:p>
            <a:pPr marL="280761" indent="-273163">
              <a:spcBef>
                <a:spcPts val="518"/>
              </a:spcBef>
              <a:buFont typeface="Symbol"/>
              <a:buChar char=""/>
              <a:tabLst>
                <a:tab pos="280761" algn="l"/>
              </a:tabLst>
            </a:pPr>
            <a:r>
              <a:rPr sz="1100" dirty="0">
                <a:latin typeface="Calibri"/>
                <a:cs typeface="Calibri"/>
              </a:rPr>
              <a:t>Impact</a:t>
            </a:r>
            <a:r>
              <a:rPr sz="1100" spc="-21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capacity</a:t>
            </a:r>
            <a:r>
              <a:rPr sz="1100" spc="-24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=</a:t>
            </a:r>
            <a:r>
              <a:rPr sz="1100" spc="-27" dirty="0">
                <a:latin typeface="Calibri"/>
                <a:cs typeface="Calibri"/>
              </a:rPr>
              <a:t> </a:t>
            </a:r>
            <a:r>
              <a:rPr sz="1100" spc="-6" dirty="0">
                <a:latin typeface="Calibri"/>
                <a:cs typeface="Calibri"/>
              </a:rPr>
              <a:t>300joule</a:t>
            </a:r>
            <a:endParaRPr sz="1100" dirty="0">
              <a:latin typeface="Calibri"/>
              <a:cs typeface="Calibri"/>
            </a:endParaRPr>
          </a:p>
          <a:p>
            <a:pPr marL="280761" indent="-273163">
              <a:spcBef>
                <a:spcPts val="461"/>
              </a:spcBef>
              <a:buFont typeface="Symbol"/>
              <a:buChar char=""/>
              <a:tabLst>
                <a:tab pos="280761" algn="l"/>
              </a:tabLst>
            </a:pPr>
            <a:r>
              <a:rPr sz="1100" dirty="0">
                <a:latin typeface="Calibri"/>
                <a:cs typeface="Calibri"/>
              </a:rPr>
              <a:t>Least</a:t>
            </a:r>
            <a:r>
              <a:rPr sz="1100" spc="-18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count</a:t>
            </a:r>
            <a:r>
              <a:rPr sz="1100" spc="-12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of</a:t>
            </a:r>
            <a:r>
              <a:rPr sz="1100" spc="-18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capacity</a:t>
            </a:r>
            <a:r>
              <a:rPr sz="1100" spc="-24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(dial)</a:t>
            </a:r>
            <a:r>
              <a:rPr sz="1100" spc="-18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scale</a:t>
            </a:r>
            <a:r>
              <a:rPr sz="1100" spc="-18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=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spc="-6" dirty="0">
                <a:latin typeface="Calibri"/>
                <a:cs typeface="Calibri"/>
              </a:rPr>
              <a:t>2joule</a:t>
            </a:r>
            <a:endParaRPr sz="1100" dirty="0">
              <a:latin typeface="Calibri"/>
              <a:cs typeface="Calibri"/>
            </a:endParaRPr>
          </a:p>
          <a:p>
            <a:pPr marL="280761" indent="-273163">
              <a:spcBef>
                <a:spcPts val="461"/>
              </a:spcBef>
              <a:buFont typeface="Symbol"/>
              <a:buChar char=""/>
              <a:tabLst>
                <a:tab pos="280761" algn="l"/>
              </a:tabLst>
            </a:pPr>
            <a:r>
              <a:rPr sz="1100" dirty="0">
                <a:latin typeface="Calibri"/>
                <a:cs typeface="Calibri"/>
              </a:rPr>
              <a:t>Weight</a:t>
            </a:r>
            <a:r>
              <a:rPr sz="1100" spc="-39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of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striking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hammer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=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18.7</a:t>
            </a:r>
            <a:r>
              <a:rPr sz="1100" spc="-15" dirty="0">
                <a:latin typeface="Calibri"/>
                <a:cs typeface="Calibri"/>
              </a:rPr>
              <a:t> kg.</a:t>
            </a:r>
            <a:endParaRPr sz="1100" dirty="0">
              <a:latin typeface="Calibri"/>
              <a:cs typeface="Calibri"/>
            </a:endParaRPr>
          </a:p>
          <a:p>
            <a:pPr marL="7598">
              <a:spcBef>
                <a:spcPts val="467"/>
              </a:spcBef>
            </a:pPr>
            <a:r>
              <a:rPr sz="1100" spc="-30" dirty="0">
                <a:latin typeface="Symbol"/>
                <a:cs typeface="Symbol"/>
              </a:rPr>
              <a:t></a:t>
            </a:r>
            <a:endParaRPr sz="1600" dirty="0">
              <a:latin typeface="Symbol"/>
              <a:cs typeface="Symbol"/>
            </a:endParaRPr>
          </a:p>
          <a:p>
            <a:pPr marL="7598">
              <a:spcBef>
                <a:spcPts val="467"/>
              </a:spcBef>
            </a:pPr>
            <a:r>
              <a:rPr sz="1100" spc="-30" dirty="0">
                <a:latin typeface="Symbol"/>
                <a:cs typeface="Symbol"/>
              </a:rPr>
              <a:t></a:t>
            </a:r>
            <a:endParaRPr sz="1100" dirty="0">
              <a:latin typeface="Symbol"/>
              <a:cs typeface="Symbol"/>
            </a:endParaRPr>
          </a:p>
          <a:p>
            <a:pPr marL="7598">
              <a:spcBef>
                <a:spcPts val="458"/>
              </a:spcBef>
            </a:pPr>
            <a:r>
              <a:rPr sz="1100" spc="-30" dirty="0">
                <a:latin typeface="Symbol"/>
                <a:cs typeface="Symbol"/>
              </a:rPr>
              <a:t></a:t>
            </a:r>
            <a:endParaRPr sz="1100" dirty="0">
              <a:latin typeface="Symbol"/>
              <a:cs typeface="Symbol"/>
            </a:endParaRPr>
          </a:p>
          <a:p>
            <a:pPr marL="7598">
              <a:spcBef>
                <a:spcPts val="461"/>
              </a:spcBef>
            </a:pPr>
            <a:endParaRPr sz="718" dirty="0">
              <a:latin typeface="Symbol"/>
              <a:cs typeface="Symbo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19270" y="182373"/>
            <a:ext cx="11521440" cy="5654715"/>
          </a:xfrm>
          <a:custGeom>
            <a:avLst/>
            <a:gdLst/>
            <a:ahLst/>
            <a:cxnLst/>
            <a:rect l="l" t="t" r="r" b="b"/>
            <a:pathLst>
              <a:path w="7164705" h="9450705">
                <a:moveTo>
                  <a:pt x="7164311" y="9444241"/>
                </a:moveTo>
                <a:lnTo>
                  <a:pt x="7158228" y="9444241"/>
                </a:lnTo>
                <a:lnTo>
                  <a:pt x="6096" y="9444241"/>
                </a:lnTo>
                <a:lnTo>
                  <a:pt x="0" y="9444241"/>
                </a:lnTo>
                <a:lnTo>
                  <a:pt x="0" y="9450324"/>
                </a:lnTo>
                <a:lnTo>
                  <a:pt x="6096" y="9450324"/>
                </a:lnTo>
                <a:lnTo>
                  <a:pt x="7158228" y="9450324"/>
                </a:lnTo>
                <a:lnTo>
                  <a:pt x="7164311" y="9450324"/>
                </a:lnTo>
                <a:lnTo>
                  <a:pt x="7164311" y="9444241"/>
                </a:lnTo>
                <a:close/>
              </a:path>
              <a:path w="7164705" h="9450705">
                <a:moveTo>
                  <a:pt x="7164311" y="0"/>
                </a:moveTo>
                <a:lnTo>
                  <a:pt x="7158228" y="0"/>
                </a:lnTo>
                <a:lnTo>
                  <a:pt x="6096" y="0"/>
                </a:lnTo>
                <a:lnTo>
                  <a:pt x="0" y="0"/>
                </a:lnTo>
                <a:lnTo>
                  <a:pt x="0" y="6096"/>
                </a:lnTo>
                <a:lnTo>
                  <a:pt x="0" y="9444228"/>
                </a:lnTo>
                <a:lnTo>
                  <a:pt x="6096" y="9444228"/>
                </a:lnTo>
                <a:lnTo>
                  <a:pt x="6096" y="6096"/>
                </a:lnTo>
                <a:lnTo>
                  <a:pt x="7158228" y="6096"/>
                </a:lnTo>
                <a:lnTo>
                  <a:pt x="7158228" y="9444228"/>
                </a:lnTo>
                <a:lnTo>
                  <a:pt x="7164311" y="9444228"/>
                </a:lnTo>
                <a:lnTo>
                  <a:pt x="7164311" y="6096"/>
                </a:lnTo>
                <a:lnTo>
                  <a:pt x="716431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077"/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600661" y="358746"/>
            <a:ext cx="3338193" cy="512900"/>
          </a:xfrm>
          <a:prstGeom prst="rect">
            <a:avLst/>
          </a:prstGeom>
        </p:spPr>
        <p:txBody>
          <a:bodyPr vert="horz" wrap="square" lIns="0" tIns="67250" rIns="0" bIns="0" rtlCol="0">
            <a:spAutoFit/>
          </a:bodyPr>
          <a:lstStyle/>
          <a:p>
            <a:pPr marL="37612">
              <a:spcBef>
                <a:spcPts val="529"/>
              </a:spcBef>
            </a:pPr>
            <a:r>
              <a:rPr sz="838" spc="-6" dirty="0">
                <a:latin typeface="Times New Roman"/>
                <a:cs typeface="Times New Roman"/>
              </a:rPr>
              <a:t>PROCEDURE</a:t>
            </a:r>
            <a:r>
              <a:rPr sz="838" spc="-42" dirty="0">
                <a:latin typeface="Times New Roman"/>
                <a:cs typeface="Times New Roman"/>
              </a:rPr>
              <a:t> </a:t>
            </a:r>
            <a:r>
              <a:rPr sz="838" spc="-15" dirty="0">
                <a:latin typeface="Times New Roman"/>
                <a:cs typeface="Times New Roman"/>
              </a:rPr>
              <a:t>:-</a:t>
            </a:r>
            <a:endParaRPr sz="838" dirty="0">
              <a:latin typeface="Times New Roman"/>
              <a:cs typeface="Times New Roman"/>
            </a:endParaRPr>
          </a:p>
          <a:p>
            <a:pPr marL="7598" marR="3039">
              <a:lnSpc>
                <a:spcPts val="1322"/>
              </a:lnSpc>
              <a:tabLst>
                <a:tab pos="280001" algn="l"/>
              </a:tabLst>
            </a:pPr>
            <a:r>
              <a:rPr sz="718" spc="-15" dirty="0">
                <a:latin typeface="Times New Roman"/>
                <a:cs typeface="Times New Roman"/>
              </a:rPr>
              <a:t>1.</a:t>
            </a:r>
            <a:r>
              <a:rPr sz="718" dirty="0">
                <a:latin typeface="Times New Roman"/>
                <a:cs typeface="Times New Roman"/>
              </a:rPr>
              <a:t>	</a:t>
            </a:r>
            <a:r>
              <a:rPr sz="718" dirty="0">
                <a:latin typeface="Calibri"/>
                <a:cs typeface="Calibri"/>
              </a:rPr>
              <a:t>Lift</a:t>
            </a:r>
            <a:r>
              <a:rPr sz="718" spc="-30" dirty="0">
                <a:latin typeface="Calibri"/>
                <a:cs typeface="Calibri"/>
              </a:rPr>
              <a:t> </a:t>
            </a:r>
            <a:r>
              <a:rPr sz="718" dirty="0">
                <a:latin typeface="Calibri"/>
                <a:cs typeface="Calibri"/>
              </a:rPr>
              <a:t>the</a:t>
            </a:r>
            <a:r>
              <a:rPr sz="718" spc="-24" dirty="0">
                <a:latin typeface="Calibri"/>
                <a:cs typeface="Calibri"/>
              </a:rPr>
              <a:t> </a:t>
            </a:r>
            <a:r>
              <a:rPr sz="718" dirty="0">
                <a:latin typeface="Calibri"/>
                <a:cs typeface="Calibri"/>
              </a:rPr>
              <a:t>hammer</a:t>
            </a:r>
            <a:r>
              <a:rPr sz="718" spc="-30" dirty="0">
                <a:latin typeface="Calibri"/>
                <a:cs typeface="Calibri"/>
              </a:rPr>
              <a:t> </a:t>
            </a:r>
            <a:r>
              <a:rPr sz="718" dirty="0">
                <a:latin typeface="Calibri"/>
                <a:cs typeface="Calibri"/>
              </a:rPr>
              <a:t>to</a:t>
            </a:r>
            <a:r>
              <a:rPr sz="718" spc="-24" dirty="0">
                <a:latin typeface="Calibri"/>
                <a:cs typeface="Calibri"/>
              </a:rPr>
              <a:t> </a:t>
            </a:r>
            <a:r>
              <a:rPr sz="718" dirty="0">
                <a:latin typeface="Calibri"/>
                <a:cs typeface="Calibri"/>
              </a:rPr>
              <a:t>an</a:t>
            </a:r>
            <a:r>
              <a:rPr sz="718" spc="-24" dirty="0">
                <a:latin typeface="Calibri"/>
                <a:cs typeface="Calibri"/>
              </a:rPr>
              <a:t> </a:t>
            </a:r>
            <a:r>
              <a:rPr sz="718" dirty="0">
                <a:latin typeface="Calibri"/>
                <a:cs typeface="Calibri"/>
              </a:rPr>
              <a:t>appropriate</a:t>
            </a:r>
            <a:r>
              <a:rPr sz="718" spc="-27" dirty="0">
                <a:latin typeface="Calibri"/>
                <a:cs typeface="Calibri"/>
              </a:rPr>
              <a:t> </a:t>
            </a:r>
            <a:r>
              <a:rPr sz="718" dirty="0">
                <a:latin typeface="Calibri"/>
                <a:cs typeface="Calibri"/>
              </a:rPr>
              <a:t>knife</a:t>
            </a:r>
            <a:r>
              <a:rPr sz="718" spc="-21" dirty="0">
                <a:latin typeface="Calibri"/>
                <a:cs typeface="Calibri"/>
              </a:rPr>
              <a:t> </a:t>
            </a:r>
            <a:r>
              <a:rPr sz="718" dirty="0">
                <a:latin typeface="Calibri"/>
                <a:cs typeface="Calibri"/>
              </a:rPr>
              <a:t>edge</a:t>
            </a:r>
            <a:r>
              <a:rPr sz="718" spc="-33" dirty="0">
                <a:latin typeface="Calibri"/>
                <a:cs typeface="Calibri"/>
              </a:rPr>
              <a:t> </a:t>
            </a:r>
            <a:r>
              <a:rPr sz="718" dirty="0">
                <a:latin typeface="Calibri"/>
                <a:cs typeface="Calibri"/>
              </a:rPr>
              <a:t>position</a:t>
            </a:r>
            <a:r>
              <a:rPr sz="718" spc="-18" dirty="0">
                <a:latin typeface="Calibri"/>
                <a:cs typeface="Calibri"/>
              </a:rPr>
              <a:t> </a:t>
            </a:r>
            <a:r>
              <a:rPr sz="718" dirty="0">
                <a:latin typeface="Calibri"/>
                <a:cs typeface="Calibri"/>
              </a:rPr>
              <a:t>and</a:t>
            </a:r>
            <a:r>
              <a:rPr sz="718" spc="-27" dirty="0">
                <a:latin typeface="Calibri"/>
                <a:cs typeface="Calibri"/>
              </a:rPr>
              <a:t> </a:t>
            </a:r>
            <a:r>
              <a:rPr sz="718" dirty="0">
                <a:latin typeface="Calibri"/>
                <a:cs typeface="Calibri"/>
              </a:rPr>
              <a:t>notch</a:t>
            </a:r>
            <a:r>
              <a:rPr sz="718" spc="-21" dirty="0">
                <a:latin typeface="Calibri"/>
                <a:cs typeface="Calibri"/>
              </a:rPr>
              <a:t> </a:t>
            </a:r>
            <a:r>
              <a:rPr sz="718" dirty="0">
                <a:latin typeface="Calibri"/>
                <a:cs typeface="Calibri"/>
              </a:rPr>
              <a:t>the</a:t>
            </a:r>
            <a:r>
              <a:rPr sz="718" spc="-24" dirty="0">
                <a:latin typeface="Calibri"/>
                <a:cs typeface="Calibri"/>
              </a:rPr>
              <a:t> </a:t>
            </a:r>
            <a:r>
              <a:rPr sz="718" dirty="0">
                <a:latin typeface="Calibri"/>
                <a:cs typeface="Calibri"/>
              </a:rPr>
              <a:t>energy</a:t>
            </a:r>
            <a:r>
              <a:rPr sz="718" spc="-21" dirty="0">
                <a:latin typeface="Calibri"/>
                <a:cs typeface="Calibri"/>
              </a:rPr>
              <a:t> </a:t>
            </a:r>
            <a:r>
              <a:rPr sz="718" spc="-6" dirty="0">
                <a:latin typeface="Calibri"/>
                <a:cs typeface="Calibri"/>
              </a:rPr>
              <a:t>stored </a:t>
            </a:r>
            <a:r>
              <a:rPr sz="718" dirty="0">
                <a:latin typeface="Calibri"/>
                <a:cs typeface="Calibri"/>
              </a:rPr>
              <a:t>in</a:t>
            </a:r>
            <a:r>
              <a:rPr sz="718" spc="-12" dirty="0">
                <a:latin typeface="Calibri"/>
                <a:cs typeface="Calibri"/>
              </a:rPr>
              <a:t> </a:t>
            </a:r>
            <a:r>
              <a:rPr sz="718" dirty="0">
                <a:latin typeface="Calibri"/>
                <a:cs typeface="Calibri"/>
              </a:rPr>
              <a:t>the</a:t>
            </a:r>
            <a:r>
              <a:rPr sz="718" spc="-15" dirty="0">
                <a:latin typeface="Calibri"/>
                <a:cs typeface="Calibri"/>
              </a:rPr>
              <a:t> </a:t>
            </a:r>
            <a:r>
              <a:rPr sz="718" dirty="0">
                <a:latin typeface="Calibri"/>
                <a:cs typeface="Calibri"/>
              </a:rPr>
              <a:t>hammer.</a:t>
            </a:r>
            <a:r>
              <a:rPr sz="718" spc="-15" dirty="0">
                <a:latin typeface="Calibri"/>
                <a:cs typeface="Calibri"/>
              </a:rPr>
              <a:t> </a:t>
            </a:r>
            <a:r>
              <a:rPr sz="718" dirty="0">
                <a:latin typeface="Calibri"/>
                <a:cs typeface="Calibri"/>
              </a:rPr>
              <a:t>For</a:t>
            </a:r>
            <a:r>
              <a:rPr sz="718" spc="-15" dirty="0">
                <a:latin typeface="Calibri"/>
                <a:cs typeface="Calibri"/>
              </a:rPr>
              <a:t> </a:t>
            </a:r>
            <a:r>
              <a:rPr sz="718" dirty="0">
                <a:latin typeface="Calibri"/>
                <a:cs typeface="Calibri"/>
              </a:rPr>
              <a:t>the</a:t>
            </a:r>
            <a:r>
              <a:rPr sz="718" spc="-9" dirty="0">
                <a:latin typeface="Calibri"/>
                <a:cs typeface="Calibri"/>
              </a:rPr>
              <a:t> </a:t>
            </a:r>
            <a:r>
              <a:rPr sz="718" dirty="0">
                <a:latin typeface="Calibri"/>
                <a:cs typeface="Calibri"/>
              </a:rPr>
              <a:t>standard</a:t>
            </a:r>
            <a:r>
              <a:rPr sz="718" spc="-15" dirty="0">
                <a:latin typeface="Calibri"/>
                <a:cs typeface="Calibri"/>
              </a:rPr>
              <a:t> </a:t>
            </a:r>
            <a:r>
              <a:rPr sz="718" dirty="0">
                <a:latin typeface="Calibri"/>
                <a:cs typeface="Calibri"/>
              </a:rPr>
              <a:t>charpy</a:t>
            </a:r>
            <a:r>
              <a:rPr sz="718" spc="-21" dirty="0">
                <a:latin typeface="Calibri"/>
                <a:cs typeface="Calibri"/>
              </a:rPr>
              <a:t> </a:t>
            </a:r>
            <a:r>
              <a:rPr sz="718" dirty="0">
                <a:latin typeface="Calibri"/>
                <a:cs typeface="Calibri"/>
              </a:rPr>
              <a:t>test</a:t>
            </a:r>
            <a:r>
              <a:rPr sz="718" spc="-15" dirty="0">
                <a:latin typeface="Calibri"/>
                <a:cs typeface="Calibri"/>
              </a:rPr>
              <a:t> </a:t>
            </a:r>
            <a:r>
              <a:rPr sz="718" dirty="0">
                <a:latin typeface="Calibri"/>
                <a:cs typeface="Calibri"/>
              </a:rPr>
              <a:t>the</a:t>
            </a:r>
            <a:r>
              <a:rPr sz="718" spc="-24" dirty="0">
                <a:latin typeface="Calibri"/>
                <a:cs typeface="Calibri"/>
              </a:rPr>
              <a:t> </a:t>
            </a:r>
            <a:r>
              <a:rPr sz="718" dirty="0">
                <a:latin typeface="Calibri"/>
                <a:cs typeface="Calibri"/>
              </a:rPr>
              <a:t>energy</a:t>
            </a:r>
            <a:r>
              <a:rPr sz="718" spc="-15" dirty="0">
                <a:latin typeface="Calibri"/>
                <a:cs typeface="Calibri"/>
              </a:rPr>
              <a:t> </a:t>
            </a:r>
            <a:r>
              <a:rPr sz="718" dirty="0">
                <a:latin typeface="Calibri"/>
                <a:cs typeface="Calibri"/>
              </a:rPr>
              <a:t>stored</a:t>
            </a:r>
            <a:r>
              <a:rPr sz="718" spc="-9" dirty="0">
                <a:latin typeface="Calibri"/>
                <a:cs typeface="Calibri"/>
              </a:rPr>
              <a:t> </a:t>
            </a:r>
            <a:r>
              <a:rPr sz="718" dirty="0">
                <a:latin typeface="Calibri"/>
                <a:cs typeface="Calibri"/>
              </a:rPr>
              <a:t>should</a:t>
            </a:r>
            <a:r>
              <a:rPr sz="718" spc="-12" dirty="0">
                <a:latin typeface="Calibri"/>
                <a:cs typeface="Calibri"/>
              </a:rPr>
              <a:t> </a:t>
            </a:r>
            <a:r>
              <a:rPr sz="718" dirty="0">
                <a:latin typeface="Calibri"/>
                <a:cs typeface="Calibri"/>
              </a:rPr>
              <a:t>be</a:t>
            </a:r>
            <a:r>
              <a:rPr sz="718" spc="-15" dirty="0">
                <a:latin typeface="Calibri"/>
                <a:cs typeface="Calibri"/>
              </a:rPr>
              <a:t> </a:t>
            </a:r>
            <a:r>
              <a:rPr sz="718" spc="-6" dirty="0">
                <a:latin typeface="Calibri"/>
                <a:cs typeface="Calibri"/>
              </a:rPr>
              <a:t>164j.</a:t>
            </a:r>
            <a:endParaRPr sz="718" dirty="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599750" y="879800"/>
            <a:ext cx="83588" cy="333255"/>
          </a:xfrm>
          <a:prstGeom prst="rect">
            <a:avLst/>
          </a:prstGeom>
        </p:spPr>
        <p:txBody>
          <a:bodyPr vert="horz" wrap="square" lIns="0" tIns="60411" rIns="0" bIns="0" rtlCol="0">
            <a:spAutoFit/>
          </a:bodyPr>
          <a:lstStyle/>
          <a:p>
            <a:pPr marL="7598">
              <a:spcBef>
                <a:spcPts val="476"/>
              </a:spcBef>
            </a:pPr>
            <a:r>
              <a:rPr sz="718" spc="-15" dirty="0">
                <a:latin typeface="Times New Roman"/>
                <a:cs typeface="Times New Roman"/>
              </a:rPr>
              <a:t>2.</a:t>
            </a:r>
            <a:endParaRPr sz="718">
              <a:latin typeface="Times New Roman"/>
              <a:cs typeface="Times New Roman"/>
            </a:endParaRPr>
          </a:p>
          <a:p>
            <a:pPr marL="7598">
              <a:spcBef>
                <a:spcPts val="416"/>
              </a:spcBef>
            </a:pPr>
            <a:r>
              <a:rPr sz="718" spc="-15" dirty="0">
                <a:latin typeface="Times New Roman"/>
                <a:cs typeface="Times New Roman"/>
              </a:rPr>
              <a:t>3.</a:t>
            </a:r>
            <a:endParaRPr sz="718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873309" y="879800"/>
            <a:ext cx="3071472" cy="333255"/>
          </a:xfrm>
          <a:prstGeom prst="rect">
            <a:avLst/>
          </a:prstGeom>
        </p:spPr>
        <p:txBody>
          <a:bodyPr vert="horz" wrap="square" lIns="0" tIns="60411" rIns="0" bIns="0" rtlCol="0">
            <a:spAutoFit/>
          </a:bodyPr>
          <a:lstStyle/>
          <a:p>
            <a:pPr marL="7598">
              <a:spcBef>
                <a:spcPts val="476"/>
              </a:spcBef>
            </a:pPr>
            <a:r>
              <a:rPr sz="718" dirty="0">
                <a:latin typeface="Calibri"/>
                <a:cs typeface="Calibri"/>
              </a:rPr>
              <a:t>Locate</a:t>
            </a:r>
            <a:r>
              <a:rPr sz="718" spc="-27" dirty="0">
                <a:latin typeface="Calibri"/>
                <a:cs typeface="Calibri"/>
              </a:rPr>
              <a:t> </a:t>
            </a:r>
            <a:r>
              <a:rPr sz="718" dirty="0">
                <a:latin typeface="Calibri"/>
                <a:cs typeface="Calibri"/>
              </a:rPr>
              <a:t>the</a:t>
            </a:r>
            <a:r>
              <a:rPr sz="718" spc="-24" dirty="0">
                <a:latin typeface="Calibri"/>
                <a:cs typeface="Calibri"/>
              </a:rPr>
              <a:t> </a:t>
            </a:r>
            <a:r>
              <a:rPr sz="718" dirty="0">
                <a:latin typeface="Calibri"/>
                <a:cs typeface="Calibri"/>
              </a:rPr>
              <a:t>test</a:t>
            </a:r>
            <a:r>
              <a:rPr sz="718" spc="-15" dirty="0">
                <a:latin typeface="Calibri"/>
                <a:cs typeface="Calibri"/>
              </a:rPr>
              <a:t> </a:t>
            </a:r>
            <a:r>
              <a:rPr sz="718" spc="-6" dirty="0">
                <a:latin typeface="Calibri"/>
                <a:cs typeface="Calibri"/>
              </a:rPr>
              <a:t>specimen</a:t>
            </a:r>
            <a:r>
              <a:rPr sz="718" spc="-12" dirty="0">
                <a:latin typeface="Calibri"/>
                <a:cs typeface="Calibri"/>
              </a:rPr>
              <a:t> </a:t>
            </a:r>
            <a:r>
              <a:rPr sz="718" dirty="0">
                <a:latin typeface="Calibri"/>
                <a:cs typeface="Calibri"/>
              </a:rPr>
              <a:t>on</a:t>
            </a:r>
            <a:r>
              <a:rPr sz="718" spc="-27" dirty="0">
                <a:latin typeface="Calibri"/>
                <a:cs typeface="Calibri"/>
              </a:rPr>
              <a:t> </a:t>
            </a:r>
            <a:r>
              <a:rPr sz="718" dirty="0">
                <a:latin typeface="Calibri"/>
                <a:cs typeface="Calibri"/>
              </a:rPr>
              <a:t>the</a:t>
            </a:r>
            <a:r>
              <a:rPr sz="718" spc="-24" dirty="0">
                <a:latin typeface="Calibri"/>
                <a:cs typeface="Calibri"/>
              </a:rPr>
              <a:t> </a:t>
            </a:r>
            <a:r>
              <a:rPr sz="718" dirty="0">
                <a:latin typeface="Calibri"/>
                <a:cs typeface="Calibri"/>
              </a:rPr>
              <a:t>m/c</a:t>
            </a:r>
            <a:r>
              <a:rPr sz="718" spc="-12" dirty="0">
                <a:latin typeface="Calibri"/>
                <a:cs typeface="Calibri"/>
              </a:rPr>
              <a:t> </a:t>
            </a:r>
            <a:r>
              <a:rPr sz="718" spc="-6" dirty="0">
                <a:latin typeface="Calibri"/>
                <a:cs typeface="Calibri"/>
              </a:rPr>
              <a:t>supports.</a:t>
            </a:r>
            <a:endParaRPr sz="718" dirty="0">
              <a:latin typeface="Calibri"/>
              <a:cs typeface="Calibri"/>
            </a:endParaRPr>
          </a:p>
          <a:p>
            <a:pPr marL="7598">
              <a:spcBef>
                <a:spcPts val="416"/>
              </a:spcBef>
            </a:pPr>
            <a:r>
              <a:rPr sz="718" dirty="0">
                <a:latin typeface="Calibri"/>
                <a:cs typeface="Calibri"/>
              </a:rPr>
              <a:t>Release</a:t>
            </a:r>
            <a:r>
              <a:rPr sz="718" spc="-18" dirty="0">
                <a:latin typeface="Calibri"/>
                <a:cs typeface="Calibri"/>
              </a:rPr>
              <a:t> </a:t>
            </a:r>
            <a:r>
              <a:rPr sz="718" dirty="0">
                <a:latin typeface="Calibri"/>
                <a:cs typeface="Calibri"/>
              </a:rPr>
              <a:t>the</a:t>
            </a:r>
            <a:r>
              <a:rPr sz="718" spc="-24" dirty="0">
                <a:latin typeface="Calibri"/>
                <a:cs typeface="Calibri"/>
              </a:rPr>
              <a:t> </a:t>
            </a:r>
            <a:r>
              <a:rPr sz="718" dirty="0">
                <a:latin typeface="Calibri"/>
                <a:cs typeface="Calibri"/>
              </a:rPr>
              <a:t>hammer.</a:t>
            </a:r>
            <a:r>
              <a:rPr sz="718" spc="-18" dirty="0">
                <a:latin typeface="Calibri"/>
                <a:cs typeface="Calibri"/>
              </a:rPr>
              <a:t> </a:t>
            </a:r>
            <a:r>
              <a:rPr sz="718" dirty="0">
                <a:latin typeface="Calibri"/>
                <a:cs typeface="Calibri"/>
              </a:rPr>
              <a:t>The</a:t>
            </a:r>
            <a:r>
              <a:rPr sz="718" spc="-18" dirty="0">
                <a:latin typeface="Calibri"/>
                <a:cs typeface="Calibri"/>
              </a:rPr>
              <a:t> </a:t>
            </a:r>
            <a:r>
              <a:rPr sz="718" dirty="0">
                <a:latin typeface="Calibri"/>
                <a:cs typeface="Calibri"/>
              </a:rPr>
              <a:t>hammer</a:t>
            </a:r>
            <a:r>
              <a:rPr sz="718" spc="-24" dirty="0">
                <a:latin typeface="Calibri"/>
                <a:cs typeface="Calibri"/>
              </a:rPr>
              <a:t> </a:t>
            </a:r>
            <a:r>
              <a:rPr sz="718" dirty="0">
                <a:latin typeface="Calibri"/>
                <a:cs typeface="Calibri"/>
              </a:rPr>
              <a:t>will</a:t>
            </a:r>
            <a:r>
              <a:rPr sz="718" spc="-30" dirty="0">
                <a:latin typeface="Calibri"/>
                <a:cs typeface="Calibri"/>
              </a:rPr>
              <a:t> </a:t>
            </a:r>
            <a:r>
              <a:rPr sz="718" dirty="0">
                <a:latin typeface="Calibri"/>
                <a:cs typeface="Calibri"/>
              </a:rPr>
              <a:t>break</a:t>
            </a:r>
            <a:r>
              <a:rPr sz="718" spc="-36" dirty="0">
                <a:latin typeface="Calibri"/>
                <a:cs typeface="Calibri"/>
              </a:rPr>
              <a:t> </a:t>
            </a:r>
            <a:r>
              <a:rPr sz="718" dirty="0">
                <a:latin typeface="Calibri"/>
                <a:cs typeface="Calibri"/>
              </a:rPr>
              <a:t>the</a:t>
            </a:r>
            <a:r>
              <a:rPr sz="718" spc="-30" dirty="0">
                <a:latin typeface="Calibri"/>
                <a:cs typeface="Calibri"/>
              </a:rPr>
              <a:t> </a:t>
            </a:r>
            <a:r>
              <a:rPr sz="718" dirty="0">
                <a:latin typeface="Calibri"/>
                <a:cs typeface="Calibri"/>
              </a:rPr>
              <a:t>piece</a:t>
            </a:r>
            <a:r>
              <a:rPr sz="718" spc="-12" dirty="0">
                <a:latin typeface="Calibri"/>
                <a:cs typeface="Calibri"/>
              </a:rPr>
              <a:t> </a:t>
            </a:r>
            <a:r>
              <a:rPr sz="718" dirty="0">
                <a:latin typeface="Calibri"/>
                <a:cs typeface="Calibri"/>
              </a:rPr>
              <a:t>and</a:t>
            </a:r>
            <a:r>
              <a:rPr sz="718" spc="-12" dirty="0">
                <a:latin typeface="Calibri"/>
                <a:cs typeface="Calibri"/>
              </a:rPr>
              <a:t> </a:t>
            </a:r>
            <a:r>
              <a:rPr sz="718" dirty="0">
                <a:latin typeface="Calibri"/>
                <a:cs typeface="Calibri"/>
              </a:rPr>
              <a:t>shoot</a:t>
            </a:r>
            <a:r>
              <a:rPr sz="718" spc="-21" dirty="0">
                <a:latin typeface="Calibri"/>
                <a:cs typeface="Calibri"/>
              </a:rPr>
              <a:t> </a:t>
            </a:r>
            <a:r>
              <a:rPr sz="718" dirty="0">
                <a:latin typeface="Calibri"/>
                <a:cs typeface="Calibri"/>
              </a:rPr>
              <a:t>up</a:t>
            </a:r>
            <a:r>
              <a:rPr sz="718" spc="-21" dirty="0">
                <a:latin typeface="Calibri"/>
                <a:cs typeface="Calibri"/>
              </a:rPr>
              <a:t> </a:t>
            </a:r>
            <a:r>
              <a:rPr sz="718" dirty="0">
                <a:latin typeface="Calibri"/>
                <a:cs typeface="Calibri"/>
              </a:rPr>
              <a:t>the</a:t>
            </a:r>
            <a:r>
              <a:rPr sz="718" spc="-27" dirty="0">
                <a:latin typeface="Calibri"/>
                <a:cs typeface="Calibri"/>
              </a:rPr>
              <a:t> </a:t>
            </a:r>
            <a:r>
              <a:rPr sz="718" dirty="0">
                <a:latin typeface="Calibri"/>
                <a:cs typeface="Calibri"/>
              </a:rPr>
              <a:t>other</a:t>
            </a:r>
            <a:r>
              <a:rPr sz="718" spc="-21" dirty="0">
                <a:latin typeface="Calibri"/>
                <a:cs typeface="Calibri"/>
              </a:rPr>
              <a:t> </a:t>
            </a:r>
            <a:r>
              <a:rPr sz="718" spc="-12" dirty="0">
                <a:latin typeface="Calibri"/>
                <a:cs typeface="Calibri"/>
              </a:rPr>
              <a:t>side</a:t>
            </a:r>
            <a:endParaRPr sz="718" dirty="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599750" y="1260960"/>
            <a:ext cx="634507" cy="118153"/>
          </a:xfrm>
          <a:prstGeom prst="rect">
            <a:avLst/>
          </a:prstGeom>
        </p:spPr>
        <p:txBody>
          <a:bodyPr vert="horz" wrap="square" lIns="0" tIns="7599" rIns="0" bIns="0" rtlCol="0">
            <a:spAutoFit/>
          </a:bodyPr>
          <a:lstStyle/>
          <a:p>
            <a:pPr marL="7598">
              <a:spcBef>
                <a:spcPts val="60"/>
              </a:spcBef>
            </a:pPr>
            <a:r>
              <a:rPr sz="718" dirty="0">
                <a:latin typeface="Calibri"/>
                <a:cs typeface="Calibri"/>
              </a:rPr>
              <a:t>of</a:t>
            </a:r>
            <a:r>
              <a:rPr sz="718" spc="-9" dirty="0">
                <a:latin typeface="Calibri"/>
                <a:cs typeface="Calibri"/>
              </a:rPr>
              <a:t> </a:t>
            </a:r>
            <a:r>
              <a:rPr sz="718" dirty="0">
                <a:latin typeface="Calibri"/>
                <a:cs typeface="Calibri"/>
              </a:rPr>
              <a:t>the</a:t>
            </a:r>
            <a:r>
              <a:rPr sz="718" spc="-9" dirty="0">
                <a:latin typeface="Calibri"/>
                <a:cs typeface="Calibri"/>
              </a:rPr>
              <a:t> </a:t>
            </a:r>
            <a:r>
              <a:rPr sz="718" spc="-6" dirty="0">
                <a:latin typeface="Calibri"/>
                <a:cs typeface="Calibri"/>
              </a:rPr>
              <a:t>specimen.</a:t>
            </a:r>
            <a:endParaRPr sz="718" dirty="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599750" y="1378591"/>
            <a:ext cx="84728" cy="332104"/>
          </a:xfrm>
          <a:prstGeom prst="rect">
            <a:avLst/>
          </a:prstGeom>
        </p:spPr>
        <p:txBody>
          <a:bodyPr vert="horz" wrap="square" lIns="0" tIns="59271" rIns="0" bIns="0" rtlCol="0">
            <a:spAutoFit/>
          </a:bodyPr>
          <a:lstStyle/>
          <a:p>
            <a:pPr marL="7598">
              <a:spcBef>
                <a:spcPts val="467"/>
              </a:spcBef>
            </a:pPr>
            <a:r>
              <a:rPr sz="718" spc="-15" dirty="0">
                <a:latin typeface="Times New Roman"/>
                <a:cs typeface="Times New Roman"/>
              </a:rPr>
              <a:t>4.</a:t>
            </a:r>
            <a:endParaRPr sz="718">
              <a:latin typeface="Times New Roman"/>
              <a:cs typeface="Times New Roman"/>
            </a:endParaRPr>
          </a:p>
          <a:p>
            <a:pPr marL="8358">
              <a:spcBef>
                <a:spcPts val="410"/>
              </a:spcBef>
            </a:pPr>
            <a:r>
              <a:rPr sz="718" spc="-15" dirty="0">
                <a:latin typeface="Times New Roman"/>
                <a:cs typeface="Times New Roman"/>
              </a:rPr>
              <a:t>5.</a:t>
            </a:r>
            <a:endParaRPr sz="718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873310" y="1378591"/>
            <a:ext cx="3112886" cy="332104"/>
          </a:xfrm>
          <a:prstGeom prst="rect">
            <a:avLst/>
          </a:prstGeom>
        </p:spPr>
        <p:txBody>
          <a:bodyPr vert="horz" wrap="square" lIns="0" tIns="59271" rIns="0" bIns="0" rtlCol="0">
            <a:spAutoFit/>
          </a:bodyPr>
          <a:lstStyle/>
          <a:p>
            <a:pPr marL="7598">
              <a:spcBef>
                <a:spcPts val="467"/>
              </a:spcBef>
            </a:pPr>
            <a:r>
              <a:rPr sz="718" spc="-6" dirty="0">
                <a:latin typeface="Calibri"/>
                <a:cs typeface="Calibri"/>
              </a:rPr>
              <a:t>Note</a:t>
            </a:r>
            <a:r>
              <a:rPr sz="718" spc="-39" dirty="0">
                <a:latin typeface="Calibri"/>
                <a:cs typeface="Calibri"/>
              </a:rPr>
              <a:t> </a:t>
            </a:r>
            <a:r>
              <a:rPr sz="718" dirty="0">
                <a:latin typeface="Calibri"/>
                <a:cs typeface="Calibri"/>
              </a:rPr>
              <a:t>the</a:t>
            </a:r>
            <a:r>
              <a:rPr sz="718" spc="-12" dirty="0">
                <a:latin typeface="Calibri"/>
                <a:cs typeface="Calibri"/>
              </a:rPr>
              <a:t> </a:t>
            </a:r>
            <a:r>
              <a:rPr sz="718" dirty="0">
                <a:latin typeface="Calibri"/>
                <a:cs typeface="Calibri"/>
              </a:rPr>
              <a:t>residual</a:t>
            </a:r>
            <a:r>
              <a:rPr sz="718" spc="-24" dirty="0">
                <a:latin typeface="Calibri"/>
                <a:cs typeface="Calibri"/>
              </a:rPr>
              <a:t> </a:t>
            </a:r>
            <a:r>
              <a:rPr sz="718" dirty="0">
                <a:latin typeface="Calibri"/>
                <a:cs typeface="Calibri"/>
              </a:rPr>
              <a:t>energy</a:t>
            </a:r>
            <a:r>
              <a:rPr sz="718" spc="-36" dirty="0">
                <a:latin typeface="Calibri"/>
                <a:cs typeface="Calibri"/>
              </a:rPr>
              <a:t> </a:t>
            </a:r>
            <a:r>
              <a:rPr sz="718" dirty="0">
                <a:latin typeface="Calibri"/>
                <a:cs typeface="Calibri"/>
              </a:rPr>
              <a:t>indicated</a:t>
            </a:r>
            <a:r>
              <a:rPr sz="718" spc="-6" dirty="0">
                <a:latin typeface="Calibri"/>
                <a:cs typeface="Calibri"/>
              </a:rPr>
              <a:t> </a:t>
            </a:r>
            <a:r>
              <a:rPr sz="718" dirty="0">
                <a:latin typeface="Calibri"/>
                <a:cs typeface="Calibri"/>
              </a:rPr>
              <a:t>on</a:t>
            </a:r>
            <a:r>
              <a:rPr sz="718" spc="-9" dirty="0">
                <a:latin typeface="Calibri"/>
                <a:cs typeface="Calibri"/>
              </a:rPr>
              <a:t> </a:t>
            </a:r>
            <a:r>
              <a:rPr sz="718" dirty="0">
                <a:latin typeface="Calibri"/>
                <a:cs typeface="Calibri"/>
              </a:rPr>
              <a:t>the</a:t>
            </a:r>
            <a:r>
              <a:rPr sz="718" spc="-18" dirty="0">
                <a:latin typeface="Calibri"/>
                <a:cs typeface="Calibri"/>
              </a:rPr>
              <a:t> </a:t>
            </a:r>
            <a:r>
              <a:rPr sz="718" spc="-6" dirty="0">
                <a:latin typeface="Calibri"/>
                <a:cs typeface="Calibri"/>
              </a:rPr>
              <a:t>scale</a:t>
            </a:r>
            <a:r>
              <a:rPr sz="718" spc="-18" dirty="0">
                <a:latin typeface="Calibri"/>
                <a:cs typeface="Calibri"/>
              </a:rPr>
              <a:t> </a:t>
            </a:r>
            <a:r>
              <a:rPr sz="718" dirty="0">
                <a:latin typeface="Calibri"/>
                <a:cs typeface="Calibri"/>
              </a:rPr>
              <a:t>by</a:t>
            </a:r>
            <a:r>
              <a:rPr sz="718" spc="-27" dirty="0">
                <a:latin typeface="Calibri"/>
                <a:cs typeface="Calibri"/>
              </a:rPr>
              <a:t> </a:t>
            </a:r>
            <a:r>
              <a:rPr sz="718" dirty="0">
                <a:latin typeface="Calibri"/>
                <a:cs typeface="Calibri"/>
              </a:rPr>
              <a:t>the</a:t>
            </a:r>
            <a:r>
              <a:rPr sz="718" spc="-18" dirty="0">
                <a:latin typeface="Calibri"/>
                <a:cs typeface="Calibri"/>
              </a:rPr>
              <a:t> </a:t>
            </a:r>
            <a:r>
              <a:rPr sz="718" spc="-6" dirty="0">
                <a:latin typeface="Calibri"/>
                <a:cs typeface="Calibri"/>
              </a:rPr>
              <a:t>hammer.</a:t>
            </a:r>
            <a:endParaRPr sz="718" dirty="0">
              <a:latin typeface="Calibri"/>
              <a:cs typeface="Calibri"/>
            </a:endParaRPr>
          </a:p>
          <a:p>
            <a:pPr marL="7598">
              <a:spcBef>
                <a:spcPts val="410"/>
              </a:spcBef>
            </a:pPr>
            <a:r>
              <a:rPr sz="718" dirty="0">
                <a:latin typeface="Calibri"/>
                <a:cs typeface="Calibri"/>
              </a:rPr>
              <a:t>Impact</a:t>
            </a:r>
            <a:r>
              <a:rPr sz="718" spc="-18" dirty="0">
                <a:latin typeface="Calibri"/>
                <a:cs typeface="Calibri"/>
              </a:rPr>
              <a:t> </a:t>
            </a:r>
            <a:r>
              <a:rPr sz="718" dirty="0">
                <a:latin typeface="Calibri"/>
                <a:cs typeface="Calibri"/>
              </a:rPr>
              <a:t>strength</a:t>
            </a:r>
            <a:r>
              <a:rPr sz="718" spc="-21" dirty="0">
                <a:latin typeface="Calibri"/>
                <a:cs typeface="Calibri"/>
              </a:rPr>
              <a:t> </a:t>
            </a:r>
            <a:r>
              <a:rPr sz="718" dirty="0">
                <a:latin typeface="Calibri"/>
                <a:cs typeface="Calibri"/>
              </a:rPr>
              <a:t>of</a:t>
            </a:r>
            <a:r>
              <a:rPr sz="718" spc="-21" dirty="0">
                <a:latin typeface="Calibri"/>
                <a:cs typeface="Calibri"/>
              </a:rPr>
              <a:t> </a:t>
            </a:r>
            <a:r>
              <a:rPr sz="718" dirty="0">
                <a:latin typeface="Calibri"/>
                <a:cs typeface="Calibri"/>
              </a:rPr>
              <a:t>the</a:t>
            </a:r>
            <a:r>
              <a:rPr sz="718" spc="-30" dirty="0">
                <a:latin typeface="Calibri"/>
                <a:cs typeface="Calibri"/>
              </a:rPr>
              <a:t> </a:t>
            </a:r>
            <a:r>
              <a:rPr sz="718" dirty="0">
                <a:latin typeface="Calibri"/>
                <a:cs typeface="Calibri"/>
              </a:rPr>
              <a:t>test</a:t>
            </a:r>
            <a:r>
              <a:rPr sz="718" spc="-18" dirty="0">
                <a:latin typeface="Calibri"/>
                <a:cs typeface="Calibri"/>
              </a:rPr>
              <a:t> </a:t>
            </a:r>
            <a:r>
              <a:rPr sz="718" dirty="0">
                <a:latin typeface="Calibri"/>
                <a:cs typeface="Calibri"/>
              </a:rPr>
              <a:t>specimen</a:t>
            </a:r>
            <a:r>
              <a:rPr sz="718" spc="-12" dirty="0">
                <a:latin typeface="Calibri"/>
                <a:cs typeface="Calibri"/>
              </a:rPr>
              <a:t> </a:t>
            </a:r>
            <a:r>
              <a:rPr sz="718" dirty="0">
                <a:latin typeface="Calibri"/>
                <a:cs typeface="Calibri"/>
              </a:rPr>
              <a:t>is</a:t>
            </a:r>
            <a:r>
              <a:rPr sz="718" spc="-33" dirty="0">
                <a:latin typeface="Calibri"/>
                <a:cs typeface="Calibri"/>
              </a:rPr>
              <a:t> </a:t>
            </a:r>
            <a:r>
              <a:rPr sz="718" dirty="0">
                <a:latin typeface="Calibri"/>
                <a:cs typeface="Calibri"/>
              </a:rPr>
              <a:t>the</a:t>
            </a:r>
            <a:r>
              <a:rPr sz="718" spc="-27" dirty="0">
                <a:latin typeface="Calibri"/>
                <a:cs typeface="Calibri"/>
              </a:rPr>
              <a:t> </a:t>
            </a:r>
            <a:r>
              <a:rPr sz="718" dirty="0">
                <a:latin typeface="Calibri"/>
                <a:cs typeface="Calibri"/>
              </a:rPr>
              <a:t>difference</a:t>
            </a:r>
            <a:r>
              <a:rPr sz="718" spc="-12" dirty="0">
                <a:latin typeface="Calibri"/>
                <a:cs typeface="Calibri"/>
              </a:rPr>
              <a:t> </a:t>
            </a:r>
            <a:r>
              <a:rPr sz="718" dirty="0">
                <a:latin typeface="Calibri"/>
                <a:cs typeface="Calibri"/>
              </a:rPr>
              <a:t>of</a:t>
            </a:r>
            <a:r>
              <a:rPr sz="718" spc="-24" dirty="0">
                <a:latin typeface="Calibri"/>
                <a:cs typeface="Calibri"/>
              </a:rPr>
              <a:t> </a:t>
            </a:r>
            <a:r>
              <a:rPr sz="718" dirty="0">
                <a:latin typeface="Calibri"/>
                <a:cs typeface="Calibri"/>
              </a:rPr>
              <a:t>the</a:t>
            </a:r>
            <a:r>
              <a:rPr sz="718" spc="-24" dirty="0">
                <a:latin typeface="Calibri"/>
                <a:cs typeface="Calibri"/>
              </a:rPr>
              <a:t> </a:t>
            </a:r>
            <a:r>
              <a:rPr sz="718" dirty="0">
                <a:latin typeface="Calibri"/>
                <a:cs typeface="Calibri"/>
              </a:rPr>
              <a:t>initial</a:t>
            </a:r>
            <a:r>
              <a:rPr sz="718" spc="-18" dirty="0">
                <a:latin typeface="Calibri"/>
                <a:cs typeface="Calibri"/>
              </a:rPr>
              <a:t> </a:t>
            </a:r>
            <a:r>
              <a:rPr sz="718" dirty="0">
                <a:latin typeface="Calibri"/>
                <a:cs typeface="Calibri"/>
              </a:rPr>
              <a:t>energy</a:t>
            </a:r>
            <a:r>
              <a:rPr sz="718" spc="-27" dirty="0">
                <a:latin typeface="Calibri"/>
                <a:cs typeface="Calibri"/>
              </a:rPr>
              <a:t> </a:t>
            </a:r>
            <a:r>
              <a:rPr sz="718" dirty="0">
                <a:latin typeface="Calibri"/>
                <a:cs typeface="Calibri"/>
              </a:rPr>
              <a:t>stored</a:t>
            </a:r>
            <a:r>
              <a:rPr sz="718" spc="215" dirty="0">
                <a:latin typeface="Calibri"/>
                <a:cs typeface="Calibri"/>
              </a:rPr>
              <a:t> </a:t>
            </a:r>
            <a:r>
              <a:rPr sz="718" spc="-15" dirty="0">
                <a:latin typeface="Calibri"/>
                <a:cs typeface="Calibri"/>
              </a:rPr>
              <a:t>in</a:t>
            </a:r>
            <a:endParaRPr sz="718" dirty="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600661" y="1759751"/>
            <a:ext cx="1246598" cy="492806"/>
          </a:xfrm>
          <a:prstGeom prst="rect">
            <a:avLst/>
          </a:prstGeom>
        </p:spPr>
        <p:txBody>
          <a:bodyPr vert="horz" wrap="square" lIns="0" tIns="7599" rIns="0" bIns="0" rtlCol="0">
            <a:spAutoFit/>
          </a:bodyPr>
          <a:lstStyle/>
          <a:p>
            <a:pPr marL="7598">
              <a:spcBef>
                <a:spcPts val="60"/>
              </a:spcBef>
            </a:pPr>
            <a:r>
              <a:rPr sz="718" dirty="0">
                <a:latin typeface="Calibri"/>
                <a:cs typeface="Calibri"/>
              </a:rPr>
              <a:t>hammer</a:t>
            </a:r>
            <a:r>
              <a:rPr sz="718" spc="-21" dirty="0">
                <a:latin typeface="Calibri"/>
                <a:cs typeface="Calibri"/>
              </a:rPr>
              <a:t> </a:t>
            </a:r>
            <a:r>
              <a:rPr sz="718" dirty="0">
                <a:latin typeface="Calibri"/>
                <a:cs typeface="Calibri"/>
              </a:rPr>
              <a:t>and</a:t>
            </a:r>
            <a:r>
              <a:rPr sz="718" spc="-12" dirty="0">
                <a:latin typeface="Calibri"/>
                <a:cs typeface="Calibri"/>
              </a:rPr>
              <a:t> </a:t>
            </a:r>
            <a:r>
              <a:rPr sz="718" dirty="0">
                <a:latin typeface="Calibri"/>
                <a:cs typeface="Calibri"/>
              </a:rPr>
              <a:t>the</a:t>
            </a:r>
            <a:r>
              <a:rPr sz="718" spc="-18" dirty="0">
                <a:latin typeface="Calibri"/>
                <a:cs typeface="Calibri"/>
              </a:rPr>
              <a:t> </a:t>
            </a:r>
            <a:r>
              <a:rPr sz="718" dirty="0">
                <a:latin typeface="Calibri"/>
                <a:cs typeface="Calibri"/>
              </a:rPr>
              <a:t>residual</a:t>
            </a:r>
            <a:r>
              <a:rPr sz="718" spc="-15" dirty="0">
                <a:latin typeface="Calibri"/>
                <a:cs typeface="Calibri"/>
              </a:rPr>
              <a:t> </a:t>
            </a:r>
            <a:r>
              <a:rPr sz="718" spc="-6" dirty="0">
                <a:latin typeface="Calibri"/>
                <a:cs typeface="Calibri"/>
              </a:rPr>
              <a:t>energy.</a:t>
            </a:r>
            <a:endParaRPr sz="718" dirty="0">
              <a:latin typeface="Calibri"/>
              <a:cs typeface="Calibri"/>
            </a:endParaRPr>
          </a:p>
          <a:p>
            <a:pPr>
              <a:spcBef>
                <a:spcPts val="778"/>
              </a:spcBef>
            </a:pPr>
            <a:endParaRPr sz="718" dirty="0">
              <a:latin typeface="Calibri"/>
              <a:cs typeface="Calibri"/>
            </a:endParaRPr>
          </a:p>
          <a:p>
            <a:pPr marL="37612"/>
            <a:r>
              <a:rPr sz="1050" b="1" spc="-12" dirty="0">
                <a:latin typeface="Times New Roman"/>
                <a:cs typeface="Times New Roman"/>
              </a:rPr>
              <a:t>OBSERVATION</a:t>
            </a:r>
            <a:r>
              <a:rPr sz="1050" b="1" spc="15" dirty="0">
                <a:latin typeface="Times New Roman"/>
                <a:cs typeface="Times New Roman"/>
              </a:rPr>
              <a:t> </a:t>
            </a:r>
            <a:r>
              <a:rPr sz="1050" b="1" spc="-15" dirty="0">
                <a:latin typeface="Times New Roman"/>
                <a:cs typeface="Times New Roman"/>
              </a:rPr>
              <a:t>:-</a:t>
            </a:r>
            <a:endParaRPr sz="1050" b="1" dirty="0">
              <a:latin typeface="Times New Roman"/>
              <a:cs typeface="Times New Roman"/>
            </a:endParaRPr>
          </a:p>
        </p:txBody>
      </p:sp>
      <p:graphicFrame>
        <p:nvGraphicFramePr>
          <p:cNvPr id="9" name="object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5539311"/>
              </p:ext>
            </p:extLst>
          </p:nvPr>
        </p:nvGraphicFramePr>
        <p:xfrm>
          <a:off x="365761" y="2429593"/>
          <a:ext cx="10169718" cy="120322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304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864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235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22928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84494">
                <a:tc>
                  <a:txBody>
                    <a:bodyPr/>
                    <a:lstStyle/>
                    <a:p>
                      <a:pPr marL="77470">
                        <a:lnSpc>
                          <a:spcPts val="1345"/>
                        </a:lnSpc>
                      </a:pPr>
                      <a:r>
                        <a:rPr sz="1000" spc="-10" dirty="0">
                          <a:latin typeface="Arial MT"/>
                          <a:cs typeface="Arial MT"/>
                        </a:rPr>
                        <a:t>S.No.</a:t>
                      </a:r>
                      <a:endParaRPr sz="1000" dirty="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7470">
                        <a:lnSpc>
                          <a:spcPts val="1345"/>
                        </a:lnSpc>
                      </a:pPr>
                      <a:r>
                        <a:rPr sz="1000" dirty="0">
                          <a:latin typeface="Arial MT"/>
                          <a:cs typeface="Arial MT"/>
                        </a:rPr>
                        <a:t>Initial</a:t>
                      </a:r>
                      <a:r>
                        <a:rPr sz="1000" spc="-3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dirty="0">
                          <a:latin typeface="Arial MT"/>
                          <a:cs typeface="Arial MT"/>
                        </a:rPr>
                        <a:t>Energy</a:t>
                      </a:r>
                      <a:r>
                        <a:rPr sz="1000" spc="229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20" dirty="0">
                          <a:latin typeface="Arial MT"/>
                          <a:cs typeface="Arial MT"/>
                        </a:rPr>
                        <a:t>(E1)</a:t>
                      </a:r>
                      <a:endParaRPr sz="1000" dirty="0">
                        <a:latin typeface="Arial MT"/>
                        <a:cs typeface="Arial MT"/>
                      </a:endParaRPr>
                    </a:p>
                    <a:p>
                      <a:pPr marL="77470">
                        <a:lnSpc>
                          <a:spcPct val="100000"/>
                        </a:lnSpc>
                        <a:spcBef>
                          <a:spcPts val="645"/>
                        </a:spcBef>
                      </a:pPr>
                      <a:r>
                        <a:rPr sz="1000" dirty="0">
                          <a:latin typeface="Arial MT"/>
                          <a:cs typeface="Arial MT"/>
                        </a:rPr>
                        <a:t>in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10" dirty="0">
                          <a:latin typeface="Arial MT"/>
                          <a:cs typeface="Arial MT"/>
                        </a:rPr>
                        <a:t>joule</a:t>
                      </a:r>
                      <a:endParaRPr sz="1000" dirty="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7470">
                        <a:lnSpc>
                          <a:spcPts val="1345"/>
                        </a:lnSpc>
                        <a:tabLst>
                          <a:tab pos="1765935" algn="l"/>
                        </a:tabLst>
                      </a:pPr>
                      <a:r>
                        <a:rPr sz="1000" dirty="0">
                          <a:latin typeface="Arial MT"/>
                          <a:cs typeface="Arial MT"/>
                        </a:rPr>
                        <a:t>Residual</a:t>
                      </a:r>
                      <a:r>
                        <a:rPr sz="1000" spc="21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dirty="0">
                          <a:latin typeface="Arial MT"/>
                          <a:cs typeface="Arial MT"/>
                        </a:rPr>
                        <a:t>Energy</a:t>
                      </a:r>
                      <a:r>
                        <a:rPr sz="1000" spc="34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20" dirty="0">
                          <a:latin typeface="Arial MT"/>
                          <a:cs typeface="Arial MT"/>
                        </a:rPr>
                        <a:t>(E2)</a:t>
                      </a:r>
                      <a:r>
                        <a:rPr sz="1000" dirty="0">
                          <a:latin typeface="Arial MT"/>
                          <a:cs typeface="Arial MT"/>
                        </a:rPr>
                        <a:t>	</a:t>
                      </a:r>
                      <a:r>
                        <a:rPr sz="1000" spc="-25" dirty="0">
                          <a:latin typeface="Arial MT"/>
                          <a:cs typeface="Arial MT"/>
                        </a:rPr>
                        <a:t>in</a:t>
                      </a:r>
                      <a:endParaRPr sz="1000" dirty="0">
                        <a:latin typeface="Arial MT"/>
                        <a:cs typeface="Arial MT"/>
                      </a:endParaRPr>
                    </a:p>
                    <a:p>
                      <a:pPr marL="77470">
                        <a:lnSpc>
                          <a:spcPct val="100000"/>
                        </a:lnSpc>
                        <a:spcBef>
                          <a:spcPts val="645"/>
                        </a:spcBef>
                      </a:pPr>
                      <a:r>
                        <a:rPr sz="1000" spc="-10" dirty="0">
                          <a:latin typeface="Arial MT"/>
                          <a:cs typeface="Arial MT"/>
                        </a:rPr>
                        <a:t>Joule</a:t>
                      </a:r>
                      <a:endParaRPr sz="1000" dirty="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8740">
                        <a:lnSpc>
                          <a:spcPts val="1345"/>
                        </a:lnSpc>
                      </a:pPr>
                      <a:r>
                        <a:rPr sz="1000" spc="-10" dirty="0">
                          <a:latin typeface="Arial MT"/>
                          <a:cs typeface="Arial MT"/>
                        </a:rPr>
                        <a:t>Absorb</a:t>
                      </a:r>
                      <a:r>
                        <a:rPr sz="1000" spc="-5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dirty="0">
                          <a:latin typeface="Arial MT"/>
                          <a:cs typeface="Arial MT"/>
                        </a:rPr>
                        <a:t>Energy</a:t>
                      </a:r>
                      <a:r>
                        <a:rPr sz="1000" spc="-2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10" dirty="0">
                          <a:latin typeface="Arial MT"/>
                          <a:cs typeface="Arial MT"/>
                        </a:rPr>
                        <a:t>(E1-</a:t>
                      </a:r>
                      <a:r>
                        <a:rPr sz="1000" spc="-25" dirty="0">
                          <a:latin typeface="Arial MT"/>
                          <a:cs typeface="Arial MT"/>
                        </a:rPr>
                        <a:t>E2)</a:t>
                      </a:r>
                      <a:endParaRPr sz="1000" dirty="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873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" name="object 10"/>
          <p:cNvSpPr txBox="1"/>
          <p:nvPr/>
        </p:nvSpPr>
        <p:spPr>
          <a:xfrm>
            <a:off x="365761" y="3808706"/>
            <a:ext cx="10114058" cy="2580172"/>
          </a:xfrm>
          <a:prstGeom prst="rect">
            <a:avLst/>
          </a:prstGeom>
        </p:spPr>
        <p:txBody>
          <a:bodyPr vert="horz" wrap="square" lIns="0" tIns="7599" rIns="0" bIns="0" rtlCol="0">
            <a:spAutoFit/>
          </a:bodyPr>
          <a:lstStyle/>
          <a:p>
            <a:pPr marL="30394">
              <a:spcBef>
                <a:spcPts val="60"/>
              </a:spcBef>
            </a:pPr>
            <a:r>
              <a:rPr sz="1100" b="1" spc="-12" dirty="0">
                <a:latin typeface="Calibri"/>
                <a:cs typeface="Calibri"/>
              </a:rPr>
              <a:t>CALCULATION</a:t>
            </a:r>
            <a:r>
              <a:rPr sz="1100" b="1" spc="3" dirty="0">
                <a:latin typeface="Calibri"/>
                <a:cs typeface="Calibri"/>
              </a:rPr>
              <a:t> </a:t>
            </a:r>
            <a:r>
              <a:rPr sz="1100" b="1" spc="-15" dirty="0">
                <a:latin typeface="Calibri"/>
                <a:cs typeface="Calibri"/>
              </a:rPr>
              <a:t>:-</a:t>
            </a:r>
            <a:endParaRPr sz="1100" dirty="0">
              <a:latin typeface="Calibri"/>
              <a:cs typeface="Calibri"/>
            </a:endParaRPr>
          </a:p>
          <a:p>
            <a:pPr marL="576339" indent="-272403">
              <a:spcBef>
                <a:spcPts val="775"/>
              </a:spcBef>
              <a:buFont typeface="Symbol"/>
              <a:buChar char=""/>
              <a:tabLst>
                <a:tab pos="576339" algn="l"/>
              </a:tabLst>
            </a:pPr>
            <a:r>
              <a:rPr sz="1100" spc="-6" dirty="0">
                <a:latin typeface="Calibri"/>
                <a:cs typeface="Calibri"/>
              </a:rPr>
              <a:t>Modulus</a:t>
            </a:r>
            <a:r>
              <a:rPr sz="1100" spc="-48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of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rupture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=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Rupture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/</a:t>
            </a:r>
            <a:r>
              <a:rPr sz="1100" spc="-21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Effective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spc="-6" dirty="0">
                <a:latin typeface="Calibri"/>
                <a:cs typeface="Calibri"/>
              </a:rPr>
              <a:t>volume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of</a:t>
            </a:r>
            <a:r>
              <a:rPr sz="1100" spc="-6" dirty="0">
                <a:latin typeface="Calibri"/>
                <a:cs typeface="Calibri"/>
              </a:rPr>
              <a:t> specimen</a:t>
            </a:r>
            <a:endParaRPr sz="1100" dirty="0">
              <a:latin typeface="Calibri"/>
              <a:cs typeface="Calibri"/>
            </a:endParaRPr>
          </a:p>
          <a:p>
            <a:pPr marL="576339" indent="-273163">
              <a:spcBef>
                <a:spcPts val="467"/>
              </a:spcBef>
              <a:buFont typeface="Symbol"/>
              <a:buChar char=""/>
              <a:tabLst>
                <a:tab pos="576339" algn="l"/>
              </a:tabLst>
            </a:pPr>
            <a:r>
              <a:rPr sz="1100" dirty="0">
                <a:latin typeface="Calibri"/>
                <a:cs typeface="Calibri"/>
              </a:rPr>
              <a:t>Notch</a:t>
            </a:r>
            <a:r>
              <a:rPr sz="1100" spc="-42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impact</a:t>
            </a:r>
            <a:r>
              <a:rPr sz="1100" spc="-33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strength</a:t>
            </a:r>
            <a:r>
              <a:rPr sz="1100" spc="-21" dirty="0">
                <a:latin typeface="Calibri"/>
                <a:cs typeface="Calibri"/>
              </a:rPr>
              <a:t> </a:t>
            </a:r>
            <a:r>
              <a:rPr sz="1100" spc="-6" dirty="0">
                <a:latin typeface="Calibri"/>
                <a:cs typeface="Calibri"/>
              </a:rPr>
              <a:t>=</a:t>
            </a:r>
            <a:r>
              <a:rPr sz="1100" spc="-39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Absorb</a:t>
            </a:r>
            <a:r>
              <a:rPr sz="1100" spc="-36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energy</a:t>
            </a:r>
            <a:r>
              <a:rPr sz="1100" spc="-36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/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Effective</a:t>
            </a:r>
            <a:r>
              <a:rPr sz="1100" spc="-24" dirty="0">
                <a:latin typeface="Calibri"/>
                <a:cs typeface="Calibri"/>
              </a:rPr>
              <a:t> </a:t>
            </a:r>
            <a:r>
              <a:rPr sz="1100" spc="-6" dirty="0">
                <a:latin typeface="Calibri"/>
                <a:cs typeface="Calibri"/>
              </a:rPr>
              <a:t>cross</a:t>
            </a:r>
            <a:r>
              <a:rPr sz="1100" spc="-36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section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spc="-12" dirty="0">
                <a:latin typeface="Calibri"/>
                <a:cs typeface="Calibri"/>
              </a:rPr>
              <a:t>area</a:t>
            </a:r>
            <a:endParaRPr sz="1100" dirty="0">
              <a:latin typeface="Calibri"/>
              <a:cs typeface="Calibri"/>
            </a:endParaRPr>
          </a:p>
          <a:p>
            <a:pPr marL="607493">
              <a:spcBef>
                <a:spcPts val="3"/>
              </a:spcBef>
            </a:pPr>
            <a:endParaRPr lang="en-US" sz="1100" dirty="0">
              <a:latin typeface="Calibri"/>
              <a:cs typeface="Calibri"/>
            </a:endParaRPr>
          </a:p>
          <a:p>
            <a:pPr marL="607493">
              <a:spcBef>
                <a:spcPts val="3"/>
              </a:spcBef>
            </a:pPr>
            <a:r>
              <a:rPr sz="1200" spc="-6" dirty="0">
                <a:latin typeface="Times New Roman"/>
                <a:cs typeface="Times New Roman"/>
              </a:rPr>
              <a:t>PRECAUTIONS</a:t>
            </a:r>
            <a:r>
              <a:rPr sz="1200" spc="-42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:-</a:t>
            </a:r>
            <a:endParaRPr sz="1200" dirty="0">
              <a:latin typeface="Times New Roman"/>
              <a:cs typeface="Times New Roman"/>
            </a:endParaRPr>
          </a:p>
          <a:p>
            <a:pPr marL="576339" indent="-272403">
              <a:spcBef>
                <a:spcPts val="407"/>
              </a:spcBef>
              <a:buFont typeface="Times New Roman"/>
              <a:buAutoNum type="arabicPeriod" startAt="6"/>
              <a:tabLst>
                <a:tab pos="576339" algn="l"/>
              </a:tabLst>
            </a:pPr>
            <a:r>
              <a:rPr sz="1100" dirty="0">
                <a:latin typeface="Calibri"/>
                <a:cs typeface="Calibri"/>
              </a:rPr>
              <a:t>The</a:t>
            </a:r>
            <a:r>
              <a:rPr sz="1100" spc="-42" dirty="0">
                <a:latin typeface="Calibri"/>
                <a:cs typeface="Calibri"/>
              </a:rPr>
              <a:t> </a:t>
            </a:r>
            <a:r>
              <a:rPr sz="1100" spc="-6" dirty="0">
                <a:latin typeface="Calibri"/>
                <a:cs typeface="Calibri"/>
              </a:rPr>
              <a:t>specimen</a:t>
            </a:r>
            <a:r>
              <a:rPr sz="1100" spc="-18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should</a:t>
            </a:r>
            <a:r>
              <a:rPr sz="1100" spc="-18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be</a:t>
            </a:r>
            <a:r>
              <a:rPr sz="1100" spc="-42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prepared</a:t>
            </a:r>
            <a:r>
              <a:rPr sz="1100" spc="-21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in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proper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spc="-6" dirty="0">
                <a:latin typeface="Calibri"/>
                <a:cs typeface="Calibri"/>
              </a:rPr>
              <a:t>dimensions.</a:t>
            </a:r>
            <a:endParaRPr sz="1100" dirty="0">
              <a:latin typeface="Calibri"/>
              <a:cs typeface="Calibri"/>
            </a:endParaRPr>
          </a:p>
          <a:p>
            <a:pPr marL="576339" indent="-272403">
              <a:spcBef>
                <a:spcPts val="431"/>
              </a:spcBef>
              <a:buFont typeface="Times New Roman"/>
              <a:buAutoNum type="arabicPeriod" startAt="6"/>
              <a:tabLst>
                <a:tab pos="576339" algn="l"/>
              </a:tabLst>
            </a:pPr>
            <a:r>
              <a:rPr sz="1100" dirty="0">
                <a:latin typeface="Calibri"/>
                <a:cs typeface="Calibri"/>
              </a:rPr>
              <a:t>Take</a:t>
            </a:r>
            <a:r>
              <a:rPr sz="1100" spc="-33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reading</a:t>
            </a:r>
            <a:r>
              <a:rPr sz="1100" spc="-36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more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spc="-6" dirty="0">
                <a:latin typeface="Calibri"/>
                <a:cs typeface="Calibri"/>
              </a:rPr>
              <a:t>frequently.</a:t>
            </a:r>
            <a:endParaRPr sz="1100" dirty="0">
              <a:latin typeface="Calibri"/>
              <a:cs typeface="Calibri"/>
            </a:endParaRPr>
          </a:p>
          <a:p>
            <a:pPr marL="576339" indent="-272403">
              <a:spcBef>
                <a:spcPts val="416"/>
              </a:spcBef>
              <a:buFont typeface="Times New Roman"/>
              <a:buAutoNum type="arabicPeriod" startAt="6"/>
              <a:tabLst>
                <a:tab pos="576339" algn="l"/>
              </a:tabLst>
            </a:pPr>
            <a:r>
              <a:rPr sz="1100" dirty="0">
                <a:latin typeface="Calibri"/>
                <a:cs typeface="Calibri"/>
              </a:rPr>
              <a:t>Make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-21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loose</a:t>
            </a:r>
            <a:r>
              <a:rPr sz="1100" spc="-24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pointer</a:t>
            </a:r>
            <a:r>
              <a:rPr sz="1100" spc="-21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in</a:t>
            </a:r>
            <a:r>
              <a:rPr sz="1100" spc="-6" dirty="0">
                <a:latin typeface="Calibri"/>
                <a:cs typeface="Calibri"/>
              </a:rPr>
              <a:t> contact</a:t>
            </a:r>
            <a:r>
              <a:rPr sz="1100" spc="-24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with</a:t>
            </a:r>
            <a:r>
              <a:rPr sz="1100" spc="-27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-24" dirty="0">
                <a:latin typeface="Calibri"/>
                <a:cs typeface="Calibri"/>
              </a:rPr>
              <a:t> </a:t>
            </a:r>
            <a:r>
              <a:rPr sz="1100" spc="-6" dirty="0">
                <a:latin typeface="Calibri"/>
                <a:cs typeface="Calibri"/>
              </a:rPr>
              <a:t>fixed</a:t>
            </a:r>
            <a:r>
              <a:rPr sz="1100" spc="-33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pointer</a:t>
            </a:r>
            <a:r>
              <a:rPr sz="1100" spc="-24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after</a:t>
            </a:r>
            <a:r>
              <a:rPr sz="1100" spc="-18" dirty="0">
                <a:latin typeface="Calibri"/>
                <a:cs typeface="Calibri"/>
              </a:rPr>
              <a:t> </a:t>
            </a:r>
            <a:r>
              <a:rPr sz="1100" spc="-6" dirty="0">
                <a:latin typeface="Calibri"/>
                <a:cs typeface="Calibri"/>
              </a:rPr>
              <a:t>setting</a:t>
            </a:r>
            <a:r>
              <a:rPr sz="1100" spc="-33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-33" dirty="0">
                <a:latin typeface="Calibri"/>
                <a:cs typeface="Calibri"/>
              </a:rPr>
              <a:t> </a:t>
            </a:r>
            <a:r>
              <a:rPr sz="1100" spc="-6" dirty="0">
                <a:latin typeface="Calibri"/>
                <a:cs typeface="Calibri"/>
              </a:rPr>
              <a:t>pendulum.</a:t>
            </a:r>
            <a:endParaRPr sz="1100" dirty="0">
              <a:latin typeface="Calibri"/>
              <a:cs typeface="Calibri"/>
            </a:endParaRPr>
          </a:p>
          <a:p>
            <a:pPr marL="576339" indent="-272403">
              <a:spcBef>
                <a:spcPts val="431"/>
              </a:spcBef>
              <a:buFont typeface="Times New Roman"/>
              <a:buAutoNum type="arabicPeriod" startAt="6"/>
              <a:tabLst>
                <a:tab pos="576339" algn="l"/>
              </a:tabLst>
            </a:pPr>
            <a:r>
              <a:rPr sz="1100" spc="-6" dirty="0">
                <a:latin typeface="Calibri"/>
                <a:cs typeface="Calibri"/>
              </a:rPr>
              <a:t>Do</a:t>
            </a:r>
            <a:r>
              <a:rPr sz="1100" spc="-39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not</a:t>
            </a:r>
            <a:r>
              <a:rPr sz="1100" spc="-12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stand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in</a:t>
            </a:r>
            <a:r>
              <a:rPr sz="1100" spc="-36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front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of</a:t>
            </a:r>
            <a:r>
              <a:rPr sz="1100" spc="-24" dirty="0">
                <a:latin typeface="Calibri"/>
                <a:cs typeface="Calibri"/>
              </a:rPr>
              <a:t> </a:t>
            </a:r>
            <a:r>
              <a:rPr sz="1100" spc="-6" dirty="0">
                <a:latin typeface="Calibri"/>
                <a:cs typeface="Calibri"/>
              </a:rPr>
              <a:t>swinging</a:t>
            </a:r>
            <a:r>
              <a:rPr sz="1100" spc="-36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hammer</a:t>
            </a:r>
            <a:r>
              <a:rPr sz="1100" spc="-24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or</a:t>
            </a:r>
            <a:r>
              <a:rPr sz="1100" spc="-33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releasing</a:t>
            </a:r>
            <a:r>
              <a:rPr sz="1100" spc="-9" dirty="0">
                <a:latin typeface="Calibri"/>
                <a:cs typeface="Calibri"/>
              </a:rPr>
              <a:t> </a:t>
            </a:r>
            <a:r>
              <a:rPr sz="1100" spc="-6" dirty="0">
                <a:latin typeface="Calibri"/>
                <a:cs typeface="Calibri"/>
              </a:rPr>
              <a:t>hammer.</a:t>
            </a:r>
            <a:endParaRPr sz="1100" dirty="0">
              <a:latin typeface="Calibri"/>
              <a:cs typeface="Calibri"/>
            </a:endParaRPr>
          </a:p>
          <a:p>
            <a:pPr marL="576339" indent="-272403">
              <a:spcBef>
                <a:spcPts val="431"/>
              </a:spcBef>
              <a:buFont typeface="Times New Roman"/>
              <a:buAutoNum type="arabicPeriod" startAt="6"/>
              <a:tabLst>
                <a:tab pos="576339" algn="l"/>
              </a:tabLst>
            </a:pPr>
            <a:r>
              <a:rPr sz="1100" dirty="0">
                <a:latin typeface="Calibri"/>
                <a:cs typeface="Calibri"/>
              </a:rPr>
              <a:t>Place</a:t>
            </a:r>
            <a:r>
              <a:rPr sz="1100" spc="-27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-24" dirty="0">
                <a:latin typeface="Calibri"/>
                <a:cs typeface="Calibri"/>
              </a:rPr>
              <a:t> </a:t>
            </a:r>
            <a:r>
              <a:rPr sz="1100" spc="-6" dirty="0">
                <a:latin typeface="Calibri"/>
                <a:cs typeface="Calibri"/>
              </a:rPr>
              <a:t>specimen</a:t>
            </a:r>
            <a:r>
              <a:rPr sz="1100" spc="-21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proper</a:t>
            </a:r>
            <a:r>
              <a:rPr sz="1100" spc="-12" dirty="0">
                <a:latin typeface="Calibri"/>
                <a:cs typeface="Calibri"/>
              </a:rPr>
              <a:t> </a:t>
            </a:r>
            <a:r>
              <a:rPr sz="1100" spc="-6" dirty="0">
                <a:latin typeface="Calibri"/>
                <a:cs typeface="Calibri"/>
              </a:rPr>
              <a:t>position.</a:t>
            </a:r>
            <a:endParaRPr sz="1100" dirty="0">
              <a:latin typeface="Calibri"/>
              <a:cs typeface="Calibri"/>
            </a:endParaRPr>
          </a:p>
          <a:p>
            <a:pPr>
              <a:spcBef>
                <a:spcPts val="760"/>
              </a:spcBef>
            </a:pPr>
            <a:endParaRPr sz="1100" dirty="0">
              <a:latin typeface="Calibri"/>
              <a:cs typeface="Calibri"/>
            </a:endParaRPr>
          </a:p>
          <a:p>
            <a:pPr marL="30394"/>
            <a:r>
              <a:rPr sz="1100" b="1" dirty="0">
                <a:latin typeface="Times New Roman"/>
                <a:cs typeface="Times New Roman"/>
              </a:rPr>
              <a:t>RESULT</a:t>
            </a:r>
            <a:r>
              <a:rPr sz="1100" b="1" spc="-33" dirty="0">
                <a:latin typeface="Times New Roman"/>
                <a:cs typeface="Times New Roman"/>
              </a:rPr>
              <a:t> </a:t>
            </a:r>
            <a:r>
              <a:rPr sz="1100" b="1" dirty="0">
                <a:latin typeface="Times New Roman"/>
                <a:cs typeface="Times New Roman"/>
              </a:rPr>
              <a:t>:-</a:t>
            </a:r>
            <a:r>
              <a:rPr sz="1100" b="1" spc="-3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The</a:t>
            </a:r>
            <a:r>
              <a:rPr sz="1100" spc="-3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impact</a:t>
            </a:r>
            <a:r>
              <a:rPr sz="1100" spc="-12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strength</a:t>
            </a:r>
            <a:r>
              <a:rPr sz="1100" spc="-12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of</a:t>
            </a:r>
            <a:r>
              <a:rPr sz="1100" spc="-12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given</a:t>
            </a:r>
            <a:r>
              <a:rPr sz="1100" spc="-3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specimen</a:t>
            </a:r>
            <a:r>
              <a:rPr sz="1100" spc="-12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=</a:t>
            </a:r>
            <a:r>
              <a:rPr sz="1100" spc="-54" dirty="0">
                <a:latin typeface="Times New Roman"/>
                <a:cs typeface="Times New Roman"/>
              </a:rPr>
              <a:t> </a:t>
            </a:r>
            <a:r>
              <a:rPr sz="1100" spc="-6" dirty="0">
                <a:latin typeface="Times New Roman"/>
                <a:cs typeface="Times New Roman"/>
              </a:rPr>
              <a:t>-------</a:t>
            </a:r>
            <a:r>
              <a:rPr sz="1100" spc="-60" dirty="0">
                <a:latin typeface="Times New Roman"/>
                <a:cs typeface="Times New Roman"/>
              </a:rPr>
              <a:t> </a:t>
            </a:r>
            <a:r>
              <a:rPr sz="1100" spc="-6" dirty="0">
                <a:latin typeface="Times New Roman"/>
                <a:cs typeface="Times New Roman"/>
              </a:rPr>
              <a:t>joule/mm</a:t>
            </a:r>
            <a:r>
              <a:rPr sz="1100" spc="-9" baseline="31250" dirty="0">
                <a:latin typeface="Times New Roman"/>
                <a:cs typeface="Times New Roman"/>
              </a:rPr>
              <a:t>2</a:t>
            </a:r>
            <a:endParaRPr sz="1100" baseline="31250" dirty="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0" y="0"/>
            <a:ext cx="12192000" cy="6384897"/>
          </a:xfrm>
          <a:custGeom>
            <a:avLst/>
            <a:gdLst/>
            <a:ahLst/>
            <a:cxnLst/>
            <a:rect l="l" t="t" r="r" b="b"/>
            <a:pathLst>
              <a:path w="7164705" h="9450705">
                <a:moveTo>
                  <a:pt x="7164311" y="9444241"/>
                </a:moveTo>
                <a:lnTo>
                  <a:pt x="7158228" y="9444241"/>
                </a:lnTo>
                <a:lnTo>
                  <a:pt x="6096" y="9444241"/>
                </a:lnTo>
                <a:lnTo>
                  <a:pt x="0" y="9444241"/>
                </a:lnTo>
                <a:lnTo>
                  <a:pt x="0" y="9450324"/>
                </a:lnTo>
                <a:lnTo>
                  <a:pt x="6096" y="9450324"/>
                </a:lnTo>
                <a:lnTo>
                  <a:pt x="7158228" y="9450324"/>
                </a:lnTo>
                <a:lnTo>
                  <a:pt x="7164311" y="9450324"/>
                </a:lnTo>
                <a:lnTo>
                  <a:pt x="7164311" y="9444241"/>
                </a:lnTo>
                <a:close/>
              </a:path>
              <a:path w="7164705" h="9450705">
                <a:moveTo>
                  <a:pt x="7164311" y="0"/>
                </a:moveTo>
                <a:lnTo>
                  <a:pt x="7158228" y="0"/>
                </a:lnTo>
                <a:lnTo>
                  <a:pt x="6096" y="0"/>
                </a:lnTo>
                <a:lnTo>
                  <a:pt x="0" y="0"/>
                </a:lnTo>
                <a:lnTo>
                  <a:pt x="0" y="6096"/>
                </a:lnTo>
                <a:lnTo>
                  <a:pt x="0" y="9444228"/>
                </a:lnTo>
                <a:lnTo>
                  <a:pt x="6096" y="9444228"/>
                </a:lnTo>
                <a:lnTo>
                  <a:pt x="6096" y="6096"/>
                </a:lnTo>
                <a:lnTo>
                  <a:pt x="7158228" y="6096"/>
                </a:lnTo>
                <a:lnTo>
                  <a:pt x="7158228" y="9444228"/>
                </a:lnTo>
                <a:lnTo>
                  <a:pt x="7164311" y="9444228"/>
                </a:lnTo>
                <a:lnTo>
                  <a:pt x="7164311" y="6096"/>
                </a:lnTo>
                <a:lnTo>
                  <a:pt x="716431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077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1500422"/>
              </p:ext>
            </p:extLst>
          </p:nvPr>
        </p:nvGraphicFramePr>
        <p:xfrm>
          <a:off x="0" y="0"/>
          <a:ext cx="12191998" cy="650025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841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511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970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9327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6635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3114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4">
                  <a:txBody>
                    <a:bodyPr/>
                    <a:lstStyle/>
                    <a:p>
                      <a:pPr marL="42545" marR="433705">
                        <a:lnSpc>
                          <a:spcPts val="1380"/>
                        </a:lnSpc>
                        <a:spcBef>
                          <a:spcPts val="60"/>
                        </a:spcBef>
                      </a:pPr>
                      <a:r>
                        <a:rPr sz="1400" b="1" dirty="0">
                          <a:latin typeface="Times New Roman"/>
                          <a:cs typeface="Times New Roman"/>
                        </a:rPr>
                        <a:t>Course</a:t>
                      </a:r>
                      <a:r>
                        <a:rPr sz="1400" b="1" spc="-7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b="1" dirty="0">
                          <a:latin typeface="Times New Roman"/>
                          <a:cs typeface="Times New Roman"/>
                        </a:rPr>
                        <a:t>Plan</a:t>
                      </a:r>
                      <a:r>
                        <a:rPr sz="1400" b="1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b="1" spc="-10" dirty="0">
                          <a:latin typeface="Times New Roman"/>
                          <a:cs typeface="Times New Roman"/>
                        </a:rPr>
                        <a:t>Specifying</a:t>
                      </a:r>
                      <a:r>
                        <a:rPr sz="1400" b="1" spc="-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b="1" dirty="0">
                          <a:latin typeface="Times New Roman"/>
                          <a:cs typeface="Times New Roman"/>
                        </a:rPr>
                        <a:t>Content,</a:t>
                      </a:r>
                      <a:r>
                        <a:rPr sz="1400" b="1" spc="-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b="1" dirty="0">
                          <a:latin typeface="Times New Roman"/>
                          <a:cs typeface="Times New Roman"/>
                        </a:rPr>
                        <a:t>CLOs,</a:t>
                      </a:r>
                      <a:r>
                        <a:rPr sz="1400" b="1" spc="-6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b="1" dirty="0">
                          <a:latin typeface="Times New Roman"/>
                          <a:cs typeface="Times New Roman"/>
                        </a:rPr>
                        <a:t>Teaching</a:t>
                      </a:r>
                      <a:r>
                        <a:rPr sz="1400" b="1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b="1" dirty="0">
                          <a:latin typeface="Times New Roman"/>
                          <a:cs typeface="Times New Roman"/>
                        </a:rPr>
                        <a:t>Learning</a:t>
                      </a:r>
                      <a:r>
                        <a:rPr sz="1400" b="1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b="1" spc="-10" dirty="0">
                          <a:latin typeface="Times New Roman"/>
                          <a:cs typeface="Times New Roman"/>
                        </a:rPr>
                        <a:t>Strategy</a:t>
                      </a:r>
                      <a:r>
                        <a:rPr sz="1400" b="1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b="1" dirty="0">
                          <a:latin typeface="Times New Roman"/>
                          <a:cs typeface="Times New Roman"/>
                        </a:rPr>
                        <a:t>and</a:t>
                      </a:r>
                      <a:r>
                        <a:rPr sz="1400" b="1" spc="-7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b="1" spc="-10" dirty="0">
                          <a:latin typeface="Times New Roman"/>
                          <a:cs typeface="Times New Roman"/>
                        </a:rPr>
                        <a:t>Assessment Strategy</a:t>
                      </a: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559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414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4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1647">
                <a:tc>
                  <a:txBody>
                    <a:bodyPr/>
                    <a:lstStyle/>
                    <a:p>
                      <a:pPr marL="13335" algn="ctr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sz="1200" spc="-20" dirty="0">
                          <a:latin typeface="Times New Roman"/>
                          <a:cs typeface="Times New Roman"/>
                        </a:rPr>
                        <a:t>Week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4712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80" algn="ctr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Topics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4712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60680" marR="44450" indent="-318770">
                        <a:lnSpc>
                          <a:spcPts val="1380"/>
                        </a:lnSpc>
                        <a:spcBef>
                          <a:spcPts val="60"/>
                        </a:spcBef>
                      </a:pPr>
                      <a:r>
                        <a:rPr sz="1200" spc="-25" dirty="0">
                          <a:latin typeface="Times New Roman"/>
                          <a:cs typeface="Times New Roman"/>
                        </a:rPr>
                        <a:t>Teaching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20" dirty="0">
                          <a:latin typeface="Times New Roman"/>
                          <a:cs typeface="Times New Roman"/>
                        </a:rPr>
                        <a:t>Learning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Strategy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559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68300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sz="1200" dirty="0">
                          <a:latin typeface="Times New Roman"/>
                          <a:cs typeface="Times New Roman"/>
                        </a:rPr>
                        <a:t>Assessment</a:t>
                      </a:r>
                      <a:r>
                        <a:rPr sz="12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Strategy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54712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3690" marR="40640" indent="-271780">
                        <a:lnSpc>
                          <a:spcPts val="1380"/>
                        </a:lnSpc>
                        <a:spcBef>
                          <a:spcPts val="60"/>
                        </a:spcBef>
                      </a:pPr>
                      <a:r>
                        <a:rPr sz="1200" spc="-20" dirty="0">
                          <a:latin typeface="Times New Roman"/>
                          <a:cs typeface="Times New Roman"/>
                        </a:rPr>
                        <a:t>Corresponding CLOs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4559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4248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19685" algn="ctr">
                        <a:lnSpc>
                          <a:spcPct val="100000"/>
                        </a:lnSpc>
                      </a:pPr>
                      <a:r>
                        <a:rPr sz="1200" spc="-50" dirty="0">
                          <a:latin typeface="Times New Roman"/>
                          <a:cs typeface="Times New Roman"/>
                        </a:rPr>
                        <a:t>1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50495" marR="136525" indent="66675" algn="ctr">
                        <a:lnSpc>
                          <a:spcPct val="94400"/>
                        </a:lnSpc>
                        <a:spcBef>
                          <a:spcPts val="114"/>
                        </a:spcBef>
                      </a:pPr>
                      <a:r>
                        <a:rPr sz="1200" dirty="0">
                          <a:latin typeface="Times New Roman"/>
                          <a:cs typeface="Times New Roman"/>
                        </a:rPr>
                        <a:t>Basic</a:t>
                      </a:r>
                      <a:r>
                        <a:rPr sz="1200" spc="2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Introduction</a:t>
                      </a:r>
                      <a:r>
                        <a:rPr sz="1200" spc="2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25" dirty="0">
                          <a:latin typeface="Times New Roman"/>
                          <a:cs typeface="Times New Roman"/>
                        </a:rPr>
                        <a:t>on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Hardness,</a:t>
                      </a:r>
                      <a:r>
                        <a:rPr sz="1200" spc="270" dirty="0"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Toughness,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Tension,</a:t>
                      </a:r>
                      <a:r>
                        <a:rPr sz="1200" spc="3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Compression,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Shear</a:t>
                      </a:r>
                      <a:r>
                        <a:rPr sz="1200" spc="-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force,</a:t>
                      </a:r>
                      <a:r>
                        <a:rPr sz="12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torsion</a:t>
                      </a:r>
                      <a:r>
                        <a:rPr sz="12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25" dirty="0">
                          <a:latin typeface="Times New Roman"/>
                          <a:cs typeface="Times New Roman"/>
                        </a:rPr>
                        <a:t>and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Mechanical</a:t>
                      </a:r>
                      <a:r>
                        <a:rPr sz="1200" spc="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Properties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8738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1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L="238760" marR="203200" indent="-30480" algn="ctr">
                        <a:lnSpc>
                          <a:spcPts val="1380"/>
                        </a:lnSpc>
                      </a:pP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Lecture,</a:t>
                      </a:r>
                      <a:r>
                        <a:rPr sz="1200" spc="-6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20" dirty="0">
                          <a:latin typeface="Times New Roman"/>
                          <a:cs typeface="Times New Roman"/>
                        </a:rPr>
                        <a:t>Oral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Presentation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1931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40640">
                        <a:lnSpc>
                          <a:spcPct val="100000"/>
                        </a:lnSpc>
                      </a:pPr>
                      <a:r>
                        <a:rPr sz="1200" spc="-20" dirty="0">
                          <a:latin typeface="Times New Roman"/>
                          <a:cs typeface="Times New Roman"/>
                        </a:rPr>
                        <a:t>Quiz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R="16510" algn="ctr">
                        <a:lnSpc>
                          <a:spcPct val="100000"/>
                        </a:lnSpc>
                      </a:pPr>
                      <a:r>
                        <a:rPr sz="1200" spc="-20" dirty="0">
                          <a:latin typeface="Times New Roman"/>
                          <a:cs typeface="Times New Roman"/>
                        </a:rPr>
                        <a:t>CLO1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1537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19685" algn="ctr">
                        <a:lnSpc>
                          <a:spcPct val="100000"/>
                        </a:lnSpc>
                      </a:pPr>
                      <a:r>
                        <a:rPr sz="1200" spc="-50" dirty="0">
                          <a:latin typeface="Times New Roman"/>
                          <a:cs typeface="Times New Roman"/>
                        </a:rPr>
                        <a:t>2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L="648970" marR="282575" indent="-365760" algn="ctr">
                        <a:lnSpc>
                          <a:spcPts val="1380"/>
                        </a:lnSpc>
                      </a:pP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Rockwell</a:t>
                      </a:r>
                      <a:r>
                        <a:rPr sz="1200" spc="-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Hardness Testing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9119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8740" marR="59690" indent="1270" algn="ctr">
                        <a:lnSpc>
                          <a:spcPts val="1380"/>
                        </a:lnSpc>
                        <a:spcBef>
                          <a:spcPts val="55"/>
                        </a:spcBef>
                      </a:pP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Lecture,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discussion,</a:t>
                      </a:r>
                      <a:r>
                        <a:rPr sz="1200" spc="-7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20" dirty="0">
                          <a:latin typeface="Times New Roman"/>
                          <a:cs typeface="Times New Roman"/>
                        </a:rPr>
                        <a:t>Video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Presentation, Experiment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179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L="40640" marR="49530">
                        <a:lnSpc>
                          <a:spcPts val="1380"/>
                        </a:lnSpc>
                      </a:pPr>
                      <a:r>
                        <a:rPr sz="1200" dirty="0">
                          <a:latin typeface="Times New Roman"/>
                          <a:cs typeface="Times New Roman"/>
                        </a:rPr>
                        <a:t>Lab</a:t>
                      </a:r>
                      <a:r>
                        <a:rPr sz="1200" spc="1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Report</a:t>
                      </a:r>
                      <a:r>
                        <a:rPr sz="1200" spc="17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Assessment,</a:t>
                      </a:r>
                      <a:r>
                        <a:rPr sz="1200" spc="18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viva,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Lab</a:t>
                      </a:r>
                      <a:r>
                        <a:rPr sz="12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Test,</a:t>
                      </a:r>
                      <a:r>
                        <a:rPr sz="12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20" dirty="0">
                          <a:latin typeface="Times New Roman"/>
                          <a:cs typeface="Times New Roman"/>
                        </a:rPr>
                        <a:t>Quiz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9119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286385" marR="48895" indent="-228600">
                        <a:lnSpc>
                          <a:spcPts val="1380"/>
                        </a:lnSpc>
                      </a:pP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CLO2,</a:t>
                      </a:r>
                      <a:r>
                        <a:rPr sz="1200" spc="-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CLO3,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CLO</a:t>
                      </a:r>
                      <a:r>
                        <a:rPr sz="12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50" dirty="0">
                          <a:latin typeface="Times New Roman"/>
                          <a:cs typeface="Times New Roman"/>
                        </a:rPr>
                        <a:t>4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9119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5675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19685" algn="ctr">
                        <a:lnSpc>
                          <a:spcPct val="100000"/>
                        </a:lnSpc>
                      </a:pPr>
                      <a:r>
                        <a:rPr sz="1200" spc="-50" dirty="0">
                          <a:latin typeface="Times New Roman"/>
                          <a:cs typeface="Times New Roman"/>
                        </a:rPr>
                        <a:t>3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L="4445" algn="ctr">
                        <a:lnSpc>
                          <a:spcPct val="100000"/>
                        </a:lnSpc>
                      </a:pPr>
                      <a:r>
                        <a:rPr sz="1200" dirty="0">
                          <a:latin typeface="Times New Roman"/>
                          <a:cs typeface="Times New Roman"/>
                        </a:rPr>
                        <a:t>Brinell</a:t>
                      </a:r>
                      <a:r>
                        <a:rPr sz="1200" spc="-6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Harness</a:t>
                      </a:r>
                      <a:r>
                        <a:rPr sz="1200" spc="-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Testing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5472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8740" marR="59690" indent="1270" algn="ctr">
                        <a:lnSpc>
                          <a:spcPts val="1380"/>
                        </a:lnSpc>
                        <a:spcBef>
                          <a:spcPts val="70"/>
                        </a:spcBef>
                      </a:pP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Lecture,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discussion,</a:t>
                      </a:r>
                      <a:r>
                        <a:rPr sz="1200" spc="-7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20" dirty="0">
                          <a:latin typeface="Times New Roman"/>
                          <a:cs typeface="Times New Roman"/>
                        </a:rPr>
                        <a:t>Video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Presentation, Experiment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319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L="40640" marR="49530">
                        <a:lnSpc>
                          <a:spcPts val="1380"/>
                        </a:lnSpc>
                        <a:spcBef>
                          <a:spcPts val="5"/>
                        </a:spcBef>
                      </a:pPr>
                      <a:r>
                        <a:rPr sz="1200" dirty="0">
                          <a:latin typeface="Times New Roman"/>
                          <a:cs typeface="Times New Roman"/>
                        </a:rPr>
                        <a:t>Lab</a:t>
                      </a:r>
                      <a:r>
                        <a:rPr sz="1200" spc="1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Report</a:t>
                      </a:r>
                      <a:r>
                        <a:rPr sz="1200" spc="17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Assessment,</a:t>
                      </a:r>
                      <a:r>
                        <a:rPr sz="1200" spc="18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viva,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Lab</a:t>
                      </a:r>
                      <a:r>
                        <a:rPr sz="12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Test,</a:t>
                      </a:r>
                      <a:r>
                        <a:rPr sz="12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20" dirty="0">
                          <a:latin typeface="Times New Roman"/>
                          <a:cs typeface="Times New Roman"/>
                        </a:rPr>
                        <a:t>Quiz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638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66065" marR="48895" indent="-208915">
                        <a:lnSpc>
                          <a:spcPts val="1380"/>
                        </a:lnSpc>
                        <a:spcBef>
                          <a:spcPts val="825"/>
                        </a:spcBef>
                      </a:pP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CLO2,</a:t>
                      </a:r>
                      <a:r>
                        <a:rPr sz="1200" spc="-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CLO3,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CLO</a:t>
                      </a:r>
                      <a:r>
                        <a:rPr sz="12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50" dirty="0">
                          <a:latin typeface="Times New Roman"/>
                          <a:cs typeface="Times New Roman"/>
                        </a:rPr>
                        <a:t>4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62691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1705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33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1968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200" spc="-50" dirty="0">
                          <a:latin typeface="Times New Roman"/>
                          <a:cs typeface="Times New Roman"/>
                        </a:rPr>
                        <a:t>4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L="115570" marR="109220" indent="-18415" algn="ctr">
                        <a:lnSpc>
                          <a:spcPts val="1380"/>
                        </a:lnSpc>
                        <a:spcBef>
                          <a:spcPts val="5"/>
                        </a:spcBef>
                      </a:pP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Practice</a:t>
                      </a:r>
                      <a:r>
                        <a:rPr sz="1200" spc="-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on</a:t>
                      </a:r>
                      <a:r>
                        <a:rPr sz="1200" spc="-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Rockwell</a:t>
                      </a:r>
                      <a:r>
                        <a:rPr sz="1200" spc="-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25" dirty="0">
                          <a:latin typeface="Times New Roman"/>
                          <a:cs typeface="Times New Roman"/>
                        </a:rPr>
                        <a:t>and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Brinell</a:t>
                      </a:r>
                      <a:r>
                        <a:rPr sz="1200" spc="-6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Hardness</a:t>
                      </a:r>
                      <a:r>
                        <a:rPr sz="1200" spc="-6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Testing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638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705" marR="34925" algn="ctr">
                        <a:lnSpc>
                          <a:spcPts val="1380"/>
                        </a:lnSpc>
                        <a:spcBef>
                          <a:spcPts val="825"/>
                        </a:spcBef>
                      </a:pP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Group</a:t>
                      </a:r>
                      <a:r>
                        <a:rPr sz="12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Discussion, Experiment Practice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2691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L="139700">
                        <a:lnSpc>
                          <a:spcPct val="100000"/>
                        </a:lnSpc>
                      </a:pPr>
                      <a:r>
                        <a:rPr sz="1200" dirty="0">
                          <a:latin typeface="Times New Roman"/>
                          <a:cs typeface="Times New Roman"/>
                        </a:rPr>
                        <a:t>Skill</a:t>
                      </a:r>
                      <a:r>
                        <a:rPr sz="12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Development</a:t>
                      </a:r>
                      <a:r>
                        <a:rPr sz="1200" spc="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20" dirty="0">
                          <a:latin typeface="Times New Roman"/>
                          <a:cs typeface="Times New Roman"/>
                        </a:rPr>
                        <a:t>Test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5472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266065" marR="48895" indent="-208915">
                        <a:lnSpc>
                          <a:spcPts val="1380"/>
                        </a:lnSpc>
                        <a:spcBef>
                          <a:spcPts val="5"/>
                        </a:spcBef>
                      </a:pP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CLO2,</a:t>
                      </a:r>
                      <a:r>
                        <a:rPr sz="1200" spc="-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CLO3,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CLO</a:t>
                      </a:r>
                      <a:r>
                        <a:rPr sz="12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50" dirty="0">
                          <a:latin typeface="Times New Roman"/>
                          <a:cs typeface="Times New Roman"/>
                        </a:rPr>
                        <a:t>4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10638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2938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21590" algn="ctr">
                        <a:lnSpc>
                          <a:spcPct val="100000"/>
                        </a:lnSpc>
                      </a:pPr>
                      <a:r>
                        <a:rPr sz="1200" spc="-25" dirty="0">
                          <a:latin typeface="Times New Roman"/>
                          <a:cs typeface="Times New Roman"/>
                        </a:rPr>
                        <a:t>5-</a:t>
                      </a:r>
                      <a:r>
                        <a:rPr sz="1200" spc="-50" dirty="0">
                          <a:latin typeface="Times New Roman"/>
                          <a:cs typeface="Times New Roman"/>
                        </a:rPr>
                        <a:t>6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L="3810" algn="ctr">
                        <a:lnSpc>
                          <a:spcPct val="100000"/>
                        </a:lnSpc>
                      </a:pPr>
                      <a:r>
                        <a:rPr sz="1200" dirty="0">
                          <a:latin typeface="Times New Roman"/>
                          <a:cs typeface="Times New Roman"/>
                        </a:rPr>
                        <a:t>Izod</a:t>
                      </a:r>
                      <a:r>
                        <a:rPr sz="1200" spc="-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Impact</a:t>
                      </a:r>
                      <a:r>
                        <a:rPr sz="1200" spc="-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Testing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8740" marR="59690" indent="1270" algn="ctr">
                        <a:lnSpc>
                          <a:spcPct val="96100"/>
                        </a:lnSpc>
                        <a:spcBef>
                          <a:spcPts val="90"/>
                        </a:spcBef>
                      </a:pP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Lecture,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discussion,</a:t>
                      </a:r>
                      <a:r>
                        <a:rPr sz="1200" spc="-7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20" dirty="0">
                          <a:latin typeface="Times New Roman"/>
                          <a:cs typeface="Times New Roman"/>
                        </a:rPr>
                        <a:t>Video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Presentation, Experiment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839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L="40640" marR="49530">
                        <a:lnSpc>
                          <a:spcPts val="1380"/>
                        </a:lnSpc>
                        <a:spcBef>
                          <a:spcPts val="5"/>
                        </a:spcBef>
                      </a:pPr>
                      <a:r>
                        <a:rPr sz="1200" dirty="0">
                          <a:latin typeface="Times New Roman"/>
                          <a:cs typeface="Times New Roman"/>
                        </a:rPr>
                        <a:t>Lab</a:t>
                      </a:r>
                      <a:r>
                        <a:rPr sz="1200" spc="1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Report</a:t>
                      </a:r>
                      <a:r>
                        <a:rPr sz="1200" spc="17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Assessment,</a:t>
                      </a:r>
                      <a:r>
                        <a:rPr sz="1200" spc="18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viva,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Lab</a:t>
                      </a:r>
                      <a:r>
                        <a:rPr sz="12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Test,</a:t>
                      </a:r>
                      <a:r>
                        <a:rPr sz="12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20" dirty="0">
                          <a:latin typeface="Times New Roman"/>
                          <a:cs typeface="Times New Roman"/>
                        </a:rPr>
                        <a:t>Quiz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638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8890" algn="ctr">
                        <a:lnSpc>
                          <a:spcPct val="100000"/>
                        </a:lnSpc>
                      </a:pPr>
                      <a:r>
                        <a:rPr sz="1200" dirty="0">
                          <a:latin typeface="Times New Roman"/>
                          <a:cs typeface="Times New Roman"/>
                        </a:rPr>
                        <a:t>CLO2,</a:t>
                      </a:r>
                      <a:r>
                        <a:rPr sz="12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20" dirty="0">
                          <a:latin typeface="Times New Roman"/>
                          <a:cs typeface="Times New Roman"/>
                        </a:rPr>
                        <a:t>CLO3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86124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19685" algn="ctr">
                        <a:lnSpc>
                          <a:spcPct val="100000"/>
                        </a:lnSpc>
                      </a:pPr>
                      <a:r>
                        <a:rPr sz="1200" spc="-50" dirty="0">
                          <a:latin typeface="Times New Roman"/>
                          <a:cs typeface="Times New Roman"/>
                        </a:rPr>
                        <a:t>7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L="6985" algn="ctr">
                        <a:lnSpc>
                          <a:spcPct val="100000"/>
                        </a:lnSpc>
                      </a:pPr>
                      <a:r>
                        <a:rPr sz="1200" dirty="0">
                          <a:latin typeface="Times New Roman"/>
                          <a:cs typeface="Times New Roman"/>
                        </a:rPr>
                        <a:t>Charpy</a:t>
                      </a:r>
                      <a:r>
                        <a:rPr sz="12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Impact</a:t>
                      </a:r>
                      <a:r>
                        <a:rPr sz="1200" spc="-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Testing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8740" marR="59690" indent="1270" algn="ctr">
                        <a:lnSpc>
                          <a:spcPts val="1380"/>
                        </a:lnSpc>
                        <a:spcBef>
                          <a:spcPts val="130"/>
                        </a:spcBef>
                      </a:pP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Lecture,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discussion,</a:t>
                      </a:r>
                      <a:r>
                        <a:rPr sz="1200" spc="-7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20" dirty="0">
                          <a:latin typeface="Times New Roman"/>
                          <a:cs typeface="Times New Roman"/>
                        </a:rPr>
                        <a:t>Video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Presentation, Experiment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9879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L="40640" marR="49530">
                        <a:lnSpc>
                          <a:spcPts val="1380"/>
                        </a:lnSpc>
                      </a:pPr>
                      <a:r>
                        <a:rPr sz="1200" dirty="0">
                          <a:latin typeface="Times New Roman"/>
                          <a:cs typeface="Times New Roman"/>
                        </a:rPr>
                        <a:t>Lab</a:t>
                      </a:r>
                      <a:r>
                        <a:rPr sz="1200" spc="1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Report</a:t>
                      </a:r>
                      <a:r>
                        <a:rPr sz="1200" spc="17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Assessment,</a:t>
                      </a:r>
                      <a:r>
                        <a:rPr sz="1200" spc="18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viva,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Lab</a:t>
                      </a:r>
                      <a:r>
                        <a:rPr sz="12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Test,</a:t>
                      </a:r>
                      <a:r>
                        <a:rPr sz="12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20" dirty="0">
                          <a:latin typeface="Times New Roman"/>
                          <a:cs typeface="Times New Roman"/>
                        </a:rPr>
                        <a:t>Quiz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9879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L="8890" algn="ctr">
                        <a:lnSpc>
                          <a:spcPct val="100000"/>
                        </a:lnSpc>
                      </a:pPr>
                      <a:r>
                        <a:rPr sz="1200" dirty="0">
                          <a:latin typeface="Times New Roman"/>
                          <a:cs typeface="Times New Roman"/>
                        </a:rPr>
                        <a:t>CLO2,</a:t>
                      </a:r>
                      <a:r>
                        <a:rPr sz="12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20" dirty="0">
                          <a:latin typeface="Times New Roman"/>
                          <a:cs typeface="Times New Roman"/>
                        </a:rPr>
                        <a:t>CLO3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1507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19685" algn="ctr">
                        <a:lnSpc>
                          <a:spcPct val="100000"/>
                        </a:lnSpc>
                      </a:pPr>
                      <a:r>
                        <a:rPr sz="1200" spc="-50" dirty="0">
                          <a:latin typeface="Times New Roman"/>
                          <a:cs typeface="Times New Roman"/>
                        </a:rPr>
                        <a:t>8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8359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L="5715" algn="ctr">
                        <a:lnSpc>
                          <a:spcPct val="100000"/>
                        </a:lnSpc>
                      </a:pPr>
                      <a:r>
                        <a:rPr sz="1200" dirty="0">
                          <a:latin typeface="Times New Roman"/>
                          <a:cs typeface="Times New Roman"/>
                        </a:rPr>
                        <a:t>Practice</a:t>
                      </a:r>
                      <a:r>
                        <a:rPr sz="12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on</a:t>
                      </a:r>
                      <a:r>
                        <a:rPr sz="12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Impact</a:t>
                      </a:r>
                      <a:r>
                        <a:rPr sz="1200" spc="-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Testing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8359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705" marR="34925" algn="ctr">
                        <a:lnSpc>
                          <a:spcPts val="1380"/>
                        </a:lnSpc>
                        <a:spcBef>
                          <a:spcPts val="180"/>
                        </a:spcBef>
                      </a:pP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Group</a:t>
                      </a:r>
                      <a:r>
                        <a:rPr sz="12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Discussion, Experiment Practice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3678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275590">
                        <a:lnSpc>
                          <a:spcPct val="100000"/>
                        </a:lnSpc>
                      </a:pPr>
                      <a:r>
                        <a:rPr sz="1200" dirty="0">
                          <a:latin typeface="Times New Roman"/>
                          <a:cs typeface="Times New Roman"/>
                        </a:rPr>
                        <a:t>Skill</a:t>
                      </a:r>
                      <a:r>
                        <a:rPr sz="12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Development</a:t>
                      </a:r>
                      <a:r>
                        <a:rPr sz="1200" spc="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20" dirty="0">
                          <a:latin typeface="Times New Roman"/>
                          <a:cs typeface="Times New Roman"/>
                        </a:rPr>
                        <a:t>Test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8359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L="8890" algn="ctr">
                        <a:lnSpc>
                          <a:spcPct val="100000"/>
                        </a:lnSpc>
                      </a:pPr>
                      <a:r>
                        <a:rPr sz="1200" dirty="0">
                          <a:latin typeface="Times New Roman"/>
                          <a:cs typeface="Times New Roman"/>
                        </a:rPr>
                        <a:t>CLO2,</a:t>
                      </a:r>
                      <a:r>
                        <a:rPr sz="12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20" dirty="0">
                          <a:latin typeface="Times New Roman"/>
                          <a:cs typeface="Times New Roman"/>
                        </a:rPr>
                        <a:t>CLO3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8359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00526" y="-1"/>
            <a:ext cx="11991473" cy="6320590"/>
            <a:chOff x="0" y="-1"/>
            <a:chExt cx="14630400" cy="82296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-1"/>
              <a:ext cx="14630400" cy="8229600"/>
            </a:xfrm>
            <a:prstGeom prst="rect">
              <a:avLst/>
            </a:prstGeom>
          </p:spPr>
        </p:pic>
        <p:pic>
          <p:nvPicPr>
            <p:cNvPr id="4" name="object 4">
              <a:hlinkClick r:id="rId3"/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839700" y="7747633"/>
              <a:ext cx="1700911" cy="406400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 rot="10800000" flipV="1">
            <a:off x="7354956" y="1583487"/>
            <a:ext cx="2838615" cy="412849"/>
          </a:xfrm>
          <a:prstGeom prst="rect">
            <a:avLst/>
          </a:prstGeom>
        </p:spPr>
        <p:txBody>
          <a:bodyPr vert="horz" wrap="square" lIns="0" tIns="7599" rIns="0" bIns="0" rtlCol="0">
            <a:spAutoFit/>
          </a:bodyPr>
          <a:lstStyle/>
          <a:p>
            <a:pPr marL="7598">
              <a:spcBef>
                <a:spcPts val="60"/>
              </a:spcBef>
            </a:pPr>
            <a:r>
              <a:rPr sz="2633" b="1" spc="84" dirty="0">
                <a:solidFill>
                  <a:srgbClr val="00002C"/>
                </a:solidFill>
                <a:latin typeface="Arial MT"/>
                <a:cs typeface="Arial MT"/>
              </a:rPr>
              <a:t>Week</a:t>
            </a:r>
            <a:r>
              <a:rPr sz="2633" b="1" spc="18" dirty="0">
                <a:solidFill>
                  <a:srgbClr val="00002C"/>
                </a:solidFill>
                <a:latin typeface="Arial MT"/>
                <a:cs typeface="Arial MT"/>
              </a:rPr>
              <a:t> </a:t>
            </a:r>
            <a:r>
              <a:rPr sz="2633" b="1" spc="48" dirty="0">
                <a:solidFill>
                  <a:srgbClr val="00002C"/>
                </a:solidFill>
                <a:latin typeface="Arial MT"/>
                <a:cs typeface="Arial MT"/>
              </a:rPr>
              <a:t>(</a:t>
            </a:r>
            <a:r>
              <a:rPr lang="en-US" sz="2633" b="1" spc="48" dirty="0">
                <a:solidFill>
                  <a:srgbClr val="00002C"/>
                </a:solidFill>
                <a:latin typeface="Arial MT"/>
                <a:cs typeface="Arial MT"/>
              </a:rPr>
              <a:t>11-12</a:t>
            </a:r>
            <a:r>
              <a:rPr sz="2633" b="1" spc="36" dirty="0">
                <a:solidFill>
                  <a:srgbClr val="00002C"/>
                </a:solidFill>
                <a:latin typeface="Arial MT"/>
                <a:cs typeface="Arial MT"/>
              </a:rPr>
              <a:t>)</a:t>
            </a:r>
            <a:endParaRPr sz="2633" b="1" dirty="0">
              <a:latin typeface="Arial MT"/>
              <a:cs typeface="Arial M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418567" y="2835209"/>
            <a:ext cx="3586316" cy="1274879"/>
          </a:xfrm>
          <a:prstGeom prst="rect">
            <a:avLst/>
          </a:prstGeom>
        </p:spPr>
        <p:txBody>
          <a:bodyPr vert="horz" wrap="square" lIns="0" tIns="7979" rIns="0" bIns="0" rtlCol="0">
            <a:spAutoFit/>
          </a:bodyPr>
          <a:lstStyle/>
          <a:p>
            <a:pPr marL="7598">
              <a:spcBef>
                <a:spcPts val="63"/>
              </a:spcBef>
            </a:pPr>
            <a:r>
              <a:rPr sz="2633" b="1" spc="-42" dirty="0">
                <a:solidFill>
                  <a:srgbClr val="00002C"/>
                </a:solidFill>
                <a:latin typeface="Arial"/>
                <a:cs typeface="Arial"/>
              </a:rPr>
              <a:t>Tensile</a:t>
            </a:r>
            <a:r>
              <a:rPr sz="2633" b="1" spc="-147" dirty="0">
                <a:solidFill>
                  <a:srgbClr val="00002C"/>
                </a:solidFill>
                <a:latin typeface="Arial"/>
                <a:cs typeface="Arial"/>
              </a:rPr>
              <a:t> </a:t>
            </a:r>
            <a:r>
              <a:rPr sz="2633" b="1" spc="-6" dirty="0">
                <a:solidFill>
                  <a:srgbClr val="00002C"/>
                </a:solidFill>
                <a:latin typeface="Arial"/>
                <a:cs typeface="Arial"/>
              </a:rPr>
              <a:t>Testing</a:t>
            </a:r>
            <a:endParaRPr sz="2633" dirty="0">
              <a:latin typeface="Arial"/>
              <a:cs typeface="Arial"/>
            </a:endParaRPr>
          </a:p>
          <a:p>
            <a:pPr>
              <a:spcBef>
                <a:spcPts val="410"/>
              </a:spcBef>
            </a:pPr>
            <a:endParaRPr sz="2633" dirty="0">
              <a:latin typeface="Arial"/>
              <a:cs typeface="Arial"/>
            </a:endParaRPr>
          </a:p>
          <a:p>
            <a:pPr marL="7598"/>
            <a:endParaRPr sz="2633" dirty="0">
              <a:latin typeface="Arial"/>
              <a:cs typeface="Arial"/>
            </a:endParaRPr>
          </a:p>
        </p:txBody>
      </p:sp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6743729" cy="6400800"/>
          </a:xfrm>
          <a:prstGeom prst="rect">
            <a:avLst/>
          </a:prstGeom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27868" y="811033"/>
            <a:ext cx="9366636" cy="4508390"/>
          </a:xfrm>
          <a:prstGeom prst="rect">
            <a:avLst/>
          </a:prstGeom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50-Mechanical-Testing-Testing-Of-Materials-50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376946"/>
          </a:xfrm>
          <a:prstGeom prst="rect">
            <a:avLst/>
          </a:prstGeom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64257" y="763325"/>
            <a:ext cx="9652884" cy="4866198"/>
          </a:xfrm>
          <a:prstGeom prst="rect">
            <a:avLst/>
          </a:prstGeom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51-Mechanical-Testing-Testing-Of-Materials-51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392849"/>
          </a:xfrm>
          <a:prstGeom prst="rect">
            <a:avLst/>
          </a:prstGeom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52-Mechanical-Testing-Testing-Of-Materials-52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376946"/>
          </a:xfrm>
          <a:prstGeom prst="rect">
            <a:avLst/>
          </a:prstGeom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53-Mechanical-Testing-Testing-Of-Materials-53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368995"/>
          </a:xfrm>
          <a:prstGeom prst="rect">
            <a:avLst/>
          </a:prstGeom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57-Mechanical-Testing-Testing-Of-Materials-57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376946"/>
          </a:xfrm>
          <a:prstGeom prst="rect">
            <a:avLst/>
          </a:prstGeom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58-Mechanical-Testing-Testing-Of-Materials-58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424654"/>
          </a:xfrm>
          <a:prstGeom prst="rect">
            <a:avLst/>
          </a:prstGeom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59-Mechanical-Testing-Testing-Of-Materials-59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903"/>
            <a:ext cx="12192000" cy="64008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8819704"/>
              </p:ext>
            </p:extLst>
          </p:nvPr>
        </p:nvGraphicFramePr>
        <p:xfrm>
          <a:off x="0" y="0"/>
          <a:ext cx="12192000" cy="639256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847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557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956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9462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613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1928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4">
                  <a:txBody>
                    <a:bodyPr/>
                    <a:lstStyle/>
                    <a:p>
                      <a:pPr marL="42545" marR="430530">
                        <a:lnSpc>
                          <a:spcPts val="1380"/>
                        </a:lnSpc>
                        <a:spcBef>
                          <a:spcPts val="60"/>
                        </a:spcBef>
                      </a:pPr>
                      <a:r>
                        <a:rPr sz="1400" b="1" dirty="0">
                          <a:latin typeface="Times New Roman"/>
                          <a:cs typeface="Times New Roman"/>
                        </a:rPr>
                        <a:t>Course</a:t>
                      </a:r>
                      <a:r>
                        <a:rPr sz="1400" b="1" spc="-7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b="1" dirty="0">
                          <a:latin typeface="Times New Roman"/>
                          <a:cs typeface="Times New Roman"/>
                        </a:rPr>
                        <a:t>Plan</a:t>
                      </a:r>
                      <a:r>
                        <a:rPr sz="1400" b="1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b="1" spc="-10" dirty="0">
                          <a:latin typeface="Times New Roman"/>
                          <a:cs typeface="Times New Roman"/>
                        </a:rPr>
                        <a:t>Specifying</a:t>
                      </a:r>
                      <a:r>
                        <a:rPr sz="1400" b="1" spc="-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b="1" dirty="0">
                          <a:latin typeface="Times New Roman"/>
                          <a:cs typeface="Times New Roman"/>
                        </a:rPr>
                        <a:t>Content,</a:t>
                      </a:r>
                      <a:r>
                        <a:rPr sz="1400" b="1" spc="-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b="1" dirty="0">
                          <a:latin typeface="Times New Roman"/>
                          <a:cs typeface="Times New Roman"/>
                        </a:rPr>
                        <a:t>CLOs,</a:t>
                      </a:r>
                      <a:r>
                        <a:rPr sz="1400" b="1" spc="-6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b="1" dirty="0">
                          <a:latin typeface="Times New Roman"/>
                          <a:cs typeface="Times New Roman"/>
                        </a:rPr>
                        <a:t>Teaching</a:t>
                      </a:r>
                      <a:r>
                        <a:rPr sz="1400" b="1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b="1" dirty="0">
                          <a:latin typeface="Times New Roman"/>
                          <a:cs typeface="Times New Roman"/>
                        </a:rPr>
                        <a:t>Learning</a:t>
                      </a:r>
                      <a:r>
                        <a:rPr sz="1400" b="1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b="1" spc="-10" dirty="0">
                          <a:latin typeface="Times New Roman"/>
                          <a:cs typeface="Times New Roman"/>
                        </a:rPr>
                        <a:t>Strategy</a:t>
                      </a:r>
                      <a:r>
                        <a:rPr sz="1400" b="1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b="1" dirty="0">
                          <a:latin typeface="Times New Roman"/>
                          <a:cs typeface="Times New Roman"/>
                        </a:rPr>
                        <a:t>and</a:t>
                      </a:r>
                      <a:r>
                        <a:rPr sz="1400" b="1" spc="-7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b="1" spc="-10" dirty="0">
                          <a:latin typeface="Times New Roman"/>
                          <a:cs typeface="Times New Roman"/>
                        </a:rPr>
                        <a:t>Assessment Strategy</a:t>
                      </a: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559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627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4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4380">
                <a:tc>
                  <a:txBody>
                    <a:bodyPr/>
                    <a:lstStyle/>
                    <a:p>
                      <a:pPr marL="13335" algn="ctr"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r>
                        <a:rPr sz="1200" spc="-20" dirty="0">
                          <a:latin typeface="Times New Roman"/>
                          <a:cs typeface="Times New Roman"/>
                        </a:rPr>
                        <a:t>Week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6612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810" algn="ctr"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Topics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56612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63855" marR="31750" indent="-314325">
                        <a:lnSpc>
                          <a:spcPts val="1300"/>
                        </a:lnSpc>
                        <a:spcBef>
                          <a:spcPts val="195"/>
                        </a:spcBef>
                      </a:pPr>
                      <a:r>
                        <a:rPr sz="1200" spc="-20" dirty="0">
                          <a:latin typeface="Times New Roman"/>
                          <a:cs typeface="Times New Roman"/>
                        </a:rPr>
                        <a:t>Teaching</a:t>
                      </a:r>
                      <a:r>
                        <a:rPr sz="12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20" dirty="0">
                          <a:latin typeface="Times New Roman"/>
                          <a:cs typeface="Times New Roman"/>
                        </a:rPr>
                        <a:t>Learning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Strategy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14818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70205"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r>
                        <a:rPr sz="1200" dirty="0">
                          <a:latin typeface="Times New Roman"/>
                          <a:cs typeface="Times New Roman"/>
                        </a:rPr>
                        <a:t>Assessment</a:t>
                      </a:r>
                      <a:r>
                        <a:rPr sz="12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Strategy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56612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8135" marR="30480" indent="-268605">
                        <a:lnSpc>
                          <a:spcPts val="1300"/>
                        </a:lnSpc>
                        <a:spcBef>
                          <a:spcPts val="195"/>
                        </a:spcBef>
                      </a:pPr>
                      <a:r>
                        <a:rPr sz="1200" spc="-20" dirty="0">
                          <a:latin typeface="Times New Roman"/>
                          <a:cs typeface="Times New Roman"/>
                        </a:rPr>
                        <a:t>Corresponding CLOs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14818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8384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19685" algn="ctr">
                        <a:lnSpc>
                          <a:spcPct val="100000"/>
                        </a:lnSpc>
                      </a:pPr>
                      <a:r>
                        <a:rPr sz="1200" spc="-50" dirty="0">
                          <a:latin typeface="Times New Roman"/>
                          <a:cs typeface="Times New Roman"/>
                        </a:rPr>
                        <a:t>9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L="5080" algn="ctr">
                        <a:lnSpc>
                          <a:spcPct val="100000"/>
                        </a:lnSpc>
                      </a:pPr>
                      <a:r>
                        <a:rPr sz="1200" dirty="0">
                          <a:latin typeface="Times New Roman"/>
                          <a:cs typeface="Times New Roman"/>
                        </a:rPr>
                        <a:t>Tensile</a:t>
                      </a:r>
                      <a:r>
                        <a:rPr sz="1200" spc="-6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Testing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4712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7470" marR="59690" indent="1270" algn="ctr">
                        <a:lnSpc>
                          <a:spcPts val="1380"/>
                        </a:lnSpc>
                        <a:spcBef>
                          <a:spcPts val="60"/>
                        </a:spcBef>
                      </a:pP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Lecture,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discussion,</a:t>
                      </a:r>
                      <a:r>
                        <a:rPr sz="1200" spc="-7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20" dirty="0">
                          <a:latin typeface="Times New Roman"/>
                          <a:cs typeface="Times New Roman"/>
                        </a:rPr>
                        <a:t>Video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Presentation, Experiment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4559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42545" marR="147320">
                        <a:lnSpc>
                          <a:spcPts val="1380"/>
                        </a:lnSpc>
                      </a:pP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Lab</a:t>
                      </a:r>
                      <a:r>
                        <a:rPr sz="1200" spc="-7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Report</a:t>
                      </a:r>
                      <a:r>
                        <a:rPr sz="1200" spc="-7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Assessment,</a:t>
                      </a:r>
                      <a:r>
                        <a:rPr sz="1200" spc="-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20" dirty="0">
                          <a:latin typeface="Times New Roman"/>
                          <a:cs typeface="Times New Roman"/>
                        </a:rPr>
                        <a:t>viva,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Lab</a:t>
                      </a:r>
                      <a:r>
                        <a:rPr sz="12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Test,</a:t>
                      </a:r>
                      <a:r>
                        <a:rPr sz="12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20" dirty="0">
                          <a:latin typeface="Times New Roman"/>
                          <a:cs typeface="Times New Roman"/>
                        </a:rPr>
                        <a:t>Quiz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9879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42545" marR="60960">
                        <a:lnSpc>
                          <a:spcPts val="1380"/>
                        </a:lnSpc>
                      </a:pP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CLO2,</a:t>
                      </a:r>
                      <a:r>
                        <a:rPr sz="1200" spc="-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CLO3,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CLO</a:t>
                      </a:r>
                      <a:r>
                        <a:rPr sz="12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50" dirty="0">
                          <a:latin typeface="Times New Roman"/>
                          <a:cs typeface="Times New Roman"/>
                        </a:rPr>
                        <a:t>4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9879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8337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13970" algn="ctr">
                        <a:lnSpc>
                          <a:spcPct val="100000"/>
                        </a:lnSpc>
                      </a:pPr>
                      <a:r>
                        <a:rPr sz="1200" spc="-25" dirty="0">
                          <a:latin typeface="Times New Roman"/>
                          <a:cs typeface="Times New Roman"/>
                        </a:rPr>
                        <a:t>10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L="5080" algn="ctr">
                        <a:lnSpc>
                          <a:spcPct val="100000"/>
                        </a:lnSpc>
                      </a:pPr>
                      <a:r>
                        <a:rPr sz="1200" dirty="0">
                          <a:latin typeface="Times New Roman"/>
                          <a:cs typeface="Times New Roman"/>
                        </a:rPr>
                        <a:t>Compression</a:t>
                      </a:r>
                      <a:r>
                        <a:rPr sz="1200" spc="-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Testing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4712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7470" marR="59690" indent="1270" algn="ctr">
                        <a:lnSpc>
                          <a:spcPts val="1380"/>
                        </a:lnSpc>
                        <a:spcBef>
                          <a:spcPts val="55"/>
                        </a:spcBef>
                      </a:pP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Lecture,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discussion,</a:t>
                      </a:r>
                      <a:r>
                        <a:rPr sz="1200" spc="-7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20" dirty="0">
                          <a:latin typeface="Times New Roman"/>
                          <a:cs typeface="Times New Roman"/>
                        </a:rPr>
                        <a:t>Video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Presentation, Experiment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179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42545" marR="147320">
                        <a:lnSpc>
                          <a:spcPts val="1380"/>
                        </a:lnSpc>
                      </a:pP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Lab</a:t>
                      </a:r>
                      <a:r>
                        <a:rPr sz="1200" spc="-7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Report</a:t>
                      </a:r>
                      <a:r>
                        <a:rPr sz="1200" spc="-7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Assessment,</a:t>
                      </a:r>
                      <a:r>
                        <a:rPr sz="1200" spc="-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20" dirty="0">
                          <a:latin typeface="Times New Roman"/>
                          <a:cs typeface="Times New Roman"/>
                        </a:rPr>
                        <a:t>viva,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Lab</a:t>
                      </a:r>
                      <a:r>
                        <a:rPr sz="12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Test,</a:t>
                      </a:r>
                      <a:r>
                        <a:rPr sz="12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20" dirty="0">
                          <a:latin typeface="Times New Roman"/>
                          <a:cs typeface="Times New Roman"/>
                        </a:rPr>
                        <a:t>Quiz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9119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42545" marR="60960">
                        <a:lnSpc>
                          <a:spcPts val="1380"/>
                        </a:lnSpc>
                      </a:pP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CLO2,</a:t>
                      </a:r>
                      <a:r>
                        <a:rPr sz="1200" spc="-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CLO3,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CLO</a:t>
                      </a:r>
                      <a:r>
                        <a:rPr sz="12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50" dirty="0">
                          <a:latin typeface="Times New Roman"/>
                          <a:cs typeface="Times New Roman"/>
                        </a:rPr>
                        <a:t>4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9119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198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13970" algn="ctr">
                        <a:lnSpc>
                          <a:spcPct val="100000"/>
                        </a:lnSpc>
                      </a:pPr>
                      <a:r>
                        <a:rPr sz="1200" spc="-25" dirty="0">
                          <a:latin typeface="Times New Roman"/>
                          <a:cs typeface="Times New Roman"/>
                        </a:rPr>
                        <a:t>11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29870" marR="179705" indent="-64135">
                        <a:lnSpc>
                          <a:spcPts val="1370"/>
                        </a:lnSpc>
                        <a:spcBef>
                          <a:spcPts val="894"/>
                        </a:spcBef>
                      </a:pP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Practice</a:t>
                      </a:r>
                      <a:r>
                        <a:rPr sz="1200" spc="-6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on</a:t>
                      </a:r>
                      <a:r>
                        <a:rPr sz="1200" spc="-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Tensile</a:t>
                      </a:r>
                      <a:r>
                        <a:rPr sz="1200" spc="-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25" dirty="0">
                          <a:latin typeface="Times New Roman"/>
                          <a:cs typeface="Times New Roman"/>
                        </a:rPr>
                        <a:t>and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Compression</a:t>
                      </a:r>
                      <a:r>
                        <a:rPr sz="1200" spc="-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Testing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68009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3340" marR="33655" algn="ctr">
                        <a:lnSpc>
                          <a:spcPts val="1380"/>
                        </a:lnSpc>
                        <a:spcBef>
                          <a:spcPts val="145"/>
                        </a:spcBef>
                      </a:pP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Group</a:t>
                      </a:r>
                      <a:r>
                        <a:rPr sz="12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Discussion, Experiment Practice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1018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42545">
                        <a:lnSpc>
                          <a:spcPct val="100000"/>
                        </a:lnSpc>
                      </a:pPr>
                      <a:r>
                        <a:rPr sz="1200" dirty="0">
                          <a:latin typeface="Times New Roman"/>
                          <a:cs typeface="Times New Roman"/>
                        </a:rPr>
                        <a:t>Skill</a:t>
                      </a:r>
                      <a:r>
                        <a:rPr sz="12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Development</a:t>
                      </a:r>
                      <a:r>
                        <a:rPr sz="1200" spc="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20" dirty="0">
                          <a:latin typeface="Times New Roman"/>
                          <a:cs typeface="Times New Roman"/>
                        </a:rPr>
                        <a:t>Test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7219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2545" marR="60960">
                        <a:lnSpc>
                          <a:spcPts val="1370"/>
                        </a:lnSpc>
                        <a:spcBef>
                          <a:spcPts val="894"/>
                        </a:spcBef>
                      </a:pP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CLO2,</a:t>
                      </a:r>
                      <a:r>
                        <a:rPr sz="1200" spc="-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CLO3,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CLO</a:t>
                      </a:r>
                      <a:r>
                        <a:rPr sz="12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50" dirty="0">
                          <a:latin typeface="Times New Roman"/>
                          <a:cs typeface="Times New Roman"/>
                        </a:rPr>
                        <a:t>4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68009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08479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345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10160" algn="ctr">
                        <a:lnSpc>
                          <a:spcPct val="100000"/>
                        </a:lnSpc>
                      </a:pPr>
                      <a:r>
                        <a:rPr sz="1200" spc="-25" dirty="0">
                          <a:latin typeface="Times New Roman"/>
                          <a:cs typeface="Times New Roman"/>
                        </a:rPr>
                        <a:t>12-13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5080" algn="ctr">
                        <a:lnSpc>
                          <a:spcPct val="100000"/>
                        </a:lnSpc>
                      </a:pPr>
                      <a:r>
                        <a:rPr sz="1200" dirty="0">
                          <a:latin typeface="Times New Roman"/>
                          <a:cs typeface="Times New Roman"/>
                        </a:rPr>
                        <a:t>Torsion</a:t>
                      </a:r>
                      <a:r>
                        <a:rPr sz="12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Testing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55472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7470" marR="59690" indent="1270" algn="ctr">
                        <a:lnSpc>
                          <a:spcPts val="1380"/>
                        </a:lnSpc>
                        <a:spcBef>
                          <a:spcPts val="70"/>
                        </a:spcBef>
                      </a:pP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Lecture,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discussion,</a:t>
                      </a:r>
                      <a:r>
                        <a:rPr sz="1200" spc="-7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20" dirty="0">
                          <a:latin typeface="Times New Roman"/>
                          <a:cs typeface="Times New Roman"/>
                        </a:rPr>
                        <a:t>Video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Presentation, Experiment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319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42545" marR="147320">
                        <a:lnSpc>
                          <a:spcPts val="1380"/>
                        </a:lnSpc>
                      </a:pP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Lab</a:t>
                      </a:r>
                      <a:r>
                        <a:rPr sz="1200" spc="-7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Report</a:t>
                      </a:r>
                      <a:r>
                        <a:rPr sz="1200" spc="-7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Assessment,</a:t>
                      </a:r>
                      <a:r>
                        <a:rPr sz="1200" spc="-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20" dirty="0">
                          <a:latin typeface="Times New Roman"/>
                          <a:cs typeface="Times New Roman"/>
                        </a:rPr>
                        <a:t>viva,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Lab</a:t>
                      </a:r>
                      <a:r>
                        <a:rPr sz="12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Test,</a:t>
                      </a:r>
                      <a:r>
                        <a:rPr sz="12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20" dirty="0">
                          <a:latin typeface="Times New Roman"/>
                          <a:cs typeface="Times New Roman"/>
                        </a:rPr>
                        <a:t>Quiz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11018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42545" marR="60960">
                        <a:lnSpc>
                          <a:spcPts val="1380"/>
                        </a:lnSpc>
                      </a:pP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CLO2,</a:t>
                      </a:r>
                      <a:r>
                        <a:rPr sz="1200" spc="-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CLO3,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CLO</a:t>
                      </a:r>
                      <a:r>
                        <a:rPr sz="12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50" dirty="0">
                          <a:latin typeface="Times New Roman"/>
                          <a:cs typeface="Times New Roman"/>
                        </a:rPr>
                        <a:t>4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11018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5311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10160" algn="ctr">
                        <a:lnSpc>
                          <a:spcPct val="100000"/>
                        </a:lnSpc>
                      </a:pPr>
                      <a:r>
                        <a:rPr sz="1200" spc="-25" dirty="0">
                          <a:latin typeface="Times New Roman"/>
                          <a:cs typeface="Times New Roman"/>
                        </a:rPr>
                        <a:t>14-15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7979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2230" marR="50800" algn="ctr">
                        <a:lnSpc>
                          <a:spcPts val="1380"/>
                        </a:lnSpc>
                        <a:spcBef>
                          <a:spcPts val="190"/>
                        </a:spcBef>
                      </a:pP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Practice,</a:t>
                      </a:r>
                      <a:r>
                        <a:rPr sz="1200" spc="-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Review/Reserved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Day,</a:t>
                      </a:r>
                      <a:r>
                        <a:rPr sz="12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Lab</a:t>
                      </a:r>
                      <a:r>
                        <a:rPr sz="12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Report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Assessment,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Self-study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14438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3340" marR="33655" algn="ctr">
                        <a:lnSpc>
                          <a:spcPts val="1380"/>
                        </a:lnSpc>
                        <a:spcBef>
                          <a:spcPts val="190"/>
                        </a:spcBef>
                      </a:pP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Group</a:t>
                      </a:r>
                      <a:r>
                        <a:rPr sz="12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Discussion, Experiment Practice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4438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42545">
                        <a:lnSpc>
                          <a:spcPct val="100000"/>
                        </a:lnSpc>
                      </a:pPr>
                      <a:r>
                        <a:rPr sz="1200" dirty="0">
                          <a:latin typeface="Times New Roman"/>
                          <a:cs typeface="Times New Roman"/>
                        </a:rPr>
                        <a:t>Skill</a:t>
                      </a:r>
                      <a:r>
                        <a:rPr sz="12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Development</a:t>
                      </a:r>
                      <a:r>
                        <a:rPr sz="1200" spc="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20" dirty="0">
                          <a:latin typeface="Times New Roman"/>
                          <a:cs typeface="Times New Roman"/>
                        </a:rPr>
                        <a:t>Test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7979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2545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200" dirty="0">
                          <a:latin typeface="Times New Roman"/>
                          <a:cs typeface="Times New Roman"/>
                        </a:rPr>
                        <a:t>CLO</a:t>
                      </a:r>
                      <a:r>
                        <a:rPr sz="1200" spc="-50" dirty="0">
                          <a:latin typeface="Times New Roman"/>
                          <a:cs typeface="Times New Roman"/>
                        </a:rPr>
                        <a:t> 2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42545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200" dirty="0">
                          <a:latin typeface="Times New Roman"/>
                          <a:cs typeface="Times New Roman"/>
                        </a:rPr>
                        <a:t>CLO</a:t>
                      </a:r>
                      <a:r>
                        <a:rPr sz="1200" spc="-50" dirty="0">
                          <a:latin typeface="Times New Roman"/>
                          <a:cs typeface="Times New Roman"/>
                        </a:rPr>
                        <a:t> 4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26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79762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695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10160" algn="ctr">
                        <a:lnSpc>
                          <a:spcPct val="100000"/>
                        </a:lnSpc>
                      </a:pPr>
                      <a:r>
                        <a:rPr sz="1200" spc="-25" dirty="0">
                          <a:latin typeface="Times New Roman"/>
                          <a:cs typeface="Times New Roman"/>
                        </a:rPr>
                        <a:t>16-17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8425" marR="85725" indent="1905" algn="ctr">
                        <a:lnSpc>
                          <a:spcPct val="96100"/>
                        </a:lnSpc>
                        <a:spcBef>
                          <a:spcPts val="80"/>
                        </a:spcBef>
                      </a:pPr>
                      <a:r>
                        <a:rPr sz="1200" dirty="0">
                          <a:latin typeface="Times New Roman"/>
                          <a:cs typeface="Times New Roman"/>
                        </a:rPr>
                        <a:t>Lab</a:t>
                      </a:r>
                      <a:r>
                        <a:rPr sz="12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Test,</a:t>
                      </a:r>
                      <a:r>
                        <a:rPr sz="12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Viva,</a:t>
                      </a:r>
                      <a:r>
                        <a:rPr sz="12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Quiz, Overall</a:t>
                      </a:r>
                      <a:r>
                        <a:rPr sz="1200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Assessment,</a:t>
                      </a:r>
                      <a:r>
                        <a:rPr sz="12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20" dirty="0">
                          <a:latin typeface="Times New Roman"/>
                          <a:cs typeface="Times New Roman"/>
                        </a:rPr>
                        <a:t>Skill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Development</a:t>
                      </a:r>
                      <a:r>
                        <a:rPr sz="1200" spc="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20" dirty="0">
                          <a:latin typeface="Times New Roman"/>
                          <a:cs typeface="Times New Roman"/>
                        </a:rPr>
                        <a:t>Test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(Competency)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6079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7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L="53340" marR="33655" algn="ctr">
                        <a:lnSpc>
                          <a:spcPct val="95400"/>
                        </a:lnSpc>
                        <a:spcBef>
                          <a:spcPts val="5"/>
                        </a:spcBef>
                      </a:pP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Group</a:t>
                      </a:r>
                      <a:r>
                        <a:rPr sz="12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Discussion, Experiment Practice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8511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69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L="42545">
                        <a:lnSpc>
                          <a:spcPct val="100000"/>
                        </a:lnSpc>
                      </a:pPr>
                      <a:r>
                        <a:rPr sz="1200" dirty="0">
                          <a:latin typeface="Times New Roman"/>
                          <a:cs typeface="Times New Roman"/>
                        </a:rPr>
                        <a:t>Skill</a:t>
                      </a:r>
                      <a:r>
                        <a:rPr sz="12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Development</a:t>
                      </a:r>
                      <a:r>
                        <a:rPr sz="1200" spc="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20" dirty="0">
                          <a:latin typeface="Times New Roman"/>
                          <a:cs typeface="Times New Roman"/>
                        </a:rPr>
                        <a:t>Test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2545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200" dirty="0">
                          <a:latin typeface="Times New Roman"/>
                          <a:cs typeface="Times New Roman"/>
                        </a:rPr>
                        <a:t>CLO</a:t>
                      </a:r>
                      <a:r>
                        <a:rPr sz="12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50" dirty="0">
                          <a:latin typeface="Times New Roman"/>
                          <a:cs typeface="Times New Roman"/>
                        </a:rPr>
                        <a:t>1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L="42545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200" dirty="0">
                          <a:latin typeface="Times New Roman"/>
                          <a:cs typeface="Times New Roman"/>
                        </a:rPr>
                        <a:t>CLO</a:t>
                      </a:r>
                      <a:r>
                        <a:rPr sz="12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50" dirty="0">
                          <a:latin typeface="Times New Roman"/>
                          <a:cs typeface="Times New Roman"/>
                        </a:rPr>
                        <a:t>3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90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60-Mechanical-Testing-Testing-Of-Materials-60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408751"/>
          </a:xfrm>
          <a:prstGeom prst="rect">
            <a:avLst/>
          </a:prstGeom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61-Mechanical-Testing-Testing-Of-Materials-61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408751"/>
          </a:xfrm>
          <a:prstGeom prst="rect">
            <a:avLst/>
          </a:prstGeom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62-Mechanical-Testing-Testing-Of-Materials-62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384897"/>
          </a:xfrm>
          <a:prstGeom prst="rect">
            <a:avLst/>
          </a:prstGeom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738977" y="106201"/>
            <a:ext cx="2314483" cy="461260"/>
          </a:xfrm>
          <a:prstGeom prst="rect">
            <a:avLst/>
          </a:prstGeom>
        </p:spPr>
        <p:txBody>
          <a:bodyPr vert="horz" wrap="square" lIns="0" tIns="7219" rIns="0" bIns="0" rtlCol="0">
            <a:spAutoFit/>
          </a:bodyPr>
          <a:lstStyle/>
          <a:p>
            <a:pPr marL="9118">
              <a:spcBef>
                <a:spcPts val="57"/>
              </a:spcBef>
            </a:pPr>
            <a:r>
              <a:rPr sz="1100" b="1" spc="-6" dirty="0">
                <a:latin typeface="Times New Roman"/>
                <a:cs typeface="Times New Roman"/>
              </a:rPr>
              <a:t>EXPERIMENT</a:t>
            </a:r>
            <a:r>
              <a:rPr sz="1100" b="1" spc="-15" dirty="0">
                <a:latin typeface="Times New Roman"/>
                <a:cs typeface="Times New Roman"/>
              </a:rPr>
              <a:t> </a:t>
            </a:r>
            <a:r>
              <a:rPr sz="1100" b="1" dirty="0">
                <a:latin typeface="Times New Roman"/>
                <a:cs typeface="Times New Roman"/>
              </a:rPr>
              <a:t>-</a:t>
            </a:r>
            <a:r>
              <a:rPr sz="1100" b="1" spc="-30" dirty="0">
                <a:latin typeface="Times New Roman"/>
                <a:cs typeface="Times New Roman"/>
              </a:rPr>
              <a:t>5</a:t>
            </a:r>
            <a:endParaRPr sz="1100" dirty="0">
              <a:latin typeface="Times New Roman"/>
              <a:cs typeface="Times New Roman"/>
            </a:endParaRPr>
          </a:p>
          <a:p>
            <a:pPr marL="7598">
              <a:spcBef>
                <a:spcPts val="871"/>
              </a:spcBef>
            </a:pPr>
            <a:r>
              <a:rPr sz="1100" b="1" dirty="0">
                <a:latin typeface="Times New Roman"/>
                <a:cs typeface="Times New Roman"/>
              </a:rPr>
              <a:t>TENSILE</a:t>
            </a:r>
            <a:r>
              <a:rPr sz="1100" b="1" spc="-6" dirty="0">
                <a:latin typeface="Times New Roman"/>
                <a:cs typeface="Times New Roman"/>
              </a:rPr>
              <a:t> </a:t>
            </a:r>
            <a:r>
              <a:rPr sz="1100" b="1" spc="-12" dirty="0">
                <a:latin typeface="Times New Roman"/>
                <a:cs typeface="Times New Roman"/>
              </a:rPr>
              <a:t>TEST</a:t>
            </a:r>
            <a:endParaRPr sz="1100" dirty="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0" y="905069"/>
            <a:ext cx="6981245" cy="423172"/>
          </a:xfrm>
          <a:prstGeom prst="rect">
            <a:avLst/>
          </a:prstGeom>
        </p:spPr>
        <p:txBody>
          <a:bodyPr vert="horz" wrap="square" lIns="0" tIns="7599" rIns="0" bIns="0" rtlCol="0">
            <a:spAutoFit/>
          </a:bodyPr>
          <a:lstStyle/>
          <a:p>
            <a:pPr marL="7598">
              <a:spcBef>
                <a:spcPts val="60"/>
              </a:spcBef>
            </a:pPr>
            <a:r>
              <a:rPr sz="1100" b="1" spc="-12" dirty="0">
                <a:latin typeface="Times New Roman"/>
                <a:cs typeface="Times New Roman"/>
              </a:rPr>
              <a:t>AIM:</a:t>
            </a:r>
            <a:endParaRPr sz="1100" dirty="0">
              <a:latin typeface="Times New Roman"/>
              <a:cs typeface="Times New Roman"/>
            </a:endParaRPr>
          </a:p>
          <a:p>
            <a:pPr marL="272022">
              <a:spcBef>
                <a:spcPts val="604"/>
              </a:spcBef>
            </a:pPr>
            <a:r>
              <a:rPr sz="1100" spc="-6" dirty="0">
                <a:latin typeface="Times New Roman"/>
                <a:cs typeface="Times New Roman"/>
              </a:rPr>
              <a:t>To</a:t>
            </a:r>
            <a:r>
              <a:rPr sz="1100" spc="-39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conduct</a:t>
            </a:r>
            <a:r>
              <a:rPr sz="1100" spc="-3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tensile</a:t>
            </a:r>
            <a:r>
              <a:rPr sz="1100" spc="-33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test</a:t>
            </a:r>
            <a:r>
              <a:rPr sz="1100" spc="6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on</a:t>
            </a:r>
            <a:r>
              <a:rPr sz="1100" spc="-24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a</a:t>
            </a:r>
            <a:r>
              <a:rPr sz="1100" spc="-12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mild</a:t>
            </a:r>
            <a:r>
              <a:rPr sz="1100" spc="-21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steel</a:t>
            </a:r>
            <a:r>
              <a:rPr sz="1100" spc="-12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specimen</a:t>
            </a:r>
            <a:r>
              <a:rPr sz="1100" spc="-3" dirty="0">
                <a:latin typeface="Times New Roman"/>
                <a:cs typeface="Times New Roman"/>
              </a:rPr>
              <a:t> </a:t>
            </a:r>
            <a:r>
              <a:rPr sz="1100" spc="-6" dirty="0">
                <a:latin typeface="Times New Roman"/>
                <a:cs typeface="Times New Roman"/>
              </a:rPr>
              <a:t>and</a:t>
            </a:r>
            <a:r>
              <a:rPr sz="1100" spc="-27" dirty="0">
                <a:latin typeface="Times New Roman"/>
                <a:cs typeface="Times New Roman"/>
              </a:rPr>
              <a:t> </a:t>
            </a:r>
            <a:r>
              <a:rPr sz="1100" spc="-6" dirty="0">
                <a:latin typeface="Times New Roman"/>
                <a:cs typeface="Times New Roman"/>
              </a:rPr>
              <a:t>determine</a:t>
            </a:r>
            <a:r>
              <a:rPr sz="1100" spc="-36" dirty="0">
                <a:latin typeface="Times New Roman"/>
                <a:cs typeface="Times New Roman"/>
              </a:rPr>
              <a:t> </a:t>
            </a:r>
            <a:r>
              <a:rPr sz="1100" spc="-6" dirty="0">
                <a:latin typeface="Times New Roman"/>
                <a:cs typeface="Times New Roman"/>
              </a:rPr>
              <a:t>the</a:t>
            </a:r>
            <a:r>
              <a:rPr sz="1100" spc="-30" dirty="0">
                <a:latin typeface="Times New Roman"/>
                <a:cs typeface="Times New Roman"/>
              </a:rPr>
              <a:t> </a:t>
            </a:r>
            <a:r>
              <a:rPr sz="1100" spc="-6" dirty="0">
                <a:latin typeface="Times New Roman"/>
                <a:cs typeface="Times New Roman"/>
              </a:rPr>
              <a:t>following</a:t>
            </a:r>
            <a:endParaRPr sz="1100" dirty="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78297" y="1431173"/>
            <a:ext cx="1979874" cy="886243"/>
          </a:xfrm>
          <a:prstGeom prst="rect">
            <a:avLst/>
          </a:prstGeom>
        </p:spPr>
        <p:txBody>
          <a:bodyPr vert="horz" wrap="square" lIns="0" tIns="54712" rIns="0" bIns="0" rtlCol="0">
            <a:spAutoFit/>
          </a:bodyPr>
          <a:lstStyle/>
          <a:p>
            <a:pPr marL="7598">
              <a:spcBef>
                <a:spcPts val="431"/>
              </a:spcBef>
              <a:tabLst>
                <a:tab pos="148549" algn="l"/>
              </a:tabLst>
            </a:pPr>
            <a:r>
              <a:rPr sz="1100" spc="-15" dirty="0">
                <a:latin typeface="Times New Roman"/>
                <a:cs typeface="Times New Roman"/>
              </a:rPr>
              <a:t>1.</a:t>
            </a:r>
            <a:r>
              <a:rPr sz="1100" dirty="0">
                <a:latin typeface="Times New Roman"/>
                <a:cs typeface="Times New Roman"/>
              </a:rPr>
              <a:t>	Limit</a:t>
            </a:r>
            <a:r>
              <a:rPr sz="1100" spc="-42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of</a:t>
            </a:r>
            <a:r>
              <a:rPr sz="1100" spc="27" dirty="0">
                <a:latin typeface="Times New Roman"/>
                <a:cs typeface="Times New Roman"/>
              </a:rPr>
              <a:t> </a:t>
            </a:r>
            <a:r>
              <a:rPr sz="1100" spc="-6" dirty="0">
                <a:latin typeface="Times New Roman"/>
                <a:cs typeface="Times New Roman"/>
              </a:rPr>
              <a:t>proportionality</a:t>
            </a:r>
            <a:endParaRPr sz="1100" dirty="0">
              <a:latin typeface="Times New Roman"/>
              <a:cs typeface="Times New Roman"/>
            </a:endParaRPr>
          </a:p>
          <a:p>
            <a:pPr marL="7598">
              <a:spcBef>
                <a:spcPts val="374"/>
              </a:spcBef>
              <a:tabLst>
                <a:tab pos="147029" algn="l"/>
              </a:tabLst>
            </a:pPr>
            <a:r>
              <a:rPr sz="1100" spc="-15" dirty="0">
                <a:latin typeface="Times New Roman"/>
                <a:cs typeface="Times New Roman"/>
              </a:rPr>
              <a:t>3.</a:t>
            </a:r>
            <a:r>
              <a:rPr sz="1100" dirty="0">
                <a:latin typeface="Times New Roman"/>
                <a:cs typeface="Times New Roman"/>
              </a:rPr>
              <a:t>	</a:t>
            </a:r>
            <a:r>
              <a:rPr sz="1100" spc="-6" dirty="0">
                <a:latin typeface="Times New Roman"/>
                <a:cs typeface="Times New Roman"/>
              </a:rPr>
              <a:t>Upper</a:t>
            </a:r>
            <a:r>
              <a:rPr sz="1100" spc="-39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yield</a:t>
            </a:r>
            <a:r>
              <a:rPr sz="1100" spc="3" dirty="0">
                <a:latin typeface="Times New Roman"/>
                <a:cs typeface="Times New Roman"/>
              </a:rPr>
              <a:t> </a:t>
            </a:r>
            <a:r>
              <a:rPr sz="1100" spc="-12" dirty="0">
                <a:latin typeface="Times New Roman"/>
                <a:cs typeface="Times New Roman"/>
              </a:rPr>
              <a:t>point</a:t>
            </a:r>
            <a:endParaRPr sz="1100" dirty="0">
              <a:latin typeface="Times New Roman"/>
              <a:cs typeface="Times New Roman"/>
            </a:endParaRPr>
          </a:p>
          <a:p>
            <a:pPr marL="7598">
              <a:spcBef>
                <a:spcPts val="389"/>
              </a:spcBef>
            </a:pPr>
            <a:r>
              <a:rPr sz="1100" dirty="0">
                <a:latin typeface="Times New Roman"/>
                <a:cs typeface="Times New Roman"/>
              </a:rPr>
              <a:t>5.</a:t>
            </a:r>
            <a:r>
              <a:rPr sz="1100" spc="96" dirty="0">
                <a:latin typeface="Times New Roman"/>
                <a:cs typeface="Times New Roman"/>
              </a:rPr>
              <a:t>  </a:t>
            </a:r>
            <a:r>
              <a:rPr sz="1100" dirty="0">
                <a:latin typeface="Times New Roman"/>
                <a:cs typeface="Times New Roman"/>
              </a:rPr>
              <a:t>Ultimate</a:t>
            </a:r>
            <a:r>
              <a:rPr sz="1100" spc="6" dirty="0">
                <a:latin typeface="Times New Roman"/>
                <a:cs typeface="Times New Roman"/>
              </a:rPr>
              <a:t> </a:t>
            </a:r>
            <a:r>
              <a:rPr sz="1100" spc="-6" dirty="0">
                <a:latin typeface="Times New Roman"/>
                <a:cs typeface="Times New Roman"/>
              </a:rPr>
              <a:t>strength</a:t>
            </a:r>
            <a:endParaRPr sz="1100" dirty="0">
              <a:latin typeface="Times New Roman"/>
              <a:cs typeface="Times New Roman"/>
            </a:endParaRPr>
          </a:p>
          <a:p>
            <a:pPr marL="7598">
              <a:spcBef>
                <a:spcPts val="380"/>
              </a:spcBef>
            </a:pPr>
            <a:r>
              <a:rPr sz="1100" dirty="0">
                <a:latin typeface="Times New Roman"/>
                <a:cs typeface="Times New Roman"/>
              </a:rPr>
              <a:t>7.</a:t>
            </a:r>
            <a:r>
              <a:rPr sz="1100" spc="87" dirty="0">
                <a:latin typeface="Times New Roman"/>
                <a:cs typeface="Times New Roman"/>
              </a:rPr>
              <a:t>  </a:t>
            </a:r>
            <a:r>
              <a:rPr sz="1100" dirty="0">
                <a:latin typeface="Times New Roman"/>
                <a:cs typeface="Times New Roman"/>
              </a:rPr>
              <a:t>Young`s</a:t>
            </a:r>
            <a:r>
              <a:rPr sz="1100" spc="27" dirty="0">
                <a:latin typeface="Times New Roman"/>
                <a:cs typeface="Times New Roman"/>
              </a:rPr>
              <a:t> </a:t>
            </a:r>
            <a:r>
              <a:rPr sz="1100" spc="-6" dirty="0">
                <a:latin typeface="Times New Roman"/>
                <a:cs typeface="Times New Roman"/>
              </a:rPr>
              <a:t>Modulus</a:t>
            </a:r>
            <a:endParaRPr sz="1100" dirty="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258171" y="1431173"/>
            <a:ext cx="6631388" cy="1327389"/>
          </a:xfrm>
          <a:prstGeom prst="rect">
            <a:avLst/>
          </a:prstGeom>
        </p:spPr>
        <p:txBody>
          <a:bodyPr vert="horz" wrap="square" lIns="0" tIns="54712" rIns="0" bIns="0" rtlCol="0">
            <a:spAutoFit/>
          </a:bodyPr>
          <a:lstStyle/>
          <a:p>
            <a:pPr marL="7598">
              <a:spcBef>
                <a:spcPts val="431"/>
              </a:spcBef>
            </a:pPr>
            <a:r>
              <a:rPr sz="1100" dirty="0">
                <a:latin typeface="Times New Roman"/>
                <a:cs typeface="Times New Roman"/>
              </a:rPr>
              <a:t>2.</a:t>
            </a:r>
            <a:r>
              <a:rPr sz="1100" spc="24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Elastic</a:t>
            </a:r>
            <a:r>
              <a:rPr sz="1100" spc="60" dirty="0">
                <a:latin typeface="Times New Roman"/>
                <a:cs typeface="Times New Roman"/>
              </a:rPr>
              <a:t> </a:t>
            </a:r>
            <a:r>
              <a:rPr sz="1100" spc="-12" dirty="0">
                <a:latin typeface="Times New Roman"/>
                <a:cs typeface="Times New Roman"/>
              </a:rPr>
              <a:t>Limit</a:t>
            </a:r>
            <a:endParaRPr sz="1100" dirty="0">
              <a:latin typeface="Times New Roman"/>
              <a:cs typeface="Times New Roman"/>
            </a:endParaRPr>
          </a:p>
          <a:p>
            <a:pPr marL="7598">
              <a:spcBef>
                <a:spcPts val="374"/>
              </a:spcBef>
            </a:pPr>
            <a:r>
              <a:rPr sz="1100" dirty="0">
                <a:latin typeface="Times New Roman"/>
                <a:cs typeface="Times New Roman"/>
              </a:rPr>
              <a:t>4.</a:t>
            </a:r>
            <a:r>
              <a:rPr sz="1100" spc="27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Lower</a:t>
            </a:r>
            <a:r>
              <a:rPr sz="1100" spc="51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yield</a:t>
            </a:r>
            <a:r>
              <a:rPr sz="1100" spc="42" dirty="0">
                <a:latin typeface="Times New Roman"/>
                <a:cs typeface="Times New Roman"/>
              </a:rPr>
              <a:t> </a:t>
            </a:r>
            <a:r>
              <a:rPr sz="1100" spc="-12" dirty="0">
                <a:latin typeface="Times New Roman"/>
                <a:cs typeface="Times New Roman"/>
              </a:rPr>
              <a:t>point</a:t>
            </a:r>
            <a:endParaRPr sz="1100" dirty="0">
              <a:latin typeface="Times New Roman"/>
              <a:cs typeface="Times New Roman"/>
            </a:endParaRPr>
          </a:p>
          <a:p>
            <a:pPr marL="7598">
              <a:spcBef>
                <a:spcPts val="389"/>
              </a:spcBef>
            </a:pPr>
            <a:r>
              <a:rPr sz="1100" dirty="0">
                <a:latin typeface="Times New Roman"/>
                <a:cs typeface="Times New Roman"/>
              </a:rPr>
              <a:t>6.</a:t>
            </a:r>
            <a:r>
              <a:rPr sz="1100" spc="51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Fracture</a:t>
            </a:r>
            <a:r>
              <a:rPr sz="1100" spc="42" dirty="0">
                <a:latin typeface="Times New Roman"/>
                <a:cs typeface="Times New Roman"/>
              </a:rPr>
              <a:t> </a:t>
            </a:r>
            <a:r>
              <a:rPr sz="1100" spc="-6" dirty="0">
                <a:latin typeface="Times New Roman"/>
                <a:cs typeface="Times New Roman"/>
              </a:rPr>
              <a:t>strength</a:t>
            </a:r>
            <a:endParaRPr sz="1100" dirty="0">
              <a:latin typeface="Times New Roman"/>
              <a:cs typeface="Times New Roman"/>
            </a:endParaRPr>
          </a:p>
          <a:p>
            <a:pPr marL="7598">
              <a:spcBef>
                <a:spcPts val="380"/>
              </a:spcBef>
            </a:pPr>
            <a:r>
              <a:rPr sz="1100" dirty="0">
                <a:latin typeface="Times New Roman"/>
                <a:cs typeface="Times New Roman"/>
              </a:rPr>
              <a:t>8.</a:t>
            </a:r>
            <a:r>
              <a:rPr sz="1100" spc="51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Percentage</a:t>
            </a:r>
            <a:r>
              <a:rPr sz="1100" spc="63" dirty="0">
                <a:latin typeface="Times New Roman"/>
                <a:cs typeface="Times New Roman"/>
              </a:rPr>
              <a:t> </a:t>
            </a:r>
            <a:r>
              <a:rPr sz="1100" spc="-6" dirty="0">
                <a:latin typeface="Times New Roman"/>
                <a:cs typeface="Times New Roman"/>
              </a:rPr>
              <a:t>elongation</a:t>
            </a:r>
            <a:endParaRPr sz="1100" dirty="0">
              <a:latin typeface="Times New Roman"/>
              <a:cs typeface="Times New Roman"/>
            </a:endParaRPr>
          </a:p>
          <a:p>
            <a:pPr marL="7598">
              <a:spcBef>
                <a:spcPts val="374"/>
              </a:spcBef>
            </a:pPr>
            <a:r>
              <a:rPr sz="1100" dirty="0">
                <a:latin typeface="Times New Roman"/>
                <a:cs typeface="Times New Roman"/>
              </a:rPr>
              <a:t>10.</a:t>
            </a:r>
            <a:r>
              <a:rPr sz="1100" spc="51" dirty="0">
                <a:latin typeface="Times New Roman"/>
                <a:cs typeface="Times New Roman"/>
              </a:rPr>
              <a:t> </a:t>
            </a:r>
            <a:r>
              <a:rPr sz="1100" spc="-6" dirty="0">
                <a:latin typeface="Times New Roman"/>
                <a:cs typeface="Times New Roman"/>
              </a:rPr>
              <a:t>Ductility</a:t>
            </a:r>
            <a:endParaRPr sz="1100" dirty="0">
              <a:latin typeface="Times New Roman"/>
              <a:cs typeface="Times New Roman"/>
            </a:endParaRPr>
          </a:p>
          <a:p>
            <a:pPr marL="7598">
              <a:spcBef>
                <a:spcPts val="389"/>
              </a:spcBef>
            </a:pPr>
            <a:r>
              <a:rPr sz="1100" dirty="0">
                <a:latin typeface="Times New Roman"/>
                <a:cs typeface="Times New Roman"/>
              </a:rPr>
              <a:t>12.</a:t>
            </a:r>
            <a:r>
              <a:rPr sz="1100" spc="36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True</a:t>
            </a:r>
            <a:r>
              <a:rPr sz="1100" spc="39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stress</a:t>
            </a:r>
            <a:r>
              <a:rPr sz="1100" spc="4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&amp;</a:t>
            </a:r>
            <a:r>
              <a:rPr sz="1100" spc="39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true</a:t>
            </a:r>
            <a:r>
              <a:rPr sz="1100" spc="24" dirty="0">
                <a:latin typeface="Times New Roman"/>
                <a:cs typeface="Times New Roman"/>
              </a:rPr>
              <a:t> </a:t>
            </a:r>
            <a:r>
              <a:rPr sz="1100" spc="-6" dirty="0">
                <a:latin typeface="Times New Roman"/>
                <a:cs typeface="Times New Roman"/>
              </a:rPr>
              <a:t>strain</a:t>
            </a:r>
            <a:endParaRPr sz="1100" dirty="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738978" y="1431174"/>
            <a:ext cx="2146852" cy="667588"/>
          </a:xfrm>
          <a:prstGeom prst="rect">
            <a:avLst/>
          </a:prstGeom>
        </p:spPr>
        <p:txBody>
          <a:bodyPr vert="horz" wrap="square" lIns="0" tIns="56612" rIns="0" bIns="0" rtlCol="0">
            <a:spAutoFit/>
          </a:bodyPr>
          <a:lstStyle/>
          <a:p>
            <a:pPr marL="7598">
              <a:spcBef>
                <a:spcPts val="446"/>
              </a:spcBef>
            </a:pPr>
            <a:r>
              <a:rPr sz="1100" dirty="0">
                <a:latin typeface="Times New Roman"/>
                <a:cs typeface="Times New Roman"/>
              </a:rPr>
              <a:t>9.</a:t>
            </a:r>
            <a:r>
              <a:rPr sz="1100" spc="233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Percentage</a:t>
            </a:r>
            <a:r>
              <a:rPr sz="1100" spc="21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reduction</a:t>
            </a:r>
            <a:r>
              <a:rPr sz="1100" spc="81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in</a:t>
            </a:r>
            <a:r>
              <a:rPr sz="1100" spc="-9" dirty="0">
                <a:latin typeface="Times New Roman"/>
                <a:cs typeface="Times New Roman"/>
              </a:rPr>
              <a:t> </a:t>
            </a:r>
            <a:r>
              <a:rPr sz="1100" spc="-12" dirty="0">
                <a:latin typeface="Times New Roman"/>
                <a:cs typeface="Times New Roman"/>
              </a:rPr>
              <a:t>area</a:t>
            </a:r>
            <a:endParaRPr sz="1100" dirty="0">
              <a:latin typeface="Times New Roman"/>
              <a:cs typeface="Times New Roman"/>
            </a:endParaRPr>
          </a:p>
          <a:p>
            <a:pPr marL="7598">
              <a:spcBef>
                <a:spcPts val="389"/>
              </a:spcBef>
            </a:pPr>
            <a:r>
              <a:rPr sz="1100" dirty="0">
                <a:latin typeface="Times New Roman"/>
                <a:cs typeface="Times New Roman"/>
              </a:rPr>
              <a:t>11. </a:t>
            </a:r>
            <a:r>
              <a:rPr sz="1100" spc="-6" dirty="0">
                <a:latin typeface="Times New Roman"/>
                <a:cs typeface="Times New Roman"/>
              </a:rPr>
              <a:t>Toughness</a:t>
            </a:r>
            <a:endParaRPr sz="1100" dirty="0">
              <a:latin typeface="Times New Roman"/>
              <a:cs typeface="Times New Roman"/>
            </a:endParaRPr>
          </a:p>
          <a:p>
            <a:pPr marL="7598">
              <a:spcBef>
                <a:spcPts val="374"/>
              </a:spcBef>
            </a:pPr>
            <a:r>
              <a:rPr sz="1100" dirty="0">
                <a:latin typeface="Times New Roman"/>
                <a:cs typeface="Times New Roman"/>
              </a:rPr>
              <a:t>13.</a:t>
            </a:r>
            <a:r>
              <a:rPr sz="1100" spc="87" dirty="0">
                <a:latin typeface="Times New Roman"/>
                <a:cs typeface="Times New Roman"/>
              </a:rPr>
              <a:t> </a:t>
            </a:r>
            <a:r>
              <a:rPr sz="1100" spc="-6" dirty="0">
                <a:latin typeface="Times New Roman"/>
                <a:cs typeface="Times New Roman"/>
              </a:rPr>
              <a:t>Malleability</a:t>
            </a:r>
            <a:endParaRPr sz="1100" dirty="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9512" y="3109846"/>
            <a:ext cx="11958763" cy="2711041"/>
          </a:xfrm>
          <a:prstGeom prst="rect">
            <a:avLst/>
          </a:prstGeom>
        </p:spPr>
        <p:txBody>
          <a:bodyPr vert="horz" wrap="square" lIns="0" tIns="7979" rIns="0" bIns="0" rtlCol="0">
            <a:spAutoFit/>
          </a:bodyPr>
          <a:lstStyle/>
          <a:p>
            <a:pPr marL="7598" algn="just">
              <a:spcBef>
                <a:spcPts val="63"/>
              </a:spcBef>
            </a:pPr>
            <a:r>
              <a:rPr sz="1100" b="1" dirty="0">
                <a:latin typeface="Times New Roman"/>
                <a:cs typeface="Times New Roman"/>
              </a:rPr>
              <a:t>APPARATUS</a:t>
            </a:r>
            <a:r>
              <a:rPr sz="1100" dirty="0">
                <a:latin typeface="Times New Roman"/>
                <a:cs typeface="Times New Roman"/>
              </a:rPr>
              <a:t>:</a:t>
            </a:r>
            <a:r>
              <a:rPr sz="1100" spc="48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Universal</a:t>
            </a:r>
            <a:r>
              <a:rPr sz="1100" spc="51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testing</a:t>
            </a:r>
            <a:r>
              <a:rPr sz="1100" spc="68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machine,</a:t>
            </a:r>
            <a:r>
              <a:rPr sz="1100" spc="81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specimen,</a:t>
            </a:r>
            <a:r>
              <a:rPr sz="1100" spc="63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steel</a:t>
            </a:r>
            <a:r>
              <a:rPr sz="1100" spc="48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rule,</a:t>
            </a:r>
            <a:r>
              <a:rPr sz="1100" spc="7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vernier</a:t>
            </a:r>
            <a:r>
              <a:rPr sz="1100" spc="7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caliper,</a:t>
            </a:r>
            <a:r>
              <a:rPr sz="1100" spc="84" dirty="0">
                <a:latin typeface="Times New Roman"/>
                <a:cs typeface="Times New Roman"/>
              </a:rPr>
              <a:t> </a:t>
            </a:r>
            <a:r>
              <a:rPr sz="1100" spc="-6" dirty="0">
                <a:latin typeface="Times New Roman"/>
                <a:cs typeface="Times New Roman"/>
              </a:rPr>
              <a:t>micrometer</a:t>
            </a:r>
            <a:endParaRPr sz="1100" dirty="0">
              <a:latin typeface="Times New Roman"/>
              <a:cs typeface="Times New Roman"/>
            </a:endParaRPr>
          </a:p>
          <a:p>
            <a:pPr marL="7598">
              <a:spcBef>
                <a:spcPts val="730"/>
              </a:spcBef>
            </a:pPr>
            <a:r>
              <a:rPr sz="1100" b="1" spc="-6" dirty="0">
                <a:latin typeface="Times New Roman"/>
                <a:cs typeface="Times New Roman"/>
              </a:rPr>
              <a:t>THEORY:</a:t>
            </a:r>
            <a:endParaRPr sz="1100" dirty="0">
              <a:latin typeface="Times New Roman"/>
              <a:cs typeface="Times New Roman"/>
            </a:endParaRPr>
          </a:p>
          <a:p>
            <a:pPr marL="7598" marR="3039" algn="just">
              <a:lnSpc>
                <a:spcPct val="147300"/>
              </a:lnSpc>
              <a:spcBef>
                <a:spcPts val="512"/>
              </a:spcBef>
            </a:pPr>
            <a:r>
              <a:rPr sz="1100" dirty="0">
                <a:latin typeface="Times New Roman"/>
                <a:cs typeface="Times New Roman"/>
              </a:rPr>
              <a:t>The</a:t>
            </a:r>
            <a:r>
              <a:rPr sz="1100" spc="117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tensile</a:t>
            </a:r>
            <a:r>
              <a:rPr sz="1100" spc="10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test</a:t>
            </a:r>
            <a:r>
              <a:rPr sz="1100" spc="117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is</a:t>
            </a:r>
            <a:r>
              <a:rPr sz="1100" spc="114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most</a:t>
            </a:r>
            <a:r>
              <a:rPr sz="1100" spc="122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applied</a:t>
            </a:r>
            <a:r>
              <a:rPr sz="1100" spc="122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one</a:t>
            </a:r>
            <a:r>
              <a:rPr sz="1100" spc="114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of</a:t>
            </a:r>
            <a:r>
              <a:rPr sz="1100" spc="12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all</a:t>
            </a:r>
            <a:r>
              <a:rPr sz="1100" spc="152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mechanical</a:t>
            </a:r>
            <a:r>
              <a:rPr sz="1100" spc="126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tests.</a:t>
            </a:r>
            <a:r>
              <a:rPr sz="1100" spc="156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In</a:t>
            </a:r>
            <a:r>
              <a:rPr sz="1100" spc="108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this</a:t>
            </a:r>
            <a:r>
              <a:rPr sz="1100" spc="15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test,</a:t>
            </a:r>
            <a:r>
              <a:rPr sz="1100" spc="147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a</a:t>
            </a:r>
            <a:r>
              <a:rPr sz="1100" spc="117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test</a:t>
            </a:r>
            <a:r>
              <a:rPr sz="1100" spc="122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specimen</a:t>
            </a:r>
            <a:r>
              <a:rPr sz="1100" spc="150" dirty="0">
                <a:latin typeface="Times New Roman"/>
                <a:cs typeface="Times New Roman"/>
              </a:rPr>
              <a:t> </a:t>
            </a:r>
            <a:r>
              <a:rPr sz="1100" spc="-15" dirty="0">
                <a:latin typeface="Times New Roman"/>
                <a:cs typeface="Times New Roman"/>
              </a:rPr>
              <a:t>is </a:t>
            </a:r>
            <a:r>
              <a:rPr sz="1100" dirty="0">
                <a:latin typeface="Times New Roman"/>
                <a:cs typeface="Times New Roman"/>
              </a:rPr>
              <a:t>fixed</a:t>
            </a:r>
            <a:r>
              <a:rPr sz="1100" spc="78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into</a:t>
            </a:r>
            <a:r>
              <a:rPr sz="1100" spc="9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grips</a:t>
            </a:r>
            <a:r>
              <a:rPr sz="1100" spc="9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connected</a:t>
            </a:r>
            <a:r>
              <a:rPr sz="1100" spc="81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to</a:t>
            </a:r>
            <a:r>
              <a:rPr sz="1100" spc="78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a</a:t>
            </a:r>
            <a:r>
              <a:rPr sz="1100" spc="84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straining</a:t>
            </a:r>
            <a:r>
              <a:rPr sz="1100" spc="9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device</a:t>
            </a:r>
            <a:r>
              <a:rPr sz="1100" spc="84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and</a:t>
            </a:r>
            <a:r>
              <a:rPr sz="1100" spc="72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to</a:t>
            </a:r>
            <a:r>
              <a:rPr sz="1100" spc="81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a</a:t>
            </a:r>
            <a:r>
              <a:rPr sz="1100" spc="84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load-measuring</a:t>
            </a:r>
            <a:r>
              <a:rPr sz="1100" spc="9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device.</a:t>
            </a:r>
            <a:r>
              <a:rPr sz="1100" spc="87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(One</a:t>
            </a:r>
            <a:r>
              <a:rPr sz="1100" spc="9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end</a:t>
            </a:r>
            <a:r>
              <a:rPr sz="1100" spc="81" dirty="0">
                <a:latin typeface="Times New Roman"/>
                <a:cs typeface="Times New Roman"/>
              </a:rPr>
              <a:t> </a:t>
            </a:r>
            <a:r>
              <a:rPr sz="1100" spc="-15" dirty="0">
                <a:latin typeface="Times New Roman"/>
                <a:cs typeface="Times New Roman"/>
              </a:rPr>
              <a:t>in </a:t>
            </a:r>
            <a:r>
              <a:rPr sz="1100" dirty="0">
                <a:latin typeface="Times New Roman"/>
                <a:cs typeface="Times New Roman"/>
              </a:rPr>
              <a:t>stationary</a:t>
            </a:r>
            <a:r>
              <a:rPr sz="1100" spc="68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grips</a:t>
            </a:r>
            <a:r>
              <a:rPr sz="1100" spc="72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and</a:t>
            </a:r>
            <a:r>
              <a:rPr sz="1100" spc="68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the</a:t>
            </a:r>
            <a:r>
              <a:rPr sz="1100" spc="78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others</a:t>
            </a:r>
            <a:r>
              <a:rPr sz="1100" spc="72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are</a:t>
            </a:r>
            <a:r>
              <a:rPr sz="1100" spc="7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in</a:t>
            </a:r>
            <a:r>
              <a:rPr sz="1100" spc="72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movable</a:t>
            </a:r>
            <a:r>
              <a:rPr sz="1100" spc="81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grips).</a:t>
            </a:r>
            <a:r>
              <a:rPr sz="1100" spc="72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If</a:t>
            </a:r>
            <a:r>
              <a:rPr sz="1100" spc="78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the</a:t>
            </a:r>
            <a:r>
              <a:rPr sz="1100" spc="72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applied</a:t>
            </a:r>
            <a:r>
              <a:rPr sz="1100" spc="72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load</a:t>
            </a:r>
            <a:r>
              <a:rPr sz="1100" spc="68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is</a:t>
            </a:r>
            <a:r>
              <a:rPr sz="1100" spc="72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small</a:t>
            </a:r>
            <a:r>
              <a:rPr sz="1100" spc="68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enough,</a:t>
            </a:r>
            <a:r>
              <a:rPr sz="1100" spc="78" dirty="0">
                <a:latin typeface="Times New Roman"/>
                <a:cs typeface="Times New Roman"/>
              </a:rPr>
              <a:t> </a:t>
            </a:r>
            <a:r>
              <a:rPr sz="1100" spc="-15" dirty="0">
                <a:latin typeface="Times New Roman"/>
                <a:cs typeface="Times New Roman"/>
              </a:rPr>
              <a:t>the </a:t>
            </a:r>
            <a:r>
              <a:rPr sz="1100" dirty="0">
                <a:latin typeface="Times New Roman"/>
                <a:cs typeface="Times New Roman"/>
              </a:rPr>
              <a:t>deformation</a:t>
            </a:r>
            <a:r>
              <a:rPr sz="1100" spc="93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of</a:t>
            </a:r>
            <a:r>
              <a:rPr sz="1100" spc="99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any</a:t>
            </a:r>
            <a:r>
              <a:rPr sz="1100" spc="68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solid</a:t>
            </a:r>
            <a:r>
              <a:rPr sz="1100" spc="84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body</a:t>
            </a:r>
            <a:r>
              <a:rPr sz="1100" spc="7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is</a:t>
            </a:r>
            <a:r>
              <a:rPr sz="1100" spc="87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entirely</a:t>
            </a:r>
            <a:r>
              <a:rPr sz="1100" spc="68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elastic.</a:t>
            </a:r>
            <a:r>
              <a:rPr sz="1100" spc="99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An</a:t>
            </a:r>
            <a:r>
              <a:rPr sz="1100" spc="7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elastically</a:t>
            </a:r>
            <a:r>
              <a:rPr sz="1100" spc="93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deformed</a:t>
            </a:r>
            <a:r>
              <a:rPr sz="1100" spc="87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solid</a:t>
            </a:r>
            <a:r>
              <a:rPr sz="1100" spc="84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will</a:t>
            </a:r>
            <a:r>
              <a:rPr sz="1100" spc="72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return</a:t>
            </a:r>
            <a:r>
              <a:rPr sz="1100" spc="68" dirty="0">
                <a:latin typeface="Times New Roman"/>
                <a:cs typeface="Times New Roman"/>
              </a:rPr>
              <a:t> </a:t>
            </a:r>
            <a:r>
              <a:rPr sz="1100" spc="-15" dirty="0">
                <a:latin typeface="Times New Roman"/>
                <a:cs typeface="Times New Roman"/>
              </a:rPr>
              <a:t>to </a:t>
            </a:r>
            <a:r>
              <a:rPr sz="1100" dirty="0">
                <a:latin typeface="Times New Roman"/>
                <a:cs typeface="Times New Roman"/>
              </a:rPr>
              <a:t>its</a:t>
            </a:r>
            <a:r>
              <a:rPr sz="1100" spc="147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original</a:t>
            </a:r>
            <a:r>
              <a:rPr sz="1100" spc="3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form</a:t>
            </a:r>
            <a:r>
              <a:rPr sz="1100" spc="27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as</a:t>
            </a:r>
            <a:r>
              <a:rPr sz="1100" spc="27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soon</a:t>
            </a:r>
            <a:r>
              <a:rPr sz="1100" spc="3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as</a:t>
            </a:r>
            <a:r>
              <a:rPr sz="1100" spc="33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load</a:t>
            </a:r>
            <a:r>
              <a:rPr sz="1100" spc="27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is</a:t>
            </a:r>
            <a:r>
              <a:rPr sz="1100" spc="24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removed.</a:t>
            </a:r>
            <a:r>
              <a:rPr sz="1100" spc="162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However</a:t>
            </a:r>
            <a:r>
              <a:rPr sz="1100" spc="3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if</a:t>
            </a:r>
            <a:r>
              <a:rPr sz="1100" spc="27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the</a:t>
            </a:r>
            <a:r>
              <a:rPr sz="1100" spc="24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load</a:t>
            </a:r>
            <a:r>
              <a:rPr sz="1100" spc="27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is</a:t>
            </a:r>
            <a:r>
              <a:rPr sz="1100" spc="24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too</a:t>
            </a:r>
            <a:r>
              <a:rPr sz="1100" spc="24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large,</a:t>
            </a:r>
            <a:r>
              <a:rPr sz="1100" spc="24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the</a:t>
            </a:r>
            <a:r>
              <a:rPr sz="1100" spc="27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material</a:t>
            </a:r>
            <a:r>
              <a:rPr sz="1100" spc="33" dirty="0">
                <a:latin typeface="Times New Roman"/>
                <a:cs typeface="Times New Roman"/>
              </a:rPr>
              <a:t> </a:t>
            </a:r>
            <a:r>
              <a:rPr sz="1100" spc="-15" dirty="0">
                <a:latin typeface="Times New Roman"/>
                <a:cs typeface="Times New Roman"/>
              </a:rPr>
              <a:t>can </a:t>
            </a:r>
            <a:r>
              <a:rPr sz="1100" dirty="0">
                <a:latin typeface="Times New Roman"/>
                <a:cs typeface="Times New Roman"/>
              </a:rPr>
              <a:t>be</a:t>
            </a:r>
            <a:r>
              <a:rPr sz="1100" spc="102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deformed</a:t>
            </a:r>
            <a:r>
              <a:rPr sz="1100" spc="12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permanently.</a:t>
            </a:r>
            <a:r>
              <a:rPr sz="1100" spc="9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The</a:t>
            </a:r>
            <a:r>
              <a:rPr sz="1100" spc="9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initial</a:t>
            </a:r>
            <a:r>
              <a:rPr sz="1100" spc="108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part</a:t>
            </a:r>
            <a:r>
              <a:rPr sz="1100" spc="111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of</a:t>
            </a:r>
            <a:r>
              <a:rPr sz="1100" spc="84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the</a:t>
            </a:r>
            <a:r>
              <a:rPr sz="1100" spc="9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tension</a:t>
            </a:r>
            <a:r>
              <a:rPr sz="1100" spc="96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curve,</a:t>
            </a:r>
            <a:r>
              <a:rPr sz="1100" spc="129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which</a:t>
            </a:r>
            <a:r>
              <a:rPr sz="1100" spc="81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represents</a:t>
            </a:r>
            <a:r>
              <a:rPr sz="1100" spc="87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the</a:t>
            </a:r>
            <a:r>
              <a:rPr sz="1100" spc="3" dirty="0">
                <a:latin typeface="Times New Roman"/>
                <a:cs typeface="Times New Roman"/>
              </a:rPr>
              <a:t> </a:t>
            </a:r>
            <a:r>
              <a:rPr sz="1100" spc="-6" dirty="0">
                <a:latin typeface="Times New Roman"/>
                <a:cs typeface="Times New Roman"/>
              </a:rPr>
              <a:t>manner </a:t>
            </a:r>
            <a:r>
              <a:rPr sz="1100" dirty="0">
                <a:latin typeface="Times New Roman"/>
                <a:cs typeface="Times New Roman"/>
              </a:rPr>
              <a:t>in</a:t>
            </a:r>
            <a:r>
              <a:rPr sz="1100" spc="63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which</a:t>
            </a:r>
            <a:r>
              <a:rPr sz="1100" spc="6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solid</a:t>
            </a:r>
            <a:r>
              <a:rPr sz="1100" spc="57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undergoes</a:t>
            </a:r>
            <a:r>
              <a:rPr sz="1100" spc="6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plastic</a:t>
            </a:r>
            <a:r>
              <a:rPr sz="1100" spc="66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deformation</a:t>
            </a:r>
            <a:r>
              <a:rPr sz="1100" spc="57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is</a:t>
            </a:r>
            <a:r>
              <a:rPr sz="1100" spc="6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termed</a:t>
            </a:r>
            <a:r>
              <a:rPr sz="1100" spc="66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as</a:t>
            </a:r>
            <a:r>
              <a:rPr sz="1100" spc="66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plastic.</a:t>
            </a:r>
            <a:r>
              <a:rPr sz="1100" spc="66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The</a:t>
            </a:r>
            <a:r>
              <a:rPr sz="1100" spc="66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stress</a:t>
            </a:r>
            <a:r>
              <a:rPr sz="1100" spc="6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below</a:t>
            </a:r>
            <a:r>
              <a:rPr sz="1100" spc="6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which</a:t>
            </a:r>
            <a:r>
              <a:rPr sz="1100" spc="57" dirty="0">
                <a:latin typeface="Times New Roman"/>
                <a:cs typeface="Times New Roman"/>
              </a:rPr>
              <a:t> </a:t>
            </a:r>
            <a:r>
              <a:rPr sz="1100" spc="-15" dirty="0">
                <a:latin typeface="Times New Roman"/>
                <a:cs typeface="Times New Roman"/>
              </a:rPr>
              <a:t>the </a:t>
            </a:r>
            <a:r>
              <a:rPr sz="1100" dirty="0">
                <a:latin typeface="Times New Roman"/>
                <a:cs typeface="Times New Roman"/>
              </a:rPr>
              <a:t>deformation</a:t>
            </a:r>
            <a:r>
              <a:rPr sz="1100" spc="48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is</a:t>
            </a:r>
            <a:r>
              <a:rPr sz="1100" spc="51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essentially</a:t>
            </a:r>
            <a:r>
              <a:rPr sz="1100" spc="51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entirely</a:t>
            </a:r>
            <a:r>
              <a:rPr sz="1100" spc="48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elastic</a:t>
            </a:r>
            <a:r>
              <a:rPr sz="1100" spc="42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is</a:t>
            </a:r>
            <a:r>
              <a:rPr sz="1100" spc="51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known</a:t>
            </a:r>
            <a:r>
              <a:rPr sz="1100" spc="51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as</a:t>
            </a:r>
            <a:r>
              <a:rPr sz="1100" spc="4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the</a:t>
            </a:r>
            <a:r>
              <a:rPr sz="1100" spc="51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elastic</a:t>
            </a:r>
            <a:r>
              <a:rPr sz="1100" spc="51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limit</a:t>
            </a:r>
            <a:r>
              <a:rPr sz="1100" spc="51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of</a:t>
            </a:r>
            <a:r>
              <a:rPr sz="1100" spc="51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the</a:t>
            </a:r>
            <a:r>
              <a:rPr sz="1100" spc="42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material.</a:t>
            </a:r>
            <a:r>
              <a:rPr sz="1100" spc="51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In</a:t>
            </a:r>
            <a:r>
              <a:rPr sz="1100" spc="48" dirty="0">
                <a:latin typeface="Times New Roman"/>
                <a:cs typeface="Times New Roman"/>
              </a:rPr>
              <a:t> </a:t>
            </a:r>
            <a:r>
              <a:rPr sz="1100" spc="-12" dirty="0">
                <a:latin typeface="Times New Roman"/>
                <a:cs typeface="Times New Roman"/>
              </a:rPr>
              <a:t>some </a:t>
            </a:r>
            <a:r>
              <a:rPr sz="1100" dirty="0">
                <a:latin typeface="Times New Roman"/>
                <a:cs typeface="Times New Roman"/>
              </a:rPr>
              <a:t>materials</a:t>
            </a:r>
            <a:r>
              <a:rPr sz="1100" spc="54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like</a:t>
            </a:r>
            <a:r>
              <a:rPr sz="1100" spc="57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mild</a:t>
            </a:r>
            <a:r>
              <a:rPr sz="1100" spc="6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steel</a:t>
            </a:r>
            <a:r>
              <a:rPr sz="1100" spc="66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a</a:t>
            </a:r>
            <a:r>
              <a:rPr sz="1100" spc="48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sudden</a:t>
            </a:r>
            <a:r>
              <a:rPr sz="1100" spc="57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drop</a:t>
            </a:r>
            <a:r>
              <a:rPr sz="1100" spc="57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in</a:t>
            </a:r>
            <a:r>
              <a:rPr sz="1100" spc="54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load</a:t>
            </a:r>
            <a:r>
              <a:rPr sz="1100" spc="63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indicating</a:t>
            </a:r>
            <a:r>
              <a:rPr sz="1100" spc="54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both</a:t>
            </a:r>
            <a:r>
              <a:rPr sz="1100" spc="63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an</a:t>
            </a:r>
            <a:r>
              <a:rPr sz="1100" spc="54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upper</a:t>
            </a:r>
            <a:r>
              <a:rPr sz="1100" spc="66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and</a:t>
            </a:r>
            <a:r>
              <a:rPr sz="1100" spc="57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lower</a:t>
            </a:r>
            <a:r>
              <a:rPr sz="1100" spc="63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yield</a:t>
            </a:r>
            <a:r>
              <a:rPr sz="1100" spc="57" dirty="0">
                <a:latin typeface="Times New Roman"/>
                <a:cs typeface="Times New Roman"/>
              </a:rPr>
              <a:t> </a:t>
            </a:r>
            <a:r>
              <a:rPr sz="1100" spc="-6" dirty="0">
                <a:latin typeface="Times New Roman"/>
                <a:cs typeface="Times New Roman"/>
              </a:rPr>
              <a:t>point </a:t>
            </a:r>
            <a:r>
              <a:rPr sz="1100" dirty="0">
                <a:latin typeface="Times New Roman"/>
                <a:cs typeface="Times New Roman"/>
              </a:rPr>
              <a:t>denotes</a:t>
            </a:r>
            <a:r>
              <a:rPr sz="1100" spc="4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the</a:t>
            </a:r>
            <a:r>
              <a:rPr sz="1100" spc="4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onset</a:t>
            </a:r>
            <a:r>
              <a:rPr sz="1100" spc="51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of</a:t>
            </a:r>
            <a:r>
              <a:rPr sz="1100" spc="51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plastic</a:t>
            </a:r>
            <a:r>
              <a:rPr sz="1100" spc="51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deformation.</a:t>
            </a:r>
            <a:r>
              <a:rPr sz="1100" spc="51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However</a:t>
            </a:r>
            <a:r>
              <a:rPr sz="1100" spc="51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some</a:t>
            </a:r>
            <a:r>
              <a:rPr sz="1100" spc="4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materials</a:t>
            </a:r>
            <a:r>
              <a:rPr sz="1100" spc="4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do</a:t>
            </a:r>
            <a:r>
              <a:rPr sz="1100" spc="51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not</a:t>
            </a:r>
            <a:r>
              <a:rPr sz="1100" spc="4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exhibit</a:t>
            </a:r>
            <a:r>
              <a:rPr sz="1100" spc="54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a</a:t>
            </a:r>
            <a:r>
              <a:rPr sz="1100" spc="4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sharp</a:t>
            </a:r>
            <a:r>
              <a:rPr sz="1100" spc="75" dirty="0">
                <a:latin typeface="Times New Roman"/>
                <a:cs typeface="Times New Roman"/>
              </a:rPr>
              <a:t> </a:t>
            </a:r>
            <a:r>
              <a:rPr sz="1100" spc="-6" dirty="0">
                <a:latin typeface="Times New Roman"/>
                <a:cs typeface="Times New Roman"/>
              </a:rPr>
              <a:t>yield </a:t>
            </a:r>
            <a:r>
              <a:rPr sz="1100" dirty="0">
                <a:latin typeface="Times New Roman"/>
                <a:cs typeface="Times New Roman"/>
              </a:rPr>
              <a:t>point.</a:t>
            </a:r>
            <a:r>
              <a:rPr sz="1100" spc="63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During</a:t>
            </a:r>
            <a:r>
              <a:rPr sz="1100" spc="66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plastic</a:t>
            </a:r>
            <a:r>
              <a:rPr sz="1100" spc="66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deformation</a:t>
            </a:r>
            <a:r>
              <a:rPr sz="1100" spc="66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at</a:t>
            </a:r>
            <a:r>
              <a:rPr sz="1100" spc="66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lager</a:t>
            </a:r>
            <a:r>
              <a:rPr sz="1100" spc="197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extensions,</a:t>
            </a:r>
            <a:r>
              <a:rPr sz="1100" spc="66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strain</a:t>
            </a:r>
            <a:r>
              <a:rPr sz="1100" spc="66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hardening</a:t>
            </a:r>
            <a:r>
              <a:rPr sz="1100" spc="66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cannot</a:t>
            </a:r>
            <a:r>
              <a:rPr sz="1100" spc="66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compensate</a:t>
            </a:r>
            <a:r>
              <a:rPr sz="1100" spc="66" dirty="0">
                <a:latin typeface="Times New Roman"/>
                <a:cs typeface="Times New Roman"/>
              </a:rPr>
              <a:t> </a:t>
            </a:r>
            <a:r>
              <a:rPr sz="1100" spc="-15" dirty="0">
                <a:latin typeface="Times New Roman"/>
                <a:cs typeface="Times New Roman"/>
              </a:rPr>
              <a:t>for </a:t>
            </a:r>
            <a:r>
              <a:rPr sz="1100" dirty="0">
                <a:latin typeface="Times New Roman"/>
                <a:cs typeface="Times New Roman"/>
              </a:rPr>
              <a:t>the</a:t>
            </a:r>
            <a:r>
              <a:rPr sz="1100" spc="162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decrease</a:t>
            </a:r>
            <a:r>
              <a:rPr sz="1100" spc="159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in</a:t>
            </a:r>
            <a:r>
              <a:rPr sz="1100" spc="16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section</a:t>
            </a:r>
            <a:r>
              <a:rPr sz="1100" spc="156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and</a:t>
            </a:r>
            <a:r>
              <a:rPr sz="1100" spc="162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thus</a:t>
            </a:r>
            <a:r>
              <a:rPr sz="1100" spc="159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the</a:t>
            </a:r>
            <a:r>
              <a:rPr sz="1100" spc="159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load</a:t>
            </a:r>
            <a:r>
              <a:rPr sz="1100" spc="159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passes</a:t>
            </a:r>
            <a:r>
              <a:rPr sz="1100" spc="156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through</a:t>
            </a:r>
            <a:r>
              <a:rPr sz="1100" spc="156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a</a:t>
            </a:r>
            <a:r>
              <a:rPr sz="1100" spc="16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maximum</a:t>
            </a:r>
            <a:r>
              <a:rPr sz="1100" spc="168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and</a:t>
            </a:r>
            <a:r>
              <a:rPr sz="1100" spc="159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then</a:t>
            </a:r>
            <a:r>
              <a:rPr sz="1100" spc="162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begins</a:t>
            </a:r>
            <a:r>
              <a:rPr sz="1100" spc="68" dirty="0">
                <a:latin typeface="Times New Roman"/>
                <a:cs typeface="Times New Roman"/>
              </a:rPr>
              <a:t>  </a:t>
            </a:r>
            <a:r>
              <a:rPr sz="1100" spc="-15" dirty="0">
                <a:latin typeface="Times New Roman"/>
                <a:cs typeface="Times New Roman"/>
              </a:rPr>
              <a:t>to </a:t>
            </a:r>
            <a:r>
              <a:rPr sz="1100" dirty="0">
                <a:latin typeface="Times New Roman"/>
                <a:cs typeface="Times New Roman"/>
              </a:rPr>
              <a:t>decrease.</a:t>
            </a:r>
            <a:r>
              <a:rPr sz="1100" spc="68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At</a:t>
            </a:r>
            <a:r>
              <a:rPr sz="1100" spc="66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this</a:t>
            </a:r>
            <a:r>
              <a:rPr sz="1100" spc="68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stage</a:t>
            </a:r>
            <a:r>
              <a:rPr sz="1100" spc="66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the</a:t>
            </a:r>
            <a:r>
              <a:rPr sz="1100" spc="66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ultimate</a:t>
            </a:r>
            <a:r>
              <a:rPr sz="1100" spc="68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strength,</a:t>
            </a:r>
            <a:r>
              <a:rPr sz="1100" spc="72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which</a:t>
            </a:r>
            <a:r>
              <a:rPr sz="1100" spc="63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is</a:t>
            </a:r>
            <a:r>
              <a:rPr sz="1100" spc="68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defined</a:t>
            </a:r>
            <a:r>
              <a:rPr sz="1100" spc="66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as</a:t>
            </a:r>
            <a:r>
              <a:rPr sz="1100" spc="66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the</a:t>
            </a:r>
            <a:r>
              <a:rPr sz="1100" spc="84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ration</a:t>
            </a:r>
            <a:r>
              <a:rPr sz="1100" spc="63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of</a:t>
            </a:r>
            <a:r>
              <a:rPr sz="1100" spc="66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the</a:t>
            </a:r>
            <a:r>
              <a:rPr sz="1100" spc="68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load</a:t>
            </a:r>
            <a:r>
              <a:rPr sz="1100" spc="72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on</a:t>
            </a:r>
            <a:r>
              <a:rPr sz="1100" spc="63" dirty="0">
                <a:latin typeface="Times New Roman"/>
                <a:cs typeface="Times New Roman"/>
              </a:rPr>
              <a:t> </a:t>
            </a:r>
            <a:r>
              <a:rPr sz="1100" spc="-15" dirty="0">
                <a:latin typeface="Times New Roman"/>
                <a:cs typeface="Times New Roman"/>
              </a:rPr>
              <a:t>the </a:t>
            </a:r>
            <a:r>
              <a:rPr sz="1100" dirty="0">
                <a:latin typeface="Times New Roman"/>
                <a:cs typeface="Times New Roman"/>
              </a:rPr>
              <a:t>specimen</a:t>
            </a:r>
            <a:r>
              <a:rPr sz="1100" spc="132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to</a:t>
            </a:r>
            <a:r>
              <a:rPr sz="1100" spc="132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the</a:t>
            </a:r>
            <a:r>
              <a:rPr sz="1100" spc="132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original</a:t>
            </a:r>
            <a:r>
              <a:rPr sz="1100" spc="129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cross-section</a:t>
            </a:r>
            <a:r>
              <a:rPr sz="1100" spc="132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area,</a:t>
            </a:r>
            <a:r>
              <a:rPr sz="1100" spc="13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reaches</a:t>
            </a:r>
            <a:r>
              <a:rPr sz="1100" spc="132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a</a:t>
            </a:r>
            <a:r>
              <a:rPr sz="1100" spc="132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maximum</a:t>
            </a:r>
            <a:r>
              <a:rPr sz="1100" spc="13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value.</a:t>
            </a:r>
            <a:r>
              <a:rPr sz="1100" spc="141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Until</a:t>
            </a:r>
            <a:r>
              <a:rPr sz="1100" spc="13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this</a:t>
            </a:r>
            <a:r>
              <a:rPr sz="1100" spc="144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point</a:t>
            </a:r>
            <a:r>
              <a:rPr sz="1100" spc="141" dirty="0">
                <a:latin typeface="Times New Roman"/>
                <a:cs typeface="Times New Roman"/>
              </a:rPr>
              <a:t> </a:t>
            </a:r>
            <a:r>
              <a:rPr sz="1100" spc="-15" dirty="0">
                <a:latin typeface="Times New Roman"/>
                <a:cs typeface="Times New Roman"/>
              </a:rPr>
              <a:t>the </a:t>
            </a:r>
            <a:r>
              <a:rPr sz="1100" dirty="0">
                <a:latin typeface="Times New Roman"/>
                <a:cs typeface="Times New Roman"/>
              </a:rPr>
              <a:t>deformation</a:t>
            </a:r>
            <a:r>
              <a:rPr sz="1100" spc="111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is</a:t>
            </a:r>
            <a:r>
              <a:rPr sz="1100" spc="114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uniform</a:t>
            </a:r>
            <a:r>
              <a:rPr sz="1100" spc="10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at</a:t>
            </a:r>
            <a:r>
              <a:rPr sz="1100" spc="111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all</a:t>
            </a:r>
            <a:r>
              <a:rPr sz="1100" spc="108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the</a:t>
            </a:r>
            <a:r>
              <a:rPr sz="1100" spc="10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sections</a:t>
            </a:r>
            <a:r>
              <a:rPr sz="1100" spc="251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of</a:t>
            </a:r>
            <a:r>
              <a:rPr sz="1100" spc="114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the</a:t>
            </a:r>
            <a:r>
              <a:rPr sz="1100" spc="114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specimen.</a:t>
            </a:r>
            <a:r>
              <a:rPr sz="1100" spc="233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Further</a:t>
            </a:r>
            <a:r>
              <a:rPr sz="1100" spc="233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loading</a:t>
            </a:r>
            <a:r>
              <a:rPr sz="1100" spc="10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will</a:t>
            </a:r>
            <a:r>
              <a:rPr sz="1100" spc="105" dirty="0">
                <a:latin typeface="Times New Roman"/>
                <a:cs typeface="Times New Roman"/>
              </a:rPr>
              <a:t> </a:t>
            </a:r>
            <a:r>
              <a:rPr sz="1100" spc="-6" dirty="0">
                <a:latin typeface="Times New Roman"/>
                <a:cs typeface="Times New Roman"/>
              </a:rPr>
              <a:t>eventually </a:t>
            </a:r>
            <a:r>
              <a:rPr sz="1100" dirty="0">
                <a:latin typeface="Times New Roman"/>
                <a:cs typeface="Times New Roman"/>
              </a:rPr>
              <a:t>cause</a:t>
            </a:r>
            <a:r>
              <a:rPr sz="1100" spc="168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„neck‟</a:t>
            </a:r>
            <a:r>
              <a:rPr sz="1100" spc="176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formation</a:t>
            </a:r>
            <a:r>
              <a:rPr sz="1100" spc="16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and</a:t>
            </a:r>
            <a:r>
              <a:rPr sz="1100" spc="176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rupture</a:t>
            </a:r>
            <a:r>
              <a:rPr sz="1100" spc="176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follows.</a:t>
            </a:r>
            <a:r>
              <a:rPr sz="1100" spc="174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Usually</a:t>
            </a:r>
            <a:r>
              <a:rPr sz="1100" spc="176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a</a:t>
            </a:r>
            <a:r>
              <a:rPr sz="1100" spc="171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tension</a:t>
            </a:r>
            <a:r>
              <a:rPr sz="1100" spc="16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test</a:t>
            </a:r>
            <a:r>
              <a:rPr sz="1100" spc="176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is</a:t>
            </a:r>
            <a:r>
              <a:rPr sz="1100" spc="174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conducted</a:t>
            </a:r>
            <a:r>
              <a:rPr sz="1100" spc="171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at</a:t>
            </a:r>
            <a:r>
              <a:rPr sz="1100" spc="171" dirty="0">
                <a:latin typeface="Times New Roman"/>
                <a:cs typeface="Times New Roman"/>
              </a:rPr>
              <a:t> </a:t>
            </a:r>
            <a:r>
              <a:rPr sz="1100" spc="-12" dirty="0">
                <a:latin typeface="Times New Roman"/>
                <a:cs typeface="Times New Roman"/>
              </a:rPr>
              <a:t>room </a:t>
            </a:r>
            <a:r>
              <a:rPr sz="1100" dirty="0">
                <a:latin typeface="Times New Roman"/>
                <a:cs typeface="Times New Roman"/>
              </a:rPr>
              <a:t>temperature;</a:t>
            </a:r>
            <a:r>
              <a:rPr sz="1100" spc="68" dirty="0">
                <a:latin typeface="Times New Roman"/>
                <a:cs typeface="Times New Roman"/>
              </a:rPr>
              <a:t>  </a:t>
            </a:r>
            <a:r>
              <a:rPr sz="1100" dirty="0">
                <a:latin typeface="Times New Roman"/>
                <a:cs typeface="Times New Roman"/>
              </a:rPr>
              <a:t>the</a:t>
            </a:r>
            <a:r>
              <a:rPr sz="1100" spc="29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tensile</a:t>
            </a:r>
            <a:r>
              <a:rPr sz="1100" spc="293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load</a:t>
            </a:r>
            <a:r>
              <a:rPr sz="1100" spc="296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is</a:t>
            </a:r>
            <a:r>
              <a:rPr sz="1100" spc="293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applied</a:t>
            </a:r>
            <a:r>
              <a:rPr sz="1100" spc="66" dirty="0">
                <a:latin typeface="Times New Roman"/>
                <a:cs typeface="Times New Roman"/>
              </a:rPr>
              <a:t>  </a:t>
            </a:r>
            <a:r>
              <a:rPr sz="1100" dirty="0">
                <a:latin typeface="Times New Roman"/>
                <a:cs typeface="Times New Roman"/>
              </a:rPr>
              <a:t>slowly.</a:t>
            </a:r>
            <a:r>
              <a:rPr sz="1100" spc="66" dirty="0">
                <a:latin typeface="Times New Roman"/>
                <a:cs typeface="Times New Roman"/>
              </a:rPr>
              <a:t>  </a:t>
            </a:r>
            <a:r>
              <a:rPr sz="1100" dirty="0">
                <a:latin typeface="Times New Roman"/>
                <a:cs typeface="Times New Roman"/>
              </a:rPr>
              <a:t>During</a:t>
            </a:r>
            <a:r>
              <a:rPr sz="1100" spc="296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this</a:t>
            </a:r>
            <a:r>
              <a:rPr sz="1100" spc="293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test</a:t>
            </a:r>
            <a:r>
              <a:rPr sz="1100" spc="68" dirty="0">
                <a:latin typeface="Times New Roman"/>
                <a:cs typeface="Times New Roman"/>
              </a:rPr>
              <a:t>  </a:t>
            </a:r>
            <a:r>
              <a:rPr sz="1100" dirty="0">
                <a:latin typeface="Times New Roman"/>
                <a:cs typeface="Times New Roman"/>
              </a:rPr>
              <a:t>either</a:t>
            </a:r>
            <a:r>
              <a:rPr sz="1100" spc="66" dirty="0">
                <a:latin typeface="Times New Roman"/>
                <a:cs typeface="Times New Roman"/>
              </a:rPr>
              <a:t>  </a:t>
            </a:r>
            <a:r>
              <a:rPr sz="1100" dirty="0">
                <a:latin typeface="Times New Roman"/>
                <a:cs typeface="Times New Roman"/>
              </a:rPr>
              <a:t>round</a:t>
            </a:r>
            <a:r>
              <a:rPr sz="1100" spc="68" dirty="0">
                <a:latin typeface="Times New Roman"/>
                <a:cs typeface="Times New Roman"/>
              </a:rPr>
              <a:t>  </a:t>
            </a:r>
            <a:r>
              <a:rPr sz="1100" dirty="0">
                <a:latin typeface="Times New Roman"/>
                <a:cs typeface="Times New Roman"/>
              </a:rPr>
              <a:t>or</a:t>
            </a:r>
            <a:r>
              <a:rPr sz="1100" spc="296" dirty="0">
                <a:latin typeface="Times New Roman"/>
                <a:cs typeface="Times New Roman"/>
              </a:rPr>
              <a:t> </a:t>
            </a:r>
            <a:r>
              <a:rPr sz="1100" spc="-12" dirty="0">
                <a:latin typeface="Times New Roman"/>
                <a:cs typeface="Times New Roman"/>
              </a:rPr>
              <a:t>flat </a:t>
            </a:r>
            <a:r>
              <a:rPr sz="1100" dirty="0">
                <a:latin typeface="Times New Roman"/>
                <a:cs typeface="Times New Roman"/>
              </a:rPr>
              <a:t>specimens</a:t>
            </a:r>
            <a:r>
              <a:rPr sz="1100" spc="10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may</a:t>
            </a:r>
            <a:r>
              <a:rPr sz="1100" spc="111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be</a:t>
            </a:r>
            <a:r>
              <a:rPr sz="1100" spc="111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used.</a:t>
            </a:r>
            <a:r>
              <a:rPr sz="1100" spc="108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The</a:t>
            </a:r>
            <a:r>
              <a:rPr sz="1100" spc="111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load</a:t>
            </a:r>
            <a:r>
              <a:rPr sz="1100" spc="111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on</a:t>
            </a:r>
            <a:r>
              <a:rPr sz="1100" spc="102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the</a:t>
            </a:r>
            <a:r>
              <a:rPr sz="1100" spc="114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specimen</a:t>
            </a:r>
            <a:r>
              <a:rPr sz="1100" spc="10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is</a:t>
            </a:r>
            <a:r>
              <a:rPr sz="1100" spc="111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applied</a:t>
            </a:r>
            <a:r>
              <a:rPr sz="1100" spc="10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mechanically</a:t>
            </a:r>
            <a:r>
              <a:rPr sz="1100" spc="10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or</a:t>
            </a:r>
            <a:r>
              <a:rPr sz="1100" spc="114" dirty="0">
                <a:latin typeface="Times New Roman"/>
                <a:cs typeface="Times New Roman"/>
              </a:rPr>
              <a:t> </a:t>
            </a:r>
            <a:r>
              <a:rPr sz="1100" spc="-6" dirty="0">
                <a:latin typeface="Times New Roman"/>
                <a:cs typeface="Times New Roman"/>
              </a:rPr>
              <a:t>hydraulically </a:t>
            </a:r>
            <a:r>
              <a:rPr sz="1100" dirty="0">
                <a:latin typeface="Times New Roman"/>
                <a:cs typeface="Times New Roman"/>
              </a:rPr>
              <a:t>depending</a:t>
            </a:r>
            <a:r>
              <a:rPr sz="1100" spc="-6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on</a:t>
            </a:r>
            <a:r>
              <a:rPr sz="1100" spc="-6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the</a:t>
            </a:r>
            <a:r>
              <a:rPr sz="1100" spc="-3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type</a:t>
            </a:r>
            <a:r>
              <a:rPr sz="1100" spc="-6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of testing</a:t>
            </a:r>
            <a:r>
              <a:rPr sz="1100" spc="-3" dirty="0">
                <a:latin typeface="Times New Roman"/>
                <a:cs typeface="Times New Roman"/>
              </a:rPr>
              <a:t> </a:t>
            </a:r>
            <a:r>
              <a:rPr sz="1100" spc="-6" dirty="0">
                <a:latin typeface="Times New Roman"/>
                <a:cs typeface="Times New Roman"/>
              </a:rPr>
              <a:t>machine.</a:t>
            </a:r>
            <a:endParaRPr sz="11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-1" y="413683"/>
            <a:ext cx="12109837" cy="5878768"/>
          </a:xfrm>
          <a:prstGeom prst="rect">
            <a:avLst/>
          </a:prstGeom>
        </p:spPr>
        <p:txBody>
          <a:bodyPr vert="horz" wrap="square" lIns="0" tIns="7599" rIns="0" bIns="0" rtlCol="0">
            <a:spAutoFit/>
          </a:bodyPr>
          <a:lstStyle/>
          <a:p>
            <a:pPr marL="153868" indent="-85482">
              <a:spcBef>
                <a:spcPts val="60"/>
              </a:spcBef>
              <a:buAutoNum type="arabicPeriod"/>
              <a:tabLst>
                <a:tab pos="153868" algn="l"/>
              </a:tabLst>
            </a:pPr>
            <a:r>
              <a:rPr sz="1436" b="1" dirty="0">
                <a:latin typeface="Times New Roman"/>
                <a:cs typeface="Times New Roman"/>
              </a:rPr>
              <a:t>Nominal/Engg</a:t>
            </a:r>
            <a:r>
              <a:rPr sz="1436" b="1" spc="75" dirty="0">
                <a:latin typeface="Times New Roman"/>
                <a:cs typeface="Times New Roman"/>
              </a:rPr>
              <a:t> </a:t>
            </a:r>
            <a:r>
              <a:rPr sz="1436" b="1" dirty="0">
                <a:latin typeface="Times New Roman"/>
                <a:cs typeface="Times New Roman"/>
              </a:rPr>
              <a:t>stress</a:t>
            </a:r>
            <a:r>
              <a:rPr sz="1436" b="1" spc="63" dirty="0">
                <a:latin typeface="Times New Roman"/>
                <a:cs typeface="Times New Roman"/>
              </a:rPr>
              <a:t> </a:t>
            </a:r>
            <a:r>
              <a:rPr sz="1436" b="1" dirty="0">
                <a:latin typeface="Times New Roman"/>
                <a:cs typeface="Times New Roman"/>
              </a:rPr>
              <a:t>and</a:t>
            </a:r>
            <a:r>
              <a:rPr sz="1436" b="1" spc="51" dirty="0">
                <a:latin typeface="Times New Roman"/>
                <a:cs typeface="Times New Roman"/>
              </a:rPr>
              <a:t> </a:t>
            </a:r>
            <a:r>
              <a:rPr sz="1436" b="1" dirty="0">
                <a:latin typeface="Times New Roman"/>
                <a:cs typeface="Times New Roman"/>
              </a:rPr>
              <a:t>Nominal/Engg</a:t>
            </a:r>
            <a:r>
              <a:rPr sz="1436" b="1" spc="75" dirty="0">
                <a:latin typeface="Times New Roman"/>
                <a:cs typeface="Times New Roman"/>
              </a:rPr>
              <a:t> </a:t>
            </a:r>
            <a:r>
              <a:rPr sz="1436" b="1" spc="-6" dirty="0">
                <a:latin typeface="Times New Roman"/>
                <a:cs typeface="Times New Roman"/>
              </a:rPr>
              <a:t>strain:</a:t>
            </a:r>
            <a:endParaRPr sz="1436" dirty="0">
              <a:latin typeface="Times New Roman"/>
              <a:cs typeface="Times New Roman"/>
            </a:endParaRPr>
          </a:p>
          <a:p>
            <a:pPr marL="198698" marR="1563373">
              <a:lnSpc>
                <a:spcPct val="157700"/>
              </a:lnSpc>
              <a:spcBef>
                <a:spcPts val="114"/>
              </a:spcBef>
            </a:pPr>
            <a:r>
              <a:rPr sz="2154" baseline="5050" dirty="0">
                <a:latin typeface="Times New Roman"/>
                <a:cs typeface="Times New Roman"/>
              </a:rPr>
              <a:t>Original</a:t>
            </a:r>
            <a:r>
              <a:rPr sz="2154" spc="-13" baseline="5050" dirty="0">
                <a:latin typeface="Times New Roman"/>
                <a:cs typeface="Times New Roman"/>
              </a:rPr>
              <a:t> </a:t>
            </a:r>
            <a:r>
              <a:rPr sz="2154" baseline="5050" dirty="0">
                <a:latin typeface="Times New Roman"/>
                <a:cs typeface="Times New Roman"/>
              </a:rPr>
              <a:t>C/S</a:t>
            </a:r>
            <a:r>
              <a:rPr sz="2154" spc="-9" baseline="5050" dirty="0">
                <a:latin typeface="Times New Roman"/>
                <a:cs typeface="Times New Roman"/>
              </a:rPr>
              <a:t> </a:t>
            </a:r>
            <a:r>
              <a:rPr sz="2154" baseline="5050" dirty="0">
                <a:latin typeface="Times New Roman"/>
                <a:cs typeface="Times New Roman"/>
              </a:rPr>
              <a:t>area</a:t>
            </a:r>
            <a:r>
              <a:rPr sz="2154" spc="-18" baseline="5050" dirty="0">
                <a:latin typeface="Times New Roman"/>
                <a:cs typeface="Times New Roman"/>
              </a:rPr>
              <a:t> </a:t>
            </a:r>
            <a:r>
              <a:rPr sz="2154" baseline="5050" dirty="0">
                <a:latin typeface="Times New Roman"/>
                <a:cs typeface="Times New Roman"/>
              </a:rPr>
              <a:t>=</a:t>
            </a:r>
            <a:r>
              <a:rPr sz="2154" spc="-9" baseline="5050" dirty="0">
                <a:latin typeface="Times New Roman"/>
                <a:cs typeface="Times New Roman"/>
              </a:rPr>
              <a:t> </a:t>
            </a:r>
            <a:r>
              <a:rPr sz="2154" baseline="5050" dirty="0">
                <a:latin typeface="Times New Roman"/>
                <a:cs typeface="Times New Roman"/>
              </a:rPr>
              <a:t>A</a:t>
            </a:r>
            <a:r>
              <a:rPr sz="718" dirty="0">
                <a:latin typeface="Times New Roman"/>
                <a:cs typeface="Times New Roman"/>
              </a:rPr>
              <a:t>0</a:t>
            </a:r>
            <a:r>
              <a:rPr sz="718" spc="-3" dirty="0">
                <a:latin typeface="Times New Roman"/>
                <a:cs typeface="Times New Roman"/>
              </a:rPr>
              <a:t> </a:t>
            </a:r>
            <a:r>
              <a:rPr sz="2154" spc="-18" baseline="5050" dirty="0">
                <a:latin typeface="Times New Roman"/>
                <a:cs typeface="Times New Roman"/>
              </a:rPr>
              <a:t>(mm</a:t>
            </a:r>
            <a:r>
              <a:rPr sz="1197" spc="-18" baseline="39682" dirty="0">
                <a:latin typeface="Times New Roman"/>
                <a:cs typeface="Times New Roman"/>
              </a:rPr>
              <a:t>2</a:t>
            </a:r>
            <a:r>
              <a:rPr sz="2154" spc="-18" baseline="5050" dirty="0">
                <a:latin typeface="Times New Roman"/>
                <a:cs typeface="Times New Roman"/>
              </a:rPr>
              <a:t>) </a:t>
            </a:r>
            <a:r>
              <a:rPr sz="2154" spc="-9" baseline="5050" dirty="0">
                <a:latin typeface="Times New Roman"/>
                <a:cs typeface="Times New Roman"/>
              </a:rPr>
              <a:t>Original</a:t>
            </a:r>
            <a:r>
              <a:rPr sz="2154" spc="-45" baseline="5050" dirty="0">
                <a:latin typeface="Times New Roman"/>
                <a:cs typeface="Times New Roman"/>
              </a:rPr>
              <a:t> </a:t>
            </a:r>
            <a:r>
              <a:rPr sz="2154" spc="-9" baseline="5050" dirty="0">
                <a:latin typeface="Times New Roman"/>
                <a:cs typeface="Times New Roman"/>
              </a:rPr>
              <a:t>gauge</a:t>
            </a:r>
            <a:r>
              <a:rPr sz="2154" spc="-40" baseline="5050" dirty="0">
                <a:latin typeface="Times New Roman"/>
                <a:cs typeface="Times New Roman"/>
              </a:rPr>
              <a:t> </a:t>
            </a:r>
            <a:r>
              <a:rPr sz="2154" baseline="5050" dirty="0">
                <a:latin typeface="Times New Roman"/>
                <a:cs typeface="Times New Roman"/>
              </a:rPr>
              <a:t>length</a:t>
            </a:r>
            <a:r>
              <a:rPr sz="2154" spc="-53" baseline="5050" dirty="0">
                <a:latin typeface="Times New Roman"/>
                <a:cs typeface="Times New Roman"/>
              </a:rPr>
              <a:t> </a:t>
            </a:r>
            <a:r>
              <a:rPr sz="2154" spc="-9" baseline="5050" dirty="0">
                <a:latin typeface="Times New Roman"/>
                <a:cs typeface="Times New Roman"/>
              </a:rPr>
              <a:t>=</a:t>
            </a:r>
            <a:r>
              <a:rPr sz="2154" spc="-40" baseline="5050" dirty="0">
                <a:latin typeface="Times New Roman"/>
                <a:cs typeface="Times New Roman"/>
              </a:rPr>
              <a:t> </a:t>
            </a:r>
            <a:r>
              <a:rPr sz="2154" spc="-9" baseline="5050" dirty="0">
                <a:latin typeface="Times New Roman"/>
                <a:cs typeface="Times New Roman"/>
              </a:rPr>
              <a:t>L</a:t>
            </a:r>
            <a:r>
              <a:rPr sz="718" spc="-6" dirty="0">
                <a:latin typeface="Times New Roman"/>
                <a:cs typeface="Times New Roman"/>
              </a:rPr>
              <a:t>0</a:t>
            </a:r>
            <a:r>
              <a:rPr sz="718" spc="-9" dirty="0">
                <a:latin typeface="Times New Roman"/>
                <a:cs typeface="Times New Roman"/>
              </a:rPr>
              <a:t> </a:t>
            </a:r>
            <a:r>
              <a:rPr sz="2154" spc="-18" baseline="5050" dirty="0">
                <a:latin typeface="Times New Roman"/>
                <a:cs typeface="Times New Roman"/>
              </a:rPr>
              <a:t>(mm) </a:t>
            </a:r>
            <a:r>
              <a:rPr sz="2154" baseline="5050" dirty="0">
                <a:latin typeface="Times New Roman"/>
                <a:cs typeface="Times New Roman"/>
              </a:rPr>
              <a:t>Increase</a:t>
            </a:r>
            <a:r>
              <a:rPr sz="2154" spc="-9" baseline="5050" dirty="0">
                <a:latin typeface="Times New Roman"/>
                <a:cs typeface="Times New Roman"/>
              </a:rPr>
              <a:t> </a:t>
            </a:r>
            <a:r>
              <a:rPr sz="2154" baseline="5050" dirty="0">
                <a:latin typeface="Times New Roman"/>
                <a:cs typeface="Times New Roman"/>
              </a:rPr>
              <a:t>in</a:t>
            </a:r>
            <a:r>
              <a:rPr sz="2154" spc="-18" baseline="5050" dirty="0">
                <a:latin typeface="Times New Roman"/>
                <a:cs typeface="Times New Roman"/>
              </a:rPr>
              <a:t> </a:t>
            </a:r>
            <a:r>
              <a:rPr sz="2154" baseline="5050" dirty="0">
                <a:latin typeface="Times New Roman"/>
                <a:cs typeface="Times New Roman"/>
              </a:rPr>
              <a:t>gauge</a:t>
            </a:r>
            <a:r>
              <a:rPr sz="2154" spc="-4" baseline="5050" dirty="0">
                <a:latin typeface="Times New Roman"/>
                <a:cs typeface="Times New Roman"/>
              </a:rPr>
              <a:t> </a:t>
            </a:r>
            <a:r>
              <a:rPr sz="2154" baseline="5050" dirty="0">
                <a:latin typeface="Times New Roman"/>
                <a:cs typeface="Times New Roman"/>
              </a:rPr>
              <a:t>length</a:t>
            </a:r>
            <a:r>
              <a:rPr sz="2154" spc="-9" baseline="5050" dirty="0">
                <a:latin typeface="Times New Roman"/>
                <a:cs typeface="Times New Roman"/>
              </a:rPr>
              <a:t> </a:t>
            </a:r>
            <a:r>
              <a:rPr sz="2154" baseline="5050" dirty="0">
                <a:latin typeface="Times New Roman"/>
                <a:cs typeface="Times New Roman"/>
              </a:rPr>
              <a:t>=</a:t>
            </a:r>
            <a:r>
              <a:rPr sz="2154" spc="-13" baseline="5050" dirty="0">
                <a:latin typeface="Times New Roman"/>
                <a:cs typeface="Times New Roman"/>
              </a:rPr>
              <a:t> </a:t>
            </a:r>
            <a:r>
              <a:rPr sz="2154" spc="-22" baseline="5050" dirty="0">
                <a:latin typeface="Times New Roman"/>
                <a:cs typeface="Times New Roman"/>
              </a:rPr>
              <a:t>δL</a:t>
            </a:r>
            <a:r>
              <a:rPr sz="718" spc="-15" dirty="0">
                <a:latin typeface="Times New Roman"/>
                <a:cs typeface="Times New Roman"/>
              </a:rPr>
              <a:t>0</a:t>
            </a:r>
            <a:r>
              <a:rPr sz="718" spc="299" dirty="0">
                <a:latin typeface="Times New Roman"/>
                <a:cs typeface="Times New Roman"/>
              </a:rPr>
              <a:t> </a:t>
            </a:r>
            <a:r>
              <a:rPr sz="2154" baseline="5050" dirty="0">
                <a:latin typeface="Times New Roman"/>
                <a:cs typeface="Times New Roman"/>
              </a:rPr>
              <a:t>Nominal</a:t>
            </a:r>
            <a:r>
              <a:rPr sz="2154" spc="-36" baseline="5050" dirty="0">
                <a:latin typeface="Times New Roman"/>
                <a:cs typeface="Times New Roman"/>
              </a:rPr>
              <a:t> </a:t>
            </a:r>
            <a:r>
              <a:rPr sz="2154" baseline="5050" dirty="0">
                <a:latin typeface="Times New Roman"/>
                <a:cs typeface="Times New Roman"/>
              </a:rPr>
              <a:t>stress</a:t>
            </a:r>
            <a:r>
              <a:rPr sz="2154" spc="-22" baseline="5050" dirty="0">
                <a:latin typeface="Times New Roman"/>
                <a:cs typeface="Times New Roman"/>
              </a:rPr>
              <a:t> </a:t>
            </a:r>
            <a:r>
              <a:rPr sz="2154" baseline="5050" dirty="0">
                <a:latin typeface="Times New Roman"/>
                <a:cs typeface="Times New Roman"/>
              </a:rPr>
              <a:t>=</a:t>
            </a:r>
            <a:r>
              <a:rPr sz="2154" spc="-31" baseline="5050" dirty="0">
                <a:latin typeface="Times New Roman"/>
                <a:cs typeface="Times New Roman"/>
              </a:rPr>
              <a:t> </a:t>
            </a:r>
            <a:r>
              <a:rPr sz="2154" baseline="5050" dirty="0">
                <a:latin typeface="Times New Roman"/>
                <a:cs typeface="Times New Roman"/>
              </a:rPr>
              <a:t>P/A</a:t>
            </a:r>
            <a:r>
              <a:rPr sz="718" dirty="0">
                <a:latin typeface="Times New Roman"/>
                <a:cs typeface="Times New Roman"/>
              </a:rPr>
              <a:t>0</a:t>
            </a:r>
            <a:r>
              <a:rPr sz="718" spc="-15" dirty="0">
                <a:latin typeface="Times New Roman"/>
                <a:cs typeface="Times New Roman"/>
              </a:rPr>
              <a:t> </a:t>
            </a:r>
            <a:r>
              <a:rPr sz="2154" baseline="5050" dirty="0">
                <a:latin typeface="Times New Roman"/>
                <a:cs typeface="Times New Roman"/>
              </a:rPr>
              <a:t>(N/</a:t>
            </a:r>
            <a:r>
              <a:rPr sz="2154" spc="-45" baseline="5050" dirty="0">
                <a:latin typeface="Times New Roman"/>
                <a:cs typeface="Times New Roman"/>
              </a:rPr>
              <a:t> </a:t>
            </a:r>
            <a:r>
              <a:rPr sz="2154" spc="-18" baseline="5050" dirty="0">
                <a:latin typeface="Times New Roman"/>
                <a:cs typeface="Times New Roman"/>
              </a:rPr>
              <a:t>mm</a:t>
            </a:r>
            <a:r>
              <a:rPr sz="1197" spc="-18" baseline="39682" dirty="0">
                <a:latin typeface="Times New Roman"/>
                <a:cs typeface="Times New Roman"/>
              </a:rPr>
              <a:t>2</a:t>
            </a:r>
            <a:r>
              <a:rPr sz="2154" spc="-18" baseline="5050" dirty="0">
                <a:latin typeface="Times New Roman"/>
                <a:cs typeface="Times New Roman"/>
              </a:rPr>
              <a:t>) </a:t>
            </a:r>
            <a:r>
              <a:rPr sz="2154" baseline="5050" dirty="0">
                <a:latin typeface="Times New Roman"/>
                <a:cs typeface="Times New Roman"/>
              </a:rPr>
              <a:t>Nominal</a:t>
            </a:r>
            <a:r>
              <a:rPr sz="2154" spc="-18" baseline="5050" dirty="0">
                <a:latin typeface="Times New Roman"/>
                <a:cs typeface="Times New Roman"/>
              </a:rPr>
              <a:t> </a:t>
            </a:r>
            <a:r>
              <a:rPr sz="2154" baseline="5050" dirty="0">
                <a:latin typeface="Times New Roman"/>
                <a:cs typeface="Times New Roman"/>
              </a:rPr>
              <a:t>strain</a:t>
            </a:r>
            <a:r>
              <a:rPr sz="2154" spc="-4" baseline="5050" dirty="0">
                <a:latin typeface="Times New Roman"/>
                <a:cs typeface="Times New Roman"/>
              </a:rPr>
              <a:t> </a:t>
            </a:r>
            <a:r>
              <a:rPr sz="2154" baseline="5050" dirty="0">
                <a:latin typeface="Times New Roman"/>
                <a:cs typeface="Times New Roman"/>
              </a:rPr>
              <a:t>=</a:t>
            </a:r>
            <a:r>
              <a:rPr sz="2154" spc="-9" baseline="5050" dirty="0">
                <a:latin typeface="Times New Roman"/>
                <a:cs typeface="Times New Roman"/>
              </a:rPr>
              <a:t> δL</a:t>
            </a:r>
            <a:r>
              <a:rPr sz="718" spc="-6" dirty="0">
                <a:latin typeface="Times New Roman"/>
                <a:cs typeface="Times New Roman"/>
              </a:rPr>
              <a:t>0</a:t>
            </a:r>
            <a:r>
              <a:rPr sz="2154" spc="-9" baseline="5050" dirty="0">
                <a:latin typeface="Times New Roman"/>
                <a:cs typeface="Times New Roman"/>
              </a:rPr>
              <a:t>/L</a:t>
            </a:r>
            <a:r>
              <a:rPr sz="718" spc="-6" dirty="0">
                <a:latin typeface="Times New Roman"/>
                <a:cs typeface="Times New Roman"/>
              </a:rPr>
              <a:t>0</a:t>
            </a:r>
            <a:endParaRPr sz="718" dirty="0">
              <a:latin typeface="Times New Roman"/>
              <a:cs typeface="Times New Roman"/>
            </a:endParaRPr>
          </a:p>
          <a:p>
            <a:pPr marL="153868" indent="-85482">
              <a:spcBef>
                <a:spcPts val="476"/>
              </a:spcBef>
              <a:buAutoNum type="arabicPeriod" startAt="2"/>
              <a:tabLst>
                <a:tab pos="153868" algn="l"/>
              </a:tabLst>
            </a:pPr>
            <a:r>
              <a:rPr sz="1436" b="1" dirty="0">
                <a:latin typeface="Times New Roman"/>
                <a:cs typeface="Times New Roman"/>
              </a:rPr>
              <a:t>Limit</a:t>
            </a:r>
            <a:r>
              <a:rPr sz="1436" b="1" spc="6" dirty="0">
                <a:latin typeface="Times New Roman"/>
                <a:cs typeface="Times New Roman"/>
              </a:rPr>
              <a:t> </a:t>
            </a:r>
            <a:r>
              <a:rPr sz="1436" b="1" dirty="0">
                <a:latin typeface="Times New Roman"/>
                <a:cs typeface="Times New Roman"/>
              </a:rPr>
              <a:t>of</a:t>
            </a:r>
            <a:r>
              <a:rPr sz="1436" b="1" spc="27" dirty="0">
                <a:latin typeface="Times New Roman"/>
                <a:cs typeface="Times New Roman"/>
              </a:rPr>
              <a:t> </a:t>
            </a:r>
            <a:r>
              <a:rPr sz="1436" b="1" spc="-6" dirty="0">
                <a:latin typeface="Times New Roman"/>
                <a:cs typeface="Times New Roman"/>
              </a:rPr>
              <a:t>Proportionality</a:t>
            </a:r>
            <a:r>
              <a:rPr sz="1436" spc="-6" dirty="0">
                <a:latin typeface="Times New Roman"/>
                <a:cs typeface="Times New Roman"/>
              </a:rPr>
              <a:t>:</a:t>
            </a:r>
            <a:endParaRPr sz="1436" dirty="0">
              <a:latin typeface="Times New Roman"/>
              <a:cs typeface="Times New Roman"/>
            </a:endParaRPr>
          </a:p>
          <a:p>
            <a:pPr marL="198698" marR="1124184">
              <a:lnSpc>
                <a:spcPts val="1388"/>
              </a:lnSpc>
              <a:spcBef>
                <a:spcPts val="129"/>
              </a:spcBef>
            </a:pPr>
            <a:r>
              <a:rPr sz="1436" dirty="0">
                <a:latin typeface="Times New Roman"/>
                <a:cs typeface="Times New Roman"/>
              </a:rPr>
              <a:t>Stress</a:t>
            </a:r>
            <a:r>
              <a:rPr sz="1436" spc="-27" dirty="0">
                <a:latin typeface="Times New Roman"/>
                <a:cs typeface="Times New Roman"/>
              </a:rPr>
              <a:t> </a:t>
            </a:r>
            <a:r>
              <a:rPr sz="1436" dirty="0">
                <a:latin typeface="Times New Roman"/>
                <a:cs typeface="Times New Roman"/>
              </a:rPr>
              <a:t>is</a:t>
            </a:r>
            <a:r>
              <a:rPr sz="1436" spc="-21" dirty="0">
                <a:latin typeface="Times New Roman"/>
                <a:cs typeface="Times New Roman"/>
              </a:rPr>
              <a:t> </a:t>
            </a:r>
            <a:r>
              <a:rPr sz="1436" spc="-6" dirty="0">
                <a:latin typeface="Times New Roman"/>
                <a:cs typeface="Times New Roman"/>
              </a:rPr>
              <a:t>proportional</a:t>
            </a:r>
            <a:r>
              <a:rPr sz="1436" spc="-24" dirty="0">
                <a:latin typeface="Times New Roman"/>
                <a:cs typeface="Times New Roman"/>
              </a:rPr>
              <a:t> </a:t>
            </a:r>
            <a:r>
              <a:rPr sz="1436" dirty="0">
                <a:latin typeface="Times New Roman"/>
                <a:cs typeface="Times New Roman"/>
              </a:rPr>
              <a:t>to</a:t>
            </a:r>
            <a:r>
              <a:rPr sz="1436" spc="-30" dirty="0">
                <a:latin typeface="Times New Roman"/>
                <a:cs typeface="Times New Roman"/>
              </a:rPr>
              <a:t> </a:t>
            </a:r>
            <a:r>
              <a:rPr sz="1436" spc="-6" dirty="0">
                <a:latin typeface="Times New Roman"/>
                <a:cs typeface="Times New Roman"/>
              </a:rPr>
              <a:t>strain</a:t>
            </a:r>
            <a:r>
              <a:rPr sz="1436" spc="-21" dirty="0">
                <a:latin typeface="Times New Roman"/>
                <a:cs typeface="Times New Roman"/>
              </a:rPr>
              <a:t> </a:t>
            </a:r>
            <a:r>
              <a:rPr sz="1436" spc="-6" dirty="0">
                <a:latin typeface="Times New Roman"/>
                <a:cs typeface="Times New Roman"/>
              </a:rPr>
              <a:t>up</a:t>
            </a:r>
            <a:r>
              <a:rPr sz="1436" spc="-30" dirty="0">
                <a:latin typeface="Times New Roman"/>
                <a:cs typeface="Times New Roman"/>
              </a:rPr>
              <a:t> </a:t>
            </a:r>
            <a:r>
              <a:rPr sz="1436" dirty="0">
                <a:latin typeface="Times New Roman"/>
                <a:cs typeface="Times New Roman"/>
              </a:rPr>
              <a:t>to</a:t>
            </a:r>
            <a:r>
              <a:rPr sz="1436" spc="-36" dirty="0">
                <a:latin typeface="Times New Roman"/>
                <a:cs typeface="Times New Roman"/>
              </a:rPr>
              <a:t> </a:t>
            </a:r>
            <a:r>
              <a:rPr sz="1436" dirty="0">
                <a:latin typeface="Times New Roman"/>
                <a:cs typeface="Times New Roman"/>
              </a:rPr>
              <a:t>this</a:t>
            </a:r>
            <a:r>
              <a:rPr sz="1436" spc="-18" dirty="0">
                <a:latin typeface="Times New Roman"/>
                <a:cs typeface="Times New Roman"/>
              </a:rPr>
              <a:t> </a:t>
            </a:r>
            <a:r>
              <a:rPr sz="1436" spc="-6" dirty="0">
                <a:latin typeface="Times New Roman"/>
                <a:cs typeface="Times New Roman"/>
              </a:rPr>
              <a:t>point. </a:t>
            </a:r>
            <a:r>
              <a:rPr sz="2154" baseline="5050" dirty="0">
                <a:latin typeface="Times New Roman"/>
                <a:cs typeface="Times New Roman"/>
              </a:rPr>
              <a:t>Normal Stress =</a:t>
            </a:r>
            <a:r>
              <a:rPr sz="2154" spc="-13" baseline="5050" dirty="0">
                <a:latin typeface="Times New Roman"/>
                <a:cs typeface="Times New Roman"/>
              </a:rPr>
              <a:t> </a:t>
            </a:r>
            <a:r>
              <a:rPr sz="2154" baseline="5050" dirty="0">
                <a:latin typeface="Times New Roman"/>
                <a:cs typeface="Times New Roman"/>
              </a:rPr>
              <a:t>P</a:t>
            </a:r>
            <a:r>
              <a:rPr sz="718" dirty="0">
                <a:latin typeface="Times New Roman"/>
                <a:cs typeface="Times New Roman"/>
              </a:rPr>
              <a:t>A</a:t>
            </a:r>
            <a:r>
              <a:rPr sz="2154" baseline="5050" dirty="0">
                <a:latin typeface="Times New Roman"/>
                <a:cs typeface="Times New Roman"/>
              </a:rPr>
              <a:t>/ </a:t>
            </a:r>
            <a:r>
              <a:rPr sz="2154" spc="-22" baseline="5050" dirty="0">
                <a:latin typeface="Times New Roman"/>
                <a:cs typeface="Times New Roman"/>
              </a:rPr>
              <a:t>P</a:t>
            </a:r>
            <a:r>
              <a:rPr sz="718" spc="-15" dirty="0">
                <a:latin typeface="Times New Roman"/>
                <a:cs typeface="Times New Roman"/>
              </a:rPr>
              <a:t>O</a:t>
            </a:r>
            <a:endParaRPr sz="718" dirty="0">
              <a:latin typeface="Times New Roman"/>
              <a:cs typeface="Times New Roman"/>
            </a:endParaRPr>
          </a:p>
          <a:p>
            <a:pPr marL="198698">
              <a:spcBef>
                <a:spcPts val="254"/>
              </a:spcBef>
            </a:pPr>
            <a:r>
              <a:rPr sz="2154" baseline="5050" dirty="0">
                <a:latin typeface="Times New Roman"/>
                <a:cs typeface="Times New Roman"/>
              </a:rPr>
              <a:t>Normal</a:t>
            </a:r>
            <a:r>
              <a:rPr sz="2154" spc="-36" baseline="5050" dirty="0">
                <a:latin typeface="Times New Roman"/>
                <a:cs typeface="Times New Roman"/>
              </a:rPr>
              <a:t> </a:t>
            </a:r>
            <a:r>
              <a:rPr sz="2154" baseline="5050" dirty="0">
                <a:latin typeface="Times New Roman"/>
                <a:cs typeface="Times New Roman"/>
              </a:rPr>
              <a:t>Strain</a:t>
            </a:r>
            <a:r>
              <a:rPr sz="2154" spc="-45" baseline="5050" dirty="0">
                <a:latin typeface="Times New Roman"/>
                <a:cs typeface="Times New Roman"/>
              </a:rPr>
              <a:t> </a:t>
            </a:r>
            <a:r>
              <a:rPr sz="2154" baseline="5050" dirty="0">
                <a:latin typeface="Times New Roman"/>
                <a:cs typeface="Times New Roman"/>
              </a:rPr>
              <a:t>=</a:t>
            </a:r>
            <a:r>
              <a:rPr sz="2154" spc="-26" baseline="5050" dirty="0">
                <a:latin typeface="Times New Roman"/>
                <a:cs typeface="Times New Roman"/>
              </a:rPr>
              <a:t> </a:t>
            </a:r>
            <a:r>
              <a:rPr sz="2154" baseline="5050" dirty="0">
                <a:latin typeface="Times New Roman"/>
                <a:cs typeface="Times New Roman"/>
              </a:rPr>
              <a:t>(δ</a:t>
            </a:r>
            <a:r>
              <a:rPr sz="2154" spc="-31" baseline="5050" dirty="0">
                <a:latin typeface="Times New Roman"/>
                <a:cs typeface="Times New Roman"/>
              </a:rPr>
              <a:t> </a:t>
            </a:r>
            <a:r>
              <a:rPr sz="2154" baseline="5050" dirty="0">
                <a:latin typeface="Times New Roman"/>
                <a:cs typeface="Times New Roman"/>
              </a:rPr>
              <a:t>L</a:t>
            </a:r>
            <a:r>
              <a:rPr sz="718" dirty="0">
                <a:latin typeface="Times New Roman"/>
                <a:cs typeface="Times New Roman"/>
              </a:rPr>
              <a:t>O</a:t>
            </a:r>
            <a:r>
              <a:rPr sz="2154" baseline="5050" dirty="0">
                <a:latin typeface="Times New Roman"/>
                <a:cs typeface="Times New Roman"/>
              </a:rPr>
              <a:t>)</a:t>
            </a:r>
            <a:r>
              <a:rPr sz="2154" spc="-36" baseline="5050" dirty="0">
                <a:latin typeface="Times New Roman"/>
                <a:cs typeface="Times New Roman"/>
              </a:rPr>
              <a:t> </a:t>
            </a:r>
            <a:r>
              <a:rPr sz="2154" spc="-18" baseline="5050" dirty="0">
                <a:latin typeface="Times New Roman"/>
                <a:cs typeface="Times New Roman"/>
              </a:rPr>
              <a:t>A/L</a:t>
            </a:r>
            <a:r>
              <a:rPr sz="718" spc="-12" dirty="0">
                <a:latin typeface="Times New Roman"/>
                <a:cs typeface="Times New Roman"/>
              </a:rPr>
              <a:t>O</a:t>
            </a:r>
            <a:endParaRPr sz="718" dirty="0">
              <a:latin typeface="Times New Roman"/>
              <a:cs typeface="Times New Roman"/>
            </a:endParaRPr>
          </a:p>
          <a:p>
            <a:pPr marL="153868" indent="-85482">
              <a:spcBef>
                <a:spcPts val="646"/>
              </a:spcBef>
              <a:buAutoNum type="arabicPeriod" startAt="3"/>
              <a:tabLst>
                <a:tab pos="153868" algn="l"/>
              </a:tabLst>
            </a:pPr>
            <a:r>
              <a:rPr sz="1436" b="1" dirty="0">
                <a:latin typeface="Times New Roman"/>
                <a:cs typeface="Times New Roman"/>
              </a:rPr>
              <a:t>Elastic</a:t>
            </a:r>
            <a:r>
              <a:rPr sz="1436" b="1" spc="36" dirty="0">
                <a:latin typeface="Times New Roman"/>
                <a:cs typeface="Times New Roman"/>
              </a:rPr>
              <a:t> </a:t>
            </a:r>
            <a:r>
              <a:rPr sz="1436" b="1" spc="-6" dirty="0">
                <a:latin typeface="Times New Roman"/>
                <a:cs typeface="Times New Roman"/>
              </a:rPr>
              <a:t>limit:</a:t>
            </a:r>
            <a:endParaRPr sz="1436" dirty="0">
              <a:latin typeface="Times New Roman"/>
              <a:cs typeface="Times New Roman"/>
            </a:endParaRPr>
          </a:p>
          <a:p>
            <a:pPr marL="198698" marR="266704">
              <a:lnSpc>
                <a:spcPts val="1394"/>
              </a:lnSpc>
              <a:spcBef>
                <a:spcPts val="60"/>
              </a:spcBef>
            </a:pPr>
            <a:r>
              <a:rPr sz="1436" dirty="0">
                <a:latin typeface="Times New Roman"/>
                <a:cs typeface="Times New Roman"/>
              </a:rPr>
              <a:t>When</a:t>
            </a:r>
            <a:r>
              <a:rPr sz="1436" spc="-42" dirty="0">
                <a:latin typeface="Times New Roman"/>
                <a:cs typeface="Times New Roman"/>
              </a:rPr>
              <a:t> </a:t>
            </a:r>
            <a:r>
              <a:rPr sz="1436" dirty="0">
                <a:latin typeface="Times New Roman"/>
                <a:cs typeface="Times New Roman"/>
              </a:rPr>
              <a:t>the</a:t>
            </a:r>
            <a:r>
              <a:rPr sz="1436" spc="-42" dirty="0">
                <a:latin typeface="Times New Roman"/>
                <a:cs typeface="Times New Roman"/>
              </a:rPr>
              <a:t> </a:t>
            </a:r>
            <a:r>
              <a:rPr sz="1436" dirty="0">
                <a:latin typeface="Times New Roman"/>
                <a:cs typeface="Times New Roman"/>
              </a:rPr>
              <a:t>load</a:t>
            </a:r>
            <a:r>
              <a:rPr sz="1436" spc="-33" dirty="0">
                <a:latin typeface="Times New Roman"/>
                <a:cs typeface="Times New Roman"/>
              </a:rPr>
              <a:t> </a:t>
            </a:r>
            <a:r>
              <a:rPr sz="1436" dirty="0">
                <a:latin typeface="Times New Roman"/>
                <a:cs typeface="Times New Roman"/>
              </a:rPr>
              <a:t>is</a:t>
            </a:r>
            <a:r>
              <a:rPr sz="1436" spc="-18" dirty="0">
                <a:latin typeface="Times New Roman"/>
                <a:cs typeface="Times New Roman"/>
              </a:rPr>
              <a:t> </a:t>
            </a:r>
            <a:r>
              <a:rPr sz="1436" dirty="0">
                <a:latin typeface="Times New Roman"/>
                <a:cs typeface="Times New Roman"/>
              </a:rPr>
              <a:t>removed</a:t>
            </a:r>
            <a:r>
              <a:rPr sz="1436" spc="-27" dirty="0">
                <a:latin typeface="Times New Roman"/>
                <a:cs typeface="Times New Roman"/>
              </a:rPr>
              <a:t> </a:t>
            </a:r>
            <a:r>
              <a:rPr sz="1436" dirty="0">
                <a:latin typeface="Times New Roman"/>
                <a:cs typeface="Times New Roman"/>
              </a:rPr>
              <a:t>at</a:t>
            </a:r>
            <a:r>
              <a:rPr sz="1436" spc="-6" dirty="0">
                <a:latin typeface="Times New Roman"/>
                <a:cs typeface="Times New Roman"/>
              </a:rPr>
              <a:t> </a:t>
            </a:r>
            <a:r>
              <a:rPr sz="1436" dirty="0">
                <a:latin typeface="Times New Roman"/>
                <a:cs typeface="Times New Roman"/>
              </a:rPr>
              <a:t>“B”</a:t>
            </a:r>
            <a:r>
              <a:rPr sz="1436" spc="-27" dirty="0">
                <a:latin typeface="Times New Roman"/>
                <a:cs typeface="Times New Roman"/>
              </a:rPr>
              <a:t> </a:t>
            </a:r>
            <a:r>
              <a:rPr sz="1436" dirty="0">
                <a:latin typeface="Times New Roman"/>
                <a:cs typeface="Times New Roman"/>
              </a:rPr>
              <a:t>,</a:t>
            </a:r>
            <a:r>
              <a:rPr sz="1436" spc="-30" dirty="0">
                <a:latin typeface="Times New Roman"/>
                <a:cs typeface="Times New Roman"/>
              </a:rPr>
              <a:t> </a:t>
            </a:r>
            <a:r>
              <a:rPr sz="1436" dirty="0">
                <a:latin typeface="Times New Roman"/>
                <a:cs typeface="Times New Roman"/>
              </a:rPr>
              <a:t>the</a:t>
            </a:r>
            <a:r>
              <a:rPr sz="1436" spc="-39" dirty="0">
                <a:latin typeface="Times New Roman"/>
                <a:cs typeface="Times New Roman"/>
              </a:rPr>
              <a:t> </a:t>
            </a:r>
            <a:r>
              <a:rPr sz="1436" dirty="0">
                <a:latin typeface="Times New Roman"/>
                <a:cs typeface="Times New Roman"/>
              </a:rPr>
              <a:t>specimen</a:t>
            </a:r>
            <a:r>
              <a:rPr sz="1436" spc="-6" dirty="0">
                <a:latin typeface="Times New Roman"/>
                <a:cs typeface="Times New Roman"/>
              </a:rPr>
              <a:t> </a:t>
            </a:r>
            <a:r>
              <a:rPr sz="1436" dirty="0">
                <a:latin typeface="Times New Roman"/>
                <a:cs typeface="Times New Roman"/>
              </a:rPr>
              <a:t>will</a:t>
            </a:r>
            <a:r>
              <a:rPr sz="1436" spc="-30" dirty="0">
                <a:latin typeface="Times New Roman"/>
                <a:cs typeface="Times New Roman"/>
              </a:rPr>
              <a:t> </a:t>
            </a:r>
            <a:r>
              <a:rPr sz="1436" dirty="0">
                <a:latin typeface="Times New Roman"/>
                <a:cs typeface="Times New Roman"/>
              </a:rPr>
              <a:t>go</a:t>
            </a:r>
            <a:r>
              <a:rPr sz="1436" spc="-30" dirty="0">
                <a:latin typeface="Times New Roman"/>
                <a:cs typeface="Times New Roman"/>
              </a:rPr>
              <a:t> </a:t>
            </a:r>
            <a:r>
              <a:rPr sz="1436" dirty="0">
                <a:latin typeface="Times New Roman"/>
                <a:cs typeface="Times New Roman"/>
              </a:rPr>
              <a:t>back</a:t>
            </a:r>
            <a:r>
              <a:rPr sz="1436" spc="-42" dirty="0">
                <a:latin typeface="Times New Roman"/>
                <a:cs typeface="Times New Roman"/>
              </a:rPr>
              <a:t> </a:t>
            </a:r>
            <a:r>
              <a:rPr sz="1436" dirty="0">
                <a:latin typeface="Times New Roman"/>
                <a:cs typeface="Times New Roman"/>
              </a:rPr>
              <a:t>to</a:t>
            </a:r>
            <a:r>
              <a:rPr sz="1436" spc="-39" dirty="0">
                <a:latin typeface="Times New Roman"/>
                <a:cs typeface="Times New Roman"/>
              </a:rPr>
              <a:t> </a:t>
            </a:r>
            <a:r>
              <a:rPr sz="1436" spc="-6" dirty="0">
                <a:latin typeface="Times New Roman"/>
                <a:cs typeface="Times New Roman"/>
              </a:rPr>
              <a:t>original </a:t>
            </a:r>
            <a:r>
              <a:rPr sz="2154" baseline="5050" dirty="0">
                <a:latin typeface="Times New Roman"/>
                <a:cs typeface="Times New Roman"/>
              </a:rPr>
              <a:t>Dimensions</a:t>
            </a:r>
            <a:r>
              <a:rPr sz="2154" spc="-13" baseline="5050" dirty="0">
                <a:latin typeface="Times New Roman"/>
                <a:cs typeface="Times New Roman"/>
              </a:rPr>
              <a:t> </a:t>
            </a:r>
            <a:r>
              <a:rPr sz="2154" baseline="5050" dirty="0">
                <a:latin typeface="Times New Roman"/>
                <a:cs typeface="Times New Roman"/>
              </a:rPr>
              <a:t>i.e L</a:t>
            </a:r>
            <a:r>
              <a:rPr sz="718" dirty="0">
                <a:latin typeface="Times New Roman"/>
                <a:cs typeface="Times New Roman"/>
              </a:rPr>
              <a:t>O</a:t>
            </a:r>
            <a:r>
              <a:rPr sz="718" spc="114" dirty="0">
                <a:latin typeface="Times New Roman"/>
                <a:cs typeface="Times New Roman"/>
              </a:rPr>
              <a:t> </a:t>
            </a:r>
            <a:r>
              <a:rPr sz="2154" baseline="5050" dirty="0">
                <a:latin typeface="Times New Roman"/>
                <a:cs typeface="Times New Roman"/>
              </a:rPr>
              <a:t>and </a:t>
            </a:r>
            <a:r>
              <a:rPr sz="2154" spc="-45" baseline="5050" dirty="0">
                <a:latin typeface="Times New Roman"/>
                <a:cs typeface="Times New Roman"/>
              </a:rPr>
              <a:t>δ</a:t>
            </a:r>
            <a:endParaRPr sz="2154" baseline="5050" dirty="0">
              <a:latin typeface="Times New Roman"/>
              <a:cs typeface="Times New Roman"/>
            </a:endParaRPr>
          </a:p>
          <a:p>
            <a:pPr marL="198698">
              <a:spcBef>
                <a:spcPts val="212"/>
              </a:spcBef>
            </a:pPr>
            <a:r>
              <a:rPr sz="2154" baseline="5050" dirty="0">
                <a:latin typeface="Times New Roman"/>
                <a:cs typeface="Times New Roman"/>
              </a:rPr>
              <a:t>A</a:t>
            </a:r>
            <a:r>
              <a:rPr sz="718" dirty="0">
                <a:latin typeface="Times New Roman"/>
                <a:cs typeface="Times New Roman"/>
              </a:rPr>
              <a:t>O</a:t>
            </a:r>
            <a:r>
              <a:rPr sz="718" spc="12" dirty="0">
                <a:latin typeface="Times New Roman"/>
                <a:cs typeface="Times New Roman"/>
              </a:rPr>
              <a:t> </a:t>
            </a:r>
            <a:r>
              <a:rPr sz="2154" spc="-9" baseline="5050" dirty="0">
                <a:latin typeface="Times New Roman"/>
                <a:cs typeface="Times New Roman"/>
              </a:rPr>
              <a:t>Nominal</a:t>
            </a:r>
            <a:r>
              <a:rPr sz="2154" spc="-58" baseline="5050" dirty="0">
                <a:latin typeface="Times New Roman"/>
                <a:cs typeface="Times New Roman"/>
              </a:rPr>
              <a:t> </a:t>
            </a:r>
            <a:r>
              <a:rPr sz="2154" baseline="5050" dirty="0">
                <a:latin typeface="Times New Roman"/>
                <a:cs typeface="Times New Roman"/>
              </a:rPr>
              <a:t>stress</a:t>
            </a:r>
            <a:r>
              <a:rPr sz="2154" spc="-49" baseline="5050" dirty="0">
                <a:latin typeface="Times New Roman"/>
                <a:cs typeface="Times New Roman"/>
              </a:rPr>
              <a:t> </a:t>
            </a:r>
            <a:r>
              <a:rPr sz="2154" spc="-45" baseline="5050" dirty="0">
                <a:latin typeface="Times New Roman"/>
                <a:cs typeface="Times New Roman"/>
              </a:rPr>
              <a:t>=</a:t>
            </a:r>
            <a:endParaRPr sz="2154" baseline="5050" dirty="0">
              <a:latin typeface="Times New Roman"/>
              <a:cs typeface="Times New Roman"/>
            </a:endParaRPr>
          </a:p>
          <a:p>
            <a:pPr marL="198698">
              <a:spcBef>
                <a:spcPts val="380"/>
              </a:spcBef>
            </a:pPr>
            <a:r>
              <a:rPr sz="2154" spc="-9" baseline="5050" dirty="0">
                <a:latin typeface="Times New Roman"/>
                <a:cs typeface="Times New Roman"/>
              </a:rPr>
              <a:t>P</a:t>
            </a:r>
            <a:r>
              <a:rPr sz="718" spc="-6" dirty="0">
                <a:latin typeface="Times New Roman"/>
                <a:cs typeface="Times New Roman"/>
              </a:rPr>
              <a:t>B</a:t>
            </a:r>
            <a:r>
              <a:rPr sz="2154" spc="-9" baseline="5050" dirty="0">
                <a:latin typeface="Times New Roman"/>
                <a:cs typeface="Times New Roman"/>
              </a:rPr>
              <a:t>/A</a:t>
            </a:r>
            <a:r>
              <a:rPr sz="718" spc="-6" dirty="0">
                <a:latin typeface="Times New Roman"/>
                <a:cs typeface="Times New Roman"/>
              </a:rPr>
              <a:t>O</a:t>
            </a:r>
            <a:endParaRPr sz="718" dirty="0">
              <a:latin typeface="Times New Roman"/>
              <a:cs typeface="Times New Roman"/>
            </a:endParaRPr>
          </a:p>
          <a:p>
            <a:pPr marL="198698">
              <a:spcBef>
                <a:spcPts val="538"/>
              </a:spcBef>
            </a:pPr>
            <a:r>
              <a:rPr sz="2154" baseline="5050" dirty="0">
                <a:latin typeface="Times New Roman"/>
                <a:cs typeface="Times New Roman"/>
              </a:rPr>
              <a:t>Normal</a:t>
            </a:r>
            <a:r>
              <a:rPr sz="2154" spc="-36" baseline="5050" dirty="0">
                <a:latin typeface="Times New Roman"/>
                <a:cs typeface="Times New Roman"/>
              </a:rPr>
              <a:t> </a:t>
            </a:r>
            <a:r>
              <a:rPr sz="2154" baseline="5050" dirty="0">
                <a:latin typeface="Times New Roman"/>
                <a:cs typeface="Times New Roman"/>
              </a:rPr>
              <a:t>Strain</a:t>
            </a:r>
            <a:r>
              <a:rPr sz="2154" spc="-45" baseline="5050" dirty="0">
                <a:latin typeface="Times New Roman"/>
                <a:cs typeface="Times New Roman"/>
              </a:rPr>
              <a:t> </a:t>
            </a:r>
            <a:r>
              <a:rPr sz="2154" baseline="5050" dirty="0">
                <a:latin typeface="Times New Roman"/>
                <a:cs typeface="Times New Roman"/>
              </a:rPr>
              <a:t>=</a:t>
            </a:r>
            <a:r>
              <a:rPr sz="2154" spc="-36" baseline="5050" dirty="0">
                <a:latin typeface="Times New Roman"/>
                <a:cs typeface="Times New Roman"/>
              </a:rPr>
              <a:t> </a:t>
            </a:r>
            <a:r>
              <a:rPr sz="2154" baseline="5050" dirty="0">
                <a:latin typeface="Times New Roman"/>
                <a:cs typeface="Times New Roman"/>
              </a:rPr>
              <a:t>(δ</a:t>
            </a:r>
            <a:r>
              <a:rPr sz="2154" spc="-31" baseline="5050" dirty="0">
                <a:latin typeface="Times New Roman"/>
                <a:cs typeface="Times New Roman"/>
              </a:rPr>
              <a:t> </a:t>
            </a:r>
            <a:r>
              <a:rPr sz="2154" baseline="5050" dirty="0">
                <a:latin typeface="Times New Roman"/>
                <a:cs typeface="Times New Roman"/>
              </a:rPr>
              <a:t>L</a:t>
            </a:r>
            <a:r>
              <a:rPr sz="718" dirty="0">
                <a:latin typeface="Times New Roman"/>
                <a:cs typeface="Times New Roman"/>
              </a:rPr>
              <a:t>O</a:t>
            </a:r>
            <a:r>
              <a:rPr sz="2154" baseline="5050" dirty="0">
                <a:latin typeface="Times New Roman"/>
                <a:cs typeface="Times New Roman"/>
              </a:rPr>
              <a:t>)</a:t>
            </a:r>
            <a:r>
              <a:rPr sz="2154" spc="-13" baseline="5050" dirty="0">
                <a:latin typeface="Times New Roman"/>
                <a:cs typeface="Times New Roman"/>
              </a:rPr>
              <a:t> </a:t>
            </a:r>
            <a:r>
              <a:rPr sz="718" spc="-12" dirty="0">
                <a:latin typeface="Times New Roman"/>
                <a:cs typeface="Times New Roman"/>
              </a:rPr>
              <a:t>B</a:t>
            </a:r>
            <a:r>
              <a:rPr sz="2154" spc="-18" baseline="5050" dirty="0">
                <a:latin typeface="Times New Roman"/>
                <a:cs typeface="Times New Roman"/>
              </a:rPr>
              <a:t>/L</a:t>
            </a:r>
            <a:r>
              <a:rPr sz="718" spc="-12" dirty="0">
                <a:latin typeface="Times New Roman"/>
                <a:cs typeface="Times New Roman"/>
              </a:rPr>
              <a:t>O</a:t>
            </a:r>
            <a:endParaRPr sz="718" dirty="0">
              <a:latin typeface="Times New Roman"/>
              <a:cs typeface="Times New Roman"/>
            </a:endParaRPr>
          </a:p>
          <a:p>
            <a:pPr marL="198698" marR="41031">
              <a:lnSpc>
                <a:spcPct val="147400"/>
              </a:lnSpc>
              <a:spcBef>
                <a:spcPts val="120"/>
              </a:spcBef>
            </a:pPr>
            <a:r>
              <a:rPr sz="1436" dirty="0">
                <a:latin typeface="Times New Roman"/>
                <a:cs typeface="Times New Roman"/>
              </a:rPr>
              <a:t>If</a:t>
            </a:r>
            <a:r>
              <a:rPr sz="1436" spc="-15" dirty="0">
                <a:latin typeface="Times New Roman"/>
                <a:cs typeface="Times New Roman"/>
              </a:rPr>
              <a:t> </a:t>
            </a:r>
            <a:r>
              <a:rPr sz="1436" dirty="0">
                <a:latin typeface="Times New Roman"/>
                <a:cs typeface="Times New Roman"/>
              </a:rPr>
              <a:t>the</a:t>
            </a:r>
            <a:r>
              <a:rPr sz="1436" spc="-18" dirty="0">
                <a:latin typeface="Times New Roman"/>
                <a:cs typeface="Times New Roman"/>
              </a:rPr>
              <a:t> </a:t>
            </a:r>
            <a:r>
              <a:rPr sz="1436" dirty="0">
                <a:latin typeface="Times New Roman"/>
                <a:cs typeface="Times New Roman"/>
              </a:rPr>
              <a:t>specimen</a:t>
            </a:r>
            <a:r>
              <a:rPr sz="1436" spc="-15" dirty="0">
                <a:latin typeface="Times New Roman"/>
                <a:cs typeface="Times New Roman"/>
              </a:rPr>
              <a:t> </a:t>
            </a:r>
            <a:r>
              <a:rPr sz="1436" dirty="0">
                <a:latin typeface="Times New Roman"/>
                <a:cs typeface="Times New Roman"/>
              </a:rPr>
              <a:t>is</a:t>
            </a:r>
            <a:r>
              <a:rPr sz="1436" spc="-18" dirty="0">
                <a:latin typeface="Times New Roman"/>
                <a:cs typeface="Times New Roman"/>
              </a:rPr>
              <a:t> </a:t>
            </a:r>
            <a:r>
              <a:rPr sz="1436" dirty="0">
                <a:latin typeface="Times New Roman"/>
                <a:cs typeface="Times New Roman"/>
              </a:rPr>
              <a:t>loaded</a:t>
            </a:r>
            <a:r>
              <a:rPr sz="1436" spc="-24" dirty="0">
                <a:latin typeface="Times New Roman"/>
                <a:cs typeface="Times New Roman"/>
              </a:rPr>
              <a:t> </a:t>
            </a:r>
            <a:r>
              <a:rPr sz="1436" dirty="0">
                <a:latin typeface="Times New Roman"/>
                <a:cs typeface="Times New Roman"/>
              </a:rPr>
              <a:t>beyond</a:t>
            </a:r>
            <a:r>
              <a:rPr sz="1436" spc="-12" dirty="0">
                <a:latin typeface="Times New Roman"/>
                <a:cs typeface="Times New Roman"/>
              </a:rPr>
              <a:t> </a:t>
            </a:r>
            <a:r>
              <a:rPr sz="1436" dirty="0">
                <a:latin typeface="Times New Roman"/>
                <a:cs typeface="Times New Roman"/>
              </a:rPr>
              <a:t>elastic</a:t>
            </a:r>
            <a:r>
              <a:rPr sz="1436" spc="-24" dirty="0">
                <a:latin typeface="Times New Roman"/>
                <a:cs typeface="Times New Roman"/>
              </a:rPr>
              <a:t> </a:t>
            </a:r>
            <a:r>
              <a:rPr sz="1436" dirty="0">
                <a:latin typeface="Times New Roman"/>
                <a:cs typeface="Times New Roman"/>
              </a:rPr>
              <a:t>limit</a:t>
            </a:r>
            <a:r>
              <a:rPr sz="1436" spc="-6" dirty="0">
                <a:latin typeface="Times New Roman"/>
                <a:cs typeface="Times New Roman"/>
              </a:rPr>
              <a:t> </a:t>
            </a:r>
            <a:r>
              <a:rPr sz="1436" dirty="0">
                <a:latin typeface="Times New Roman"/>
                <a:cs typeface="Times New Roman"/>
              </a:rPr>
              <a:t>it</a:t>
            </a:r>
            <a:r>
              <a:rPr sz="1436" spc="-9" dirty="0">
                <a:latin typeface="Times New Roman"/>
                <a:cs typeface="Times New Roman"/>
              </a:rPr>
              <a:t> </a:t>
            </a:r>
            <a:r>
              <a:rPr sz="1436" dirty="0">
                <a:latin typeface="Times New Roman"/>
                <a:cs typeface="Times New Roman"/>
              </a:rPr>
              <a:t>will</a:t>
            </a:r>
            <a:r>
              <a:rPr sz="1436" spc="-15" dirty="0">
                <a:latin typeface="Times New Roman"/>
                <a:cs typeface="Times New Roman"/>
              </a:rPr>
              <a:t> </a:t>
            </a:r>
            <a:r>
              <a:rPr sz="1436" dirty="0">
                <a:latin typeface="Times New Roman"/>
                <a:cs typeface="Times New Roman"/>
              </a:rPr>
              <a:t>undergo</a:t>
            </a:r>
            <a:r>
              <a:rPr sz="1436" spc="-24" dirty="0">
                <a:latin typeface="Times New Roman"/>
                <a:cs typeface="Times New Roman"/>
              </a:rPr>
              <a:t> </a:t>
            </a:r>
            <a:r>
              <a:rPr sz="1436" dirty="0">
                <a:latin typeface="Times New Roman"/>
                <a:cs typeface="Times New Roman"/>
              </a:rPr>
              <a:t>permanent</a:t>
            </a:r>
            <a:r>
              <a:rPr sz="1436" spc="-3" dirty="0">
                <a:latin typeface="Times New Roman"/>
                <a:cs typeface="Times New Roman"/>
              </a:rPr>
              <a:t> </a:t>
            </a:r>
            <a:r>
              <a:rPr sz="1436" spc="-6" dirty="0">
                <a:latin typeface="Times New Roman"/>
                <a:cs typeface="Times New Roman"/>
              </a:rPr>
              <a:t>strain </a:t>
            </a:r>
            <a:r>
              <a:rPr sz="1436" dirty="0">
                <a:latin typeface="Times New Roman"/>
                <a:cs typeface="Times New Roman"/>
              </a:rPr>
              <a:t>ie.</a:t>
            </a:r>
            <a:r>
              <a:rPr sz="1436" spc="-6" dirty="0">
                <a:latin typeface="Times New Roman"/>
                <a:cs typeface="Times New Roman"/>
              </a:rPr>
              <a:t> </a:t>
            </a:r>
            <a:r>
              <a:rPr sz="1436" dirty="0">
                <a:latin typeface="Times New Roman"/>
                <a:cs typeface="Times New Roman"/>
              </a:rPr>
              <a:t>Plastic</a:t>
            </a:r>
            <a:r>
              <a:rPr sz="1436" spc="-3" dirty="0">
                <a:latin typeface="Times New Roman"/>
                <a:cs typeface="Times New Roman"/>
              </a:rPr>
              <a:t> </a:t>
            </a:r>
            <a:r>
              <a:rPr sz="1436" spc="-6" dirty="0">
                <a:latin typeface="Times New Roman"/>
                <a:cs typeface="Times New Roman"/>
              </a:rPr>
              <a:t>deformation.</a:t>
            </a:r>
            <a:endParaRPr sz="1436" dirty="0">
              <a:latin typeface="Times New Roman"/>
              <a:cs typeface="Times New Roman"/>
            </a:endParaRPr>
          </a:p>
          <a:p>
            <a:pPr marL="153868" indent="-85482">
              <a:spcBef>
                <a:spcPts val="574"/>
              </a:spcBef>
              <a:buAutoNum type="arabicPeriod" startAt="4"/>
              <a:tabLst>
                <a:tab pos="153868" algn="l"/>
              </a:tabLst>
            </a:pPr>
            <a:r>
              <a:rPr sz="1436" b="1" dirty="0">
                <a:latin typeface="Times New Roman"/>
                <a:cs typeface="Times New Roman"/>
              </a:rPr>
              <a:t>Upper</a:t>
            </a:r>
            <a:r>
              <a:rPr sz="1436" b="1" spc="60" dirty="0">
                <a:latin typeface="Times New Roman"/>
                <a:cs typeface="Times New Roman"/>
              </a:rPr>
              <a:t> </a:t>
            </a:r>
            <a:r>
              <a:rPr sz="1436" b="1" dirty="0">
                <a:latin typeface="Times New Roman"/>
                <a:cs typeface="Times New Roman"/>
              </a:rPr>
              <a:t>yield</a:t>
            </a:r>
            <a:r>
              <a:rPr sz="1436" b="1" spc="42" dirty="0">
                <a:latin typeface="Times New Roman"/>
                <a:cs typeface="Times New Roman"/>
              </a:rPr>
              <a:t> </a:t>
            </a:r>
            <a:r>
              <a:rPr sz="1436" b="1" spc="-6" dirty="0">
                <a:latin typeface="Times New Roman"/>
                <a:cs typeface="Times New Roman"/>
              </a:rPr>
              <a:t>point:</a:t>
            </a:r>
            <a:endParaRPr sz="1436" dirty="0">
              <a:latin typeface="Times New Roman"/>
              <a:cs typeface="Times New Roman"/>
            </a:endParaRPr>
          </a:p>
          <a:p>
            <a:pPr marL="198698" marR="1697105">
              <a:lnSpc>
                <a:spcPct val="168200"/>
              </a:lnSpc>
              <a:spcBef>
                <a:spcPts val="30"/>
              </a:spcBef>
            </a:pPr>
            <a:r>
              <a:rPr sz="2154" baseline="5050" dirty="0">
                <a:latin typeface="Times New Roman"/>
                <a:cs typeface="Times New Roman"/>
              </a:rPr>
              <a:t>Nominal</a:t>
            </a:r>
            <a:r>
              <a:rPr sz="2154" spc="-18" baseline="5050" dirty="0">
                <a:latin typeface="Times New Roman"/>
                <a:cs typeface="Times New Roman"/>
              </a:rPr>
              <a:t> </a:t>
            </a:r>
            <a:r>
              <a:rPr sz="2154" baseline="5050" dirty="0">
                <a:latin typeface="Times New Roman"/>
                <a:cs typeface="Times New Roman"/>
              </a:rPr>
              <a:t>stress</a:t>
            </a:r>
            <a:r>
              <a:rPr sz="2154" spc="-9" baseline="5050" dirty="0">
                <a:latin typeface="Times New Roman"/>
                <a:cs typeface="Times New Roman"/>
              </a:rPr>
              <a:t> </a:t>
            </a:r>
            <a:r>
              <a:rPr sz="2154" baseline="5050" dirty="0">
                <a:latin typeface="Times New Roman"/>
                <a:cs typeface="Times New Roman"/>
              </a:rPr>
              <a:t>=</a:t>
            </a:r>
            <a:r>
              <a:rPr sz="2154" spc="-9" baseline="5050" dirty="0">
                <a:latin typeface="Times New Roman"/>
                <a:cs typeface="Times New Roman"/>
              </a:rPr>
              <a:t> </a:t>
            </a:r>
            <a:r>
              <a:rPr sz="2154" spc="-18" baseline="5050" dirty="0">
                <a:latin typeface="Times New Roman"/>
                <a:cs typeface="Times New Roman"/>
              </a:rPr>
              <a:t>P</a:t>
            </a:r>
            <a:r>
              <a:rPr sz="718" spc="-12" dirty="0">
                <a:latin typeface="Times New Roman"/>
                <a:cs typeface="Times New Roman"/>
              </a:rPr>
              <a:t>C</a:t>
            </a:r>
            <a:r>
              <a:rPr sz="2154" spc="-18" baseline="5050" dirty="0">
                <a:latin typeface="Times New Roman"/>
                <a:cs typeface="Times New Roman"/>
              </a:rPr>
              <a:t>/A</a:t>
            </a:r>
            <a:r>
              <a:rPr sz="718" spc="-12" dirty="0">
                <a:latin typeface="Times New Roman"/>
                <a:cs typeface="Times New Roman"/>
              </a:rPr>
              <a:t>O</a:t>
            </a:r>
            <a:r>
              <a:rPr sz="718" spc="299" dirty="0">
                <a:latin typeface="Times New Roman"/>
                <a:cs typeface="Times New Roman"/>
              </a:rPr>
              <a:t> </a:t>
            </a:r>
            <a:r>
              <a:rPr sz="2154" spc="-9" baseline="5050" dirty="0">
                <a:latin typeface="Times New Roman"/>
                <a:cs typeface="Times New Roman"/>
              </a:rPr>
              <a:t>Nominal</a:t>
            </a:r>
            <a:r>
              <a:rPr sz="2154" spc="-49" baseline="5050" dirty="0">
                <a:latin typeface="Times New Roman"/>
                <a:cs typeface="Times New Roman"/>
              </a:rPr>
              <a:t> </a:t>
            </a:r>
            <a:r>
              <a:rPr sz="2154" baseline="5050" dirty="0">
                <a:latin typeface="Times New Roman"/>
                <a:cs typeface="Times New Roman"/>
              </a:rPr>
              <a:t>strain</a:t>
            </a:r>
            <a:r>
              <a:rPr sz="2154" spc="-58" baseline="5050" dirty="0">
                <a:latin typeface="Times New Roman"/>
                <a:cs typeface="Times New Roman"/>
              </a:rPr>
              <a:t> </a:t>
            </a:r>
            <a:r>
              <a:rPr sz="2154" baseline="5050" dirty="0">
                <a:latin typeface="Times New Roman"/>
                <a:cs typeface="Times New Roman"/>
              </a:rPr>
              <a:t>=</a:t>
            </a:r>
            <a:r>
              <a:rPr sz="2154" spc="-45" baseline="5050" dirty="0">
                <a:latin typeface="Times New Roman"/>
                <a:cs typeface="Times New Roman"/>
              </a:rPr>
              <a:t> </a:t>
            </a:r>
            <a:r>
              <a:rPr sz="2154" baseline="5050" dirty="0">
                <a:latin typeface="Times New Roman"/>
                <a:cs typeface="Times New Roman"/>
              </a:rPr>
              <a:t>(δ</a:t>
            </a:r>
            <a:r>
              <a:rPr sz="2154" spc="-36" baseline="5050" dirty="0">
                <a:latin typeface="Times New Roman"/>
                <a:cs typeface="Times New Roman"/>
              </a:rPr>
              <a:t> </a:t>
            </a:r>
            <a:r>
              <a:rPr sz="2154" spc="-9" baseline="5050" dirty="0">
                <a:latin typeface="Times New Roman"/>
                <a:cs typeface="Times New Roman"/>
              </a:rPr>
              <a:t>L</a:t>
            </a:r>
            <a:r>
              <a:rPr sz="718" spc="-6" dirty="0">
                <a:latin typeface="Times New Roman"/>
                <a:cs typeface="Times New Roman"/>
              </a:rPr>
              <a:t>O</a:t>
            </a:r>
            <a:r>
              <a:rPr sz="2154" spc="-9" baseline="5050" dirty="0">
                <a:latin typeface="Times New Roman"/>
                <a:cs typeface="Times New Roman"/>
              </a:rPr>
              <a:t>)</a:t>
            </a:r>
            <a:r>
              <a:rPr sz="2154" spc="-36" baseline="5050" dirty="0">
                <a:latin typeface="Times New Roman"/>
                <a:cs typeface="Times New Roman"/>
              </a:rPr>
              <a:t> </a:t>
            </a:r>
            <a:r>
              <a:rPr sz="718" spc="-12" dirty="0">
                <a:latin typeface="Times New Roman"/>
                <a:cs typeface="Times New Roman"/>
              </a:rPr>
              <a:t>D</a:t>
            </a:r>
            <a:r>
              <a:rPr sz="2154" spc="-18" baseline="5050" dirty="0">
                <a:latin typeface="Times New Roman"/>
                <a:cs typeface="Times New Roman"/>
              </a:rPr>
              <a:t>/L</a:t>
            </a:r>
            <a:r>
              <a:rPr sz="718" spc="-12" dirty="0">
                <a:latin typeface="Times New Roman"/>
                <a:cs typeface="Times New Roman"/>
              </a:rPr>
              <a:t>O</a:t>
            </a:r>
            <a:endParaRPr sz="718" dirty="0">
              <a:latin typeface="Times New Roman"/>
              <a:cs typeface="Times New Roman"/>
            </a:endParaRPr>
          </a:p>
          <a:p>
            <a:pPr marL="153868" indent="-85482">
              <a:spcBef>
                <a:spcPts val="529"/>
              </a:spcBef>
              <a:buAutoNum type="arabicPeriod" startAt="5"/>
              <a:tabLst>
                <a:tab pos="153868" algn="l"/>
              </a:tabLst>
            </a:pPr>
            <a:r>
              <a:rPr sz="1436" b="1" dirty="0">
                <a:latin typeface="Times New Roman"/>
                <a:cs typeface="Times New Roman"/>
              </a:rPr>
              <a:t>Lower</a:t>
            </a:r>
            <a:r>
              <a:rPr sz="1436" b="1" spc="51" dirty="0">
                <a:latin typeface="Times New Roman"/>
                <a:cs typeface="Times New Roman"/>
              </a:rPr>
              <a:t> </a:t>
            </a:r>
            <a:r>
              <a:rPr sz="1436" b="1" dirty="0">
                <a:latin typeface="Times New Roman"/>
                <a:cs typeface="Times New Roman"/>
              </a:rPr>
              <a:t>yield</a:t>
            </a:r>
            <a:r>
              <a:rPr sz="1436" b="1" spc="48" dirty="0">
                <a:latin typeface="Times New Roman"/>
                <a:cs typeface="Times New Roman"/>
              </a:rPr>
              <a:t> </a:t>
            </a:r>
            <a:r>
              <a:rPr sz="1436" b="1" spc="-6" dirty="0">
                <a:latin typeface="Times New Roman"/>
                <a:cs typeface="Times New Roman"/>
              </a:rPr>
              <a:t>point:</a:t>
            </a:r>
            <a:endParaRPr sz="1436" dirty="0">
              <a:latin typeface="Times New Roman"/>
              <a:cs typeface="Times New Roman"/>
            </a:endParaRPr>
          </a:p>
          <a:p>
            <a:pPr marL="198698" marR="1697105">
              <a:lnSpc>
                <a:spcPct val="169100"/>
              </a:lnSpc>
              <a:spcBef>
                <a:spcPts val="9"/>
              </a:spcBef>
            </a:pPr>
            <a:r>
              <a:rPr sz="2154" baseline="5050" dirty="0">
                <a:latin typeface="Times New Roman"/>
                <a:cs typeface="Times New Roman"/>
              </a:rPr>
              <a:t>Nominal</a:t>
            </a:r>
            <a:r>
              <a:rPr sz="2154" spc="-18" baseline="5050" dirty="0">
                <a:latin typeface="Times New Roman"/>
                <a:cs typeface="Times New Roman"/>
              </a:rPr>
              <a:t> </a:t>
            </a:r>
            <a:r>
              <a:rPr sz="2154" baseline="5050" dirty="0">
                <a:latin typeface="Times New Roman"/>
                <a:cs typeface="Times New Roman"/>
              </a:rPr>
              <a:t>stress</a:t>
            </a:r>
            <a:r>
              <a:rPr sz="2154" spc="-9" baseline="5050" dirty="0">
                <a:latin typeface="Times New Roman"/>
                <a:cs typeface="Times New Roman"/>
              </a:rPr>
              <a:t> </a:t>
            </a:r>
            <a:r>
              <a:rPr sz="2154" baseline="5050" dirty="0">
                <a:latin typeface="Times New Roman"/>
                <a:cs typeface="Times New Roman"/>
              </a:rPr>
              <a:t>=</a:t>
            </a:r>
            <a:r>
              <a:rPr sz="2154" spc="-9" baseline="5050" dirty="0">
                <a:latin typeface="Times New Roman"/>
                <a:cs typeface="Times New Roman"/>
              </a:rPr>
              <a:t> </a:t>
            </a:r>
            <a:r>
              <a:rPr sz="2154" spc="-18" baseline="5050" dirty="0">
                <a:latin typeface="Times New Roman"/>
                <a:cs typeface="Times New Roman"/>
              </a:rPr>
              <a:t>P</a:t>
            </a:r>
            <a:r>
              <a:rPr sz="718" spc="-12" dirty="0">
                <a:latin typeface="Times New Roman"/>
                <a:cs typeface="Times New Roman"/>
              </a:rPr>
              <a:t>D</a:t>
            </a:r>
            <a:r>
              <a:rPr sz="2154" spc="-18" baseline="5050" dirty="0">
                <a:latin typeface="Times New Roman"/>
                <a:cs typeface="Times New Roman"/>
              </a:rPr>
              <a:t>/A</a:t>
            </a:r>
            <a:r>
              <a:rPr sz="718" spc="-12" dirty="0">
                <a:latin typeface="Times New Roman"/>
                <a:cs typeface="Times New Roman"/>
              </a:rPr>
              <a:t>O</a:t>
            </a:r>
            <a:r>
              <a:rPr sz="718" spc="299" dirty="0">
                <a:latin typeface="Times New Roman"/>
                <a:cs typeface="Times New Roman"/>
              </a:rPr>
              <a:t> </a:t>
            </a:r>
            <a:r>
              <a:rPr sz="2154" spc="-9" baseline="5050" dirty="0">
                <a:latin typeface="Times New Roman"/>
                <a:cs typeface="Times New Roman"/>
              </a:rPr>
              <a:t>Nominal</a:t>
            </a:r>
            <a:r>
              <a:rPr sz="2154" spc="-49" baseline="5050" dirty="0">
                <a:latin typeface="Times New Roman"/>
                <a:cs typeface="Times New Roman"/>
              </a:rPr>
              <a:t> </a:t>
            </a:r>
            <a:r>
              <a:rPr sz="2154" baseline="5050" dirty="0">
                <a:latin typeface="Times New Roman"/>
                <a:cs typeface="Times New Roman"/>
              </a:rPr>
              <a:t>strain</a:t>
            </a:r>
            <a:r>
              <a:rPr sz="2154" spc="-58" baseline="5050" dirty="0">
                <a:latin typeface="Times New Roman"/>
                <a:cs typeface="Times New Roman"/>
              </a:rPr>
              <a:t> </a:t>
            </a:r>
            <a:r>
              <a:rPr sz="2154" baseline="5050" dirty="0">
                <a:latin typeface="Times New Roman"/>
                <a:cs typeface="Times New Roman"/>
              </a:rPr>
              <a:t>=</a:t>
            </a:r>
            <a:r>
              <a:rPr sz="2154" spc="-45" baseline="5050" dirty="0">
                <a:latin typeface="Times New Roman"/>
                <a:cs typeface="Times New Roman"/>
              </a:rPr>
              <a:t> </a:t>
            </a:r>
            <a:r>
              <a:rPr sz="2154" baseline="5050" dirty="0">
                <a:latin typeface="Times New Roman"/>
                <a:cs typeface="Times New Roman"/>
              </a:rPr>
              <a:t>(δ</a:t>
            </a:r>
            <a:r>
              <a:rPr sz="2154" spc="-36" baseline="5050" dirty="0">
                <a:latin typeface="Times New Roman"/>
                <a:cs typeface="Times New Roman"/>
              </a:rPr>
              <a:t> </a:t>
            </a:r>
            <a:r>
              <a:rPr sz="2154" spc="-9" baseline="5050" dirty="0">
                <a:latin typeface="Times New Roman"/>
                <a:cs typeface="Times New Roman"/>
              </a:rPr>
              <a:t>L</a:t>
            </a:r>
            <a:r>
              <a:rPr sz="718" spc="-6" dirty="0">
                <a:latin typeface="Times New Roman"/>
                <a:cs typeface="Times New Roman"/>
              </a:rPr>
              <a:t>O</a:t>
            </a:r>
            <a:r>
              <a:rPr sz="2154" spc="-9" baseline="5050" dirty="0">
                <a:latin typeface="Times New Roman"/>
                <a:cs typeface="Times New Roman"/>
              </a:rPr>
              <a:t>)</a:t>
            </a:r>
            <a:r>
              <a:rPr sz="2154" spc="-36" baseline="5050" dirty="0">
                <a:latin typeface="Times New Roman"/>
                <a:cs typeface="Times New Roman"/>
              </a:rPr>
              <a:t> </a:t>
            </a:r>
            <a:r>
              <a:rPr sz="718" spc="-12" dirty="0">
                <a:latin typeface="Times New Roman"/>
                <a:cs typeface="Times New Roman"/>
              </a:rPr>
              <a:t>D</a:t>
            </a:r>
            <a:r>
              <a:rPr sz="2154" spc="-18" baseline="5050" dirty="0">
                <a:latin typeface="Times New Roman"/>
                <a:cs typeface="Times New Roman"/>
              </a:rPr>
              <a:t>/L</a:t>
            </a:r>
            <a:r>
              <a:rPr sz="718" spc="-12" dirty="0">
                <a:latin typeface="Times New Roman"/>
                <a:cs typeface="Times New Roman"/>
              </a:rPr>
              <a:t>O</a:t>
            </a:r>
            <a:endParaRPr sz="718" dirty="0">
              <a:latin typeface="Times New Roman"/>
              <a:cs typeface="Times New Roman"/>
            </a:endParaRPr>
          </a:p>
          <a:p>
            <a:pPr marL="153488" indent="-86242">
              <a:spcBef>
                <a:spcPts val="538"/>
              </a:spcBef>
              <a:buAutoNum type="arabicPeriod" startAt="6"/>
              <a:tabLst>
                <a:tab pos="153488" algn="l"/>
              </a:tabLst>
            </a:pPr>
            <a:r>
              <a:rPr sz="1436" b="1" spc="-6" dirty="0">
                <a:latin typeface="Times New Roman"/>
                <a:cs typeface="Times New Roman"/>
              </a:rPr>
              <a:t>Ultimate</a:t>
            </a:r>
            <a:r>
              <a:rPr sz="1436" b="1" spc="-24" dirty="0">
                <a:latin typeface="Times New Roman"/>
                <a:cs typeface="Times New Roman"/>
              </a:rPr>
              <a:t> </a:t>
            </a:r>
            <a:r>
              <a:rPr sz="1436" b="1" spc="-6" dirty="0">
                <a:latin typeface="Times New Roman"/>
                <a:cs typeface="Times New Roman"/>
              </a:rPr>
              <a:t>load</a:t>
            </a:r>
            <a:r>
              <a:rPr sz="1436" b="1" spc="-27" dirty="0">
                <a:latin typeface="Times New Roman"/>
                <a:cs typeface="Times New Roman"/>
              </a:rPr>
              <a:t> </a:t>
            </a:r>
            <a:r>
              <a:rPr sz="1436" b="1" dirty="0">
                <a:latin typeface="Times New Roman"/>
                <a:cs typeface="Times New Roman"/>
              </a:rPr>
              <a:t>or</a:t>
            </a:r>
            <a:r>
              <a:rPr sz="1436" b="1" spc="-33" dirty="0">
                <a:latin typeface="Times New Roman"/>
                <a:cs typeface="Times New Roman"/>
              </a:rPr>
              <a:t> </a:t>
            </a:r>
            <a:r>
              <a:rPr sz="1436" b="1" spc="-6" dirty="0">
                <a:latin typeface="Times New Roman"/>
                <a:cs typeface="Times New Roman"/>
              </a:rPr>
              <a:t>maximum</a:t>
            </a:r>
            <a:r>
              <a:rPr sz="1436" b="1" spc="-24" dirty="0">
                <a:latin typeface="Times New Roman"/>
                <a:cs typeface="Times New Roman"/>
              </a:rPr>
              <a:t> </a:t>
            </a:r>
            <a:r>
              <a:rPr sz="1436" b="1" dirty="0">
                <a:latin typeface="Times New Roman"/>
                <a:cs typeface="Times New Roman"/>
              </a:rPr>
              <a:t>load</a:t>
            </a:r>
            <a:r>
              <a:rPr sz="1436" b="1" spc="-27" dirty="0">
                <a:latin typeface="Times New Roman"/>
                <a:cs typeface="Times New Roman"/>
              </a:rPr>
              <a:t> </a:t>
            </a:r>
            <a:r>
              <a:rPr sz="1436" b="1" spc="-6" dirty="0">
                <a:latin typeface="Times New Roman"/>
                <a:cs typeface="Times New Roman"/>
              </a:rPr>
              <a:t>point:</a:t>
            </a:r>
            <a:endParaRPr sz="1436" dirty="0">
              <a:latin typeface="Times New Roman"/>
              <a:cs typeface="Times New Roman"/>
            </a:endParaRPr>
          </a:p>
          <a:p>
            <a:pPr marL="198698" marR="1551215">
              <a:lnSpc>
                <a:spcPct val="165500"/>
              </a:lnSpc>
              <a:spcBef>
                <a:spcPts val="51"/>
              </a:spcBef>
            </a:pPr>
            <a:r>
              <a:rPr sz="2154" baseline="5050" dirty="0">
                <a:latin typeface="Times New Roman"/>
                <a:cs typeface="Times New Roman"/>
              </a:rPr>
              <a:t>Nominal</a:t>
            </a:r>
            <a:r>
              <a:rPr sz="2154" spc="-9" baseline="5050" dirty="0">
                <a:latin typeface="Times New Roman"/>
                <a:cs typeface="Times New Roman"/>
              </a:rPr>
              <a:t> </a:t>
            </a:r>
            <a:r>
              <a:rPr sz="2154" baseline="5050" dirty="0">
                <a:latin typeface="Times New Roman"/>
                <a:cs typeface="Times New Roman"/>
              </a:rPr>
              <a:t>ultimate</a:t>
            </a:r>
            <a:r>
              <a:rPr sz="2154" spc="-9" baseline="5050" dirty="0">
                <a:latin typeface="Times New Roman"/>
                <a:cs typeface="Times New Roman"/>
              </a:rPr>
              <a:t> </a:t>
            </a:r>
            <a:r>
              <a:rPr sz="2154" baseline="5050" dirty="0">
                <a:latin typeface="Times New Roman"/>
                <a:cs typeface="Times New Roman"/>
              </a:rPr>
              <a:t>stress</a:t>
            </a:r>
            <a:r>
              <a:rPr sz="2154" spc="-13" baseline="5050" dirty="0">
                <a:latin typeface="Times New Roman"/>
                <a:cs typeface="Times New Roman"/>
              </a:rPr>
              <a:t> </a:t>
            </a:r>
            <a:r>
              <a:rPr sz="2154" baseline="5050" dirty="0">
                <a:latin typeface="Times New Roman"/>
                <a:cs typeface="Times New Roman"/>
              </a:rPr>
              <a:t>=</a:t>
            </a:r>
            <a:r>
              <a:rPr sz="2154" spc="-9" baseline="5050" dirty="0">
                <a:latin typeface="Times New Roman"/>
                <a:cs typeface="Times New Roman"/>
              </a:rPr>
              <a:t> </a:t>
            </a:r>
            <a:r>
              <a:rPr sz="2154" spc="-18" baseline="5050" dirty="0">
                <a:latin typeface="Times New Roman"/>
                <a:cs typeface="Times New Roman"/>
              </a:rPr>
              <a:t>P</a:t>
            </a:r>
            <a:r>
              <a:rPr sz="718" spc="-12" dirty="0">
                <a:latin typeface="Times New Roman"/>
                <a:cs typeface="Times New Roman"/>
              </a:rPr>
              <a:t>E</a:t>
            </a:r>
            <a:r>
              <a:rPr sz="2154" spc="-18" baseline="5050" dirty="0">
                <a:latin typeface="Times New Roman"/>
                <a:cs typeface="Times New Roman"/>
              </a:rPr>
              <a:t>/A</a:t>
            </a:r>
            <a:r>
              <a:rPr sz="718" spc="-12" dirty="0">
                <a:latin typeface="Times New Roman"/>
                <a:cs typeface="Times New Roman"/>
              </a:rPr>
              <a:t>O</a:t>
            </a:r>
            <a:r>
              <a:rPr sz="718" spc="299" dirty="0">
                <a:latin typeface="Times New Roman"/>
                <a:cs typeface="Times New Roman"/>
              </a:rPr>
              <a:t> </a:t>
            </a:r>
            <a:r>
              <a:rPr sz="2154" baseline="5050" dirty="0">
                <a:latin typeface="Times New Roman"/>
                <a:cs typeface="Times New Roman"/>
              </a:rPr>
              <a:t>Nominal</a:t>
            </a:r>
            <a:r>
              <a:rPr sz="2154" spc="-13" baseline="5050" dirty="0">
                <a:latin typeface="Times New Roman"/>
                <a:cs typeface="Times New Roman"/>
              </a:rPr>
              <a:t> </a:t>
            </a:r>
            <a:r>
              <a:rPr sz="2154" baseline="5050" dirty="0">
                <a:latin typeface="Times New Roman"/>
                <a:cs typeface="Times New Roman"/>
              </a:rPr>
              <a:t>strain =</a:t>
            </a:r>
            <a:r>
              <a:rPr sz="2154" spc="-13" baseline="5050" dirty="0">
                <a:latin typeface="Times New Roman"/>
                <a:cs typeface="Times New Roman"/>
              </a:rPr>
              <a:t> </a:t>
            </a:r>
            <a:r>
              <a:rPr sz="2154" baseline="5050" dirty="0">
                <a:latin typeface="Times New Roman"/>
                <a:cs typeface="Times New Roman"/>
              </a:rPr>
              <a:t>(δ</a:t>
            </a:r>
            <a:r>
              <a:rPr sz="2154" spc="-4" baseline="5050" dirty="0">
                <a:latin typeface="Times New Roman"/>
                <a:cs typeface="Times New Roman"/>
              </a:rPr>
              <a:t> </a:t>
            </a:r>
            <a:r>
              <a:rPr sz="2154" baseline="5050" dirty="0">
                <a:latin typeface="Times New Roman"/>
                <a:cs typeface="Times New Roman"/>
              </a:rPr>
              <a:t>L</a:t>
            </a:r>
            <a:r>
              <a:rPr sz="718" dirty="0">
                <a:latin typeface="Times New Roman"/>
                <a:cs typeface="Times New Roman"/>
              </a:rPr>
              <a:t>O</a:t>
            </a:r>
            <a:r>
              <a:rPr sz="2154" baseline="5050" dirty="0">
                <a:latin typeface="Times New Roman"/>
                <a:cs typeface="Times New Roman"/>
              </a:rPr>
              <a:t>) </a:t>
            </a:r>
            <a:r>
              <a:rPr sz="718" spc="-12" dirty="0">
                <a:latin typeface="Times New Roman"/>
                <a:cs typeface="Times New Roman"/>
              </a:rPr>
              <a:t>E</a:t>
            </a:r>
            <a:r>
              <a:rPr sz="2154" spc="-18" baseline="5050" dirty="0">
                <a:latin typeface="Times New Roman"/>
                <a:cs typeface="Times New Roman"/>
              </a:rPr>
              <a:t>/L</a:t>
            </a:r>
            <a:r>
              <a:rPr sz="718" spc="-12" dirty="0">
                <a:latin typeface="Times New Roman"/>
                <a:cs typeface="Times New Roman"/>
              </a:rPr>
              <a:t>O</a:t>
            </a:r>
            <a:endParaRPr sz="718" dirty="0">
              <a:latin typeface="Times New Roman"/>
              <a:cs typeface="Times New Roman"/>
            </a:endParaRPr>
          </a:p>
          <a:p>
            <a:pPr marL="153868" indent="-85482">
              <a:spcBef>
                <a:spcPts val="544"/>
              </a:spcBef>
              <a:buAutoNum type="arabicPeriod" startAt="7"/>
              <a:tabLst>
                <a:tab pos="153868" algn="l"/>
              </a:tabLst>
            </a:pPr>
            <a:r>
              <a:rPr sz="1436" b="1" dirty="0">
                <a:latin typeface="Times New Roman"/>
                <a:cs typeface="Times New Roman"/>
              </a:rPr>
              <a:t>Fracture</a:t>
            </a:r>
            <a:r>
              <a:rPr sz="1436" b="1" spc="57" dirty="0">
                <a:latin typeface="Times New Roman"/>
                <a:cs typeface="Times New Roman"/>
              </a:rPr>
              <a:t> </a:t>
            </a:r>
            <a:r>
              <a:rPr sz="1436" b="1" dirty="0">
                <a:latin typeface="Times New Roman"/>
                <a:cs typeface="Times New Roman"/>
              </a:rPr>
              <a:t>Load</a:t>
            </a:r>
            <a:r>
              <a:rPr sz="1436" b="1" spc="66" dirty="0">
                <a:latin typeface="Times New Roman"/>
                <a:cs typeface="Times New Roman"/>
              </a:rPr>
              <a:t> </a:t>
            </a:r>
            <a:r>
              <a:rPr sz="1436" b="1" dirty="0">
                <a:latin typeface="Times New Roman"/>
                <a:cs typeface="Times New Roman"/>
              </a:rPr>
              <a:t>point</a:t>
            </a:r>
            <a:r>
              <a:rPr sz="1436" b="1" spc="42" dirty="0">
                <a:latin typeface="Times New Roman"/>
                <a:cs typeface="Times New Roman"/>
              </a:rPr>
              <a:t> </a:t>
            </a:r>
            <a:r>
              <a:rPr sz="1436" b="1" spc="-15" dirty="0">
                <a:latin typeface="Times New Roman"/>
                <a:cs typeface="Times New Roman"/>
              </a:rPr>
              <a:t>F:</a:t>
            </a:r>
            <a:endParaRPr sz="1436" dirty="0">
              <a:latin typeface="Times New Roman"/>
              <a:cs typeface="Times New Roman"/>
            </a:endParaRPr>
          </a:p>
          <a:p>
            <a:pPr marL="198698" marR="1348718" indent="-1140">
              <a:lnSpc>
                <a:spcPct val="142700"/>
              </a:lnSpc>
              <a:spcBef>
                <a:spcPts val="51"/>
              </a:spcBef>
            </a:pPr>
            <a:r>
              <a:rPr sz="2154" baseline="5050" dirty="0">
                <a:latin typeface="Times New Roman"/>
                <a:cs typeface="Times New Roman"/>
              </a:rPr>
              <a:t>Nominal</a:t>
            </a:r>
            <a:r>
              <a:rPr sz="2154" spc="-18" baseline="5050" dirty="0">
                <a:latin typeface="Times New Roman"/>
                <a:cs typeface="Times New Roman"/>
              </a:rPr>
              <a:t> </a:t>
            </a:r>
            <a:r>
              <a:rPr sz="2154" baseline="5050" dirty="0">
                <a:latin typeface="Times New Roman"/>
                <a:cs typeface="Times New Roman"/>
              </a:rPr>
              <a:t>fracture</a:t>
            </a:r>
            <a:r>
              <a:rPr sz="2154" spc="-18" baseline="5050" dirty="0">
                <a:latin typeface="Times New Roman"/>
                <a:cs typeface="Times New Roman"/>
              </a:rPr>
              <a:t> </a:t>
            </a:r>
            <a:r>
              <a:rPr sz="2154" baseline="5050" dirty="0">
                <a:latin typeface="Times New Roman"/>
                <a:cs typeface="Times New Roman"/>
              </a:rPr>
              <a:t>stress</a:t>
            </a:r>
            <a:r>
              <a:rPr sz="2154" spc="-4" baseline="5050" dirty="0">
                <a:latin typeface="Times New Roman"/>
                <a:cs typeface="Times New Roman"/>
              </a:rPr>
              <a:t> </a:t>
            </a:r>
            <a:r>
              <a:rPr sz="2154" baseline="5050" dirty="0">
                <a:latin typeface="Times New Roman"/>
                <a:cs typeface="Times New Roman"/>
              </a:rPr>
              <a:t>=</a:t>
            </a:r>
            <a:r>
              <a:rPr sz="2154" spc="-9" baseline="5050" dirty="0">
                <a:latin typeface="Times New Roman"/>
                <a:cs typeface="Times New Roman"/>
              </a:rPr>
              <a:t> </a:t>
            </a:r>
            <a:r>
              <a:rPr sz="2154" spc="-18" baseline="5050" dirty="0">
                <a:latin typeface="Times New Roman"/>
                <a:cs typeface="Times New Roman"/>
              </a:rPr>
              <a:t>P</a:t>
            </a:r>
            <a:r>
              <a:rPr sz="718" spc="-12" dirty="0">
                <a:latin typeface="Times New Roman"/>
                <a:cs typeface="Times New Roman"/>
              </a:rPr>
              <a:t>F</a:t>
            </a:r>
            <a:r>
              <a:rPr sz="2154" spc="-18" baseline="5050" dirty="0">
                <a:latin typeface="Times New Roman"/>
                <a:cs typeface="Times New Roman"/>
              </a:rPr>
              <a:t>/A</a:t>
            </a:r>
            <a:r>
              <a:rPr sz="718" spc="-12" dirty="0">
                <a:latin typeface="Times New Roman"/>
                <a:cs typeface="Times New Roman"/>
              </a:rPr>
              <a:t>O</a:t>
            </a:r>
            <a:r>
              <a:rPr sz="718" spc="299" dirty="0">
                <a:latin typeface="Times New Roman"/>
                <a:cs typeface="Times New Roman"/>
              </a:rPr>
              <a:t> </a:t>
            </a:r>
            <a:r>
              <a:rPr sz="2154" spc="-9" baseline="5050" dirty="0">
                <a:latin typeface="Times New Roman"/>
                <a:cs typeface="Times New Roman"/>
              </a:rPr>
              <a:t>Nominal</a:t>
            </a:r>
            <a:r>
              <a:rPr sz="2154" spc="-45" baseline="5050" dirty="0">
                <a:latin typeface="Times New Roman"/>
                <a:cs typeface="Times New Roman"/>
              </a:rPr>
              <a:t> </a:t>
            </a:r>
            <a:r>
              <a:rPr sz="2154" baseline="5050" dirty="0">
                <a:latin typeface="Times New Roman"/>
                <a:cs typeface="Times New Roman"/>
              </a:rPr>
              <a:t>strain</a:t>
            </a:r>
            <a:r>
              <a:rPr sz="2154" spc="-53" baseline="5050" dirty="0">
                <a:latin typeface="Times New Roman"/>
                <a:cs typeface="Times New Roman"/>
              </a:rPr>
              <a:t> </a:t>
            </a:r>
            <a:r>
              <a:rPr sz="2154" baseline="5050" dirty="0">
                <a:latin typeface="Times New Roman"/>
                <a:cs typeface="Times New Roman"/>
              </a:rPr>
              <a:t>at</a:t>
            </a:r>
            <a:r>
              <a:rPr sz="2154" spc="-45" baseline="5050" dirty="0">
                <a:latin typeface="Times New Roman"/>
                <a:cs typeface="Times New Roman"/>
              </a:rPr>
              <a:t> </a:t>
            </a:r>
            <a:r>
              <a:rPr sz="2154" spc="-9" baseline="5050" dirty="0">
                <a:latin typeface="Times New Roman"/>
                <a:cs typeface="Times New Roman"/>
              </a:rPr>
              <a:t>fracture</a:t>
            </a:r>
            <a:r>
              <a:rPr sz="2154" spc="-49" baseline="5050" dirty="0">
                <a:latin typeface="Times New Roman"/>
                <a:cs typeface="Times New Roman"/>
              </a:rPr>
              <a:t> </a:t>
            </a:r>
            <a:r>
              <a:rPr sz="2154" spc="-9" baseline="5050" dirty="0">
                <a:latin typeface="Times New Roman"/>
                <a:cs typeface="Times New Roman"/>
              </a:rPr>
              <a:t>=</a:t>
            </a:r>
            <a:r>
              <a:rPr sz="2154" spc="-45" baseline="5050" dirty="0">
                <a:latin typeface="Times New Roman"/>
                <a:cs typeface="Times New Roman"/>
              </a:rPr>
              <a:t> </a:t>
            </a:r>
            <a:r>
              <a:rPr sz="2154" baseline="5050" dirty="0">
                <a:latin typeface="Times New Roman"/>
                <a:cs typeface="Times New Roman"/>
              </a:rPr>
              <a:t>(δ</a:t>
            </a:r>
            <a:r>
              <a:rPr sz="2154" spc="-40" baseline="5050" dirty="0">
                <a:latin typeface="Times New Roman"/>
                <a:cs typeface="Times New Roman"/>
              </a:rPr>
              <a:t> </a:t>
            </a:r>
            <a:r>
              <a:rPr sz="2154" baseline="5050" dirty="0">
                <a:latin typeface="Times New Roman"/>
                <a:cs typeface="Times New Roman"/>
              </a:rPr>
              <a:t>L</a:t>
            </a:r>
            <a:r>
              <a:rPr sz="718" dirty="0">
                <a:latin typeface="Times New Roman"/>
                <a:cs typeface="Times New Roman"/>
              </a:rPr>
              <a:t>O</a:t>
            </a:r>
            <a:r>
              <a:rPr sz="2154" baseline="5050" dirty="0">
                <a:latin typeface="Times New Roman"/>
                <a:cs typeface="Times New Roman"/>
              </a:rPr>
              <a:t>)</a:t>
            </a:r>
            <a:r>
              <a:rPr sz="2154" spc="-22" baseline="5050" dirty="0">
                <a:latin typeface="Times New Roman"/>
                <a:cs typeface="Times New Roman"/>
              </a:rPr>
              <a:t> </a:t>
            </a:r>
            <a:r>
              <a:rPr sz="718" spc="-12" dirty="0">
                <a:latin typeface="Times New Roman"/>
                <a:cs typeface="Times New Roman"/>
              </a:rPr>
              <a:t>F</a:t>
            </a:r>
            <a:r>
              <a:rPr sz="2154" spc="-18" baseline="5050" dirty="0">
                <a:latin typeface="Times New Roman"/>
                <a:cs typeface="Times New Roman"/>
              </a:rPr>
              <a:t>/L</a:t>
            </a:r>
            <a:r>
              <a:rPr sz="718" spc="-12" dirty="0">
                <a:latin typeface="Times New Roman"/>
                <a:cs typeface="Times New Roman"/>
              </a:rPr>
              <a:t>O</a:t>
            </a:r>
            <a:endParaRPr sz="718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0" y="589279"/>
            <a:ext cx="12192000" cy="3008111"/>
          </a:xfrm>
          <a:prstGeom prst="rect">
            <a:avLst/>
          </a:prstGeom>
        </p:spPr>
        <p:txBody>
          <a:bodyPr vert="horz" wrap="square" lIns="0" tIns="7219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400" dirty="0">
              <a:latin typeface="Times New Roman"/>
              <a:cs typeface="Times New Roman"/>
            </a:endParaRPr>
          </a:p>
          <a:p>
            <a:pPr>
              <a:spcBef>
                <a:spcPts val="374"/>
              </a:spcBef>
            </a:pPr>
            <a:endParaRPr sz="1200" dirty="0">
              <a:latin typeface="Times New Roman"/>
              <a:cs typeface="Times New Roman"/>
            </a:endParaRPr>
          </a:p>
          <a:p>
            <a:pPr marL="7598"/>
            <a:r>
              <a:rPr lang="en-US" b="1" spc="-6" dirty="0">
                <a:latin typeface="Times New Roman"/>
                <a:cs typeface="Times New Roman"/>
              </a:rPr>
              <a:t>   </a:t>
            </a:r>
            <a:r>
              <a:rPr b="1" spc="-6" dirty="0">
                <a:latin typeface="Times New Roman"/>
                <a:cs typeface="Times New Roman"/>
              </a:rPr>
              <a:t>PROCEDURE:</a:t>
            </a:r>
            <a:endParaRPr dirty="0">
              <a:latin typeface="Times New Roman"/>
              <a:cs typeface="Times New Roman"/>
            </a:endParaRPr>
          </a:p>
          <a:p>
            <a:pPr>
              <a:spcBef>
                <a:spcPts val="613"/>
              </a:spcBef>
            </a:pPr>
            <a:endParaRPr dirty="0">
              <a:latin typeface="Times New Roman"/>
              <a:cs typeface="Times New Roman"/>
            </a:endParaRPr>
          </a:p>
          <a:p>
            <a:pPr marL="262145" indent="-128033">
              <a:buAutoNum type="arabicPeriod"/>
              <a:tabLst>
                <a:tab pos="262145" algn="l"/>
              </a:tabLst>
            </a:pPr>
            <a:r>
              <a:rPr dirty="0">
                <a:latin typeface="Times New Roman"/>
                <a:cs typeface="Times New Roman"/>
              </a:rPr>
              <a:t>Measure</a:t>
            </a:r>
            <a:r>
              <a:rPr spc="3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the</a:t>
            </a:r>
            <a:r>
              <a:rPr spc="63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original</a:t>
            </a:r>
            <a:r>
              <a:rPr spc="66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gauge</a:t>
            </a:r>
            <a:r>
              <a:rPr spc="39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length</a:t>
            </a:r>
            <a:r>
              <a:rPr spc="48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and</a:t>
            </a:r>
            <a:r>
              <a:rPr spc="42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diameter</a:t>
            </a:r>
            <a:r>
              <a:rPr spc="75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of</a:t>
            </a:r>
            <a:r>
              <a:rPr spc="63" dirty="0">
                <a:latin typeface="Times New Roman"/>
                <a:cs typeface="Times New Roman"/>
              </a:rPr>
              <a:t> </a:t>
            </a:r>
            <a:r>
              <a:rPr spc="-6" dirty="0">
                <a:latin typeface="Times New Roman"/>
                <a:cs typeface="Times New Roman"/>
              </a:rPr>
              <a:t>the</a:t>
            </a:r>
            <a:r>
              <a:rPr spc="-36" dirty="0">
                <a:latin typeface="Times New Roman"/>
                <a:cs typeface="Times New Roman"/>
              </a:rPr>
              <a:t> </a:t>
            </a:r>
            <a:r>
              <a:rPr spc="-6" dirty="0">
                <a:latin typeface="Times New Roman"/>
                <a:cs typeface="Times New Roman"/>
              </a:rPr>
              <a:t>specimen.</a:t>
            </a:r>
            <a:endParaRPr dirty="0">
              <a:latin typeface="Times New Roman"/>
              <a:cs typeface="Times New Roman"/>
            </a:endParaRPr>
          </a:p>
          <a:p>
            <a:pPr marL="262145" indent="-128033">
              <a:spcBef>
                <a:spcPts val="380"/>
              </a:spcBef>
              <a:buAutoNum type="arabicPeriod"/>
              <a:tabLst>
                <a:tab pos="262145" algn="l"/>
              </a:tabLst>
            </a:pPr>
            <a:r>
              <a:rPr dirty="0">
                <a:latin typeface="Times New Roman"/>
                <a:cs typeface="Times New Roman"/>
              </a:rPr>
              <a:t>Insert</a:t>
            </a:r>
            <a:r>
              <a:rPr spc="21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the</a:t>
            </a:r>
            <a:r>
              <a:rPr spc="36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specimen</a:t>
            </a:r>
            <a:r>
              <a:rPr spc="42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into</a:t>
            </a:r>
            <a:r>
              <a:rPr spc="54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grips</a:t>
            </a:r>
            <a:r>
              <a:rPr spc="51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of</a:t>
            </a:r>
            <a:r>
              <a:rPr spc="57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the</a:t>
            </a:r>
            <a:r>
              <a:rPr spc="15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test</a:t>
            </a:r>
            <a:r>
              <a:rPr spc="15" dirty="0">
                <a:latin typeface="Times New Roman"/>
                <a:cs typeface="Times New Roman"/>
              </a:rPr>
              <a:t> </a:t>
            </a:r>
            <a:r>
              <a:rPr spc="-6" dirty="0">
                <a:latin typeface="Times New Roman"/>
                <a:cs typeface="Times New Roman"/>
              </a:rPr>
              <a:t>machine.</a:t>
            </a:r>
            <a:endParaRPr dirty="0">
              <a:latin typeface="Times New Roman"/>
              <a:cs typeface="Times New Roman"/>
            </a:endParaRPr>
          </a:p>
          <a:p>
            <a:pPr marL="262145" indent="-128033">
              <a:spcBef>
                <a:spcPts val="398"/>
              </a:spcBef>
              <a:buAutoNum type="arabicPeriod"/>
              <a:tabLst>
                <a:tab pos="262145" algn="l"/>
              </a:tabLst>
            </a:pPr>
            <a:r>
              <a:rPr dirty="0">
                <a:latin typeface="Times New Roman"/>
                <a:cs typeface="Times New Roman"/>
              </a:rPr>
              <a:t>Begin</a:t>
            </a:r>
            <a:r>
              <a:rPr spc="18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the</a:t>
            </a:r>
            <a:r>
              <a:rPr spc="36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load</a:t>
            </a:r>
            <a:r>
              <a:rPr spc="42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application</a:t>
            </a:r>
            <a:r>
              <a:rPr spc="36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and</a:t>
            </a:r>
            <a:r>
              <a:rPr spc="42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record</a:t>
            </a:r>
            <a:r>
              <a:rPr spc="51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load</a:t>
            </a:r>
            <a:r>
              <a:rPr spc="60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vs</a:t>
            </a:r>
            <a:r>
              <a:rPr spc="78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elongation</a:t>
            </a:r>
            <a:r>
              <a:rPr spc="-21" dirty="0">
                <a:latin typeface="Times New Roman"/>
                <a:cs typeface="Times New Roman"/>
              </a:rPr>
              <a:t> </a:t>
            </a:r>
            <a:r>
              <a:rPr spc="-6" dirty="0">
                <a:latin typeface="Times New Roman"/>
                <a:cs typeface="Times New Roman"/>
              </a:rPr>
              <a:t>data.</a:t>
            </a:r>
            <a:endParaRPr dirty="0">
              <a:latin typeface="Times New Roman"/>
              <a:cs typeface="Times New Roman"/>
            </a:endParaRPr>
          </a:p>
          <a:p>
            <a:pPr marL="262145" indent="-128033">
              <a:spcBef>
                <a:spcPts val="374"/>
              </a:spcBef>
              <a:buAutoNum type="arabicPeriod"/>
              <a:tabLst>
                <a:tab pos="262145" algn="l"/>
              </a:tabLst>
            </a:pPr>
            <a:r>
              <a:rPr dirty="0">
                <a:latin typeface="Times New Roman"/>
                <a:cs typeface="Times New Roman"/>
              </a:rPr>
              <a:t>Take</a:t>
            </a:r>
            <a:r>
              <a:rPr spc="39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the</a:t>
            </a:r>
            <a:r>
              <a:rPr spc="27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readings</a:t>
            </a:r>
            <a:r>
              <a:rPr spc="87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more</a:t>
            </a:r>
            <a:r>
              <a:rPr spc="42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frequently</a:t>
            </a:r>
            <a:r>
              <a:rPr spc="48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as</a:t>
            </a:r>
            <a:r>
              <a:rPr spc="48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yield</a:t>
            </a:r>
            <a:r>
              <a:rPr spc="48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point</a:t>
            </a:r>
            <a:r>
              <a:rPr spc="78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is</a:t>
            </a:r>
            <a:r>
              <a:rPr spc="-30" dirty="0">
                <a:latin typeface="Times New Roman"/>
                <a:cs typeface="Times New Roman"/>
              </a:rPr>
              <a:t> </a:t>
            </a:r>
            <a:r>
              <a:rPr spc="-6" dirty="0">
                <a:latin typeface="Times New Roman"/>
                <a:cs typeface="Times New Roman"/>
              </a:rPr>
              <a:t>approached.</a:t>
            </a:r>
            <a:endParaRPr dirty="0">
              <a:latin typeface="Times New Roman"/>
              <a:cs typeface="Times New Roman"/>
            </a:endParaRPr>
          </a:p>
          <a:p>
            <a:pPr marL="262145" indent="-128033">
              <a:spcBef>
                <a:spcPts val="359"/>
              </a:spcBef>
              <a:buAutoNum type="arabicPeriod"/>
              <a:tabLst>
                <a:tab pos="262145" algn="l"/>
              </a:tabLst>
            </a:pPr>
            <a:r>
              <a:rPr dirty="0">
                <a:latin typeface="Times New Roman"/>
                <a:cs typeface="Times New Roman"/>
              </a:rPr>
              <a:t>Measure</a:t>
            </a:r>
            <a:r>
              <a:rPr spc="57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elongation</a:t>
            </a:r>
            <a:r>
              <a:rPr spc="81" dirty="0">
                <a:latin typeface="Times New Roman"/>
                <a:cs typeface="Times New Roman"/>
              </a:rPr>
              <a:t> </a:t>
            </a:r>
            <a:r>
              <a:rPr spc="-6" dirty="0">
                <a:latin typeface="Times New Roman"/>
                <a:cs typeface="Times New Roman"/>
              </a:rPr>
              <a:t>values.</a:t>
            </a:r>
            <a:endParaRPr dirty="0">
              <a:latin typeface="Times New Roman"/>
              <a:cs typeface="Times New Roman"/>
            </a:endParaRPr>
          </a:p>
          <a:p>
            <a:pPr marL="262145" indent="-128033">
              <a:spcBef>
                <a:spcPts val="380"/>
              </a:spcBef>
              <a:buAutoNum type="arabicPeriod"/>
              <a:tabLst>
                <a:tab pos="262145" algn="l"/>
              </a:tabLst>
            </a:pPr>
            <a:r>
              <a:rPr dirty="0">
                <a:latin typeface="Times New Roman"/>
                <a:cs typeface="Times New Roman"/>
              </a:rPr>
              <a:t>Continue</a:t>
            </a:r>
            <a:r>
              <a:rPr spc="30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the</a:t>
            </a:r>
            <a:r>
              <a:rPr spc="36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test</a:t>
            </a:r>
            <a:r>
              <a:rPr spc="30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till</a:t>
            </a:r>
            <a:r>
              <a:rPr spc="54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fracture</a:t>
            </a:r>
            <a:r>
              <a:rPr spc="42" dirty="0">
                <a:latin typeface="Times New Roman"/>
                <a:cs typeface="Times New Roman"/>
              </a:rPr>
              <a:t> </a:t>
            </a:r>
            <a:r>
              <a:rPr spc="-6" dirty="0">
                <a:latin typeface="Times New Roman"/>
                <a:cs typeface="Times New Roman"/>
              </a:rPr>
              <a:t>occurs.</a:t>
            </a:r>
            <a:endParaRPr sz="10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527712" y="599856"/>
            <a:ext cx="2351097" cy="287109"/>
          </a:xfrm>
          <a:prstGeom prst="rect">
            <a:avLst/>
          </a:prstGeom>
        </p:spPr>
        <p:txBody>
          <a:bodyPr vert="horz" wrap="square" lIns="0" tIns="7599" rIns="0" bIns="0" rtlCol="0">
            <a:spAutoFit/>
          </a:bodyPr>
          <a:lstStyle/>
          <a:p>
            <a:pPr marL="7598">
              <a:spcBef>
                <a:spcPts val="60"/>
              </a:spcBef>
            </a:pPr>
            <a:r>
              <a:rPr sz="658" b="1" dirty="0">
                <a:latin typeface="Times New Roman"/>
                <a:cs typeface="Times New Roman"/>
              </a:rPr>
              <a:t>RESULTS</a:t>
            </a:r>
            <a:r>
              <a:rPr sz="658" b="1" spc="30" dirty="0">
                <a:latin typeface="Times New Roman"/>
                <a:cs typeface="Times New Roman"/>
              </a:rPr>
              <a:t> </a:t>
            </a:r>
            <a:r>
              <a:rPr sz="658" b="1" dirty="0">
                <a:latin typeface="Times New Roman"/>
                <a:cs typeface="Times New Roman"/>
              </a:rPr>
              <a:t>AND</a:t>
            </a:r>
            <a:r>
              <a:rPr sz="658" b="1" spc="39" dirty="0">
                <a:latin typeface="Times New Roman"/>
                <a:cs typeface="Times New Roman"/>
              </a:rPr>
              <a:t> </a:t>
            </a:r>
            <a:r>
              <a:rPr sz="658" b="1" spc="-6" dirty="0">
                <a:latin typeface="Times New Roman"/>
                <a:cs typeface="Times New Roman"/>
              </a:rPr>
              <a:t>DISCUSSIONS:</a:t>
            </a:r>
            <a:endParaRPr sz="658" dirty="0">
              <a:latin typeface="Times New Roman"/>
              <a:cs typeface="Times New Roman"/>
            </a:endParaRPr>
          </a:p>
          <a:p>
            <a:pPr marL="134111">
              <a:spcBef>
                <a:spcPts val="619"/>
              </a:spcBef>
            </a:pPr>
            <a:r>
              <a:rPr sz="658" b="1" dirty="0">
                <a:latin typeface="Times New Roman"/>
                <a:cs typeface="Times New Roman"/>
              </a:rPr>
              <a:t>1.</a:t>
            </a:r>
            <a:r>
              <a:rPr sz="658" b="1" spc="12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Plot</a:t>
            </a:r>
            <a:r>
              <a:rPr sz="658" spc="45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the</a:t>
            </a:r>
            <a:r>
              <a:rPr sz="658" spc="45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Engg.</a:t>
            </a:r>
            <a:r>
              <a:rPr sz="658" spc="60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Stress</a:t>
            </a:r>
            <a:r>
              <a:rPr sz="658" spc="72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strain</a:t>
            </a:r>
            <a:r>
              <a:rPr sz="658" spc="48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curve</a:t>
            </a:r>
            <a:r>
              <a:rPr sz="658" spc="45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and</a:t>
            </a:r>
            <a:r>
              <a:rPr sz="658" spc="54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determine</a:t>
            </a:r>
            <a:r>
              <a:rPr sz="658" spc="36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the</a:t>
            </a:r>
            <a:r>
              <a:rPr sz="658" spc="-21" dirty="0">
                <a:latin typeface="Times New Roman"/>
                <a:cs typeface="Times New Roman"/>
              </a:rPr>
              <a:t> </a:t>
            </a:r>
            <a:r>
              <a:rPr sz="658" spc="-6" dirty="0">
                <a:latin typeface="Times New Roman"/>
                <a:cs typeface="Times New Roman"/>
              </a:rPr>
              <a:t>following</a:t>
            </a:r>
            <a:endParaRPr sz="658" dirty="0">
              <a:latin typeface="Times New Roman"/>
              <a:cs typeface="Times New Roman"/>
            </a:endParaRP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3125441" y="940574"/>
          <a:ext cx="2729902" cy="15957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538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2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032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27661">
                <a:tc>
                  <a:txBody>
                    <a:bodyPr/>
                    <a:lstStyle/>
                    <a:p>
                      <a:pPr marL="31750">
                        <a:lnSpc>
                          <a:spcPts val="1285"/>
                        </a:lnSpc>
                      </a:pPr>
                      <a:r>
                        <a:rPr sz="700" dirty="0">
                          <a:latin typeface="Times New Roman"/>
                          <a:cs typeface="Times New Roman"/>
                        </a:rPr>
                        <a:t>Limit</a:t>
                      </a:r>
                      <a:r>
                        <a:rPr sz="700" spc="1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700" dirty="0">
                          <a:latin typeface="Times New Roman"/>
                          <a:cs typeface="Times New Roman"/>
                        </a:rPr>
                        <a:t>of</a:t>
                      </a:r>
                      <a:r>
                        <a:rPr sz="700" spc="1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700" spc="-10" dirty="0">
                          <a:latin typeface="Times New Roman"/>
                          <a:cs typeface="Times New Roman"/>
                        </a:rPr>
                        <a:t>proportionality</a:t>
                      </a: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82550" algn="r">
                        <a:lnSpc>
                          <a:spcPts val="1285"/>
                        </a:lnSpc>
                      </a:pPr>
                      <a:r>
                        <a:rPr sz="700" spc="-50" dirty="0">
                          <a:latin typeface="Times New Roman"/>
                          <a:cs typeface="Times New Roman"/>
                        </a:rPr>
                        <a:t>=</a:t>
                      </a: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0170">
                        <a:lnSpc>
                          <a:spcPts val="1235"/>
                        </a:lnSpc>
                      </a:pPr>
                      <a:r>
                        <a:rPr sz="700" spc="-10" dirty="0">
                          <a:latin typeface="Times New Roman"/>
                          <a:cs typeface="Times New Roman"/>
                        </a:rPr>
                        <a:t>(N/mm</a:t>
                      </a:r>
                      <a:r>
                        <a:rPr sz="600" spc="-15" baseline="31746" dirty="0">
                          <a:latin typeface="Times New Roman"/>
                          <a:cs typeface="Times New Roman"/>
                        </a:rPr>
                        <a:t>2</a:t>
                      </a:r>
                      <a:r>
                        <a:rPr sz="700" spc="-10" dirty="0">
                          <a:latin typeface="Times New Roman"/>
                          <a:cs typeface="Times New Roman"/>
                        </a:rPr>
                        <a:t>)</a:t>
                      </a: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2738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700" dirty="0">
                          <a:latin typeface="Times New Roman"/>
                          <a:cs typeface="Times New Roman"/>
                        </a:rPr>
                        <a:t>Yield</a:t>
                      </a:r>
                      <a:r>
                        <a:rPr sz="700" spc="1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700" spc="-10" dirty="0">
                          <a:latin typeface="Times New Roman"/>
                          <a:cs typeface="Times New Roman"/>
                        </a:rPr>
                        <a:t>strength</a:t>
                      </a: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23177" marB="0"/>
                </a:tc>
                <a:tc>
                  <a:txBody>
                    <a:bodyPr/>
                    <a:lstStyle/>
                    <a:p>
                      <a:pPr marR="82550" algn="r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700" spc="-50" dirty="0">
                          <a:latin typeface="Times New Roman"/>
                          <a:cs typeface="Times New Roman"/>
                        </a:rPr>
                        <a:t>=</a:t>
                      </a: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23177" marB="0"/>
                </a:tc>
                <a:tc>
                  <a:txBody>
                    <a:bodyPr/>
                    <a:lstStyle/>
                    <a:p>
                      <a:pPr marL="9017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700" spc="-10" dirty="0">
                          <a:latin typeface="Times New Roman"/>
                          <a:cs typeface="Times New Roman"/>
                        </a:rPr>
                        <a:t>(N/mm</a:t>
                      </a:r>
                      <a:r>
                        <a:rPr sz="600" spc="-15" baseline="31746" dirty="0">
                          <a:latin typeface="Times New Roman"/>
                          <a:cs typeface="Times New Roman"/>
                        </a:rPr>
                        <a:t>2</a:t>
                      </a:r>
                      <a:r>
                        <a:rPr sz="700" spc="-10" dirty="0">
                          <a:latin typeface="Times New Roman"/>
                          <a:cs typeface="Times New Roman"/>
                        </a:rPr>
                        <a:t>)</a:t>
                      </a:r>
                      <a:endParaRPr sz="7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2417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4258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700" dirty="0">
                          <a:latin typeface="Times New Roman"/>
                          <a:cs typeface="Times New Roman"/>
                        </a:rPr>
                        <a:t>Ultimate</a:t>
                      </a:r>
                      <a:r>
                        <a:rPr sz="700" spc="8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700" spc="-10" dirty="0">
                          <a:latin typeface="Times New Roman"/>
                          <a:cs typeface="Times New Roman"/>
                        </a:rPr>
                        <a:t>strength</a:t>
                      </a: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25456" marB="0"/>
                </a:tc>
                <a:tc>
                  <a:txBody>
                    <a:bodyPr/>
                    <a:lstStyle/>
                    <a:p>
                      <a:pPr marR="82550" algn="r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700" spc="-50" dirty="0">
                          <a:latin typeface="Times New Roman"/>
                          <a:cs typeface="Times New Roman"/>
                        </a:rPr>
                        <a:t>=</a:t>
                      </a: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25456" marB="0"/>
                </a:tc>
                <a:tc>
                  <a:txBody>
                    <a:bodyPr/>
                    <a:lstStyle/>
                    <a:p>
                      <a:pPr marL="90170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700" spc="-10" dirty="0">
                          <a:latin typeface="Times New Roman"/>
                          <a:cs typeface="Times New Roman"/>
                        </a:rPr>
                        <a:t>(N/mm</a:t>
                      </a:r>
                      <a:r>
                        <a:rPr sz="600" spc="-15" baseline="31746" dirty="0">
                          <a:latin typeface="Times New Roman"/>
                          <a:cs typeface="Times New Roman"/>
                        </a:rPr>
                        <a:t>2</a:t>
                      </a:r>
                      <a:r>
                        <a:rPr sz="700" spc="-10" dirty="0">
                          <a:latin typeface="Times New Roman"/>
                          <a:cs typeface="Times New Roman"/>
                        </a:rPr>
                        <a:t>)</a:t>
                      </a: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20897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8817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700" dirty="0">
                          <a:latin typeface="Times New Roman"/>
                          <a:cs typeface="Times New Roman"/>
                        </a:rPr>
                        <a:t>Young`s</a:t>
                      </a:r>
                      <a:r>
                        <a:rPr sz="700" spc="1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700" spc="-10" dirty="0">
                          <a:latin typeface="Times New Roman"/>
                          <a:cs typeface="Times New Roman"/>
                        </a:rPr>
                        <a:t>modulus</a:t>
                      </a: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23177" marB="0"/>
                </a:tc>
                <a:tc>
                  <a:txBody>
                    <a:bodyPr/>
                    <a:lstStyle/>
                    <a:p>
                      <a:pPr marR="82550" algn="r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700" spc="-50" dirty="0">
                          <a:latin typeface="Times New Roman"/>
                          <a:cs typeface="Times New Roman"/>
                        </a:rPr>
                        <a:t>=</a:t>
                      </a: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23177" marB="0"/>
                </a:tc>
                <a:tc>
                  <a:txBody>
                    <a:bodyPr/>
                    <a:lstStyle/>
                    <a:p>
                      <a:pPr marL="90170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700" spc="-10" dirty="0">
                          <a:latin typeface="Times New Roman"/>
                          <a:cs typeface="Times New Roman"/>
                        </a:rPr>
                        <a:t>(N/mm</a:t>
                      </a:r>
                      <a:r>
                        <a:rPr sz="600" spc="-15" baseline="31746" dirty="0">
                          <a:latin typeface="Times New Roman"/>
                          <a:cs typeface="Times New Roman"/>
                        </a:rPr>
                        <a:t>2</a:t>
                      </a:r>
                      <a:r>
                        <a:rPr sz="700" spc="-10" dirty="0">
                          <a:latin typeface="Times New Roman"/>
                          <a:cs typeface="Times New Roman"/>
                        </a:rPr>
                        <a:t>)</a:t>
                      </a: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20517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5017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700" dirty="0">
                          <a:latin typeface="Times New Roman"/>
                          <a:cs typeface="Times New Roman"/>
                        </a:rPr>
                        <a:t>Percentage</a:t>
                      </a:r>
                      <a:r>
                        <a:rPr sz="700" spc="1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700" spc="-10" dirty="0">
                          <a:latin typeface="Times New Roman"/>
                          <a:cs typeface="Times New Roman"/>
                        </a:rPr>
                        <a:t>elongation</a:t>
                      </a: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24696" marB="0"/>
                </a:tc>
                <a:tc>
                  <a:txBody>
                    <a:bodyPr/>
                    <a:lstStyle/>
                    <a:p>
                      <a:pPr marR="82550" algn="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700" spc="-50" dirty="0">
                          <a:latin typeface="Times New Roman"/>
                          <a:cs typeface="Times New Roman"/>
                        </a:rPr>
                        <a:t>=</a:t>
                      </a: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24696" marB="0"/>
                </a:tc>
                <a:tc>
                  <a:txBody>
                    <a:bodyPr/>
                    <a:lstStyle/>
                    <a:p>
                      <a:pPr marL="30670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700" spc="-50" dirty="0">
                          <a:latin typeface="Times New Roman"/>
                          <a:cs typeface="Times New Roman"/>
                        </a:rPr>
                        <a:t>%</a:t>
                      </a: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24696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51217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700" dirty="0">
                          <a:latin typeface="Times New Roman"/>
                          <a:cs typeface="Times New Roman"/>
                        </a:rPr>
                        <a:t>Percentage</a:t>
                      </a:r>
                      <a:r>
                        <a:rPr sz="700" spc="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700" dirty="0">
                          <a:latin typeface="Times New Roman"/>
                          <a:cs typeface="Times New Roman"/>
                        </a:rPr>
                        <a:t>reduction</a:t>
                      </a:r>
                      <a:r>
                        <a:rPr sz="700" spc="8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700" dirty="0">
                          <a:latin typeface="Times New Roman"/>
                          <a:cs typeface="Times New Roman"/>
                        </a:rPr>
                        <a:t>in</a:t>
                      </a:r>
                      <a:r>
                        <a:rPr sz="700" spc="10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700" spc="-20" dirty="0">
                          <a:latin typeface="Times New Roman"/>
                          <a:cs typeface="Times New Roman"/>
                        </a:rPr>
                        <a:t>area</a:t>
                      </a: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19377" marB="0"/>
                </a:tc>
                <a:tc>
                  <a:txBody>
                    <a:bodyPr/>
                    <a:lstStyle/>
                    <a:p>
                      <a:pPr marR="82550" algn="r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700" spc="-50" dirty="0">
                          <a:latin typeface="Times New Roman"/>
                          <a:cs typeface="Times New Roman"/>
                        </a:rPr>
                        <a:t>=</a:t>
                      </a: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19377" marB="0"/>
                </a:tc>
                <a:tc>
                  <a:txBody>
                    <a:bodyPr/>
                    <a:lstStyle/>
                    <a:p>
                      <a:pPr marL="306705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700" spc="-50" dirty="0">
                          <a:latin typeface="Times New Roman"/>
                          <a:cs typeface="Times New Roman"/>
                        </a:rPr>
                        <a:t>%</a:t>
                      </a: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19377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53498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700" dirty="0">
                          <a:latin typeface="Times New Roman"/>
                          <a:cs typeface="Times New Roman"/>
                        </a:rPr>
                        <a:t>Fracture</a:t>
                      </a:r>
                      <a:r>
                        <a:rPr sz="700" spc="1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700" spc="-10" dirty="0">
                          <a:latin typeface="Times New Roman"/>
                          <a:cs typeface="Times New Roman"/>
                        </a:rPr>
                        <a:t>strength</a:t>
                      </a:r>
                      <a:endParaRPr sz="7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1277" marB="0"/>
                </a:tc>
                <a:tc>
                  <a:txBody>
                    <a:bodyPr/>
                    <a:lstStyle/>
                    <a:p>
                      <a:pPr marR="82550" algn="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700" spc="-50" dirty="0">
                          <a:latin typeface="Times New Roman"/>
                          <a:cs typeface="Times New Roman"/>
                        </a:rPr>
                        <a:t>=</a:t>
                      </a: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21277" marB="0"/>
                </a:tc>
                <a:tc>
                  <a:txBody>
                    <a:bodyPr/>
                    <a:lstStyle/>
                    <a:p>
                      <a:pPr marL="9017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700" dirty="0">
                          <a:latin typeface="Times New Roman"/>
                          <a:cs typeface="Times New Roman"/>
                        </a:rPr>
                        <a:t>(Nominal</a:t>
                      </a:r>
                      <a:r>
                        <a:rPr sz="700" spc="9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700" spc="-10" dirty="0">
                          <a:latin typeface="Times New Roman"/>
                          <a:cs typeface="Times New Roman"/>
                        </a:rPr>
                        <a:t>/Engg)</a:t>
                      </a: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21277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53117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700" spc="-10" dirty="0">
                          <a:latin typeface="Times New Roman"/>
                          <a:cs typeface="Times New Roman"/>
                        </a:rPr>
                        <a:t>Toughness</a:t>
                      </a: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21657" marB="0"/>
                </a:tc>
                <a:tc>
                  <a:txBody>
                    <a:bodyPr/>
                    <a:lstStyle/>
                    <a:p>
                      <a:pPr marR="82550" algn="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700" spc="-50" dirty="0">
                          <a:latin typeface="Times New Roman"/>
                          <a:cs typeface="Times New Roman"/>
                        </a:rPr>
                        <a:t>=</a:t>
                      </a: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21657" marB="0"/>
                </a:tc>
                <a:tc>
                  <a:txBody>
                    <a:bodyPr/>
                    <a:lstStyle/>
                    <a:p>
                      <a:pPr marL="90170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700" dirty="0">
                          <a:latin typeface="Times New Roman"/>
                          <a:cs typeface="Times New Roman"/>
                        </a:rPr>
                        <a:t>Area</a:t>
                      </a:r>
                      <a:r>
                        <a:rPr sz="700" spc="-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700" dirty="0">
                          <a:latin typeface="Times New Roman"/>
                          <a:cs typeface="Times New Roman"/>
                        </a:rPr>
                        <a:t>under</a:t>
                      </a:r>
                      <a:r>
                        <a:rPr sz="700" spc="-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700" dirty="0">
                          <a:latin typeface="Times New Roman"/>
                          <a:cs typeface="Times New Roman"/>
                        </a:rPr>
                        <a:t>stress</a:t>
                      </a:r>
                      <a:r>
                        <a:rPr sz="700" spc="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700" dirty="0">
                          <a:latin typeface="Times New Roman"/>
                          <a:cs typeface="Times New Roman"/>
                        </a:rPr>
                        <a:t>–</a:t>
                      </a:r>
                      <a:r>
                        <a:rPr sz="700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700" dirty="0">
                          <a:latin typeface="Times New Roman"/>
                          <a:cs typeface="Times New Roman"/>
                        </a:rPr>
                        <a:t>strain</a:t>
                      </a:r>
                      <a:r>
                        <a:rPr sz="700" spc="-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700" spc="-10" dirty="0">
                          <a:latin typeface="Times New Roman"/>
                          <a:cs typeface="Times New Roman"/>
                        </a:rPr>
                        <a:t>curve</a:t>
                      </a:r>
                      <a:r>
                        <a:rPr sz="700" spc="-6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700" dirty="0">
                          <a:latin typeface="Times New Roman"/>
                          <a:cs typeface="Times New Roman"/>
                        </a:rPr>
                        <a:t>up</a:t>
                      </a:r>
                      <a:r>
                        <a:rPr sz="7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700" spc="-25" dirty="0">
                          <a:latin typeface="Times New Roman"/>
                          <a:cs typeface="Times New Roman"/>
                        </a:rPr>
                        <a:t>to</a:t>
                      </a: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21657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4323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0170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700" spc="-10" dirty="0">
                          <a:latin typeface="Times New Roman"/>
                          <a:cs typeface="Times New Roman"/>
                        </a:rPr>
                        <a:t>fracture</a:t>
                      </a: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20897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13603">
                <a:tc>
                  <a:txBody>
                    <a:bodyPr/>
                    <a:lstStyle/>
                    <a:p>
                      <a:pPr marL="31750">
                        <a:lnSpc>
                          <a:spcPts val="1240"/>
                        </a:lnSpc>
                        <a:spcBef>
                          <a:spcPts val="160"/>
                        </a:spcBef>
                      </a:pPr>
                      <a:r>
                        <a:rPr sz="700" spc="-10" dirty="0">
                          <a:latin typeface="Times New Roman"/>
                          <a:cs typeface="Times New Roman"/>
                        </a:rPr>
                        <a:t>Malleability</a:t>
                      </a: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12158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4" name="object 4"/>
          <p:cNvSpPr txBox="1"/>
          <p:nvPr/>
        </p:nvSpPr>
        <p:spPr>
          <a:xfrm>
            <a:off x="2527712" y="2483455"/>
            <a:ext cx="3112126" cy="1156066"/>
          </a:xfrm>
          <a:prstGeom prst="rect">
            <a:avLst/>
          </a:prstGeom>
        </p:spPr>
        <p:txBody>
          <a:bodyPr vert="horz" wrap="square" lIns="0" tIns="7219" rIns="0" bIns="0" rtlCol="0">
            <a:spAutoFit/>
          </a:bodyPr>
          <a:lstStyle/>
          <a:p>
            <a:pPr marL="134872" marR="3039" indent="-127653">
              <a:lnSpc>
                <a:spcPct val="147300"/>
              </a:lnSpc>
              <a:spcBef>
                <a:spcPts val="57"/>
              </a:spcBef>
              <a:buFont typeface="Times New Roman"/>
              <a:buAutoNum type="arabicPeriod" startAt="2"/>
              <a:tabLst>
                <a:tab pos="134872" algn="l"/>
              </a:tabLst>
            </a:pPr>
            <a:r>
              <a:rPr sz="658" dirty="0">
                <a:latin typeface="Times New Roman"/>
                <a:cs typeface="Times New Roman"/>
              </a:rPr>
              <a:t>Plot</a:t>
            </a:r>
            <a:r>
              <a:rPr sz="658" spc="-6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True</a:t>
            </a:r>
            <a:r>
              <a:rPr sz="658" spc="-9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Stress,</a:t>
            </a:r>
            <a:r>
              <a:rPr sz="658" spc="68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True</a:t>
            </a:r>
            <a:r>
              <a:rPr sz="658" spc="-15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strain</a:t>
            </a:r>
            <a:r>
              <a:rPr sz="658" spc="54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curve</a:t>
            </a:r>
            <a:r>
              <a:rPr sz="658" spc="-15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after</a:t>
            </a:r>
            <a:r>
              <a:rPr sz="658" spc="60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calculating</a:t>
            </a:r>
            <a:r>
              <a:rPr sz="658" spc="-21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true</a:t>
            </a:r>
            <a:r>
              <a:rPr sz="658" spc="78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–</a:t>
            </a:r>
            <a:r>
              <a:rPr sz="658" spc="-12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stress</a:t>
            </a:r>
            <a:r>
              <a:rPr sz="658" spc="-3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and</a:t>
            </a:r>
            <a:r>
              <a:rPr sz="658" spc="-12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true</a:t>
            </a:r>
            <a:r>
              <a:rPr sz="658" spc="-18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strain</a:t>
            </a:r>
            <a:r>
              <a:rPr sz="658" spc="-6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values</a:t>
            </a:r>
            <a:r>
              <a:rPr sz="658" spc="-9" dirty="0">
                <a:latin typeface="Times New Roman"/>
                <a:cs typeface="Times New Roman"/>
              </a:rPr>
              <a:t> </a:t>
            </a:r>
            <a:r>
              <a:rPr sz="658" spc="-15" dirty="0">
                <a:latin typeface="Times New Roman"/>
                <a:cs typeface="Times New Roman"/>
              </a:rPr>
              <a:t>at </a:t>
            </a:r>
            <a:r>
              <a:rPr sz="658" dirty="0">
                <a:latin typeface="Times New Roman"/>
                <a:cs typeface="Times New Roman"/>
              </a:rPr>
              <a:t>various </a:t>
            </a:r>
            <a:r>
              <a:rPr sz="658" spc="-6" dirty="0">
                <a:latin typeface="Times New Roman"/>
                <a:cs typeface="Times New Roman"/>
              </a:rPr>
              <a:t>points.</a:t>
            </a:r>
            <a:endParaRPr sz="658" dirty="0">
              <a:latin typeface="Times New Roman"/>
              <a:cs typeface="Times New Roman"/>
            </a:endParaRPr>
          </a:p>
          <a:p>
            <a:pPr>
              <a:spcBef>
                <a:spcPts val="278"/>
              </a:spcBef>
              <a:buFont typeface="Times New Roman"/>
              <a:buAutoNum type="arabicPeriod" startAt="2"/>
            </a:pPr>
            <a:endParaRPr sz="658" dirty="0">
              <a:latin typeface="Times New Roman"/>
              <a:cs typeface="Times New Roman"/>
            </a:endParaRPr>
          </a:p>
          <a:p>
            <a:pPr marL="328251"/>
            <a:r>
              <a:rPr sz="658" spc="-6" dirty="0">
                <a:latin typeface="Times New Roman"/>
                <a:cs typeface="Times New Roman"/>
              </a:rPr>
              <a:t>Estimate</a:t>
            </a:r>
            <a:endParaRPr sz="658" dirty="0">
              <a:latin typeface="Times New Roman"/>
              <a:cs typeface="Times New Roman"/>
            </a:endParaRPr>
          </a:p>
          <a:p>
            <a:pPr marL="353326" lvl="1" indent="-89661">
              <a:spcBef>
                <a:spcPts val="365"/>
              </a:spcBef>
              <a:buAutoNum type="arabicParenR"/>
              <a:tabLst>
                <a:tab pos="353326" algn="l"/>
              </a:tabLst>
            </a:pPr>
            <a:r>
              <a:rPr sz="658" dirty="0">
                <a:latin typeface="Times New Roman"/>
                <a:cs typeface="Times New Roman"/>
              </a:rPr>
              <a:t>Strength</a:t>
            </a:r>
            <a:r>
              <a:rPr sz="658" spc="90" dirty="0">
                <a:latin typeface="Times New Roman"/>
                <a:cs typeface="Times New Roman"/>
              </a:rPr>
              <a:t> </a:t>
            </a:r>
            <a:r>
              <a:rPr sz="658" spc="-6" dirty="0">
                <a:latin typeface="Times New Roman"/>
                <a:cs typeface="Times New Roman"/>
              </a:rPr>
              <a:t>coefficient</a:t>
            </a:r>
            <a:endParaRPr sz="658" dirty="0">
              <a:latin typeface="Times New Roman"/>
              <a:cs typeface="Times New Roman"/>
            </a:endParaRPr>
          </a:p>
          <a:p>
            <a:pPr marL="376501" lvl="1" indent="-90801">
              <a:spcBef>
                <a:spcPts val="377"/>
              </a:spcBef>
              <a:buAutoNum type="arabicParenR"/>
              <a:tabLst>
                <a:tab pos="376501" algn="l"/>
              </a:tabLst>
            </a:pPr>
            <a:r>
              <a:rPr sz="658" dirty="0">
                <a:latin typeface="Times New Roman"/>
                <a:cs typeface="Times New Roman"/>
              </a:rPr>
              <a:t>Strain</a:t>
            </a:r>
            <a:r>
              <a:rPr sz="658" spc="68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hardening</a:t>
            </a:r>
            <a:r>
              <a:rPr sz="658" spc="68" dirty="0">
                <a:latin typeface="Times New Roman"/>
                <a:cs typeface="Times New Roman"/>
              </a:rPr>
              <a:t> </a:t>
            </a:r>
            <a:r>
              <a:rPr sz="658" spc="-6" dirty="0">
                <a:latin typeface="Times New Roman"/>
                <a:cs typeface="Times New Roman"/>
              </a:rPr>
              <a:t>coefficient</a:t>
            </a:r>
            <a:endParaRPr sz="658" dirty="0">
              <a:latin typeface="Times New Roman"/>
              <a:cs typeface="Times New Roman"/>
            </a:endParaRPr>
          </a:p>
          <a:p>
            <a:pPr marL="376501" lvl="1" indent="-90801">
              <a:spcBef>
                <a:spcPts val="380"/>
              </a:spcBef>
              <a:buAutoNum type="arabicParenR"/>
              <a:tabLst>
                <a:tab pos="376501" algn="l"/>
              </a:tabLst>
            </a:pPr>
            <a:r>
              <a:rPr sz="658" dirty="0">
                <a:latin typeface="Times New Roman"/>
                <a:cs typeface="Times New Roman"/>
              </a:rPr>
              <a:t>Determine</a:t>
            </a:r>
            <a:r>
              <a:rPr sz="658" spc="57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whether</a:t>
            </a:r>
            <a:r>
              <a:rPr sz="658" spc="33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the</a:t>
            </a:r>
            <a:r>
              <a:rPr sz="658" spc="33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material</a:t>
            </a:r>
            <a:r>
              <a:rPr sz="658" spc="33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is</a:t>
            </a:r>
            <a:r>
              <a:rPr sz="658" spc="63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ductile</a:t>
            </a:r>
            <a:r>
              <a:rPr sz="658" spc="60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or</a:t>
            </a:r>
            <a:r>
              <a:rPr sz="658" spc="30" dirty="0">
                <a:latin typeface="Times New Roman"/>
                <a:cs typeface="Times New Roman"/>
              </a:rPr>
              <a:t> </a:t>
            </a:r>
            <a:r>
              <a:rPr sz="658" spc="-6" dirty="0">
                <a:latin typeface="Times New Roman"/>
                <a:cs typeface="Times New Roman"/>
              </a:rPr>
              <a:t>brittle</a:t>
            </a:r>
            <a:endParaRPr sz="658" dirty="0">
              <a:latin typeface="Times New Roman"/>
              <a:cs typeface="Times New Roman"/>
            </a:endParaRPr>
          </a:p>
          <a:p>
            <a:pPr marL="377261" lvl="1" indent="-91561">
              <a:spcBef>
                <a:spcPts val="374"/>
              </a:spcBef>
              <a:buAutoNum type="arabicParenR"/>
              <a:tabLst>
                <a:tab pos="377261" algn="l"/>
              </a:tabLst>
            </a:pPr>
            <a:r>
              <a:rPr sz="658" dirty="0">
                <a:latin typeface="Times New Roman"/>
                <a:cs typeface="Times New Roman"/>
              </a:rPr>
              <a:t>Comment</a:t>
            </a:r>
            <a:r>
              <a:rPr sz="658" spc="75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on</a:t>
            </a:r>
            <a:r>
              <a:rPr sz="658" spc="24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the</a:t>
            </a:r>
            <a:r>
              <a:rPr sz="658" spc="51" dirty="0">
                <a:latin typeface="Times New Roman"/>
                <a:cs typeface="Times New Roman"/>
              </a:rPr>
              <a:t> </a:t>
            </a:r>
            <a:r>
              <a:rPr sz="658" spc="-6" dirty="0">
                <a:latin typeface="Times New Roman"/>
                <a:cs typeface="Times New Roman"/>
              </a:rPr>
              <a:t>results.</a:t>
            </a:r>
            <a:endParaRPr sz="658" dirty="0">
              <a:latin typeface="Times New Roman"/>
              <a:cs typeface="Times New Roman"/>
            </a:endParaRPr>
          </a:p>
        </p:txBody>
      </p: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2526193" y="3812136"/>
          <a:ext cx="2932791" cy="135243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864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69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3914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889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8063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061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46964">
                <a:tc>
                  <a:txBody>
                    <a:bodyPr/>
                    <a:lstStyle/>
                    <a:p>
                      <a:pPr marL="127635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sz="700" spc="-20" dirty="0">
                          <a:latin typeface="Times New Roman"/>
                          <a:cs typeface="Times New Roman"/>
                        </a:rPr>
                        <a:t>S.No</a:t>
                      </a: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357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sz="700" spc="-20" dirty="0">
                          <a:latin typeface="Times New Roman"/>
                          <a:cs typeface="Times New Roman"/>
                        </a:rPr>
                        <a:t>Load</a:t>
                      </a: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357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3820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sz="700" spc="-10" dirty="0">
                          <a:latin typeface="Times New Roman"/>
                          <a:cs typeface="Times New Roman"/>
                        </a:rPr>
                        <a:t>Deformation</a:t>
                      </a: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3571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39395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sz="700" spc="-10" dirty="0">
                          <a:latin typeface="Times New Roman"/>
                          <a:cs typeface="Times New Roman"/>
                        </a:rPr>
                        <a:t>Stress</a:t>
                      </a: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357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26695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sz="700" spc="-10" dirty="0">
                          <a:latin typeface="Times New Roman"/>
                          <a:cs typeface="Times New Roman"/>
                        </a:rPr>
                        <a:t>Strain</a:t>
                      </a: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357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sz="700" spc="-50" dirty="0">
                          <a:latin typeface="Times New Roman"/>
                          <a:cs typeface="Times New Roman"/>
                        </a:rPr>
                        <a:t>E</a:t>
                      </a: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3571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947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137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061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755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6679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6755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00527" y="-71562"/>
            <a:ext cx="11991473" cy="6320590"/>
            <a:chOff x="0" y="-1"/>
            <a:chExt cx="14630400" cy="82296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-1"/>
              <a:ext cx="14630400" cy="8229600"/>
            </a:xfrm>
            <a:prstGeom prst="rect">
              <a:avLst/>
            </a:prstGeom>
          </p:spPr>
        </p:pic>
        <p:pic>
          <p:nvPicPr>
            <p:cNvPr id="4" name="object 4">
              <a:hlinkClick r:id="rId3"/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839700" y="7747633"/>
              <a:ext cx="1700911" cy="406400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 rot="10800000" flipV="1">
            <a:off x="8126233" y="1646671"/>
            <a:ext cx="2598060" cy="412849"/>
          </a:xfrm>
          <a:prstGeom prst="rect">
            <a:avLst/>
          </a:prstGeom>
        </p:spPr>
        <p:txBody>
          <a:bodyPr vert="horz" wrap="square" lIns="0" tIns="7599" rIns="0" bIns="0" rtlCol="0">
            <a:spAutoFit/>
          </a:bodyPr>
          <a:lstStyle/>
          <a:p>
            <a:pPr marL="7598">
              <a:spcBef>
                <a:spcPts val="60"/>
              </a:spcBef>
            </a:pPr>
            <a:r>
              <a:rPr sz="2633" spc="84" dirty="0">
                <a:solidFill>
                  <a:srgbClr val="00002C"/>
                </a:solidFill>
                <a:latin typeface="Arial MT"/>
                <a:cs typeface="Arial MT"/>
              </a:rPr>
              <a:t>Week</a:t>
            </a:r>
            <a:r>
              <a:rPr sz="2633" spc="18" dirty="0">
                <a:solidFill>
                  <a:srgbClr val="00002C"/>
                </a:solidFill>
                <a:latin typeface="Arial MT"/>
                <a:cs typeface="Arial MT"/>
              </a:rPr>
              <a:t> </a:t>
            </a:r>
            <a:r>
              <a:rPr sz="2633" spc="48" dirty="0">
                <a:solidFill>
                  <a:srgbClr val="00002C"/>
                </a:solidFill>
                <a:latin typeface="Arial MT"/>
                <a:cs typeface="Arial MT"/>
              </a:rPr>
              <a:t>(</a:t>
            </a:r>
            <a:r>
              <a:rPr lang="en-US" sz="2633" spc="48" dirty="0">
                <a:solidFill>
                  <a:srgbClr val="00002C"/>
                </a:solidFill>
                <a:latin typeface="Arial MT"/>
                <a:cs typeface="Arial MT"/>
              </a:rPr>
              <a:t>13-14</a:t>
            </a:r>
            <a:r>
              <a:rPr sz="2633" spc="36" dirty="0">
                <a:solidFill>
                  <a:srgbClr val="00002C"/>
                </a:solidFill>
                <a:latin typeface="Arial MT"/>
                <a:cs typeface="Arial MT"/>
              </a:rPr>
              <a:t>)</a:t>
            </a:r>
            <a:endParaRPr sz="2633" dirty="0">
              <a:latin typeface="Arial MT"/>
              <a:cs typeface="Arial M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762490" y="2313830"/>
            <a:ext cx="3417044" cy="1274879"/>
          </a:xfrm>
          <a:prstGeom prst="rect">
            <a:avLst/>
          </a:prstGeom>
        </p:spPr>
        <p:txBody>
          <a:bodyPr vert="horz" wrap="square" lIns="0" tIns="7979" rIns="0" bIns="0" rtlCol="0">
            <a:spAutoFit/>
          </a:bodyPr>
          <a:lstStyle/>
          <a:p>
            <a:pPr marL="7598">
              <a:spcBef>
                <a:spcPts val="63"/>
              </a:spcBef>
            </a:pPr>
            <a:endParaRPr sz="2633" dirty="0">
              <a:latin typeface="Arial"/>
              <a:cs typeface="Arial"/>
            </a:endParaRPr>
          </a:p>
          <a:p>
            <a:pPr>
              <a:spcBef>
                <a:spcPts val="410"/>
              </a:spcBef>
            </a:pPr>
            <a:endParaRPr sz="2633" dirty="0">
              <a:latin typeface="Arial"/>
              <a:cs typeface="Arial"/>
            </a:endParaRPr>
          </a:p>
          <a:p>
            <a:pPr marL="7598"/>
            <a:r>
              <a:rPr sz="2633" b="1" spc="-168" dirty="0">
                <a:solidFill>
                  <a:srgbClr val="00002C"/>
                </a:solidFill>
                <a:latin typeface="Arial"/>
                <a:cs typeface="Arial"/>
              </a:rPr>
              <a:t>Compression</a:t>
            </a:r>
            <a:r>
              <a:rPr sz="2633" b="1" spc="129" dirty="0">
                <a:solidFill>
                  <a:srgbClr val="00002C"/>
                </a:solidFill>
                <a:latin typeface="Arial"/>
                <a:cs typeface="Arial"/>
              </a:rPr>
              <a:t> </a:t>
            </a:r>
            <a:r>
              <a:rPr sz="2633" b="1" spc="-114" dirty="0">
                <a:solidFill>
                  <a:srgbClr val="00002C"/>
                </a:solidFill>
                <a:latin typeface="Arial"/>
                <a:cs typeface="Arial"/>
              </a:rPr>
              <a:t>Testing</a:t>
            </a:r>
            <a:endParaRPr sz="2633" dirty="0">
              <a:latin typeface="Arial"/>
              <a:cs typeface="Arial"/>
            </a:endParaRPr>
          </a:p>
        </p:txBody>
      </p:sp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6743729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792163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2-Compression-and-Torsion-Testing-pptx-2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508883"/>
            <a:ext cx="9144000" cy="5812404"/>
          </a:xfrm>
          <a:prstGeom prst="rect">
            <a:avLst/>
          </a:prstGeom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3-Compression-and-Torsion-Testing-pptx-3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532737"/>
            <a:ext cx="9144000" cy="562952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1_RetrospectVTI">
  <a:themeElements>
    <a:clrScheme name="Custom 34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EC7016"/>
      </a:accent1>
      <a:accent2>
        <a:srgbClr val="F8931D"/>
      </a:accent2>
      <a:accent3>
        <a:srgbClr val="CE8D3E"/>
      </a:accent3>
      <a:accent4>
        <a:srgbClr val="E64823"/>
      </a:accent4>
      <a:accent5>
        <a:srgbClr val="FFCA08"/>
      </a:accent5>
      <a:accent6>
        <a:srgbClr val="9C6A6A"/>
      </a:accent6>
      <a:hlink>
        <a:srgbClr val="2998E3"/>
      </a:hlink>
      <a:folHlink>
        <a:srgbClr val="7F723D"/>
      </a:folHlink>
    </a:clrScheme>
    <a:fontScheme name="Retrospect">
      <a:majorFont>
        <a:latin typeface="Bookman Old Style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VTI" id="{ABE3C30C-0FC0-4450-828E-52DE70F1BCCB}" vid="{A6E2497D-935A-4CFD-B9FD-6DCB15FA68BF}"/>
    </a:ext>
  </a:extLst>
</a:theme>
</file>

<file path=ppt/theme/themeOverride1.xml><?xml version="1.0" encoding="utf-8"?>
<a:themeOverride xmlns:a="http://schemas.openxmlformats.org/drawingml/2006/main">
  <a:clrScheme name="Custom 41">
    <a:dk1>
      <a:sysClr val="windowText" lastClr="000000"/>
    </a:dk1>
    <a:lt1>
      <a:sysClr val="window" lastClr="FFFFFF"/>
    </a:lt1>
    <a:dk2>
      <a:srgbClr val="39302A"/>
    </a:dk2>
    <a:lt2>
      <a:srgbClr val="E5DEDB"/>
    </a:lt2>
    <a:accent1>
      <a:srgbClr val="F36826"/>
    </a:accent1>
    <a:accent2>
      <a:srgbClr val="FB8E09"/>
    </a:accent2>
    <a:accent3>
      <a:srgbClr val="D48B32"/>
    </a:accent3>
    <a:accent4>
      <a:srgbClr val="E64823"/>
    </a:accent4>
    <a:accent5>
      <a:srgbClr val="FFCA08"/>
    </a:accent5>
    <a:accent6>
      <a:srgbClr val="AF695B"/>
    </a:accent6>
    <a:hlink>
      <a:srgbClr val="2998E3"/>
    </a:hlink>
    <a:folHlink>
      <a:srgbClr val="7F723D"/>
    </a:folHlink>
  </a:clrScheme>
</a:themeOverride>
</file>

<file path=ppt/theme/themeOverride2.xml><?xml version="1.0" encoding="utf-8"?>
<a:themeOverride xmlns:a="http://schemas.openxmlformats.org/drawingml/2006/main">
  <a:clrScheme name="Custom 41">
    <a:dk1>
      <a:sysClr val="windowText" lastClr="000000"/>
    </a:dk1>
    <a:lt1>
      <a:sysClr val="window" lastClr="FFFFFF"/>
    </a:lt1>
    <a:dk2>
      <a:srgbClr val="39302A"/>
    </a:dk2>
    <a:lt2>
      <a:srgbClr val="E5DEDB"/>
    </a:lt2>
    <a:accent1>
      <a:srgbClr val="F36826"/>
    </a:accent1>
    <a:accent2>
      <a:srgbClr val="FB8E09"/>
    </a:accent2>
    <a:accent3>
      <a:srgbClr val="D48B32"/>
    </a:accent3>
    <a:accent4>
      <a:srgbClr val="E64823"/>
    </a:accent4>
    <a:accent5>
      <a:srgbClr val="FFCA08"/>
    </a:accent5>
    <a:accent6>
      <a:srgbClr val="AF695B"/>
    </a:accent6>
    <a:hlink>
      <a:srgbClr val="2998E3"/>
    </a:hlink>
    <a:folHlink>
      <a:srgbClr val="7F723D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a410dd7f93c95333ffa1b60ed6adedd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a936d9baba76aa3866493feff160faab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638A3B04-B0F3-4C12-A722-52B5CF6D972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747A963-53E0-44AF-AF13-963FE676C68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F5B1FD9-3BB6-4DA9-A089-3B68C2323D4F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{68312622-EFD3-40C0-9292-6CBAD321D24F}tf33845126_win32</Template>
  <TotalTime>395</TotalTime>
  <Words>5162</Words>
  <Application>Microsoft Office PowerPoint</Application>
  <PresentationFormat>Widescreen</PresentationFormat>
  <Paragraphs>754</Paragraphs>
  <Slides>120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120</vt:i4>
      </vt:variant>
    </vt:vector>
  </HeadingPairs>
  <TitlesOfParts>
    <vt:vector size="128" baseType="lpstr">
      <vt:lpstr>Arial</vt:lpstr>
      <vt:lpstr>Arial MT</vt:lpstr>
      <vt:lpstr>Bookman Old Style</vt:lpstr>
      <vt:lpstr>Calibri</vt:lpstr>
      <vt:lpstr>Franklin Gothic Book</vt:lpstr>
      <vt:lpstr>Symbol</vt:lpstr>
      <vt:lpstr>Times New Roman</vt:lpstr>
      <vt:lpstr>1_RetrospectVTI</vt:lpstr>
      <vt:lpstr> Lab Manual on    Mechanics of Solids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Lab Manual on    Material Testing</dc:title>
  <dc:creator>Hp</dc:creator>
  <cp:lastModifiedBy>Hp</cp:lastModifiedBy>
  <cp:revision>16</cp:revision>
  <dcterms:created xsi:type="dcterms:W3CDTF">2025-01-14T05:52:13Z</dcterms:created>
  <dcterms:modified xsi:type="dcterms:W3CDTF">2025-01-16T06:11:55Z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