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Lst>
  <p:notesMasterIdLst>
    <p:notesMasterId r:id="rId238"/>
  </p:notesMasterIdLst>
  <p:sldIdLst>
    <p:sldId id="312" r:id="rId17"/>
    <p:sldId id="313" r:id="rId18"/>
    <p:sldId id="314" r:id="rId19"/>
    <p:sldId id="477" r:id="rId20"/>
    <p:sldId id="478" r:id="rId21"/>
    <p:sldId id="315" r:id="rId22"/>
    <p:sldId id="257" r:id="rId23"/>
    <p:sldId id="258" r:id="rId24"/>
    <p:sldId id="259" r:id="rId25"/>
    <p:sldId id="260" r:id="rId26"/>
    <p:sldId id="261" r:id="rId27"/>
    <p:sldId id="262" r:id="rId28"/>
    <p:sldId id="263" r:id="rId29"/>
    <p:sldId id="264" r:id="rId30"/>
    <p:sldId id="265" r:id="rId31"/>
    <p:sldId id="266" r:id="rId32"/>
    <p:sldId id="267" r:id="rId33"/>
    <p:sldId id="316" r:id="rId34"/>
    <p:sldId id="268" r:id="rId35"/>
    <p:sldId id="269" r:id="rId36"/>
    <p:sldId id="270" r:id="rId37"/>
    <p:sldId id="271" r:id="rId38"/>
    <p:sldId id="272" r:id="rId39"/>
    <p:sldId id="273" r:id="rId40"/>
    <p:sldId id="274" r:id="rId41"/>
    <p:sldId id="275" r:id="rId42"/>
    <p:sldId id="317" r:id="rId43"/>
    <p:sldId id="318" r:id="rId44"/>
    <p:sldId id="276" r:id="rId45"/>
    <p:sldId id="277" r:id="rId46"/>
    <p:sldId id="278" r:id="rId47"/>
    <p:sldId id="279" r:id="rId48"/>
    <p:sldId id="280" r:id="rId49"/>
    <p:sldId id="281" r:id="rId50"/>
    <p:sldId id="282" r:id="rId51"/>
    <p:sldId id="283" r:id="rId52"/>
    <p:sldId id="319" r:id="rId53"/>
    <p:sldId id="284" r:id="rId54"/>
    <p:sldId id="285" r:id="rId55"/>
    <p:sldId id="286" r:id="rId56"/>
    <p:sldId id="287" r:id="rId57"/>
    <p:sldId id="288" r:id="rId58"/>
    <p:sldId id="289" r:id="rId59"/>
    <p:sldId id="290" r:id="rId60"/>
    <p:sldId id="320"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11"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49" r:id="rId99"/>
    <p:sldId id="337" r:id="rId100"/>
    <p:sldId id="338" r:id="rId101"/>
    <p:sldId id="339" r:id="rId102"/>
    <p:sldId id="340" r:id="rId103"/>
    <p:sldId id="341" r:id="rId104"/>
    <p:sldId id="342" r:id="rId105"/>
    <p:sldId id="343" r:id="rId106"/>
    <p:sldId id="351" r:id="rId107"/>
    <p:sldId id="350" r:id="rId108"/>
    <p:sldId id="352" r:id="rId109"/>
    <p:sldId id="344" r:id="rId110"/>
    <p:sldId id="345" r:id="rId111"/>
    <p:sldId id="346" r:id="rId112"/>
    <p:sldId id="347" r:id="rId113"/>
    <p:sldId id="348" r:id="rId114"/>
    <p:sldId id="353" r:id="rId115"/>
    <p:sldId id="354" r:id="rId116"/>
    <p:sldId id="355" r:id="rId117"/>
    <p:sldId id="356" r:id="rId118"/>
    <p:sldId id="357" r:id="rId119"/>
    <p:sldId id="358" r:id="rId120"/>
    <p:sldId id="359" r:id="rId121"/>
    <p:sldId id="360" r:id="rId122"/>
    <p:sldId id="361" r:id="rId123"/>
    <p:sldId id="365" r:id="rId124"/>
    <p:sldId id="366" r:id="rId125"/>
    <p:sldId id="362" r:id="rId126"/>
    <p:sldId id="363" r:id="rId127"/>
    <p:sldId id="364"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388" r:id="rId150"/>
    <p:sldId id="389" r:id="rId151"/>
    <p:sldId id="390" r:id="rId152"/>
    <p:sldId id="391" r:id="rId153"/>
    <p:sldId id="392" r:id="rId154"/>
    <p:sldId id="393" r:id="rId155"/>
    <p:sldId id="394" r:id="rId156"/>
    <p:sldId id="395" r:id="rId157"/>
    <p:sldId id="396" r:id="rId158"/>
    <p:sldId id="397" r:id="rId159"/>
    <p:sldId id="398" r:id="rId160"/>
    <p:sldId id="399" r:id="rId161"/>
    <p:sldId id="400" r:id="rId162"/>
    <p:sldId id="401" r:id="rId163"/>
    <p:sldId id="402" r:id="rId164"/>
    <p:sldId id="403" r:id="rId165"/>
    <p:sldId id="404" r:id="rId166"/>
    <p:sldId id="405" r:id="rId167"/>
    <p:sldId id="406" r:id="rId168"/>
    <p:sldId id="407" r:id="rId169"/>
    <p:sldId id="408" r:id="rId170"/>
    <p:sldId id="409" r:id="rId171"/>
    <p:sldId id="410" r:id="rId172"/>
    <p:sldId id="413" r:id="rId173"/>
    <p:sldId id="411" r:id="rId174"/>
    <p:sldId id="414" r:id="rId175"/>
    <p:sldId id="415" r:id="rId176"/>
    <p:sldId id="416" r:id="rId177"/>
    <p:sldId id="417" r:id="rId178"/>
    <p:sldId id="418" r:id="rId179"/>
    <p:sldId id="419" r:id="rId180"/>
    <p:sldId id="420" r:id="rId181"/>
    <p:sldId id="421" r:id="rId182"/>
    <p:sldId id="422" r:id="rId183"/>
    <p:sldId id="423" r:id="rId184"/>
    <p:sldId id="424" r:id="rId185"/>
    <p:sldId id="425" r:id="rId186"/>
    <p:sldId id="426" r:id="rId187"/>
    <p:sldId id="427" r:id="rId188"/>
    <p:sldId id="428" r:id="rId189"/>
    <p:sldId id="429" r:id="rId190"/>
    <p:sldId id="430" r:id="rId191"/>
    <p:sldId id="431" r:id="rId192"/>
    <p:sldId id="432" r:id="rId193"/>
    <p:sldId id="433" r:id="rId194"/>
    <p:sldId id="434" r:id="rId195"/>
    <p:sldId id="435" r:id="rId196"/>
    <p:sldId id="436" r:id="rId197"/>
    <p:sldId id="437" r:id="rId198"/>
    <p:sldId id="438" r:id="rId199"/>
    <p:sldId id="439" r:id="rId200"/>
    <p:sldId id="440" r:id="rId201"/>
    <p:sldId id="441" r:id="rId202"/>
    <p:sldId id="442" r:id="rId203"/>
    <p:sldId id="443" r:id="rId204"/>
    <p:sldId id="444" r:id="rId205"/>
    <p:sldId id="445" r:id="rId206"/>
    <p:sldId id="446" r:id="rId207"/>
    <p:sldId id="447" r:id="rId208"/>
    <p:sldId id="448" r:id="rId209"/>
    <p:sldId id="449" r:id="rId210"/>
    <p:sldId id="450" r:id="rId211"/>
    <p:sldId id="451" r:id="rId212"/>
    <p:sldId id="452" r:id="rId213"/>
    <p:sldId id="453" r:id="rId214"/>
    <p:sldId id="454" r:id="rId215"/>
    <p:sldId id="455" r:id="rId216"/>
    <p:sldId id="456" r:id="rId217"/>
    <p:sldId id="457" r:id="rId218"/>
    <p:sldId id="458" r:id="rId219"/>
    <p:sldId id="459" r:id="rId220"/>
    <p:sldId id="460" r:id="rId221"/>
    <p:sldId id="461" r:id="rId222"/>
    <p:sldId id="462" r:id="rId223"/>
    <p:sldId id="463" r:id="rId224"/>
    <p:sldId id="464" r:id="rId225"/>
    <p:sldId id="465" r:id="rId226"/>
    <p:sldId id="466" r:id="rId227"/>
    <p:sldId id="467" r:id="rId228"/>
    <p:sldId id="469" r:id="rId229"/>
    <p:sldId id="470" r:id="rId230"/>
    <p:sldId id="468" r:id="rId231"/>
    <p:sldId id="471" r:id="rId232"/>
    <p:sldId id="472" r:id="rId233"/>
    <p:sldId id="473" r:id="rId234"/>
    <p:sldId id="474" r:id="rId235"/>
    <p:sldId id="475" r:id="rId236"/>
    <p:sldId id="476" r:id="rId23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9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201" Type="http://schemas.openxmlformats.org/officeDocument/2006/relationships/slide" Target="slides/slide185.xml"/><Relationship Id="rId222" Type="http://schemas.openxmlformats.org/officeDocument/2006/relationships/slide" Target="slides/slide206.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slide" Target="slides/slide166.xml"/><Relationship Id="rId187" Type="http://schemas.openxmlformats.org/officeDocument/2006/relationships/slide" Target="slides/slide171.xml"/><Relationship Id="rId217" Type="http://schemas.openxmlformats.org/officeDocument/2006/relationships/slide" Target="slides/slide20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6.xml"/><Relationship Id="rId233" Type="http://schemas.openxmlformats.org/officeDocument/2006/relationships/slide" Target="slides/slide217.xml"/><Relationship Id="rId238" Type="http://schemas.openxmlformats.org/officeDocument/2006/relationships/notesMaster" Target="notesMasters/notesMaster1.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172" Type="http://schemas.openxmlformats.org/officeDocument/2006/relationships/slide" Target="slides/slide156.xml"/><Relationship Id="rId193" Type="http://schemas.openxmlformats.org/officeDocument/2006/relationships/slide" Target="slides/slide177.xml"/><Relationship Id="rId202" Type="http://schemas.openxmlformats.org/officeDocument/2006/relationships/slide" Target="slides/slide186.xml"/><Relationship Id="rId207" Type="http://schemas.openxmlformats.org/officeDocument/2006/relationships/slide" Target="slides/slide191.xml"/><Relationship Id="rId223" Type="http://schemas.openxmlformats.org/officeDocument/2006/relationships/slide" Target="slides/slide207.xml"/><Relationship Id="rId228" Type="http://schemas.openxmlformats.org/officeDocument/2006/relationships/slide" Target="slides/slide212.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13" Type="http://schemas.openxmlformats.org/officeDocument/2006/relationships/slide" Target="slides/slide197.xml"/><Relationship Id="rId218" Type="http://schemas.openxmlformats.org/officeDocument/2006/relationships/slide" Target="slides/slide202.xml"/><Relationship Id="rId234" Type="http://schemas.openxmlformats.org/officeDocument/2006/relationships/slide" Target="slides/slide218.xml"/><Relationship Id="rId239"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slide" Target="slides/slide187.xml"/><Relationship Id="rId208" Type="http://schemas.openxmlformats.org/officeDocument/2006/relationships/slide" Target="slides/slide192.xml"/><Relationship Id="rId229" Type="http://schemas.openxmlformats.org/officeDocument/2006/relationships/slide" Target="slides/slide213.xml"/><Relationship Id="rId19" Type="http://schemas.openxmlformats.org/officeDocument/2006/relationships/slide" Target="slides/slide3.xml"/><Relationship Id="rId224" Type="http://schemas.openxmlformats.org/officeDocument/2006/relationships/slide" Target="slides/slide208.xml"/><Relationship Id="rId240" Type="http://schemas.openxmlformats.org/officeDocument/2006/relationships/viewProps" Target="viewProps.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219" Type="http://schemas.openxmlformats.org/officeDocument/2006/relationships/slide" Target="slides/slide203.xml"/><Relationship Id="rId3" Type="http://schemas.openxmlformats.org/officeDocument/2006/relationships/slideMaster" Target="slideMasters/slideMaster3.xml"/><Relationship Id="rId214" Type="http://schemas.openxmlformats.org/officeDocument/2006/relationships/slide" Target="slides/slide198.xml"/><Relationship Id="rId230" Type="http://schemas.openxmlformats.org/officeDocument/2006/relationships/slide" Target="slides/slide214.xml"/><Relationship Id="rId235" Type="http://schemas.openxmlformats.org/officeDocument/2006/relationships/slide" Target="slides/slide219.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slide" Target="slides/slide220.xml"/><Relationship Id="rId26" Type="http://schemas.openxmlformats.org/officeDocument/2006/relationships/slide" Target="slides/slide10.xml"/><Relationship Id="rId231" Type="http://schemas.openxmlformats.org/officeDocument/2006/relationships/slide" Target="slides/slide215.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tableStyles" Target="tableStyles.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82ABE-CC36-461D-8D82-ADD137E31FC6}" type="datetimeFigureOut">
              <a:rPr lang="en-US" smtClean="0"/>
              <a:t>9/18/2025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8F2EE6-A7FA-4D36-9E32-1313BC07C6AC}" type="slidenum">
              <a:rPr lang="en-US" smtClean="0"/>
              <a:t>‹#›</a:t>
            </a:fld>
            <a:endParaRPr lang="en-US"/>
          </a:p>
        </p:txBody>
      </p:sp>
    </p:spTree>
    <p:extLst>
      <p:ext uri="{BB962C8B-B14F-4D97-AF65-F5344CB8AC3E}">
        <p14:creationId xmlns:p14="http://schemas.microsoft.com/office/powerpoint/2010/main" val="2462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E0DC-8853-4840-B144-ECF2F4956C1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4540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2"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55"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225"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50" y="2470976"/>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41FA90B-BA70-46F8-ABAA-91E6426E14F1}"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590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B7480-5E3F-440E-A863-DC2CDB133A5B}"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4213378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6D8977-3F0F-493F-ACB1-2CEC0DCF18D4}"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209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79464E-8B89-4E3E-B550-6E820A507199}"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0728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A75D-F9EE-44BB-8732-A8A4896E4D93}"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992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A79F12-FC3A-43DC-98D6-60C5A08B6974}"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169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892332-740C-411A-9A84-270A6DA059F2}"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7932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AE0370-4E1E-4CB6-A856-3828EB7A685F}"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2030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B3317-F803-4032-8603-3EC467C141ED}"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1407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79E27D-B01B-470A-9A22-5CE911876167}"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366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CAA16-5417-47E0-8EDB-9098773E50EA}"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6134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3991F-7582-4FDC-9D83-1F37C3498EA6}"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5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74FF0-AC9B-491A-8C53-C7D652FB4D58}"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1922141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8536C6-494E-4DA0-A58C-D90E03748E63}"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973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B468EE-0BFE-4EA0-A2DC-3EB8D5404739}"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3942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5D6F3-4193-46AC-AB95-DEBDFFFC2BF8}"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886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0C5038-6D7A-4E68-AA8E-0DCD6BEDFA25}"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810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6B0450-C189-4F22-9F07-072DCA510354}"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4453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82A56-E6AB-4FD6-B015-CDDC0E42D365}"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063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0DBC46-3AF5-45CC-B00A-FEC78AF2A841}"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972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36F29-50F2-4635-8B88-950171689B77}"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7997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C3FA6-6887-4262-A20D-E161C08E49B9}"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770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CDBBA-FB12-49B5-91C9-FB1DA7CBF3DB}"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64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9" y="213044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C0B6A3-E8C4-4122-AE6B-B9B5787576C3}"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1056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16EB5D-28C2-4FDD-9B9D-0C54D866F844}"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1769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57AFD5-7C7E-4B22-8A88-01E41BE9781F}"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307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12A265-F53C-4311-86F3-B8E5E1DB9A94}"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984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CE777-115F-46E4-AD1A-E1BFB07BC166}"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1181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1FEDFA-4033-4178-A163-99720FCA5379}"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159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C2602E-7886-47D7-BCBB-18526A533869}"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0754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BC4F6D-C5DA-4028-8A6B-167AE6068864}"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3040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E51200-D45F-489C-AE41-8DCE050E0B06}"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9449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51A46-494D-4EE2-8D27-B79CCEB85121}"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2706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7F5DB5-FE18-4708-834A-C489A2553805}"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03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C3577E-80A6-4CD8-91F1-56504880525C}"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6993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CB207-7C0D-47B6-B369-6D72E2DD2B5B}"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975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9EFE6C-B844-438E-B148-5513E8E3A0CE}"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107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AAF18-9D5D-4395-B66F-BB7F693BA4EC}"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2787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2327D5-1387-406E-B1B2-87BF2DBCE3D9}"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0635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8C598B-BD34-4FE4-92F9-B7E8C4EC8C17}"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1588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F28201-9DED-461F-B6A0-CEC5B25A9B9F}"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272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F48E6F-B64C-4869-B32E-2A670FEF0778}"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628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09CE3D-6058-4846-8938-3C5B03173C04}"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120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45C7C9-87A1-4DF4-B462-1782679A74D9}"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3539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14574-3854-4F23-8F84-FAAFA6C82C71}"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353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5"/>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5CAE8-12DF-4D17-80B4-2E3F591D653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7408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508A2-8399-42F5-877F-5E7CF7CE012C}"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943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6FDCF-A35D-4726-BE7C-FFA990FF4277}"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8820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5B8711-A86E-4B7F-9421-19988E24FBE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593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A14DA-02A8-46EA-96C1-5CC25B870FE2}"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5990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63A412-2B8A-4DB0-8495-C79529679976}"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041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495FA-49AA-4F9A-949E-C9BFFC277BA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7285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5B464E-C1A9-46B0-B0D8-D2DEC90CDC89}"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691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AE9FDD-3DB3-4F3F-8604-49E078A54060}"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820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9F1865-D6C8-4D95-BF16-787ED34006F4}"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7804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AE0BB0-B0C9-4884-A3AC-AD120FC1E65C}"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008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6852C4-5AA9-4E7B-B7F4-CE39DF369CC4}"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457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9C148-3D6E-42FA-AF4D-038B7611A7B9}"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787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DD302C-354D-4147-9F3E-E91129B303C0}"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720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15372-803C-4F11-8E4E-51C0A9FF5DEC}"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3221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6154A0-9756-46A0-B39C-E76181234265}"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5210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E3E8CF-8B04-4026-AA1A-39DD8623252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601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2"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201"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49" y="2470927"/>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6B5699-1FAA-435A-99B4-E546326F6DE1}" type="datetime1">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0770240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098501-FA15-4ED5-91EA-68A63230AD9B}" type="datetime1">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850595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2"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247" y="1726739"/>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14"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9D83CA2-CD91-4B86-96E2-B8448645EC27}" type="datetime1">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5159877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56"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717A4E-8D42-4B39-9128-F59A82B26884}" type="datetime1">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3621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56"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56"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5D16B4-B54A-45D0-B33A-8A1BDBD46469}" type="datetime1">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746271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8"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8"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8EA8CA-F43D-417D-B870-5DDCA1EAC3C6}"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0921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A78709-FE3A-4A12-974F-6FDFF1CEF3CB}" type="datetime1">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942479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E3A94-EFC7-4966-804B-0ECBD6B43932}" type="datetime1">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3440668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301" y="1576105"/>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088" y="2618914"/>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55"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9C69F2AB-D106-4956-9C1E-F10EAC147754}" type="datetime1">
              <a:rPr lang="en-US" smtClean="0"/>
              <a:pPr/>
              <a:t>9/18/2025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3354184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397"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696"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43"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99208-D871-4527-BB6C-A413674D8DD0}" type="datetime1">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672169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4075D6-AF60-465E-9E36-79E188886D00}" type="datetime1">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1809406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59078-A048-4759-9901-344D9D302FC3}" type="datetime1">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686239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8" name="Freeform 7"/>
          <p:cNvSpPr/>
          <p:nvPr/>
        </p:nvSpPr>
        <p:spPr>
          <a:xfrm>
            <a:off x="-3170"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2" name="Title 1"/>
          <p:cNvSpPr>
            <a:spLocks noGrp="1"/>
          </p:cNvSpPr>
          <p:nvPr>
            <p:ph type="ctrTitle"/>
          </p:nvPr>
        </p:nvSpPr>
        <p:spPr>
          <a:xfrm rot="19140000">
            <a:off x="1089208" y="1730403"/>
            <a:ext cx="7529536" cy="1204306"/>
          </a:xfrm>
        </p:spPr>
        <p:txBody>
          <a:bodyPr bIns="9143"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80" y="2470986"/>
            <a:ext cx="8679247" cy="329259"/>
          </a:xfrm>
        </p:spPr>
        <p:txBody>
          <a:bodyPr tIns="9143">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80"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pPr marL="0" marR="0" lvl="0" indent="0" algn="l" defTabSz="914293"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DEFED4-CEB1-43AD-95BC-889D45B06143}" type="datetime1">
              <a:rPr lang="en-US" smtClean="0"/>
              <a:pPr/>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24587220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3F42FA-870C-4952-808E-41EEF06461E1}" type="datetime1">
              <a:rPr lang="en-US" smtClean="0"/>
              <a:pPr/>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20290882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0"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7" name="Right Triangle 6"/>
          <p:cNvSpPr/>
          <p:nvPr/>
        </p:nvSpPr>
        <p:spPr>
          <a:xfrm>
            <a:off x="3"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2" name="Title 1"/>
          <p:cNvSpPr>
            <a:spLocks noGrp="1"/>
          </p:cNvSpPr>
          <p:nvPr>
            <p:ph type="title"/>
          </p:nvPr>
        </p:nvSpPr>
        <p:spPr>
          <a:xfrm rot="19140000">
            <a:off x="1092247" y="1726798"/>
            <a:ext cx="7532694" cy="1207509"/>
          </a:xfrm>
        </p:spPr>
        <p:txBody>
          <a:bodyPr bIns="9143"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293"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24"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80"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marL="0" marR="0" lvl="0" indent="0" algn="l" defTabSz="914293"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7FEB7FA9-0FBD-49B8-917E-56E468E21A3E}" type="datetime1">
              <a:rPr lang="en-US" smtClean="0"/>
              <a:pPr/>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34908212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5"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63"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053B9F-693F-4C51-8BD9-ABE35FF658EB}" type="datetime1">
              <a:rPr lang="en-US" smtClean="0"/>
              <a:pPr/>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88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ECA771-2E76-4008-8403-640662B57A4F}"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4882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5"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146"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marL="0" lvl="0" indent="0" algn="l" defTabSz="914293"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63"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146"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marL="0" lvl="0" indent="0" algn="l" defTabSz="914293"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63"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58ECD4-F3EF-4DBF-941E-5CA7EB7164F5}" type="datetime1">
              <a:rPr lang="en-US" smtClean="0"/>
              <a:pPr/>
              <a:t>9/18/2025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14643831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BB4E57-0A3D-4AFD-BE7C-45262515CA47}" type="datetime1">
              <a:rPr lang="en-US" smtClean="0"/>
              <a:pPr/>
              <a:t>9/18/2025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12430727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8FA373-5E1C-4E35-81A2-8EBB4741B9A1}" type="datetime1">
              <a:rPr lang="en-US" smtClean="0"/>
              <a:pPr/>
              <a:t>9/18/2025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21125416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2" name="Title 1"/>
          <p:cNvSpPr>
            <a:spLocks noGrp="1"/>
          </p:cNvSpPr>
          <p:nvPr>
            <p:ph type="title"/>
          </p:nvPr>
        </p:nvSpPr>
        <p:spPr>
          <a:xfrm rot="19140000">
            <a:off x="1046301" y="1576164"/>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293"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125" y="2618973"/>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63" y="2253386"/>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146"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marL="0" marR="0" lvl="0" indent="0" algn="l" defTabSz="914293"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9F7BE3B-7EF1-4495-BC6A-A70B305906C4}" type="datetime1">
              <a:rPr lang="en-US" smtClean="0"/>
              <a:pPr/>
              <a:t>9/18/2025</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3866479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434"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59" anchor="ctr"/>
          <a:lstStyle>
            <a:lvl1pPr algn="r">
              <a:defRPr/>
            </a:lvl1pPr>
          </a:lstStyle>
          <a:p>
            <a:r>
              <a:rPr lang="en-US" dirty="0" smtClean="0"/>
              <a:t>Click icon to add picture</a:t>
            </a:r>
            <a:endParaRPr lang="en-US" dirty="0"/>
          </a:p>
        </p:txBody>
      </p:sp>
      <p:sp>
        <p:nvSpPr>
          <p:cNvPr id="9" name="Right Triangle 8"/>
          <p:cNvSpPr/>
          <p:nvPr/>
        </p:nvSpPr>
        <p:spPr>
          <a:xfrm>
            <a:off x="3"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10" name="Freeform 9"/>
          <p:cNvSpPr/>
          <p:nvPr/>
        </p:nvSpPr>
        <p:spPr>
          <a:xfrm>
            <a:off x="3"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2" name="Title 1"/>
          <p:cNvSpPr>
            <a:spLocks noGrp="1"/>
          </p:cNvSpPr>
          <p:nvPr>
            <p:ph type="title"/>
          </p:nvPr>
        </p:nvSpPr>
        <p:spPr>
          <a:xfrm rot="19140000">
            <a:off x="894705"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52" y="2180529"/>
            <a:ext cx="8126610" cy="740664"/>
          </a:xfrm>
        </p:spPr>
        <p:txBody>
          <a:bodyPr/>
          <a:lstStyle>
            <a:lvl1pPr marL="0" indent="0">
              <a:buNone/>
              <a:defRPr sz="1400">
                <a:solidFill>
                  <a:schemeClr val="tx2"/>
                </a:solidFill>
              </a:defRPr>
            </a:lvl1pPr>
            <a:lvl2pPr marL="457146"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528FF5-EF98-4800-B68D-BD02070B9DF4}" type="datetime1">
              <a:rPr lang="en-US" smtClean="0"/>
              <a:pPr/>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5154520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61ED6F-1F7E-4955-97B5-EC30761AA280}" type="datetime1">
              <a:rPr lang="en-US" smtClean="0"/>
              <a:pPr/>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39625627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9" y="274640"/>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40"/>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B1FF1-CF4D-4613-92E2-5CF182815CB1}" type="datetime1">
              <a:rPr lang="en-US" smtClean="0"/>
              <a:pPr/>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328176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9BECD-C919-4A13-90FD-57904803C823}"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97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6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15729B-D026-4409-AC2B-A35319384766}"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30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5C725C-823B-4BE2-AB66-31DD394AEA1C}"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04234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02"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02"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02"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1787D-4FDB-413F-A89B-4446B0E9900E}"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34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05E58-376F-4373-83F8-5F421339994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76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3"/>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53"/>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C068AA-CBE1-4BD7-8EBD-5F1F8D311B8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502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50"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223"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49" y="2470971"/>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1DC756-CC1A-4D04-AACA-0933768E0887}"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345806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F42100-01F9-43FD-9AAA-97547F5C6276}"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166967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50"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247" y="1726783"/>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36"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5B069F4-94BA-480B-97D1-5B1BD1BF1EEF}"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862092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78"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F8C691-64DC-42CD-AB6B-C3924B437CB3}" type="datetime1">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6616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78"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78"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52D907-E6B1-4077-9BE4-BADD3CD9DA01}" type="datetime1">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178779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5BF3B2-9980-4FBC-B9C9-968583A45162}" type="datetime1">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612664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0E22D-FCD5-4A27-ACD5-A89F81DDD869}" type="datetime1">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27860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55"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2"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247" y="1726788"/>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38"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EF5511EB-63A4-4C38-B4E6-D89DDB5DCA21}"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648748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301" y="1576149"/>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110" y="2618958"/>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77"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C556DC74-2870-4C61-8A6E-BEDA5F6185F2}" type="datetime1">
              <a:rPr lang="en-US" smtClean="0"/>
              <a:t>9/18/2025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819641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419"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718"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65"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8EEA1-4361-4D9E-8CAD-C09491F0E506}" type="datetime1">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794145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B44A4-71FB-4369-BA9D-5B7DCEA3A118}"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625379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B4153-9192-4EA1-AB30-4A80EF49B7CF}"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934322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54"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219"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49" y="2470963"/>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DE95BF-A446-45EC-ABE3-6006D86A4539}"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5395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EB3FD5-9BD8-42E3-B064-B563A116C7B7}"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746795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54"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247" y="1726775"/>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32"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39372400-4219-44DB-9295-CD5952A6840C}"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29647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7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8807B4-807E-4A94-89D7-5E223133A31D}" type="datetime1">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4912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7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74"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5F38C8-8737-4489-96F3-B0509A542F06}" type="datetime1">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45083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A2FD26-C352-4ED7-AF14-59B2971499A4}" type="datetime1">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27872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80"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900EBC-7C88-4541-B8EA-96D335D0BABF}" type="datetime1">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2527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9DADA-28E9-4264-82F6-0EA830CF2AD2}" type="datetime1">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275702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301" y="1576141"/>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106" y="2618950"/>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73"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7726F913-FEA1-4807-9BEA-ECCA9582FA0E}" type="datetime1">
              <a:rPr lang="en-US" smtClean="0"/>
              <a:t>9/18/2025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077585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415"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714"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61"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F9F7C1-E466-4746-987B-CB7CA38A1755}" type="datetime1">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107380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7480F-B80A-4220-99D0-F6EF376AAD0B}"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616340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9008D-6348-47DC-83C6-0DCF78826728}" type="datetime1">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567068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EDF4D7-412E-43E5-8F41-53AB38D53F2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875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361B3D-A925-443A-9B2F-DCCB305ABAB4}"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455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299A8D-7EC6-4060-902B-9DA47FDD1E17}"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921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D4F8CF-2881-4B67-A2D8-21939868042B}"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052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785E1A-BCB6-417A-A0A3-1BCE41F7FD1B}"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149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80"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80"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A69218-E6A9-4842-B968-7AB35E33972C}" type="datetime1">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1409801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A0F395-2B8C-42EC-A2BE-695D238CFFB1}"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944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04415-49E7-4DE7-8D9F-7DDADD0DA356}"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436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D8A41-E5D2-4A92-8B45-8A3FD75D39A6}"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452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ABCDB-EA71-4444-B1A4-384B3255ED45}"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13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0EEEE1-74C4-4C67-BE90-EE40F4E4CFFC}"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771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B364E-58F0-492E-872B-979763B03E75}"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629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8DB501-7E7D-46DB-8118-BFEC9DB6CBE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029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E5BBC1-BC08-41A1-B8CC-4C24B25348C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666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2D0F33-F5B7-4EDC-957D-ECD3C4DE2DA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130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646B63-FB59-410F-8D72-B9F8EE0E8F0E}"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33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F6F9D6-A227-46DC-AF24-5897204F3E93}" type="datetime1">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3049886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4CF85A-5B53-42B7-BAE7-73BCEFE89BD3}"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073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4DE0C1-F0E3-4ADD-80AA-2AD9A124C4EB}"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51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05CD4-D7D9-49A1-9A0C-F15558A5BA7B}"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707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4B660-C5CC-4D50-86F7-368D1F345136}"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961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23CB5-0186-4A8F-A7EE-AAD5309FDB4D}"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804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87F950-67C0-48CE-B746-C49611C7F55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31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183E0-1B91-4A78-A953-96DB5BF5F93A}"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811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40F63D-0462-4197-A928-B6112617C967}"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043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17605-B682-4052-8FFD-BC3C7AC98783}"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487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4F599D-E88E-4A99-8C89-6FF4AB7E84D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32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A1D51-9D45-42C2-A696-C827ABB397F5}" type="datetime1">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7266737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96FFBB-4B4E-4613-8612-4922F8136986}"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35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395247-9451-4434-9FDF-1DBE2AA94FA2}"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2111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C99B3C-5253-4CD2-8AC5-FCA99D848809}"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38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550DD-893B-4051-9191-12FBD6AEA17D}"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8219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A4A8C-636B-4144-886B-304F9BEFF6D2}"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70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7D8B4-622A-4841-B146-EA076AD9B2CB}"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391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352BF-1C8A-4E7F-A8E0-59A29C0FA353}"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935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BA036F-7CF2-4FF9-AFA3-60CB154E0D08}"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4144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193EC2-109C-49B6-A6F6-1995B7BA57B1}"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020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7A69A-9F4A-49AB-867D-3C207AA355C2}"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971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301" y="1576154"/>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113" y="2618963"/>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79"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A8750B8C-9A78-4DB0-B88F-7F19F0EBEACA}" type="datetime1">
              <a:rPr lang="en-US" smtClean="0"/>
              <a:t>9/18/2025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304383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E1B88B-A98C-4322-AB68-35CC388FA9C0}"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929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6865B0-EBCE-4332-B0CD-90AA4395AEF8}"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499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38AB0A-40E6-49B1-96D3-243D06C0C9F6}"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769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FD8C-48E1-401F-BF81-713D6C47C0EE}"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712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3D09D-2A84-4B5D-B165-D4EA586D4D43}"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255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0A4570-5935-41DA-8D31-D6751052E437}"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777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67E3B-5F9B-4784-8A4C-1B123B2F4358}"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123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A6D969-119C-42A1-86EA-7887C3E332C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1684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427C3-A9CF-4F6C-9800-BC9BEFA41C27}"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11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A25F61-F1E4-457B-BA31-8C2BA5D807B8}"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9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422"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2"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721"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68"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7CB57-0367-4FD8-8D3C-4C2B6F4181A1}" type="datetime1">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64377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56E398-CB86-49AB-9212-A05FCD2CC9C7}"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76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9C57A6-52FC-4129-9026-AC69C6D44CAD}"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324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664E4-C58E-4F39-B08E-C5CB1ECA5B3F}"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16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11940-55EA-4FCD-91A2-9E36C7EC9B9A}" type="datetime1">
              <a:rPr lang="en-US" smtClean="0">
                <a:solidFill>
                  <a:prstClr val="black">
                    <a:tint val="75000"/>
                  </a:prstClr>
                </a:solidFill>
              </a:rPr>
              <a:t>9/18/2025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17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547C22-F164-4227-83E9-8E03B1F21DB4}" type="datetime1">
              <a:rPr lang="en-US" smtClean="0">
                <a:solidFill>
                  <a:prstClr val="black">
                    <a:tint val="75000"/>
                  </a:prstClr>
                </a:solidFill>
              </a:rPr>
              <a:t>9/18/2025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9189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0CCB9-301E-470C-AD87-AF3F969B19C0}" type="datetime1">
              <a:rPr lang="en-US" smtClean="0">
                <a:solidFill>
                  <a:prstClr val="black">
                    <a:tint val="75000"/>
                  </a:prstClr>
                </a:solidFill>
              </a:rPr>
              <a:t>9/18/2025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29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B078C4-04CC-4C15-B835-38AB5F5F2282}"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699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8345B-BBD4-4534-B4E5-592FD2E24E2A}" type="datetime1">
              <a:rPr lang="en-US" smtClean="0">
                <a:solidFill>
                  <a:prstClr val="black">
                    <a:tint val="75000"/>
                  </a:prstClr>
                </a:solidFill>
              </a:rPr>
              <a:t>9/18/2025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3838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60266-DE86-4F61-9787-6A1F60971E9A}"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3938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FB595D-983B-4F40-A177-BC84328856BE}"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718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50"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55" y="5051343"/>
            <a:ext cx="12191998"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79"/>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fld id="{9DA8B198-D3C6-44C8-BC26-EEA957D4A8ED}" type="datetime1">
              <a:rPr lang="en-US" smtClean="0"/>
              <a:t>9/18/2025</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pPr/>
              <a:t>‹#›</a:t>
            </a:fld>
            <a:endParaRPr lang="en-US"/>
          </a:p>
        </p:txBody>
      </p:sp>
    </p:spTree>
    <p:extLst>
      <p:ext uri="{BB962C8B-B14F-4D97-AF65-F5344CB8AC3E}">
        <p14:creationId xmlns:p14="http://schemas.microsoft.com/office/powerpoint/2010/main" val="1085352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9A57606-A1E2-485E-B8CA-EFE48E709222}"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4646146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3208725-B9DE-402E-A2E3-FE0FEBA8E26C}"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051936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629A9D4-4DED-4313-89E4-DB382B219780}"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7649416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94C3202-5E3A-4102-A394-E5371B2A4789}"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6835951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D36452-D747-46DC-B7C4-6094B4763743}"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37372788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2" y="5051294"/>
            <a:ext cx="12191997"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30"/>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fld id="{CF69926A-82C7-47BE-B90F-18529F8E3875}" type="datetime1">
              <a:rPr lang="en-US" smtClean="0"/>
              <a:pPr/>
              <a:t>9/18/2025</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pPr/>
              <a:t>‹#›</a:t>
            </a:fld>
            <a:endParaRPr lang="en-US"/>
          </a:p>
        </p:txBody>
      </p:sp>
    </p:spTree>
    <p:extLst>
      <p:ext uri="{BB962C8B-B14F-4D97-AF65-F5344CB8AC3E}">
        <p14:creationId xmlns:p14="http://schemas.microsoft.com/office/powerpoint/2010/main" val="312884223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38"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8" name="Freeform 7"/>
          <p:cNvSpPr/>
          <p:nvPr/>
        </p:nvSpPr>
        <p:spPr>
          <a:xfrm>
            <a:off x="-3170" y="5051353"/>
            <a:ext cx="12191998"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3"/>
            <a:endParaRPr lang="en-US" dirty="0">
              <a:solidFill>
                <a:srgbClr val="FFFFFF"/>
              </a:solidFill>
            </a:endParaRPr>
          </a:p>
        </p:txBody>
      </p:sp>
      <p:sp>
        <p:nvSpPr>
          <p:cNvPr id="2" name="Title Placeholder 1"/>
          <p:cNvSpPr>
            <a:spLocks noGrp="1"/>
          </p:cNvSpPr>
          <p:nvPr>
            <p:ph type="title"/>
          </p:nvPr>
        </p:nvSpPr>
        <p:spPr>
          <a:xfrm>
            <a:off x="1096995" y="365760"/>
            <a:ext cx="10025309" cy="548640"/>
          </a:xfrm>
          <a:prstGeom prst="rect">
            <a:avLst/>
          </a:prstGeom>
        </p:spPr>
        <p:txBody>
          <a:bodyPr vert="horz" lIns="91429" tIns="45715" rIns="91429" bIns="45715"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5" y="1100689"/>
            <a:ext cx="10025309" cy="3579849"/>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29" tIns="45715" rIns="91429" bIns="45715" rtlCol="0" anchor="ctr"/>
          <a:lstStyle>
            <a:lvl1pPr algn="l">
              <a:defRPr sz="1200">
                <a:solidFill>
                  <a:srgbClr val="FFFFFF"/>
                </a:solidFill>
              </a:defRPr>
            </a:lvl1pPr>
          </a:lstStyle>
          <a:p>
            <a:pPr defTabSz="914293"/>
            <a:fld id="{28835125-D07B-4D0F-86F9-37C401E75839}" type="datetime1">
              <a:rPr lang="en-US" smtClean="0"/>
              <a:pPr defTabSz="914293"/>
              <a:t>9/18/2025</a:t>
            </a:fld>
            <a:endParaRPr lang="en-US" dirty="0"/>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29" tIns="45715" rIns="91429" bIns="45715" rtlCol="0" anchor="ctr"/>
          <a:lstStyle>
            <a:lvl1pPr algn="r">
              <a:defRPr sz="1000" cap="all" spc="200" baseline="0">
                <a:solidFill>
                  <a:srgbClr val="FFFFFF"/>
                </a:solidFill>
              </a:defRPr>
            </a:lvl1pPr>
          </a:lstStyle>
          <a:p>
            <a:pPr defTabSz="914293"/>
            <a:endParaRPr lang="en-US" dirty="0"/>
          </a:p>
        </p:txBody>
      </p:sp>
      <p:sp>
        <p:nvSpPr>
          <p:cNvPr id="6" name="Slide Number Placeholder 5"/>
          <p:cNvSpPr>
            <a:spLocks noGrp="1"/>
          </p:cNvSpPr>
          <p:nvPr>
            <p:ph type="sldNum" sz="quarter" idx="4"/>
          </p:nvPr>
        </p:nvSpPr>
        <p:spPr>
          <a:xfrm>
            <a:off x="11198468" y="6170822"/>
            <a:ext cx="670385" cy="502920"/>
          </a:xfrm>
          <a:prstGeom prst="ellipse">
            <a:avLst/>
          </a:prstGeom>
          <a:ln w="19050">
            <a:solidFill>
              <a:srgbClr val="FFFFFF"/>
            </a:solidFill>
          </a:ln>
        </p:spPr>
        <p:txBody>
          <a:bodyPr vert="horz" lIns="9143" tIns="9143" rIns="9143" bIns="9143" rtlCol="0" anchor="ctr">
            <a:normAutofit/>
          </a:bodyPr>
          <a:lstStyle>
            <a:lvl1pPr algn="ctr">
              <a:defRPr sz="1700">
                <a:solidFill>
                  <a:srgbClr val="FFFFFF"/>
                </a:solidFill>
              </a:defRPr>
            </a:lvl1pPr>
          </a:lstStyle>
          <a:p>
            <a:pPr defTabSz="914293"/>
            <a:fld id="{34216374-E7D6-4C74-ADA3-2C9987A1DEB2}" type="slidenum">
              <a:rPr lang="en-US" smtClean="0"/>
              <a:pPr defTabSz="914293"/>
              <a:t>‹#›</a:t>
            </a:fld>
            <a:endParaRPr lang="en-US" dirty="0"/>
          </a:p>
        </p:txBody>
      </p:sp>
    </p:spTree>
    <p:extLst>
      <p:ext uri="{BB962C8B-B14F-4D97-AF65-F5344CB8AC3E}">
        <p14:creationId xmlns:p14="http://schemas.microsoft.com/office/powerpoint/2010/main" val="41655492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293" rtl="0" eaLnBrk="1" latinLnBrk="0" hangingPunct="1">
        <a:spcBef>
          <a:spcPct val="0"/>
        </a:spcBef>
        <a:buNone/>
        <a:defRPr sz="2800" kern="1200" cap="all" baseline="0">
          <a:solidFill>
            <a:schemeClr val="tx1"/>
          </a:solidFill>
          <a:latin typeface="+mj-lt"/>
          <a:ea typeface="+mj-ea"/>
          <a:cs typeface="+mj-cs"/>
        </a:defRPr>
      </a:lvl1pPr>
    </p:titleStyle>
    <p:bodyStyle>
      <a:lvl1pPr marL="342860" indent="-342860" algn="l" defTabSz="914293"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16" indent="-173716"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289" indent="-164573"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862" indent="-164573"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436" indent="-173716"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152" indent="-173716"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154" indent="-164573"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727" indent="-164573"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015" indent="-164573"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8"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8"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6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6718BBD-FE5E-412F-93DE-3DB96A540E8F}"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22" y="635636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32" y="635636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080746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52"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50" y="5051338"/>
            <a:ext cx="12191997"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74"/>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fld id="{511E45E9-4C09-4A77-B8CD-62DEFFCA8438}" type="datetime1">
              <a:rPr lang="en-US" smtClean="0"/>
              <a:t>9/18/2025</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pPr/>
              <a:t>‹#›</a:t>
            </a:fld>
            <a:endParaRPr lang="en-US"/>
          </a:p>
        </p:txBody>
      </p:sp>
    </p:spTree>
    <p:extLst>
      <p:ext uri="{BB962C8B-B14F-4D97-AF65-F5344CB8AC3E}">
        <p14:creationId xmlns:p14="http://schemas.microsoft.com/office/powerpoint/2010/main" val="1241722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56"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54" y="5051330"/>
            <a:ext cx="12191997"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66"/>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fld id="{A47D82AD-DF1A-42C9-8603-3AF986A8EE4D}" type="datetime1">
              <a:rPr lang="en-US" smtClean="0"/>
              <a:t>9/18/2025</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pPr/>
              <a:t>‹#›</a:t>
            </a:fld>
            <a:endParaRPr lang="en-US"/>
          </a:p>
        </p:txBody>
      </p:sp>
    </p:spTree>
    <p:extLst>
      <p:ext uri="{BB962C8B-B14F-4D97-AF65-F5344CB8AC3E}">
        <p14:creationId xmlns:p14="http://schemas.microsoft.com/office/powerpoint/2010/main" val="31716669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408FD67-8106-4DB2-B659-4D0BAA5162F8}"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576818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896BAB-009A-4BCD-990E-0DD9EBC22865}"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0983312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E655C3-E53F-4D59-9403-4BE146A304AE}"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494752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464169A-2FCC-4A04-9DBE-10F6BB0766AC}"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390950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BEDD977-2D65-4FB8-B1CD-D4201BEA3E78}" type="datetime1">
              <a:rPr lang="en-US" smtClean="0">
                <a:solidFill>
                  <a:prstClr val="black">
                    <a:tint val="75000"/>
                  </a:prstClr>
                </a:solidFill>
              </a:rPr>
              <a:t>9/18/2025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953202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drive.google.com/file/d/1920ZOuYEJX-7FCGkW8Pc1IXAKtTUhV97/view?usp=drive_link"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drive.google.com/file/d/16Pajr_9WihPBj1nKIXAwuK7myrJqpBEP/view?usp=drive_link"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9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2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2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38.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38.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3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3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3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49.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49.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49.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49.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49.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49.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49.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4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slideLayout" Target="../slideLayouts/slideLayout149.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49.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49.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49.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49.xml"/></Relationships>
</file>

<file path=ppt/slides/_rels/slide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s://drive.google.com/file/d/11YtyiZb38YeFe5t-j1lXWHnLbJfYEFqN/view?usp=drive_link"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5.xml"/></Relationships>
</file>

<file path=ppt/slides/_rels/slide19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35.xml"/></Relationships>
</file>

<file path=ppt/slides/_rels/slide19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35.xml"/></Relationships>
</file>

<file path=ppt/slides/_rels/slide19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35.xml"/><Relationship Id="rId4" Type="http://schemas.openxmlformats.org/officeDocument/2006/relationships/image" Target="../media/image188.png"/></Relationships>
</file>

<file path=ppt/slides/_rels/slide19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35.xml"/><Relationship Id="rId5" Type="http://schemas.openxmlformats.org/officeDocument/2006/relationships/image" Target="../media/image200.png"/><Relationship Id="rId4" Type="http://schemas.openxmlformats.org/officeDocument/2006/relationships/image" Target="../media/image199.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5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3.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google.com/search?sca_esv=49d605c33f00d0c3&amp;sxsrf=AE3TifMyT36-vS2l7Q23aHfstlxcI6YnOg:1756225948453&amp;q=Service+Roads&amp;source=lnms&amp;fbs=AIIjpHxU7SXXniUZfeShr2fp4giZ1Y6MJ25_tmWITc7uy4KIeoJTKjrFjVxydQWqI2NcOhYPURIv2wPgv_w_sE_0Sc6QqqU7k8cSQndc5mTXCIWHa5yWh8UZLeaMB2TzsL707pcnajOVzuG8nS7sxlcHlHT7piY8EJN1nt_1OxpO-4jRCM7y46MmzzMDHqGNST6xFea_Jb9OOjWE_EbrmKsB62WJGHF5nA&amp;sa=X&amp;ved=2ahUKEwiHwNjD86iPAxUjm68BHfAABP4QgK4QegQIBBAK&amp;biw=1528&amp;bih=746&amp;dpr=1.25&amp;mstk=AUtExfDhlYnw8RYa6dWNotgYxSrxZ8avlbd6J8PQnbuDU9hZuMXmMx-7bDHy9pR82XjKdsd6jVCGxzhLI4aSE3N3bdVcdWy-FaoCZCtT--AqlcWW0i07hXKHWa-QZ28gVB3p5nfiJxvk0YrSGooCZzhQ_070YgaxQtpAVMwTKfZuNNsdjPFcMC0Mxl7n4Dg-nn7dusFx6fPEghnCDQqY9Bu_MV0kzD9kzJ0dJzq9YG5Iv2ETciHoMgoItHuwP-7GK_5CtsR5xcMJcMC6ntAK2JVnonX9DQU8f0jwrUr6m1HfTBRndo-w7y8kDijoLnDkZF-hrw&amp;csui=3" TargetMode="External"/><Relationship Id="rId2" Type="http://schemas.openxmlformats.org/officeDocument/2006/relationships/hyperlink" Target="https://www.google.com/search?sca_esv=49d605c33f00d0c3&amp;sxsrf=AE3TifMyT36-vS2l7Q23aHfstlxcI6YnOg:1756225948453&amp;q=Bus+Bays&amp;source=lnms&amp;fbs=AIIjpHxU7SXXniUZfeShr2fp4giZ1Y6MJ25_tmWITc7uy4KIeoJTKjrFjVxydQWqI2NcOhYPURIv2wPgv_w_sE_0Sc6QqqU7k8cSQndc5mTXCIWHa5yWh8UZLeaMB2TzsL707pcnajOVzuG8nS7sxlcHlHT7piY8EJN1nt_1OxpO-4jRCM7y46MmzzMDHqGNST6xFea_Jb9OOjWE_EbrmKsB62WJGHF5nA&amp;sa=X&amp;ved=2ahUKEwiHwNjD86iPAxUjm68BHfAABP4QgK4QegQIBBAH&amp;biw=1528&amp;bih=746&amp;dpr=1.25&amp;mstk=AUtExfDhlYnw8RYa6dWNotgYxSrxZ8avlbd6J8PQnbuDU9hZuMXmMx-7bDHy9pR82XjKdsd6jVCGxzhLI4aSE3N3bdVcdWy-FaoCZCtT--AqlcWW0i07hXKHWa-QZ28gVB3p5nfiJxvk0YrSGooCZzhQ_070YgaxQtpAVMwTKfZuNNsdjPFcMC0Mxl7n4Dg-nn7dusFx6fPEghnCDQqY9Bu_MV0kzD9kzJ0dJzq9YG5Iv2ETciHoMgoItHuwP-7GK_5CtsR5xcMJcMC6ntAK2JVnonX9DQU8f0jwrUr6m1HfTBRndo-w7y8kDijoLnDkZF-hrw&amp;csui=3"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 y="0"/>
            <a:ext cx="121888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5975808" y="2930500"/>
            <a:ext cx="2572013" cy="2228587"/>
          </a:xfrm>
          <a:custGeom>
            <a:avLst/>
            <a:gdLst/>
            <a:ahLst/>
            <a:cxnLst/>
            <a:rect l="l" t="t" r="r" b="b"/>
            <a:pathLst>
              <a:path w="3859024" h="3342880">
                <a:moveTo>
                  <a:pt x="0" y="0"/>
                </a:moveTo>
                <a:lnTo>
                  <a:pt x="3859025" y="0"/>
                </a:lnTo>
                <a:lnTo>
                  <a:pt x="3859025" y="3342879"/>
                </a:lnTo>
                <a:lnTo>
                  <a:pt x="0" y="3342879"/>
                </a:lnTo>
                <a:lnTo>
                  <a:pt x="0" y="0"/>
                </a:lnTo>
                <a:close/>
              </a:path>
            </a:pathLst>
          </a:custGeom>
          <a:blipFill>
            <a:blip r:embed="rId4">
              <a:alphaModFix amt="5000"/>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601893" y="1261228"/>
            <a:ext cx="6703704" cy="5838915"/>
            <a:chOff x="0" y="0"/>
            <a:chExt cx="802162" cy="698500"/>
          </a:xfrm>
        </p:grpSpPr>
        <p:sp>
          <p:nvSpPr>
            <p:cNvPr id="5" name="Freeform 5"/>
            <p:cNvSpPr/>
            <p:nvPr/>
          </p:nvSpPr>
          <p:spPr>
            <a:xfrm>
              <a:off x="5025" y="0"/>
              <a:ext cx="792111" cy="698500"/>
            </a:xfrm>
            <a:custGeom>
              <a:avLst/>
              <a:gdLst/>
              <a:ahLst/>
              <a:cxnLst/>
              <a:rect l="l" t="t" r="r" b="b"/>
              <a:pathLst>
                <a:path w="792111" h="698500">
                  <a:moveTo>
                    <a:pt x="783976" y="371870"/>
                  </a:moveTo>
                  <a:lnTo>
                    <a:pt x="607098" y="675880"/>
                  </a:lnTo>
                  <a:cubicBezTo>
                    <a:pt x="598950" y="689884"/>
                    <a:pt x="583969" y="698500"/>
                    <a:pt x="567767" y="698500"/>
                  </a:cubicBezTo>
                  <a:lnTo>
                    <a:pt x="224345" y="698500"/>
                  </a:lnTo>
                  <a:cubicBezTo>
                    <a:pt x="208143" y="698500"/>
                    <a:pt x="193162" y="689884"/>
                    <a:pt x="185014" y="675880"/>
                  </a:cubicBezTo>
                  <a:lnTo>
                    <a:pt x="8136" y="371870"/>
                  </a:lnTo>
                  <a:cubicBezTo>
                    <a:pt x="0" y="357887"/>
                    <a:pt x="0" y="340613"/>
                    <a:pt x="8136" y="326630"/>
                  </a:cubicBezTo>
                  <a:lnTo>
                    <a:pt x="185014" y="22620"/>
                  </a:lnTo>
                  <a:cubicBezTo>
                    <a:pt x="193162" y="8616"/>
                    <a:pt x="208143" y="0"/>
                    <a:pt x="224345" y="0"/>
                  </a:cubicBezTo>
                  <a:lnTo>
                    <a:pt x="567767" y="0"/>
                  </a:lnTo>
                  <a:cubicBezTo>
                    <a:pt x="583969" y="0"/>
                    <a:pt x="598950" y="8616"/>
                    <a:pt x="607098" y="22620"/>
                  </a:cubicBezTo>
                  <a:lnTo>
                    <a:pt x="783976" y="326630"/>
                  </a:lnTo>
                  <a:cubicBezTo>
                    <a:pt x="792112" y="340613"/>
                    <a:pt x="792112" y="357887"/>
                    <a:pt x="783976" y="371870"/>
                  </a:cubicBezTo>
                  <a:close/>
                </a:path>
              </a:pathLst>
            </a:custGeom>
            <a:solidFill>
              <a:srgbClr val="243B55"/>
            </a:solidFill>
          </p:spPr>
        </p:sp>
        <p:sp>
          <p:nvSpPr>
            <p:cNvPr id="6" name="TextBox 6"/>
            <p:cNvSpPr txBox="1"/>
            <p:nvPr/>
          </p:nvSpPr>
          <p:spPr>
            <a:xfrm>
              <a:off x="114300" y="-47625"/>
              <a:ext cx="573562" cy="746125"/>
            </a:xfrm>
            <a:prstGeom prst="rect">
              <a:avLst/>
            </a:prstGeom>
          </p:spPr>
          <p:txBody>
            <a:bodyPr lIns="33867" tIns="33867" rIns="33867" bIns="33867" rtlCol="0" anchor="ctr"/>
            <a:lstStyle/>
            <a:p>
              <a:pPr algn="ctr">
                <a:lnSpc>
                  <a:spcPts val="1773"/>
                </a:lnSpc>
              </a:pPr>
              <a:endParaRPr sz="1200">
                <a:solidFill>
                  <a:srgbClr val="000000"/>
                </a:solidFill>
              </a:endParaRPr>
            </a:p>
          </p:txBody>
        </p:sp>
      </p:grpSp>
      <p:grpSp>
        <p:nvGrpSpPr>
          <p:cNvPr id="7" name="Group 7"/>
          <p:cNvGrpSpPr/>
          <p:nvPr/>
        </p:nvGrpSpPr>
        <p:grpSpPr>
          <a:xfrm>
            <a:off x="2083157" y="-2197968"/>
            <a:ext cx="5701931" cy="3125343"/>
            <a:chOff x="0" y="0"/>
            <a:chExt cx="999749" cy="547840"/>
          </a:xfrm>
        </p:grpSpPr>
        <p:sp>
          <p:nvSpPr>
            <p:cNvPr id="8" name="Freeform 8"/>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9" name="TextBox 9"/>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a:solidFill>
                  <a:srgbClr val="000000"/>
                </a:solidFill>
              </a:endParaRPr>
            </a:p>
          </p:txBody>
        </p:sp>
      </p:grpSp>
      <p:grpSp>
        <p:nvGrpSpPr>
          <p:cNvPr id="10" name="Group 10"/>
          <p:cNvGrpSpPr/>
          <p:nvPr/>
        </p:nvGrpSpPr>
        <p:grpSpPr>
          <a:xfrm>
            <a:off x="-2033070" y="4609576"/>
            <a:ext cx="5701931" cy="3125343"/>
            <a:chOff x="0" y="0"/>
            <a:chExt cx="999749" cy="547840"/>
          </a:xfrm>
        </p:grpSpPr>
        <p:sp>
          <p:nvSpPr>
            <p:cNvPr id="11" name="Freeform 11"/>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12" name="TextBox 12"/>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a:solidFill>
                  <a:srgbClr val="000000"/>
                </a:solidFill>
              </a:endParaRPr>
            </a:p>
          </p:txBody>
        </p:sp>
      </p:grpSp>
      <p:grpSp>
        <p:nvGrpSpPr>
          <p:cNvPr id="13" name="Group 13"/>
          <p:cNvGrpSpPr/>
          <p:nvPr/>
        </p:nvGrpSpPr>
        <p:grpSpPr>
          <a:xfrm>
            <a:off x="7528756" y="710189"/>
            <a:ext cx="5425191" cy="3897365"/>
            <a:chOff x="0" y="0"/>
            <a:chExt cx="812800" cy="698500"/>
          </a:xfrm>
        </p:grpSpPr>
        <p:sp>
          <p:nvSpPr>
            <p:cNvPr id="14" name="Freeform 14"/>
            <p:cNvSpPr/>
            <p:nvPr/>
          </p:nvSpPr>
          <p:spPr>
            <a:xfrm>
              <a:off x="4813" y="0"/>
              <a:ext cx="803175" cy="698500"/>
            </a:xfrm>
            <a:custGeom>
              <a:avLst/>
              <a:gdLst/>
              <a:ahLst/>
              <a:cxnLst/>
              <a:rect l="l" t="t" r="r" b="b"/>
              <a:pathLst>
                <a:path w="803175" h="698500">
                  <a:moveTo>
                    <a:pt x="795383" y="370912"/>
                  </a:moveTo>
                  <a:lnTo>
                    <a:pt x="617391" y="676838"/>
                  </a:lnTo>
                  <a:cubicBezTo>
                    <a:pt x="609587" y="690249"/>
                    <a:pt x="595241" y="698500"/>
                    <a:pt x="579725" y="698500"/>
                  </a:cubicBezTo>
                  <a:lnTo>
                    <a:pt x="223449" y="698500"/>
                  </a:lnTo>
                  <a:cubicBezTo>
                    <a:pt x="207933" y="698500"/>
                    <a:pt x="193587" y="690249"/>
                    <a:pt x="185783" y="676838"/>
                  </a:cubicBezTo>
                  <a:lnTo>
                    <a:pt x="7791" y="370912"/>
                  </a:lnTo>
                  <a:cubicBezTo>
                    <a:pt x="0" y="357522"/>
                    <a:pt x="0" y="340978"/>
                    <a:pt x="7791" y="327588"/>
                  </a:cubicBezTo>
                  <a:lnTo>
                    <a:pt x="185783" y="21662"/>
                  </a:lnTo>
                  <a:cubicBezTo>
                    <a:pt x="193587" y="8251"/>
                    <a:pt x="207933" y="0"/>
                    <a:pt x="223449" y="0"/>
                  </a:cubicBezTo>
                  <a:lnTo>
                    <a:pt x="579725" y="0"/>
                  </a:lnTo>
                  <a:cubicBezTo>
                    <a:pt x="595241" y="0"/>
                    <a:pt x="609587" y="8251"/>
                    <a:pt x="617391" y="21662"/>
                  </a:cubicBezTo>
                  <a:lnTo>
                    <a:pt x="795383" y="327588"/>
                  </a:lnTo>
                  <a:cubicBezTo>
                    <a:pt x="803174" y="340978"/>
                    <a:pt x="803174" y="357522"/>
                    <a:pt x="795383" y="370912"/>
                  </a:cubicBezTo>
                  <a:close/>
                </a:path>
              </a:pathLst>
            </a:custGeom>
            <a:solidFill>
              <a:srgbClr val="F48924"/>
            </a:solidFill>
          </p:spPr>
        </p:sp>
        <p:sp>
          <p:nvSpPr>
            <p:cNvPr id="15" name="TextBox 15"/>
            <p:cNvSpPr txBox="1"/>
            <p:nvPr/>
          </p:nvSpPr>
          <p:spPr>
            <a:xfrm>
              <a:off x="114300" y="-47625"/>
              <a:ext cx="584200" cy="746125"/>
            </a:xfrm>
            <a:prstGeom prst="rect">
              <a:avLst/>
            </a:prstGeom>
          </p:spPr>
          <p:txBody>
            <a:bodyPr lIns="33867" tIns="33867" rIns="33867" bIns="33867" rtlCol="0" anchor="ctr"/>
            <a:lstStyle/>
            <a:p>
              <a:pPr algn="ctr">
                <a:lnSpc>
                  <a:spcPts val="1773"/>
                </a:lnSpc>
              </a:pPr>
              <a:endParaRPr sz="1200">
                <a:solidFill>
                  <a:srgbClr val="000000"/>
                </a:solidFill>
              </a:endParaRPr>
            </a:p>
          </p:txBody>
        </p:sp>
      </p:grpSp>
      <p:grpSp>
        <p:nvGrpSpPr>
          <p:cNvPr id="16" name="Group 16"/>
          <p:cNvGrpSpPr/>
          <p:nvPr/>
        </p:nvGrpSpPr>
        <p:grpSpPr>
          <a:xfrm>
            <a:off x="-1391481" y="4744896"/>
            <a:ext cx="8621693" cy="3984837"/>
            <a:chOff x="0" y="0"/>
            <a:chExt cx="1511686" cy="698500"/>
          </a:xfrm>
        </p:grpSpPr>
        <p:sp>
          <p:nvSpPr>
            <p:cNvPr id="17" name="Freeform 17"/>
            <p:cNvSpPr/>
            <p:nvPr/>
          </p:nvSpPr>
          <p:spPr>
            <a:xfrm>
              <a:off x="3907" y="0"/>
              <a:ext cx="1503871" cy="698500"/>
            </a:xfrm>
            <a:custGeom>
              <a:avLst/>
              <a:gdLst/>
              <a:ahLst/>
              <a:cxnLst/>
              <a:rect l="l" t="t" r="r" b="b"/>
              <a:pathLst>
                <a:path w="1503871" h="698500">
                  <a:moveTo>
                    <a:pt x="1497545" y="366838"/>
                  </a:moveTo>
                  <a:lnTo>
                    <a:pt x="1314812" y="680912"/>
                  </a:lnTo>
                  <a:cubicBezTo>
                    <a:pt x="1308476" y="691801"/>
                    <a:pt x="1296828" y="698500"/>
                    <a:pt x="1284230" y="698500"/>
                  </a:cubicBezTo>
                  <a:lnTo>
                    <a:pt x="219641" y="698500"/>
                  </a:lnTo>
                  <a:cubicBezTo>
                    <a:pt x="207043" y="698500"/>
                    <a:pt x="195395" y="691801"/>
                    <a:pt x="189060" y="680912"/>
                  </a:cubicBezTo>
                  <a:lnTo>
                    <a:pt x="6326" y="366838"/>
                  </a:lnTo>
                  <a:cubicBezTo>
                    <a:pt x="0" y="355966"/>
                    <a:pt x="0" y="342534"/>
                    <a:pt x="6326" y="331662"/>
                  </a:cubicBezTo>
                  <a:lnTo>
                    <a:pt x="189060" y="17588"/>
                  </a:lnTo>
                  <a:cubicBezTo>
                    <a:pt x="195395" y="6699"/>
                    <a:pt x="207043" y="0"/>
                    <a:pt x="219641" y="0"/>
                  </a:cubicBezTo>
                  <a:lnTo>
                    <a:pt x="1284230" y="0"/>
                  </a:lnTo>
                  <a:cubicBezTo>
                    <a:pt x="1296828" y="0"/>
                    <a:pt x="1308476" y="6699"/>
                    <a:pt x="1314812" y="17588"/>
                  </a:cubicBezTo>
                  <a:lnTo>
                    <a:pt x="1497545" y="331662"/>
                  </a:lnTo>
                  <a:cubicBezTo>
                    <a:pt x="1503871" y="342534"/>
                    <a:pt x="1503871" y="355966"/>
                    <a:pt x="1497545" y="366838"/>
                  </a:cubicBezTo>
                  <a:close/>
                </a:path>
              </a:pathLst>
            </a:custGeom>
            <a:solidFill>
              <a:srgbClr val="16578D"/>
            </a:solidFill>
          </p:spPr>
        </p:sp>
        <p:sp>
          <p:nvSpPr>
            <p:cNvPr id="18" name="TextBox 18"/>
            <p:cNvSpPr txBox="1"/>
            <p:nvPr/>
          </p:nvSpPr>
          <p:spPr>
            <a:xfrm>
              <a:off x="114300" y="-47625"/>
              <a:ext cx="1283086" cy="746125"/>
            </a:xfrm>
            <a:prstGeom prst="rect">
              <a:avLst/>
            </a:prstGeom>
          </p:spPr>
          <p:txBody>
            <a:bodyPr lIns="33867" tIns="33867" rIns="33867" bIns="33867" rtlCol="0" anchor="ctr"/>
            <a:lstStyle/>
            <a:p>
              <a:pPr algn="ctr">
                <a:lnSpc>
                  <a:spcPts val="1773"/>
                </a:lnSpc>
              </a:pPr>
              <a:endParaRPr sz="1200">
                <a:solidFill>
                  <a:srgbClr val="000000"/>
                </a:solidFill>
              </a:endParaRPr>
            </a:p>
          </p:txBody>
        </p:sp>
      </p:grpSp>
      <p:grpSp>
        <p:nvGrpSpPr>
          <p:cNvPr id="19" name="Group 19"/>
          <p:cNvGrpSpPr/>
          <p:nvPr/>
        </p:nvGrpSpPr>
        <p:grpSpPr>
          <a:xfrm>
            <a:off x="-2422037" y="-2849444"/>
            <a:ext cx="10649223" cy="4287675"/>
            <a:chOff x="0" y="0"/>
            <a:chExt cx="1867183" cy="751584"/>
          </a:xfrm>
        </p:grpSpPr>
        <p:sp>
          <p:nvSpPr>
            <p:cNvPr id="20" name="Freeform 20"/>
            <p:cNvSpPr/>
            <p:nvPr/>
          </p:nvSpPr>
          <p:spPr>
            <a:xfrm>
              <a:off x="2946" y="0"/>
              <a:ext cx="1861290" cy="751584"/>
            </a:xfrm>
            <a:custGeom>
              <a:avLst/>
              <a:gdLst/>
              <a:ahLst/>
              <a:cxnLst/>
              <a:rect l="l" t="t" r="r" b="b"/>
              <a:pathLst>
                <a:path w="1861290" h="751584">
                  <a:moveTo>
                    <a:pt x="1856401" y="390283"/>
                  </a:moveTo>
                  <a:lnTo>
                    <a:pt x="1668872" y="737093"/>
                  </a:lnTo>
                  <a:cubicBezTo>
                    <a:pt x="1664045" y="746021"/>
                    <a:pt x="1654712" y="751584"/>
                    <a:pt x="1644563" y="751584"/>
                  </a:cubicBezTo>
                  <a:lnTo>
                    <a:pt x="216728" y="751584"/>
                  </a:lnTo>
                  <a:cubicBezTo>
                    <a:pt x="206579" y="751584"/>
                    <a:pt x="197246" y="746021"/>
                    <a:pt x="192418" y="737093"/>
                  </a:cubicBezTo>
                  <a:lnTo>
                    <a:pt x="4890" y="390283"/>
                  </a:lnTo>
                  <a:cubicBezTo>
                    <a:pt x="0" y="381241"/>
                    <a:pt x="0" y="370343"/>
                    <a:pt x="4890" y="361301"/>
                  </a:cubicBezTo>
                  <a:lnTo>
                    <a:pt x="192418" y="14491"/>
                  </a:lnTo>
                  <a:cubicBezTo>
                    <a:pt x="197246" y="5563"/>
                    <a:pt x="206579" y="0"/>
                    <a:pt x="216728" y="0"/>
                  </a:cubicBezTo>
                  <a:lnTo>
                    <a:pt x="1644563" y="0"/>
                  </a:lnTo>
                  <a:cubicBezTo>
                    <a:pt x="1654712" y="0"/>
                    <a:pt x="1664045" y="5563"/>
                    <a:pt x="1668872" y="14491"/>
                  </a:cubicBezTo>
                  <a:lnTo>
                    <a:pt x="1856401" y="361301"/>
                  </a:lnTo>
                  <a:cubicBezTo>
                    <a:pt x="1861290" y="370343"/>
                    <a:pt x="1861290" y="381241"/>
                    <a:pt x="1856401" y="390283"/>
                  </a:cubicBezTo>
                  <a:close/>
                </a:path>
              </a:pathLst>
            </a:custGeom>
            <a:solidFill>
              <a:srgbClr val="16578D"/>
            </a:solidFill>
          </p:spPr>
        </p:sp>
        <p:sp>
          <p:nvSpPr>
            <p:cNvPr id="21" name="TextBox 21"/>
            <p:cNvSpPr txBox="1"/>
            <p:nvPr/>
          </p:nvSpPr>
          <p:spPr>
            <a:xfrm>
              <a:off x="114300" y="-47625"/>
              <a:ext cx="1638583" cy="799209"/>
            </a:xfrm>
            <a:prstGeom prst="rect">
              <a:avLst/>
            </a:prstGeom>
          </p:spPr>
          <p:txBody>
            <a:bodyPr lIns="33867" tIns="33867" rIns="33867" bIns="33867" rtlCol="0" anchor="ctr"/>
            <a:lstStyle/>
            <a:p>
              <a:pPr algn="ctr">
                <a:lnSpc>
                  <a:spcPts val="1773"/>
                </a:lnSpc>
              </a:pPr>
              <a:endParaRPr sz="1200">
                <a:solidFill>
                  <a:srgbClr val="000000"/>
                </a:solidFill>
              </a:endParaRPr>
            </a:p>
          </p:txBody>
        </p:sp>
      </p:grpSp>
      <p:sp>
        <p:nvSpPr>
          <p:cNvPr id="22" name="Freeform 22"/>
          <p:cNvSpPr/>
          <p:nvPr/>
        </p:nvSpPr>
        <p:spPr>
          <a:xfrm rot="3827403">
            <a:off x="6574459" y="3124504"/>
            <a:ext cx="4186363" cy="1073558"/>
          </a:xfrm>
          <a:custGeom>
            <a:avLst/>
            <a:gdLst/>
            <a:ahLst/>
            <a:cxnLst/>
            <a:rect l="l" t="t" r="r" b="b"/>
            <a:pathLst>
              <a:path w="6279545" h="1610757">
                <a:moveTo>
                  <a:pt x="0" y="0"/>
                </a:moveTo>
                <a:lnTo>
                  <a:pt x="6279545" y="0"/>
                </a:lnTo>
                <a:lnTo>
                  <a:pt x="6279545" y="1610757"/>
                </a:lnTo>
                <a:lnTo>
                  <a:pt x="0" y="1610757"/>
                </a:lnTo>
                <a:lnTo>
                  <a:pt x="0" y="0"/>
                </a:lnTo>
                <a:close/>
              </a:path>
            </a:pathLst>
          </a:custGeom>
          <a:blipFill>
            <a:blip r:embed="rId6">
              <a:alphaModFix amt="35000"/>
            </a:blip>
            <a:stretch>
              <a:fillRect t="-1167" b="-1167"/>
            </a:stretch>
          </a:blipFill>
        </p:spPr>
      </p:sp>
      <p:sp>
        <p:nvSpPr>
          <p:cNvPr id="25" name="Freeform 25"/>
          <p:cNvSpPr/>
          <p:nvPr/>
        </p:nvSpPr>
        <p:spPr>
          <a:xfrm>
            <a:off x="-332323" y="5776430"/>
            <a:ext cx="664694" cy="541867"/>
          </a:xfrm>
          <a:custGeom>
            <a:avLst/>
            <a:gdLst/>
            <a:ahLst/>
            <a:cxnLst/>
            <a:rect l="l" t="t" r="r" b="b"/>
            <a:pathLst>
              <a:path w="997301" h="812800">
                <a:moveTo>
                  <a:pt x="0" y="0"/>
                </a:moveTo>
                <a:lnTo>
                  <a:pt x="997300" y="0"/>
                </a:lnTo>
                <a:lnTo>
                  <a:pt x="997300" y="812800"/>
                </a:lnTo>
                <a:lnTo>
                  <a:pt x="0" y="812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Freeform 26"/>
          <p:cNvSpPr/>
          <p:nvPr/>
        </p:nvSpPr>
        <p:spPr>
          <a:xfrm>
            <a:off x="8004582" y="6629417"/>
            <a:ext cx="784799" cy="53183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27"/>
          <p:cNvSpPr/>
          <p:nvPr/>
        </p:nvSpPr>
        <p:spPr>
          <a:xfrm>
            <a:off x="-392400" y="-265920"/>
            <a:ext cx="784799" cy="531839"/>
          </a:xfrm>
          <a:custGeom>
            <a:avLst/>
            <a:gdLst/>
            <a:ahLst/>
            <a:cxnLst/>
            <a:rect l="l" t="t" r="r" b="b"/>
            <a:pathLst>
              <a:path w="1177504" h="797759">
                <a:moveTo>
                  <a:pt x="0" y="0"/>
                </a:moveTo>
                <a:lnTo>
                  <a:pt x="1177504" y="0"/>
                </a:lnTo>
                <a:lnTo>
                  <a:pt x="1177504" y="797760"/>
                </a:lnTo>
                <a:lnTo>
                  <a:pt x="0" y="7977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Freeform 28"/>
          <p:cNvSpPr/>
          <p:nvPr/>
        </p:nvSpPr>
        <p:spPr>
          <a:xfrm>
            <a:off x="23" y="48"/>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11"/>
            <a:stretch>
              <a:fillRect l="-1187" t="-577" r="-1187"/>
            </a:stretch>
          </a:blipFill>
        </p:spPr>
      </p:sp>
      <p:sp>
        <p:nvSpPr>
          <p:cNvPr id="29" name="TextBox 29"/>
          <p:cNvSpPr txBox="1"/>
          <p:nvPr/>
        </p:nvSpPr>
        <p:spPr>
          <a:xfrm>
            <a:off x="1040614" y="657935"/>
            <a:ext cx="6043094" cy="410369"/>
          </a:xfrm>
          <a:prstGeom prst="rect">
            <a:avLst/>
          </a:prstGeom>
        </p:spPr>
        <p:txBody>
          <a:bodyPr lIns="0" tIns="0" rIns="0" bIns="0" rtlCol="0" anchor="t">
            <a:spAutoFit/>
          </a:bodyPr>
          <a:lstStyle/>
          <a:p>
            <a:pPr>
              <a:lnSpc>
                <a:spcPts val="3173"/>
              </a:lnSpc>
            </a:pPr>
            <a:r>
              <a:rPr lang="en-US" sz="2266" b="1" dirty="0">
                <a:solidFill>
                  <a:srgbClr val="FFFFFF"/>
                </a:solidFill>
                <a:latin typeface="Public Sans Bold"/>
                <a:ea typeface="Public Sans Bold"/>
                <a:cs typeface="Public Sans Bold"/>
                <a:sym typeface="Public Sans Bold"/>
              </a:rPr>
              <a:t>University of Global Village (UGV), </a:t>
            </a:r>
            <a:r>
              <a:rPr lang="en-US" sz="2266" b="1" dirty="0" smtClean="0">
                <a:solidFill>
                  <a:srgbClr val="FFFFFF"/>
                </a:solidFill>
                <a:latin typeface="Public Sans Bold"/>
                <a:ea typeface="Public Sans Bold"/>
                <a:cs typeface="Public Sans Bold"/>
                <a:sym typeface="Public Sans Bold"/>
              </a:rPr>
              <a:t>Barisal</a:t>
            </a:r>
            <a:endParaRPr lang="en-US" sz="2266" b="1" dirty="0">
              <a:solidFill>
                <a:srgbClr val="FFFFFF"/>
              </a:solidFill>
              <a:latin typeface="Public Sans Bold"/>
              <a:ea typeface="Public Sans Bold"/>
              <a:cs typeface="Public Sans Bold"/>
              <a:sym typeface="Public Sans Bold"/>
            </a:endParaRPr>
          </a:p>
        </p:txBody>
      </p:sp>
      <p:sp>
        <p:nvSpPr>
          <p:cNvPr id="30" name="TextBox 30"/>
          <p:cNvSpPr txBox="1"/>
          <p:nvPr/>
        </p:nvSpPr>
        <p:spPr>
          <a:xfrm>
            <a:off x="105381" y="1513922"/>
            <a:ext cx="7245269" cy="1846659"/>
          </a:xfrm>
          <a:prstGeom prst="rect">
            <a:avLst/>
          </a:prstGeom>
        </p:spPr>
        <p:txBody>
          <a:bodyPr wrap="square" lIns="0" tIns="0" rIns="0" bIns="0" rtlCol="0" anchor="t">
            <a:spAutoFit/>
          </a:bodyPr>
          <a:lstStyle/>
          <a:p>
            <a:pPr>
              <a:lnSpc>
                <a:spcPts val="7200"/>
              </a:lnSpc>
            </a:pPr>
            <a:r>
              <a:rPr lang="en-US" sz="6000" dirty="0" smtClean="0">
                <a:effectLst/>
                <a:latin typeface="Times New Roman"/>
                <a:ea typeface="Times New Roman"/>
              </a:rPr>
              <a:t>Transportation Engineering-I</a:t>
            </a:r>
            <a:endParaRPr lang="en-US" sz="6000" b="1" dirty="0">
              <a:solidFill>
                <a:srgbClr val="243B55"/>
              </a:solidFill>
              <a:latin typeface="Montserrat Bold"/>
              <a:ea typeface="Montserrat Bold"/>
              <a:cs typeface="Montserrat Bold"/>
              <a:sym typeface="Montserrat Bold"/>
            </a:endParaRPr>
          </a:p>
        </p:txBody>
      </p:sp>
      <p:sp>
        <p:nvSpPr>
          <p:cNvPr id="32" name="TextBox 32"/>
          <p:cNvSpPr txBox="1"/>
          <p:nvPr/>
        </p:nvSpPr>
        <p:spPr>
          <a:xfrm>
            <a:off x="580476" y="3623187"/>
            <a:ext cx="3215148" cy="320601"/>
          </a:xfrm>
          <a:prstGeom prst="rect">
            <a:avLst/>
          </a:prstGeom>
        </p:spPr>
        <p:txBody>
          <a:bodyPr lIns="0" tIns="0" rIns="0" bIns="0" rtlCol="0" anchor="t">
            <a:spAutoFit/>
          </a:bodyPr>
          <a:lstStyle/>
          <a:p>
            <a:pPr>
              <a:lnSpc>
                <a:spcPts val="2519"/>
              </a:lnSpc>
            </a:pPr>
            <a:r>
              <a:rPr lang="en-US" sz="1799" dirty="0">
                <a:solidFill>
                  <a:srgbClr val="1D1A1B"/>
                </a:solidFill>
                <a:latin typeface="Public Sans"/>
                <a:ea typeface="Public Sans"/>
                <a:cs typeface="Public Sans"/>
                <a:sym typeface="Public Sans"/>
              </a:rPr>
              <a:t>Content of Theory Course</a:t>
            </a:r>
          </a:p>
        </p:txBody>
      </p:sp>
      <p:sp>
        <p:nvSpPr>
          <p:cNvPr id="33" name="TextBox 33"/>
          <p:cNvSpPr txBox="1"/>
          <p:nvPr/>
        </p:nvSpPr>
        <p:spPr>
          <a:xfrm>
            <a:off x="9105843" y="5571355"/>
            <a:ext cx="2955406" cy="397545"/>
          </a:xfrm>
          <a:prstGeom prst="rect">
            <a:avLst/>
          </a:prstGeom>
        </p:spPr>
        <p:txBody>
          <a:bodyPr lIns="0" tIns="0" rIns="0" bIns="0" rtlCol="0" anchor="t">
            <a:spAutoFit/>
          </a:bodyPr>
          <a:lstStyle/>
          <a:p>
            <a:pPr algn="r">
              <a:lnSpc>
                <a:spcPts val="3119"/>
              </a:lnSpc>
            </a:pPr>
            <a:r>
              <a:rPr lang="en-US" sz="2228" dirty="0">
                <a:solidFill>
                  <a:srgbClr val="FFFFFF"/>
                </a:solidFill>
                <a:latin typeface="Calistoga"/>
                <a:ea typeface="Calistoga"/>
                <a:cs typeface="Calistoga"/>
                <a:sym typeface="Calistoga"/>
              </a:rPr>
              <a:t>Program: B.Sc. in CE</a:t>
            </a:r>
          </a:p>
        </p:txBody>
      </p:sp>
      <p:sp>
        <p:nvSpPr>
          <p:cNvPr id="34" name="TextBox 33"/>
          <p:cNvSpPr txBox="1"/>
          <p:nvPr/>
        </p:nvSpPr>
        <p:spPr>
          <a:xfrm>
            <a:off x="465061" y="4921086"/>
            <a:ext cx="4222557" cy="2000548"/>
          </a:xfrm>
          <a:prstGeom prst="rect">
            <a:avLst/>
          </a:prstGeom>
          <a:noFill/>
        </p:spPr>
        <p:txBody>
          <a:bodyPr wrap="square" rtlCol="0">
            <a:spAutoFit/>
          </a:bodyPr>
          <a:lstStyle/>
          <a:p>
            <a:r>
              <a:rPr lang="en-GB" sz="2400" b="1" dirty="0">
                <a:solidFill>
                  <a:srgbClr val="FFFFFF">
                    <a:lumMod val="95000"/>
                  </a:srgbClr>
                </a:solidFill>
                <a:latin typeface="Times New Roman" pitchFamily="18" charset="0"/>
                <a:cs typeface="Times New Roman" pitchFamily="18" charset="0"/>
              </a:rPr>
              <a:t>Prepared By</a:t>
            </a:r>
          </a:p>
          <a:p>
            <a:r>
              <a:rPr lang="en-GB" sz="2000" dirty="0" err="1">
                <a:solidFill>
                  <a:srgbClr val="FFFFFF">
                    <a:lumMod val="95000"/>
                  </a:srgbClr>
                </a:solidFill>
                <a:latin typeface="Times New Roman" pitchFamily="18" charset="0"/>
                <a:cs typeface="Times New Roman" pitchFamily="18" charset="0"/>
              </a:rPr>
              <a:t>Rubieyat</a:t>
            </a:r>
            <a:r>
              <a:rPr lang="en-GB" sz="2000" dirty="0">
                <a:solidFill>
                  <a:srgbClr val="FFFFFF">
                    <a:lumMod val="95000"/>
                  </a:srgbClr>
                </a:solidFill>
                <a:latin typeface="Times New Roman" pitchFamily="18" charset="0"/>
                <a:cs typeface="Times New Roman" pitchFamily="18" charset="0"/>
              </a:rPr>
              <a:t> Bin Ali</a:t>
            </a:r>
          </a:p>
          <a:p>
            <a:r>
              <a:rPr lang="en-GB" sz="2000" dirty="0">
                <a:solidFill>
                  <a:srgbClr val="FFFFFF">
                    <a:lumMod val="95000"/>
                  </a:srgbClr>
                </a:solidFill>
                <a:latin typeface="Times New Roman" pitchFamily="18" charset="0"/>
                <a:cs typeface="Times New Roman" pitchFamily="18" charset="0"/>
              </a:rPr>
              <a:t>Assistant Professor &amp; HOD</a:t>
            </a:r>
          </a:p>
          <a:p>
            <a:r>
              <a:rPr lang="en-GB" sz="2000" dirty="0">
                <a:solidFill>
                  <a:srgbClr val="FFFFFF">
                    <a:lumMod val="95000"/>
                  </a:srgbClr>
                </a:solidFill>
                <a:latin typeface="Times New Roman" pitchFamily="18" charset="0"/>
                <a:cs typeface="Times New Roman" pitchFamily="18" charset="0"/>
              </a:rPr>
              <a:t>Department of Civil Engineering</a:t>
            </a:r>
          </a:p>
          <a:p>
            <a:r>
              <a:rPr lang="en-GB" sz="2000" dirty="0">
                <a:solidFill>
                  <a:srgbClr val="FFFFFF">
                    <a:lumMod val="95000"/>
                  </a:srgbClr>
                </a:solidFill>
                <a:latin typeface="Times New Roman" pitchFamily="18" charset="0"/>
                <a:cs typeface="Times New Roman" pitchFamily="18" charset="0"/>
              </a:rPr>
              <a:t>University of Global Village (UGV), </a:t>
            </a:r>
            <a:r>
              <a:rPr lang="en-GB" sz="2000" dirty="0" err="1">
                <a:solidFill>
                  <a:srgbClr val="FFFFFF">
                    <a:lumMod val="95000"/>
                  </a:srgbClr>
                </a:solidFill>
                <a:latin typeface="Times New Roman" pitchFamily="18" charset="0"/>
                <a:cs typeface="Times New Roman" pitchFamily="18" charset="0"/>
              </a:rPr>
              <a:t>Barishal</a:t>
            </a:r>
            <a:endParaRPr lang="en-US" sz="2000" dirty="0">
              <a:solidFill>
                <a:srgbClr val="FFFFFF">
                  <a:lumMod val="95000"/>
                </a:srgbClr>
              </a:solidFill>
              <a:latin typeface="Times New Roman" pitchFamily="18" charset="0"/>
              <a:cs typeface="Times New Roman" pitchFamily="18" charset="0"/>
            </a:endParaRPr>
          </a:p>
        </p:txBody>
      </p:sp>
      <p:pic>
        <p:nvPicPr>
          <p:cNvPr id="37890" name="Picture 2" descr="What Is Transportation Engineering? - The Future of Mo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3713" y="702333"/>
            <a:ext cx="6140397" cy="4210907"/>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12"/>
          </p:nvPr>
        </p:nvSpPr>
        <p:spPr/>
        <p:txBody>
          <a:bodyPr/>
          <a:lstStyle/>
          <a:p>
            <a:fld id="{34216374-E7D6-4C74-ADA3-2C9987A1DEB2}" type="slidenum">
              <a:rPr lang="en-US" smtClean="0"/>
              <a:pPr/>
              <a:t>1</a:t>
            </a:fld>
            <a:endParaRPr lang="en-US"/>
          </a:p>
        </p:txBody>
      </p:sp>
    </p:spTree>
    <p:extLst>
      <p:ext uri="{BB962C8B-B14F-4D97-AF65-F5344CB8AC3E}">
        <p14:creationId xmlns:p14="http://schemas.microsoft.com/office/powerpoint/2010/main" val="211094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a:t>
            </a:fld>
            <a:endParaRPr lang="en-US"/>
          </a:p>
        </p:txBody>
      </p:sp>
      <p:sp>
        <p:nvSpPr>
          <p:cNvPr id="2" name="Rectangle 1"/>
          <p:cNvSpPr/>
          <p:nvPr/>
        </p:nvSpPr>
        <p:spPr>
          <a:xfrm>
            <a:off x="356488" y="914414"/>
            <a:ext cx="6092825" cy="2923877"/>
          </a:xfrm>
          <a:prstGeom prst="rect">
            <a:avLst/>
          </a:prstGeom>
        </p:spPr>
        <p:txBody>
          <a:bodyPr>
            <a:spAutoFit/>
          </a:bodyPr>
          <a:lstStyle/>
          <a:p>
            <a:pPr algn="just">
              <a:lnSpc>
                <a:spcPct val="115000"/>
              </a:lnSpc>
              <a:spcAft>
                <a:spcPts val="1000"/>
              </a:spcAft>
            </a:pPr>
            <a:r>
              <a:rPr lang="en-GB" sz="3200" dirty="0" smtClean="0">
                <a:effectLst/>
                <a:latin typeface="Times New Roman"/>
                <a:ea typeface="Calibri"/>
                <a:cs typeface="Times New Roman"/>
              </a:rPr>
              <a:t>As blood circulation through body arteries is essential for well-being of a human, similarly a good system of transportation is essential for well-being of a nation. </a:t>
            </a:r>
            <a:endParaRPr lang="en-US" sz="3200" dirty="0">
              <a:effectLst/>
              <a:latin typeface="Calibri"/>
              <a:ea typeface="Calibri"/>
              <a:cs typeface="Times New Roman"/>
            </a:endParaRPr>
          </a:p>
        </p:txBody>
      </p:sp>
      <p:pic>
        <p:nvPicPr>
          <p:cNvPr id="1026" name="Picture 2" descr="helps in bringing people closer during natural calam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845" y="0"/>
            <a:ext cx="5042980" cy="504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76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7" y="7937"/>
            <a:ext cx="6092825" cy="5189113"/>
          </a:xfrm>
          <a:prstGeom prst="rect">
            <a:avLst/>
          </a:prstGeom>
        </p:spPr>
        <p:txBody>
          <a:bodyPr>
            <a:spAutoFit/>
          </a:bodyPr>
          <a:lstStyle/>
          <a:p>
            <a:pPr marL="228600" marR="0" algn="just">
              <a:lnSpc>
                <a:spcPct val="115000"/>
              </a:lnSpc>
            </a:pPr>
            <a:r>
              <a:rPr lang="en-US" sz="2400" b="1" dirty="0">
                <a:latin typeface="Times New Roman"/>
                <a:ea typeface="Times New Roman"/>
              </a:rPr>
              <a:t>Sight Distance:</a:t>
            </a:r>
            <a:endParaRPr lang="en-US" sz="2000" dirty="0">
              <a:latin typeface="Times New Roman"/>
              <a:ea typeface="Times New Roman"/>
            </a:endParaRPr>
          </a:p>
          <a:p>
            <a:pPr marL="228600" marR="0" algn="just">
              <a:lnSpc>
                <a:spcPct val="115000"/>
              </a:lnSpc>
            </a:pPr>
            <a:r>
              <a:rPr lang="en-US" sz="2400" dirty="0">
                <a:latin typeface="Times New Roman"/>
                <a:ea typeface="Times New Roman"/>
              </a:rPr>
              <a:t>Sight distance is the actual distance along the road surface which a driver from a specified height above the carriage way has visibility of stationary or moving objects. </a:t>
            </a:r>
            <a:endParaRPr lang="en-US" sz="2000" dirty="0">
              <a:latin typeface="Times New Roman"/>
              <a:ea typeface="Times New Roman"/>
            </a:endParaRPr>
          </a:p>
          <a:p>
            <a:pPr marL="228600" marR="0" algn="just">
              <a:lnSpc>
                <a:spcPct val="115000"/>
              </a:lnSpc>
            </a:pPr>
            <a:r>
              <a:rPr lang="en-US" sz="2400" dirty="0">
                <a:latin typeface="Times New Roman"/>
                <a:ea typeface="Times New Roman"/>
              </a:rPr>
              <a:t>Three sight distance situations are considered in the design:</a:t>
            </a:r>
            <a:endParaRPr lang="en-US" sz="2000" dirty="0">
              <a:latin typeface="Times New Roman"/>
              <a:ea typeface="Times New Roman"/>
            </a:endParaRPr>
          </a:p>
          <a:p>
            <a:pPr marL="342900" marR="0" lvl="0" indent="-342900" algn="just">
              <a:lnSpc>
                <a:spcPct val="115000"/>
              </a:lnSpc>
              <a:buFont typeface="Symbol"/>
              <a:buChar char=""/>
            </a:pPr>
            <a:r>
              <a:rPr lang="en-US" sz="2400" dirty="0">
                <a:latin typeface="Times New Roman"/>
                <a:ea typeface="Times New Roman"/>
              </a:rPr>
              <a:t>Stopping sight distance (SSD).</a:t>
            </a:r>
            <a:endParaRPr lang="en-US" sz="2000" dirty="0">
              <a:latin typeface="Times New Roman"/>
              <a:ea typeface="Times New Roman"/>
            </a:endParaRPr>
          </a:p>
          <a:p>
            <a:pPr marL="342900" marR="0" lvl="0" indent="-342900" algn="just">
              <a:lnSpc>
                <a:spcPct val="115000"/>
              </a:lnSpc>
              <a:buFont typeface="Symbol"/>
              <a:buChar char=""/>
            </a:pPr>
            <a:r>
              <a:rPr lang="en-US" sz="2400" dirty="0">
                <a:latin typeface="Times New Roman"/>
                <a:ea typeface="Times New Roman"/>
              </a:rPr>
              <a:t>Safe overtaking or passing sight distance (OSD).</a:t>
            </a:r>
            <a:endParaRPr lang="en-US" sz="2000" dirty="0">
              <a:latin typeface="Times New Roman"/>
              <a:ea typeface="Times New Roman"/>
            </a:endParaRPr>
          </a:p>
          <a:p>
            <a:pPr marL="342900" marR="0" lvl="0" indent="-342900" algn="just">
              <a:lnSpc>
                <a:spcPct val="115000"/>
              </a:lnSpc>
              <a:buFont typeface="Symbol"/>
              <a:buChar char=""/>
            </a:pPr>
            <a:r>
              <a:rPr lang="en-US" sz="2400" dirty="0">
                <a:latin typeface="Times New Roman"/>
                <a:ea typeface="Times New Roman"/>
              </a:rPr>
              <a:t>Safe sight distance for entering into uncontrolled intersections.</a:t>
            </a:r>
            <a:endParaRPr lang="en-US" sz="2000" dirty="0">
              <a:effectLst/>
              <a:latin typeface="Times New Roman"/>
              <a:ea typeface="Times New Roman"/>
            </a:endParaRPr>
          </a:p>
        </p:txBody>
      </p:sp>
      <p:pic>
        <p:nvPicPr>
          <p:cNvPr id="11" name="Picture 10" descr="Overtaking Sight Distance with Concept and Formula"/>
          <p:cNvPicPr/>
          <p:nvPr/>
        </p:nvPicPr>
        <p:blipFill>
          <a:blip r:embed="rId2">
            <a:extLst>
              <a:ext uri="{28A0092B-C50C-407E-A947-70E740481C1C}">
                <a14:useLocalDpi xmlns:a14="http://schemas.microsoft.com/office/drawing/2010/main" val="0"/>
              </a:ext>
            </a:extLst>
          </a:blip>
          <a:srcRect/>
          <a:stretch>
            <a:fillRect/>
          </a:stretch>
        </p:blipFill>
        <p:spPr bwMode="auto">
          <a:xfrm>
            <a:off x="6127820" y="76280"/>
            <a:ext cx="5972740" cy="2470586"/>
          </a:xfrm>
          <a:prstGeom prst="rect">
            <a:avLst/>
          </a:prstGeom>
          <a:noFill/>
          <a:ln>
            <a:noFill/>
          </a:ln>
        </p:spPr>
      </p:pic>
      <p:sp>
        <p:nvSpPr>
          <p:cNvPr id="4" name="Rectangle 3"/>
          <p:cNvSpPr/>
          <p:nvPr/>
        </p:nvSpPr>
        <p:spPr>
          <a:xfrm>
            <a:off x="6932612" y="2362200"/>
            <a:ext cx="4457310" cy="369332"/>
          </a:xfrm>
          <a:prstGeom prst="rect">
            <a:avLst/>
          </a:prstGeom>
        </p:spPr>
        <p:txBody>
          <a:bodyPr wrap="none">
            <a:spAutoFit/>
          </a:bodyPr>
          <a:lstStyle/>
          <a:p>
            <a:r>
              <a:rPr lang="en-US" b="1" dirty="0" smtClean="0">
                <a:solidFill>
                  <a:srgbClr val="000000"/>
                </a:solidFill>
                <a:latin typeface="Times New Roman"/>
                <a:ea typeface="Times New Roman"/>
              </a:rPr>
              <a:t>Overtaking </a:t>
            </a:r>
            <a:r>
              <a:rPr lang="en-US" b="1" dirty="0">
                <a:solidFill>
                  <a:srgbClr val="000000"/>
                </a:solidFill>
                <a:latin typeface="Times New Roman"/>
                <a:ea typeface="Times New Roman"/>
              </a:rPr>
              <a:t>or passing sight distance (OSD)</a:t>
            </a:r>
            <a:endParaRPr lang="en-US" sz="1400" b="1" dirty="0"/>
          </a:p>
        </p:txBody>
      </p:sp>
      <p:pic>
        <p:nvPicPr>
          <p:cNvPr id="5" name="Picture 2" descr="Stopping Sight Distance-Updated(2024) - KPSTRUCTURES.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412" y="2731532"/>
            <a:ext cx="4093738" cy="31765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609012" y="6096000"/>
            <a:ext cx="1757212" cy="400110"/>
          </a:xfrm>
          <a:prstGeom prst="rect">
            <a:avLst/>
          </a:prstGeom>
        </p:spPr>
        <p:txBody>
          <a:bodyPr wrap="none">
            <a:spAutoFit/>
          </a:bodyPr>
          <a:lstStyle/>
          <a:p>
            <a:r>
              <a:rPr lang="en-US" sz="2000" b="1" dirty="0">
                <a:solidFill>
                  <a:srgbClr val="000000"/>
                </a:solidFill>
                <a:latin typeface="Times New Roman"/>
                <a:ea typeface="Times New Roman"/>
              </a:rPr>
              <a:t>Sight Distance</a:t>
            </a:r>
            <a:endParaRPr lang="en-US" sz="1600" dirty="0"/>
          </a:p>
        </p:txBody>
      </p:sp>
    </p:spTree>
    <p:extLst>
      <p:ext uri="{BB962C8B-B14F-4D97-AF65-F5344CB8AC3E}">
        <p14:creationId xmlns:p14="http://schemas.microsoft.com/office/powerpoint/2010/main" val="5807708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30359" y="47051"/>
            <a:ext cx="6092825" cy="1791260"/>
          </a:xfrm>
          <a:prstGeom prst="rect">
            <a:avLst/>
          </a:prstGeom>
        </p:spPr>
        <p:txBody>
          <a:bodyPr>
            <a:spAutoFit/>
          </a:bodyPr>
          <a:lstStyle/>
          <a:p>
            <a:pPr algn="just">
              <a:lnSpc>
                <a:spcPct val="115000"/>
              </a:lnSpc>
            </a:pPr>
            <a:r>
              <a:rPr lang="en-US" sz="2400" b="1" dirty="0">
                <a:latin typeface="Times New Roman"/>
                <a:ea typeface="Times New Roman"/>
              </a:rPr>
              <a:t>Head light sight distance: </a:t>
            </a:r>
            <a:endParaRPr lang="en-US" sz="2000" b="1" dirty="0">
              <a:latin typeface="Times New Roman"/>
              <a:ea typeface="Times New Roman"/>
            </a:endParaRPr>
          </a:p>
          <a:p>
            <a:pPr algn="just">
              <a:lnSpc>
                <a:spcPct val="115000"/>
              </a:lnSpc>
            </a:pPr>
            <a:r>
              <a:rPr lang="en-US" sz="2400" dirty="0">
                <a:latin typeface="Times New Roman"/>
                <a:ea typeface="Times New Roman"/>
              </a:rPr>
              <a:t>This is the distance visible to a driver during night driving under the illumination of the vehicle head lights. </a:t>
            </a:r>
            <a:endParaRPr lang="en-US" sz="2000" dirty="0">
              <a:effectLst/>
              <a:latin typeface="Times New Roman"/>
              <a:ea typeface="Times New Roman"/>
            </a:endParaRPr>
          </a:p>
        </p:txBody>
      </p:sp>
      <p:sp>
        <p:nvSpPr>
          <p:cNvPr id="5" name="Rectangle 4"/>
          <p:cNvSpPr/>
          <p:nvPr/>
        </p:nvSpPr>
        <p:spPr>
          <a:xfrm>
            <a:off x="9023" y="2133092"/>
            <a:ext cx="12179800" cy="3065455"/>
          </a:xfrm>
          <a:prstGeom prst="rect">
            <a:avLst/>
          </a:prstGeom>
        </p:spPr>
        <p:txBody>
          <a:bodyPr wrap="square">
            <a:spAutoFit/>
          </a:bodyPr>
          <a:lstStyle/>
          <a:p>
            <a:pPr algn="just">
              <a:lnSpc>
                <a:spcPct val="115000"/>
              </a:lnSpc>
            </a:pPr>
            <a:r>
              <a:rPr lang="en-US" sz="2400" b="1" dirty="0">
                <a:latin typeface="Times New Roman"/>
                <a:ea typeface="Times New Roman"/>
              </a:rPr>
              <a:t>Conditions for sight distance</a:t>
            </a:r>
            <a:r>
              <a:rPr lang="en-US" sz="2400" b="1" dirty="0" smtClean="0">
                <a:latin typeface="Times New Roman"/>
                <a:ea typeface="Times New Roman"/>
              </a:rPr>
              <a:t>:</a:t>
            </a:r>
            <a:endParaRPr lang="en-US" sz="2000" dirty="0">
              <a:latin typeface="Times New Roman"/>
              <a:ea typeface="Times New Roman"/>
            </a:endParaRPr>
          </a:p>
          <a:p>
            <a:pPr marL="342900" marR="0" lvl="0" indent="-342900" algn="just">
              <a:lnSpc>
                <a:spcPct val="115000"/>
              </a:lnSpc>
              <a:buFont typeface="Symbol"/>
              <a:buChar char=""/>
            </a:pPr>
            <a:r>
              <a:rPr lang="en-US" sz="2400" dirty="0">
                <a:latin typeface="Times New Roman"/>
                <a:ea typeface="Times New Roman"/>
              </a:rPr>
              <a:t>Driver travelling at the design speed has sufficient sight distance or length of road visible ahead to stop the vehicle, in case of any obstruction on the road ahead, without collision.</a:t>
            </a:r>
            <a:endParaRPr lang="en-US" sz="2000" dirty="0">
              <a:latin typeface="Times New Roman"/>
              <a:ea typeface="Times New Roman"/>
            </a:endParaRPr>
          </a:p>
          <a:p>
            <a:pPr marL="342900" marR="0" lvl="0" indent="-342900" algn="just">
              <a:lnSpc>
                <a:spcPct val="115000"/>
              </a:lnSpc>
              <a:buFont typeface="Symbol"/>
              <a:buChar char=""/>
            </a:pPr>
            <a:r>
              <a:rPr lang="en-US" sz="2400" dirty="0">
                <a:latin typeface="Times New Roman"/>
                <a:ea typeface="Times New Roman"/>
              </a:rPr>
              <a:t>Driver travelling at the design speed should be able to safely overtake, at reasonable intervals, the slower vehicles without causing obstruction or hazard to traffic of opposite direction. </a:t>
            </a:r>
            <a:endParaRPr lang="en-US" sz="2000" dirty="0">
              <a:latin typeface="Times New Roman"/>
              <a:ea typeface="Times New Roman"/>
            </a:endParaRPr>
          </a:p>
          <a:p>
            <a:pPr marL="342900" marR="0" lvl="0" indent="-342900" algn="just">
              <a:lnSpc>
                <a:spcPct val="115000"/>
              </a:lnSpc>
              <a:buFont typeface="Symbol"/>
              <a:buChar char=""/>
            </a:pPr>
            <a:r>
              <a:rPr lang="en-US" sz="2400" dirty="0">
                <a:latin typeface="Times New Roman"/>
                <a:ea typeface="Times New Roman"/>
              </a:rPr>
              <a:t>Driver entering an uncontrolled intersection has sufficient visibility to enable him to take control of his vehicle and to avoid collision with another vehicle. </a:t>
            </a:r>
            <a:endParaRPr lang="en-US" sz="2000" dirty="0">
              <a:effectLst/>
              <a:latin typeface="Times New Roman"/>
              <a:ea typeface="Times New Roman"/>
            </a:endParaRPr>
          </a:p>
        </p:txBody>
      </p:sp>
      <p:pic>
        <p:nvPicPr>
          <p:cNvPr id="12" name="Picture 11" descr="134+ Thousand High Beams Royalty-Free Images, Stock Photos &amp; Pictures |  Shutterstock"/>
          <p:cNvPicPr/>
          <p:nvPr/>
        </p:nvPicPr>
        <p:blipFill rotWithShape="1">
          <a:blip r:embed="rId2">
            <a:extLst>
              <a:ext uri="{28A0092B-C50C-407E-A947-70E740481C1C}">
                <a14:useLocalDpi xmlns:a14="http://schemas.microsoft.com/office/drawing/2010/main" val="0"/>
              </a:ext>
            </a:extLst>
          </a:blip>
          <a:srcRect t="8279" b="8279"/>
          <a:stretch/>
        </p:blipFill>
        <p:spPr bwMode="auto">
          <a:xfrm>
            <a:off x="6170610" y="0"/>
            <a:ext cx="6018213" cy="2136140"/>
          </a:xfrm>
          <a:prstGeom prst="rect">
            <a:avLst/>
          </a:prstGeom>
          <a:noFill/>
          <a:ln>
            <a:noFill/>
          </a:ln>
        </p:spPr>
      </p:pic>
      <p:sp>
        <p:nvSpPr>
          <p:cNvPr id="8" name="Rectangle 7"/>
          <p:cNvSpPr/>
          <p:nvPr/>
        </p:nvSpPr>
        <p:spPr>
          <a:xfrm>
            <a:off x="8004554" y="2197608"/>
            <a:ext cx="2350323" cy="338554"/>
          </a:xfrm>
          <a:prstGeom prst="rect">
            <a:avLst/>
          </a:prstGeom>
        </p:spPr>
        <p:txBody>
          <a:bodyPr wrap="none">
            <a:spAutoFit/>
          </a:bodyPr>
          <a:lstStyle/>
          <a:p>
            <a:r>
              <a:rPr lang="en-US" sz="1600" b="1" dirty="0">
                <a:solidFill>
                  <a:srgbClr val="000000"/>
                </a:solidFill>
                <a:latin typeface="Times New Roman"/>
                <a:ea typeface="Times New Roman"/>
              </a:rPr>
              <a:t>Head light sight distance</a:t>
            </a:r>
            <a:endParaRPr lang="en-US" sz="1200" dirty="0"/>
          </a:p>
        </p:txBody>
      </p:sp>
    </p:spTree>
    <p:extLst>
      <p:ext uri="{BB962C8B-B14F-4D97-AF65-F5344CB8AC3E}">
        <p14:creationId xmlns:p14="http://schemas.microsoft.com/office/powerpoint/2010/main" val="37383892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155582" y="46409"/>
            <a:ext cx="11466450" cy="5259901"/>
          </a:xfrm>
          <a:prstGeom prst="rect">
            <a:avLst/>
          </a:prstGeom>
        </p:spPr>
        <p:txBody>
          <a:bodyPr wrap="square">
            <a:spAutoFit/>
          </a:bodyPr>
          <a:lstStyle/>
          <a:p>
            <a:pPr algn="just">
              <a:lnSpc>
                <a:spcPct val="115000"/>
              </a:lnSpc>
            </a:pPr>
            <a:r>
              <a:rPr lang="en-US" sz="2800" b="1" dirty="0">
                <a:latin typeface="Times New Roman"/>
                <a:ea typeface="Times New Roman"/>
              </a:rPr>
              <a:t>Stopping sight distance (SSD</a:t>
            </a:r>
            <a:r>
              <a:rPr lang="en-US" sz="2800" b="1" dirty="0" smtClean="0">
                <a:latin typeface="Times New Roman"/>
                <a:ea typeface="Times New Roman"/>
              </a:rPr>
              <a:t>):</a:t>
            </a:r>
          </a:p>
          <a:p>
            <a:pPr algn="just">
              <a:lnSpc>
                <a:spcPct val="115000"/>
              </a:lnSpc>
            </a:pPr>
            <a:endParaRPr lang="en-US" sz="1050" b="1" dirty="0">
              <a:latin typeface="Times New Roman"/>
              <a:ea typeface="Times New Roman"/>
            </a:endParaRPr>
          </a:p>
          <a:p>
            <a:pPr algn="just">
              <a:lnSpc>
                <a:spcPct val="115000"/>
              </a:lnSpc>
            </a:pPr>
            <a:r>
              <a:rPr lang="en-US" sz="2800" dirty="0">
                <a:latin typeface="Times New Roman"/>
                <a:ea typeface="Times New Roman"/>
              </a:rPr>
              <a:t>The minimum sight distance available on a highway at any spot should be of sufficient length to stop a vehicle travelling at design speed, safely without collision with any other obstruction.</a:t>
            </a:r>
            <a:endParaRPr lang="en-US" sz="2400" dirty="0">
              <a:latin typeface="Times New Roman"/>
              <a:ea typeface="Times New Roman"/>
            </a:endParaRPr>
          </a:p>
          <a:p>
            <a:pPr algn="just">
              <a:lnSpc>
                <a:spcPct val="115000"/>
              </a:lnSpc>
            </a:pPr>
            <a:r>
              <a:rPr lang="en-US" sz="2800" dirty="0">
                <a:latin typeface="Times New Roman"/>
                <a:ea typeface="Times New Roman"/>
              </a:rPr>
              <a:t>SSD depends on:</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Total reaction time of the driver</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Speed of vehicle</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Efficiency of brakes</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Frictional resistance between the roads and tires</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Gradient of the road</a:t>
            </a:r>
            <a:endParaRPr lang="en-US" sz="2400" dirty="0">
              <a:effectLst/>
              <a:latin typeface="Times New Roman"/>
              <a:ea typeface="Times New Roman"/>
            </a:endParaRPr>
          </a:p>
        </p:txBody>
      </p:sp>
    </p:spTree>
    <p:extLst>
      <p:ext uri="{BB962C8B-B14F-4D97-AF65-F5344CB8AC3E}">
        <p14:creationId xmlns:p14="http://schemas.microsoft.com/office/powerpoint/2010/main" val="2710578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84690" y="323039"/>
            <a:ext cx="11576050" cy="4233467"/>
          </a:xfrm>
          <a:prstGeom prst="rect">
            <a:avLst/>
          </a:prstGeom>
        </p:spPr>
        <p:txBody>
          <a:bodyPr wrap="square">
            <a:spAutoFit/>
          </a:bodyPr>
          <a:lstStyle/>
          <a:p>
            <a:pPr algn="just">
              <a:lnSpc>
                <a:spcPct val="115000"/>
              </a:lnSpc>
            </a:pPr>
            <a:r>
              <a:rPr lang="en-US" sz="2400" b="1" dirty="0">
                <a:solidFill>
                  <a:srgbClr val="FF0000"/>
                </a:solidFill>
                <a:latin typeface="Times New Roman"/>
                <a:ea typeface="Times New Roman"/>
              </a:rPr>
              <a:t>Total Reaction time</a:t>
            </a:r>
            <a:r>
              <a:rPr lang="en-US" sz="2400" b="1" dirty="0" smtClean="0">
                <a:solidFill>
                  <a:srgbClr val="FF0000"/>
                </a:solidFill>
                <a:latin typeface="Times New Roman"/>
                <a:ea typeface="Times New Roman"/>
              </a:rPr>
              <a:t>:</a:t>
            </a:r>
          </a:p>
          <a:p>
            <a:pPr algn="just">
              <a:lnSpc>
                <a:spcPct val="115000"/>
              </a:lnSpc>
            </a:pPr>
            <a:endParaRPr lang="en-US" sz="1000" b="1" dirty="0">
              <a:solidFill>
                <a:srgbClr val="FF0000"/>
              </a:solidFill>
              <a:latin typeface="Times New Roman"/>
              <a:ea typeface="Times New Roman"/>
            </a:endParaRPr>
          </a:p>
          <a:p>
            <a:pPr algn="just">
              <a:lnSpc>
                <a:spcPct val="115000"/>
              </a:lnSpc>
            </a:pPr>
            <a:r>
              <a:rPr lang="en-US" sz="2400" dirty="0">
                <a:latin typeface="Times New Roman"/>
                <a:ea typeface="Times New Roman"/>
              </a:rPr>
              <a:t>Reaction time of the driver is the time taken from the instant the object is visible to the driver to the instant the brakes are effectively applied.</a:t>
            </a:r>
            <a:endParaRPr lang="en-US" sz="2000" dirty="0">
              <a:latin typeface="Times New Roman"/>
              <a:ea typeface="Times New Roman"/>
            </a:endParaRPr>
          </a:p>
          <a:p>
            <a:pPr algn="just">
              <a:lnSpc>
                <a:spcPct val="115000"/>
              </a:lnSpc>
            </a:pPr>
            <a:r>
              <a:rPr lang="en-US" sz="2400" dirty="0">
                <a:latin typeface="Times New Roman"/>
                <a:ea typeface="Times New Roman"/>
              </a:rPr>
              <a:t>The total reaction time may be split-up into two parts:</a:t>
            </a:r>
            <a:endParaRPr lang="en-US" sz="2000" dirty="0">
              <a:latin typeface="Times New Roman"/>
              <a:ea typeface="Times New Roman"/>
            </a:endParaRPr>
          </a:p>
          <a:p>
            <a:pPr algn="just">
              <a:lnSpc>
                <a:spcPct val="115000"/>
              </a:lnSpc>
            </a:pPr>
            <a:r>
              <a:rPr lang="en-US" sz="2800" b="1" dirty="0">
                <a:solidFill>
                  <a:srgbClr val="00B050"/>
                </a:solidFill>
                <a:latin typeface="Times New Roman"/>
                <a:ea typeface="Times New Roman"/>
              </a:rPr>
              <a:t>Perception time:</a:t>
            </a:r>
            <a:endParaRPr lang="en-US" sz="2400" b="1" dirty="0">
              <a:solidFill>
                <a:srgbClr val="00B050"/>
              </a:solidFill>
              <a:latin typeface="Times New Roman"/>
              <a:ea typeface="Times New Roman"/>
            </a:endParaRPr>
          </a:p>
          <a:p>
            <a:pPr algn="just">
              <a:lnSpc>
                <a:spcPct val="115000"/>
              </a:lnSpc>
            </a:pPr>
            <a:r>
              <a:rPr lang="en-US" sz="2400" dirty="0">
                <a:latin typeface="Times New Roman"/>
                <a:ea typeface="Times New Roman"/>
              </a:rPr>
              <a:t>The perception time is the time required for a driver to realize that brakes must be applied.</a:t>
            </a:r>
            <a:endParaRPr lang="en-US" sz="2000" dirty="0">
              <a:latin typeface="Times New Roman"/>
              <a:ea typeface="Times New Roman"/>
            </a:endParaRPr>
          </a:p>
          <a:p>
            <a:pPr algn="just">
              <a:lnSpc>
                <a:spcPct val="115000"/>
              </a:lnSpc>
            </a:pPr>
            <a:r>
              <a:rPr lang="en-US" sz="2800" b="1" dirty="0">
                <a:solidFill>
                  <a:srgbClr val="7030A0"/>
                </a:solidFill>
                <a:latin typeface="Times New Roman"/>
                <a:ea typeface="Times New Roman"/>
              </a:rPr>
              <a:t>Brake reaction time:</a:t>
            </a:r>
            <a:endParaRPr lang="en-US" sz="2400" b="1" dirty="0">
              <a:solidFill>
                <a:srgbClr val="7030A0"/>
              </a:solidFill>
              <a:latin typeface="Times New Roman"/>
              <a:ea typeface="Times New Roman"/>
            </a:endParaRPr>
          </a:p>
          <a:p>
            <a:pPr algn="just">
              <a:lnSpc>
                <a:spcPct val="115000"/>
              </a:lnSpc>
            </a:pPr>
            <a:r>
              <a:rPr lang="en-US" sz="2400" dirty="0">
                <a:latin typeface="Times New Roman"/>
                <a:ea typeface="Times New Roman"/>
              </a:rPr>
              <a:t>The brake reaction time also depends on several factors including skill of the driver, type of the problems and various other environmental factors.</a:t>
            </a:r>
            <a:endParaRPr lang="en-US" sz="2000" dirty="0">
              <a:effectLst/>
              <a:latin typeface="Times New Roman"/>
              <a:ea typeface="Times New Roman"/>
            </a:endParaRPr>
          </a:p>
        </p:txBody>
      </p:sp>
    </p:spTree>
    <p:extLst>
      <p:ext uri="{BB962C8B-B14F-4D97-AF65-F5344CB8AC3E}">
        <p14:creationId xmlns:p14="http://schemas.microsoft.com/office/powerpoint/2010/main" val="41430875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7" y="7937"/>
            <a:ext cx="6092825" cy="5189113"/>
          </a:xfrm>
          <a:prstGeom prst="rect">
            <a:avLst/>
          </a:prstGeom>
        </p:spPr>
        <p:txBody>
          <a:bodyPr>
            <a:spAutoFit/>
          </a:bodyPr>
          <a:lstStyle/>
          <a:p>
            <a:pPr algn="just">
              <a:lnSpc>
                <a:spcPct val="115000"/>
              </a:lnSpc>
            </a:pPr>
            <a:r>
              <a:rPr lang="en-US" sz="2400" b="1" dirty="0">
                <a:latin typeface="Times New Roman"/>
                <a:ea typeface="Times New Roman"/>
              </a:rPr>
              <a:t>PIEV Theory:</a:t>
            </a:r>
            <a:endParaRPr lang="en-US" sz="2000" dirty="0">
              <a:latin typeface="Times New Roman"/>
              <a:ea typeface="Times New Roman"/>
            </a:endParaRPr>
          </a:p>
          <a:p>
            <a:pPr algn="just">
              <a:lnSpc>
                <a:spcPct val="115000"/>
              </a:lnSpc>
            </a:pPr>
            <a:r>
              <a:rPr lang="en-US" sz="2400" dirty="0">
                <a:latin typeface="Times New Roman"/>
                <a:ea typeface="Times New Roman"/>
              </a:rPr>
              <a:t>In traffic engineering, the </a:t>
            </a:r>
            <a:r>
              <a:rPr lang="en-US" sz="2400" b="1" dirty="0">
                <a:latin typeface="Times New Roman"/>
                <a:ea typeface="Times New Roman"/>
              </a:rPr>
              <a:t>PIEV theory</a:t>
            </a:r>
            <a:r>
              <a:rPr lang="en-US" sz="2400" dirty="0">
                <a:latin typeface="Times New Roman"/>
                <a:ea typeface="Times New Roman"/>
              </a:rPr>
              <a:t> quantifies a driver's total reaction time by breaking it into four sequential stages: </a:t>
            </a:r>
            <a:r>
              <a:rPr lang="en-US" sz="2400" b="1" dirty="0">
                <a:latin typeface="Times New Roman"/>
                <a:ea typeface="Times New Roman"/>
              </a:rPr>
              <a:t>Perception</a:t>
            </a:r>
            <a:r>
              <a:rPr lang="en-US" sz="2400" dirty="0">
                <a:latin typeface="Times New Roman"/>
                <a:ea typeface="Times New Roman"/>
              </a:rPr>
              <a:t>, </a:t>
            </a:r>
            <a:r>
              <a:rPr lang="en-US" sz="2400" b="1" dirty="0">
                <a:latin typeface="Times New Roman"/>
                <a:ea typeface="Times New Roman"/>
              </a:rPr>
              <a:t>Intellection</a:t>
            </a:r>
            <a:r>
              <a:rPr lang="en-US" sz="2400" dirty="0">
                <a:latin typeface="Times New Roman"/>
                <a:ea typeface="Times New Roman"/>
              </a:rPr>
              <a:t> (or Intelligence), </a:t>
            </a:r>
            <a:r>
              <a:rPr lang="en-US" sz="2400" b="1" dirty="0">
                <a:latin typeface="Times New Roman"/>
                <a:ea typeface="Times New Roman"/>
              </a:rPr>
              <a:t>Emotion</a:t>
            </a:r>
            <a:r>
              <a:rPr lang="en-US" sz="2400" dirty="0">
                <a:latin typeface="Times New Roman"/>
                <a:ea typeface="Times New Roman"/>
              </a:rPr>
              <a:t>, and </a:t>
            </a:r>
            <a:r>
              <a:rPr lang="en-US" sz="2400" b="1" dirty="0">
                <a:latin typeface="Times New Roman"/>
                <a:ea typeface="Times New Roman"/>
              </a:rPr>
              <a:t>Volition</a:t>
            </a:r>
            <a:r>
              <a:rPr lang="en-US" sz="2400" dirty="0">
                <a:latin typeface="Times New Roman"/>
                <a:ea typeface="Times New Roman"/>
              </a:rPr>
              <a:t>. This theory helps in understanding driver behavior and is crucial for designing highway elements like sight distances, ensuring road safety by accounting for the time it takes a driver to recognize a hazard, process the situation, react emotionally, and finally initiate an action. </a:t>
            </a:r>
            <a:endParaRPr lang="en-US" sz="2000" dirty="0">
              <a:effectLst/>
              <a:latin typeface="Times New Roman"/>
              <a:ea typeface="Times New Roman"/>
            </a:endParaRPr>
          </a:p>
        </p:txBody>
      </p:sp>
      <p:pic>
        <p:nvPicPr>
          <p:cNvPr id="12" name="Picture 11" descr="Explanation of PIEV Time With The Help of a Diagram and The Values of PIEV  Time Recommended in Various Countries"/>
          <p:cNvPicPr/>
          <p:nvPr/>
        </p:nvPicPr>
        <p:blipFill>
          <a:blip r:embed="rId2">
            <a:extLst>
              <a:ext uri="{28A0092B-C50C-407E-A947-70E740481C1C}">
                <a14:useLocalDpi xmlns:a14="http://schemas.microsoft.com/office/drawing/2010/main" val="0"/>
              </a:ext>
            </a:extLst>
          </a:blip>
          <a:srcRect/>
          <a:stretch>
            <a:fillRect/>
          </a:stretch>
        </p:blipFill>
        <p:spPr bwMode="auto">
          <a:xfrm>
            <a:off x="6856412" y="228600"/>
            <a:ext cx="4876800" cy="3429000"/>
          </a:xfrm>
          <a:prstGeom prst="rect">
            <a:avLst/>
          </a:prstGeom>
          <a:noFill/>
          <a:ln>
            <a:noFill/>
          </a:ln>
        </p:spPr>
      </p:pic>
      <p:sp>
        <p:nvSpPr>
          <p:cNvPr id="5" name="Rectangle 4"/>
          <p:cNvSpPr/>
          <p:nvPr/>
        </p:nvSpPr>
        <p:spPr>
          <a:xfrm>
            <a:off x="8685212" y="3930134"/>
            <a:ext cx="1503617" cy="369332"/>
          </a:xfrm>
          <a:prstGeom prst="rect">
            <a:avLst/>
          </a:prstGeom>
        </p:spPr>
        <p:txBody>
          <a:bodyPr wrap="none">
            <a:spAutoFit/>
          </a:bodyPr>
          <a:lstStyle/>
          <a:p>
            <a:r>
              <a:rPr lang="en-US" b="1" dirty="0">
                <a:solidFill>
                  <a:srgbClr val="000000"/>
                </a:solidFill>
                <a:latin typeface="Times New Roman"/>
                <a:ea typeface="Times New Roman"/>
              </a:rPr>
              <a:t>PIEV Theory</a:t>
            </a:r>
            <a:endParaRPr lang="en-US" sz="1400" dirty="0"/>
          </a:p>
        </p:txBody>
      </p:sp>
    </p:spTree>
    <p:extLst>
      <p:ext uri="{BB962C8B-B14F-4D97-AF65-F5344CB8AC3E}">
        <p14:creationId xmlns:p14="http://schemas.microsoft.com/office/powerpoint/2010/main" val="18760073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7" y="7937"/>
            <a:ext cx="6323005" cy="4933466"/>
          </a:xfrm>
          <a:prstGeom prst="rect">
            <a:avLst/>
          </a:prstGeom>
        </p:spPr>
        <p:txBody>
          <a:bodyPr wrap="square">
            <a:spAutoFit/>
          </a:bodyPr>
          <a:lstStyle/>
          <a:p>
            <a:pPr algn="just">
              <a:lnSpc>
                <a:spcPct val="115000"/>
              </a:lnSpc>
            </a:pPr>
            <a:r>
              <a:rPr lang="en-US" sz="2400" b="1" dirty="0">
                <a:latin typeface="Times New Roman"/>
                <a:ea typeface="Times New Roman"/>
              </a:rPr>
              <a:t>The Four Components of PIEV:</a:t>
            </a:r>
            <a:endParaRPr lang="en-US" sz="2000" dirty="0">
              <a:latin typeface="Times New Roman"/>
              <a:ea typeface="Times New Roman"/>
            </a:endParaRPr>
          </a:p>
          <a:p>
            <a:pPr algn="just"/>
            <a:r>
              <a:rPr lang="en-US" sz="2400" b="1" dirty="0">
                <a:latin typeface="Times New Roman"/>
                <a:ea typeface="Times New Roman"/>
              </a:rPr>
              <a:t>Perception:</a:t>
            </a:r>
            <a:endParaRPr lang="en-US" sz="2000" dirty="0">
              <a:latin typeface="Times New Roman"/>
              <a:ea typeface="Times New Roman"/>
            </a:endParaRPr>
          </a:p>
          <a:p>
            <a:pPr algn="just">
              <a:lnSpc>
                <a:spcPct val="115000"/>
              </a:lnSpc>
            </a:pPr>
            <a:r>
              <a:rPr lang="en-US" sz="2400" dirty="0">
                <a:latin typeface="Times New Roman"/>
                <a:ea typeface="Times New Roman"/>
              </a:rPr>
              <a:t>The time it takes for the eye to detect a hazard and for the resulting sensation to be transmitted through the nervous system to the brain.</a:t>
            </a:r>
            <a:endParaRPr lang="en-US" sz="2000" dirty="0">
              <a:latin typeface="Times New Roman"/>
              <a:ea typeface="Times New Roman"/>
            </a:endParaRPr>
          </a:p>
          <a:p>
            <a:pPr algn="just"/>
            <a:r>
              <a:rPr lang="en-US" sz="2400" dirty="0">
                <a:latin typeface="Times New Roman"/>
                <a:ea typeface="Times New Roman"/>
              </a:rPr>
              <a:t> </a:t>
            </a:r>
            <a:endParaRPr lang="en-US" sz="2000" dirty="0">
              <a:latin typeface="Times New Roman"/>
              <a:ea typeface="Times New Roman"/>
            </a:endParaRPr>
          </a:p>
          <a:p>
            <a:pPr algn="just"/>
            <a:r>
              <a:rPr lang="en-US" sz="2400" dirty="0">
                <a:latin typeface="Times New Roman"/>
                <a:ea typeface="Times New Roman"/>
              </a:rPr>
              <a:t> </a:t>
            </a:r>
            <a:endParaRPr lang="en-US" sz="2000" dirty="0">
              <a:latin typeface="Times New Roman"/>
              <a:ea typeface="Times New Roman"/>
            </a:endParaRPr>
          </a:p>
          <a:p>
            <a:pPr algn="just"/>
            <a:r>
              <a:rPr lang="en-US" sz="2400" b="1" dirty="0">
                <a:latin typeface="Times New Roman"/>
                <a:ea typeface="Times New Roman"/>
              </a:rPr>
              <a:t>Intellection:</a:t>
            </a:r>
            <a:endParaRPr lang="en-US" sz="2000" dirty="0">
              <a:latin typeface="Times New Roman"/>
              <a:ea typeface="Times New Roman"/>
            </a:endParaRPr>
          </a:p>
          <a:p>
            <a:pPr algn="just">
              <a:lnSpc>
                <a:spcPct val="115000"/>
              </a:lnSpc>
            </a:pPr>
            <a:r>
              <a:rPr lang="en-US" sz="2400" dirty="0">
                <a:latin typeface="Times New Roman"/>
                <a:ea typeface="Times New Roman"/>
              </a:rPr>
              <a:t>The time the brain takes to analyze and understand the situation, distinguishing it from other stimuli, and forming a clear thought about what needs to be done</a:t>
            </a:r>
            <a:r>
              <a:rPr lang="en-US" sz="2400" dirty="0" smtClean="0">
                <a:latin typeface="Times New Roman"/>
                <a:ea typeface="Times New Roman"/>
              </a:rPr>
              <a:t>.</a:t>
            </a:r>
            <a:endParaRPr lang="en-US" sz="2000" dirty="0">
              <a:latin typeface="Times New Roman"/>
              <a:ea typeface="Times New Roman"/>
            </a:endParaRPr>
          </a:p>
        </p:txBody>
      </p:sp>
      <p:sp>
        <p:nvSpPr>
          <p:cNvPr id="5" name="Rectangle 4"/>
          <p:cNvSpPr/>
          <p:nvPr/>
        </p:nvSpPr>
        <p:spPr>
          <a:xfrm>
            <a:off x="8685212" y="3930134"/>
            <a:ext cx="1503617" cy="369332"/>
          </a:xfrm>
          <a:prstGeom prst="rect">
            <a:avLst/>
          </a:prstGeom>
        </p:spPr>
        <p:txBody>
          <a:bodyPr wrap="none">
            <a:spAutoFit/>
          </a:bodyPr>
          <a:lstStyle/>
          <a:p>
            <a:r>
              <a:rPr lang="en-US" b="1" dirty="0">
                <a:solidFill>
                  <a:srgbClr val="000000"/>
                </a:solidFill>
                <a:latin typeface="Times New Roman"/>
                <a:ea typeface="Times New Roman"/>
              </a:rPr>
              <a:t>PIEV Theory</a:t>
            </a:r>
            <a:endParaRPr lang="en-US" sz="1400" dirty="0"/>
          </a:p>
        </p:txBody>
      </p:sp>
      <p:pic>
        <p:nvPicPr>
          <p:cNvPr id="1026" name="Picture 2" descr="Explanation of PIEV Time With The Help of a Diagram and The Values of PIEV  Time Recommended in Various Countri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412" y="446794"/>
            <a:ext cx="5545488" cy="328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862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7" y="7937"/>
            <a:ext cx="6323005" cy="4582793"/>
          </a:xfrm>
          <a:prstGeom prst="rect">
            <a:avLst/>
          </a:prstGeom>
        </p:spPr>
        <p:txBody>
          <a:bodyPr wrap="square">
            <a:spAutoFit/>
          </a:bodyPr>
          <a:lstStyle/>
          <a:p>
            <a:pPr algn="just">
              <a:lnSpc>
                <a:spcPct val="115000"/>
              </a:lnSpc>
            </a:pPr>
            <a:r>
              <a:rPr lang="en-US" sz="2400" b="1" dirty="0">
                <a:latin typeface="Times New Roman"/>
                <a:ea typeface="Times New Roman"/>
              </a:rPr>
              <a:t>The Four Components of PIEV:</a:t>
            </a:r>
            <a:endParaRPr lang="en-US" sz="2000" dirty="0">
              <a:latin typeface="Times New Roman"/>
              <a:ea typeface="Times New Roman"/>
            </a:endParaRPr>
          </a:p>
          <a:p>
            <a:pPr algn="just"/>
            <a:r>
              <a:rPr lang="en-US" sz="2400" b="1" dirty="0">
                <a:latin typeface="Times New Roman"/>
                <a:ea typeface="Times New Roman"/>
              </a:rPr>
              <a:t>Emotion:</a:t>
            </a:r>
            <a:endParaRPr lang="en-US" sz="2000" dirty="0">
              <a:latin typeface="Times New Roman"/>
              <a:ea typeface="Times New Roman"/>
            </a:endParaRPr>
          </a:p>
          <a:p>
            <a:pPr algn="just">
              <a:lnSpc>
                <a:spcPct val="115000"/>
              </a:lnSpc>
            </a:pPr>
            <a:r>
              <a:rPr lang="en-US" sz="2400" dirty="0">
                <a:latin typeface="Times New Roman"/>
                <a:ea typeface="Times New Roman"/>
              </a:rPr>
              <a:t>The periods during which emotional responses, such as fear, anger, or other mental disturbances, influence the driver's perception and decision-making process</a:t>
            </a:r>
            <a:r>
              <a:rPr lang="en-US" sz="2400" dirty="0" smtClean="0">
                <a:latin typeface="Times New Roman"/>
                <a:ea typeface="Times New Roman"/>
              </a:rPr>
              <a:t>.</a:t>
            </a:r>
          </a:p>
          <a:p>
            <a:pPr algn="just">
              <a:lnSpc>
                <a:spcPct val="115000"/>
              </a:lnSpc>
            </a:pPr>
            <a:endParaRPr lang="en-US" sz="2000" dirty="0">
              <a:latin typeface="Times New Roman"/>
              <a:ea typeface="Times New Roman"/>
            </a:endParaRPr>
          </a:p>
          <a:p>
            <a:pPr algn="just"/>
            <a:r>
              <a:rPr lang="en-US" sz="2400" b="1" dirty="0">
                <a:latin typeface="Times New Roman"/>
                <a:ea typeface="Times New Roman"/>
              </a:rPr>
              <a:t>Volition:</a:t>
            </a:r>
            <a:endParaRPr lang="en-US" sz="2000" dirty="0">
              <a:latin typeface="Times New Roman"/>
              <a:ea typeface="Times New Roman"/>
            </a:endParaRPr>
          </a:p>
          <a:p>
            <a:pPr algn="just">
              <a:lnSpc>
                <a:spcPct val="115000"/>
              </a:lnSpc>
            </a:pPr>
            <a:r>
              <a:rPr lang="en-US" sz="2400" dirty="0">
                <a:latin typeface="Times New Roman"/>
                <a:ea typeface="Times New Roman"/>
              </a:rPr>
              <a:t>The time elapsed from the moment the decision is made until the physical action, such as applying the brakes, is executed.</a:t>
            </a:r>
            <a:endParaRPr lang="en-US" sz="2000" dirty="0">
              <a:effectLst/>
              <a:latin typeface="Times New Roman"/>
              <a:ea typeface="Times New Roman"/>
            </a:endParaRPr>
          </a:p>
        </p:txBody>
      </p:sp>
      <p:sp>
        <p:nvSpPr>
          <p:cNvPr id="5" name="Rectangle 4"/>
          <p:cNvSpPr/>
          <p:nvPr/>
        </p:nvSpPr>
        <p:spPr>
          <a:xfrm>
            <a:off x="8685212" y="3930134"/>
            <a:ext cx="1503617" cy="369332"/>
          </a:xfrm>
          <a:prstGeom prst="rect">
            <a:avLst/>
          </a:prstGeom>
        </p:spPr>
        <p:txBody>
          <a:bodyPr wrap="none">
            <a:spAutoFit/>
          </a:bodyPr>
          <a:lstStyle/>
          <a:p>
            <a:r>
              <a:rPr lang="en-US" b="1" dirty="0">
                <a:solidFill>
                  <a:srgbClr val="000000"/>
                </a:solidFill>
                <a:latin typeface="Times New Roman"/>
                <a:ea typeface="Times New Roman"/>
              </a:rPr>
              <a:t>PIEV Theory</a:t>
            </a:r>
            <a:endParaRPr lang="en-US" sz="1400" dirty="0"/>
          </a:p>
        </p:txBody>
      </p:sp>
      <p:pic>
        <p:nvPicPr>
          <p:cNvPr id="2050" name="Picture 2" descr="PIEV theory in hindi || Highway Engineering ||🔥🔥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707" y="492569"/>
            <a:ext cx="5673626" cy="319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099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7" y="816864"/>
            <a:ext cx="5984037" cy="3914918"/>
          </a:xfrm>
          <a:prstGeom prst="rect">
            <a:avLst/>
          </a:prstGeom>
        </p:spPr>
        <p:txBody>
          <a:bodyPr wrap="square">
            <a:spAutoFit/>
          </a:bodyPr>
          <a:lstStyle/>
          <a:p>
            <a:pPr algn="just">
              <a:lnSpc>
                <a:spcPct val="115000"/>
              </a:lnSpc>
            </a:pPr>
            <a:r>
              <a:rPr lang="en-US" sz="2400" b="1" dirty="0">
                <a:latin typeface="Times New Roman"/>
                <a:ea typeface="Times New Roman"/>
              </a:rPr>
              <a:t>Lag Distance:</a:t>
            </a:r>
            <a:endParaRPr lang="en-US" sz="2000" dirty="0">
              <a:latin typeface="Times New Roman"/>
              <a:ea typeface="Times New Roman"/>
            </a:endParaRPr>
          </a:p>
          <a:p>
            <a:pPr algn="just">
              <a:lnSpc>
                <a:spcPct val="115000"/>
              </a:lnSpc>
            </a:pPr>
            <a:r>
              <a:rPr lang="en-US" sz="2400" dirty="0">
                <a:latin typeface="Times New Roman"/>
                <a:ea typeface="Times New Roman"/>
              </a:rPr>
              <a:t>The distance travelled by the vehicle during the total reaction time known as lag distance.</a:t>
            </a:r>
            <a:endParaRPr lang="en-US" sz="2000" dirty="0">
              <a:latin typeface="Times New Roman"/>
              <a:ea typeface="Times New Roman"/>
            </a:endParaRPr>
          </a:p>
          <a:p>
            <a:pPr algn="just">
              <a:lnSpc>
                <a:spcPct val="115000"/>
              </a:lnSpc>
            </a:pPr>
            <a:endParaRPr lang="en-US" sz="2400" b="1" dirty="0" smtClean="0">
              <a:latin typeface="Times New Roman"/>
              <a:ea typeface="Times New Roman"/>
            </a:endParaRPr>
          </a:p>
          <a:p>
            <a:pPr algn="just">
              <a:lnSpc>
                <a:spcPct val="115000"/>
              </a:lnSpc>
            </a:pPr>
            <a:r>
              <a:rPr lang="en-US" sz="2400" b="1" dirty="0" smtClean="0">
                <a:latin typeface="Times New Roman"/>
                <a:ea typeface="Times New Roman"/>
              </a:rPr>
              <a:t>Braking </a:t>
            </a:r>
            <a:r>
              <a:rPr lang="en-US" sz="2400" b="1" dirty="0">
                <a:latin typeface="Times New Roman"/>
                <a:ea typeface="Times New Roman"/>
              </a:rPr>
              <a:t>Distance:</a:t>
            </a:r>
            <a:endParaRPr lang="en-US" sz="2000" dirty="0">
              <a:latin typeface="Times New Roman"/>
              <a:ea typeface="Times New Roman"/>
            </a:endParaRPr>
          </a:p>
          <a:p>
            <a:pPr algn="just">
              <a:lnSpc>
                <a:spcPct val="115000"/>
              </a:lnSpc>
            </a:pPr>
            <a:r>
              <a:rPr lang="en-US" sz="2400" dirty="0">
                <a:latin typeface="Times New Roman"/>
                <a:ea typeface="Times New Roman"/>
              </a:rPr>
              <a:t>The distance travelled by the vehicle after the application of the brakes, to a dead stop position which is known as the braking distance.</a:t>
            </a:r>
            <a:endParaRPr lang="en-US" sz="2000" dirty="0">
              <a:effectLst/>
              <a:latin typeface="Times New Roman"/>
              <a:ea typeface="Times New Roman"/>
            </a:endParaRPr>
          </a:p>
        </p:txBody>
      </p:sp>
      <p:sp>
        <p:nvSpPr>
          <p:cNvPr id="5" name="Rectangle 4"/>
          <p:cNvSpPr/>
          <p:nvPr/>
        </p:nvSpPr>
        <p:spPr>
          <a:xfrm>
            <a:off x="8380412" y="4267200"/>
            <a:ext cx="1973617" cy="369332"/>
          </a:xfrm>
          <a:prstGeom prst="rect">
            <a:avLst/>
          </a:prstGeom>
        </p:spPr>
        <p:txBody>
          <a:bodyPr wrap="none">
            <a:spAutoFit/>
          </a:bodyPr>
          <a:lstStyle/>
          <a:p>
            <a:r>
              <a:rPr lang="en-US" b="1" dirty="0" smtClean="0">
                <a:solidFill>
                  <a:srgbClr val="000000"/>
                </a:solidFill>
                <a:latin typeface="Times New Roman"/>
                <a:ea typeface="Times New Roman"/>
              </a:rPr>
              <a:t>Stopping Distance</a:t>
            </a:r>
            <a:endParaRPr lang="en-US" sz="1400" dirty="0"/>
          </a:p>
        </p:txBody>
      </p:sp>
      <p:pic>
        <p:nvPicPr>
          <p:cNvPr id="4098" name="Picture 2" descr="Decision Sight Dist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044" y="850392"/>
            <a:ext cx="6204781" cy="326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3715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989012" y="990600"/>
            <a:ext cx="10972800" cy="3490186"/>
          </a:xfrm>
          <a:prstGeom prst="rect">
            <a:avLst/>
          </a:prstGeom>
        </p:spPr>
        <p:txBody>
          <a:bodyPr wrap="square">
            <a:spAutoFit/>
          </a:bodyPr>
          <a:lstStyle/>
          <a:p>
            <a:pPr algn="just">
              <a:lnSpc>
                <a:spcPct val="115000"/>
              </a:lnSpc>
            </a:pPr>
            <a:r>
              <a:rPr lang="en-US" sz="2800" b="1" dirty="0">
                <a:solidFill>
                  <a:srgbClr val="0070C0"/>
                </a:solidFill>
                <a:latin typeface="Times New Roman"/>
                <a:ea typeface="Times New Roman"/>
              </a:rPr>
              <a:t>Importance of sight distance</a:t>
            </a:r>
            <a:r>
              <a:rPr lang="en-US" sz="2800" b="1" dirty="0" smtClean="0">
                <a:solidFill>
                  <a:srgbClr val="0070C0"/>
                </a:solidFill>
                <a:latin typeface="Times New Roman"/>
                <a:ea typeface="Times New Roman"/>
              </a:rPr>
              <a:t>:</a:t>
            </a:r>
          </a:p>
          <a:p>
            <a:pPr algn="just">
              <a:lnSpc>
                <a:spcPct val="115000"/>
              </a:lnSpc>
            </a:pPr>
            <a:endParaRPr lang="en-US" sz="2400" dirty="0">
              <a:latin typeface="Times New Roman"/>
              <a:ea typeface="Times New Roman"/>
            </a:endParaRPr>
          </a:p>
          <a:p>
            <a:pPr marL="457200" marR="0" lvl="0" indent="-457200" algn="just">
              <a:lnSpc>
                <a:spcPct val="115000"/>
              </a:lnSpc>
              <a:buFont typeface="Wingdings" pitchFamily="2" charset="2"/>
              <a:buChar char="Ø"/>
            </a:pPr>
            <a:r>
              <a:rPr lang="en-US" sz="2800" dirty="0">
                <a:latin typeface="Times New Roman"/>
                <a:ea typeface="Times New Roman"/>
              </a:rPr>
              <a:t>It reduces the possibility of collision</a:t>
            </a:r>
            <a:endParaRPr lang="en-US" sz="2400" dirty="0">
              <a:latin typeface="Times New Roman"/>
              <a:ea typeface="Times New Roman"/>
            </a:endParaRPr>
          </a:p>
          <a:p>
            <a:pPr marL="457200" marR="0" lvl="0" indent="-457200" algn="just">
              <a:lnSpc>
                <a:spcPct val="115000"/>
              </a:lnSpc>
              <a:buFont typeface="Wingdings" pitchFamily="2" charset="2"/>
              <a:buChar char="Ø"/>
            </a:pPr>
            <a:r>
              <a:rPr lang="en-US" sz="2800" dirty="0">
                <a:latin typeface="Times New Roman"/>
                <a:ea typeface="Times New Roman"/>
              </a:rPr>
              <a:t>It helps the driver to run at design speed</a:t>
            </a:r>
            <a:endParaRPr lang="en-US" sz="2400" dirty="0">
              <a:latin typeface="Times New Roman"/>
              <a:ea typeface="Times New Roman"/>
            </a:endParaRPr>
          </a:p>
          <a:p>
            <a:pPr marL="457200" marR="0" lvl="0" indent="-457200" algn="just">
              <a:lnSpc>
                <a:spcPct val="115000"/>
              </a:lnSpc>
              <a:buFont typeface="Wingdings" pitchFamily="2" charset="2"/>
              <a:buChar char="Ø"/>
            </a:pPr>
            <a:r>
              <a:rPr lang="en-US" sz="2800" dirty="0">
                <a:latin typeface="Times New Roman"/>
                <a:ea typeface="Times New Roman"/>
              </a:rPr>
              <a:t>It is a vital factor for safe vehicle operation</a:t>
            </a:r>
            <a:endParaRPr lang="en-US" sz="2400" dirty="0">
              <a:latin typeface="Times New Roman"/>
              <a:ea typeface="Times New Roman"/>
            </a:endParaRPr>
          </a:p>
          <a:p>
            <a:pPr marL="457200" marR="0" lvl="0" indent="-457200" algn="just">
              <a:lnSpc>
                <a:spcPct val="115000"/>
              </a:lnSpc>
              <a:buFont typeface="Wingdings" pitchFamily="2" charset="2"/>
              <a:buChar char="Ø"/>
            </a:pPr>
            <a:r>
              <a:rPr lang="en-US" sz="2800" dirty="0">
                <a:latin typeface="Times New Roman"/>
                <a:ea typeface="Times New Roman"/>
              </a:rPr>
              <a:t>It helps to reduce traffic jam</a:t>
            </a:r>
            <a:endParaRPr lang="en-US" sz="2400" dirty="0">
              <a:latin typeface="Times New Roman"/>
              <a:ea typeface="Times New Roman"/>
            </a:endParaRPr>
          </a:p>
          <a:p>
            <a:pPr marL="457200" marR="0" lvl="0" indent="-457200" algn="just">
              <a:lnSpc>
                <a:spcPct val="115000"/>
              </a:lnSpc>
              <a:buFont typeface="Wingdings" pitchFamily="2" charset="2"/>
              <a:buChar char="Ø"/>
            </a:pPr>
            <a:r>
              <a:rPr lang="en-US" sz="2800" dirty="0">
                <a:latin typeface="Times New Roman"/>
                <a:ea typeface="Times New Roman"/>
              </a:rPr>
              <a:t>It is essential for fast moving vehicles to overtake slow moving vehicles</a:t>
            </a:r>
            <a:endParaRPr lang="en-US" sz="2400" dirty="0">
              <a:effectLst/>
              <a:latin typeface="Times New Roman"/>
              <a:ea typeface="Times New Roman"/>
            </a:endParaRPr>
          </a:p>
        </p:txBody>
      </p:sp>
    </p:spTree>
    <p:extLst>
      <p:ext uri="{BB962C8B-B14F-4D97-AF65-F5344CB8AC3E}">
        <p14:creationId xmlns:p14="http://schemas.microsoft.com/office/powerpoint/2010/main" val="33247274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109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184690" y="131490"/>
            <a:ext cx="3970959" cy="461665"/>
          </a:xfrm>
          <a:prstGeom prst="rect">
            <a:avLst/>
          </a:prstGeom>
        </p:spPr>
        <p:txBody>
          <a:bodyPr wrap="none">
            <a:spAutoFit/>
          </a:bodyPr>
          <a:lstStyle/>
          <a:p>
            <a:r>
              <a:rPr lang="en-US" sz="2400" b="1" dirty="0" smtClean="0">
                <a:solidFill>
                  <a:srgbClr val="0070C0"/>
                </a:solidFill>
                <a:latin typeface="Times New Roman" pitchFamily="18" charset="0"/>
                <a:cs typeface="Times New Roman" pitchFamily="18" charset="0"/>
              </a:rPr>
              <a:t>Sight </a:t>
            </a:r>
            <a:r>
              <a:rPr lang="en-US" sz="2400" b="1" dirty="0">
                <a:solidFill>
                  <a:srgbClr val="0070C0"/>
                </a:solidFill>
                <a:latin typeface="Times New Roman" pitchFamily="18" charset="0"/>
                <a:cs typeface="Times New Roman" pitchFamily="18" charset="0"/>
              </a:rPr>
              <a:t>distance at intersection</a:t>
            </a:r>
          </a:p>
        </p:txBody>
      </p:sp>
      <p:sp>
        <p:nvSpPr>
          <p:cNvPr id="8" name="Rectangle 7"/>
          <p:cNvSpPr/>
          <p:nvPr/>
        </p:nvSpPr>
        <p:spPr>
          <a:xfrm>
            <a:off x="163138" y="362323"/>
            <a:ext cx="6841173" cy="5170646"/>
          </a:xfrm>
          <a:prstGeom prst="rect">
            <a:avLst/>
          </a:prstGeom>
        </p:spPr>
        <p:txBody>
          <a:bodyPr wrap="square">
            <a:spAutoFit/>
          </a:bodyPr>
          <a:lstStyle/>
          <a:p>
            <a:endParaRPr lang="en-GB" dirty="0"/>
          </a:p>
          <a:p>
            <a:pPr algn="just"/>
            <a:r>
              <a:rPr lang="en-GB" sz="2400" dirty="0">
                <a:latin typeface="Times New Roman" pitchFamily="18" charset="0"/>
                <a:cs typeface="Times New Roman" pitchFamily="18" charset="0"/>
              </a:rPr>
              <a:t>Sight Distance in Highway Engineering – Types and ...Intersection sight distance is the required clear and unobstructed length of roadway that allows a driver to see conflicting traffic and traffic control devices, enabling them to safely react, stop, or enter the intersection. It is defined by a sight triangle, the area free of obstructions like vegetation or parked cars, which ensures drivers can perceive hazards with enough time to avoid a collision. This distance is crucial for both signalized and </a:t>
            </a:r>
            <a:r>
              <a:rPr lang="en-GB" sz="2400" dirty="0" err="1">
                <a:latin typeface="Times New Roman" pitchFamily="18" charset="0"/>
                <a:cs typeface="Times New Roman" pitchFamily="18" charset="0"/>
              </a:rPr>
              <a:t>unsignalized</a:t>
            </a:r>
            <a:r>
              <a:rPr lang="en-GB" sz="2400" dirty="0">
                <a:latin typeface="Times New Roman" pitchFamily="18" charset="0"/>
                <a:cs typeface="Times New Roman" pitchFamily="18" charset="0"/>
              </a:rPr>
              <a:t> intersections and is calculated considering factors such as vehicle speed, driver reaction time, and road conditions. </a:t>
            </a:r>
            <a:endParaRPr lang="en-US" sz="2400" dirty="0">
              <a:latin typeface="Times New Roman" pitchFamily="18" charset="0"/>
              <a:cs typeface="Times New Roman" pitchFamily="18" charset="0"/>
            </a:endParaRPr>
          </a:p>
        </p:txBody>
      </p:sp>
      <p:pic>
        <p:nvPicPr>
          <p:cNvPr id="1026" name="Picture 2" descr="Intermediate Sight Distance And Sight Distance At Intersections"/>
          <p:cNvPicPr>
            <a:picLocks noChangeAspect="1" noChangeArrowheads="1"/>
          </p:cNvPicPr>
          <p:nvPr/>
        </p:nvPicPr>
        <p:blipFill rotWithShape="1">
          <a:blip r:embed="rId2">
            <a:extLst>
              <a:ext uri="{28A0092B-C50C-407E-A947-70E740481C1C}">
                <a14:useLocalDpi xmlns:a14="http://schemas.microsoft.com/office/drawing/2010/main" val="0"/>
              </a:ext>
            </a:extLst>
          </a:blip>
          <a:srcRect l="12097" t="9485" r="12097" b="9485"/>
          <a:stretch/>
        </p:blipFill>
        <p:spPr bwMode="auto">
          <a:xfrm>
            <a:off x="6987010" y="465138"/>
            <a:ext cx="5165677" cy="2947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67506" y="3438890"/>
            <a:ext cx="3334567" cy="400110"/>
          </a:xfrm>
          <a:prstGeom prst="rect">
            <a:avLst/>
          </a:prstGeom>
        </p:spPr>
        <p:txBody>
          <a:bodyPr wrap="none">
            <a:spAutoFit/>
          </a:bodyPr>
          <a:lstStyle/>
          <a:p>
            <a:pPr lvl="0"/>
            <a:r>
              <a:rPr lang="en-US" sz="2000" b="1" dirty="0">
                <a:latin typeface="Times New Roman" pitchFamily="18" charset="0"/>
                <a:cs typeface="Times New Roman" pitchFamily="18" charset="0"/>
              </a:rPr>
              <a:t>Sight distance at intersection</a:t>
            </a:r>
          </a:p>
        </p:txBody>
      </p:sp>
    </p:spTree>
    <p:extLst>
      <p:ext uri="{BB962C8B-B14F-4D97-AF65-F5344CB8AC3E}">
        <p14:creationId xmlns:p14="http://schemas.microsoft.com/office/powerpoint/2010/main" val="2284449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11</a:t>
            </a:fld>
            <a:endParaRPr lang="en-US"/>
          </a:p>
        </p:txBody>
      </p:sp>
      <p:sp>
        <p:nvSpPr>
          <p:cNvPr id="2" name="Rectangle 1"/>
          <p:cNvSpPr/>
          <p:nvPr/>
        </p:nvSpPr>
        <p:spPr>
          <a:xfrm>
            <a:off x="356488" y="457200"/>
            <a:ext cx="6092825" cy="4339650"/>
          </a:xfrm>
          <a:prstGeom prst="rect">
            <a:avLst/>
          </a:prstGeom>
        </p:spPr>
        <p:txBody>
          <a:bodyPr>
            <a:spAutoFit/>
          </a:bodyPr>
          <a:lstStyle/>
          <a:p>
            <a:pPr algn="just">
              <a:lnSpc>
                <a:spcPct val="115000"/>
              </a:lnSpc>
              <a:spcAft>
                <a:spcPts val="1000"/>
              </a:spcAft>
            </a:pPr>
            <a:r>
              <a:rPr lang="en-US" sz="2400" b="1" dirty="0" smtClean="0">
                <a:effectLst/>
                <a:latin typeface="Times New Roman"/>
                <a:ea typeface="Calibri"/>
                <a:cs typeface="Times New Roman"/>
              </a:rPr>
              <a:t>Transportation engineering</a:t>
            </a:r>
            <a:r>
              <a:rPr lang="en-US" sz="2400" dirty="0" smtClean="0">
                <a:effectLst/>
                <a:latin typeface="Times New Roman"/>
                <a:ea typeface="Calibri"/>
                <a:cs typeface="Times New Roman"/>
              </a:rPr>
              <a:t> is the branch of civil engineering focused on the planning, design, operation, and management of transportation systems and facilities to ensure the safe, efficient, and environmentally compatible movement of people and goods. This involves applying scientific principles and technology to various modes of transport, including highways, railways, airports, waterways, and public transit systems. </a:t>
            </a:r>
            <a:endParaRPr lang="en-US" sz="2400" dirty="0">
              <a:effectLst/>
              <a:latin typeface="Calibri"/>
              <a:ea typeface="Calibri"/>
              <a:cs typeface="Times New Roman"/>
            </a:endParaRPr>
          </a:p>
        </p:txBody>
      </p:sp>
      <p:pic>
        <p:nvPicPr>
          <p:cNvPr id="2050" name="Picture 2" descr="Routing the two-tier economy: Part I – transportation | Nationof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819" y="836325"/>
            <a:ext cx="5363652"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42212" y="4566031"/>
            <a:ext cx="3871188" cy="461665"/>
          </a:xfrm>
          <a:prstGeom prst="rect">
            <a:avLst/>
          </a:prstGeom>
        </p:spPr>
        <p:txBody>
          <a:bodyPr wrap="none">
            <a:spAutoFit/>
          </a:bodyPr>
          <a:lstStyle/>
          <a:p>
            <a:r>
              <a:rPr lang="en-US" sz="2400" b="1" dirty="0">
                <a:solidFill>
                  <a:srgbClr val="000000"/>
                </a:solidFill>
                <a:latin typeface="Times New Roman"/>
                <a:ea typeface="Calibri"/>
                <a:cs typeface="Times New Roman"/>
              </a:rPr>
              <a:t>Transportation engineering</a:t>
            </a:r>
            <a:r>
              <a:rPr lang="en-US" sz="2400" dirty="0">
                <a:solidFill>
                  <a:srgbClr val="000000"/>
                </a:solidFill>
                <a:latin typeface="Times New Roman"/>
                <a:ea typeface="Calibri"/>
                <a:cs typeface="Times New Roman"/>
              </a:rPr>
              <a:t> </a:t>
            </a:r>
            <a:endParaRPr lang="en-US" dirty="0"/>
          </a:p>
        </p:txBody>
      </p:sp>
    </p:spTree>
    <p:extLst>
      <p:ext uri="{BB962C8B-B14F-4D97-AF65-F5344CB8AC3E}">
        <p14:creationId xmlns:p14="http://schemas.microsoft.com/office/powerpoint/2010/main" val="24964776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110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4581810" y="485212"/>
            <a:ext cx="2743200" cy="517065"/>
          </a:xfrm>
          <a:prstGeom prst="rect">
            <a:avLst/>
          </a:prstGeom>
        </p:spPr>
        <p:txBody>
          <a:bodyPr wrap="square">
            <a:spAutoFit/>
          </a:bodyPr>
          <a:lstStyle/>
          <a:p>
            <a:pPr lvl="0" algn="just">
              <a:lnSpc>
                <a:spcPct val="115000"/>
              </a:lnSpc>
            </a:pPr>
            <a:r>
              <a:rPr lang="en-US" sz="2400" b="1" dirty="0" smtClean="0">
                <a:solidFill>
                  <a:srgbClr val="000000"/>
                </a:solidFill>
                <a:latin typeface="Times New Roman"/>
                <a:ea typeface="Times New Roman"/>
              </a:rPr>
              <a:t>Derivation of SSD</a:t>
            </a:r>
            <a:endParaRPr lang="en-US" sz="2000" dirty="0">
              <a:solidFill>
                <a:srgbClr val="000000"/>
              </a:solidFill>
              <a:latin typeface="Times New Roman"/>
              <a:ea typeface="Times New Roman"/>
            </a:endParaRPr>
          </a:p>
        </p:txBody>
      </p:sp>
      <p:sp>
        <p:nvSpPr>
          <p:cNvPr id="12" name="Rectangle 11"/>
          <p:cNvSpPr/>
          <p:nvPr/>
        </p:nvSpPr>
        <p:spPr>
          <a:xfrm>
            <a:off x="4341812" y="1524000"/>
            <a:ext cx="2983198" cy="385362"/>
          </a:xfrm>
          <a:prstGeom prst="rect">
            <a:avLst/>
          </a:prstGeom>
        </p:spPr>
        <p:txBody>
          <a:bodyPr wrap="square">
            <a:spAutoFit/>
          </a:bodyPr>
          <a:lstStyle/>
          <a:p>
            <a:pPr lvl="0" algn="ctr">
              <a:lnSpc>
                <a:spcPct val="115000"/>
              </a:lnSpc>
            </a:pPr>
            <a:r>
              <a:rPr lang="en-US" b="1" dirty="0" smtClean="0">
                <a:solidFill>
                  <a:srgbClr val="7030A0"/>
                </a:solidFill>
                <a:latin typeface="Times New Roman"/>
                <a:ea typeface="Times New Roman"/>
                <a:hlinkClick r:id="rId2"/>
              </a:rPr>
              <a:t>Please Click the link</a:t>
            </a:r>
            <a:endParaRPr lang="en-US" sz="1600" dirty="0">
              <a:solidFill>
                <a:srgbClr val="7030A0"/>
              </a:solidFill>
              <a:latin typeface="Times New Roman"/>
              <a:ea typeface="Times New Roman"/>
            </a:endParaRPr>
          </a:p>
        </p:txBody>
      </p:sp>
      <p:sp>
        <p:nvSpPr>
          <p:cNvPr id="13" name="Rectangle 12"/>
          <p:cNvSpPr/>
          <p:nvPr/>
        </p:nvSpPr>
        <p:spPr>
          <a:xfrm>
            <a:off x="1060576" y="2743200"/>
            <a:ext cx="10591800" cy="1366528"/>
          </a:xfrm>
          <a:prstGeom prst="rect">
            <a:avLst/>
          </a:prstGeom>
        </p:spPr>
        <p:txBody>
          <a:bodyPr wrap="square">
            <a:spAutoFit/>
          </a:bodyPr>
          <a:lstStyle/>
          <a:p>
            <a:pPr lvl="0" algn="just">
              <a:lnSpc>
                <a:spcPct val="115000"/>
              </a:lnSpc>
            </a:pPr>
            <a:r>
              <a:rPr lang="en-US" sz="2400" b="1" dirty="0" smtClean="0">
                <a:solidFill>
                  <a:srgbClr val="00B050"/>
                </a:solidFill>
                <a:latin typeface="Times New Roman"/>
                <a:ea typeface="Times New Roman"/>
              </a:rPr>
              <a:t>For solving mathematical problems </a:t>
            </a:r>
            <a:r>
              <a:rPr lang="en-US" sz="2400" b="1" dirty="0" smtClean="0">
                <a:solidFill>
                  <a:srgbClr val="000000"/>
                </a:solidFill>
                <a:latin typeface="Times New Roman"/>
                <a:ea typeface="Times New Roman"/>
              </a:rPr>
              <a:t>(See </a:t>
            </a:r>
            <a:r>
              <a:rPr lang="en-US" sz="2400" b="1" dirty="0" smtClean="0">
                <a:solidFill>
                  <a:srgbClr val="FF0000"/>
                </a:solidFill>
                <a:latin typeface="Times New Roman"/>
                <a:ea typeface="Times New Roman"/>
              </a:rPr>
              <a:t>4.2, 4.3, 4.4 and 4.5</a:t>
            </a:r>
            <a:r>
              <a:rPr lang="en-US" sz="2400" b="1" dirty="0" smtClean="0">
                <a:solidFill>
                  <a:srgbClr val="000000"/>
                </a:solidFill>
                <a:latin typeface="Times New Roman"/>
                <a:ea typeface="Times New Roman"/>
              </a:rPr>
              <a:t>) (</a:t>
            </a:r>
            <a:r>
              <a:rPr lang="en-US" sz="2400" b="1" dirty="0" smtClean="0">
                <a:solidFill>
                  <a:srgbClr val="7030A0"/>
                </a:solidFill>
                <a:latin typeface="Times New Roman"/>
                <a:ea typeface="Times New Roman"/>
              </a:rPr>
              <a:t>Chapter 4 of uploaded book; Highway Geometric Design</a:t>
            </a:r>
            <a:r>
              <a:rPr lang="en-US" sz="2400" b="1" dirty="0" smtClean="0">
                <a:solidFill>
                  <a:srgbClr val="000000"/>
                </a:solidFill>
                <a:latin typeface="Times New Roman"/>
                <a:ea typeface="Times New Roman"/>
              </a:rPr>
              <a:t>) (Highway Engineering By </a:t>
            </a:r>
            <a:r>
              <a:rPr lang="en-US" sz="2400" b="1" dirty="0" err="1" smtClean="0">
                <a:solidFill>
                  <a:srgbClr val="000000"/>
                </a:solidFill>
                <a:latin typeface="Times New Roman"/>
                <a:ea typeface="Times New Roman"/>
              </a:rPr>
              <a:t>Khanna</a:t>
            </a:r>
            <a:r>
              <a:rPr lang="en-US" sz="2400" b="1" dirty="0" smtClean="0">
                <a:solidFill>
                  <a:srgbClr val="000000"/>
                </a:solidFill>
                <a:latin typeface="Times New Roman"/>
                <a:ea typeface="Times New Roman"/>
              </a:rPr>
              <a:t> and Justo) </a:t>
            </a:r>
            <a:endParaRPr lang="en-US" sz="2000" dirty="0">
              <a:solidFill>
                <a:srgbClr val="000000"/>
              </a:solidFill>
              <a:latin typeface="Times New Roman"/>
              <a:ea typeface="Times New Roman"/>
            </a:endParaRPr>
          </a:p>
        </p:txBody>
      </p:sp>
    </p:spTree>
    <p:extLst>
      <p:ext uri="{BB962C8B-B14F-4D97-AF65-F5344CB8AC3E}">
        <p14:creationId xmlns:p14="http://schemas.microsoft.com/office/powerpoint/2010/main" val="25997402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77582" y="6096000"/>
            <a:ext cx="670385" cy="502920"/>
          </a:xfrm>
        </p:spPr>
        <p:txBody>
          <a:bodyPr/>
          <a:lstStyle/>
          <a:p>
            <a:fld id="{34216374-E7D6-4C74-ADA3-2C9987A1DEB2}" type="slidenum">
              <a:rPr lang="en-US" smtClean="0"/>
              <a:pPr/>
              <a:t>111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Rectangle 8"/>
          <p:cNvSpPr/>
          <p:nvPr/>
        </p:nvSpPr>
        <p:spPr>
          <a:xfrm>
            <a:off x="7" y="7937"/>
            <a:ext cx="6475405" cy="4835170"/>
          </a:xfrm>
          <a:prstGeom prst="rect">
            <a:avLst/>
          </a:prstGeom>
        </p:spPr>
        <p:txBody>
          <a:bodyPr wrap="square">
            <a:spAutoFit/>
          </a:bodyPr>
          <a:lstStyle/>
          <a:p>
            <a:pPr algn="just">
              <a:lnSpc>
                <a:spcPct val="115000"/>
              </a:lnSpc>
            </a:pPr>
            <a:r>
              <a:rPr lang="en-US" sz="2800" b="1" dirty="0" smtClean="0">
                <a:solidFill>
                  <a:srgbClr val="001D35"/>
                </a:solidFill>
                <a:latin typeface="Times New Roman" pitchFamily="18" charset="0"/>
                <a:cs typeface="Times New Roman" pitchFamily="18" charset="0"/>
              </a:rPr>
              <a:t>Overtaking </a:t>
            </a:r>
            <a:r>
              <a:rPr lang="en-US" sz="2800" b="1" dirty="0">
                <a:solidFill>
                  <a:srgbClr val="001D35"/>
                </a:solidFill>
                <a:latin typeface="Times New Roman" pitchFamily="18" charset="0"/>
                <a:cs typeface="Times New Roman" pitchFamily="18" charset="0"/>
              </a:rPr>
              <a:t>zone</a:t>
            </a:r>
            <a:r>
              <a:rPr lang="en-US" sz="2800" b="1" dirty="0" smtClean="0">
                <a:solidFill>
                  <a:srgbClr val="000000"/>
                </a:solidFill>
                <a:latin typeface="Times New Roman" pitchFamily="18" charset="0"/>
                <a:ea typeface="Times New Roman"/>
                <a:cs typeface="Times New Roman" pitchFamily="18" charset="0"/>
              </a:rPr>
              <a:t>:</a:t>
            </a:r>
            <a:endParaRPr lang="en-US" sz="2400" dirty="0">
              <a:solidFill>
                <a:srgbClr val="000000"/>
              </a:solidFill>
              <a:latin typeface="Times New Roman" pitchFamily="18" charset="0"/>
              <a:ea typeface="Times New Roman"/>
              <a:cs typeface="Times New Roman" pitchFamily="18" charset="0"/>
            </a:endParaRPr>
          </a:p>
          <a:p>
            <a:pPr algn="just">
              <a:lnSpc>
                <a:spcPct val="115000"/>
              </a:lnSpc>
            </a:pPr>
            <a:r>
              <a:rPr lang="en-GB" sz="2400" dirty="0">
                <a:solidFill>
                  <a:srgbClr val="000000"/>
                </a:solidFill>
                <a:latin typeface="Times New Roman"/>
                <a:ea typeface="Times New Roman"/>
              </a:rPr>
              <a:t>An overtaking zone is a section of a highway designated and designed for safe overtaking of slower vehicles when sufficient overtaking sight distance isn't available for the entire highway. These zones are characterized by wider roads and clear signage at the start and end. The length of an overtaking zone is typically determined by the overtaking sight distance (OSD), with a minimum recommended length of three times the OSD and a desirable length of five times the OSD. </a:t>
            </a:r>
            <a:endParaRPr lang="en-US" sz="2000" dirty="0">
              <a:solidFill>
                <a:srgbClr val="000000"/>
              </a:solidFill>
              <a:latin typeface="Times New Roman"/>
              <a:ea typeface="Times New Roman"/>
            </a:endParaRPr>
          </a:p>
        </p:txBody>
      </p:sp>
      <p:pic>
        <p:nvPicPr>
          <p:cNvPr id="5122" name="Picture 2" descr="Overtaking Zone @civil_by_yahya_sir Explanation: Overtaking Zone:  Particular zones marked with the wide roads for overtaking operation in the  highway when it is not possible to provide overtaking sight distance (OSD)  throughout 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412" y="18288"/>
            <a:ext cx="5105400" cy="31675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05371" y="3124200"/>
            <a:ext cx="2063385" cy="400110"/>
          </a:xfrm>
          <a:prstGeom prst="rect">
            <a:avLst/>
          </a:prstGeom>
        </p:spPr>
        <p:txBody>
          <a:bodyPr wrap="none">
            <a:spAutoFit/>
          </a:bodyPr>
          <a:lstStyle/>
          <a:p>
            <a:r>
              <a:rPr lang="en-GB" sz="2000" b="1" dirty="0" smtClean="0">
                <a:solidFill>
                  <a:srgbClr val="000000"/>
                </a:solidFill>
                <a:latin typeface="Times New Roman"/>
                <a:ea typeface="Times New Roman"/>
              </a:rPr>
              <a:t>Overtaking </a:t>
            </a:r>
            <a:r>
              <a:rPr lang="en-GB" sz="2000" b="1" dirty="0">
                <a:solidFill>
                  <a:srgbClr val="000000"/>
                </a:solidFill>
                <a:latin typeface="Times New Roman"/>
                <a:ea typeface="Times New Roman"/>
              </a:rPr>
              <a:t>zone </a:t>
            </a:r>
            <a:endParaRPr lang="en-US" sz="1600" b="1" dirty="0"/>
          </a:p>
        </p:txBody>
      </p:sp>
      <p:pic>
        <p:nvPicPr>
          <p:cNvPr id="5124" name="Picture 4" descr="OSD|Overtaking Sight Distance in tami| Highway Engineering in tamil | OSD  in TAMIL| Geometric design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4632" y="3598278"/>
            <a:ext cx="5068959" cy="28512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151812" y="6396335"/>
            <a:ext cx="2877711" cy="461665"/>
          </a:xfrm>
          <a:prstGeom prst="rect">
            <a:avLst/>
          </a:prstGeom>
        </p:spPr>
        <p:txBody>
          <a:bodyPr wrap="none">
            <a:spAutoFit/>
          </a:bodyPr>
          <a:lstStyle/>
          <a:p>
            <a:r>
              <a:rPr lang="en-GB" sz="2000" dirty="0" smtClean="0">
                <a:solidFill>
                  <a:srgbClr val="000000"/>
                </a:solidFill>
                <a:latin typeface="Times New Roman"/>
                <a:ea typeface="Times New Roman"/>
              </a:rPr>
              <a:t>Overtaking </a:t>
            </a:r>
            <a:r>
              <a:rPr lang="en-GB" sz="2000" dirty="0">
                <a:solidFill>
                  <a:srgbClr val="000000"/>
                </a:solidFill>
                <a:latin typeface="Times New Roman"/>
                <a:ea typeface="Times New Roman"/>
              </a:rPr>
              <a:t>sight distance</a:t>
            </a:r>
            <a:r>
              <a:rPr lang="en-GB" sz="2400" dirty="0">
                <a:solidFill>
                  <a:srgbClr val="000000"/>
                </a:solidFill>
                <a:latin typeface="Times New Roman"/>
                <a:ea typeface="Times New Roman"/>
              </a:rPr>
              <a:t> </a:t>
            </a:r>
            <a:endParaRPr lang="en-US" dirty="0"/>
          </a:p>
        </p:txBody>
      </p:sp>
    </p:spTree>
    <p:extLst>
      <p:ext uri="{BB962C8B-B14F-4D97-AF65-F5344CB8AC3E}">
        <p14:creationId xmlns:p14="http://schemas.microsoft.com/office/powerpoint/2010/main" val="24105086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112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4581810" y="485212"/>
            <a:ext cx="2743200" cy="517065"/>
          </a:xfrm>
          <a:prstGeom prst="rect">
            <a:avLst/>
          </a:prstGeom>
        </p:spPr>
        <p:txBody>
          <a:bodyPr wrap="square">
            <a:spAutoFit/>
          </a:bodyPr>
          <a:lstStyle/>
          <a:p>
            <a:pPr algn="just">
              <a:lnSpc>
                <a:spcPct val="115000"/>
              </a:lnSpc>
            </a:pPr>
            <a:r>
              <a:rPr lang="en-US" sz="2400" b="1" dirty="0" smtClean="0">
                <a:solidFill>
                  <a:srgbClr val="000000"/>
                </a:solidFill>
                <a:latin typeface="Times New Roman"/>
                <a:ea typeface="Times New Roman"/>
              </a:rPr>
              <a:t>Derivation of OSD</a:t>
            </a:r>
            <a:endParaRPr lang="en-US" sz="2000" dirty="0">
              <a:solidFill>
                <a:srgbClr val="000000"/>
              </a:solidFill>
              <a:latin typeface="Times New Roman"/>
              <a:ea typeface="Times New Roman"/>
            </a:endParaRPr>
          </a:p>
        </p:txBody>
      </p:sp>
      <p:sp>
        <p:nvSpPr>
          <p:cNvPr id="12" name="Rectangle 11"/>
          <p:cNvSpPr/>
          <p:nvPr/>
        </p:nvSpPr>
        <p:spPr>
          <a:xfrm>
            <a:off x="4341812" y="1524000"/>
            <a:ext cx="2983198" cy="352789"/>
          </a:xfrm>
          <a:prstGeom prst="rect">
            <a:avLst/>
          </a:prstGeom>
        </p:spPr>
        <p:txBody>
          <a:bodyPr wrap="square">
            <a:spAutoFit/>
          </a:bodyPr>
          <a:lstStyle/>
          <a:p>
            <a:pPr algn="ctr">
              <a:lnSpc>
                <a:spcPct val="115000"/>
              </a:lnSpc>
            </a:pPr>
            <a:r>
              <a:rPr lang="en-GB" sz="1600" b="1" dirty="0" smtClean="0">
                <a:solidFill>
                  <a:srgbClr val="7030A0"/>
                </a:solidFill>
                <a:latin typeface="Times New Roman"/>
                <a:ea typeface="Times New Roman"/>
                <a:hlinkClick r:id="rId2"/>
              </a:rPr>
              <a:t>Please Click the link</a:t>
            </a:r>
            <a:endParaRPr lang="en-US" sz="1600" b="1" dirty="0">
              <a:solidFill>
                <a:srgbClr val="7030A0"/>
              </a:solidFill>
              <a:latin typeface="Times New Roman"/>
              <a:ea typeface="Times New Roman"/>
            </a:endParaRPr>
          </a:p>
        </p:txBody>
      </p:sp>
      <p:sp>
        <p:nvSpPr>
          <p:cNvPr id="13" name="Rectangle 12"/>
          <p:cNvSpPr/>
          <p:nvPr/>
        </p:nvSpPr>
        <p:spPr>
          <a:xfrm>
            <a:off x="1060576" y="2743200"/>
            <a:ext cx="10591800" cy="1366528"/>
          </a:xfrm>
          <a:prstGeom prst="rect">
            <a:avLst/>
          </a:prstGeom>
        </p:spPr>
        <p:txBody>
          <a:bodyPr wrap="square">
            <a:spAutoFit/>
          </a:bodyPr>
          <a:lstStyle/>
          <a:p>
            <a:pPr algn="just">
              <a:lnSpc>
                <a:spcPct val="115000"/>
              </a:lnSpc>
            </a:pPr>
            <a:r>
              <a:rPr lang="en-US" sz="2400" b="1" dirty="0" smtClean="0">
                <a:solidFill>
                  <a:srgbClr val="00B050"/>
                </a:solidFill>
                <a:latin typeface="Times New Roman"/>
                <a:ea typeface="Times New Roman"/>
              </a:rPr>
              <a:t>For solving mathematical problems </a:t>
            </a:r>
            <a:r>
              <a:rPr lang="en-US" sz="2400" b="1" dirty="0" smtClean="0">
                <a:solidFill>
                  <a:srgbClr val="000000"/>
                </a:solidFill>
                <a:latin typeface="Times New Roman"/>
                <a:ea typeface="Times New Roman"/>
              </a:rPr>
              <a:t>(See </a:t>
            </a:r>
            <a:r>
              <a:rPr lang="en-US" sz="2400" b="1" dirty="0" smtClean="0">
                <a:solidFill>
                  <a:srgbClr val="FF0000"/>
                </a:solidFill>
                <a:latin typeface="Times New Roman"/>
                <a:ea typeface="Times New Roman"/>
              </a:rPr>
              <a:t>4.6 and 4.7</a:t>
            </a:r>
            <a:r>
              <a:rPr lang="en-US" sz="2400" b="1" dirty="0" smtClean="0">
                <a:solidFill>
                  <a:srgbClr val="000000"/>
                </a:solidFill>
                <a:latin typeface="Times New Roman"/>
                <a:ea typeface="Times New Roman"/>
              </a:rPr>
              <a:t>) (</a:t>
            </a:r>
            <a:r>
              <a:rPr lang="en-US" sz="2400" b="1" dirty="0" smtClean="0">
                <a:solidFill>
                  <a:srgbClr val="7030A0"/>
                </a:solidFill>
                <a:latin typeface="Times New Roman"/>
                <a:ea typeface="Times New Roman"/>
              </a:rPr>
              <a:t>Chapter 4 of uploaded book; Highway Geometric Design</a:t>
            </a:r>
            <a:r>
              <a:rPr lang="en-US" sz="2400" b="1" dirty="0" smtClean="0">
                <a:solidFill>
                  <a:srgbClr val="000000"/>
                </a:solidFill>
                <a:latin typeface="Times New Roman"/>
                <a:ea typeface="Times New Roman"/>
              </a:rPr>
              <a:t>) (Highway Engineering By </a:t>
            </a:r>
            <a:r>
              <a:rPr lang="en-US" sz="2400" b="1" dirty="0" err="1" smtClean="0">
                <a:solidFill>
                  <a:srgbClr val="000000"/>
                </a:solidFill>
                <a:latin typeface="Times New Roman"/>
                <a:ea typeface="Times New Roman"/>
              </a:rPr>
              <a:t>Khanna</a:t>
            </a:r>
            <a:r>
              <a:rPr lang="en-US" sz="2400" b="1" dirty="0" smtClean="0">
                <a:solidFill>
                  <a:srgbClr val="000000"/>
                </a:solidFill>
                <a:latin typeface="Times New Roman"/>
                <a:ea typeface="Times New Roman"/>
              </a:rPr>
              <a:t> and Justo) </a:t>
            </a:r>
            <a:endParaRPr lang="en-US" sz="2000" dirty="0">
              <a:solidFill>
                <a:srgbClr val="000000"/>
              </a:solidFill>
              <a:latin typeface="Times New Roman"/>
              <a:ea typeface="Times New Roman"/>
            </a:endParaRPr>
          </a:p>
        </p:txBody>
      </p:sp>
    </p:spTree>
    <p:extLst>
      <p:ext uri="{BB962C8B-B14F-4D97-AF65-F5344CB8AC3E}">
        <p14:creationId xmlns:p14="http://schemas.microsoft.com/office/powerpoint/2010/main" val="231457177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113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63329" y="133106"/>
            <a:ext cx="5130352" cy="4764381"/>
          </a:xfrm>
          <a:prstGeom prst="rect">
            <a:avLst/>
          </a:prstGeom>
        </p:spPr>
        <p:txBody>
          <a:bodyPr wrap="square">
            <a:spAutoFit/>
          </a:bodyPr>
          <a:lstStyle/>
          <a:p>
            <a:pPr algn="just">
              <a:lnSpc>
                <a:spcPct val="115000"/>
              </a:lnSpc>
            </a:pPr>
            <a:r>
              <a:rPr lang="en-US" sz="2400" b="1" dirty="0">
                <a:solidFill>
                  <a:srgbClr val="0070C0"/>
                </a:solidFill>
                <a:latin typeface="Times New Roman"/>
                <a:ea typeface="Times New Roman"/>
              </a:rPr>
              <a:t>Super elevation/Can’t/Banking:</a:t>
            </a:r>
            <a:endParaRPr lang="en-US" sz="2000" b="1" dirty="0">
              <a:solidFill>
                <a:srgbClr val="0070C0"/>
              </a:solidFill>
              <a:latin typeface="Times New Roman"/>
              <a:ea typeface="Times New Roman"/>
            </a:endParaRPr>
          </a:p>
          <a:p>
            <a:pPr algn="just">
              <a:lnSpc>
                <a:spcPct val="115000"/>
              </a:lnSpc>
            </a:pPr>
            <a:r>
              <a:rPr lang="en-US" sz="2400" dirty="0">
                <a:latin typeface="Times New Roman"/>
                <a:ea typeface="Times New Roman"/>
              </a:rPr>
              <a:t>In order to counteract the effect of centrifugal force and to reduce the tendency of the vehicle to overturn or skid, the outer edge of the pavement is raised respect to the inner edge, thus proving the transverse slope throughout the length of the horizontal curve. This transverse indication to the pavement surface is known as </a:t>
            </a:r>
            <a:r>
              <a:rPr lang="en-US" sz="2400" b="1" dirty="0">
                <a:latin typeface="Times New Roman"/>
                <a:ea typeface="Times New Roman"/>
              </a:rPr>
              <a:t>super elevation/Can’t/Banking</a:t>
            </a:r>
            <a:r>
              <a:rPr lang="en-US" sz="2400" dirty="0">
                <a:latin typeface="Times New Roman"/>
                <a:ea typeface="Times New Roman"/>
              </a:rPr>
              <a:t>. </a:t>
            </a:r>
            <a:endParaRPr lang="en-US" sz="2000" dirty="0">
              <a:effectLst/>
              <a:latin typeface="Times New Roman"/>
              <a:ea typeface="Times New Roman"/>
            </a:endParaRPr>
          </a:p>
        </p:txBody>
      </p:sp>
      <p:pic>
        <p:nvPicPr>
          <p:cNvPr id="2050" name="Picture 2" descr="F:\Transportation Engineering -I\Difference-between-centripetal-vs-centrifugal-force-1200x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012" y="7951"/>
            <a:ext cx="5702919" cy="32078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ghway Superelevation Schem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681" y="3246322"/>
            <a:ext cx="5768172" cy="20876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04212" y="5407967"/>
            <a:ext cx="2170018" cy="461665"/>
          </a:xfrm>
          <a:prstGeom prst="rect">
            <a:avLst/>
          </a:prstGeom>
        </p:spPr>
        <p:txBody>
          <a:bodyPr wrap="none">
            <a:spAutoFit/>
          </a:bodyPr>
          <a:lstStyle/>
          <a:p>
            <a:r>
              <a:rPr lang="en-US" sz="2400" b="1" dirty="0">
                <a:solidFill>
                  <a:srgbClr val="000000"/>
                </a:solidFill>
                <a:latin typeface="Times New Roman"/>
                <a:ea typeface="Times New Roman"/>
              </a:rPr>
              <a:t>super elevation</a:t>
            </a:r>
            <a:endParaRPr lang="en-US" dirty="0"/>
          </a:p>
        </p:txBody>
      </p:sp>
    </p:spTree>
    <p:extLst>
      <p:ext uri="{BB962C8B-B14F-4D97-AF65-F5344CB8AC3E}">
        <p14:creationId xmlns:p14="http://schemas.microsoft.com/office/powerpoint/2010/main" val="2970376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114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5" name="Rectangle 4"/>
              <p:cNvSpPr/>
              <p:nvPr/>
            </p:nvSpPr>
            <p:spPr>
              <a:xfrm>
                <a:off x="63328" y="133106"/>
                <a:ext cx="11974684" cy="4013343"/>
              </a:xfrm>
              <a:prstGeom prst="rect">
                <a:avLst/>
              </a:prstGeom>
            </p:spPr>
            <p:txBody>
              <a:bodyPr wrap="square">
                <a:spAutoFit/>
              </a:bodyPr>
              <a:lstStyle/>
              <a:p>
                <a:pPr algn="just">
                  <a:lnSpc>
                    <a:spcPct val="115000"/>
                  </a:lnSpc>
                </a:pPr>
                <a:r>
                  <a:rPr lang="en-US" sz="2400" b="1" dirty="0">
                    <a:latin typeface="Times New Roman"/>
                    <a:ea typeface="Times New Roman"/>
                  </a:rPr>
                  <a:t>Analysis of super elevation:</a:t>
                </a:r>
                <a:endParaRPr lang="en-US" sz="2000" dirty="0">
                  <a:effectLst/>
                  <a:latin typeface="Times New Roman"/>
                  <a:ea typeface="Times New Roman"/>
                </a:endParaRPr>
              </a:p>
              <a:p>
                <a:pPr algn="just">
                  <a:lnSpc>
                    <a:spcPct val="115000"/>
                  </a:lnSpc>
                </a:pPr>
                <a:r>
                  <a:rPr lang="en-US" sz="2400" dirty="0">
                    <a:effectLst/>
                    <a:latin typeface="Times New Roman"/>
                    <a:ea typeface="Times New Roman"/>
                  </a:rPr>
                  <a:t>The forces acting on the vehicles while moving on a circular curve of radius R meters, at speed V m/s are:</a:t>
                </a:r>
                <a:endParaRPr lang="en-US" sz="2000" dirty="0">
                  <a:effectLst/>
                  <a:latin typeface="Times New Roman"/>
                  <a:ea typeface="Times New Roman"/>
                </a:endParaRPr>
              </a:p>
              <a:p>
                <a:pPr marL="342900" marR="0" lvl="0" indent="-342900" algn="just">
                  <a:lnSpc>
                    <a:spcPct val="115000"/>
                  </a:lnSpc>
                  <a:buFont typeface="Wingdings"/>
                  <a:buChar char=""/>
                </a:pPr>
                <a:r>
                  <a:rPr lang="en-US" sz="2400" dirty="0">
                    <a:effectLst/>
                    <a:latin typeface="Times New Roman"/>
                    <a:ea typeface="Times New Roman"/>
                  </a:rPr>
                  <a:t>The centrifugal force (P = </a:t>
                </a:r>
                <a14:m>
                  <m:oMath xmlns:m="http://schemas.openxmlformats.org/officeDocument/2006/math">
                    <m:f>
                      <m:fPr>
                        <m:ctrlPr>
                          <a:rPr lang="en-US" sz="3200" i="1">
                            <a:effectLst/>
                            <a:latin typeface="Cambria Math"/>
                            <a:ea typeface="Times New Roman"/>
                          </a:rPr>
                        </m:ctrlPr>
                      </m:fPr>
                      <m:num>
                        <m:r>
                          <a:rPr lang="en-US" sz="3200" i="1">
                            <a:effectLst/>
                            <a:latin typeface="Cambria Math"/>
                            <a:ea typeface="Times New Roman"/>
                          </a:rPr>
                          <m:t>𝑊</m:t>
                        </m:r>
                        <m:r>
                          <a:rPr lang="en-US" sz="3200" i="1">
                            <a:effectLst/>
                            <a:latin typeface="Cambria Math"/>
                            <a:ea typeface="Times New Roman"/>
                          </a:rPr>
                          <m:t> </m:t>
                        </m:r>
                        <m:sSup>
                          <m:sSupPr>
                            <m:ctrlPr>
                              <a:rPr lang="en-US" sz="3200" i="1">
                                <a:effectLst/>
                                <a:latin typeface="Cambria Math"/>
                                <a:ea typeface="Times New Roman"/>
                              </a:rPr>
                            </m:ctrlPr>
                          </m:sSupPr>
                          <m:e>
                            <m:r>
                              <a:rPr lang="en-US" sz="3200" i="1">
                                <a:effectLst/>
                                <a:latin typeface="Cambria Math"/>
                                <a:ea typeface="Times New Roman"/>
                              </a:rPr>
                              <m:t>𝑉</m:t>
                            </m:r>
                          </m:e>
                          <m:sup>
                            <m:r>
                              <a:rPr lang="en-US" sz="3200" i="1">
                                <a:effectLst/>
                                <a:latin typeface="Cambria Math"/>
                                <a:ea typeface="Times New Roman"/>
                              </a:rPr>
                              <m:t>2</m:t>
                            </m:r>
                          </m:sup>
                        </m:sSup>
                      </m:num>
                      <m:den>
                        <m:r>
                          <a:rPr lang="en-US" sz="3200" i="1">
                            <a:effectLst/>
                            <a:latin typeface="Cambria Math"/>
                            <a:ea typeface="Times New Roman"/>
                          </a:rPr>
                          <m:t>𝑔</m:t>
                        </m:r>
                        <m:r>
                          <a:rPr lang="en-US" sz="3200" i="1">
                            <a:effectLst/>
                            <a:latin typeface="Cambria Math"/>
                            <a:ea typeface="Times New Roman"/>
                          </a:rPr>
                          <m:t> </m:t>
                        </m:r>
                        <m:r>
                          <a:rPr lang="en-US" sz="3200" i="1">
                            <a:effectLst/>
                            <a:latin typeface="Cambria Math"/>
                            <a:ea typeface="Times New Roman"/>
                          </a:rPr>
                          <m:t>𝑅</m:t>
                        </m:r>
                      </m:den>
                    </m:f>
                  </m:oMath>
                </a14:m>
                <a:r>
                  <a:rPr lang="en-US" sz="3200" dirty="0">
                    <a:effectLst/>
                    <a:latin typeface="Times New Roman"/>
                    <a:ea typeface="Times New Roman"/>
                  </a:rPr>
                  <a:t>) </a:t>
                </a:r>
                <a:r>
                  <a:rPr lang="en-US" sz="2400" dirty="0">
                    <a:effectLst/>
                    <a:latin typeface="Times New Roman"/>
                    <a:ea typeface="Times New Roman"/>
                  </a:rPr>
                  <a:t>acting horizontally outwards through the center of gravity (CG).</a:t>
                </a:r>
                <a:endParaRPr lang="en-US" sz="2000" dirty="0">
                  <a:effectLst/>
                  <a:latin typeface="Times New Roman"/>
                  <a:ea typeface="Times New Roman"/>
                </a:endParaRPr>
              </a:p>
              <a:p>
                <a:pPr marL="342900" marR="0" lvl="0" indent="-342900" algn="just">
                  <a:lnSpc>
                    <a:spcPct val="115000"/>
                  </a:lnSpc>
                  <a:buFont typeface="Wingdings"/>
                  <a:buChar char=""/>
                </a:pPr>
                <a:r>
                  <a:rPr lang="en-US" sz="2400" dirty="0">
                    <a:effectLst/>
                    <a:latin typeface="Times New Roman"/>
                    <a:ea typeface="Times New Roman"/>
                  </a:rPr>
                  <a:t>The weight W of the vehicle acting vertically downwards through the CG.</a:t>
                </a:r>
                <a:endParaRPr lang="en-US" sz="2000" dirty="0">
                  <a:effectLst/>
                  <a:latin typeface="Times New Roman"/>
                  <a:ea typeface="Times New Roman"/>
                </a:endParaRPr>
              </a:p>
              <a:p>
                <a:pPr marL="342900" marR="0" lvl="0" indent="-342900" algn="just">
                  <a:lnSpc>
                    <a:spcPct val="115000"/>
                  </a:lnSpc>
                  <a:buFont typeface="Wingdings"/>
                  <a:buChar char=""/>
                </a:pPr>
                <a:r>
                  <a:rPr lang="en-US" sz="2400" dirty="0">
                    <a:effectLst/>
                    <a:latin typeface="Times New Roman"/>
                    <a:ea typeface="Times New Roman"/>
                  </a:rPr>
                  <a:t>The frictional force developed between the wheels and pavement counteractions transversely along the pavement surface towards the center of curve. </a:t>
                </a:r>
                <a:endParaRPr lang="en-US" sz="2000" dirty="0">
                  <a:effectLst/>
                  <a:latin typeface="Times New Roman"/>
                  <a:ea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63328" y="133106"/>
                <a:ext cx="11974684" cy="4013343"/>
              </a:xfrm>
              <a:prstGeom prst="rect">
                <a:avLst/>
              </a:prstGeom>
              <a:blipFill rotWithShape="1">
                <a:blip r:embed="rId2"/>
                <a:stretch>
                  <a:fillRect l="-763" t="-608" r="-763" b="-1824"/>
                </a:stretch>
              </a:blipFill>
            </p:spPr>
            <p:txBody>
              <a:bodyPr/>
              <a:lstStyle/>
              <a:p>
                <a:r>
                  <a:rPr lang="en-US">
                    <a:noFill/>
                  </a:rPr>
                  <a:t> </a:t>
                </a:r>
              </a:p>
            </p:txBody>
          </p:sp>
        </mc:Fallback>
      </mc:AlternateContent>
    </p:spTree>
    <p:extLst>
      <p:ext uri="{BB962C8B-B14F-4D97-AF65-F5344CB8AC3E}">
        <p14:creationId xmlns:p14="http://schemas.microsoft.com/office/powerpoint/2010/main" val="22897153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28931301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42388822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6.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11235443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8.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11867028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9.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56615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12</a:t>
            </a:fld>
            <a:endParaRPr lang="en-US"/>
          </a:p>
        </p:txBody>
      </p:sp>
      <p:sp>
        <p:nvSpPr>
          <p:cNvPr id="4" name="Rectangle 3"/>
          <p:cNvSpPr/>
          <p:nvPr/>
        </p:nvSpPr>
        <p:spPr>
          <a:xfrm>
            <a:off x="227019" y="14"/>
            <a:ext cx="11811000" cy="5631285"/>
          </a:xfrm>
          <a:prstGeom prst="rect">
            <a:avLst/>
          </a:prstGeom>
        </p:spPr>
        <p:txBody>
          <a:bodyPr wrap="square">
            <a:spAutoFit/>
          </a:bodyPr>
          <a:lstStyle/>
          <a:p>
            <a:pPr algn="just">
              <a:lnSpc>
                <a:spcPct val="115000"/>
              </a:lnSpc>
              <a:spcAft>
                <a:spcPts val="1000"/>
              </a:spcAft>
            </a:pPr>
            <a:r>
              <a:rPr lang="en-US" sz="2400" b="1" dirty="0" smtClean="0">
                <a:effectLst/>
                <a:latin typeface="Times New Roman"/>
                <a:ea typeface="Calibri"/>
                <a:cs typeface="Times New Roman"/>
              </a:rPr>
              <a:t>Important roles of transportation: </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gives place utility of goods.</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gives time utility.</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bridges the space between consumer and producer.</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facilitates the exploration of natural resources. </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facilitates international trade and commerce.</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helps in fighting natural calamities like floods, cyclones, earthquakes, and famine. </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It is very importance for the defense of country. </a:t>
            </a:r>
            <a:endParaRPr lang="en-US"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The pattern of growth of towns and cities is determined by transportation network.</a:t>
            </a:r>
            <a:endParaRPr lang="en-US" dirty="0" smtClean="0">
              <a:effectLst/>
              <a:latin typeface="Calibri"/>
              <a:ea typeface="Calibri"/>
              <a:cs typeface="Times New Roman"/>
            </a:endParaRPr>
          </a:p>
          <a:p>
            <a:pPr marL="342900" marR="0" lvl="0" indent="-342900" algn="just">
              <a:lnSpc>
                <a:spcPct val="150000"/>
              </a:lnSpc>
              <a:spcBef>
                <a:spcPts val="0"/>
              </a:spcBef>
              <a:spcAft>
                <a:spcPts val="1000"/>
              </a:spcAft>
              <a:buFont typeface="Wingdings"/>
              <a:buChar char=""/>
            </a:pPr>
            <a:r>
              <a:rPr lang="en-US" sz="2400" dirty="0" smtClean="0">
                <a:effectLst/>
                <a:latin typeface="Times New Roman"/>
                <a:ea typeface="Calibri"/>
                <a:cs typeface="Times New Roman"/>
              </a:rPr>
              <a:t>Transportation is a promoter of tourism.</a:t>
            </a:r>
            <a:endParaRPr lang="en-US" dirty="0">
              <a:effectLst/>
              <a:latin typeface="Calibri"/>
              <a:ea typeface="Calibri"/>
              <a:cs typeface="Times New Roman"/>
            </a:endParaRPr>
          </a:p>
        </p:txBody>
      </p:sp>
    </p:spTree>
    <p:extLst>
      <p:ext uri="{BB962C8B-B14F-4D97-AF65-F5344CB8AC3E}">
        <p14:creationId xmlns:p14="http://schemas.microsoft.com/office/powerpoint/2010/main" val="29041874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0.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41826254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1.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18162606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5.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42834076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6.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28913515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7.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2457548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8.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29132722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9.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42934608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0.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31852531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128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Rectangle 12"/>
          <p:cNvSpPr/>
          <p:nvPr/>
        </p:nvSpPr>
        <p:spPr>
          <a:xfrm>
            <a:off x="1026920" y="2209800"/>
            <a:ext cx="10591800" cy="1366528"/>
          </a:xfrm>
          <a:prstGeom prst="rect">
            <a:avLst/>
          </a:prstGeom>
        </p:spPr>
        <p:txBody>
          <a:bodyPr wrap="square">
            <a:spAutoFit/>
          </a:bodyPr>
          <a:lstStyle/>
          <a:p>
            <a:pPr algn="just">
              <a:lnSpc>
                <a:spcPct val="115000"/>
              </a:lnSpc>
            </a:pPr>
            <a:r>
              <a:rPr lang="en-US" sz="2400" b="1" dirty="0" smtClean="0">
                <a:solidFill>
                  <a:srgbClr val="00B050"/>
                </a:solidFill>
                <a:latin typeface="Times New Roman"/>
                <a:ea typeface="Times New Roman"/>
              </a:rPr>
              <a:t>For solving mathematical problems </a:t>
            </a:r>
            <a:r>
              <a:rPr lang="en-US" sz="2400" b="1" dirty="0" smtClean="0">
                <a:solidFill>
                  <a:srgbClr val="000000"/>
                </a:solidFill>
                <a:latin typeface="Times New Roman"/>
                <a:ea typeface="Times New Roman"/>
              </a:rPr>
              <a:t>(See </a:t>
            </a:r>
            <a:r>
              <a:rPr lang="en-US" sz="2400" b="1" dirty="0" smtClean="0">
                <a:solidFill>
                  <a:srgbClr val="FF0000"/>
                </a:solidFill>
                <a:latin typeface="Times New Roman"/>
                <a:ea typeface="Times New Roman"/>
              </a:rPr>
              <a:t>4.8, 4.9 and 4.10</a:t>
            </a:r>
            <a:r>
              <a:rPr lang="en-US" sz="2400" b="1" dirty="0" smtClean="0">
                <a:solidFill>
                  <a:srgbClr val="000000"/>
                </a:solidFill>
                <a:latin typeface="Times New Roman"/>
                <a:ea typeface="Times New Roman"/>
              </a:rPr>
              <a:t>) (</a:t>
            </a:r>
            <a:r>
              <a:rPr lang="en-US" sz="2400" b="1" dirty="0" smtClean="0">
                <a:solidFill>
                  <a:srgbClr val="7030A0"/>
                </a:solidFill>
                <a:latin typeface="Times New Roman"/>
                <a:ea typeface="Times New Roman"/>
              </a:rPr>
              <a:t>Chapter 4 of uploaded book; Highway Geometric Design</a:t>
            </a:r>
            <a:r>
              <a:rPr lang="en-US" sz="2400" b="1" dirty="0" smtClean="0">
                <a:solidFill>
                  <a:srgbClr val="000000"/>
                </a:solidFill>
                <a:latin typeface="Times New Roman"/>
                <a:ea typeface="Times New Roman"/>
              </a:rPr>
              <a:t>) (Highway Engineering By </a:t>
            </a:r>
            <a:r>
              <a:rPr lang="en-US" sz="2400" b="1" dirty="0" err="1" smtClean="0">
                <a:solidFill>
                  <a:srgbClr val="000000"/>
                </a:solidFill>
                <a:latin typeface="Times New Roman"/>
                <a:ea typeface="Times New Roman"/>
              </a:rPr>
              <a:t>Khanna</a:t>
            </a:r>
            <a:r>
              <a:rPr lang="en-US" sz="2400" b="1" dirty="0" smtClean="0">
                <a:solidFill>
                  <a:srgbClr val="000000"/>
                </a:solidFill>
                <a:latin typeface="Times New Roman"/>
                <a:ea typeface="Times New Roman"/>
              </a:rPr>
              <a:t> and Justo) </a:t>
            </a:r>
            <a:endParaRPr lang="en-US" sz="2000" dirty="0">
              <a:solidFill>
                <a:srgbClr val="000000"/>
              </a:solidFill>
              <a:latin typeface="Times New Roman"/>
              <a:ea typeface="Times New Roman"/>
            </a:endParaRPr>
          </a:p>
        </p:txBody>
      </p:sp>
      <p:sp>
        <p:nvSpPr>
          <p:cNvPr id="5" name="TextBox 4"/>
          <p:cNvSpPr txBox="1"/>
          <p:nvPr/>
        </p:nvSpPr>
        <p:spPr>
          <a:xfrm>
            <a:off x="4559569" y="762000"/>
            <a:ext cx="2642005" cy="523220"/>
          </a:xfrm>
          <a:prstGeom prst="rect">
            <a:avLst/>
          </a:prstGeom>
          <a:noFill/>
        </p:spPr>
        <p:txBody>
          <a:bodyPr wrap="none" rtlCol="0">
            <a:spAutoFit/>
          </a:bodyPr>
          <a:lstStyle/>
          <a:p>
            <a:pPr algn="ctr"/>
            <a:r>
              <a:rPr lang="en-GB" sz="2800" b="1" dirty="0" smtClean="0">
                <a:latin typeface="Times New Roman" pitchFamily="18" charset="0"/>
                <a:cs typeface="Times New Roman" pitchFamily="18" charset="0"/>
              </a:rPr>
              <a:t>Super Elevation</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94996093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129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90760" y="228600"/>
            <a:ext cx="6640684" cy="5613845"/>
          </a:xfrm>
          <a:prstGeom prst="rect">
            <a:avLst/>
          </a:prstGeom>
        </p:spPr>
        <p:txBody>
          <a:bodyPr wrap="square">
            <a:spAutoFit/>
          </a:bodyPr>
          <a:lstStyle/>
          <a:p>
            <a:pPr algn="just">
              <a:lnSpc>
                <a:spcPct val="115000"/>
              </a:lnSpc>
            </a:pPr>
            <a:r>
              <a:rPr lang="en-US" sz="2400" b="1" dirty="0">
                <a:solidFill>
                  <a:srgbClr val="FF0000"/>
                </a:solidFill>
                <a:latin typeface="Times New Roman"/>
                <a:ea typeface="Times New Roman"/>
              </a:rPr>
              <a:t>Extra widening of pavement on a horizontal curve </a:t>
            </a:r>
            <a:r>
              <a:rPr lang="en-US" sz="2400" dirty="0">
                <a:latin typeface="Times New Roman"/>
                <a:ea typeface="Times New Roman"/>
              </a:rPr>
              <a:t>is the </a:t>
            </a:r>
            <a:r>
              <a:rPr lang="en-US" sz="2400" b="1" dirty="0">
                <a:latin typeface="Times New Roman"/>
                <a:ea typeface="Times New Roman"/>
              </a:rPr>
              <a:t>additional width provided to the roadway on curves beyond the normal lane width</a:t>
            </a:r>
            <a:r>
              <a:rPr lang="en-US" sz="2400" dirty="0">
                <a:latin typeface="Times New Roman"/>
                <a:ea typeface="Times New Roman"/>
              </a:rPr>
              <a:t> to ensure safety and accommodate vehicle movement, accounting for the "off-tracking" effect where a vehicle's rear wheels follow a different path than the front wheels, and for the psychological tendency of drivers to steer slightly outward for better clearance and visibility.  It's the phenomenon ("</a:t>
            </a:r>
            <a:r>
              <a:rPr lang="en-US" sz="2400" b="1" dirty="0">
                <a:solidFill>
                  <a:srgbClr val="0070C0"/>
                </a:solidFill>
                <a:latin typeface="Times New Roman"/>
                <a:ea typeface="Times New Roman"/>
              </a:rPr>
              <a:t>off-tracking</a:t>
            </a:r>
            <a:r>
              <a:rPr lang="en-US" sz="2400" dirty="0">
                <a:latin typeface="Times New Roman"/>
                <a:ea typeface="Times New Roman"/>
              </a:rPr>
              <a:t>") where the rear wheels of a vehicle, especially a long truck or trailer, do not follow the same path as the front wheels when turning, thus sweeping a wider arc than the front wheels.</a:t>
            </a:r>
            <a:endParaRPr lang="en-US" sz="2000" dirty="0">
              <a:effectLst/>
              <a:latin typeface="Times New Roman"/>
              <a:ea typeface="Times New Roman"/>
            </a:endParaRPr>
          </a:p>
        </p:txBody>
      </p:sp>
      <p:pic>
        <p:nvPicPr>
          <p:cNvPr id="3074" name="Picture 2" descr="Extra Widening of Pavement | IRC Formula for Extra Wid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096" y="140400"/>
            <a:ext cx="5408613" cy="28951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tra Widening In Highway | Extra Widening Formula Of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412" y="3069050"/>
            <a:ext cx="4572000" cy="290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255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13</a:t>
            </a:fld>
            <a:endParaRPr lang="en-US"/>
          </a:p>
        </p:txBody>
      </p:sp>
      <p:sp>
        <p:nvSpPr>
          <p:cNvPr id="2" name="Rectangle 1"/>
          <p:cNvSpPr/>
          <p:nvPr/>
        </p:nvSpPr>
        <p:spPr>
          <a:xfrm>
            <a:off x="150812" y="76214"/>
            <a:ext cx="6400800" cy="5555367"/>
          </a:xfrm>
          <a:prstGeom prst="rect">
            <a:avLst/>
          </a:prstGeom>
        </p:spPr>
        <p:txBody>
          <a:bodyPr wrap="square">
            <a:spAutoFit/>
          </a:bodyPr>
          <a:lstStyle/>
          <a:p>
            <a:pPr algn="just">
              <a:lnSpc>
                <a:spcPct val="150000"/>
              </a:lnSpc>
              <a:spcAft>
                <a:spcPts val="1000"/>
              </a:spcAft>
            </a:pPr>
            <a:r>
              <a:rPr lang="en-US" sz="2000" b="1" dirty="0" smtClean="0">
                <a:effectLst/>
                <a:latin typeface="Times New Roman" pitchFamily="18" charset="0"/>
                <a:ea typeface="Calibri"/>
                <a:cs typeface="Times New Roman" pitchFamily="18" charset="0"/>
              </a:rPr>
              <a:t>Transportation in economic activities of the country:</a:t>
            </a:r>
            <a:endParaRPr lang="en-US" sz="2000" dirty="0" smtClean="0">
              <a:effectLst/>
              <a:latin typeface="Times New Roman" pitchFamily="18" charset="0"/>
              <a:ea typeface="Calibri"/>
              <a:cs typeface="Times New Roman" pitchFamily="18" charset="0"/>
            </a:endParaRPr>
          </a:p>
          <a:p>
            <a:pPr marL="228600" marR="0" algn="just">
              <a:lnSpc>
                <a:spcPct val="150000"/>
              </a:lnSpc>
              <a:spcBef>
                <a:spcPts val="0"/>
              </a:spcBef>
              <a:spcAft>
                <a:spcPts val="1000"/>
              </a:spcAft>
            </a:pPr>
            <a:r>
              <a:rPr lang="en-US" sz="2000" dirty="0" smtClean="0">
                <a:effectLst/>
                <a:latin typeface="Times New Roman" pitchFamily="18" charset="0"/>
                <a:ea typeface="Calibri"/>
                <a:cs typeface="Times New Roman" pitchFamily="18" charset="0"/>
              </a:rPr>
              <a:t>In economic activity two important factors is well known:</a:t>
            </a:r>
          </a:p>
          <a:p>
            <a:pPr marL="342900" marR="0" lvl="0" indent="-342900" algn="just">
              <a:lnSpc>
                <a:spcPct val="150000"/>
              </a:lnSpc>
              <a:spcBef>
                <a:spcPts val="0"/>
              </a:spcBef>
              <a:spcAft>
                <a:spcPts val="0"/>
              </a:spcAft>
              <a:buClr>
                <a:srgbClr val="000000"/>
              </a:buClr>
              <a:buSzPts val="1200"/>
              <a:buFont typeface="Symbol"/>
              <a:buChar char=""/>
            </a:pPr>
            <a:r>
              <a:rPr lang="en-US" sz="2000" dirty="0" smtClean="0">
                <a:effectLst/>
                <a:latin typeface="Times New Roman" pitchFamily="18" charset="0"/>
                <a:ea typeface="Calibri"/>
                <a:cs typeface="Times New Roman" pitchFamily="18" charset="0"/>
              </a:rPr>
              <a:t>Production </a:t>
            </a:r>
          </a:p>
          <a:p>
            <a:pPr marL="342900" marR="0" lvl="0" indent="-342900" algn="just">
              <a:lnSpc>
                <a:spcPct val="150000"/>
              </a:lnSpc>
              <a:spcBef>
                <a:spcPts val="0"/>
              </a:spcBef>
              <a:spcAft>
                <a:spcPts val="1000"/>
              </a:spcAft>
              <a:buClr>
                <a:srgbClr val="000000"/>
              </a:buClr>
              <a:buSzPts val="1200"/>
              <a:buFont typeface="Symbol"/>
              <a:buChar char=""/>
            </a:pPr>
            <a:r>
              <a:rPr lang="en-US" sz="2000" dirty="0" smtClean="0">
                <a:effectLst/>
                <a:latin typeface="Times New Roman" pitchFamily="18" charset="0"/>
                <a:ea typeface="Calibri"/>
                <a:cs typeface="Times New Roman" pitchFamily="18" charset="0"/>
              </a:rPr>
              <a:t>Consumption for human wants</a:t>
            </a:r>
          </a:p>
          <a:p>
            <a:pPr algn="just">
              <a:lnSpc>
                <a:spcPct val="150000"/>
              </a:lnSpc>
              <a:spcAft>
                <a:spcPts val="1000"/>
              </a:spcAft>
            </a:pPr>
            <a:r>
              <a:rPr lang="en-US" sz="2000" dirty="0" smtClean="0">
                <a:effectLst/>
                <a:latin typeface="Times New Roman" pitchFamily="18" charset="0"/>
                <a:ea typeface="Calibri"/>
                <a:cs typeface="Times New Roman" pitchFamily="18" charset="0"/>
              </a:rPr>
              <a:t>The importance of transportation in economic activity is to be found in its effect on both human wants for goods and satisfaction through production and distribution.  It may be said that, increasing productivity and its efficient transportation can lower the costs of products. The transportation cost is always an influencing factor on consumer for the price of commodities.</a:t>
            </a:r>
            <a:endParaRPr lang="en-US" sz="2000" dirty="0">
              <a:effectLst/>
              <a:latin typeface="Times New Roman" pitchFamily="18" charset="0"/>
              <a:ea typeface="Calibri"/>
              <a:cs typeface="Times New Roman" pitchFamily="18" charset="0"/>
            </a:endParaRPr>
          </a:p>
        </p:txBody>
      </p:sp>
      <p:pic>
        <p:nvPicPr>
          <p:cNvPr id="3074" name="Picture 2" descr="The Impact of Transport Economy - Aeroclass.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600" y="762000"/>
            <a:ext cx="5526344"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97491" y="4267200"/>
            <a:ext cx="4304576" cy="400110"/>
          </a:xfrm>
          <a:prstGeom prst="rect">
            <a:avLst/>
          </a:prstGeom>
        </p:spPr>
        <p:txBody>
          <a:bodyPr wrap="none">
            <a:spAutoFit/>
          </a:bodyPr>
          <a:lstStyle/>
          <a:p>
            <a:r>
              <a:rPr lang="en-US" sz="2000" b="1" dirty="0">
                <a:solidFill>
                  <a:srgbClr val="000000"/>
                </a:solidFill>
                <a:latin typeface="Times New Roman" pitchFamily="18" charset="0"/>
                <a:ea typeface="Calibri"/>
                <a:cs typeface="Times New Roman" pitchFamily="18" charset="0"/>
              </a:rPr>
              <a:t>Transportation in economic activities </a:t>
            </a:r>
            <a:endParaRPr lang="en-US" dirty="0"/>
          </a:p>
        </p:txBody>
      </p:sp>
    </p:spTree>
    <p:extLst>
      <p:ext uri="{BB962C8B-B14F-4D97-AF65-F5344CB8AC3E}">
        <p14:creationId xmlns:p14="http://schemas.microsoft.com/office/powerpoint/2010/main" val="23542815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130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5122" name="Picture 2" descr="Extra Widening | Highway Engineering | ESE NOTES"/>
          <p:cNvPicPr>
            <a:picLocks noChangeAspect="1" noChangeArrowheads="1"/>
          </p:cNvPicPr>
          <p:nvPr/>
        </p:nvPicPr>
        <p:blipFill rotWithShape="1">
          <a:blip r:embed="rId2">
            <a:extLst>
              <a:ext uri="{28A0092B-C50C-407E-A947-70E740481C1C}">
                <a14:useLocalDpi xmlns:a14="http://schemas.microsoft.com/office/drawing/2010/main" val="0"/>
              </a:ext>
            </a:extLst>
          </a:blip>
          <a:srcRect l="-3410" t="-6394" r="18826" b="6394"/>
          <a:stretch/>
        </p:blipFill>
        <p:spPr bwMode="auto">
          <a:xfrm>
            <a:off x="0" y="393627"/>
            <a:ext cx="5368525" cy="380206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erive expression for finding the extra widening required on a horizontal  curv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enter image description here"/>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r="31499" b="45728"/>
          <a:stretch/>
        </p:blipFill>
        <p:spPr bwMode="auto">
          <a:xfrm>
            <a:off x="5561012" y="1126561"/>
            <a:ext cx="6507080" cy="304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47915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131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Rectangle 12"/>
          <p:cNvSpPr/>
          <p:nvPr/>
        </p:nvSpPr>
        <p:spPr>
          <a:xfrm>
            <a:off x="1026920" y="2209800"/>
            <a:ext cx="10591800" cy="1366528"/>
          </a:xfrm>
          <a:prstGeom prst="rect">
            <a:avLst/>
          </a:prstGeom>
        </p:spPr>
        <p:txBody>
          <a:bodyPr wrap="square">
            <a:spAutoFit/>
          </a:bodyPr>
          <a:lstStyle/>
          <a:p>
            <a:pPr algn="just">
              <a:lnSpc>
                <a:spcPct val="115000"/>
              </a:lnSpc>
            </a:pPr>
            <a:r>
              <a:rPr lang="en-US" sz="2400" b="1" dirty="0" smtClean="0">
                <a:solidFill>
                  <a:srgbClr val="00B050"/>
                </a:solidFill>
                <a:latin typeface="Times New Roman"/>
                <a:ea typeface="Times New Roman"/>
              </a:rPr>
              <a:t>For Analysis of Extra Widening on Curves </a:t>
            </a:r>
            <a:r>
              <a:rPr lang="en-US" sz="2400" b="1" dirty="0" smtClean="0">
                <a:solidFill>
                  <a:srgbClr val="000000"/>
                </a:solidFill>
                <a:latin typeface="Times New Roman"/>
                <a:ea typeface="Times New Roman"/>
              </a:rPr>
              <a:t>(See </a:t>
            </a:r>
            <a:r>
              <a:rPr lang="en-US" sz="2400" b="1" dirty="0" smtClean="0">
                <a:solidFill>
                  <a:srgbClr val="FF0000"/>
                </a:solidFill>
                <a:latin typeface="Times New Roman"/>
                <a:ea typeface="Times New Roman"/>
              </a:rPr>
              <a:t>4.4.6 section: Mechanical &amp; psychological widening, Example: 4.14</a:t>
            </a:r>
            <a:r>
              <a:rPr lang="en-US" sz="2400" b="1" dirty="0" smtClean="0">
                <a:solidFill>
                  <a:srgbClr val="000000"/>
                </a:solidFill>
                <a:latin typeface="Times New Roman"/>
                <a:ea typeface="Times New Roman"/>
              </a:rPr>
              <a:t>) (</a:t>
            </a:r>
            <a:r>
              <a:rPr lang="en-US" sz="2400" b="1" dirty="0" smtClean="0">
                <a:solidFill>
                  <a:srgbClr val="7030A0"/>
                </a:solidFill>
                <a:latin typeface="Times New Roman"/>
                <a:ea typeface="Times New Roman"/>
              </a:rPr>
              <a:t>Chapter 4 of uploaded book; Highway Geometric Design</a:t>
            </a:r>
            <a:r>
              <a:rPr lang="en-US" sz="2400" b="1" dirty="0" smtClean="0">
                <a:solidFill>
                  <a:srgbClr val="000000"/>
                </a:solidFill>
                <a:latin typeface="Times New Roman"/>
                <a:ea typeface="Times New Roman"/>
              </a:rPr>
              <a:t>) (Highway Engineering By </a:t>
            </a:r>
            <a:r>
              <a:rPr lang="en-US" sz="2400" b="1" dirty="0" err="1" smtClean="0">
                <a:solidFill>
                  <a:srgbClr val="000000"/>
                </a:solidFill>
                <a:latin typeface="Times New Roman"/>
                <a:ea typeface="Times New Roman"/>
              </a:rPr>
              <a:t>Khanna</a:t>
            </a:r>
            <a:r>
              <a:rPr lang="en-US" sz="2400" b="1" dirty="0" smtClean="0">
                <a:solidFill>
                  <a:srgbClr val="000000"/>
                </a:solidFill>
                <a:latin typeface="Times New Roman"/>
                <a:ea typeface="Times New Roman"/>
              </a:rPr>
              <a:t> and Justo) </a:t>
            </a:r>
            <a:endParaRPr lang="en-US" sz="2000" dirty="0">
              <a:solidFill>
                <a:srgbClr val="000000"/>
              </a:solidFill>
              <a:latin typeface="Times New Roman"/>
              <a:ea typeface="Times New Roman"/>
            </a:endParaRPr>
          </a:p>
        </p:txBody>
      </p:sp>
      <p:sp>
        <p:nvSpPr>
          <p:cNvPr id="5" name="TextBox 4"/>
          <p:cNvSpPr txBox="1"/>
          <p:nvPr/>
        </p:nvSpPr>
        <p:spPr>
          <a:xfrm>
            <a:off x="4726052" y="762000"/>
            <a:ext cx="2635530" cy="523220"/>
          </a:xfrm>
          <a:prstGeom prst="rect">
            <a:avLst/>
          </a:prstGeom>
          <a:noFill/>
        </p:spPr>
        <p:txBody>
          <a:bodyPr wrap="none" rtlCol="0">
            <a:spAutoFit/>
          </a:bodyPr>
          <a:lstStyle/>
          <a:p>
            <a:pPr algn="ctr"/>
            <a:r>
              <a:rPr lang="en-GB" sz="2800" b="1" dirty="0" smtClean="0">
                <a:solidFill>
                  <a:srgbClr val="000000"/>
                </a:solidFill>
                <a:latin typeface="Times New Roman" pitchFamily="18" charset="0"/>
                <a:cs typeface="Times New Roman" pitchFamily="18" charset="0"/>
              </a:rPr>
              <a:t>Extra Widening</a:t>
            </a:r>
            <a:endParaRPr lang="en-US" sz="28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524482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2.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8661217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3.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15852777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4.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23497766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5.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20970933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6.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27044213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7.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37253594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8.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40612356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9.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7645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14</a:t>
            </a:fld>
            <a:endParaRPr lang="en-US"/>
          </a:p>
        </p:txBody>
      </p:sp>
      <p:sp>
        <p:nvSpPr>
          <p:cNvPr id="2" name="Rectangle 1"/>
          <p:cNvSpPr/>
          <p:nvPr/>
        </p:nvSpPr>
        <p:spPr>
          <a:xfrm>
            <a:off x="150812" y="76200"/>
            <a:ext cx="6400800" cy="5463034"/>
          </a:xfrm>
          <a:prstGeom prst="rect">
            <a:avLst/>
          </a:prstGeom>
        </p:spPr>
        <p:txBody>
          <a:bodyPr wrap="square">
            <a:spAutoFit/>
          </a:bodyPr>
          <a:lstStyle/>
          <a:p>
            <a:pPr algn="just">
              <a:lnSpc>
                <a:spcPct val="150000"/>
              </a:lnSpc>
              <a:spcAft>
                <a:spcPts val="1000"/>
              </a:spcAft>
            </a:pPr>
            <a:r>
              <a:rPr lang="en-US" sz="2400" b="1" dirty="0" smtClean="0">
                <a:effectLst/>
                <a:latin typeface="Times New Roman"/>
                <a:ea typeface="Calibri"/>
                <a:cs typeface="Times New Roman"/>
              </a:rPr>
              <a:t>Social effect of transportation: </a:t>
            </a:r>
            <a:endParaRPr lang="en-US"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The various effects of transportation may be elaborated as follows:</a:t>
            </a:r>
            <a:endParaRPr lang="en-US" dirty="0" smtClean="0">
              <a:effectLst/>
              <a:latin typeface="Calibri"/>
              <a:ea typeface="Calibri"/>
              <a:cs typeface="Times New Roman"/>
            </a:endParaRPr>
          </a:p>
          <a:p>
            <a:pPr algn="just">
              <a:lnSpc>
                <a:spcPct val="150000"/>
              </a:lnSpc>
              <a:spcAft>
                <a:spcPts val="1000"/>
              </a:spcAft>
            </a:pPr>
            <a:r>
              <a:rPr lang="en-US" sz="2400" b="1" u="sng" dirty="0" smtClean="0">
                <a:effectLst/>
                <a:latin typeface="Times New Roman"/>
                <a:ea typeface="Calibri"/>
                <a:cs typeface="Times New Roman"/>
              </a:rPr>
              <a:t>Sectionalism and transportation: </a:t>
            </a:r>
            <a:endParaRPr lang="en-US"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Improved transportation has important implication in reducing sectionalism within the country. Under developed colonies and tribes are improving their living condition since transportation facilities has improved.</a:t>
            </a:r>
            <a:endParaRPr lang="en-US" dirty="0" smtClean="0">
              <a:effectLst/>
              <a:latin typeface="Calibri"/>
              <a:ea typeface="Calibri"/>
              <a:cs typeface="Times New Roman"/>
            </a:endParaRPr>
          </a:p>
        </p:txBody>
      </p:sp>
      <p:pic>
        <p:nvPicPr>
          <p:cNvPr id="5122" name="Picture 2" descr="Smart Transportation Pivots Next-gen Urban Mobility - TechBull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9" y="609600"/>
            <a:ext cx="55491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61212" y="4343414"/>
            <a:ext cx="4089581" cy="461665"/>
          </a:xfrm>
          <a:prstGeom prst="rect">
            <a:avLst/>
          </a:prstGeom>
        </p:spPr>
        <p:txBody>
          <a:bodyPr wrap="none">
            <a:spAutoFit/>
          </a:bodyPr>
          <a:lstStyle/>
          <a:p>
            <a:r>
              <a:rPr lang="en-US" sz="2400" b="1" dirty="0">
                <a:solidFill>
                  <a:srgbClr val="000000"/>
                </a:solidFill>
                <a:latin typeface="Times New Roman"/>
                <a:ea typeface="Calibri"/>
                <a:cs typeface="Times New Roman"/>
              </a:rPr>
              <a:t>Social effect of transportation</a:t>
            </a:r>
            <a:endParaRPr lang="en-US" dirty="0"/>
          </a:p>
        </p:txBody>
      </p:sp>
    </p:spTree>
    <p:extLst>
      <p:ext uri="{BB962C8B-B14F-4D97-AF65-F5344CB8AC3E}">
        <p14:creationId xmlns:p14="http://schemas.microsoft.com/office/powerpoint/2010/main" val="9233147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0.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140</a:t>
            </a:fld>
            <a:endParaRPr lang="en-US">
              <a:solidFill>
                <a:prstClr val="black">
                  <a:tint val="75000"/>
                </a:prstClr>
              </a:solidFill>
            </a:endParaRPr>
          </a:p>
        </p:txBody>
      </p:sp>
      <p:pic>
        <p:nvPicPr>
          <p:cNvPr id="1027" name="Picture 3" descr="D:\Transportation Engineering -I\Types of valley cur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685800"/>
            <a:ext cx="10896600" cy="524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182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1.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39546464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2.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8038642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3.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12788290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4.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val="6301522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10-11</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145-166</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145</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132012" y="1180816"/>
            <a:ext cx="81534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Traffic Volume Study</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2183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146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55582" y="160337"/>
            <a:ext cx="11425230" cy="4498667"/>
          </a:xfrm>
          <a:prstGeom prst="rect">
            <a:avLst/>
          </a:prstGeom>
        </p:spPr>
        <p:txBody>
          <a:bodyPr wrap="square">
            <a:spAutoFit/>
          </a:bodyPr>
          <a:lstStyle/>
          <a:p>
            <a:pPr algn="just">
              <a:lnSpc>
                <a:spcPct val="115000"/>
              </a:lnSpc>
              <a:spcAft>
                <a:spcPts val="1000"/>
              </a:spcAft>
            </a:pPr>
            <a:r>
              <a:rPr lang="en-US" sz="2400" b="1" dirty="0">
                <a:solidFill>
                  <a:srgbClr val="00B0F0"/>
                </a:solidFill>
                <a:latin typeface="Times New Roman" pitchFamily="18" charset="0"/>
                <a:ea typeface="Calibri"/>
                <a:cs typeface="Times New Roman" pitchFamily="18" charset="0"/>
              </a:rPr>
              <a:t>Traffic Engineering:</a:t>
            </a:r>
          </a:p>
          <a:p>
            <a:pPr algn="just">
              <a:lnSpc>
                <a:spcPct val="115000"/>
              </a:lnSpc>
              <a:spcAft>
                <a:spcPts val="1800"/>
              </a:spcAft>
            </a:pPr>
            <a:r>
              <a:rPr lang="en-US" sz="2400" dirty="0">
                <a:latin typeface="Times New Roman" pitchFamily="18" charset="0"/>
                <a:ea typeface="Calibri"/>
                <a:cs typeface="Times New Roman" pitchFamily="18" charset="0"/>
              </a:rPr>
              <a:t>Traffic engineering is the branch of civil engineering that deals with the planning, design, and operation of traffic systems to ensure safe and efficient movement of people and goods.</a:t>
            </a:r>
            <a:br>
              <a:rPr lang="en-US" sz="2400" dirty="0">
                <a:latin typeface="Times New Roman" pitchFamily="18" charset="0"/>
                <a:ea typeface="Calibri"/>
                <a:cs typeface="Times New Roman" pitchFamily="18" charset="0"/>
              </a:rPr>
            </a:br>
            <a:r>
              <a:rPr lang="en-US" sz="2400" dirty="0">
                <a:latin typeface="Times New Roman" pitchFamily="18" charset="0"/>
                <a:ea typeface="Calibri"/>
                <a:cs typeface="Times New Roman" pitchFamily="18" charset="0"/>
              </a:rPr>
              <a:t>It involves analyzing traffic flow, optimizing signal timings, and managing roadway infrastructure to reduce congestion and accidents</a:t>
            </a:r>
            <a:r>
              <a:rPr lang="en-US" sz="2400" dirty="0" smtClean="0">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a:p>
            <a:pPr algn="just">
              <a:spcAft>
                <a:spcPts val="600"/>
              </a:spcAft>
            </a:pPr>
            <a:r>
              <a:rPr lang="en-US" sz="2400" b="1" dirty="0">
                <a:solidFill>
                  <a:srgbClr val="FF0000"/>
                </a:solidFill>
                <a:latin typeface="Times New Roman" pitchFamily="18" charset="0"/>
                <a:ea typeface="Times New Roman"/>
                <a:cs typeface="Times New Roman" pitchFamily="18" charset="0"/>
              </a:rPr>
              <a:t>Objectives of traffic engineering:</a:t>
            </a:r>
          </a:p>
          <a:p>
            <a:pPr marL="342900" marR="0" lvl="0" indent="-342900" algn="just">
              <a:buFont typeface="Wingdings" pitchFamily="2" charset="2"/>
              <a:buChar char="Ø"/>
              <a:tabLst>
                <a:tab pos="457200" algn="l"/>
              </a:tabLst>
            </a:pPr>
            <a:r>
              <a:rPr lang="en-US" sz="2400" b="1" dirty="0">
                <a:latin typeface="Times New Roman" pitchFamily="18" charset="0"/>
                <a:ea typeface="Times New Roman"/>
                <a:cs typeface="Times New Roman" pitchFamily="18" charset="0"/>
              </a:rPr>
              <a:t>Ensure safe movement</a:t>
            </a:r>
            <a:r>
              <a:rPr lang="en-US" sz="2400" dirty="0">
                <a:latin typeface="Times New Roman" pitchFamily="18" charset="0"/>
                <a:ea typeface="Times New Roman"/>
                <a:cs typeface="Times New Roman" pitchFamily="18" charset="0"/>
              </a:rPr>
              <a:t> of vehicles and pedestrians on roadways.</a:t>
            </a:r>
          </a:p>
          <a:p>
            <a:pPr marL="342900" marR="0" lvl="0" indent="-342900" algn="just">
              <a:buFont typeface="Wingdings" pitchFamily="2" charset="2"/>
              <a:buChar char="Ø"/>
              <a:tabLst>
                <a:tab pos="457200" algn="l"/>
              </a:tabLst>
            </a:pPr>
            <a:r>
              <a:rPr lang="en-US" sz="2400" b="1" dirty="0">
                <a:latin typeface="Times New Roman" pitchFamily="18" charset="0"/>
                <a:ea typeface="Times New Roman"/>
                <a:cs typeface="Times New Roman" pitchFamily="18" charset="0"/>
              </a:rPr>
              <a:t>Improve traffic flow efficiency</a:t>
            </a:r>
            <a:r>
              <a:rPr lang="en-US" sz="2400" dirty="0">
                <a:latin typeface="Times New Roman" pitchFamily="18" charset="0"/>
                <a:ea typeface="Times New Roman"/>
                <a:cs typeface="Times New Roman" pitchFamily="18" charset="0"/>
              </a:rPr>
              <a:t> to reduce congestion and delays.</a:t>
            </a:r>
          </a:p>
          <a:p>
            <a:pPr marL="342900" marR="0" lvl="0" indent="-342900" algn="just">
              <a:buFont typeface="Wingdings" pitchFamily="2" charset="2"/>
              <a:buChar char="Ø"/>
              <a:tabLst>
                <a:tab pos="457200" algn="l"/>
              </a:tabLst>
            </a:pPr>
            <a:r>
              <a:rPr lang="en-US" sz="2400" b="1" dirty="0">
                <a:latin typeface="Times New Roman" pitchFamily="18" charset="0"/>
                <a:ea typeface="Times New Roman"/>
                <a:cs typeface="Times New Roman" pitchFamily="18" charset="0"/>
              </a:rPr>
              <a:t>Enhance road user convenience</a:t>
            </a:r>
            <a:r>
              <a:rPr lang="en-US" sz="2400" dirty="0">
                <a:latin typeface="Times New Roman" pitchFamily="18" charset="0"/>
                <a:ea typeface="Times New Roman"/>
                <a:cs typeface="Times New Roman" pitchFamily="18" charset="0"/>
              </a:rPr>
              <a:t> through better design and control systems.</a:t>
            </a:r>
          </a:p>
          <a:p>
            <a:pPr marL="342900" marR="0" lvl="0" indent="-342900" algn="just">
              <a:buFont typeface="Wingdings" pitchFamily="2" charset="2"/>
              <a:buChar char="Ø"/>
              <a:tabLst>
                <a:tab pos="457200" algn="l"/>
              </a:tabLst>
            </a:pPr>
            <a:r>
              <a:rPr lang="en-US" sz="2400" b="1" dirty="0">
                <a:latin typeface="Times New Roman" pitchFamily="18" charset="0"/>
                <a:ea typeface="Times New Roman"/>
                <a:cs typeface="Times New Roman" pitchFamily="18" charset="0"/>
              </a:rPr>
              <a:t>Minimize environmental impact</a:t>
            </a:r>
            <a:r>
              <a:rPr lang="en-US" sz="2400" dirty="0">
                <a:latin typeface="Times New Roman" pitchFamily="18" charset="0"/>
                <a:ea typeface="Times New Roman"/>
                <a:cs typeface="Times New Roman" pitchFamily="18" charset="0"/>
              </a:rPr>
              <a:t> by reducing emissions and fuel consumption.</a:t>
            </a:r>
            <a:endParaRPr lang="en-US" sz="24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3963708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55582" y="6067039"/>
            <a:ext cx="670385" cy="502920"/>
          </a:xfrm>
        </p:spPr>
        <p:txBody>
          <a:bodyPr/>
          <a:lstStyle/>
          <a:p>
            <a:fld id="{34216374-E7D6-4C74-ADA3-2C9987A1DEB2}" type="slidenum">
              <a:rPr lang="en-US" smtClean="0"/>
              <a:pPr/>
              <a:t>147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19194" y="46810"/>
            <a:ext cx="6092825" cy="5416868"/>
          </a:xfrm>
          <a:prstGeom prst="rect">
            <a:avLst/>
          </a:prstGeom>
        </p:spPr>
        <p:txBody>
          <a:bodyPr>
            <a:spAutoFit/>
          </a:bodyPr>
          <a:lstStyle/>
          <a:p>
            <a:pPr>
              <a:spcAft>
                <a:spcPts val="1200"/>
              </a:spcAft>
            </a:pPr>
            <a:r>
              <a:rPr lang="en-US" sz="2400" b="1" dirty="0">
                <a:latin typeface="Times New Roman"/>
                <a:ea typeface="Times New Roman"/>
              </a:rPr>
              <a:t>Road User Characteristics:</a:t>
            </a:r>
            <a:endParaRPr lang="en-US" sz="2400" dirty="0">
              <a:latin typeface="Times New Roman"/>
              <a:ea typeface="Times New Roman"/>
            </a:endParaRPr>
          </a:p>
          <a:p>
            <a:pPr marL="342900" marR="0" lvl="0" indent="-342900" algn="just">
              <a:buSzPct val="73000"/>
              <a:buFont typeface="Wingdings" pitchFamily="2" charset="2"/>
              <a:buChar char="q"/>
              <a:tabLst>
                <a:tab pos="457200" algn="l"/>
              </a:tabLst>
            </a:pPr>
            <a:r>
              <a:rPr lang="en-US" sz="2400" b="1" dirty="0">
                <a:latin typeface="Times New Roman"/>
                <a:ea typeface="Times New Roman"/>
              </a:rPr>
              <a:t>Physical characteristics</a:t>
            </a:r>
            <a:r>
              <a:rPr lang="en-US" sz="2400" dirty="0">
                <a:latin typeface="Times New Roman"/>
                <a:ea typeface="Times New Roman"/>
              </a:rPr>
              <a:t> – vision, hearing, and reaction time affect how users perceive and respond to traffic situations.</a:t>
            </a:r>
          </a:p>
          <a:p>
            <a:pPr marL="342900" marR="0" lvl="0" indent="-342900" algn="just">
              <a:buSzPct val="73000"/>
              <a:buFont typeface="Wingdings" pitchFamily="2" charset="2"/>
              <a:buChar char="q"/>
              <a:tabLst>
                <a:tab pos="457200" algn="l"/>
              </a:tabLst>
            </a:pPr>
            <a:r>
              <a:rPr lang="en-US" sz="2400" b="1" dirty="0">
                <a:latin typeface="Times New Roman"/>
                <a:ea typeface="Times New Roman"/>
              </a:rPr>
              <a:t>Mental characteristics</a:t>
            </a:r>
            <a:r>
              <a:rPr lang="en-US" sz="2400" dirty="0">
                <a:latin typeface="Times New Roman"/>
                <a:ea typeface="Times New Roman"/>
              </a:rPr>
              <a:t> – decision-making ability and understanding of traffic rules vary among users.</a:t>
            </a:r>
          </a:p>
          <a:p>
            <a:pPr marL="342900" marR="0" lvl="0" indent="-342900" algn="just">
              <a:buSzPct val="73000"/>
              <a:buFont typeface="Wingdings" pitchFamily="2" charset="2"/>
              <a:buChar char="q"/>
              <a:tabLst>
                <a:tab pos="457200" algn="l"/>
              </a:tabLst>
            </a:pPr>
            <a:r>
              <a:rPr lang="en-US" sz="2400" b="1" dirty="0">
                <a:latin typeface="Times New Roman"/>
                <a:ea typeface="Times New Roman"/>
              </a:rPr>
              <a:t>Emotional characteristics</a:t>
            </a:r>
            <a:r>
              <a:rPr lang="en-US" sz="2400" dirty="0">
                <a:latin typeface="Times New Roman"/>
                <a:ea typeface="Times New Roman"/>
              </a:rPr>
              <a:t> – stress, anger, or impatience can influence driving behavior.</a:t>
            </a:r>
          </a:p>
          <a:p>
            <a:pPr marL="342900" marR="0" lvl="0" indent="-342900" algn="just">
              <a:buSzPct val="73000"/>
              <a:buFont typeface="Wingdings" pitchFamily="2" charset="2"/>
              <a:buChar char="q"/>
              <a:tabLst>
                <a:tab pos="457200" algn="l"/>
              </a:tabLst>
            </a:pPr>
            <a:r>
              <a:rPr lang="en-US" sz="2400" b="1" dirty="0">
                <a:latin typeface="Times New Roman"/>
                <a:ea typeface="Times New Roman"/>
              </a:rPr>
              <a:t>Experience and skill level</a:t>
            </a:r>
            <a:r>
              <a:rPr lang="en-US" sz="2400" dirty="0">
                <a:latin typeface="Times New Roman"/>
                <a:ea typeface="Times New Roman"/>
              </a:rPr>
              <a:t> – differs between novice, regular, and professional drivers.</a:t>
            </a:r>
          </a:p>
          <a:p>
            <a:pPr marL="342900" marR="0" lvl="0" indent="-342900" algn="just">
              <a:buSzPct val="73000"/>
              <a:buFont typeface="Wingdings" pitchFamily="2" charset="2"/>
              <a:buChar char="q"/>
              <a:tabLst>
                <a:tab pos="457200" algn="l"/>
              </a:tabLst>
            </a:pPr>
            <a:r>
              <a:rPr lang="en-US" sz="2400" b="1" dirty="0">
                <a:latin typeface="Times New Roman"/>
                <a:ea typeface="Times New Roman"/>
              </a:rPr>
              <a:t>Age-related factors</a:t>
            </a:r>
            <a:r>
              <a:rPr lang="en-US" sz="2400" dirty="0">
                <a:latin typeface="Times New Roman"/>
                <a:ea typeface="Times New Roman"/>
              </a:rPr>
              <a:t> – younger and older users may have slower reactions or limited physical abilities.</a:t>
            </a:r>
            <a:endParaRPr lang="en-US" sz="2400" dirty="0">
              <a:effectLst/>
              <a:latin typeface="Times New Roman"/>
              <a:ea typeface="Times New Roman"/>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46810"/>
            <a:ext cx="5494916" cy="303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Highway Code - Road users requiring extra 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2" y="3179618"/>
            <a:ext cx="5494916" cy="327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8120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148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2132012" y="120878"/>
            <a:ext cx="8153400" cy="584775"/>
          </a:xfrm>
          <a:prstGeom prst="rect">
            <a:avLst/>
          </a:prstGeom>
          <a:noFill/>
        </p:spPr>
        <p:txBody>
          <a:bodyPr wrap="square" rtlCol="0">
            <a:spAutoFit/>
          </a:bodyPr>
          <a:lstStyle/>
          <a:p>
            <a:pPr algn="ctr"/>
            <a:r>
              <a:rPr lang="en-US" sz="3200" b="1" dirty="0" smtClean="0">
                <a:solidFill>
                  <a:srgbClr val="00B050"/>
                </a:solidFill>
                <a:latin typeface="Times New Roman" panose="02020603050405020304" pitchFamily="18" charset="0"/>
                <a:cs typeface="Times New Roman" panose="02020603050405020304" pitchFamily="18" charset="0"/>
              </a:rPr>
              <a:t>Traffic Volume Study</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60382" y="769938"/>
            <a:ext cx="11272830" cy="1631216"/>
          </a:xfrm>
          <a:prstGeom prst="rect">
            <a:avLst/>
          </a:prstGeom>
        </p:spPr>
        <p:txBody>
          <a:bodyPr wrap="square">
            <a:spAutoFit/>
          </a:bodyPr>
          <a:lstStyle/>
          <a:p>
            <a:pPr lvl="0"/>
            <a:r>
              <a:rPr lang="en-US" altLang="zh-CN" sz="2000" dirty="0">
                <a:solidFill>
                  <a:srgbClr val="FF0000"/>
                </a:solidFill>
                <a:latin typeface="Times New Roman" pitchFamily="18" charset="0"/>
                <a:ea typeface="宋体"/>
                <a:cs typeface="Times New Roman" pitchFamily="18" charset="0"/>
              </a:rPr>
              <a:t>Q. What is traffic volume/flow? </a:t>
            </a:r>
          </a:p>
          <a:p>
            <a:pPr lvl="0"/>
            <a:r>
              <a:rPr lang="en-US" altLang="zh-CN" sz="2000" dirty="0">
                <a:solidFill>
                  <a:srgbClr val="000000"/>
                </a:solidFill>
                <a:latin typeface="Times New Roman" pitchFamily="18" charset="0"/>
                <a:ea typeface="宋体"/>
                <a:cs typeface="Times New Roman" pitchFamily="18" charset="0"/>
              </a:rPr>
              <a:t>The total number of vehicles that pass over a given point or section of a lane or roadway in unit time. </a:t>
            </a:r>
          </a:p>
          <a:p>
            <a:pPr marL="228600" lvl="0"/>
            <a:r>
              <a:rPr lang="en-US" altLang="zh-CN" sz="2000" dirty="0">
                <a:solidFill>
                  <a:srgbClr val="000000"/>
                </a:solidFill>
                <a:latin typeface="Times New Roman" pitchFamily="18" charset="0"/>
                <a:ea typeface="宋体"/>
                <a:cs typeface="Times New Roman" pitchFamily="18" charset="0"/>
              </a:rPr>
              <a:t>•    It can be expressed in terms of hourly, daily, monthly, early periods. </a:t>
            </a:r>
          </a:p>
          <a:p>
            <a:pPr marL="228600" lvl="0"/>
            <a:r>
              <a:rPr lang="en-US" altLang="zh-CN" sz="2000" dirty="0">
                <a:solidFill>
                  <a:srgbClr val="000000"/>
                </a:solidFill>
                <a:latin typeface="Times New Roman" pitchFamily="18" charset="0"/>
                <a:ea typeface="宋体"/>
                <a:cs typeface="Times New Roman" pitchFamily="18" charset="0"/>
              </a:rPr>
              <a:t>•    But generally is expressed </a:t>
            </a:r>
            <a:r>
              <a:rPr lang="en-US" altLang="zh-CN" sz="2000" dirty="0" smtClean="0">
                <a:solidFill>
                  <a:srgbClr val="000000"/>
                </a:solidFill>
                <a:latin typeface="Times New Roman" pitchFamily="18" charset="0"/>
                <a:ea typeface="宋体"/>
                <a:cs typeface="Times New Roman" pitchFamily="18" charset="0"/>
              </a:rPr>
              <a:t>as </a:t>
            </a:r>
            <a:r>
              <a:rPr lang="en-US" altLang="zh-CN" sz="2000" dirty="0" err="1">
                <a:solidFill>
                  <a:srgbClr val="000000"/>
                </a:solidFill>
                <a:latin typeface="Times New Roman" pitchFamily="18" charset="0"/>
                <a:ea typeface="宋体"/>
                <a:cs typeface="Times New Roman" pitchFamily="18" charset="0"/>
              </a:rPr>
              <a:t>vph</a:t>
            </a:r>
            <a:r>
              <a:rPr lang="en-US" altLang="zh-CN" sz="2000" dirty="0">
                <a:solidFill>
                  <a:srgbClr val="000000"/>
                </a:solidFill>
                <a:latin typeface="Times New Roman" pitchFamily="18" charset="0"/>
                <a:ea typeface="宋体"/>
                <a:cs typeface="Times New Roman" pitchFamily="18" charset="0"/>
              </a:rPr>
              <a:t> or </a:t>
            </a:r>
            <a:r>
              <a:rPr lang="en-US" altLang="zh-CN" sz="2000" dirty="0" err="1">
                <a:solidFill>
                  <a:srgbClr val="000000"/>
                </a:solidFill>
                <a:latin typeface="Times New Roman" pitchFamily="18" charset="0"/>
                <a:ea typeface="宋体"/>
                <a:cs typeface="Times New Roman" pitchFamily="18" charset="0"/>
              </a:rPr>
              <a:t>vpd</a:t>
            </a:r>
            <a:r>
              <a:rPr lang="en-US" altLang="zh-CN" sz="2000" dirty="0">
                <a:solidFill>
                  <a:srgbClr val="000000"/>
                </a:solidFill>
                <a:latin typeface="Times New Roman" pitchFamily="18" charset="0"/>
                <a:ea typeface="宋体"/>
                <a:cs typeface="Times New Roman" pitchFamily="18" charset="0"/>
              </a:rPr>
              <a:t>. </a:t>
            </a:r>
          </a:p>
          <a:p>
            <a:pPr marL="228600" lvl="0"/>
            <a:r>
              <a:rPr lang="en-US" altLang="zh-CN" sz="2000" dirty="0">
                <a:solidFill>
                  <a:srgbClr val="000000"/>
                </a:solidFill>
                <a:latin typeface="Times New Roman" pitchFamily="18" charset="0"/>
                <a:ea typeface="宋体"/>
                <a:cs typeface="Times New Roman" pitchFamily="18" charset="0"/>
              </a:rPr>
              <a:t>•    It is the actual counted vehicle over a certain period. </a:t>
            </a:r>
          </a:p>
        </p:txBody>
      </p:sp>
      <p:sp>
        <p:nvSpPr>
          <p:cNvPr id="11" name="Rectangle 10"/>
          <p:cNvSpPr/>
          <p:nvPr/>
        </p:nvSpPr>
        <p:spPr>
          <a:xfrm>
            <a:off x="612775" y="2401154"/>
            <a:ext cx="11576050" cy="2413481"/>
          </a:xfrm>
          <a:prstGeom prst="rect">
            <a:avLst/>
          </a:prstGeom>
        </p:spPr>
        <p:txBody>
          <a:bodyPr wrap="square">
            <a:spAutoFit/>
          </a:bodyPr>
          <a:lstStyle/>
          <a:p>
            <a:pPr lvl="0"/>
            <a:r>
              <a:rPr lang="en-US" altLang="zh-CN" sz="2000" b="1" dirty="0">
                <a:solidFill>
                  <a:srgbClr val="FF0000"/>
                </a:solidFill>
                <a:latin typeface="Times New Roman" pitchFamily="18" charset="0"/>
                <a:ea typeface="宋体"/>
                <a:cs typeface="Times New Roman" pitchFamily="18" charset="0"/>
              </a:rPr>
              <a:t>Q</a:t>
            </a:r>
            <a:r>
              <a:rPr lang="en-US" altLang="zh-CN" sz="2000" b="1" dirty="0" smtClean="0">
                <a:solidFill>
                  <a:srgbClr val="FF0000"/>
                </a:solidFill>
                <a:latin typeface="Times New Roman" pitchFamily="18" charset="0"/>
                <a:ea typeface="宋体"/>
                <a:cs typeface="Times New Roman" pitchFamily="18" charset="0"/>
              </a:rPr>
              <a:t>. What </a:t>
            </a:r>
            <a:r>
              <a:rPr lang="en-US" altLang="zh-CN" sz="2000" b="1" dirty="0">
                <a:solidFill>
                  <a:srgbClr val="FF0000"/>
                </a:solidFill>
                <a:latin typeface="Times New Roman" pitchFamily="18" charset="0"/>
                <a:ea typeface="宋体"/>
                <a:cs typeface="Times New Roman" pitchFamily="18" charset="0"/>
              </a:rPr>
              <a:t>is rate of flow? </a:t>
            </a:r>
          </a:p>
          <a:p>
            <a:pPr lvl="0"/>
            <a:r>
              <a:rPr lang="en-US" altLang="zh-CN" sz="2000" dirty="0">
                <a:solidFill>
                  <a:srgbClr val="000000"/>
                </a:solidFill>
                <a:latin typeface="Times New Roman" pitchFamily="18" charset="0"/>
                <a:ea typeface="宋体"/>
                <a:cs typeface="Times New Roman" pitchFamily="18" charset="0"/>
              </a:rPr>
              <a:t>The equivalent hourly rate at which at which vehicle pass over a given point or section of a lane or roadway </a:t>
            </a:r>
          </a:p>
          <a:p>
            <a:pPr lvl="0"/>
            <a:r>
              <a:rPr lang="en-US" altLang="zh-CN" sz="2000" dirty="0">
                <a:solidFill>
                  <a:srgbClr val="000000"/>
                </a:solidFill>
                <a:latin typeface="Times New Roman" pitchFamily="18" charset="0"/>
                <a:ea typeface="宋体"/>
                <a:cs typeface="Times New Roman" pitchFamily="18" charset="0"/>
              </a:rPr>
              <a:t>during a given time interval less than 1 hour. </a:t>
            </a:r>
          </a:p>
          <a:p>
            <a:pPr marL="228600" lvl="0"/>
            <a:r>
              <a:rPr lang="en-US" altLang="zh-CN" sz="2000" dirty="0">
                <a:solidFill>
                  <a:srgbClr val="000000"/>
                </a:solidFill>
                <a:latin typeface="Times New Roman" pitchFamily="18" charset="0"/>
                <a:ea typeface="宋体"/>
                <a:cs typeface="Times New Roman" pitchFamily="18" charset="0"/>
              </a:rPr>
              <a:t>•    It represents projected data. </a:t>
            </a:r>
          </a:p>
          <a:p>
            <a:pPr lvl="0"/>
            <a:r>
              <a:rPr lang="en-US" altLang="zh-CN" sz="2000" dirty="0">
                <a:solidFill>
                  <a:srgbClr val="000000"/>
                </a:solidFill>
                <a:latin typeface="Times New Roman" pitchFamily="18" charset="0"/>
                <a:ea typeface="宋体"/>
                <a:cs typeface="Times New Roman" pitchFamily="18" charset="0"/>
              </a:rPr>
              <a:t>Methods of counting </a:t>
            </a:r>
          </a:p>
          <a:p>
            <a:pPr marL="228600" lvl="0"/>
            <a:r>
              <a:rPr lang="en-US" altLang="zh-CN" sz="2000" dirty="0">
                <a:solidFill>
                  <a:srgbClr val="000000"/>
                </a:solidFill>
                <a:latin typeface="Times New Roman" pitchFamily="18" charset="0"/>
                <a:ea typeface="宋体"/>
                <a:cs typeface="Times New Roman" pitchFamily="18" charset="0"/>
              </a:rPr>
              <a:t>1.   Manual counting method…type of vehicle…long duration is not possible. </a:t>
            </a:r>
          </a:p>
          <a:p>
            <a:pPr marL="228600" lvl="0"/>
            <a:r>
              <a:rPr lang="en-US" altLang="zh-CN" sz="2000" dirty="0">
                <a:solidFill>
                  <a:srgbClr val="000000"/>
                </a:solidFill>
                <a:latin typeface="Times New Roman" pitchFamily="18" charset="0"/>
                <a:ea typeface="宋体"/>
                <a:cs typeface="Times New Roman" pitchFamily="18" charset="0"/>
              </a:rPr>
              <a:t>2.   Automatic counting method…vice versa </a:t>
            </a:r>
          </a:p>
          <a:p>
            <a:pPr marL="457149" lvl="0">
              <a:lnSpc>
                <a:spcPts val="1300"/>
              </a:lnSpc>
            </a:pPr>
            <a:r>
              <a:rPr lang="en-US" altLang="zh-CN" sz="1104" dirty="0">
                <a:solidFill>
                  <a:srgbClr val="000000"/>
                </a:solidFill>
                <a:latin typeface="TimesNewRomanPSMT" pitchFamily="18" charset="0"/>
                <a:ea typeface="宋体"/>
                <a:cs typeface="TimesNewRomanPSMT" pitchFamily="18" charset="0"/>
              </a:rPr>
              <a:t> </a:t>
            </a:r>
          </a:p>
        </p:txBody>
      </p:sp>
    </p:spTree>
    <p:extLst>
      <p:ext uri="{BB962C8B-B14F-4D97-AF65-F5344CB8AC3E}">
        <p14:creationId xmlns:p14="http://schemas.microsoft.com/office/powerpoint/2010/main" val="381495263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149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07982" y="43934"/>
            <a:ext cx="11806230" cy="1708160"/>
          </a:xfrm>
          <a:prstGeom prst="rect">
            <a:avLst/>
          </a:prstGeom>
        </p:spPr>
        <p:txBody>
          <a:bodyPr wrap="square">
            <a:spAutoFit/>
          </a:bodyPr>
          <a:lstStyle/>
          <a:p>
            <a:pPr lvl="0" algn="just">
              <a:spcAft>
                <a:spcPts val="600"/>
              </a:spcAft>
            </a:pPr>
            <a:r>
              <a:rPr lang="en-US" altLang="zh-CN" sz="2000" b="1" dirty="0">
                <a:solidFill>
                  <a:srgbClr val="FF0000"/>
                </a:solidFill>
                <a:latin typeface="Times New Roman" pitchFamily="18" charset="0"/>
                <a:ea typeface="宋体"/>
                <a:cs typeface="Times New Roman" pitchFamily="18" charset="0"/>
              </a:rPr>
              <a:t>Q. What is PCE/PCU? </a:t>
            </a:r>
          </a:p>
          <a:p>
            <a:pPr lvl="0" algn="just"/>
            <a:r>
              <a:rPr lang="en-US" altLang="zh-CN" sz="2000" dirty="0">
                <a:solidFill>
                  <a:srgbClr val="000000"/>
                </a:solidFill>
                <a:latin typeface="Times New Roman" pitchFamily="18" charset="0"/>
                <a:ea typeface="宋体"/>
                <a:cs typeface="Times New Roman" pitchFamily="18" charset="0"/>
              </a:rPr>
              <a:t>It is the method of expressing various types of vehicles having different physical and dynamic characteristics </a:t>
            </a:r>
            <a:r>
              <a:rPr lang="en-US" altLang="zh-CN" sz="2000" dirty="0" smtClean="0">
                <a:solidFill>
                  <a:srgbClr val="000000"/>
                </a:solidFill>
                <a:latin typeface="Times New Roman" pitchFamily="18" charset="0"/>
                <a:ea typeface="宋体"/>
                <a:cs typeface="Times New Roman" pitchFamily="18" charset="0"/>
              </a:rPr>
              <a:t>in </a:t>
            </a:r>
            <a:r>
              <a:rPr lang="en-US" altLang="zh-CN" sz="2000" dirty="0">
                <a:solidFill>
                  <a:srgbClr val="000000"/>
                </a:solidFill>
                <a:latin typeface="Times New Roman" pitchFamily="18" charset="0"/>
                <a:ea typeface="宋体"/>
                <a:cs typeface="Times New Roman" pitchFamily="18" charset="0"/>
              </a:rPr>
              <a:t>a common equivalent unit. </a:t>
            </a:r>
            <a:r>
              <a:rPr lang="en-US" altLang="zh-CN" sz="2000" dirty="0" smtClean="0">
                <a:solidFill>
                  <a:srgbClr val="000000"/>
                </a:solidFill>
                <a:latin typeface="Times New Roman" pitchFamily="18" charset="0"/>
                <a:ea typeface="宋体"/>
                <a:cs typeface="Times New Roman" pitchFamily="18" charset="0"/>
              </a:rPr>
              <a:t>Here </a:t>
            </a:r>
            <a:r>
              <a:rPr lang="en-US" altLang="zh-CN" sz="2000" dirty="0">
                <a:solidFill>
                  <a:srgbClr val="000000"/>
                </a:solidFill>
                <a:latin typeface="Times New Roman" pitchFamily="18" charset="0"/>
                <a:ea typeface="宋体"/>
                <a:cs typeface="Times New Roman" pitchFamily="18" charset="0"/>
              </a:rPr>
              <a:t>one car is considered as one unit. In </a:t>
            </a:r>
            <a:r>
              <a:rPr lang="en-US" altLang="zh-CN" sz="2000" dirty="0" smtClean="0">
                <a:solidFill>
                  <a:srgbClr val="000000"/>
                </a:solidFill>
                <a:latin typeface="Times New Roman" pitchFamily="18" charset="0"/>
                <a:ea typeface="宋体"/>
                <a:cs typeface="Times New Roman" pitchFamily="18" charset="0"/>
              </a:rPr>
              <a:t>respect </a:t>
            </a:r>
            <a:r>
              <a:rPr lang="en-US" altLang="zh-CN" sz="2000" dirty="0">
                <a:solidFill>
                  <a:srgbClr val="000000"/>
                </a:solidFill>
                <a:latin typeface="Times New Roman" pitchFamily="18" charset="0"/>
                <a:ea typeface="宋体"/>
                <a:cs typeface="Times New Roman" pitchFamily="18" charset="0"/>
              </a:rPr>
              <a:t>of its road occupancy and operational requirements each type </a:t>
            </a:r>
            <a:r>
              <a:rPr lang="en-US" altLang="zh-CN" sz="2000" dirty="0" smtClean="0">
                <a:solidFill>
                  <a:srgbClr val="000000"/>
                </a:solidFill>
                <a:latin typeface="Times New Roman" pitchFamily="18" charset="0"/>
                <a:ea typeface="宋体"/>
                <a:cs typeface="Times New Roman" pitchFamily="18" charset="0"/>
              </a:rPr>
              <a:t>of </a:t>
            </a:r>
            <a:r>
              <a:rPr lang="en-US" altLang="zh-CN" sz="2000" dirty="0">
                <a:solidFill>
                  <a:srgbClr val="000000"/>
                </a:solidFill>
                <a:latin typeface="Times New Roman" pitchFamily="18" charset="0"/>
                <a:ea typeface="宋体"/>
                <a:cs typeface="Times New Roman" pitchFamily="18" charset="0"/>
              </a:rPr>
              <a:t>vehicle is equivalent to a number of passenger cars and this is called the passenger car </a:t>
            </a:r>
            <a:r>
              <a:rPr lang="en-US" altLang="zh-CN" sz="2000" dirty="0" smtClean="0">
                <a:solidFill>
                  <a:srgbClr val="000000"/>
                </a:solidFill>
                <a:latin typeface="Times New Roman" pitchFamily="18" charset="0"/>
                <a:ea typeface="宋体"/>
                <a:cs typeface="Times New Roman" pitchFamily="18" charset="0"/>
              </a:rPr>
              <a:t>equivalent/unit(PCE/PCU). </a:t>
            </a:r>
            <a:endParaRPr lang="en-US" altLang="zh-CN" sz="2000" dirty="0">
              <a:solidFill>
                <a:srgbClr val="000000"/>
              </a:solidFill>
              <a:latin typeface="Times New Roman" pitchFamily="18" charset="0"/>
              <a:ea typeface="宋体"/>
              <a:cs typeface="Times New Roman" pitchFamily="18" charset="0"/>
            </a:endParaRPr>
          </a:p>
        </p:txBody>
      </p:sp>
      <p:sp>
        <p:nvSpPr>
          <p:cNvPr id="13" name="TextBox 11"/>
          <p:cNvSpPr txBox="1"/>
          <p:nvPr/>
        </p:nvSpPr>
        <p:spPr>
          <a:xfrm>
            <a:off x="4341812" y="1752094"/>
            <a:ext cx="4114800" cy="307777"/>
          </a:xfrm>
          <a:prstGeom prst="rect">
            <a:avLst/>
          </a:prstGeom>
          <a:noFill/>
        </p:spPr>
        <p:txBody>
          <a:bodyPr wrap="square" lIns="0" tIns="0" rIns="0" bIns="0" rtlCol="0">
            <a:spAutoFit/>
          </a:bodyPr>
          <a:lstStyle/>
          <a:p>
            <a:pPr>
              <a:spcBef>
                <a:spcPts val="0"/>
              </a:spcBef>
            </a:pPr>
            <a:r>
              <a:rPr lang="en-US" altLang="zh-CN" sz="2000" b="1" i="0" dirty="0" smtClean="0">
                <a:solidFill>
                  <a:srgbClr val="7030A0"/>
                </a:solidFill>
                <a:latin typeface="Times New Roman" pitchFamily="18" charset="0"/>
                <a:cs typeface="Times New Roman" pitchFamily="18" charset="0"/>
              </a:rPr>
              <a:t>Representation of traffic volume data </a:t>
            </a:r>
          </a:p>
        </p:txBody>
      </p:sp>
      <p:sp>
        <p:nvSpPr>
          <p:cNvPr id="14" name="Rectangle 13"/>
          <p:cNvSpPr/>
          <p:nvPr/>
        </p:nvSpPr>
        <p:spPr>
          <a:xfrm>
            <a:off x="451860" y="2059871"/>
            <a:ext cx="11662352" cy="1400383"/>
          </a:xfrm>
          <a:prstGeom prst="rect">
            <a:avLst/>
          </a:prstGeom>
        </p:spPr>
        <p:txBody>
          <a:bodyPr wrap="square">
            <a:spAutoFit/>
          </a:bodyPr>
          <a:lstStyle/>
          <a:p>
            <a:pPr lvl="0">
              <a:spcAft>
                <a:spcPts val="600"/>
              </a:spcAft>
            </a:pPr>
            <a:r>
              <a:rPr lang="en-US" altLang="zh-CN" sz="2000" b="1" dirty="0">
                <a:solidFill>
                  <a:srgbClr val="000000"/>
                </a:solidFill>
                <a:latin typeface="Times New Roman" pitchFamily="18" charset="0"/>
                <a:ea typeface="宋体"/>
                <a:cs typeface="Times New Roman" pitchFamily="18" charset="0"/>
              </a:rPr>
              <a:t>1.ADT or Average Daily Traffic </a:t>
            </a:r>
          </a:p>
          <a:p>
            <a:pPr algn="just"/>
            <a:r>
              <a:rPr lang="en-US" altLang="zh-CN" sz="2000" dirty="0">
                <a:solidFill>
                  <a:srgbClr val="000000"/>
                </a:solidFill>
                <a:latin typeface="Times New Roman" pitchFamily="18" charset="0"/>
                <a:ea typeface="宋体"/>
                <a:cs typeface="Times New Roman" pitchFamily="18" charset="0"/>
              </a:rPr>
              <a:t>The Average Daily Traffic (ADT), also referred to as mean daily traffic, is the average number of vehicles that </a:t>
            </a:r>
            <a:r>
              <a:rPr lang="en-US" altLang="zh-CN" sz="2000" dirty="0" smtClean="0">
                <a:solidFill>
                  <a:srgbClr val="000000"/>
                </a:solidFill>
                <a:latin typeface="Times New Roman" pitchFamily="18" charset="0"/>
                <a:ea typeface="宋体"/>
                <a:cs typeface="Times New Roman" pitchFamily="18" charset="0"/>
              </a:rPr>
              <a:t>travel </a:t>
            </a:r>
            <a:r>
              <a:rPr lang="en-US" altLang="zh-CN" sz="2000" dirty="0">
                <a:solidFill>
                  <a:srgbClr val="000000"/>
                </a:solidFill>
                <a:latin typeface="Times New Roman" pitchFamily="18" charset="0"/>
                <a:ea typeface="宋体"/>
                <a:cs typeface="Times New Roman" pitchFamily="18" charset="0"/>
              </a:rPr>
              <a:t>through a specific point of a road over a short duration time period (often 7 days or less). </a:t>
            </a:r>
            <a:r>
              <a:rPr lang="en-US" altLang="zh-CN" sz="2000" dirty="0">
                <a:solidFill>
                  <a:srgbClr val="0A111E"/>
                </a:solidFill>
                <a:latin typeface="Times New Roman" pitchFamily="18" charset="0"/>
                <a:cs typeface="Times New Roman" pitchFamily="18" charset="0"/>
              </a:rPr>
              <a:t>It is estimated by dividing the total daily volumes during a specified time period by the number of days in the period. </a:t>
            </a:r>
          </a:p>
        </p:txBody>
      </p:sp>
      <p:sp>
        <p:nvSpPr>
          <p:cNvPr id="15" name="Rectangle 14"/>
          <p:cNvSpPr/>
          <p:nvPr/>
        </p:nvSpPr>
        <p:spPr>
          <a:xfrm>
            <a:off x="1446212" y="3671455"/>
            <a:ext cx="9067800" cy="615490"/>
          </a:xfrm>
          <a:prstGeom prst="rect">
            <a:avLst/>
          </a:prstGeom>
        </p:spPr>
        <p:txBody>
          <a:bodyPr wrap="square">
            <a:spAutoFit/>
          </a:bodyPr>
          <a:lstStyle/>
          <a:p>
            <a:pPr lvl="0" algn="just">
              <a:spcAft>
                <a:spcPts val="600"/>
              </a:spcAft>
            </a:pPr>
            <a:r>
              <a:rPr lang="en-US" altLang="zh-CN" dirty="0" smtClean="0">
                <a:solidFill>
                  <a:srgbClr val="00B0F0"/>
                </a:solidFill>
                <a:latin typeface="Times New Roman" pitchFamily="18" charset="0"/>
                <a:ea typeface="宋体"/>
                <a:cs typeface="Times New Roman" pitchFamily="18" charset="0"/>
              </a:rPr>
              <a:t>ADT  =   𝑁𝑢𝑚𝑏𝑒𝑟 </a:t>
            </a:r>
            <a:r>
              <a:rPr lang="en-US" altLang="zh-CN" dirty="0">
                <a:solidFill>
                  <a:srgbClr val="00B0F0"/>
                </a:solidFill>
                <a:latin typeface="Times New Roman" pitchFamily="18" charset="0"/>
                <a:ea typeface="宋体"/>
                <a:cs typeface="Times New Roman" pitchFamily="18" charset="0"/>
              </a:rPr>
              <a:t>𝑜𝑓 𝑣𝑒ℎ𝑖𝑐𝑙𝑒𝑠 𝑐𝑟𝑜𝑠𝑠𝑖𝑛𝑔 𝑎 𝑐𝑟𝑜𝑠𝑠 𝑠𝑒𝑐𝑡𝑖𝑜𝑛 𝑜𝑓 𝑎 𝑟𝑜𝑎𝑑 𝑖𝑛 𝑁 𝑑𝑎𝑦𝑠</a:t>
            </a:r>
          </a:p>
          <a:p>
            <a:pPr marL="1791030" lvl="0">
              <a:lnSpc>
                <a:spcPts val="1200"/>
              </a:lnSpc>
            </a:pPr>
            <a:r>
              <a:rPr lang="en-US" altLang="zh-CN" dirty="0" smtClean="0">
                <a:solidFill>
                  <a:srgbClr val="00B0F0"/>
                </a:solidFill>
                <a:latin typeface="Times New Roman" pitchFamily="18" charset="0"/>
                <a:ea typeface="宋体"/>
                <a:cs typeface="Times New Roman" pitchFamily="18" charset="0"/>
              </a:rPr>
              <a:t>                             𝑁 </a:t>
            </a:r>
            <a:r>
              <a:rPr lang="en-US" altLang="zh-CN" dirty="0">
                <a:solidFill>
                  <a:srgbClr val="00B0F0"/>
                </a:solidFill>
                <a:latin typeface="Times New Roman" pitchFamily="18" charset="0"/>
                <a:ea typeface="宋体"/>
                <a:cs typeface="Times New Roman" pitchFamily="18" charset="0"/>
              </a:rPr>
              <a:t>𝑑𝑎𝑦𝑠</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360611" y="3939538"/>
            <a:ext cx="77112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525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15</a:t>
            </a:fld>
            <a:endParaRPr lang="en-US"/>
          </a:p>
        </p:txBody>
      </p:sp>
      <p:sp>
        <p:nvSpPr>
          <p:cNvPr id="2" name="Rectangle 1"/>
          <p:cNvSpPr/>
          <p:nvPr/>
        </p:nvSpPr>
        <p:spPr>
          <a:xfrm>
            <a:off x="150812" y="76200"/>
            <a:ext cx="6400800" cy="6273512"/>
          </a:xfrm>
          <a:prstGeom prst="rect">
            <a:avLst/>
          </a:prstGeom>
        </p:spPr>
        <p:txBody>
          <a:bodyPr wrap="square">
            <a:spAutoFit/>
          </a:bodyPr>
          <a:lstStyle/>
          <a:p>
            <a:pPr algn="just">
              <a:lnSpc>
                <a:spcPct val="150000"/>
              </a:lnSpc>
              <a:spcAft>
                <a:spcPts val="1000"/>
              </a:spcAft>
            </a:pPr>
            <a:r>
              <a:rPr lang="en-US" sz="2400" b="1" dirty="0" smtClean="0">
                <a:effectLst/>
                <a:latin typeface="Times New Roman"/>
                <a:ea typeface="Calibri"/>
                <a:cs typeface="Times New Roman"/>
              </a:rPr>
              <a:t>Social effect of transportation: </a:t>
            </a:r>
            <a:endParaRPr lang="en-US" dirty="0" smtClean="0">
              <a:effectLst/>
              <a:latin typeface="Calibri"/>
              <a:ea typeface="Calibri"/>
              <a:cs typeface="Times New Roman"/>
            </a:endParaRPr>
          </a:p>
          <a:p>
            <a:pPr algn="just">
              <a:lnSpc>
                <a:spcPct val="150000"/>
              </a:lnSpc>
              <a:spcAft>
                <a:spcPts val="1000"/>
              </a:spcAft>
            </a:pPr>
            <a:r>
              <a:rPr lang="en-US" sz="2400" b="1" u="sng" dirty="0" smtClean="0">
                <a:effectLst/>
                <a:latin typeface="Times New Roman"/>
                <a:ea typeface="Calibri"/>
                <a:cs typeface="Times New Roman"/>
              </a:rPr>
              <a:t>Concentration of population into urban areas: </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The prosperity and employment opportunities of urban area attract the population from other areas resulting in enhanced economic activities.</a:t>
            </a:r>
            <a:endParaRPr lang="en-US" sz="2400" dirty="0" smtClean="0">
              <a:effectLst/>
              <a:latin typeface="Calibri"/>
              <a:ea typeface="Calibri"/>
              <a:cs typeface="Times New Roman"/>
            </a:endParaRPr>
          </a:p>
          <a:p>
            <a:pPr algn="just">
              <a:lnSpc>
                <a:spcPct val="150000"/>
              </a:lnSpc>
              <a:spcAft>
                <a:spcPts val="1000"/>
              </a:spcAft>
            </a:pPr>
            <a:r>
              <a:rPr lang="en-US" sz="2400" b="1" u="sng" dirty="0" smtClean="0">
                <a:effectLst/>
                <a:latin typeface="Times New Roman"/>
                <a:ea typeface="Calibri"/>
                <a:cs typeface="Times New Roman"/>
              </a:rPr>
              <a:t>Aspects of safety law and order:</a:t>
            </a:r>
            <a:endParaRPr lang="en-US" sz="2400" dirty="0" smtClean="0">
              <a:effectLst/>
              <a:latin typeface="Calibri"/>
              <a:ea typeface="Calibri"/>
              <a:cs typeface="Times New Roman"/>
            </a:endParaRPr>
          </a:p>
          <a:p>
            <a:pPr algn="just">
              <a:lnSpc>
                <a:spcPct val="150000"/>
              </a:lnSpc>
              <a:spcAft>
                <a:spcPts val="1000"/>
              </a:spcAft>
            </a:pPr>
            <a:r>
              <a:rPr lang="en-US" sz="2400" dirty="0" err="1" smtClean="0">
                <a:effectLst/>
                <a:latin typeface="Times New Roman"/>
                <a:ea typeface="Calibri"/>
                <a:cs typeface="Times New Roman"/>
              </a:rPr>
              <a:t>i</a:t>
            </a:r>
            <a:r>
              <a:rPr lang="en-US" sz="2400" dirty="0" smtClean="0">
                <a:effectLst/>
                <a:latin typeface="Times New Roman"/>
                <a:ea typeface="Calibri"/>
                <a:cs typeface="Times New Roman"/>
              </a:rPr>
              <a:t>) To maintain law and order at home, it is required to have an efficient system of transport network.</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ii) For rushing aids to areas affected by an emergency, transport facilities are essential. </a:t>
            </a:r>
            <a:endParaRPr lang="en-US" sz="2400" dirty="0">
              <a:effectLst/>
              <a:latin typeface="Calibri"/>
              <a:ea typeface="Calibri"/>
              <a:cs typeface="Times New Roman"/>
            </a:endParaRPr>
          </a:p>
        </p:txBody>
      </p:sp>
      <p:pic>
        <p:nvPicPr>
          <p:cNvPr id="6146" name="Picture 2" descr="13 Mind-Blowing Benefits of Public Transportation | 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1066800"/>
            <a:ext cx="5603050"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308346" y="4572014"/>
            <a:ext cx="4089581" cy="461665"/>
          </a:xfrm>
          <a:prstGeom prst="rect">
            <a:avLst/>
          </a:prstGeom>
        </p:spPr>
        <p:txBody>
          <a:bodyPr wrap="none">
            <a:spAutoFit/>
          </a:bodyPr>
          <a:lstStyle/>
          <a:p>
            <a:r>
              <a:rPr lang="en-US" sz="2400" b="1" dirty="0">
                <a:solidFill>
                  <a:srgbClr val="000000"/>
                </a:solidFill>
                <a:latin typeface="Times New Roman"/>
                <a:ea typeface="Calibri"/>
                <a:cs typeface="Times New Roman"/>
              </a:rPr>
              <a:t>Social effect of transportation</a:t>
            </a:r>
            <a:endParaRPr lang="en-US" dirty="0"/>
          </a:p>
        </p:txBody>
      </p:sp>
    </p:spTree>
    <p:extLst>
      <p:ext uri="{BB962C8B-B14F-4D97-AF65-F5344CB8AC3E}">
        <p14:creationId xmlns:p14="http://schemas.microsoft.com/office/powerpoint/2010/main" val="221465081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92348" y="82570"/>
            <a:ext cx="12021864" cy="1400383"/>
          </a:xfrm>
          <a:prstGeom prst="rect">
            <a:avLst/>
          </a:prstGeom>
        </p:spPr>
        <p:txBody>
          <a:bodyPr wrap="square">
            <a:spAutoFit/>
          </a:bodyPr>
          <a:lstStyle/>
          <a:p>
            <a:pPr lvl="0">
              <a:spcAft>
                <a:spcPts val="600"/>
              </a:spcAft>
            </a:pPr>
            <a:r>
              <a:rPr lang="en-US" altLang="zh-CN" sz="2000" b="1" dirty="0">
                <a:solidFill>
                  <a:srgbClr val="000000"/>
                </a:solidFill>
                <a:latin typeface="Times New Roman" pitchFamily="18" charset="0"/>
                <a:ea typeface="宋体"/>
                <a:cs typeface="Times New Roman" pitchFamily="18" charset="0"/>
              </a:rPr>
              <a:t>2.AADT or Average Annual Daily Traffic </a:t>
            </a:r>
          </a:p>
          <a:p>
            <a:pPr lvl="0"/>
            <a:r>
              <a:rPr lang="en-US" altLang="zh-CN" sz="2000" dirty="0">
                <a:solidFill>
                  <a:srgbClr val="000000"/>
                </a:solidFill>
                <a:latin typeface="Times New Roman" pitchFamily="18" charset="0"/>
                <a:ea typeface="宋体"/>
                <a:cs typeface="Times New Roman" pitchFamily="18" charset="0"/>
              </a:rPr>
              <a:t>AADT stands for Annual Average Daily Traffic, and it's a measure of the average daily traffic volume on a road </a:t>
            </a:r>
            <a:r>
              <a:rPr lang="en-US" altLang="zh-CN" sz="2000" dirty="0" smtClean="0">
                <a:solidFill>
                  <a:srgbClr val="000000"/>
                </a:solidFill>
                <a:latin typeface="Times New Roman" pitchFamily="18" charset="0"/>
                <a:ea typeface="宋体"/>
                <a:cs typeface="Times New Roman" pitchFamily="18" charset="0"/>
              </a:rPr>
              <a:t>or </a:t>
            </a:r>
            <a:r>
              <a:rPr lang="en-US" altLang="zh-CN" sz="2000" dirty="0">
                <a:solidFill>
                  <a:srgbClr val="000000"/>
                </a:solidFill>
                <a:latin typeface="Times New Roman" pitchFamily="18" charset="0"/>
                <a:ea typeface="宋体"/>
                <a:cs typeface="Times New Roman" pitchFamily="18" charset="0"/>
              </a:rPr>
              <a:t>highway over the course of a year. It's calculated by dividing the total traffic volume for a </a:t>
            </a:r>
            <a:r>
              <a:rPr lang="en-US" altLang="zh-CN" sz="2000" dirty="0" smtClean="0">
                <a:solidFill>
                  <a:srgbClr val="000000"/>
                </a:solidFill>
                <a:latin typeface="Times New Roman" pitchFamily="18" charset="0"/>
                <a:ea typeface="宋体"/>
                <a:cs typeface="Times New Roman" pitchFamily="18" charset="0"/>
              </a:rPr>
              <a:t>year by </a:t>
            </a:r>
            <a:r>
              <a:rPr lang="en-US" altLang="zh-CN" sz="2000" dirty="0">
                <a:solidFill>
                  <a:srgbClr val="000000"/>
                </a:solidFill>
                <a:latin typeface="Times New Roman" pitchFamily="18" charset="0"/>
                <a:ea typeface="宋体"/>
                <a:cs typeface="Times New Roman" pitchFamily="18" charset="0"/>
              </a:rPr>
              <a:t>365 </a:t>
            </a:r>
            <a:r>
              <a:rPr lang="en-US" altLang="zh-CN" sz="2000" dirty="0" smtClean="0">
                <a:solidFill>
                  <a:srgbClr val="000000"/>
                </a:solidFill>
                <a:latin typeface="Times New Roman" pitchFamily="18" charset="0"/>
                <a:ea typeface="宋体"/>
                <a:cs typeface="Times New Roman" pitchFamily="18" charset="0"/>
              </a:rPr>
              <a:t>days</a:t>
            </a:r>
            <a:r>
              <a:rPr lang="en-US" altLang="zh-CN" sz="2000" dirty="0">
                <a:solidFill>
                  <a:srgbClr val="000000"/>
                </a:solidFill>
                <a:latin typeface="Times New Roman" pitchFamily="18" charset="0"/>
                <a:ea typeface="宋体"/>
                <a:cs typeface="Times New Roman" pitchFamily="18" charset="0"/>
              </a:rPr>
              <a:t>. AADT is expressed in vehicles per day (</a:t>
            </a:r>
            <a:r>
              <a:rPr lang="en-US" altLang="zh-CN" sz="2000" dirty="0" err="1">
                <a:solidFill>
                  <a:srgbClr val="000000"/>
                </a:solidFill>
                <a:latin typeface="Times New Roman" pitchFamily="18" charset="0"/>
                <a:ea typeface="宋体"/>
                <a:cs typeface="Times New Roman" pitchFamily="18" charset="0"/>
              </a:rPr>
              <a:t>vpd</a:t>
            </a:r>
            <a:r>
              <a:rPr lang="en-US" altLang="zh-CN" sz="2000" dirty="0">
                <a:solidFill>
                  <a:srgbClr val="000000"/>
                </a:solidFill>
                <a:latin typeface="Times New Roman" pitchFamily="18" charset="0"/>
                <a:ea typeface="宋体"/>
                <a:cs typeface="Times New Roman" pitchFamily="18" charset="0"/>
              </a:rPr>
              <a:t>). </a:t>
            </a:r>
            <a:r>
              <a:rPr lang="en-US" altLang="zh-CN" sz="2000" dirty="0" smtClean="0">
                <a:solidFill>
                  <a:srgbClr val="000000"/>
                </a:solidFill>
                <a:latin typeface="Times New Roman" pitchFamily="18" charset="0"/>
                <a:ea typeface="宋体"/>
                <a:cs typeface="Times New Roman" pitchFamily="18" charset="0"/>
              </a:rPr>
              <a:t>AADT </a:t>
            </a:r>
            <a:r>
              <a:rPr lang="en-US" altLang="zh-CN" sz="2000" dirty="0">
                <a:solidFill>
                  <a:srgbClr val="000000"/>
                </a:solidFill>
                <a:latin typeface="Times New Roman" pitchFamily="18" charset="0"/>
                <a:ea typeface="宋体"/>
                <a:cs typeface="Times New Roman" pitchFamily="18" charset="0"/>
              </a:rPr>
              <a:t>is used in project planning to estimate future traffic volumes. </a:t>
            </a:r>
          </a:p>
        </p:txBody>
      </p:sp>
      <p:sp>
        <p:nvSpPr>
          <p:cNvPr id="16" name="Rectangle 15"/>
          <p:cNvSpPr/>
          <p:nvPr/>
        </p:nvSpPr>
        <p:spPr>
          <a:xfrm>
            <a:off x="1446212" y="1676400"/>
            <a:ext cx="9067800" cy="630942"/>
          </a:xfrm>
          <a:prstGeom prst="rect">
            <a:avLst/>
          </a:prstGeom>
        </p:spPr>
        <p:txBody>
          <a:bodyPr wrap="square">
            <a:spAutoFit/>
          </a:bodyPr>
          <a:lstStyle/>
          <a:p>
            <a:pPr>
              <a:lnSpc>
                <a:spcPts val="2400"/>
              </a:lnSpc>
              <a:spcBef>
                <a:spcPts val="0"/>
              </a:spcBef>
              <a:spcAft>
                <a:spcPts val="600"/>
              </a:spcAft>
            </a:pPr>
            <a:r>
              <a:rPr lang="en-US" altLang="zh-CN" dirty="0">
                <a:solidFill>
                  <a:srgbClr val="00B0F0"/>
                </a:solidFill>
                <a:latin typeface="Times New Roman" pitchFamily="18" charset="0"/>
                <a:cs typeface="Times New Roman" pitchFamily="18" charset="0"/>
              </a:rPr>
              <a:t>AADT</a:t>
            </a:r>
            <a:r>
              <a:rPr lang="en-US" altLang="zh-CN" dirty="0" smtClean="0">
                <a:solidFill>
                  <a:srgbClr val="00B0F0"/>
                </a:solidFill>
                <a:latin typeface="Times New Roman" pitchFamily="18" charset="0"/>
                <a:ea typeface="宋体"/>
                <a:cs typeface="Times New Roman" pitchFamily="18" charset="0"/>
              </a:rPr>
              <a:t>  =   </a:t>
            </a:r>
            <a:r>
              <a:rPr lang="en-US" altLang="zh-CN" dirty="0">
                <a:solidFill>
                  <a:srgbClr val="00B0F0"/>
                </a:solidFill>
                <a:latin typeface="Cambria Math" pitchFamily="18" charset="0"/>
                <a:cs typeface="Cambria Math" pitchFamily="18" charset="0"/>
              </a:rPr>
              <a:t>𝑁𝑢𝑚𝑏𝑒𝑟 𝑜𝑓 𝑣𝑒ℎ𝑖𝑐𝑙𝑒𝑠 𝑐𝑟𝑜𝑠𝑠𝑖𝑛𝑔 𝑎 𝑐𝑟𝑜𝑠𝑠 𝑠𝑒𝑐𝑡𝑖𝑜𝑛 𝑜𝑓 𝑎 𝑟𝑜𝑎𝑑 𝑖𝑛 365</a:t>
            </a:r>
            <a:r>
              <a:rPr lang="en-US" altLang="zh-CN" dirty="0">
                <a:solidFill>
                  <a:srgbClr val="00B0F0"/>
                </a:solidFill>
                <a:latin typeface="Times New Roman" pitchFamily="18" charset="0"/>
                <a:cs typeface="Times New Roman" pitchFamily="18" charset="0"/>
              </a:rPr>
              <a:t> </a:t>
            </a:r>
            <a:r>
              <a:rPr lang="en-US" altLang="zh-CN" dirty="0">
                <a:solidFill>
                  <a:srgbClr val="00B0F0"/>
                </a:solidFill>
                <a:latin typeface="Cambria Math" pitchFamily="18" charset="0"/>
                <a:cs typeface="Cambria Math" pitchFamily="18" charset="0"/>
              </a:rPr>
              <a:t>𝑑𝑎𝑦𝑠</a:t>
            </a:r>
          </a:p>
          <a:p>
            <a:pPr marL="1791030" lvl="0">
              <a:lnSpc>
                <a:spcPts val="1200"/>
              </a:lnSpc>
            </a:pPr>
            <a:r>
              <a:rPr lang="en-US" altLang="zh-CN" dirty="0" smtClean="0">
                <a:solidFill>
                  <a:srgbClr val="00B0F0"/>
                </a:solidFill>
                <a:latin typeface="Times New Roman" pitchFamily="18" charset="0"/>
                <a:ea typeface="宋体"/>
                <a:cs typeface="Times New Roman" pitchFamily="18" charset="0"/>
              </a:rPr>
              <a:t>                             365</a:t>
            </a:r>
            <a:endParaRPr lang="en-US" altLang="zh-CN" dirty="0">
              <a:solidFill>
                <a:srgbClr val="00B0F0"/>
              </a:solidFill>
              <a:latin typeface="Times New Roman" pitchFamily="18" charset="0"/>
              <a:ea typeface="宋体"/>
              <a:cs typeface="Times New Roman" pitchFamily="18" charset="0"/>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360612" y="1991871"/>
            <a:ext cx="77112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19358" y="3162043"/>
            <a:ext cx="5629233" cy="233397"/>
          </a:xfrm>
          <a:prstGeom prst="rect">
            <a:avLst/>
          </a:prstGeom>
        </p:spPr>
        <p:txBody>
          <a:bodyPr wrap="none">
            <a:spAutoFit/>
          </a:bodyPr>
          <a:lstStyle/>
          <a:p>
            <a:pPr lvl="0">
              <a:lnSpc>
                <a:spcPts val="1100"/>
              </a:lnSpc>
            </a:pPr>
            <a:r>
              <a:rPr lang="en-US" altLang="zh-CN" sz="2000" b="1" dirty="0">
                <a:solidFill>
                  <a:srgbClr val="000000"/>
                </a:solidFill>
                <a:latin typeface="Times New Roman" pitchFamily="18" charset="0"/>
                <a:ea typeface="宋体"/>
                <a:cs typeface="Times New Roman" pitchFamily="18" charset="0"/>
              </a:rPr>
              <a:t>3.AAWDT or Average Annual Week </a:t>
            </a:r>
            <a:r>
              <a:rPr lang="en-US" altLang="zh-CN" sz="2000" b="1" dirty="0" smtClean="0">
                <a:solidFill>
                  <a:srgbClr val="000000"/>
                </a:solidFill>
                <a:latin typeface="Times New Roman" pitchFamily="18" charset="0"/>
                <a:ea typeface="宋体"/>
                <a:cs typeface="Times New Roman" pitchFamily="18" charset="0"/>
              </a:rPr>
              <a:t>Daily </a:t>
            </a:r>
            <a:r>
              <a:rPr lang="en-US" altLang="zh-CN" sz="2000" b="1" dirty="0">
                <a:solidFill>
                  <a:srgbClr val="000000"/>
                </a:solidFill>
                <a:latin typeface="Times New Roman" pitchFamily="18" charset="0"/>
                <a:ea typeface="宋体"/>
                <a:cs typeface="Times New Roman" pitchFamily="18" charset="0"/>
              </a:rPr>
              <a:t>Traffic </a:t>
            </a:r>
          </a:p>
        </p:txBody>
      </p:sp>
      <p:sp>
        <p:nvSpPr>
          <p:cNvPr id="18" name="Rectangle 17"/>
          <p:cNvSpPr/>
          <p:nvPr/>
        </p:nvSpPr>
        <p:spPr>
          <a:xfrm>
            <a:off x="1103023" y="3810000"/>
            <a:ext cx="9601200" cy="630942"/>
          </a:xfrm>
          <a:prstGeom prst="rect">
            <a:avLst/>
          </a:prstGeom>
        </p:spPr>
        <p:txBody>
          <a:bodyPr wrap="square">
            <a:spAutoFit/>
          </a:bodyPr>
          <a:lstStyle/>
          <a:p>
            <a:pPr>
              <a:lnSpc>
                <a:spcPts val="2400"/>
              </a:lnSpc>
              <a:spcBef>
                <a:spcPts val="0"/>
              </a:spcBef>
              <a:spcAft>
                <a:spcPts val="600"/>
              </a:spcAft>
            </a:pPr>
            <a:r>
              <a:rPr lang="en-US" altLang="zh-CN" dirty="0">
                <a:solidFill>
                  <a:srgbClr val="00B0F0"/>
                </a:solidFill>
                <a:latin typeface="Times New Roman" pitchFamily="18" charset="0"/>
                <a:cs typeface="Times New Roman" pitchFamily="18" charset="0"/>
              </a:rPr>
              <a:t>AAWDT</a:t>
            </a:r>
            <a:r>
              <a:rPr lang="en-US" altLang="zh-CN" dirty="0" smtClean="0">
                <a:solidFill>
                  <a:srgbClr val="00B0F0"/>
                </a:solidFill>
                <a:latin typeface="Times New Roman" pitchFamily="18" charset="0"/>
                <a:ea typeface="宋体"/>
                <a:cs typeface="Times New Roman" pitchFamily="18" charset="0"/>
              </a:rPr>
              <a:t>  =   </a:t>
            </a:r>
            <a:r>
              <a:rPr lang="zh-CN" altLang="en-US" dirty="0">
                <a:solidFill>
                  <a:srgbClr val="00B0F0"/>
                </a:solidFill>
                <a:latin typeface="Cambria Math" pitchFamily="18" charset="0"/>
                <a:cs typeface="Cambria Math" pitchFamily="18" charset="0"/>
              </a:rPr>
              <a:t>𝑁𝑢𝑚𝑏𝑒𝑟 𝑜𝑓 𝑣𝑒</a:t>
            </a:r>
            <a:r>
              <a:rPr lang="en-US" altLang="zh-CN" dirty="0">
                <a:solidFill>
                  <a:srgbClr val="00B0F0"/>
                </a:solidFill>
                <a:latin typeface="Cambria Math" pitchFamily="18" charset="0"/>
                <a:cs typeface="Cambria Math" pitchFamily="18" charset="0"/>
              </a:rPr>
              <a:t>ℎ</a:t>
            </a:r>
            <a:r>
              <a:rPr lang="zh-CN" altLang="en-US" dirty="0">
                <a:solidFill>
                  <a:srgbClr val="00B0F0"/>
                </a:solidFill>
                <a:latin typeface="Cambria Math" pitchFamily="18" charset="0"/>
                <a:cs typeface="Cambria Math" pitchFamily="18" charset="0"/>
              </a:rPr>
              <a:t>𝑖𝑐𝑙𝑒𝑠 𝑐𝑟𝑜𝑠𝑠𝑖𝑛𝑔 𝑎 𝑐𝑟𝑜𝑠𝑠 𝑠𝑒𝑐𝑡𝑖𝑜𝑛 𝑜𝑓 𝑎 𝑟𝑜𝑎𝑑 𝑖𝑛 𝑤𝑒𝑒𝑘 𝑑𝑎𝑦𝑠 𝑜𝑓 𝑎 𝑦𝑒𝑎𝑟 </a:t>
            </a:r>
          </a:p>
          <a:p>
            <a:pPr marL="1880946">
              <a:lnSpc>
                <a:spcPts val="1200"/>
              </a:lnSpc>
              <a:spcBef>
                <a:spcPts val="0"/>
              </a:spcBef>
            </a:pPr>
            <a:r>
              <a:rPr lang="en-US" altLang="zh-CN" dirty="0" smtClean="0">
                <a:solidFill>
                  <a:srgbClr val="00B0F0"/>
                </a:solidFill>
                <a:latin typeface="Times New Roman" pitchFamily="18" charset="0"/>
                <a:ea typeface="宋体"/>
                <a:cs typeface="Times New Roman" pitchFamily="18" charset="0"/>
              </a:rPr>
              <a:t>                             </a:t>
            </a:r>
            <a:r>
              <a:rPr lang="zh-CN" altLang="en-US" dirty="0">
                <a:solidFill>
                  <a:srgbClr val="00B0F0"/>
                </a:solidFill>
                <a:latin typeface="Cambria Math" pitchFamily="18" charset="0"/>
                <a:cs typeface="Cambria Math" pitchFamily="18" charset="0"/>
              </a:rPr>
              <a:t>𝑁𝑜</a:t>
            </a:r>
            <a:r>
              <a:rPr lang="en-US" altLang="zh-CN" dirty="0">
                <a:solidFill>
                  <a:srgbClr val="00B0F0"/>
                </a:solidFill>
                <a:latin typeface="Cambria Math" pitchFamily="18" charset="0"/>
                <a:cs typeface="Cambria Math" pitchFamily="18" charset="0"/>
              </a:rPr>
              <a:t>.</a:t>
            </a:r>
            <a:r>
              <a:rPr lang="zh-CN" altLang="en-US" dirty="0">
                <a:solidFill>
                  <a:srgbClr val="00B0F0"/>
                </a:solidFill>
                <a:latin typeface="Cambria Math" pitchFamily="18" charset="0"/>
                <a:cs typeface="Cambria Math" pitchFamily="18" charset="0"/>
              </a:rPr>
              <a:t>𝑜𝑓 𝑤𝑒𝑒𝑘 𝑑𝑎𝑦𝑠 𝑖𝑛 𝑎 𝑦𝑒𝑎𝑟</a:t>
            </a: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474623" y="4136014"/>
            <a:ext cx="7910371" cy="4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4856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p:cNvSpPr/>
          <p:nvPr/>
        </p:nvSpPr>
        <p:spPr>
          <a:xfrm>
            <a:off x="917575" y="1153125"/>
            <a:ext cx="9067800" cy="646587"/>
          </a:xfrm>
          <a:prstGeom prst="rect">
            <a:avLst/>
          </a:prstGeom>
        </p:spPr>
        <p:txBody>
          <a:bodyPr wrap="square">
            <a:spAutoFit/>
          </a:bodyPr>
          <a:lstStyle/>
          <a:p>
            <a:pPr>
              <a:lnSpc>
                <a:spcPts val="2400"/>
              </a:lnSpc>
              <a:spcBef>
                <a:spcPts val="0"/>
              </a:spcBef>
              <a:spcAft>
                <a:spcPts val="600"/>
              </a:spcAft>
            </a:pPr>
            <a:r>
              <a:rPr lang="en-US" altLang="zh-CN" dirty="0" smtClean="0">
                <a:solidFill>
                  <a:srgbClr val="000000"/>
                </a:solidFill>
                <a:latin typeface="Times New Roman" pitchFamily="18" charset="0"/>
                <a:cs typeface="Times New Roman" pitchFamily="18" charset="0"/>
              </a:rPr>
              <a:t>                    HEF</a:t>
            </a:r>
            <a:r>
              <a:rPr lang="en-US" altLang="zh-CN" dirty="0" smtClean="0">
                <a:solidFill>
                  <a:srgbClr val="00B0F0"/>
                </a:solidFill>
                <a:latin typeface="Times New Roman" pitchFamily="18" charset="0"/>
                <a:ea typeface="宋体"/>
                <a:cs typeface="Times New Roman" pitchFamily="18" charset="0"/>
              </a:rPr>
              <a:t>  =                 </a:t>
            </a:r>
            <a:r>
              <a:rPr lang="zh-CN" altLang="en-US" dirty="0" smtClean="0">
                <a:solidFill>
                  <a:srgbClr val="00B0F0"/>
                </a:solidFill>
                <a:latin typeface="Cambria Math" pitchFamily="18" charset="0"/>
                <a:cs typeface="Cambria Math" pitchFamily="18" charset="0"/>
              </a:rPr>
              <a:t>𝑡</a:t>
            </a:r>
            <a:r>
              <a:rPr lang="zh-CN" altLang="en-US" dirty="0">
                <a:solidFill>
                  <a:srgbClr val="00B0F0"/>
                </a:solidFill>
                <a:latin typeface="Cambria Math" pitchFamily="18" charset="0"/>
                <a:cs typeface="Cambria Math" pitchFamily="18" charset="0"/>
              </a:rPr>
              <a:t>𝑜𝑡𝑎𝑙 𝑛𝑢𝑚𝑏𝑒𝑟 𝑜𝑓 𝑡𝑟𝑎𝑓𝑓𝑖𝑐 𝑖𝑛 </a:t>
            </a:r>
            <a:r>
              <a:rPr lang="en-US" altLang="zh-CN" dirty="0">
                <a:solidFill>
                  <a:srgbClr val="00B0F0"/>
                </a:solidFill>
                <a:latin typeface="Cambria Math" pitchFamily="18" charset="0"/>
                <a:cs typeface="Cambria Math" pitchFamily="18" charset="0"/>
              </a:rPr>
              <a:t>24 ℎ</a:t>
            </a:r>
            <a:r>
              <a:rPr lang="zh-CN" altLang="en-US" dirty="0" smtClean="0">
                <a:solidFill>
                  <a:srgbClr val="00B0F0"/>
                </a:solidFill>
                <a:latin typeface="Cambria Math" pitchFamily="18" charset="0"/>
                <a:cs typeface="Cambria Math" pitchFamily="18" charset="0"/>
              </a:rPr>
              <a:t>𝑟</a:t>
            </a:r>
            <a:endParaRPr lang="en-US" altLang="zh-CN" dirty="0">
              <a:solidFill>
                <a:srgbClr val="00B0F0"/>
              </a:solidFill>
              <a:latin typeface="Cambria Math" pitchFamily="18" charset="0"/>
              <a:cs typeface="Cambria Math" pitchFamily="18" charset="0"/>
            </a:endParaRPr>
          </a:p>
          <a:p>
            <a:pPr marL="1791030" lvl="0">
              <a:lnSpc>
                <a:spcPts val="1200"/>
              </a:lnSpc>
            </a:pPr>
            <a:r>
              <a:rPr lang="zh-CN" altLang="en-US" dirty="0" smtClean="0">
                <a:solidFill>
                  <a:srgbClr val="00B0F0"/>
                </a:solidFill>
                <a:latin typeface="Times New Roman" pitchFamily="18" charset="0"/>
                <a:ea typeface="宋体"/>
                <a:cs typeface="Times New Roman" pitchFamily="18" charset="0"/>
              </a:rPr>
              <a:t>              𝑛</a:t>
            </a:r>
            <a:r>
              <a:rPr lang="zh-CN" altLang="en-US" dirty="0">
                <a:solidFill>
                  <a:srgbClr val="00B0F0"/>
                </a:solidFill>
                <a:latin typeface="Times New Roman" pitchFamily="18" charset="0"/>
                <a:ea typeface="宋体"/>
                <a:cs typeface="Times New Roman" pitchFamily="18" charset="0"/>
              </a:rPr>
              <a:t>𝑢𝑚𝑏𝑒𝑟 𝑜𝑓 𝑡𝑟𝑎𝑓𝑓𝑖𝑐 𝑓𝑜𝑟 𝑎 𝑝𝑎𝑟𝑡𝑖𝑐𝑢𝑙𝑎𝑟 </a:t>
            </a:r>
            <a:r>
              <a:rPr lang="en-US" altLang="zh-CN" dirty="0">
                <a:solidFill>
                  <a:srgbClr val="00B0F0"/>
                </a:solidFill>
                <a:latin typeface="Times New Roman" pitchFamily="18" charset="0"/>
                <a:ea typeface="宋体"/>
                <a:cs typeface="Times New Roman" pitchFamily="18" charset="0"/>
              </a:rPr>
              <a:t>ℎ</a:t>
            </a:r>
            <a:r>
              <a:rPr lang="zh-CN" altLang="en-US" dirty="0">
                <a:solidFill>
                  <a:srgbClr val="00B0F0"/>
                </a:solidFill>
                <a:latin typeface="Times New Roman" pitchFamily="18" charset="0"/>
                <a:ea typeface="宋体"/>
                <a:cs typeface="Times New Roman" pitchFamily="18" charset="0"/>
              </a:rPr>
              <a:t>𝑜𝑢𝑟</a:t>
            </a:r>
          </a:p>
        </p:txBody>
      </p:sp>
      <p:sp>
        <p:nvSpPr>
          <p:cNvPr id="5" name="Rectangle 4"/>
          <p:cNvSpPr/>
          <p:nvPr/>
        </p:nvSpPr>
        <p:spPr>
          <a:xfrm>
            <a:off x="1810633" y="176576"/>
            <a:ext cx="9208355" cy="400110"/>
          </a:xfrm>
          <a:prstGeom prst="rect">
            <a:avLst/>
          </a:prstGeom>
        </p:spPr>
        <p:txBody>
          <a:bodyPr wrap="none">
            <a:spAutoFit/>
          </a:bodyPr>
          <a:lstStyle/>
          <a:p>
            <a:pPr>
              <a:lnSpc>
                <a:spcPts val="1100"/>
              </a:lnSpc>
            </a:pPr>
            <a:r>
              <a:rPr lang="en-US" altLang="zh-CN" sz="2000" b="1" dirty="0">
                <a:solidFill>
                  <a:srgbClr val="7030A0"/>
                </a:solidFill>
                <a:latin typeface="Times New Roman" pitchFamily="18" charset="0"/>
                <a:cs typeface="Times New Roman" pitchFamily="18" charset="0"/>
              </a:rPr>
              <a:t>Expansion Factor </a:t>
            </a:r>
            <a:r>
              <a:rPr lang="en-US" altLang="zh-CN" sz="2000" b="1" dirty="0" smtClean="0">
                <a:solidFill>
                  <a:srgbClr val="7030A0"/>
                </a:solidFill>
                <a:latin typeface="Times New Roman" pitchFamily="18" charset="0"/>
                <a:cs typeface="Times New Roman" pitchFamily="18" charset="0"/>
              </a:rPr>
              <a:t> (</a:t>
            </a:r>
            <a:r>
              <a:rPr lang="en-US" altLang="zh-CN" sz="2000" b="1" dirty="0">
                <a:solidFill>
                  <a:srgbClr val="7030A0"/>
                </a:solidFill>
                <a:latin typeface="Times New Roman" pitchFamily="18" charset="0"/>
                <a:cs typeface="Times New Roman" pitchFamily="18" charset="0"/>
              </a:rPr>
              <a:t>An approach to convert the short term data to long term </a:t>
            </a:r>
            <a:r>
              <a:rPr lang="en-US" altLang="zh-CN" sz="2000" b="1" dirty="0" smtClean="0">
                <a:solidFill>
                  <a:srgbClr val="7030A0"/>
                </a:solidFill>
                <a:latin typeface="Times New Roman" pitchFamily="18" charset="0"/>
                <a:cs typeface="Times New Roman" pitchFamily="18" charset="0"/>
              </a:rPr>
              <a:t>data) </a:t>
            </a:r>
            <a:endParaRPr lang="en-US" altLang="zh-CN" sz="2000" b="1" dirty="0">
              <a:solidFill>
                <a:srgbClr val="7030A0"/>
              </a:solidFill>
              <a:latin typeface="Times New Roman" pitchFamily="18" charset="0"/>
              <a:cs typeface="Times New Roman" pitchFamily="18" charset="0"/>
            </a:endParaRPr>
          </a:p>
          <a:p>
            <a:pPr>
              <a:lnSpc>
                <a:spcPts val="1100"/>
              </a:lnSpc>
              <a:spcBef>
                <a:spcPts val="0"/>
              </a:spcBef>
            </a:pPr>
            <a:endParaRPr lang="en-US" altLang="zh-CN" dirty="0">
              <a:solidFill>
                <a:srgbClr val="000000"/>
              </a:solidFill>
              <a:latin typeface="Calibri" pitchFamily="18" charset="0"/>
              <a:cs typeface="Calibri" pitchFamily="18" charset="0"/>
            </a:endParaRPr>
          </a:p>
        </p:txBody>
      </p:sp>
      <p:sp>
        <p:nvSpPr>
          <p:cNvPr id="12" name="Rectangle 11"/>
          <p:cNvSpPr/>
          <p:nvPr/>
        </p:nvSpPr>
        <p:spPr>
          <a:xfrm>
            <a:off x="460382" y="750167"/>
            <a:ext cx="11429796" cy="646331"/>
          </a:xfrm>
          <a:prstGeom prst="rect">
            <a:avLst/>
          </a:prstGeom>
        </p:spPr>
        <p:txBody>
          <a:bodyPr wrap="none">
            <a:spAutoFit/>
          </a:bodyPr>
          <a:lstStyle/>
          <a:p>
            <a:r>
              <a:rPr lang="en-US" altLang="zh-CN" dirty="0" smtClean="0">
                <a:solidFill>
                  <a:srgbClr val="000000"/>
                </a:solidFill>
                <a:latin typeface="Times New Roman" pitchFamily="18" charset="0"/>
                <a:cs typeface="Times New Roman" pitchFamily="18" charset="0"/>
              </a:rPr>
              <a:t>1.</a:t>
            </a:r>
            <a:r>
              <a:rPr lang="en-US" altLang="zh-CN" dirty="0" smtClean="0">
                <a:solidFill>
                  <a:srgbClr val="000000"/>
                </a:solidFill>
                <a:latin typeface="Arial" pitchFamily="18" charset="0"/>
                <a:cs typeface="Arial" pitchFamily="18" charset="0"/>
              </a:rPr>
              <a:t> </a:t>
            </a:r>
            <a:r>
              <a:rPr lang="en-US" altLang="zh-CN" dirty="0" smtClean="0">
                <a:solidFill>
                  <a:srgbClr val="000000"/>
                </a:solidFill>
                <a:latin typeface="Times New Roman" pitchFamily="18" charset="0"/>
                <a:cs typeface="Times New Roman" pitchFamily="18" charset="0"/>
              </a:rPr>
              <a:t>  </a:t>
            </a:r>
            <a:r>
              <a:rPr lang="en-US" altLang="zh-CN" b="1" dirty="0" smtClean="0">
                <a:solidFill>
                  <a:srgbClr val="000000"/>
                </a:solidFill>
                <a:latin typeface="Times New Roman" pitchFamily="18" charset="0"/>
                <a:cs typeface="Times New Roman" pitchFamily="18" charset="0"/>
              </a:rPr>
              <a:t>HEF or Hourly Expansion </a:t>
            </a:r>
            <a:r>
              <a:rPr lang="en-US" altLang="zh-CN" b="1" dirty="0">
                <a:solidFill>
                  <a:srgbClr val="000000"/>
                </a:solidFill>
                <a:latin typeface="Times New Roman" pitchFamily="18" charset="0"/>
                <a:cs typeface="Times New Roman" pitchFamily="18" charset="0"/>
              </a:rPr>
              <a:t>Factor (This factor is used to expand counts of durations shorter than 24hr to 24 </a:t>
            </a:r>
            <a:r>
              <a:rPr lang="en-US" altLang="zh-CN" b="1" dirty="0" err="1" smtClean="0">
                <a:solidFill>
                  <a:srgbClr val="000000"/>
                </a:solidFill>
                <a:latin typeface="Times New Roman" pitchFamily="18" charset="0"/>
                <a:cs typeface="Times New Roman" pitchFamily="18" charset="0"/>
              </a:rPr>
              <a:t>hr</a:t>
            </a:r>
            <a:r>
              <a:rPr lang="en-US" altLang="zh-CN" b="1" dirty="0" smtClean="0">
                <a:solidFill>
                  <a:srgbClr val="000000"/>
                </a:solidFill>
                <a:latin typeface="Times New Roman" pitchFamily="18" charset="0"/>
                <a:cs typeface="Times New Roman" pitchFamily="18" charset="0"/>
              </a:rPr>
              <a:t>) </a:t>
            </a:r>
            <a:endParaRPr lang="en-US" altLang="zh-CN" b="1" dirty="0">
              <a:solidFill>
                <a:srgbClr val="000000"/>
              </a:solidFill>
              <a:latin typeface="Times New Roman" pitchFamily="18" charset="0"/>
              <a:cs typeface="Times New Roman" pitchFamily="18" charset="0"/>
            </a:endParaRPr>
          </a:p>
          <a:p>
            <a:endParaRPr lang="en-US" b="1" dirty="0"/>
          </a:p>
        </p:txBody>
      </p:sp>
      <p:sp>
        <p:nvSpPr>
          <p:cNvPr id="20" name="Rectangle 19"/>
          <p:cNvSpPr/>
          <p:nvPr/>
        </p:nvSpPr>
        <p:spPr>
          <a:xfrm>
            <a:off x="943696" y="2453431"/>
            <a:ext cx="9067800" cy="646587"/>
          </a:xfrm>
          <a:prstGeom prst="rect">
            <a:avLst/>
          </a:prstGeom>
        </p:spPr>
        <p:txBody>
          <a:bodyPr wrap="square">
            <a:spAutoFit/>
          </a:bodyPr>
          <a:lstStyle/>
          <a:p>
            <a:pPr>
              <a:lnSpc>
                <a:spcPts val="2400"/>
              </a:lnSpc>
              <a:spcBef>
                <a:spcPts val="0"/>
              </a:spcBef>
              <a:spcAft>
                <a:spcPts val="600"/>
              </a:spcAft>
            </a:pPr>
            <a:r>
              <a:rPr lang="en-US" altLang="zh-CN" dirty="0" smtClean="0">
                <a:solidFill>
                  <a:srgbClr val="000000"/>
                </a:solidFill>
                <a:latin typeface="Times New Roman" pitchFamily="18" charset="0"/>
                <a:cs typeface="Times New Roman" pitchFamily="18" charset="0"/>
              </a:rPr>
              <a:t>                       DEF</a:t>
            </a:r>
            <a:r>
              <a:rPr lang="en-US" altLang="zh-CN" dirty="0" smtClean="0">
                <a:solidFill>
                  <a:srgbClr val="00B0F0"/>
                </a:solidFill>
                <a:latin typeface="Times New Roman" pitchFamily="18" charset="0"/>
                <a:ea typeface="宋体"/>
                <a:cs typeface="Times New Roman" pitchFamily="18" charset="0"/>
              </a:rPr>
              <a:t>  =                        </a:t>
            </a:r>
            <a:r>
              <a:rPr lang="zh-CN" altLang="en-US" dirty="0" smtClean="0">
                <a:solidFill>
                  <a:srgbClr val="00B0F0"/>
                </a:solidFill>
                <a:latin typeface="Cambria Math" pitchFamily="18" charset="0"/>
                <a:cs typeface="Cambria Math" pitchFamily="18" charset="0"/>
              </a:rPr>
              <a:t>𝑡</a:t>
            </a:r>
            <a:r>
              <a:rPr lang="zh-CN" altLang="en-US" dirty="0">
                <a:solidFill>
                  <a:srgbClr val="00B0F0"/>
                </a:solidFill>
                <a:latin typeface="Cambria Math" pitchFamily="18" charset="0"/>
                <a:cs typeface="Cambria Math" pitchFamily="18" charset="0"/>
              </a:rPr>
              <a:t>𝑜𝑡𝑎𝑙 </a:t>
            </a:r>
            <a:r>
              <a:rPr lang="en-US" altLang="zh-CN" dirty="0" smtClean="0">
                <a:solidFill>
                  <a:srgbClr val="00B0F0"/>
                </a:solidFill>
                <a:latin typeface="Cambria Math" pitchFamily="18" charset="0"/>
                <a:cs typeface="Cambria Math" pitchFamily="18" charset="0"/>
              </a:rPr>
              <a:t>volume for a week</a:t>
            </a:r>
            <a:endParaRPr lang="en-US" altLang="zh-CN" dirty="0">
              <a:solidFill>
                <a:srgbClr val="00B0F0"/>
              </a:solidFill>
              <a:latin typeface="Cambria Math" pitchFamily="18" charset="0"/>
              <a:cs typeface="Cambria Math" pitchFamily="18" charset="0"/>
            </a:endParaRPr>
          </a:p>
          <a:p>
            <a:pPr marL="1791030" lvl="0">
              <a:lnSpc>
                <a:spcPts val="1200"/>
              </a:lnSpc>
            </a:pPr>
            <a:r>
              <a:rPr lang="zh-CN" altLang="en-US" dirty="0" smtClean="0">
                <a:solidFill>
                  <a:srgbClr val="00B0F0"/>
                </a:solidFill>
                <a:latin typeface="Times New Roman" pitchFamily="18" charset="0"/>
                <a:ea typeface="宋体"/>
                <a:cs typeface="Times New Roman" pitchFamily="18" charset="0"/>
              </a:rPr>
              <a:t>                         </a:t>
            </a:r>
            <a:r>
              <a:rPr lang="en-US" altLang="zh-CN" dirty="0" smtClean="0">
                <a:solidFill>
                  <a:srgbClr val="00B0F0"/>
                </a:solidFill>
                <a:latin typeface="Times New Roman" pitchFamily="18" charset="0"/>
                <a:ea typeface="宋体"/>
                <a:cs typeface="Times New Roman" pitchFamily="18" charset="0"/>
              </a:rPr>
              <a:t>Volume for a particular day</a:t>
            </a:r>
            <a:endParaRPr lang="zh-CN" altLang="en-US" dirty="0">
              <a:solidFill>
                <a:srgbClr val="00B0F0"/>
              </a:solidFill>
              <a:latin typeface="Times New Roman" pitchFamily="18" charset="0"/>
              <a:ea typeface="宋体"/>
              <a:cs typeface="Times New Roman" pitchFamily="18" charset="0"/>
            </a:endParaRPr>
          </a:p>
        </p:txBody>
      </p:sp>
      <p:sp>
        <p:nvSpPr>
          <p:cNvPr id="22" name="Rectangle 21"/>
          <p:cNvSpPr/>
          <p:nvPr/>
        </p:nvSpPr>
        <p:spPr>
          <a:xfrm>
            <a:off x="486503" y="2050473"/>
            <a:ext cx="11232883" cy="646331"/>
          </a:xfrm>
          <a:prstGeom prst="rect">
            <a:avLst/>
          </a:prstGeom>
        </p:spPr>
        <p:txBody>
          <a:bodyPr wrap="none">
            <a:spAutoFit/>
          </a:bodyPr>
          <a:lstStyle/>
          <a:p>
            <a:r>
              <a:rPr lang="en-US" altLang="zh-CN" dirty="0">
                <a:solidFill>
                  <a:srgbClr val="000000"/>
                </a:solidFill>
                <a:latin typeface="Times New Roman" pitchFamily="18" charset="0"/>
                <a:cs typeface="Times New Roman" pitchFamily="18" charset="0"/>
              </a:rPr>
              <a:t>2</a:t>
            </a:r>
            <a:r>
              <a:rPr lang="en-US" altLang="zh-CN" dirty="0" smtClean="0">
                <a:solidFill>
                  <a:srgbClr val="000000"/>
                </a:solidFill>
                <a:latin typeface="Times New Roman" pitchFamily="18" charset="0"/>
                <a:cs typeface="Times New Roman" pitchFamily="18" charset="0"/>
              </a:rPr>
              <a:t>.</a:t>
            </a:r>
            <a:r>
              <a:rPr lang="en-US" altLang="zh-CN" dirty="0" smtClean="0">
                <a:solidFill>
                  <a:srgbClr val="000000"/>
                </a:solidFill>
                <a:latin typeface="Arial" pitchFamily="18" charset="0"/>
                <a:cs typeface="Arial" pitchFamily="18" charset="0"/>
              </a:rPr>
              <a:t> </a:t>
            </a:r>
            <a:r>
              <a:rPr lang="en-US" altLang="zh-CN" b="1" dirty="0">
                <a:solidFill>
                  <a:srgbClr val="000000"/>
                </a:solidFill>
                <a:latin typeface="Times New Roman" pitchFamily="18" charset="0"/>
                <a:cs typeface="Times New Roman" pitchFamily="18" charset="0"/>
              </a:rPr>
              <a:t>DEF or Daily Expansion Factor</a:t>
            </a:r>
            <a:r>
              <a:rPr lang="en-US" altLang="zh-CN" b="1" dirty="0">
                <a:solidFill>
                  <a:srgbClr val="000000"/>
                </a:solidFill>
                <a:latin typeface="TimesNewRomanPSMT" pitchFamily="18" charset="0"/>
                <a:cs typeface="TimesNewRomanPSMT" pitchFamily="18" charset="0"/>
              </a:rPr>
              <a:t> </a:t>
            </a:r>
            <a:r>
              <a:rPr lang="en-US" altLang="zh-CN" b="1" dirty="0">
                <a:solidFill>
                  <a:srgbClr val="000000"/>
                </a:solidFill>
                <a:latin typeface="Times New Roman" pitchFamily="18" charset="0"/>
                <a:cs typeface="Times New Roman" pitchFamily="18" charset="0"/>
              </a:rPr>
              <a:t>(This factors are used to determine weekly vol. from counts of 24 </a:t>
            </a:r>
            <a:r>
              <a:rPr lang="en-US" altLang="zh-CN" b="1" dirty="0" err="1">
                <a:solidFill>
                  <a:srgbClr val="000000"/>
                </a:solidFill>
                <a:latin typeface="Times New Roman" pitchFamily="18" charset="0"/>
                <a:cs typeface="Times New Roman" pitchFamily="18" charset="0"/>
              </a:rPr>
              <a:t>hr</a:t>
            </a:r>
            <a:r>
              <a:rPr lang="en-US" altLang="zh-CN" b="1" dirty="0">
                <a:solidFill>
                  <a:srgbClr val="000000"/>
                </a:solidFill>
                <a:latin typeface="Times New Roman" pitchFamily="18" charset="0"/>
                <a:cs typeface="Times New Roman" pitchFamily="18" charset="0"/>
              </a:rPr>
              <a:t> </a:t>
            </a:r>
            <a:r>
              <a:rPr lang="en-US" altLang="zh-CN" b="1" dirty="0" smtClean="0">
                <a:solidFill>
                  <a:srgbClr val="000000"/>
                </a:solidFill>
                <a:latin typeface="Times New Roman" pitchFamily="18" charset="0"/>
                <a:cs typeface="Times New Roman" pitchFamily="18" charset="0"/>
              </a:rPr>
              <a:t>duration) </a:t>
            </a:r>
            <a:endParaRPr lang="en-US" altLang="zh-CN" b="1" dirty="0">
              <a:solidFill>
                <a:srgbClr val="000000"/>
              </a:solidFill>
              <a:latin typeface="Times New Roman" pitchFamily="18" charset="0"/>
              <a:cs typeface="Times New Roman" pitchFamily="18" charset="0"/>
            </a:endParaRPr>
          </a:p>
          <a:p>
            <a:endParaRPr lang="en-US" b="1" dirty="0"/>
          </a:p>
        </p:txBody>
      </p:sp>
      <p:sp>
        <p:nvSpPr>
          <p:cNvPr id="23" name="Rectangle 22"/>
          <p:cNvSpPr/>
          <p:nvPr/>
        </p:nvSpPr>
        <p:spPr>
          <a:xfrm>
            <a:off x="1069968" y="3831958"/>
            <a:ext cx="9067800" cy="646587"/>
          </a:xfrm>
          <a:prstGeom prst="rect">
            <a:avLst/>
          </a:prstGeom>
        </p:spPr>
        <p:txBody>
          <a:bodyPr wrap="square">
            <a:spAutoFit/>
          </a:bodyPr>
          <a:lstStyle/>
          <a:p>
            <a:pPr>
              <a:lnSpc>
                <a:spcPts val="2400"/>
              </a:lnSpc>
              <a:spcBef>
                <a:spcPts val="0"/>
              </a:spcBef>
              <a:spcAft>
                <a:spcPts val="600"/>
              </a:spcAft>
            </a:pPr>
            <a:r>
              <a:rPr lang="en-US" altLang="zh-CN" dirty="0" smtClean="0">
                <a:solidFill>
                  <a:srgbClr val="000000"/>
                </a:solidFill>
                <a:latin typeface="Times New Roman" pitchFamily="18" charset="0"/>
                <a:cs typeface="Times New Roman" pitchFamily="18" charset="0"/>
              </a:rPr>
              <a:t>                    MEF</a:t>
            </a:r>
            <a:r>
              <a:rPr lang="en-US" altLang="zh-CN" dirty="0" smtClean="0">
                <a:solidFill>
                  <a:srgbClr val="00B0F0"/>
                </a:solidFill>
                <a:latin typeface="Times New Roman" pitchFamily="18" charset="0"/>
                <a:ea typeface="宋体"/>
                <a:cs typeface="Times New Roman" pitchFamily="18" charset="0"/>
              </a:rPr>
              <a:t>  =                                          AADT</a:t>
            </a:r>
            <a:endParaRPr lang="en-US" altLang="zh-CN" dirty="0">
              <a:solidFill>
                <a:srgbClr val="00B0F0"/>
              </a:solidFill>
              <a:latin typeface="Cambria Math" pitchFamily="18" charset="0"/>
              <a:cs typeface="Cambria Math" pitchFamily="18" charset="0"/>
            </a:endParaRPr>
          </a:p>
          <a:p>
            <a:pPr marL="1791030" lvl="0">
              <a:lnSpc>
                <a:spcPts val="1200"/>
              </a:lnSpc>
            </a:pPr>
            <a:r>
              <a:rPr lang="zh-CN" altLang="en-US" dirty="0" smtClean="0">
                <a:solidFill>
                  <a:srgbClr val="00B0F0"/>
                </a:solidFill>
                <a:latin typeface="Times New Roman" pitchFamily="18" charset="0"/>
                <a:ea typeface="宋体"/>
                <a:cs typeface="Times New Roman" pitchFamily="18" charset="0"/>
              </a:rPr>
              <a:t>                            </a:t>
            </a:r>
            <a:r>
              <a:rPr lang="en-US" altLang="zh-CN" dirty="0" smtClean="0">
                <a:solidFill>
                  <a:srgbClr val="00B0F0"/>
                </a:solidFill>
                <a:latin typeface="Times New Roman" pitchFamily="18" charset="0"/>
                <a:ea typeface="宋体"/>
                <a:cs typeface="Times New Roman" pitchFamily="18" charset="0"/>
              </a:rPr>
              <a:t>ADT for a particular Month</a:t>
            </a:r>
            <a:endParaRPr lang="zh-CN" altLang="en-US" dirty="0">
              <a:solidFill>
                <a:srgbClr val="00B0F0"/>
              </a:solidFill>
              <a:latin typeface="Times New Roman" pitchFamily="18" charset="0"/>
              <a:ea typeface="宋体"/>
              <a:cs typeface="Times New Roman" pitchFamily="18" charset="0"/>
            </a:endParaRPr>
          </a:p>
        </p:txBody>
      </p:sp>
      <p:sp>
        <p:nvSpPr>
          <p:cNvPr id="25" name="Rectangle 24"/>
          <p:cNvSpPr/>
          <p:nvPr/>
        </p:nvSpPr>
        <p:spPr>
          <a:xfrm>
            <a:off x="612775" y="3429000"/>
            <a:ext cx="11438581" cy="646331"/>
          </a:xfrm>
          <a:prstGeom prst="rect">
            <a:avLst/>
          </a:prstGeom>
        </p:spPr>
        <p:txBody>
          <a:bodyPr wrap="none">
            <a:spAutoFit/>
          </a:bodyPr>
          <a:lstStyle/>
          <a:p>
            <a:r>
              <a:rPr lang="en-US" altLang="zh-CN" dirty="0">
                <a:solidFill>
                  <a:srgbClr val="000000"/>
                </a:solidFill>
                <a:latin typeface="Times New Roman" pitchFamily="18" charset="0"/>
                <a:cs typeface="Times New Roman" pitchFamily="18" charset="0"/>
              </a:rPr>
              <a:t>3.   </a:t>
            </a:r>
            <a:r>
              <a:rPr lang="en-US" altLang="zh-CN" b="1" dirty="0">
                <a:solidFill>
                  <a:srgbClr val="000000"/>
                </a:solidFill>
                <a:latin typeface="Times New Roman" pitchFamily="18" charset="0"/>
                <a:cs typeface="Times New Roman" pitchFamily="18" charset="0"/>
              </a:rPr>
              <a:t>MEF or Monthly Expansion Factor (This factor is used to determine AADT from the ADT for a given </a:t>
            </a:r>
            <a:r>
              <a:rPr lang="en-US" altLang="zh-CN" b="1" dirty="0" smtClean="0">
                <a:solidFill>
                  <a:srgbClr val="000000"/>
                </a:solidFill>
                <a:latin typeface="Times New Roman" pitchFamily="18" charset="0"/>
                <a:cs typeface="Times New Roman" pitchFamily="18" charset="0"/>
              </a:rPr>
              <a:t>month) </a:t>
            </a:r>
            <a:endParaRPr lang="en-US" altLang="zh-CN" b="1" dirty="0">
              <a:solidFill>
                <a:srgbClr val="000000"/>
              </a:solidFill>
              <a:latin typeface="Times New Roman" pitchFamily="18" charset="0"/>
              <a:cs typeface="Times New Roman" pitchFamily="18" charset="0"/>
            </a:endParaRPr>
          </a:p>
          <a:p>
            <a:endParaRPr lang="en-US" b="1" dirty="0"/>
          </a:p>
        </p:txBody>
      </p:sp>
      <p:cxnSp>
        <p:nvCxnSpPr>
          <p:cNvPr id="19" name="Straight Connector 18"/>
          <p:cNvCxnSpPr/>
          <p:nvPr/>
        </p:nvCxnSpPr>
        <p:spPr>
          <a:xfrm>
            <a:off x="3553840" y="1476418"/>
            <a:ext cx="42931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37012" y="2776724"/>
            <a:ext cx="32004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89412" y="4155251"/>
            <a:ext cx="32004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88773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3" name="Picture 19"/>
          <p:cNvPicPr>
            <a:picLocks/>
          </p:cNvPicPr>
          <p:nvPr/>
        </p:nvPicPr>
        <p:blipFill>
          <a:blip r:embed="rId2" cstate="print"/>
          <a:srcRect/>
          <a:stretch>
            <a:fillRect/>
          </a:stretch>
        </p:blipFill>
        <p:spPr bwMode="auto">
          <a:xfrm>
            <a:off x="1674812" y="7950"/>
            <a:ext cx="8839200" cy="6850050"/>
          </a:xfrm>
          <a:prstGeom prst="rect">
            <a:avLst/>
          </a:prstGeom>
          <a:noFill/>
        </p:spPr>
      </p:pic>
    </p:spTree>
    <p:extLst>
      <p:ext uri="{BB962C8B-B14F-4D97-AF65-F5344CB8AC3E}">
        <p14:creationId xmlns:p14="http://schemas.microsoft.com/office/powerpoint/2010/main" val="185084322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 name="Picture 3"/>
          <p:cNvPicPr>
            <a:picLocks/>
          </p:cNvPicPr>
          <p:nvPr/>
        </p:nvPicPr>
        <p:blipFill>
          <a:blip r:embed="rId2" cstate="print"/>
          <a:srcRect/>
          <a:stretch>
            <a:fillRect/>
          </a:stretch>
        </p:blipFill>
        <p:spPr bwMode="auto">
          <a:xfrm>
            <a:off x="1598612" y="0"/>
            <a:ext cx="8763000" cy="6858000"/>
          </a:xfrm>
          <a:prstGeom prst="rect">
            <a:avLst/>
          </a:prstGeom>
          <a:noFill/>
        </p:spPr>
      </p:pic>
    </p:spTree>
    <p:extLst>
      <p:ext uri="{BB962C8B-B14F-4D97-AF65-F5344CB8AC3E}">
        <p14:creationId xmlns:p14="http://schemas.microsoft.com/office/powerpoint/2010/main" val="7333576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2" name="Picture 2"/>
          <p:cNvPicPr>
            <a:picLocks/>
          </p:cNvPicPr>
          <p:nvPr/>
        </p:nvPicPr>
        <p:blipFill>
          <a:blip r:embed="rId2" cstate="print"/>
          <a:srcRect/>
          <a:stretch>
            <a:fillRect/>
          </a:stretch>
        </p:blipFill>
        <p:spPr bwMode="auto">
          <a:xfrm>
            <a:off x="1522412" y="43934"/>
            <a:ext cx="9448800" cy="6814066"/>
          </a:xfrm>
          <a:prstGeom prst="rect">
            <a:avLst/>
          </a:prstGeom>
          <a:noFill/>
        </p:spPr>
      </p:pic>
    </p:spTree>
    <p:extLst>
      <p:ext uri="{BB962C8B-B14F-4D97-AF65-F5344CB8AC3E}">
        <p14:creationId xmlns:p14="http://schemas.microsoft.com/office/powerpoint/2010/main" val="117888576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92348" y="82570"/>
            <a:ext cx="12021864" cy="1400383"/>
          </a:xfrm>
          <a:prstGeom prst="rect">
            <a:avLst/>
          </a:prstGeom>
        </p:spPr>
        <p:txBody>
          <a:bodyPr wrap="square">
            <a:spAutoFit/>
          </a:bodyPr>
          <a:lstStyle/>
          <a:p>
            <a:pPr algn="just">
              <a:spcBef>
                <a:spcPts val="0"/>
              </a:spcBef>
              <a:spcAft>
                <a:spcPts val="600"/>
              </a:spcAft>
            </a:pPr>
            <a:r>
              <a:rPr lang="en-US" altLang="zh-CN" sz="2000" b="1" dirty="0">
                <a:solidFill>
                  <a:srgbClr val="00B050"/>
                </a:solidFill>
                <a:latin typeface="Times New Roman" pitchFamily="18" charset="0"/>
                <a:cs typeface="Times New Roman" pitchFamily="18" charset="0"/>
              </a:rPr>
              <a:t>Design hourly volume (DHV): </a:t>
            </a:r>
          </a:p>
          <a:p>
            <a:pPr algn="just">
              <a:spcBef>
                <a:spcPts val="0"/>
              </a:spcBef>
            </a:pPr>
            <a:r>
              <a:rPr lang="en-US" altLang="zh-CN" sz="2000" dirty="0">
                <a:solidFill>
                  <a:srgbClr val="000000"/>
                </a:solidFill>
                <a:latin typeface="Times New Roman" pitchFamily="18" charset="0"/>
                <a:cs typeface="Times New Roman" pitchFamily="18" charset="0"/>
              </a:rPr>
              <a:t>Design hourly volume (DHV) is the number of vehicles that travel through a specific section of a roadway </a:t>
            </a:r>
            <a:r>
              <a:rPr lang="en-US" altLang="zh-CN" sz="2000" dirty="0" smtClean="0">
                <a:solidFill>
                  <a:srgbClr val="000000"/>
                </a:solidFill>
                <a:latin typeface="Times New Roman" pitchFamily="18" charset="0"/>
                <a:cs typeface="Times New Roman" pitchFamily="18" charset="0"/>
              </a:rPr>
              <a:t>during </a:t>
            </a:r>
            <a:r>
              <a:rPr lang="en-US" altLang="zh-CN" sz="2000" dirty="0">
                <a:solidFill>
                  <a:srgbClr val="000000"/>
                </a:solidFill>
                <a:latin typeface="Times New Roman" pitchFamily="18" charset="0"/>
                <a:cs typeface="Times New Roman" pitchFamily="18" charset="0"/>
              </a:rPr>
              <a:t>the peak hour, or design hour. </a:t>
            </a:r>
          </a:p>
          <a:p>
            <a:pPr algn="just">
              <a:spcBef>
                <a:spcPts val="0"/>
              </a:spcBef>
            </a:pPr>
            <a:r>
              <a:rPr lang="en-US" altLang="zh-CN" sz="2000" dirty="0">
                <a:solidFill>
                  <a:srgbClr val="000000"/>
                </a:solidFill>
                <a:latin typeface="Times New Roman" pitchFamily="18" charset="0"/>
                <a:cs typeface="Times New Roman" pitchFamily="18" charset="0"/>
              </a:rPr>
              <a:t>Design hour: </a:t>
            </a:r>
            <a:r>
              <a:rPr lang="en-US" altLang="zh-CN" sz="2000" dirty="0" smtClean="0">
                <a:solidFill>
                  <a:srgbClr val="000000"/>
                </a:solidFill>
                <a:latin typeface="Times New Roman" pitchFamily="18" charset="0"/>
                <a:cs typeface="Times New Roman" pitchFamily="18" charset="0"/>
              </a:rPr>
              <a:t>30</a:t>
            </a:r>
            <a:r>
              <a:rPr lang="en-US" altLang="zh-CN" sz="2000" baseline="30000" dirty="0" smtClean="0">
                <a:solidFill>
                  <a:srgbClr val="000000"/>
                </a:solidFill>
                <a:latin typeface="Times New Roman" pitchFamily="18" charset="0"/>
                <a:cs typeface="Times New Roman" pitchFamily="18" charset="0"/>
              </a:rPr>
              <a:t>th</a:t>
            </a:r>
            <a:r>
              <a:rPr lang="en-US" altLang="zh-CN" sz="2000" dirty="0" smtClean="0">
                <a:solidFill>
                  <a:srgbClr val="000000"/>
                </a:solidFill>
                <a:latin typeface="Times New Roman" pitchFamily="18" charset="0"/>
                <a:cs typeface="Times New Roman" pitchFamily="18" charset="0"/>
              </a:rPr>
              <a:t> highest </a:t>
            </a:r>
            <a:r>
              <a:rPr lang="en-US" altLang="zh-CN" sz="2000" dirty="0">
                <a:solidFill>
                  <a:srgbClr val="000000"/>
                </a:solidFill>
                <a:latin typeface="Times New Roman" pitchFamily="18" charset="0"/>
                <a:cs typeface="Times New Roman" pitchFamily="18" charset="0"/>
              </a:rPr>
              <a:t>volume hour of the year. </a:t>
            </a:r>
          </a:p>
        </p:txBody>
      </p:sp>
      <p:sp>
        <p:nvSpPr>
          <p:cNvPr id="5" name="Rectangle 4"/>
          <p:cNvSpPr/>
          <p:nvPr/>
        </p:nvSpPr>
        <p:spPr>
          <a:xfrm>
            <a:off x="189198" y="1676400"/>
            <a:ext cx="11848814" cy="707886"/>
          </a:xfrm>
          <a:prstGeom prst="rect">
            <a:avLst/>
          </a:prstGeom>
        </p:spPr>
        <p:txBody>
          <a:bodyPr wrap="square">
            <a:spAutoFit/>
          </a:bodyPr>
          <a:lstStyle/>
          <a:p>
            <a:pPr algn="just">
              <a:spcBef>
                <a:spcPts val="0"/>
              </a:spcBef>
            </a:pPr>
            <a:r>
              <a:rPr lang="en-US" altLang="zh-CN" sz="2000" b="1" dirty="0">
                <a:solidFill>
                  <a:srgbClr val="000000"/>
                </a:solidFill>
                <a:latin typeface="Times New Roman Bold" pitchFamily="18" charset="0"/>
                <a:cs typeface="Times New Roman Bold" pitchFamily="18" charset="0"/>
              </a:rPr>
              <a:t>Q</a:t>
            </a:r>
            <a:r>
              <a:rPr lang="en-US" altLang="zh-CN" sz="2000" dirty="0">
                <a:solidFill>
                  <a:srgbClr val="000000"/>
                </a:solidFill>
                <a:latin typeface="Times New Roman" pitchFamily="18" charset="0"/>
                <a:cs typeface="Times New Roman" pitchFamily="18" charset="0"/>
              </a:rPr>
              <a:t>. In a particular section of a road the number of </a:t>
            </a:r>
            <a:r>
              <a:rPr lang="en-US" altLang="zh-CN" sz="2000" dirty="0" smtClean="0">
                <a:solidFill>
                  <a:srgbClr val="000000"/>
                </a:solidFill>
                <a:latin typeface="Times New Roman" pitchFamily="18" charset="0"/>
                <a:cs typeface="Times New Roman" pitchFamily="18" charset="0"/>
              </a:rPr>
              <a:t>vehicles passing </a:t>
            </a:r>
            <a:r>
              <a:rPr lang="en-US" altLang="zh-CN" sz="2000" dirty="0">
                <a:solidFill>
                  <a:srgbClr val="000000"/>
                </a:solidFill>
                <a:latin typeface="Times New Roman" pitchFamily="18" charset="0"/>
                <a:cs typeface="Times New Roman" pitchFamily="18" charset="0"/>
              </a:rPr>
              <a:t>per hour is given in the table. If the </a:t>
            </a:r>
            <a:r>
              <a:rPr lang="en-US" altLang="zh-CN" sz="2000" dirty="0" smtClean="0">
                <a:solidFill>
                  <a:srgbClr val="000000"/>
                </a:solidFill>
                <a:latin typeface="Times New Roman" pitchFamily="18" charset="0"/>
                <a:cs typeface="Times New Roman" pitchFamily="18" charset="0"/>
              </a:rPr>
              <a:t>hourly expansion </a:t>
            </a:r>
            <a:r>
              <a:rPr lang="en-US" altLang="zh-CN" sz="2000" dirty="0">
                <a:solidFill>
                  <a:srgbClr val="000000"/>
                </a:solidFill>
                <a:latin typeface="Times New Roman" pitchFamily="18" charset="0"/>
                <a:cs typeface="Times New Roman" pitchFamily="18" charset="0"/>
              </a:rPr>
              <a:t>factor is 42 then find the total number of vehicles passing through out the whole day.</a:t>
            </a:r>
            <a:r>
              <a:rPr lang="en-US" altLang="zh-CN" sz="2000" dirty="0">
                <a:solidFill>
                  <a:srgbClr val="000000"/>
                </a:solidFill>
                <a:latin typeface="TimesNewRomanPSMT" pitchFamily="18" charset="0"/>
                <a:cs typeface="TimesNewRomanPSMT" pitchFamily="18" charset="0"/>
              </a:rPr>
              <a:t> </a:t>
            </a:r>
          </a:p>
        </p:txBody>
      </p:sp>
      <p:graphicFrame>
        <p:nvGraphicFramePr>
          <p:cNvPr id="12" name="Table 11"/>
          <p:cNvGraphicFramePr>
            <a:graphicFrameLocks noGrp="1"/>
          </p:cNvGraphicFramePr>
          <p:nvPr>
            <p:extLst>
              <p:ext uri="{D42A27DB-BD31-4B8C-83A1-F6EECF244321}">
                <p14:modId xmlns:p14="http://schemas.microsoft.com/office/powerpoint/2010/main" val="358952273"/>
              </p:ext>
            </p:extLst>
          </p:nvPr>
        </p:nvGraphicFramePr>
        <p:xfrm>
          <a:off x="138754" y="2514600"/>
          <a:ext cx="5024430" cy="2523744"/>
        </p:xfrm>
        <a:graphic>
          <a:graphicData uri="http://schemas.openxmlformats.org/drawingml/2006/table">
            <a:tbl>
              <a:tblPr firstRow="1" firstCol="1" bandRow="1">
                <a:tableStyleId>{5C22544A-7EE6-4342-B048-85BDC9FD1C3A}</a:tableStyleId>
              </a:tblPr>
              <a:tblGrid>
                <a:gridCol w="2198188"/>
                <a:gridCol w="1507329"/>
                <a:gridCol w="1318913"/>
              </a:tblGrid>
              <a:tr h="245636">
                <a:tc>
                  <a:txBody>
                    <a:bodyPr/>
                    <a:lstStyle/>
                    <a:p>
                      <a:pPr marL="0" marR="0" algn="ctr">
                        <a:lnSpc>
                          <a:spcPct val="115000"/>
                        </a:lnSpc>
                        <a:spcBef>
                          <a:spcPts val="0"/>
                        </a:spcBef>
                        <a:spcAft>
                          <a:spcPts val="0"/>
                        </a:spcAft>
                      </a:pPr>
                      <a:r>
                        <a:rPr lang="en-US" sz="1800" dirty="0">
                          <a:effectLst/>
                        </a:rPr>
                        <a:t>Vehicle type</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PCU factor</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Flow (veh/hr)</a:t>
                      </a:r>
                      <a:endParaRPr lang="en-US" sz="1800">
                        <a:effectLst/>
                        <a:latin typeface="Calibri"/>
                        <a:ea typeface="Calibri"/>
                        <a:cs typeface="Times New Roman"/>
                      </a:endParaRPr>
                    </a:p>
                  </a:txBody>
                  <a:tcPr marL="68580" marR="68580" marT="0" marB="0"/>
                </a:tc>
              </a:tr>
              <a:tr h="225193">
                <a:tc>
                  <a:txBody>
                    <a:bodyPr/>
                    <a:lstStyle/>
                    <a:p>
                      <a:pPr marL="0" marR="0" algn="ctr">
                        <a:lnSpc>
                          <a:spcPct val="115000"/>
                        </a:lnSpc>
                        <a:spcBef>
                          <a:spcPts val="0"/>
                        </a:spcBef>
                        <a:spcAft>
                          <a:spcPts val="0"/>
                        </a:spcAft>
                      </a:pPr>
                      <a:r>
                        <a:rPr lang="en-US" sz="1800" dirty="0">
                          <a:effectLst/>
                        </a:rPr>
                        <a:t>Bus</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41</a:t>
                      </a:r>
                      <a:endParaRPr lang="en-US" sz="1800">
                        <a:effectLst/>
                        <a:latin typeface="Calibri"/>
                        <a:ea typeface="Calibri"/>
                        <a:cs typeface="Times New Roman"/>
                      </a:endParaRPr>
                    </a:p>
                  </a:txBody>
                  <a:tcPr marL="68580" marR="68580" marT="0" marB="0"/>
                </a:tc>
              </a:tr>
              <a:tr h="225193">
                <a:tc>
                  <a:txBody>
                    <a:bodyPr/>
                    <a:lstStyle/>
                    <a:p>
                      <a:pPr marL="0" marR="0" algn="ctr">
                        <a:lnSpc>
                          <a:spcPct val="115000"/>
                        </a:lnSpc>
                        <a:spcBef>
                          <a:spcPts val="0"/>
                        </a:spcBef>
                        <a:spcAft>
                          <a:spcPts val="0"/>
                        </a:spcAft>
                      </a:pPr>
                      <a:r>
                        <a:rPr lang="en-US" sz="1800">
                          <a:effectLst/>
                        </a:rPr>
                        <a:t>Car</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263</a:t>
                      </a:r>
                      <a:endParaRPr lang="en-US" sz="1800">
                        <a:effectLst/>
                        <a:latin typeface="Calibri"/>
                        <a:ea typeface="Calibri"/>
                        <a:cs typeface="Times New Roman"/>
                      </a:endParaRPr>
                    </a:p>
                  </a:txBody>
                  <a:tcPr marL="68580" marR="68580" marT="0" marB="0"/>
                </a:tc>
              </a:tr>
              <a:tr h="225193">
                <a:tc>
                  <a:txBody>
                    <a:bodyPr/>
                    <a:lstStyle/>
                    <a:p>
                      <a:pPr marL="0" marR="0" algn="ctr">
                        <a:lnSpc>
                          <a:spcPct val="115000"/>
                        </a:lnSpc>
                        <a:spcBef>
                          <a:spcPts val="0"/>
                        </a:spcBef>
                        <a:spcAft>
                          <a:spcPts val="0"/>
                        </a:spcAft>
                      </a:pPr>
                      <a:r>
                        <a:rPr lang="en-US" sz="1800">
                          <a:effectLst/>
                        </a:rPr>
                        <a:t>Micro</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1.5</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55</a:t>
                      </a:r>
                      <a:endParaRPr lang="en-US" sz="1800">
                        <a:effectLst/>
                        <a:latin typeface="Calibri"/>
                        <a:ea typeface="Calibri"/>
                        <a:cs typeface="Times New Roman"/>
                      </a:endParaRPr>
                    </a:p>
                  </a:txBody>
                  <a:tcPr marL="68580" marR="68580" marT="0" marB="0"/>
                </a:tc>
              </a:tr>
              <a:tr h="225193">
                <a:tc>
                  <a:txBody>
                    <a:bodyPr/>
                    <a:lstStyle/>
                    <a:p>
                      <a:pPr marL="0" marR="0" algn="ctr">
                        <a:lnSpc>
                          <a:spcPct val="115000"/>
                        </a:lnSpc>
                        <a:spcBef>
                          <a:spcPts val="0"/>
                        </a:spcBef>
                        <a:spcAft>
                          <a:spcPts val="0"/>
                        </a:spcAft>
                      </a:pPr>
                      <a:r>
                        <a:rPr lang="en-US" sz="1800">
                          <a:effectLst/>
                        </a:rPr>
                        <a:t>Motorcycle</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0.5</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48</a:t>
                      </a:r>
                      <a:endParaRPr lang="en-US" sz="1800" dirty="0">
                        <a:effectLst/>
                        <a:latin typeface="Calibri"/>
                        <a:ea typeface="Calibri"/>
                        <a:cs typeface="Times New Roman"/>
                      </a:endParaRPr>
                    </a:p>
                  </a:txBody>
                  <a:tcPr marL="68580" marR="68580" marT="0" marB="0"/>
                </a:tc>
              </a:tr>
              <a:tr h="225193">
                <a:tc>
                  <a:txBody>
                    <a:bodyPr/>
                    <a:lstStyle/>
                    <a:p>
                      <a:pPr marL="0" marR="0" algn="ctr">
                        <a:lnSpc>
                          <a:spcPct val="115000"/>
                        </a:lnSpc>
                        <a:spcBef>
                          <a:spcPts val="0"/>
                        </a:spcBef>
                        <a:spcAft>
                          <a:spcPts val="0"/>
                        </a:spcAft>
                      </a:pPr>
                      <a:r>
                        <a:rPr lang="en-US" sz="1800">
                          <a:effectLst/>
                        </a:rPr>
                        <a:t>Non-Motorised Transport</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0.5</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43</a:t>
                      </a:r>
                      <a:endParaRPr lang="en-US" sz="1800" dirty="0">
                        <a:effectLst/>
                        <a:latin typeface="Calibri"/>
                        <a:ea typeface="Calibri"/>
                        <a:cs typeface="Times New Roman"/>
                      </a:endParaRPr>
                    </a:p>
                  </a:txBody>
                  <a:tcPr marL="68580" marR="68580" marT="0" marB="0"/>
                </a:tc>
              </a:tr>
            </a:tbl>
          </a:graphicData>
        </a:graphic>
      </p:graphicFrame>
      <p:sp>
        <p:nvSpPr>
          <p:cNvPr id="13" name="Rectangle 12"/>
          <p:cNvSpPr/>
          <p:nvPr/>
        </p:nvSpPr>
        <p:spPr>
          <a:xfrm>
            <a:off x="5833744" y="2625418"/>
            <a:ext cx="4306692" cy="258212"/>
          </a:xfrm>
          <a:prstGeom prst="rect">
            <a:avLst/>
          </a:prstGeom>
        </p:spPr>
        <p:txBody>
          <a:bodyPr wrap="none">
            <a:spAutoFit/>
          </a:bodyPr>
          <a:lstStyle/>
          <a:p>
            <a:pPr>
              <a:lnSpc>
                <a:spcPts val="1100"/>
              </a:lnSpc>
              <a:spcBef>
                <a:spcPts val="0"/>
              </a:spcBef>
            </a:pPr>
            <a:r>
              <a:rPr lang="en-US" altLang="zh-CN" sz="2000" b="1" dirty="0">
                <a:solidFill>
                  <a:srgbClr val="FF0000"/>
                </a:solidFill>
                <a:latin typeface="Times New Roman Bold" pitchFamily="18" charset="0"/>
                <a:cs typeface="Times New Roman Bold" pitchFamily="18" charset="0"/>
              </a:rPr>
              <a:t>PHF or Peak Hour Expansion Factor </a:t>
            </a:r>
          </a:p>
        </p:txBody>
      </p:sp>
      <p:sp>
        <p:nvSpPr>
          <p:cNvPr id="20" name="Rectangle 19"/>
          <p:cNvSpPr/>
          <p:nvPr/>
        </p:nvSpPr>
        <p:spPr>
          <a:xfrm>
            <a:off x="6018212" y="3352800"/>
            <a:ext cx="5334000" cy="1169551"/>
          </a:xfrm>
          <a:prstGeom prst="rect">
            <a:avLst/>
          </a:prstGeom>
        </p:spPr>
        <p:txBody>
          <a:bodyPr wrap="square">
            <a:spAutoFit/>
          </a:bodyPr>
          <a:lstStyle/>
          <a:p>
            <a:pPr>
              <a:lnSpc>
                <a:spcPts val="2400"/>
              </a:lnSpc>
              <a:spcBef>
                <a:spcPts val="0"/>
              </a:spcBef>
              <a:spcAft>
                <a:spcPts val="600"/>
              </a:spcAft>
            </a:pPr>
            <a:r>
              <a:rPr lang="en-US" altLang="zh-CN" b="1" dirty="0">
                <a:solidFill>
                  <a:srgbClr val="00B0F0"/>
                </a:solidFill>
                <a:latin typeface="Times New Roman" pitchFamily="18" charset="0"/>
                <a:cs typeface="Times New Roman" pitchFamily="18" charset="0"/>
              </a:rPr>
              <a:t>PHF</a:t>
            </a:r>
            <a:r>
              <a:rPr lang="en-US" altLang="zh-CN" dirty="0" smtClean="0">
                <a:solidFill>
                  <a:srgbClr val="00B0F0"/>
                </a:solidFill>
                <a:latin typeface="Times New Roman" pitchFamily="18" charset="0"/>
                <a:ea typeface="宋体"/>
                <a:cs typeface="Times New Roman" pitchFamily="18" charset="0"/>
              </a:rPr>
              <a:t>   =               𝑃𝑒𝑎𝑘 </a:t>
            </a:r>
            <a:r>
              <a:rPr lang="en-US" altLang="zh-CN" dirty="0">
                <a:solidFill>
                  <a:srgbClr val="00B0F0"/>
                </a:solidFill>
                <a:latin typeface="Times New Roman" pitchFamily="18" charset="0"/>
                <a:ea typeface="宋体"/>
                <a:cs typeface="Times New Roman" pitchFamily="18" charset="0"/>
              </a:rPr>
              <a:t>ℎ𝑜𝑢𝑟 𝑡𝑟𝑎𝑓𝑓𝑖𝑐 𝑣𝑜𝑙𝑢𝑚𝑒</a:t>
            </a:r>
            <a:r>
              <a:rPr lang="en-US" altLang="zh-CN" dirty="0" smtClean="0">
                <a:solidFill>
                  <a:srgbClr val="00B0F0"/>
                </a:solidFill>
                <a:latin typeface="Times New Roman" pitchFamily="18" charset="0"/>
                <a:ea typeface="宋体"/>
                <a:cs typeface="Times New Roman" pitchFamily="18" charset="0"/>
              </a:rPr>
              <a:t>                           </a:t>
            </a:r>
          </a:p>
          <a:p>
            <a:pPr>
              <a:lnSpc>
                <a:spcPts val="2400"/>
              </a:lnSpc>
              <a:spcBef>
                <a:spcPts val="0"/>
              </a:spcBef>
              <a:spcAft>
                <a:spcPts val="600"/>
              </a:spcAft>
            </a:pPr>
            <a:r>
              <a:rPr lang="en-US" altLang="zh-CN" dirty="0">
                <a:solidFill>
                  <a:srgbClr val="00B0F0"/>
                </a:solidFill>
                <a:latin typeface="Times New Roman" pitchFamily="18" charset="0"/>
                <a:ea typeface="宋体"/>
                <a:cs typeface="Times New Roman" pitchFamily="18" charset="0"/>
              </a:rPr>
              <a:t> </a:t>
            </a:r>
            <a:r>
              <a:rPr lang="en-US" altLang="zh-CN" dirty="0" smtClean="0">
                <a:solidFill>
                  <a:srgbClr val="00B0F0"/>
                </a:solidFill>
                <a:latin typeface="Times New Roman" pitchFamily="18" charset="0"/>
                <a:ea typeface="宋体"/>
                <a:cs typeface="Times New Roman" pitchFamily="18" charset="0"/>
              </a:rPr>
              <a:t>                         </a:t>
            </a:r>
            <a:r>
              <a:rPr lang="zh-CN" altLang="en-US" dirty="0" smtClean="0">
                <a:solidFill>
                  <a:srgbClr val="00B0F0"/>
                </a:solidFill>
                <a:latin typeface="Times New Roman" pitchFamily="18" charset="0"/>
                <a:ea typeface="宋体"/>
                <a:cs typeface="Times New Roman" pitchFamily="18" charset="0"/>
              </a:rPr>
              <a:t>𝑝</a:t>
            </a:r>
            <a:r>
              <a:rPr lang="zh-CN" altLang="en-US" dirty="0">
                <a:solidFill>
                  <a:srgbClr val="00B0F0"/>
                </a:solidFill>
                <a:latin typeface="Times New Roman" pitchFamily="18" charset="0"/>
                <a:ea typeface="宋体"/>
                <a:cs typeface="Times New Roman" pitchFamily="18" charset="0"/>
              </a:rPr>
              <a:t>𝑒𝑎𝑘 </a:t>
            </a:r>
            <a:r>
              <a:rPr lang="en-US" altLang="zh-CN" dirty="0">
                <a:solidFill>
                  <a:srgbClr val="00B0F0"/>
                </a:solidFill>
                <a:latin typeface="Times New Roman" pitchFamily="18" charset="0"/>
                <a:ea typeface="宋体"/>
                <a:cs typeface="Times New Roman" pitchFamily="18" charset="0"/>
              </a:rPr>
              <a:t>ℎ</a:t>
            </a:r>
            <a:r>
              <a:rPr lang="zh-CN" altLang="en-US" dirty="0">
                <a:solidFill>
                  <a:srgbClr val="00B0F0"/>
                </a:solidFill>
                <a:latin typeface="Times New Roman" pitchFamily="18" charset="0"/>
                <a:ea typeface="宋体"/>
                <a:cs typeface="Times New Roman" pitchFamily="18" charset="0"/>
              </a:rPr>
              <a:t>𝑜𝑢𝑟 𝑡𝑟𝑎𝑓𝑓𝑖𝑐 𝑓𝑙𝑜𝑤 𝑟𝑎𝑡𝑒</a:t>
            </a:r>
          </a:p>
          <a:p>
            <a:pPr>
              <a:lnSpc>
                <a:spcPts val="2400"/>
              </a:lnSpc>
              <a:spcBef>
                <a:spcPts val="0"/>
              </a:spcBef>
              <a:spcAft>
                <a:spcPts val="600"/>
              </a:spcAft>
            </a:pPr>
            <a:endParaRPr lang="zh-CN" altLang="en-US" dirty="0">
              <a:solidFill>
                <a:srgbClr val="00B0F0"/>
              </a:solidFill>
              <a:latin typeface="Times New Roman" pitchFamily="18" charset="0"/>
              <a:ea typeface="宋体"/>
              <a:cs typeface="Times New Roman" pitchFamily="18" charset="0"/>
            </a:endParaRPr>
          </a:p>
        </p:txBody>
      </p:sp>
      <p:cxnSp>
        <p:nvCxnSpPr>
          <p:cNvPr id="15" name="Straight Connector 14"/>
          <p:cNvCxnSpPr/>
          <p:nvPr/>
        </p:nvCxnSpPr>
        <p:spPr>
          <a:xfrm>
            <a:off x="7466012" y="3733800"/>
            <a:ext cx="32004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454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291147" y="80097"/>
            <a:ext cx="11746865" cy="252249"/>
          </a:xfrm>
          <a:prstGeom prst="rect">
            <a:avLst/>
          </a:prstGeom>
        </p:spPr>
        <p:txBody>
          <a:bodyPr wrap="square">
            <a:spAutoFit/>
          </a:bodyPr>
          <a:lstStyle/>
          <a:p>
            <a:pPr algn="ctr">
              <a:lnSpc>
                <a:spcPts val="1100"/>
              </a:lnSpc>
              <a:spcBef>
                <a:spcPts val="0"/>
              </a:spcBef>
            </a:pPr>
            <a:r>
              <a:rPr lang="en-US" altLang="zh-CN" b="1" dirty="0">
                <a:solidFill>
                  <a:srgbClr val="00B050"/>
                </a:solidFill>
                <a:latin typeface="Times New Roman" pitchFamily="18" charset="0"/>
                <a:cs typeface="Times New Roman" pitchFamily="18" charset="0"/>
              </a:rPr>
              <a:t>Q…Total traffic flow in a day with respect to time is shown in the graph. From the time we will find the peak </a:t>
            </a:r>
            <a:r>
              <a:rPr lang="en-US" altLang="zh-CN" b="1" dirty="0" smtClean="0">
                <a:solidFill>
                  <a:srgbClr val="00B050"/>
                </a:solidFill>
                <a:latin typeface="Times New Roman" pitchFamily="18" charset="0"/>
                <a:cs typeface="Times New Roman" pitchFamily="18" charset="0"/>
              </a:rPr>
              <a:t>hour</a:t>
            </a:r>
            <a:r>
              <a:rPr lang="en-US" altLang="zh-CN" b="1" dirty="0">
                <a:solidFill>
                  <a:srgbClr val="00B050"/>
                </a:solidFill>
                <a:latin typeface="Times New Roman" pitchFamily="18" charset="0"/>
                <a:cs typeface="Times New Roman" pitchFamily="18" charset="0"/>
              </a:rPr>
              <a:t>. </a:t>
            </a:r>
          </a:p>
        </p:txBody>
      </p:sp>
      <p:pic>
        <p:nvPicPr>
          <p:cNvPr id="2050" name="Picture 2" descr="F:\Transportation Engineering -I\Somen\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2" y="312737"/>
            <a:ext cx="8610600" cy="615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3212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192246" y="160337"/>
            <a:ext cx="11845766" cy="1477328"/>
          </a:xfrm>
          <a:prstGeom prst="rect">
            <a:avLst/>
          </a:prstGeom>
        </p:spPr>
        <p:txBody>
          <a:bodyPr wrap="square">
            <a:spAutoFit/>
          </a:bodyPr>
          <a:lstStyle/>
          <a:p>
            <a:pPr>
              <a:lnSpc>
                <a:spcPct val="150000"/>
              </a:lnSpc>
            </a:pPr>
            <a:r>
              <a:rPr lang="en-GB" sz="2000" dirty="0">
                <a:latin typeface="Times New Roman" pitchFamily="18" charset="0"/>
                <a:cs typeface="Times New Roman" pitchFamily="18" charset="0"/>
              </a:rPr>
              <a:t>The </a:t>
            </a:r>
            <a:r>
              <a:rPr lang="en-GB" sz="2000" b="1" dirty="0">
                <a:solidFill>
                  <a:srgbClr val="00B0F0"/>
                </a:solidFill>
                <a:latin typeface="Times New Roman" pitchFamily="18" charset="0"/>
                <a:cs typeface="Times New Roman" pitchFamily="18" charset="0"/>
              </a:rPr>
              <a:t>Peak Hour Factor (PHF)</a:t>
            </a:r>
            <a:r>
              <a:rPr lang="en-GB" sz="2000" dirty="0">
                <a:latin typeface="Times New Roman" pitchFamily="18" charset="0"/>
                <a:cs typeface="Times New Roman" pitchFamily="18" charset="0"/>
              </a:rPr>
              <a:t> does not have a unit</a:t>
            </a:r>
            <a:r>
              <a:rPr lang="en-GB" sz="2000" dirty="0">
                <a:solidFill>
                  <a:srgbClr val="001D35"/>
                </a:solidFill>
                <a:latin typeface="Times New Roman" pitchFamily="18" charset="0"/>
                <a:cs typeface="Times New Roman" pitchFamily="18" charset="0"/>
              </a:rPr>
              <a:t>, as it is a ratio comparing traffic volumes. It is calculated by dividing the total hourly traffic volume by the product of the peak 15-minute traffic volume and four (for the number of 15-minute intervals in an hour), resulting in a dimensionless number between 0 and 1. </a:t>
            </a:r>
            <a:endParaRPr lang="en-US" sz="2000" dirty="0">
              <a:latin typeface="Times New Roman" pitchFamily="18" charset="0"/>
              <a:cs typeface="Times New Roman" pitchFamily="18" charset="0"/>
            </a:endParaRPr>
          </a:p>
        </p:txBody>
      </p:sp>
      <p:sp>
        <p:nvSpPr>
          <p:cNvPr id="11" name="Rectangle 10"/>
          <p:cNvSpPr/>
          <p:nvPr/>
        </p:nvSpPr>
        <p:spPr>
          <a:xfrm>
            <a:off x="1827212" y="1669776"/>
            <a:ext cx="6629400" cy="707886"/>
          </a:xfrm>
          <a:prstGeom prst="rect">
            <a:avLst/>
          </a:prstGeom>
        </p:spPr>
        <p:txBody>
          <a:bodyPr wrap="square">
            <a:spAutoFit/>
          </a:bodyPr>
          <a:lstStyle/>
          <a:p>
            <a:r>
              <a:rPr lang="en-GB" sz="2000" dirty="0">
                <a:solidFill>
                  <a:srgbClr val="001D35"/>
                </a:solidFill>
                <a:latin typeface="Times New Roman" pitchFamily="18" charset="0"/>
                <a:cs typeface="Times New Roman" pitchFamily="18" charset="0"/>
              </a:rPr>
              <a:t>The formula for the Peak Hour Factor is:</a:t>
            </a:r>
            <a:r>
              <a:rPr lang="en-GB" sz="2000" dirty="0">
                <a:latin typeface="Times New Roman" pitchFamily="18" charset="0"/>
                <a:cs typeface="Times New Roman" pitchFamily="18" charset="0"/>
              </a:rPr>
              <a:t/>
            </a:r>
            <a:br>
              <a:rPr lang="en-GB" sz="2000" dirty="0">
                <a:latin typeface="Times New Roman" pitchFamily="18" charset="0"/>
                <a:cs typeface="Times New Roman" pitchFamily="18" charset="0"/>
              </a:rPr>
            </a:br>
            <a:r>
              <a:rPr lang="en-GB" sz="2000" dirty="0">
                <a:solidFill>
                  <a:srgbClr val="001D35"/>
                </a:solidFill>
                <a:latin typeface="Times New Roman" pitchFamily="18" charset="0"/>
                <a:cs typeface="Times New Roman" pitchFamily="18" charset="0"/>
              </a:rPr>
              <a:t>PHF = (Total Hourly Volume) / (Peak 15-minute Volume * 4) </a:t>
            </a:r>
            <a:endParaRPr lang="en-US" sz="2000" dirty="0">
              <a:latin typeface="Times New Roman" pitchFamily="18" charset="0"/>
              <a:cs typeface="Times New Roman" pitchFamily="18" charset="0"/>
            </a:endParaRPr>
          </a:p>
        </p:txBody>
      </p:sp>
      <p:pic>
        <p:nvPicPr>
          <p:cNvPr id="3074" name="Picture 2" descr="What Is Peak Hour Factor (PH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11" y="2590800"/>
            <a:ext cx="6712151"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430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5180012" y="111901"/>
            <a:ext cx="1609736" cy="233397"/>
          </a:xfrm>
          <a:prstGeom prst="rect">
            <a:avLst/>
          </a:prstGeom>
        </p:spPr>
        <p:txBody>
          <a:bodyPr wrap="none">
            <a:spAutoFit/>
          </a:bodyPr>
          <a:lstStyle/>
          <a:p>
            <a:pPr>
              <a:lnSpc>
                <a:spcPts val="1100"/>
              </a:lnSpc>
              <a:spcBef>
                <a:spcPts val="0"/>
              </a:spcBef>
            </a:pPr>
            <a:r>
              <a:rPr lang="en-US" altLang="zh-CN" sz="2000" b="1" dirty="0">
                <a:solidFill>
                  <a:srgbClr val="FF0000"/>
                </a:solidFill>
                <a:latin typeface="Times New Roman" pitchFamily="18" charset="0"/>
                <a:cs typeface="Times New Roman" pitchFamily="18" charset="0"/>
              </a:rPr>
              <a:t>Speed Study </a:t>
            </a:r>
          </a:p>
        </p:txBody>
      </p:sp>
      <p:sp>
        <p:nvSpPr>
          <p:cNvPr id="11" name="Rectangle 10"/>
          <p:cNvSpPr/>
          <p:nvPr/>
        </p:nvSpPr>
        <p:spPr>
          <a:xfrm>
            <a:off x="192246" y="578558"/>
            <a:ext cx="11853322" cy="1708160"/>
          </a:xfrm>
          <a:prstGeom prst="rect">
            <a:avLst/>
          </a:prstGeom>
        </p:spPr>
        <p:txBody>
          <a:bodyPr wrap="square">
            <a:spAutoFit/>
          </a:bodyPr>
          <a:lstStyle/>
          <a:p>
            <a:pPr algn="just">
              <a:spcBef>
                <a:spcPts val="0"/>
              </a:spcBef>
              <a:spcAft>
                <a:spcPts val="600"/>
              </a:spcAft>
            </a:pPr>
            <a:r>
              <a:rPr lang="en-US" altLang="zh-CN" sz="2000" dirty="0">
                <a:solidFill>
                  <a:srgbClr val="000000"/>
                </a:solidFill>
                <a:latin typeface="Times New Roman" pitchFamily="18" charset="0"/>
                <a:cs typeface="Times New Roman" pitchFamily="18" charset="0"/>
              </a:rPr>
              <a:t>Types of speed:</a:t>
            </a:r>
            <a:r>
              <a:rPr lang="en-US" altLang="zh-CN" sz="2000" dirty="0">
                <a:solidFill>
                  <a:srgbClr val="000000"/>
                </a:solidFill>
                <a:latin typeface="TimesNewRomanPSMT" pitchFamily="18" charset="0"/>
                <a:cs typeface="TimesNewRomanPSMT" pitchFamily="18" charset="0"/>
              </a:rPr>
              <a:t> </a:t>
            </a:r>
            <a:r>
              <a:rPr lang="en-US" altLang="zh-CN" sz="2000" dirty="0" smtClean="0">
                <a:solidFill>
                  <a:srgbClr val="000000"/>
                </a:solidFill>
                <a:latin typeface="TimesNewRomanPSMT" pitchFamily="18" charset="0"/>
                <a:cs typeface="TimesNewRomanPSMT" pitchFamily="18" charset="0"/>
              </a:rPr>
              <a:t> </a:t>
            </a:r>
            <a:endParaRPr lang="en-US" altLang="zh-CN" sz="2000" dirty="0">
              <a:solidFill>
                <a:srgbClr val="000000"/>
              </a:solidFill>
              <a:latin typeface="TimesNewRomanPSMT" pitchFamily="18" charset="0"/>
              <a:cs typeface="TimesNewRomanPSMT" pitchFamily="18" charset="0"/>
            </a:endParaRPr>
          </a:p>
          <a:p>
            <a:pPr marL="190500" algn="just">
              <a:spcBef>
                <a:spcPts val="0"/>
              </a:spcBef>
            </a:pPr>
            <a:r>
              <a:rPr lang="en-US" altLang="zh-CN" sz="2000" dirty="0">
                <a:solidFill>
                  <a:srgbClr val="000000"/>
                </a:solidFill>
                <a:latin typeface="Times New Roman" pitchFamily="18" charset="0"/>
                <a:cs typeface="Times New Roman" pitchFamily="18" charset="0"/>
              </a:rPr>
              <a:t>1.</a:t>
            </a:r>
            <a:r>
              <a:rPr lang="en-US" altLang="zh-CN" sz="2000" dirty="0">
                <a:solidFill>
                  <a:srgbClr val="000000"/>
                </a:solidFill>
                <a:latin typeface="Arial" pitchFamily="18" charset="0"/>
                <a:cs typeface="Arial" pitchFamily="18" charset="0"/>
              </a:rPr>
              <a:t> </a:t>
            </a:r>
            <a:r>
              <a:rPr lang="en-US" altLang="zh-CN" sz="2000" b="1" dirty="0">
                <a:solidFill>
                  <a:srgbClr val="000000"/>
                </a:solidFill>
                <a:latin typeface="Times New Roman Bold" pitchFamily="18" charset="0"/>
                <a:cs typeface="Times New Roman Bold" pitchFamily="18" charset="0"/>
              </a:rPr>
              <a:t>  Time mean speed:</a:t>
            </a:r>
            <a:r>
              <a:rPr lang="en-US" altLang="zh-CN" sz="2000" dirty="0">
                <a:solidFill>
                  <a:srgbClr val="000000"/>
                </a:solidFill>
                <a:latin typeface="Times New Roman" pitchFamily="18" charset="0"/>
                <a:cs typeface="Times New Roman" pitchFamily="18" charset="0"/>
              </a:rPr>
              <a:t> </a:t>
            </a:r>
            <a:r>
              <a:rPr lang="en-US" altLang="zh-CN" sz="2000" dirty="0">
                <a:solidFill>
                  <a:srgbClr val="000000"/>
                </a:solidFill>
                <a:latin typeface="TimesNewRomanPSMT" pitchFamily="18" charset="0"/>
                <a:cs typeface="TimesNewRomanPSMT" pitchFamily="18" charset="0"/>
              </a:rPr>
              <a:t> </a:t>
            </a:r>
          </a:p>
          <a:p>
            <a:pPr marL="419049" algn="just">
              <a:spcBef>
                <a:spcPts val="0"/>
              </a:spcBef>
            </a:pPr>
            <a:r>
              <a:rPr lang="en-US" altLang="zh-CN" sz="2000" dirty="0" smtClean="0">
                <a:solidFill>
                  <a:srgbClr val="000000"/>
                </a:solidFill>
                <a:latin typeface="Times New Roman" pitchFamily="18" charset="0"/>
                <a:cs typeface="Times New Roman" pitchFamily="18" charset="0"/>
              </a:rPr>
              <a:t>Time </a:t>
            </a:r>
            <a:r>
              <a:rPr lang="en-US" altLang="zh-CN" sz="2000" dirty="0">
                <a:solidFill>
                  <a:srgbClr val="000000"/>
                </a:solidFill>
                <a:latin typeface="Times New Roman" pitchFamily="18" charset="0"/>
                <a:cs typeface="Times New Roman" pitchFamily="18" charset="0"/>
              </a:rPr>
              <a:t>mean speed is point measurement.</a:t>
            </a:r>
            <a:r>
              <a:rPr lang="en-US" altLang="zh-CN" sz="2000" dirty="0">
                <a:solidFill>
                  <a:srgbClr val="000000"/>
                </a:solidFill>
                <a:latin typeface="TimesNewRomanPSMT" pitchFamily="18" charset="0"/>
                <a:cs typeface="TimesNewRomanPSMT" pitchFamily="18" charset="0"/>
              </a:rPr>
              <a:t> </a:t>
            </a:r>
            <a:r>
              <a:rPr lang="en-US" altLang="zh-CN" sz="2000" dirty="0" smtClean="0">
                <a:solidFill>
                  <a:srgbClr val="000000"/>
                </a:solidFill>
                <a:latin typeface="Times New Roman" pitchFamily="18" charset="0"/>
                <a:cs typeface="Times New Roman" pitchFamily="18" charset="0"/>
              </a:rPr>
              <a:t>Time </a:t>
            </a:r>
            <a:r>
              <a:rPr lang="en-US" altLang="zh-CN" sz="2000" dirty="0">
                <a:solidFill>
                  <a:srgbClr val="000000"/>
                </a:solidFill>
                <a:latin typeface="Times New Roman" pitchFamily="18" charset="0"/>
                <a:cs typeface="Times New Roman" pitchFamily="18" charset="0"/>
              </a:rPr>
              <a:t>mean speed is obtained when the sum of all speed values of all </a:t>
            </a:r>
            <a:r>
              <a:rPr lang="en-US" altLang="zh-CN" sz="2000" dirty="0" smtClean="0">
                <a:solidFill>
                  <a:srgbClr val="000000"/>
                </a:solidFill>
                <a:latin typeface="Times New Roman" pitchFamily="18" charset="0"/>
                <a:cs typeface="Times New Roman" pitchFamily="18" charset="0"/>
              </a:rPr>
              <a:t>  vehicles </a:t>
            </a:r>
            <a:r>
              <a:rPr lang="en-US" altLang="zh-CN" sz="2000" dirty="0">
                <a:solidFill>
                  <a:srgbClr val="000000"/>
                </a:solidFill>
                <a:latin typeface="Times New Roman" pitchFamily="18" charset="0"/>
                <a:cs typeface="Times New Roman" pitchFamily="18" charset="0"/>
              </a:rPr>
              <a:t>passing a point is </a:t>
            </a:r>
            <a:r>
              <a:rPr lang="en-US" altLang="zh-CN" sz="2000" dirty="0" smtClean="0">
                <a:solidFill>
                  <a:srgbClr val="000000"/>
                </a:solidFill>
                <a:latin typeface="Times New Roman" pitchFamily="18" charset="0"/>
                <a:cs typeface="Times New Roman" pitchFamily="18" charset="0"/>
              </a:rPr>
              <a:t>divided </a:t>
            </a:r>
            <a:r>
              <a:rPr lang="en-US" altLang="zh-CN" sz="2000" dirty="0">
                <a:solidFill>
                  <a:srgbClr val="000000"/>
                </a:solidFill>
                <a:latin typeface="Times New Roman" pitchFamily="18" charset="0"/>
                <a:cs typeface="Times New Roman" pitchFamily="18" charset="0"/>
              </a:rPr>
              <a:t>by the total number of vehicles observed.</a:t>
            </a:r>
            <a:r>
              <a:rPr lang="en-US" altLang="zh-CN" sz="2000" dirty="0">
                <a:solidFill>
                  <a:srgbClr val="000000"/>
                </a:solidFill>
                <a:latin typeface="TimesNewRomanPSMT" pitchFamily="18" charset="0"/>
                <a:cs typeface="TimesNewRomanPSMT" pitchFamily="18" charset="0"/>
              </a:rPr>
              <a:t> </a:t>
            </a:r>
            <a:r>
              <a:rPr lang="en-US" altLang="zh-CN" sz="2000" dirty="0" smtClean="0">
                <a:solidFill>
                  <a:srgbClr val="000000"/>
                </a:solidFill>
                <a:latin typeface="Times New Roman" pitchFamily="18" charset="0"/>
                <a:cs typeface="Times New Roman" pitchFamily="18" charset="0"/>
              </a:rPr>
              <a:t>It </a:t>
            </a:r>
            <a:r>
              <a:rPr lang="en-US" altLang="zh-CN" sz="2000" dirty="0">
                <a:solidFill>
                  <a:srgbClr val="000000"/>
                </a:solidFill>
                <a:latin typeface="Times New Roman" pitchFamily="18" charset="0"/>
                <a:cs typeface="Times New Roman" pitchFamily="18" charset="0"/>
              </a:rPr>
              <a:t>gives arithmetic mean of the spot speeds.</a:t>
            </a:r>
            <a:r>
              <a:rPr lang="en-US" altLang="zh-CN" sz="2000" dirty="0">
                <a:solidFill>
                  <a:srgbClr val="000000"/>
                </a:solidFill>
                <a:latin typeface="TimesNewRomanPSMT" pitchFamily="18" charset="0"/>
                <a:cs typeface="TimesNewRomanPSMT" pitchFamily="18" charset="0"/>
              </a:rPr>
              <a:t> </a:t>
            </a:r>
          </a:p>
        </p:txBody>
      </p:sp>
      <p:sp>
        <p:nvSpPr>
          <p:cNvPr id="12" name="Rectangle 11"/>
          <p:cNvSpPr/>
          <p:nvPr/>
        </p:nvSpPr>
        <p:spPr>
          <a:xfrm>
            <a:off x="3198812" y="2271457"/>
            <a:ext cx="2912539" cy="676980"/>
          </a:xfrm>
          <a:prstGeom prst="rect">
            <a:avLst/>
          </a:prstGeom>
        </p:spPr>
        <p:txBody>
          <a:bodyPr wrap="square">
            <a:spAutoFit/>
          </a:bodyPr>
          <a:lstStyle/>
          <a:p>
            <a:pPr marL="419049">
              <a:lnSpc>
                <a:spcPts val="1600"/>
              </a:lnSpc>
              <a:spcBef>
                <a:spcPts val="0"/>
              </a:spcBef>
              <a:spcAft>
                <a:spcPts val="1200"/>
              </a:spcAft>
            </a:pPr>
            <a:r>
              <a:rPr lang="en-US" altLang="zh-CN" sz="2800" dirty="0" err="1" smtClean="0">
                <a:solidFill>
                  <a:srgbClr val="000000"/>
                </a:solidFill>
                <a:latin typeface="Times New Roman" pitchFamily="18" charset="0"/>
                <a:cs typeface="Times New Roman" pitchFamily="18" charset="0"/>
              </a:rPr>
              <a:t>V</a:t>
            </a:r>
            <a:r>
              <a:rPr lang="en-US" altLang="zh-CN" sz="1400" dirty="0" err="1" smtClean="0">
                <a:solidFill>
                  <a:srgbClr val="000000"/>
                </a:solidFill>
                <a:latin typeface="Times New Roman" pitchFamily="18" charset="0"/>
                <a:cs typeface="Times New Roman" pitchFamily="18" charset="0"/>
              </a:rPr>
              <a:t>t</a:t>
            </a:r>
            <a:r>
              <a:rPr lang="en-US" altLang="zh-CN" sz="1000" dirty="0" smtClean="0">
                <a:solidFill>
                  <a:srgbClr val="000000"/>
                </a:solidFill>
                <a:latin typeface="Times New Roman" pitchFamily="18" charset="0"/>
                <a:cs typeface="Times New Roman" pitchFamily="18" charset="0"/>
              </a:rPr>
              <a:t>  </a:t>
            </a:r>
            <a:r>
              <a:rPr lang="en-US" altLang="zh-CN" sz="700" dirty="0" smtClean="0">
                <a:solidFill>
                  <a:srgbClr val="000000"/>
                </a:solidFill>
                <a:latin typeface="Times New Roman" pitchFamily="18" charset="0"/>
                <a:cs typeface="Times New Roman" pitchFamily="18" charset="0"/>
              </a:rPr>
              <a:t> </a:t>
            </a:r>
            <a:r>
              <a:rPr lang="en-US" altLang="zh-CN" sz="2800" dirty="0" smtClean="0">
                <a:solidFill>
                  <a:srgbClr val="000000"/>
                </a:solidFill>
                <a:latin typeface="Times New Roman" pitchFamily="18" charset="0"/>
                <a:cs typeface="Times New Roman" pitchFamily="18" charset="0"/>
              </a:rPr>
              <a:t>= </a:t>
            </a:r>
            <a:r>
              <a:rPr lang="en-US" altLang="zh-CN" sz="4000" dirty="0" smtClean="0">
                <a:solidFill>
                  <a:srgbClr val="000000"/>
                </a:solidFill>
                <a:latin typeface="Times New Roman" pitchFamily="18" charset="0"/>
                <a:cs typeface="Times New Roman" pitchFamily="18" charset="0"/>
              </a:rPr>
              <a:t>  </a:t>
            </a:r>
            <a:r>
              <a:rPr lang="en-US" altLang="zh-CN" sz="2400" dirty="0" smtClean="0">
                <a:solidFill>
                  <a:srgbClr val="000000"/>
                </a:solidFill>
                <a:latin typeface="Times New Roman" pitchFamily="18" charset="0"/>
                <a:cs typeface="Times New Roman" pitchFamily="18" charset="0"/>
              </a:rPr>
              <a:t>𝛴𝑣</a:t>
            </a:r>
            <a:r>
              <a:rPr lang="en-US" altLang="zh-CN" sz="1100" dirty="0" smtClean="0">
                <a:solidFill>
                  <a:srgbClr val="000000"/>
                </a:solidFill>
                <a:latin typeface="Times New Roman" pitchFamily="18" charset="0"/>
                <a:cs typeface="Times New Roman" pitchFamily="18" charset="0"/>
              </a:rPr>
              <a:t>𝑖</a:t>
            </a:r>
          </a:p>
          <a:p>
            <a:pPr marL="419049">
              <a:lnSpc>
                <a:spcPts val="1600"/>
              </a:lnSpc>
              <a:spcBef>
                <a:spcPts val="0"/>
              </a:spcBef>
            </a:pPr>
            <a:r>
              <a:rPr lang="en-US" altLang="zh-CN" sz="1100" dirty="0">
                <a:solidFill>
                  <a:srgbClr val="000000"/>
                </a:solidFill>
                <a:latin typeface="Times New Roman" pitchFamily="18" charset="0"/>
                <a:cs typeface="Times New Roman" pitchFamily="18" charset="0"/>
              </a:rPr>
              <a:t> </a:t>
            </a:r>
            <a:r>
              <a:rPr lang="en-US" altLang="zh-CN" sz="1100" dirty="0" smtClean="0">
                <a:solidFill>
                  <a:srgbClr val="000000"/>
                </a:solidFill>
                <a:latin typeface="Times New Roman" pitchFamily="18" charset="0"/>
                <a:cs typeface="Times New Roman" pitchFamily="18" charset="0"/>
              </a:rPr>
              <a:t>                              </a:t>
            </a:r>
            <a:r>
              <a:rPr lang="en-US" altLang="zh-CN" sz="2400" dirty="0" smtClean="0">
                <a:solidFill>
                  <a:srgbClr val="000000"/>
                </a:solidFill>
                <a:latin typeface="Times New Roman" pitchFamily="18" charset="0"/>
                <a:cs typeface="Times New Roman" pitchFamily="18" charset="0"/>
              </a:rPr>
              <a:t>𝑁</a:t>
            </a:r>
            <a:endParaRPr lang="en-US" altLang="zh-CN" sz="2400" dirty="0">
              <a:solidFill>
                <a:srgbClr val="000000"/>
              </a:solidFill>
              <a:latin typeface="Times New Roman" pitchFamily="18" charset="0"/>
              <a:cs typeface="Times New Roman" pitchFamily="18" charset="0"/>
            </a:endParaRPr>
          </a:p>
        </p:txBody>
      </p:sp>
      <p:cxnSp>
        <p:nvCxnSpPr>
          <p:cNvPr id="14" name="Straight Connector 13"/>
          <p:cNvCxnSpPr/>
          <p:nvPr/>
        </p:nvCxnSpPr>
        <p:spPr>
          <a:xfrm>
            <a:off x="4401184" y="2514600"/>
            <a:ext cx="110966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635624" y="2269436"/>
            <a:ext cx="2286203" cy="233397"/>
          </a:xfrm>
          <a:prstGeom prst="rect">
            <a:avLst/>
          </a:prstGeom>
        </p:spPr>
        <p:txBody>
          <a:bodyPr wrap="none">
            <a:spAutoFit/>
          </a:bodyPr>
          <a:lstStyle/>
          <a:p>
            <a:pPr>
              <a:lnSpc>
                <a:spcPts val="1100"/>
              </a:lnSpc>
              <a:spcBef>
                <a:spcPts val="0"/>
              </a:spcBef>
            </a:pPr>
            <a:r>
              <a:rPr lang="en-US" altLang="zh-CN" sz="2000" dirty="0">
                <a:solidFill>
                  <a:srgbClr val="000000"/>
                </a:solidFill>
                <a:latin typeface="Times New Roman" pitchFamily="18" charset="0"/>
                <a:cs typeface="Times New Roman" pitchFamily="18" charset="0"/>
              </a:rPr>
              <a:t>……...         </a:t>
            </a:r>
            <a:r>
              <a:rPr lang="en-US" altLang="zh-CN" sz="2000" dirty="0" smtClean="0">
                <a:solidFill>
                  <a:srgbClr val="000000"/>
                </a:solidFill>
                <a:latin typeface="Times New Roman" pitchFamily="18" charset="0"/>
                <a:cs typeface="Times New Roman" pitchFamily="18" charset="0"/>
              </a:rPr>
              <a:t>where</a:t>
            </a:r>
            <a:r>
              <a:rPr lang="en-US" altLang="zh-CN" sz="2000" dirty="0">
                <a:solidFill>
                  <a:srgbClr val="000000"/>
                </a:solidFill>
                <a:latin typeface="Times New Roman" pitchFamily="18" charset="0"/>
                <a:cs typeface="Times New Roman" pitchFamily="18" charset="0"/>
              </a:rPr>
              <a:t>, </a:t>
            </a:r>
          </a:p>
        </p:txBody>
      </p:sp>
      <p:sp>
        <p:nvSpPr>
          <p:cNvPr id="18" name="Rectangle 17"/>
          <p:cNvSpPr/>
          <p:nvPr/>
        </p:nvSpPr>
        <p:spPr>
          <a:xfrm>
            <a:off x="7824968" y="2266362"/>
            <a:ext cx="2233304" cy="233397"/>
          </a:xfrm>
          <a:prstGeom prst="rect">
            <a:avLst/>
          </a:prstGeom>
        </p:spPr>
        <p:txBody>
          <a:bodyPr wrap="none">
            <a:spAutoFit/>
          </a:bodyPr>
          <a:lstStyle/>
          <a:p>
            <a:pPr>
              <a:lnSpc>
                <a:spcPts val="1100"/>
              </a:lnSpc>
              <a:spcBef>
                <a:spcPts val="0"/>
              </a:spcBef>
            </a:pPr>
            <a:r>
              <a:rPr lang="en-US" altLang="zh-CN" sz="2400" dirty="0" smtClean="0">
                <a:solidFill>
                  <a:srgbClr val="000000"/>
                </a:solidFill>
                <a:latin typeface="Times New Roman" pitchFamily="18" charset="0"/>
                <a:cs typeface="Times New Roman" pitchFamily="18" charset="0"/>
              </a:rPr>
              <a:t>V</a:t>
            </a:r>
            <a:r>
              <a:rPr lang="en-US" altLang="zh-CN" sz="1000" dirty="0" smtClean="0">
                <a:solidFill>
                  <a:srgbClr val="000000"/>
                </a:solidFill>
                <a:latin typeface="Times New Roman" pitchFamily="18" charset="0"/>
                <a:cs typeface="Times New Roman" pitchFamily="18" charset="0"/>
              </a:rPr>
              <a:t>i </a:t>
            </a:r>
            <a:r>
              <a:rPr lang="en-US" altLang="zh-CN" dirty="0" smtClean="0">
                <a:solidFill>
                  <a:srgbClr val="000000"/>
                </a:solidFill>
                <a:latin typeface="Times New Roman" pitchFamily="18" charset="0"/>
                <a:cs typeface="Times New Roman" pitchFamily="18" charset="0"/>
              </a:rPr>
              <a:t>= individual </a:t>
            </a:r>
            <a:r>
              <a:rPr lang="en-US" altLang="zh-CN" dirty="0">
                <a:solidFill>
                  <a:srgbClr val="000000"/>
                </a:solidFill>
                <a:latin typeface="Times New Roman" pitchFamily="18" charset="0"/>
                <a:cs typeface="Times New Roman" pitchFamily="18" charset="0"/>
              </a:rPr>
              <a:t>speed </a:t>
            </a:r>
          </a:p>
        </p:txBody>
      </p:sp>
      <p:sp>
        <p:nvSpPr>
          <p:cNvPr id="19" name="Rectangle 18"/>
          <p:cNvSpPr/>
          <p:nvPr/>
        </p:nvSpPr>
        <p:spPr>
          <a:xfrm>
            <a:off x="9979024" y="2227612"/>
            <a:ext cx="2293577" cy="233397"/>
          </a:xfrm>
          <a:prstGeom prst="rect">
            <a:avLst/>
          </a:prstGeom>
        </p:spPr>
        <p:txBody>
          <a:bodyPr wrap="none">
            <a:spAutoFit/>
          </a:bodyPr>
          <a:lstStyle/>
          <a:p>
            <a:pPr>
              <a:lnSpc>
                <a:spcPts val="1100"/>
              </a:lnSpc>
              <a:spcBef>
                <a:spcPts val="0"/>
              </a:spcBef>
            </a:pPr>
            <a:r>
              <a:rPr lang="en-US" altLang="zh-CN" dirty="0">
                <a:solidFill>
                  <a:srgbClr val="000000"/>
                </a:solidFill>
                <a:latin typeface="Times New Roman" pitchFamily="18" charset="0"/>
                <a:cs typeface="Times New Roman" pitchFamily="18" charset="0"/>
              </a:rPr>
              <a:t>N=number of vehicles </a:t>
            </a:r>
          </a:p>
        </p:txBody>
      </p:sp>
      <p:sp>
        <p:nvSpPr>
          <p:cNvPr id="20" name="Rectangle 19"/>
          <p:cNvSpPr/>
          <p:nvPr/>
        </p:nvSpPr>
        <p:spPr>
          <a:xfrm>
            <a:off x="431355" y="3048000"/>
            <a:ext cx="11585186" cy="1015663"/>
          </a:xfrm>
          <a:prstGeom prst="rect">
            <a:avLst/>
          </a:prstGeom>
        </p:spPr>
        <p:txBody>
          <a:bodyPr wrap="square">
            <a:spAutoFit/>
          </a:bodyPr>
          <a:lstStyle/>
          <a:p>
            <a:pPr>
              <a:spcBef>
                <a:spcPts val="0"/>
              </a:spcBef>
            </a:pPr>
            <a:r>
              <a:rPr lang="en-US" altLang="zh-CN" sz="2000" b="1" dirty="0" smtClean="0">
                <a:solidFill>
                  <a:srgbClr val="000000"/>
                </a:solidFill>
                <a:latin typeface="Times New Roman" pitchFamily="18" charset="0"/>
                <a:cs typeface="Times New Roman" pitchFamily="18" charset="0"/>
              </a:rPr>
              <a:t>2.</a:t>
            </a:r>
            <a:r>
              <a:rPr lang="en-US" altLang="zh-CN" b="1" dirty="0" smtClean="0">
                <a:solidFill>
                  <a:srgbClr val="000000"/>
                </a:solidFill>
                <a:latin typeface="Calibri Bold" pitchFamily="18" charset="0"/>
                <a:cs typeface="Calibri Bold" pitchFamily="18" charset="0"/>
              </a:rPr>
              <a:t>  </a:t>
            </a:r>
            <a:r>
              <a:rPr lang="en-US" altLang="zh-CN" sz="2000" b="1" dirty="0" smtClean="0">
                <a:solidFill>
                  <a:srgbClr val="000000"/>
                </a:solidFill>
                <a:latin typeface="Times New Roman" pitchFamily="18" charset="0"/>
                <a:cs typeface="Times New Roman" pitchFamily="18" charset="0"/>
              </a:rPr>
              <a:t>Space </a:t>
            </a:r>
            <a:r>
              <a:rPr lang="en-US" altLang="zh-CN" sz="2000" b="1" dirty="0">
                <a:solidFill>
                  <a:srgbClr val="000000"/>
                </a:solidFill>
                <a:latin typeface="Times New Roman" pitchFamily="18" charset="0"/>
                <a:cs typeface="Times New Roman" pitchFamily="18" charset="0"/>
              </a:rPr>
              <a:t>mean speed: </a:t>
            </a:r>
          </a:p>
          <a:p>
            <a:pPr marL="228549">
              <a:spcBef>
                <a:spcPts val="0"/>
              </a:spcBef>
            </a:pPr>
            <a:r>
              <a:rPr lang="en-US" altLang="zh-CN" sz="2000" dirty="0">
                <a:solidFill>
                  <a:srgbClr val="000000"/>
                </a:solidFill>
                <a:latin typeface="Times New Roman" pitchFamily="18" charset="0"/>
                <a:cs typeface="Times New Roman" pitchFamily="18" charset="0"/>
              </a:rPr>
              <a:t>Space mean speed (SMS) is the average speed of all vehicles occupying a specific section of roadway </a:t>
            </a:r>
            <a:r>
              <a:rPr lang="en-US" altLang="zh-CN" sz="2000" dirty="0" smtClean="0">
                <a:solidFill>
                  <a:srgbClr val="000000"/>
                </a:solidFill>
                <a:latin typeface="Times New Roman" pitchFamily="18" charset="0"/>
                <a:cs typeface="Times New Roman" pitchFamily="18" charset="0"/>
              </a:rPr>
              <a:t>over </a:t>
            </a:r>
            <a:r>
              <a:rPr lang="en-US" altLang="zh-CN" sz="2000" dirty="0">
                <a:solidFill>
                  <a:srgbClr val="000000"/>
                </a:solidFill>
                <a:latin typeface="Times New Roman" pitchFamily="18" charset="0"/>
                <a:cs typeface="Times New Roman" pitchFamily="18" charset="0"/>
              </a:rPr>
              <a:t>a given time period</a:t>
            </a:r>
            <a:r>
              <a:rPr lang="en-US" altLang="zh-CN" sz="2000" dirty="0" smtClean="0">
                <a:solidFill>
                  <a:srgbClr val="000000"/>
                </a:solidFill>
                <a:latin typeface="Times New Roman" pitchFamily="18" charset="0"/>
                <a:cs typeface="Times New Roman" pitchFamily="18" charset="0"/>
              </a:rPr>
              <a:t>. It's </a:t>
            </a:r>
            <a:r>
              <a:rPr lang="en-US" altLang="zh-CN" sz="2000" dirty="0">
                <a:solidFill>
                  <a:srgbClr val="000000"/>
                </a:solidFill>
                <a:latin typeface="Times New Roman" pitchFamily="18" charset="0"/>
                <a:cs typeface="Times New Roman" pitchFamily="18" charset="0"/>
              </a:rPr>
              <a:t>calculated  dividing the distance traveled by the average travel time. </a:t>
            </a:r>
          </a:p>
        </p:txBody>
      </p:sp>
    </p:spTree>
    <p:extLst>
      <p:ext uri="{BB962C8B-B14F-4D97-AF65-F5344CB8AC3E}">
        <p14:creationId xmlns:p14="http://schemas.microsoft.com/office/powerpoint/2010/main" val="396356312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159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70" name="Picture 2" descr="F:\Transportation Engineering -I\Somen\Pic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2" y="192024"/>
            <a:ext cx="8793744" cy="627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833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16</a:t>
            </a:fld>
            <a:endParaRPr lang="en-US"/>
          </a:p>
        </p:txBody>
      </p:sp>
      <p:sp>
        <p:nvSpPr>
          <p:cNvPr id="2" name="Rectangle 1"/>
          <p:cNvSpPr/>
          <p:nvPr/>
        </p:nvSpPr>
        <p:spPr>
          <a:xfrm>
            <a:off x="188855" y="228600"/>
            <a:ext cx="6781800" cy="5888792"/>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a:ea typeface="Calibri"/>
                <a:cs typeface="Times New Roman"/>
              </a:rPr>
              <a:t>Role of transportation in rural development:</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With over 75% of the population of the country living in the villages, the development of urban centers does not indicate the overall development of the country. The following are the important roles played by the transportation:</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1. To rush the supply of the fertilizers, pesticides, improved quality seeds and other inputs for agriculture, good and adequate transportation system is essential. </a:t>
            </a:r>
            <a:endParaRPr lang="en-US" sz="2400" dirty="0" smtClean="0">
              <a:effectLst/>
              <a:latin typeface="Calibri"/>
              <a:ea typeface="Calibri"/>
              <a:cs typeface="Times New Roman"/>
            </a:endParaRPr>
          </a:p>
        </p:txBody>
      </p:sp>
      <p:pic>
        <p:nvPicPr>
          <p:cNvPr id="7170" name="Picture 2" descr="TRANSPORTATION PROJECTS DESIGN &amp; CONSTRUCTION MANAGE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018" y="1219200"/>
            <a:ext cx="504430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1664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descr="F:\Transportation Engineering -I\Somen\Pictur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228600"/>
            <a:ext cx="10941106"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815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9218" name="Picture 2" descr="F:\Transportation Engineering -I\Somen\Pictur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4" y="160351"/>
            <a:ext cx="9139238" cy="34976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Transportation Engineering -I\Somen\Picture\5.jpg"/>
          <p:cNvPicPr>
            <a:picLocks noChangeAspect="1" noChangeArrowheads="1"/>
          </p:cNvPicPr>
          <p:nvPr/>
        </p:nvPicPr>
        <p:blipFill rotWithShape="1">
          <a:blip r:embed="rId3">
            <a:extLst>
              <a:ext uri="{28A0092B-C50C-407E-A947-70E740481C1C}">
                <a14:useLocalDpi xmlns:a14="http://schemas.microsoft.com/office/drawing/2010/main" val="0"/>
              </a:ext>
            </a:extLst>
          </a:blip>
          <a:srcRect l="3497" t="13519" r="3497"/>
          <a:stretch/>
        </p:blipFill>
        <p:spPr bwMode="auto">
          <a:xfrm>
            <a:off x="2284412" y="3810000"/>
            <a:ext cx="7143749" cy="282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1387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74275591"/>
              </p:ext>
            </p:extLst>
          </p:nvPr>
        </p:nvGraphicFramePr>
        <p:xfrm>
          <a:off x="1374775" y="914400"/>
          <a:ext cx="4038600" cy="2208276"/>
        </p:xfrm>
        <a:graphic>
          <a:graphicData uri="http://schemas.openxmlformats.org/drawingml/2006/table">
            <a:tbl>
              <a:tblPr firstRow="1" firstCol="1" bandRow="1">
                <a:tableStyleId>{5C22544A-7EE6-4342-B048-85BDC9FD1C3A}</a:tableStyleId>
              </a:tblPr>
              <a:tblGrid>
                <a:gridCol w="2395780"/>
                <a:gridCol w="1642820"/>
              </a:tblGrid>
              <a:tr h="272143">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Vehicle </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a:effectLst/>
                          <a:latin typeface="Times New Roman" pitchFamily="18" charset="0"/>
                          <a:cs typeface="Times New Roman" pitchFamily="18" charset="0"/>
                        </a:rPr>
                        <a:t>Travel Time</a:t>
                      </a:r>
                      <a:endParaRPr lang="en-US" sz="1800">
                        <a:effectLst/>
                        <a:latin typeface="Times New Roman" pitchFamily="18" charset="0"/>
                        <a:ea typeface="Calibri"/>
                        <a:cs typeface="Times New Roman" pitchFamily="18" charset="0"/>
                      </a:endParaRPr>
                    </a:p>
                  </a:txBody>
                  <a:tcPr marL="68580" marR="68580" marT="0" marB="0"/>
                </a:tc>
              </a:tr>
              <a:tr h="272143">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155</a:t>
                      </a:r>
                      <a:endParaRPr lang="en-US" sz="1800" dirty="0">
                        <a:effectLst/>
                        <a:latin typeface="Times New Roman" pitchFamily="18" charset="0"/>
                        <a:ea typeface="Calibri"/>
                        <a:cs typeface="Times New Roman" pitchFamily="18" charset="0"/>
                      </a:endParaRPr>
                    </a:p>
                  </a:txBody>
                  <a:tcPr marL="68580" marR="68580" marT="0" marB="0"/>
                </a:tc>
              </a:tr>
              <a:tr h="272143">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2</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145</a:t>
                      </a:r>
                      <a:endParaRPr lang="en-US" sz="1800" dirty="0">
                        <a:effectLst/>
                        <a:latin typeface="Times New Roman" pitchFamily="18" charset="0"/>
                        <a:ea typeface="Calibri"/>
                        <a:cs typeface="Times New Roman" pitchFamily="18" charset="0"/>
                      </a:endParaRPr>
                    </a:p>
                  </a:txBody>
                  <a:tcPr marL="68580" marR="68580" marT="0" marB="0"/>
                </a:tc>
              </a:tr>
              <a:tr h="272143">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3</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144</a:t>
                      </a:r>
                      <a:endParaRPr lang="en-US" sz="1800" dirty="0">
                        <a:effectLst/>
                        <a:latin typeface="Times New Roman" pitchFamily="18" charset="0"/>
                        <a:ea typeface="Calibri"/>
                        <a:cs typeface="Times New Roman" pitchFamily="18" charset="0"/>
                      </a:endParaRPr>
                    </a:p>
                  </a:txBody>
                  <a:tcPr marL="68580" marR="68580" marT="0" marB="0"/>
                </a:tc>
              </a:tr>
              <a:tr h="272143">
                <a:tc>
                  <a:txBody>
                    <a:bodyPr/>
                    <a:lstStyle/>
                    <a:p>
                      <a:pPr marL="0" marR="0" algn="ctr">
                        <a:lnSpc>
                          <a:spcPct val="115000"/>
                        </a:lnSpc>
                        <a:spcBef>
                          <a:spcPts val="0"/>
                        </a:spcBef>
                        <a:spcAft>
                          <a:spcPts val="0"/>
                        </a:spcAft>
                      </a:pPr>
                      <a:r>
                        <a:rPr lang="en-US" sz="1800">
                          <a:effectLst/>
                          <a:latin typeface="Times New Roman" pitchFamily="18" charset="0"/>
                          <a:cs typeface="Times New Roman" pitchFamily="18" charset="0"/>
                        </a:rPr>
                        <a:t>4</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168</a:t>
                      </a:r>
                      <a:endParaRPr lang="en-US" sz="1800" dirty="0">
                        <a:effectLst/>
                        <a:latin typeface="Times New Roman" pitchFamily="18" charset="0"/>
                        <a:ea typeface="Calibri"/>
                        <a:cs typeface="Times New Roman" pitchFamily="18" charset="0"/>
                      </a:endParaRPr>
                    </a:p>
                  </a:txBody>
                  <a:tcPr marL="68580" marR="68580" marT="0" marB="0"/>
                </a:tc>
              </a:tr>
              <a:tr h="272143">
                <a:tc>
                  <a:txBody>
                    <a:bodyPr/>
                    <a:lstStyle/>
                    <a:p>
                      <a:pPr marL="0" marR="0" algn="ctr">
                        <a:lnSpc>
                          <a:spcPct val="115000"/>
                        </a:lnSpc>
                        <a:spcBef>
                          <a:spcPts val="0"/>
                        </a:spcBef>
                        <a:spcAft>
                          <a:spcPts val="0"/>
                        </a:spcAft>
                      </a:pPr>
                      <a:r>
                        <a:rPr lang="en-US" sz="1800">
                          <a:effectLst/>
                          <a:latin typeface="Times New Roman" pitchFamily="18" charset="0"/>
                          <a:cs typeface="Times New Roman" pitchFamily="18" charset="0"/>
                        </a:rPr>
                        <a:t>5</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126</a:t>
                      </a:r>
                      <a:endParaRPr lang="en-US" sz="1800" dirty="0">
                        <a:effectLst/>
                        <a:latin typeface="Times New Roman" pitchFamily="18" charset="0"/>
                        <a:ea typeface="Calibri"/>
                        <a:cs typeface="Times New Roman" pitchFamily="18" charset="0"/>
                      </a:endParaRPr>
                    </a:p>
                  </a:txBody>
                  <a:tcPr marL="68580" marR="68580" marT="0" marB="0"/>
                </a:tc>
              </a:tr>
              <a:tr h="272143">
                <a:tc>
                  <a:txBody>
                    <a:bodyPr/>
                    <a:lstStyle/>
                    <a:p>
                      <a:pPr marL="0" marR="0" algn="ctr">
                        <a:lnSpc>
                          <a:spcPct val="115000"/>
                        </a:lnSpc>
                        <a:spcBef>
                          <a:spcPts val="0"/>
                        </a:spcBef>
                        <a:spcAft>
                          <a:spcPts val="0"/>
                        </a:spcAft>
                      </a:pPr>
                      <a:r>
                        <a:rPr lang="en-US" sz="1800">
                          <a:effectLst/>
                          <a:latin typeface="Times New Roman" pitchFamily="18" charset="0"/>
                          <a:cs typeface="Times New Roman" pitchFamily="18" charset="0"/>
                        </a:rPr>
                        <a:t>6</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latin typeface="Times New Roman" pitchFamily="18" charset="0"/>
                          <a:cs typeface="Times New Roman" pitchFamily="18" charset="0"/>
                        </a:rPr>
                        <a:t>132</a:t>
                      </a:r>
                      <a:endParaRPr lang="en-US" sz="1800" dirty="0">
                        <a:effectLst/>
                        <a:latin typeface="Times New Roman" pitchFamily="18" charset="0"/>
                        <a:ea typeface="Calibri"/>
                        <a:cs typeface="Times New Roman" pitchFamily="18" charset="0"/>
                      </a:endParaRPr>
                    </a:p>
                  </a:txBody>
                  <a:tcPr marL="68580" marR="68580" marT="0" marB="0"/>
                </a:tc>
              </a:tr>
            </a:tbl>
          </a:graphicData>
        </a:graphic>
      </p:graphicFrame>
      <p:sp>
        <p:nvSpPr>
          <p:cNvPr id="5" name="Rectangle 1"/>
          <p:cNvSpPr>
            <a:spLocks noChangeArrowheads="1"/>
          </p:cNvSpPr>
          <p:nvPr/>
        </p:nvSpPr>
        <p:spPr bwMode="auto">
          <a:xfrm>
            <a:off x="484719" y="40220"/>
            <a:ext cx="1140089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The following travel times were measured for vehicles as they traversed a 2.0-mile segment of highway. Compute the time mean speed (TMS) and space mean speed (SMS) for this data:- </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descr="F:\Transportation Engineering -I\Somen\Pictur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10" y="3191256"/>
            <a:ext cx="9634601" cy="35433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873368" y="1371600"/>
            <a:ext cx="6004561" cy="707886"/>
          </a:xfrm>
          <a:prstGeom prst="rect">
            <a:avLst/>
          </a:prstGeom>
        </p:spPr>
        <p:txBody>
          <a:bodyPr wrap="square">
            <a:spAutoFit/>
          </a:bodyPr>
          <a:lstStyle/>
          <a:p>
            <a:r>
              <a:rPr lang="en-US" sz="2000" b="1" dirty="0">
                <a:solidFill>
                  <a:srgbClr val="00B0F0"/>
                </a:solidFill>
                <a:latin typeface="Times New Roman" pitchFamily="18" charset="0"/>
                <a:cs typeface="Times New Roman" pitchFamily="18" charset="0"/>
              </a:rPr>
              <a:t>Journey speed </a:t>
            </a:r>
            <a:r>
              <a:rPr lang="en-US" sz="2000" dirty="0">
                <a:latin typeface="Times New Roman" pitchFamily="18" charset="0"/>
                <a:cs typeface="Times New Roman" pitchFamily="18" charset="0"/>
              </a:rPr>
              <a:t>= (Total distance of a trip) / (Total time </a:t>
            </a:r>
            <a:r>
              <a:rPr lang="en-US" sz="2000" dirty="0" smtClean="0">
                <a:latin typeface="Times New Roman" pitchFamily="18" charset="0"/>
                <a:cs typeface="Times New Roman" pitchFamily="18" charset="0"/>
              </a:rPr>
              <a:t>   taken </a:t>
            </a:r>
            <a:r>
              <a:rPr lang="en-US" sz="2000" dirty="0">
                <a:latin typeface="Times New Roman" pitchFamily="18" charset="0"/>
                <a:cs typeface="Times New Roman" pitchFamily="18" charset="0"/>
              </a:rPr>
              <a:t>including all stops &amp; delays)</a:t>
            </a:r>
          </a:p>
        </p:txBody>
      </p:sp>
    </p:spTree>
    <p:extLst>
      <p:ext uri="{BB962C8B-B14F-4D97-AF65-F5344CB8AC3E}">
        <p14:creationId xmlns:p14="http://schemas.microsoft.com/office/powerpoint/2010/main" val="23407597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descr="F:\Transportation Engineering -I\Somen\Pictu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2" y="99497"/>
            <a:ext cx="8077200" cy="67585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32812" y="1828799"/>
            <a:ext cx="281940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i="1" dirty="0" err="1">
                <a:latin typeface="Times New Roman" pitchFamily="18" charset="0"/>
                <a:cs typeface="Times New Roman" pitchFamily="18" charset="0"/>
              </a:rPr>
              <a:t>V</a:t>
            </a:r>
            <a:r>
              <a:rPr lang="en-US" baseline="-25000" dirty="0" err="1">
                <a:latin typeface="Times New Roman" pitchFamily="18" charset="0"/>
                <a:cs typeface="Times New Roman" pitchFamily="18" charset="0"/>
              </a:rPr>
              <a:t>avg</a:t>
            </a:r>
            <a:r>
              <a:rPr lang="en-US" dirty="0">
                <a:latin typeface="Times New Roman" pitchFamily="18" charset="0"/>
                <a:cs typeface="Times New Roman" pitchFamily="18" charset="0"/>
              </a:rPr>
              <a:t> = ∑ (v x </a:t>
            </a:r>
            <a:r>
              <a:rPr lang="en-US" i="1" dirty="0">
                <a:latin typeface="Times New Roman" pitchFamily="18" charset="0"/>
                <a:cs typeface="Times New Roman" pitchFamily="18" charset="0"/>
              </a:rPr>
              <a:t>f</a:t>
            </a:r>
            <a:r>
              <a:rPr lang="en-US" dirty="0">
                <a:latin typeface="Times New Roman" pitchFamily="18" charset="0"/>
                <a:cs typeface="Times New Roman" pitchFamily="18" charset="0"/>
              </a:rPr>
              <a:t>) /  (∑</a:t>
            </a:r>
            <a:r>
              <a:rPr lang="en-US" i="1" dirty="0">
                <a:latin typeface="Times New Roman" pitchFamily="18" charset="0"/>
                <a:cs typeface="Times New Roman" pitchFamily="18" charset="0"/>
              </a:rPr>
              <a:t>f</a:t>
            </a:r>
            <a:r>
              <a:rPr lang="en-US" dirty="0">
                <a:latin typeface="Times New Roman" pitchFamily="18" charset="0"/>
                <a:cs typeface="Times New Roman" pitchFamily="18" charset="0"/>
              </a:rPr>
              <a:t> = 100)</a:t>
            </a:r>
          </a:p>
        </p:txBody>
      </p:sp>
    </p:spTree>
    <p:extLst>
      <p:ext uri="{BB962C8B-B14F-4D97-AF65-F5344CB8AC3E}">
        <p14:creationId xmlns:p14="http://schemas.microsoft.com/office/powerpoint/2010/main" val="30387078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2290" name="Picture 2" descr="F:\Transportation Engineering -I\Somen\Pictur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49" y="132904"/>
            <a:ext cx="9501975" cy="657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74381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3314" name="Picture 2" descr="F:\Transportation Engineering -I\Somen\Picture\9.jpg"/>
          <p:cNvPicPr>
            <a:picLocks noChangeAspect="1" noChangeArrowheads="1"/>
          </p:cNvPicPr>
          <p:nvPr/>
        </p:nvPicPr>
        <p:blipFill rotWithShape="1">
          <a:blip r:embed="rId2">
            <a:extLst>
              <a:ext uri="{28A0092B-C50C-407E-A947-70E740481C1C}">
                <a14:useLocalDpi xmlns:a14="http://schemas.microsoft.com/office/drawing/2010/main" val="0"/>
              </a:ext>
            </a:extLst>
          </a:blip>
          <a:srcRect t="13374"/>
          <a:stretch/>
        </p:blipFill>
        <p:spPr bwMode="auto">
          <a:xfrm>
            <a:off x="2941192" y="228599"/>
            <a:ext cx="6048820" cy="644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4166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8412" y="6172200"/>
            <a:ext cx="670385" cy="502920"/>
          </a:xfrm>
        </p:spPr>
        <p:txBody>
          <a:bodyPr/>
          <a:lstStyle/>
          <a:p>
            <a:fld id="{34216374-E7D6-4C74-ADA3-2C9987A1DEB2}" type="slidenum">
              <a:rPr lang="en-US" smtClean="0"/>
              <a:pPr/>
              <a:t>166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1069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2" descr="Road User Characteristics in Traffic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4" descr="Road User Characteristics in Traffic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7313612" y="312752"/>
            <a:ext cx="4724400" cy="4724370"/>
          </a:xfrm>
          <a:prstGeom prst="rect">
            <a:avLst/>
          </a:prstGeom>
        </p:spPr>
        <p:txBody>
          <a:bodyPr wrap="square">
            <a:spAutoFit/>
          </a:bodyPr>
          <a:lstStyle/>
          <a:p>
            <a:pPr algn="just">
              <a:lnSpc>
                <a:spcPct val="115000"/>
              </a:lnSpc>
              <a:spcAft>
                <a:spcPts val="1000"/>
              </a:spcAft>
            </a:pPr>
            <a:r>
              <a:rPr lang="en-US" sz="2000" dirty="0">
                <a:latin typeface="Times New Roman" pitchFamily="18" charset="0"/>
                <a:ea typeface="Calibri"/>
                <a:cs typeface="Times New Roman" pitchFamily="18" charset="0"/>
              </a:rPr>
              <a:t>The </a:t>
            </a:r>
            <a:r>
              <a:rPr lang="en-US" sz="2000" b="1" dirty="0">
                <a:latin typeface="Times New Roman" pitchFamily="18" charset="0"/>
                <a:ea typeface="Calibri"/>
                <a:cs typeface="Times New Roman" pitchFamily="18" charset="0"/>
              </a:rPr>
              <a:t>Z value</a:t>
            </a:r>
            <a:r>
              <a:rPr lang="en-US" sz="2000" dirty="0">
                <a:latin typeface="Times New Roman" pitchFamily="18" charset="0"/>
                <a:ea typeface="Calibri"/>
                <a:cs typeface="Times New Roman" pitchFamily="18" charset="0"/>
              </a:rPr>
              <a:t> (or </a:t>
            </a:r>
            <a:r>
              <a:rPr lang="en-US" sz="2000" b="1" dirty="0">
                <a:latin typeface="Times New Roman" pitchFamily="18" charset="0"/>
                <a:ea typeface="Calibri"/>
                <a:cs typeface="Times New Roman" pitchFamily="18" charset="0"/>
              </a:rPr>
              <a:t>Z-score</a:t>
            </a:r>
            <a:r>
              <a:rPr lang="en-US" sz="2000" dirty="0">
                <a:latin typeface="Times New Roman" pitchFamily="18" charset="0"/>
                <a:ea typeface="Calibri"/>
                <a:cs typeface="Times New Roman" pitchFamily="18" charset="0"/>
              </a:rPr>
              <a:t>) is a statistical measure that indicates how many </a:t>
            </a:r>
            <a:r>
              <a:rPr lang="en-US" sz="2000" b="1" dirty="0">
                <a:latin typeface="Times New Roman" pitchFamily="18" charset="0"/>
                <a:ea typeface="Calibri"/>
                <a:cs typeface="Times New Roman" pitchFamily="18" charset="0"/>
              </a:rPr>
              <a:t>standard deviations</a:t>
            </a:r>
            <a:r>
              <a:rPr lang="en-US" sz="2000" dirty="0">
                <a:latin typeface="Times New Roman" pitchFamily="18" charset="0"/>
                <a:ea typeface="Calibri"/>
                <a:cs typeface="Times New Roman" pitchFamily="18" charset="0"/>
              </a:rPr>
              <a:t> a data point is from the </a:t>
            </a:r>
            <a:r>
              <a:rPr lang="en-US" sz="2000" b="1" dirty="0">
                <a:latin typeface="Times New Roman" pitchFamily="18" charset="0"/>
                <a:ea typeface="Calibri"/>
                <a:cs typeface="Times New Roman" pitchFamily="18" charset="0"/>
              </a:rPr>
              <a:t>mean</a:t>
            </a:r>
            <a:r>
              <a:rPr lang="en-US" sz="2000" dirty="0">
                <a:latin typeface="Times New Roman" pitchFamily="18" charset="0"/>
                <a:ea typeface="Calibri"/>
                <a:cs typeface="Times New Roman" pitchFamily="18" charset="0"/>
              </a:rPr>
              <a:t>.</a:t>
            </a:r>
            <a:endParaRPr lang="en-US" dirty="0">
              <a:latin typeface="Times New Roman" pitchFamily="18" charset="0"/>
              <a:ea typeface="Calibri"/>
              <a:cs typeface="Times New Roman" pitchFamily="18" charset="0"/>
            </a:endParaRPr>
          </a:p>
          <a:p>
            <a:pPr algn="just">
              <a:lnSpc>
                <a:spcPct val="115000"/>
              </a:lnSpc>
              <a:spcAft>
                <a:spcPts val="1000"/>
              </a:spcAft>
            </a:pPr>
            <a:r>
              <a:rPr lang="en-US" sz="2000" dirty="0">
                <a:latin typeface="Times New Roman" pitchFamily="18" charset="0"/>
                <a:ea typeface="Calibri"/>
                <a:cs typeface="Times New Roman" pitchFamily="18" charset="0"/>
              </a:rPr>
              <a:t>Specific Z-value corresponding to a percentile or confidence level</a:t>
            </a:r>
            <a:endParaRPr lang="en-US" dirty="0">
              <a:latin typeface="Times New Roman" pitchFamily="18" charset="0"/>
              <a:ea typeface="Calibri"/>
              <a:cs typeface="Times New Roman" pitchFamily="18" charset="0"/>
            </a:endParaRPr>
          </a:p>
          <a:p>
            <a:pPr algn="just">
              <a:lnSpc>
                <a:spcPct val="115000"/>
              </a:lnSpc>
              <a:spcAft>
                <a:spcPts val="1000"/>
              </a:spcAft>
            </a:pPr>
            <a:r>
              <a:rPr lang="en-US" sz="2000" dirty="0">
                <a:latin typeface="Times New Roman" pitchFamily="18" charset="0"/>
                <a:ea typeface="Calibri"/>
                <a:cs typeface="Times New Roman" pitchFamily="18" charset="0"/>
              </a:rPr>
              <a:t> </a:t>
            </a:r>
            <a:endParaRPr lang="en-US" dirty="0">
              <a:latin typeface="Times New Roman" pitchFamily="18" charset="0"/>
              <a:ea typeface="Calibri"/>
              <a:cs typeface="Times New Roman" pitchFamily="18" charset="0"/>
            </a:endParaRPr>
          </a:p>
          <a:p>
            <a:pPr algn="just">
              <a:lnSpc>
                <a:spcPct val="115000"/>
              </a:lnSpc>
              <a:spcAft>
                <a:spcPts val="1000"/>
              </a:spcAft>
            </a:pPr>
            <a:r>
              <a:rPr lang="en-US" sz="2000" dirty="0">
                <a:latin typeface="Times New Roman" pitchFamily="18" charset="0"/>
                <a:ea typeface="Calibri"/>
                <a:cs typeface="Times New Roman" pitchFamily="18" charset="0"/>
              </a:rPr>
              <a:t>Yes, exactly! In </a:t>
            </a:r>
            <a:r>
              <a:rPr lang="en-US" sz="2000" b="1" dirty="0">
                <a:latin typeface="Times New Roman" pitchFamily="18" charset="0"/>
                <a:ea typeface="Calibri"/>
                <a:cs typeface="Times New Roman" pitchFamily="18" charset="0"/>
              </a:rPr>
              <a:t>transportation engineering</a:t>
            </a:r>
            <a:r>
              <a:rPr lang="en-US" sz="2000" dirty="0">
                <a:latin typeface="Times New Roman" pitchFamily="18" charset="0"/>
                <a:ea typeface="Calibri"/>
                <a:cs typeface="Times New Roman" pitchFamily="18" charset="0"/>
              </a:rPr>
              <a:t>, particularly in a </a:t>
            </a:r>
            <a:r>
              <a:rPr lang="en-US" sz="2000" b="1" dirty="0">
                <a:latin typeface="Times New Roman" pitchFamily="18" charset="0"/>
                <a:ea typeface="Calibri"/>
                <a:cs typeface="Times New Roman" pitchFamily="18" charset="0"/>
              </a:rPr>
              <a:t>before-and-after spot speed study</a:t>
            </a:r>
            <a:r>
              <a:rPr lang="en-US" sz="2000" dirty="0">
                <a:latin typeface="Times New Roman" pitchFamily="18" charset="0"/>
                <a:ea typeface="Calibri"/>
                <a:cs typeface="Times New Roman" pitchFamily="18" charset="0"/>
              </a:rPr>
              <a:t>, the symbols </a:t>
            </a:r>
            <a:r>
              <a:rPr lang="en-US" sz="2000" b="1" dirty="0">
                <a:latin typeface="Times New Roman" pitchFamily="18" charset="0"/>
                <a:ea typeface="Calibri"/>
                <a:cs typeface="Times New Roman" pitchFamily="18" charset="0"/>
              </a:rPr>
              <a:t>μ₁</a:t>
            </a:r>
            <a:r>
              <a:rPr lang="en-US" sz="2000" dirty="0">
                <a:latin typeface="Times New Roman" pitchFamily="18" charset="0"/>
                <a:ea typeface="Calibri"/>
                <a:cs typeface="Times New Roman" pitchFamily="18" charset="0"/>
              </a:rPr>
              <a:t> (or </a:t>
            </a:r>
            <a:r>
              <a:rPr lang="en-US" sz="2000" b="1" dirty="0">
                <a:latin typeface="Times New Roman" pitchFamily="18" charset="0"/>
                <a:ea typeface="Calibri"/>
                <a:cs typeface="Times New Roman" pitchFamily="18" charset="0"/>
              </a:rPr>
              <a:t>u₁</a:t>
            </a:r>
            <a:r>
              <a:rPr lang="en-US" sz="2000" dirty="0">
                <a:latin typeface="Times New Roman" pitchFamily="18" charset="0"/>
                <a:ea typeface="Calibri"/>
                <a:cs typeface="Times New Roman" pitchFamily="18" charset="0"/>
              </a:rPr>
              <a:t>) and </a:t>
            </a:r>
            <a:r>
              <a:rPr lang="en-US" sz="2000" b="1" dirty="0">
                <a:latin typeface="Times New Roman" pitchFamily="18" charset="0"/>
                <a:ea typeface="Calibri"/>
                <a:cs typeface="Times New Roman" pitchFamily="18" charset="0"/>
              </a:rPr>
              <a:t>μ₂</a:t>
            </a:r>
            <a:r>
              <a:rPr lang="en-US" sz="2000" dirty="0">
                <a:latin typeface="Times New Roman" pitchFamily="18" charset="0"/>
                <a:ea typeface="Calibri"/>
                <a:cs typeface="Times New Roman" pitchFamily="18" charset="0"/>
              </a:rPr>
              <a:t> (or </a:t>
            </a:r>
            <a:r>
              <a:rPr lang="en-US" sz="2000" b="1" dirty="0">
                <a:latin typeface="Times New Roman" pitchFamily="18" charset="0"/>
                <a:ea typeface="Calibri"/>
                <a:cs typeface="Times New Roman" pitchFamily="18" charset="0"/>
              </a:rPr>
              <a:t>u₂</a:t>
            </a:r>
            <a:r>
              <a:rPr lang="en-US" sz="2000" dirty="0">
                <a:latin typeface="Times New Roman" pitchFamily="18" charset="0"/>
                <a:ea typeface="Calibri"/>
                <a:cs typeface="Times New Roman" pitchFamily="18" charset="0"/>
              </a:rPr>
              <a:t>) are commonly used to represent the </a:t>
            </a:r>
            <a:r>
              <a:rPr lang="en-US" sz="2000" b="1" dirty="0">
                <a:latin typeface="Times New Roman" pitchFamily="18" charset="0"/>
                <a:ea typeface="Calibri"/>
                <a:cs typeface="Times New Roman" pitchFamily="18" charset="0"/>
              </a:rPr>
              <a:t>mean speeds before and after</a:t>
            </a:r>
            <a:r>
              <a:rPr lang="en-US" sz="2000" dirty="0">
                <a:latin typeface="Times New Roman" pitchFamily="18" charset="0"/>
                <a:ea typeface="Calibri"/>
                <a:cs typeface="Times New Roman" pitchFamily="18" charset="0"/>
              </a:rPr>
              <a:t> an intervention or treatment.</a:t>
            </a:r>
            <a:endParaRPr lang="en-US" dirty="0">
              <a:effectLst/>
              <a:latin typeface="Times New Roman" pitchFamily="18" charset="0"/>
              <a:ea typeface="Calibri"/>
              <a:cs typeface="Times New Roman" pitchFamily="18" charset="0"/>
            </a:endParaRPr>
          </a:p>
        </p:txBody>
      </p:sp>
      <p:pic>
        <p:nvPicPr>
          <p:cNvPr id="14339" name="Picture 3" descr="F:\Transportation Engineering -I\Somen\Pictur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 y="43934"/>
            <a:ext cx="7016200" cy="6686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88368" y="585272"/>
            <a:ext cx="554440" cy="369332"/>
          </a:xfrm>
          <a:prstGeom prst="rect">
            <a:avLst/>
          </a:prstGeom>
          <a:solidFill>
            <a:schemeClr val="bg1"/>
          </a:solidFill>
        </p:spPr>
        <p:txBody>
          <a:bodyPr wrap="square" rtlCol="0">
            <a:spAutoFit/>
          </a:bodyPr>
          <a:lstStyle/>
          <a:p>
            <a:r>
              <a:rPr lang="en-GB" b="1" dirty="0" smtClean="0">
                <a:latin typeface="Times New Roman" pitchFamily="18" charset="0"/>
                <a:cs typeface="Times New Roman" pitchFamily="18" charset="0"/>
              </a:rPr>
              <a:t>and</a:t>
            </a:r>
            <a:endParaRPr lang="en-US" b="1" dirty="0">
              <a:latin typeface="Times New Roman" pitchFamily="18" charset="0"/>
              <a:cs typeface="Times New Roman" pitchFamily="18" charset="0"/>
            </a:endParaRPr>
          </a:p>
        </p:txBody>
      </p:sp>
      <p:sp>
        <p:nvSpPr>
          <p:cNvPr id="11" name="Rectangle 10"/>
          <p:cNvSpPr/>
          <p:nvPr/>
        </p:nvSpPr>
        <p:spPr>
          <a:xfrm>
            <a:off x="8228012" y="5425440"/>
            <a:ext cx="2399055" cy="390684"/>
          </a:xfrm>
          <a:prstGeom prst="rect">
            <a:avLst/>
          </a:prstGeom>
        </p:spPr>
        <p:txBody>
          <a:bodyPr wrap="none">
            <a:spAutoFit/>
          </a:bodyPr>
          <a:lstStyle/>
          <a:p>
            <a:pPr algn="just">
              <a:lnSpc>
                <a:spcPct val="115000"/>
              </a:lnSpc>
              <a:spcAft>
                <a:spcPts val="1000"/>
              </a:spcAft>
            </a:pPr>
            <a:r>
              <a:rPr lang="en-US" b="1" dirty="0">
                <a:latin typeface="Times New Roman"/>
                <a:ea typeface="Calibri"/>
                <a:cs typeface="Times New Roman"/>
              </a:rPr>
              <a:t>Screen line:  Road line</a:t>
            </a:r>
            <a:endParaRPr lang="en-US" sz="1600" b="1" dirty="0">
              <a:effectLst/>
              <a:latin typeface="Calibri"/>
              <a:ea typeface="Calibri"/>
              <a:cs typeface="Times New Roman"/>
            </a:endParaRPr>
          </a:p>
        </p:txBody>
      </p:sp>
    </p:spTree>
    <p:extLst>
      <p:ext uri="{BB962C8B-B14F-4D97-AF65-F5344CB8AC3E}">
        <p14:creationId xmlns:p14="http://schemas.microsoft.com/office/powerpoint/2010/main" val="59667919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12</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167-177</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167</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132012" y="1180816"/>
            <a:ext cx="74676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Signal Study</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4451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168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38551" y="143152"/>
            <a:ext cx="11425230" cy="483017"/>
          </a:xfrm>
          <a:prstGeom prst="rect">
            <a:avLst/>
          </a:prstGeom>
        </p:spPr>
        <p:txBody>
          <a:bodyPr wrap="square">
            <a:spAutoFit/>
          </a:bodyPr>
          <a:lstStyle/>
          <a:p>
            <a:pPr algn="just">
              <a:lnSpc>
                <a:spcPct val="115000"/>
              </a:lnSpc>
              <a:spcAft>
                <a:spcPts val="1000"/>
              </a:spcAft>
            </a:pPr>
            <a:r>
              <a:rPr lang="en-US" sz="2400" b="1" dirty="0">
                <a:solidFill>
                  <a:srgbClr val="00B0F0"/>
                </a:solidFill>
                <a:latin typeface="Times New Roman" pitchFamily="18" charset="0"/>
                <a:ea typeface="Calibri"/>
                <a:cs typeface="Times New Roman" pitchFamily="18" charset="0"/>
              </a:rPr>
              <a:t>Traffic </a:t>
            </a:r>
            <a:r>
              <a:rPr lang="en-US" sz="2400" b="1" dirty="0" smtClean="0">
                <a:solidFill>
                  <a:srgbClr val="00B0F0"/>
                </a:solidFill>
                <a:latin typeface="Times New Roman" pitchFamily="18" charset="0"/>
                <a:ea typeface="Calibri"/>
                <a:cs typeface="Times New Roman" pitchFamily="18" charset="0"/>
              </a:rPr>
              <a:t>Signal:</a:t>
            </a:r>
            <a:endParaRPr lang="en-US" sz="2400" b="1" dirty="0">
              <a:solidFill>
                <a:srgbClr val="00B0F0"/>
              </a:solidFill>
              <a:latin typeface="Times New Roman" pitchFamily="18" charset="0"/>
              <a:ea typeface="Calibri"/>
              <a:cs typeface="Times New Roman" pitchFamily="18" charset="0"/>
            </a:endParaRPr>
          </a:p>
        </p:txBody>
      </p:sp>
      <p:sp>
        <p:nvSpPr>
          <p:cNvPr id="5" name="Rectangle 4"/>
          <p:cNvSpPr/>
          <p:nvPr/>
        </p:nvSpPr>
        <p:spPr>
          <a:xfrm>
            <a:off x="184690" y="638053"/>
            <a:ext cx="11730030" cy="707886"/>
          </a:xfrm>
          <a:prstGeom prst="rect">
            <a:avLst/>
          </a:prstGeom>
        </p:spPr>
        <p:txBody>
          <a:bodyPr wrap="square">
            <a:spAutoFit/>
          </a:bodyPr>
          <a:lstStyle/>
          <a:p>
            <a:pPr algn="just"/>
            <a:r>
              <a:rPr lang="en-US" sz="2000" dirty="0">
                <a:latin typeface="Times New Roman" pitchFamily="18" charset="0"/>
                <a:cs typeface="Times New Roman" pitchFamily="18" charset="0"/>
              </a:rPr>
              <a:t>A traffic signal is a signaling device positioned at road intersections to control the flow of vehicles and pedestrians. It uses colored lights (red, yellow, and green) to indicate stop, caution, and go.</a:t>
            </a:r>
          </a:p>
        </p:txBody>
      </p:sp>
      <p:sp>
        <p:nvSpPr>
          <p:cNvPr id="8" name="Rectangle 7"/>
          <p:cNvSpPr/>
          <p:nvPr/>
        </p:nvSpPr>
        <p:spPr>
          <a:xfrm>
            <a:off x="246332" y="1345939"/>
            <a:ext cx="11606745" cy="1825115"/>
          </a:xfrm>
          <a:prstGeom prst="rect">
            <a:avLst/>
          </a:prstGeom>
        </p:spPr>
        <p:txBody>
          <a:bodyPr wrap="square">
            <a:spAutoFit/>
          </a:bodyPr>
          <a:lstStyle/>
          <a:p>
            <a:pPr algn="just">
              <a:lnSpc>
                <a:spcPct val="115000"/>
              </a:lnSpc>
              <a:spcAft>
                <a:spcPts val="600"/>
              </a:spcAft>
            </a:pPr>
            <a:r>
              <a:rPr lang="en-US" sz="2400" b="1" dirty="0">
                <a:solidFill>
                  <a:srgbClr val="7030A0"/>
                </a:solidFill>
                <a:latin typeface="Times New Roman" pitchFamily="18" charset="0"/>
                <a:ea typeface="Calibri"/>
                <a:cs typeface="Times New Roman" pitchFamily="18" charset="0"/>
              </a:rPr>
              <a:t>Advantages:</a:t>
            </a:r>
            <a:endParaRPr lang="en-US" sz="2000" b="1" dirty="0">
              <a:solidFill>
                <a:srgbClr val="7030A0"/>
              </a:solidFill>
              <a:latin typeface="Times New Roman" pitchFamily="18" charset="0"/>
              <a:ea typeface="Calibri"/>
              <a:cs typeface="Times New Roman" pitchFamily="18" charset="0"/>
            </a:endParaRPr>
          </a:p>
          <a:p>
            <a:pPr marL="342900" marR="0" lvl="0" indent="-342900" algn="just">
              <a:buFont typeface="Wingdings"/>
              <a:buChar char=""/>
            </a:pPr>
            <a:r>
              <a:rPr lang="en-US" sz="2000" b="1" dirty="0">
                <a:latin typeface="Times New Roman"/>
                <a:ea typeface="Times New Roman"/>
              </a:rPr>
              <a:t>Regulates traffic flow</a:t>
            </a:r>
            <a:r>
              <a:rPr lang="en-US" sz="2000" dirty="0">
                <a:latin typeface="Times New Roman"/>
                <a:ea typeface="Times New Roman"/>
              </a:rPr>
              <a:t> to reduce congestion and improve efficiency at intersections.</a:t>
            </a:r>
          </a:p>
          <a:p>
            <a:pPr marL="342900" marR="0" lvl="0" indent="-342900" algn="just">
              <a:buFont typeface="Wingdings"/>
              <a:buChar char=""/>
            </a:pPr>
            <a:r>
              <a:rPr lang="en-US" sz="2000" b="1" dirty="0">
                <a:latin typeface="Times New Roman"/>
                <a:ea typeface="Times New Roman"/>
              </a:rPr>
              <a:t>Enhances road safety</a:t>
            </a:r>
            <a:r>
              <a:rPr lang="en-US" sz="2000" dirty="0">
                <a:latin typeface="Times New Roman"/>
                <a:ea typeface="Times New Roman"/>
              </a:rPr>
              <a:t> by minimizing the risk of accidents and collisions.</a:t>
            </a:r>
          </a:p>
          <a:p>
            <a:pPr marL="342900" marR="0" lvl="0" indent="-342900" algn="just">
              <a:buFont typeface="Wingdings"/>
              <a:buChar char=""/>
            </a:pPr>
            <a:r>
              <a:rPr lang="en-US" sz="2000" b="1" dirty="0">
                <a:latin typeface="Times New Roman"/>
                <a:ea typeface="Times New Roman"/>
              </a:rPr>
              <a:t>Provides orderly movement</a:t>
            </a:r>
            <a:r>
              <a:rPr lang="en-US" sz="2000" dirty="0">
                <a:latin typeface="Times New Roman"/>
                <a:ea typeface="Times New Roman"/>
              </a:rPr>
              <a:t> for both vehicles and pedestrians.</a:t>
            </a:r>
          </a:p>
          <a:p>
            <a:pPr marL="342900" marR="0" lvl="0" indent="-342900" algn="just">
              <a:buFont typeface="Wingdings"/>
              <a:buChar char=""/>
            </a:pPr>
            <a:r>
              <a:rPr lang="en-US" sz="2000" b="1" dirty="0">
                <a:latin typeface="Times New Roman"/>
                <a:ea typeface="Times New Roman"/>
              </a:rPr>
              <a:t>Facilitates right-of-way rules</a:t>
            </a:r>
            <a:r>
              <a:rPr lang="en-US" sz="2000" dirty="0">
                <a:latin typeface="Times New Roman"/>
                <a:ea typeface="Times New Roman"/>
              </a:rPr>
              <a:t>, especially at busy or complex junctions.</a:t>
            </a:r>
            <a:endParaRPr lang="en-US" sz="2000" dirty="0">
              <a:effectLst/>
              <a:latin typeface="Times New Roman"/>
              <a:ea typeface="Times New Roman"/>
            </a:endParaRPr>
          </a:p>
        </p:txBody>
      </p:sp>
      <p:sp>
        <p:nvSpPr>
          <p:cNvPr id="9" name="Rectangle 8"/>
          <p:cNvSpPr/>
          <p:nvPr/>
        </p:nvSpPr>
        <p:spPr>
          <a:xfrm>
            <a:off x="313321" y="3177981"/>
            <a:ext cx="11539756" cy="1517338"/>
          </a:xfrm>
          <a:prstGeom prst="rect">
            <a:avLst/>
          </a:prstGeom>
        </p:spPr>
        <p:txBody>
          <a:bodyPr wrap="square">
            <a:spAutoFit/>
          </a:bodyPr>
          <a:lstStyle/>
          <a:p>
            <a:pPr algn="just">
              <a:lnSpc>
                <a:spcPct val="115000"/>
              </a:lnSpc>
              <a:spcAft>
                <a:spcPts val="600"/>
              </a:spcAft>
            </a:pPr>
            <a:r>
              <a:rPr lang="en-US" sz="2400" b="1" dirty="0">
                <a:solidFill>
                  <a:srgbClr val="7030A0"/>
                </a:solidFill>
                <a:latin typeface="Times New Roman" pitchFamily="18" charset="0"/>
                <a:ea typeface="Calibri"/>
                <a:cs typeface="Times New Roman" pitchFamily="18" charset="0"/>
              </a:rPr>
              <a:t>Disadvantages:</a:t>
            </a:r>
            <a:endParaRPr lang="en-US" sz="2000" b="1" dirty="0">
              <a:solidFill>
                <a:srgbClr val="7030A0"/>
              </a:solidFill>
              <a:latin typeface="Times New Roman" pitchFamily="18" charset="0"/>
              <a:ea typeface="Calibri"/>
              <a:cs typeface="Times New Roman" pitchFamily="18" charset="0"/>
            </a:endParaRPr>
          </a:p>
          <a:p>
            <a:pPr marL="342900" marR="0" lvl="0" indent="-342900">
              <a:buFont typeface="Wingdings"/>
              <a:buChar char=""/>
            </a:pPr>
            <a:r>
              <a:rPr lang="en-US" sz="2000" b="1" dirty="0">
                <a:latin typeface="Times New Roman"/>
                <a:ea typeface="Times New Roman"/>
              </a:rPr>
              <a:t>Can cause delays</a:t>
            </a:r>
            <a:r>
              <a:rPr lang="en-US" sz="2000" dirty="0">
                <a:latin typeface="Times New Roman"/>
                <a:ea typeface="Times New Roman"/>
              </a:rPr>
              <a:t> and increased travel time during low traffic periods.</a:t>
            </a:r>
          </a:p>
          <a:p>
            <a:pPr marL="342900" marR="0" lvl="0" indent="-342900">
              <a:buFont typeface="Wingdings"/>
              <a:buChar char=""/>
            </a:pPr>
            <a:r>
              <a:rPr lang="en-US" sz="2000" b="1" dirty="0">
                <a:latin typeface="Times New Roman"/>
                <a:ea typeface="Times New Roman"/>
              </a:rPr>
              <a:t>May lead to driver frustration</a:t>
            </a:r>
            <a:r>
              <a:rPr lang="en-US" sz="2000" dirty="0">
                <a:latin typeface="Times New Roman"/>
                <a:ea typeface="Times New Roman"/>
              </a:rPr>
              <a:t> and potential signal violations if not well-timed.</a:t>
            </a:r>
          </a:p>
          <a:p>
            <a:pPr marL="342900" marR="0" lvl="0" indent="-342900">
              <a:buFont typeface="Wingdings"/>
              <a:buChar char=""/>
            </a:pPr>
            <a:r>
              <a:rPr lang="en-US" sz="2000" b="1" dirty="0">
                <a:latin typeface="Times New Roman"/>
                <a:ea typeface="Times New Roman"/>
              </a:rPr>
              <a:t>Installation and maintenance</a:t>
            </a:r>
            <a:r>
              <a:rPr lang="en-US" sz="2000" dirty="0">
                <a:latin typeface="Times New Roman"/>
                <a:ea typeface="Times New Roman"/>
              </a:rPr>
              <a:t> can be costly and require regular upkeep.</a:t>
            </a:r>
            <a:endParaRPr lang="en-US" sz="2000" dirty="0">
              <a:effectLst/>
              <a:latin typeface="Times New Roman"/>
              <a:ea typeface="Times New Roman"/>
            </a:endParaRPr>
          </a:p>
        </p:txBody>
      </p:sp>
    </p:spTree>
    <p:extLst>
      <p:ext uri="{BB962C8B-B14F-4D97-AF65-F5344CB8AC3E}">
        <p14:creationId xmlns:p14="http://schemas.microsoft.com/office/powerpoint/2010/main" val="64561248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169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38551" y="143152"/>
            <a:ext cx="11425230" cy="483017"/>
          </a:xfrm>
          <a:prstGeom prst="rect">
            <a:avLst/>
          </a:prstGeom>
        </p:spPr>
        <p:txBody>
          <a:bodyPr wrap="square">
            <a:spAutoFit/>
          </a:bodyPr>
          <a:lstStyle/>
          <a:p>
            <a:pPr algn="just">
              <a:lnSpc>
                <a:spcPct val="115000"/>
              </a:lnSpc>
              <a:spcAft>
                <a:spcPts val="1000"/>
              </a:spcAft>
            </a:pPr>
            <a:r>
              <a:rPr lang="en-US" sz="2400" b="1" dirty="0">
                <a:solidFill>
                  <a:srgbClr val="00B0F0"/>
                </a:solidFill>
                <a:latin typeface="Times New Roman" pitchFamily="18" charset="0"/>
                <a:ea typeface="Calibri"/>
                <a:cs typeface="Times New Roman" pitchFamily="18" charset="0"/>
              </a:rPr>
              <a:t>Traffic </a:t>
            </a:r>
            <a:r>
              <a:rPr lang="en-US" sz="2400" b="1" dirty="0" smtClean="0">
                <a:solidFill>
                  <a:srgbClr val="00B0F0"/>
                </a:solidFill>
                <a:latin typeface="Times New Roman" pitchFamily="18" charset="0"/>
                <a:ea typeface="Calibri"/>
                <a:cs typeface="Times New Roman" pitchFamily="18" charset="0"/>
              </a:rPr>
              <a:t>Signal Controller:</a:t>
            </a:r>
            <a:endParaRPr lang="en-US" sz="2400" b="1" dirty="0">
              <a:solidFill>
                <a:srgbClr val="00B0F0"/>
              </a:solidFill>
              <a:latin typeface="Times New Roman" pitchFamily="18" charset="0"/>
              <a:ea typeface="Calibri"/>
              <a:cs typeface="Times New Roman" pitchFamily="18" charset="0"/>
            </a:endParaRPr>
          </a:p>
        </p:txBody>
      </p:sp>
      <p:sp>
        <p:nvSpPr>
          <p:cNvPr id="5" name="Rectangle 4"/>
          <p:cNvSpPr/>
          <p:nvPr/>
        </p:nvSpPr>
        <p:spPr>
          <a:xfrm>
            <a:off x="184690" y="638053"/>
            <a:ext cx="11730030" cy="1938992"/>
          </a:xfrm>
          <a:prstGeom prst="rect">
            <a:avLst/>
          </a:prstGeom>
        </p:spPr>
        <p:txBody>
          <a:bodyPr wrap="square">
            <a:spAutoFit/>
          </a:bodyPr>
          <a:lstStyle/>
          <a:p>
            <a:pPr algn="just"/>
            <a:r>
              <a:rPr lang="en-US" sz="2000" b="1" dirty="0">
                <a:solidFill>
                  <a:srgbClr val="FF0000"/>
                </a:solidFill>
                <a:latin typeface="Times New Roman"/>
                <a:ea typeface="Times New Roman"/>
              </a:rPr>
              <a:t>Manual traffic signal controllers</a:t>
            </a:r>
            <a:r>
              <a:rPr lang="en-US" sz="2000" dirty="0">
                <a:solidFill>
                  <a:srgbClr val="FF0000"/>
                </a:solidFill>
                <a:latin typeface="Times New Roman"/>
                <a:ea typeface="Times New Roman"/>
              </a:rPr>
              <a:t> </a:t>
            </a:r>
            <a:r>
              <a:rPr lang="en-US" sz="2000" dirty="0">
                <a:latin typeface="Times New Roman"/>
                <a:ea typeface="Times New Roman"/>
              </a:rPr>
              <a:t>are operated by traffic personnel and are suitable for temporary or emergency situations but can be inefficient and error-prone. </a:t>
            </a:r>
            <a:r>
              <a:rPr lang="en-US" sz="2000" b="1" dirty="0">
                <a:solidFill>
                  <a:srgbClr val="0070C0"/>
                </a:solidFill>
                <a:latin typeface="Times New Roman"/>
                <a:ea typeface="Times New Roman"/>
              </a:rPr>
              <a:t>Automated controllers</a:t>
            </a:r>
            <a:r>
              <a:rPr lang="en-US" sz="2000" dirty="0">
                <a:latin typeface="Times New Roman"/>
                <a:ea typeface="Times New Roman"/>
              </a:rPr>
              <a:t> use timers or sensors to manage traffic flow efficiently and consistently, though they involve higher setup and maintenance costs.</a:t>
            </a:r>
          </a:p>
          <a:p>
            <a:pPr algn="just"/>
            <a:r>
              <a:rPr lang="en-US" sz="2000" b="1" dirty="0">
                <a:solidFill>
                  <a:srgbClr val="0070C0"/>
                </a:solidFill>
                <a:latin typeface="Times New Roman"/>
                <a:ea typeface="Times New Roman"/>
              </a:rPr>
              <a:t>Online traffic signal controllers</a:t>
            </a:r>
            <a:r>
              <a:rPr lang="en-US" sz="2000" dirty="0">
                <a:solidFill>
                  <a:srgbClr val="0070C0"/>
                </a:solidFill>
                <a:latin typeface="Times New Roman"/>
                <a:ea typeface="Times New Roman"/>
              </a:rPr>
              <a:t> </a:t>
            </a:r>
            <a:r>
              <a:rPr lang="en-US" sz="2000" dirty="0">
                <a:latin typeface="Times New Roman"/>
                <a:ea typeface="Times New Roman"/>
              </a:rPr>
              <a:t>are connected to a central system, allowing real-time monitoring and coordination for efficient traffic management. </a:t>
            </a:r>
            <a:r>
              <a:rPr lang="en-US" sz="2000" b="1" dirty="0">
                <a:solidFill>
                  <a:srgbClr val="FF0000"/>
                </a:solidFill>
                <a:latin typeface="Times New Roman"/>
                <a:ea typeface="Times New Roman"/>
              </a:rPr>
              <a:t>Offline controllers</a:t>
            </a:r>
            <a:r>
              <a:rPr lang="en-US" sz="2000" dirty="0">
                <a:solidFill>
                  <a:srgbClr val="FF0000"/>
                </a:solidFill>
                <a:latin typeface="Times New Roman"/>
                <a:ea typeface="Times New Roman"/>
              </a:rPr>
              <a:t> </a:t>
            </a:r>
            <a:r>
              <a:rPr lang="en-US" sz="2000" dirty="0">
                <a:latin typeface="Times New Roman"/>
                <a:ea typeface="Times New Roman"/>
              </a:rPr>
              <a:t>operate independently with preset timings, offering simpler setup but lacking adaptability to real-time traffic conditions.</a:t>
            </a:r>
            <a:endParaRPr lang="en-US" sz="2000" dirty="0">
              <a:effectLst/>
              <a:latin typeface="Times New Roman"/>
              <a:ea typeface="Times New Roman"/>
            </a:endParaRPr>
          </a:p>
        </p:txBody>
      </p:sp>
      <p:sp>
        <p:nvSpPr>
          <p:cNvPr id="11" name="Rectangle 10"/>
          <p:cNvSpPr/>
          <p:nvPr/>
        </p:nvSpPr>
        <p:spPr>
          <a:xfrm>
            <a:off x="281860" y="2570118"/>
            <a:ext cx="11501437" cy="1708160"/>
          </a:xfrm>
          <a:prstGeom prst="rect">
            <a:avLst/>
          </a:prstGeom>
        </p:spPr>
        <p:txBody>
          <a:bodyPr wrap="square">
            <a:spAutoFit/>
          </a:bodyPr>
          <a:lstStyle/>
          <a:p>
            <a:pPr algn="just">
              <a:spcAft>
                <a:spcPts val="600"/>
              </a:spcAft>
            </a:pPr>
            <a:r>
              <a:rPr lang="en-US" sz="2000" dirty="0">
                <a:latin typeface="Times New Roman"/>
                <a:ea typeface="Times New Roman"/>
              </a:rPr>
              <a:t>The main types of traffic signal controllers:</a:t>
            </a:r>
          </a:p>
          <a:p>
            <a:pPr marL="342900" marR="0" lvl="0" indent="-342900" algn="just">
              <a:buFont typeface="Wingdings"/>
              <a:buChar char=""/>
              <a:tabLst>
                <a:tab pos="457200" algn="l"/>
              </a:tabLst>
            </a:pPr>
            <a:r>
              <a:rPr lang="en-US" sz="2000" b="1" dirty="0">
                <a:latin typeface="Times New Roman"/>
                <a:ea typeface="Times New Roman"/>
              </a:rPr>
              <a:t>Fixed-Time Controller</a:t>
            </a:r>
            <a:r>
              <a:rPr lang="en-US" sz="2000" dirty="0">
                <a:latin typeface="Times New Roman"/>
                <a:ea typeface="Times New Roman"/>
              </a:rPr>
              <a:t> – Operates on a preset timing cycle regardless of traffic conditions.</a:t>
            </a:r>
          </a:p>
          <a:p>
            <a:pPr marL="342900" marR="0" lvl="0" indent="-342900" algn="just">
              <a:buFont typeface="Wingdings"/>
              <a:buChar char=""/>
              <a:tabLst>
                <a:tab pos="457200" algn="l"/>
              </a:tabLst>
            </a:pPr>
            <a:r>
              <a:rPr lang="en-US" sz="2000" b="1" dirty="0">
                <a:latin typeface="Times New Roman"/>
                <a:ea typeface="Times New Roman"/>
              </a:rPr>
              <a:t>Actuated Controller</a:t>
            </a:r>
            <a:r>
              <a:rPr lang="en-US" sz="2000" dirty="0">
                <a:latin typeface="Times New Roman"/>
                <a:ea typeface="Times New Roman"/>
              </a:rPr>
              <a:t> – Adjusts signal timing based on real-time traffic detected by sensors.</a:t>
            </a:r>
          </a:p>
          <a:p>
            <a:pPr marL="342900" marR="0" lvl="0" indent="-342900" algn="just">
              <a:buFont typeface="Wingdings"/>
              <a:buChar char=""/>
              <a:tabLst>
                <a:tab pos="457200" algn="l"/>
              </a:tabLst>
            </a:pPr>
            <a:r>
              <a:rPr lang="en-US" sz="2000" b="1" dirty="0">
                <a:latin typeface="Times New Roman"/>
                <a:ea typeface="Times New Roman"/>
              </a:rPr>
              <a:t>Semi-Actuated Controller</a:t>
            </a:r>
            <a:r>
              <a:rPr lang="en-US" sz="2000" dirty="0">
                <a:latin typeface="Times New Roman"/>
                <a:ea typeface="Times New Roman"/>
              </a:rPr>
              <a:t> – Only minor roads have sensors; the main road has fixed timing.</a:t>
            </a:r>
          </a:p>
          <a:p>
            <a:pPr marL="342900" marR="0" lvl="0" indent="-342900" algn="just">
              <a:buFont typeface="Wingdings"/>
              <a:buChar char=""/>
              <a:tabLst>
                <a:tab pos="457200" algn="l"/>
              </a:tabLst>
            </a:pPr>
            <a:r>
              <a:rPr lang="en-US" sz="2000" b="1" dirty="0">
                <a:latin typeface="Times New Roman"/>
                <a:ea typeface="Times New Roman"/>
              </a:rPr>
              <a:t>Adaptive Controller</a:t>
            </a:r>
            <a:r>
              <a:rPr lang="en-US" sz="2000" dirty="0">
                <a:latin typeface="Times New Roman"/>
                <a:ea typeface="Times New Roman"/>
              </a:rPr>
              <a:t> – Uses advanced algorithms and real-time data to optimize traffic flow </a:t>
            </a:r>
            <a:r>
              <a:rPr lang="en-US" sz="2000" dirty="0" smtClean="0">
                <a:latin typeface="Times New Roman"/>
                <a:ea typeface="Times New Roman"/>
              </a:rPr>
              <a:t>dynamically.</a:t>
            </a:r>
            <a:endParaRPr lang="en-US" sz="2000" dirty="0">
              <a:effectLst/>
              <a:latin typeface="Times New Roman"/>
              <a:ea typeface="Times New Roman"/>
            </a:endParaRPr>
          </a:p>
        </p:txBody>
      </p:sp>
      <p:sp>
        <p:nvSpPr>
          <p:cNvPr id="12" name="Rectangle 11"/>
          <p:cNvSpPr/>
          <p:nvPr/>
        </p:nvSpPr>
        <p:spPr>
          <a:xfrm>
            <a:off x="339442" y="4419600"/>
            <a:ext cx="11475315" cy="1015663"/>
          </a:xfrm>
          <a:prstGeom prst="rect">
            <a:avLst/>
          </a:prstGeom>
        </p:spPr>
        <p:txBody>
          <a:bodyPr wrap="square">
            <a:spAutoFit/>
          </a:bodyPr>
          <a:lstStyle/>
          <a:p>
            <a:pPr algn="just"/>
            <a:r>
              <a:rPr lang="en-US" sz="2000" b="1" dirty="0">
                <a:solidFill>
                  <a:srgbClr val="FF0000"/>
                </a:solidFill>
                <a:latin typeface="Times New Roman"/>
                <a:ea typeface="Times New Roman"/>
              </a:rPr>
              <a:t>Isolated traffic signal controllers</a:t>
            </a:r>
            <a:r>
              <a:rPr lang="en-US" sz="2000" dirty="0">
                <a:solidFill>
                  <a:srgbClr val="FF0000"/>
                </a:solidFill>
                <a:latin typeface="Times New Roman"/>
                <a:ea typeface="Times New Roman"/>
              </a:rPr>
              <a:t> </a:t>
            </a:r>
            <a:r>
              <a:rPr lang="en-US" sz="2000" dirty="0">
                <a:latin typeface="Times New Roman"/>
                <a:ea typeface="Times New Roman"/>
              </a:rPr>
              <a:t>operate independently without coordination with nearby signals (single intersections). </a:t>
            </a:r>
            <a:r>
              <a:rPr lang="en-US" sz="2000" b="1" dirty="0">
                <a:solidFill>
                  <a:srgbClr val="7030A0"/>
                </a:solidFill>
                <a:latin typeface="Times New Roman"/>
                <a:ea typeface="Times New Roman"/>
              </a:rPr>
              <a:t>Linked controllers</a:t>
            </a:r>
            <a:r>
              <a:rPr lang="en-US" sz="2000" dirty="0">
                <a:latin typeface="Times New Roman"/>
                <a:ea typeface="Times New Roman"/>
              </a:rPr>
              <a:t> work in synchronization with other signals to optimize traffic flow across multiple intersections.</a:t>
            </a:r>
            <a:endParaRPr lang="en-US" sz="2000" dirty="0">
              <a:effectLst/>
              <a:latin typeface="Times New Roman"/>
              <a:ea typeface="Times New Roman"/>
            </a:endParaRPr>
          </a:p>
        </p:txBody>
      </p:sp>
    </p:spTree>
    <p:extLst>
      <p:ext uri="{BB962C8B-B14F-4D97-AF65-F5344CB8AC3E}">
        <p14:creationId xmlns:p14="http://schemas.microsoft.com/office/powerpoint/2010/main" val="2199328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a:t>
            </a:fld>
            <a:endParaRPr lang="en-US"/>
          </a:p>
        </p:txBody>
      </p:sp>
      <p:sp>
        <p:nvSpPr>
          <p:cNvPr id="2" name="Rectangle 1"/>
          <p:cNvSpPr/>
          <p:nvPr/>
        </p:nvSpPr>
        <p:spPr>
          <a:xfrm>
            <a:off x="188855" y="228600"/>
            <a:ext cx="6781800" cy="4909036"/>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a:ea typeface="Calibri"/>
                <a:cs typeface="Times New Roman"/>
              </a:rPr>
              <a:t>Role of transportation in rural development:</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2. Good transportation also helps to decrease the wastage of vegetables, fruits and such articles.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3. It helps villagers to send their children to the cities for education, health care and other such needs.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So, with the improvement in transportation facilities in rural areas, helps in balance development of the country as a whole. </a:t>
            </a:r>
            <a:endParaRPr lang="en-US" sz="2400" dirty="0">
              <a:effectLst/>
              <a:latin typeface="Calibri"/>
              <a:ea typeface="Calibri"/>
              <a:cs typeface="Times New Roman"/>
            </a:endParaRPr>
          </a:p>
        </p:txBody>
      </p:sp>
      <p:pic>
        <p:nvPicPr>
          <p:cNvPr id="8194" name="Picture 2" descr="Rural Transport Overview - IRF gTKP - global Transport Knowledge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203" y="838200"/>
            <a:ext cx="5210621"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62096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38551" y="-21490"/>
            <a:ext cx="11425230" cy="483017"/>
          </a:xfrm>
          <a:prstGeom prst="rect">
            <a:avLst/>
          </a:prstGeom>
        </p:spPr>
        <p:txBody>
          <a:bodyPr wrap="square">
            <a:spAutoFit/>
          </a:bodyPr>
          <a:lstStyle/>
          <a:p>
            <a:pPr algn="ctr">
              <a:lnSpc>
                <a:spcPct val="115000"/>
              </a:lnSpc>
              <a:spcAft>
                <a:spcPts val="1000"/>
              </a:spcAft>
            </a:pPr>
            <a:r>
              <a:rPr lang="en-US" sz="2400" b="1" dirty="0" smtClean="0">
                <a:solidFill>
                  <a:srgbClr val="FF0000"/>
                </a:solidFill>
                <a:latin typeface="Times New Roman" pitchFamily="18" charset="0"/>
                <a:ea typeface="Calibri"/>
                <a:cs typeface="Times New Roman" pitchFamily="18" charset="0"/>
              </a:rPr>
              <a:t>Isolated Traffic Signal Design</a:t>
            </a:r>
            <a:endParaRPr lang="en-US" sz="2400" b="1" dirty="0">
              <a:solidFill>
                <a:srgbClr val="FF0000"/>
              </a:solidFill>
              <a:latin typeface="Times New Roman" pitchFamily="18" charset="0"/>
              <a:ea typeface="Calibri"/>
              <a:cs typeface="Times New Roman" pitchFamily="18" charset="0"/>
            </a:endParaRPr>
          </a:p>
        </p:txBody>
      </p:sp>
      <p:pic>
        <p:nvPicPr>
          <p:cNvPr id="1026" name="Picture 2" descr="D:\Transportation Engineering -I\Somen\Pictur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13266"/>
            <a:ext cx="11653837" cy="6320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3603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38551" y="-21490"/>
            <a:ext cx="11425230" cy="483017"/>
          </a:xfrm>
          <a:prstGeom prst="rect">
            <a:avLst/>
          </a:prstGeom>
        </p:spPr>
        <p:txBody>
          <a:bodyPr wrap="square">
            <a:spAutoFit/>
          </a:bodyPr>
          <a:lstStyle/>
          <a:p>
            <a:pPr algn="ctr">
              <a:lnSpc>
                <a:spcPct val="115000"/>
              </a:lnSpc>
              <a:spcAft>
                <a:spcPts val="1000"/>
              </a:spcAft>
            </a:pPr>
            <a:r>
              <a:rPr lang="en-US" sz="2400" b="1" dirty="0" smtClean="0">
                <a:solidFill>
                  <a:srgbClr val="FF0000"/>
                </a:solidFill>
                <a:latin typeface="Times New Roman" pitchFamily="18" charset="0"/>
                <a:ea typeface="Calibri"/>
                <a:cs typeface="Times New Roman" pitchFamily="18" charset="0"/>
              </a:rPr>
              <a:t>Isolated Traffic Signal Design</a:t>
            </a:r>
            <a:endParaRPr lang="en-US" sz="2400" b="1" dirty="0">
              <a:solidFill>
                <a:srgbClr val="FF0000"/>
              </a:solidFill>
              <a:latin typeface="Times New Roman" pitchFamily="18" charset="0"/>
              <a:ea typeface="Calibri"/>
              <a:cs typeface="Times New Roman" pitchFamily="18" charset="0"/>
            </a:endParaRPr>
          </a:p>
        </p:txBody>
      </p:sp>
      <p:pic>
        <p:nvPicPr>
          <p:cNvPr id="2050" name="Picture 2" descr="D:\Transportation Engineering -I\Somen\Pictur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595745"/>
            <a:ext cx="12188818" cy="481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6317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741224" y="29601"/>
            <a:ext cx="11425230" cy="483017"/>
          </a:xfrm>
          <a:prstGeom prst="rect">
            <a:avLst/>
          </a:prstGeom>
        </p:spPr>
        <p:txBody>
          <a:bodyPr wrap="square">
            <a:spAutoFit/>
          </a:bodyPr>
          <a:lstStyle/>
          <a:p>
            <a:pPr algn="ctr">
              <a:lnSpc>
                <a:spcPct val="115000"/>
              </a:lnSpc>
              <a:spcAft>
                <a:spcPts val="1000"/>
              </a:spcAft>
            </a:pPr>
            <a:r>
              <a:rPr lang="en-US" sz="2400" b="1" dirty="0" smtClean="0">
                <a:solidFill>
                  <a:srgbClr val="FF0000"/>
                </a:solidFill>
                <a:latin typeface="Times New Roman" pitchFamily="18" charset="0"/>
                <a:ea typeface="Calibri"/>
                <a:cs typeface="Times New Roman" pitchFamily="18" charset="0"/>
              </a:rPr>
              <a:t>Placement of signals</a:t>
            </a:r>
            <a:endParaRPr lang="en-US" sz="2400" b="1" dirty="0">
              <a:solidFill>
                <a:srgbClr val="FF0000"/>
              </a:solidFill>
              <a:latin typeface="Times New Roman" pitchFamily="18" charset="0"/>
              <a:ea typeface="Calibri"/>
              <a:cs typeface="Times New Roman" pitchFamily="18" charset="0"/>
            </a:endParaRPr>
          </a:p>
        </p:txBody>
      </p:sp>
      <p:pic>
        <p:nvPicPr>
          <p:cNvPr id="3074" name="Picture 2" descr="D:\Transportation Engineering -I\Somen\Picture\S-3.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9" t="3965" r="4996" b="6207"/>
          <a:stretch/>
        </p:blipFill>
        <p:spPr bwMode="auto">
          <a:xfrm>
            <a:off x="76905" y="685799"/>
            <a:ext cx="5666509" cy="601524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Transportation Engineering -I\Somen\Pictur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413" y="838199"/>
            <a:ext cx="6445411" cy="460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2344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217612" y="29601"/>
            <a:ext cx="9501042" cy="517065"/>
          </a:xfrm>
          <a:prstGeom prst="rect">
            <a:avLst/>
          </a:prstGeom>
        </p:spPr>
        <p:txBody>
          <a:bodyPr wrap="square">
            <a:spAutoFit/>
          </a:bodyPr>
          <a:lstStyle/>
          <a:p>
            <a:pPr algn="ctr">
              <a:lnSpc>
                <a:spcPct val="115000"/>
              </a:lnSpc>
              <a:spcAft>
                <a:spcPts val="1000"/>
              </a:spcAft>
            </a:pPr>
            <a:r>
              <a:rPr lang="en-US" sz="2400" b="1" dirty="0" smtClean="0">
                <a:solidFill>
                  <a:srgbClr val="FF0000"/>
                </a:solidFill>
                <a:latin typeface="Times New Roman" pitchFamily="18" charset="0"/>
                <a:ea typeface="Calibri"/>
                <a:cs typeface="Times New Roman" pitchFamily="18" charset="0"/>
              </a:rPr>
              <a:t>Example of inter-green and all red period</a:t>
            </a:r>
            <a:endParaRPr lang="en-US" sz="2400" b="1" dirty="0">
              <a:solidFill>
                <a:srgbClr val="FF0000"/>
              </a:solidFill>
              <a:latin typeface="Times New Roman" pitchFamily="18" charset="0"/>
              <a:ea typeface="Calibri"/>
              <a:cs typeface="Times New Roman" pitchFamily="18" charset="0"/>
            </a:endParaRPr>
          </a:p>
        </p:txBody>
      </p:sp>
      <p:pic>
        <p:nvPicPr>
          <p:cNvPr id="4098" name="Picture 2" descr="D:\Transportation Engineering -I\Somen\Picture\S-5.jpg"/>
          <p:cNvPicPr>
            <a:picLocks noChangeAspect="1" noChangeArrowheads="1"/>
          </p:cNvPicPr>
          <p:nvPr/>
        </p:nvPicPr>
        <p:blipFill rotWithShape="1">
          <a:blip r:embed="rId2">
            <a:extLst>
              <a:ext uri="{28A0092B-C50C-407E-A947-70E740481C1C}">
                <a14:useLocalDpi xmlns:a14="http://schemas.microsoft.com/office/drawing/2010/main" val="0"/>
              </a:ext>
            </a:extLst>
          </a:blip>
          <a:srcRect t="1" b="13898"/>
          <a:stretch/>
        </p:blipFill>
        <p:spPr bwMode="auto">
          <a:xfrm>
            <a:off x="912812" y="512618"/>
            <a:ext cx="10439400" cy="613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77465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TextBox 3"/>
          <p:cNvSpPr txBox="1"/>
          <p:nvPr/>
        </p:nvSpPr>
        <p:spPr>
          <a:xfrm>
            <a:off x="612775" y="345168"/>
            <a:ext cx="11196637" cy="1538883"/>
          </a:xfrm>
          <a:prstGeom prst="rect">
            <a:avLst/>
          </a:prstGeom>
          <a:noFill/>
        </p:spPr>
        <p:txBody>
          <a:bodyPr wrap="square" lIns="0" tIns="0" rIns="0" bIns="0" rtlCol="0">
            <a:spAutoFit/>
          </a:bodyPr>
          <a:lstStyle/>
          <a:p>
            <a:pPr algn="just">
              <a:spcBef>
                <a:spcPts val="0"/>
              </a:spcBef>
            </a:pPr>
            <a:r>
              <a:rPr lang="en-US" altLang="zh-CN" sz="2000" b="1" i="0" dirty="0" smtClean="0">
                <a:solidFill>
                  <a:srgbClr val="000000"/>
                </a:solidFill>
                <a:latin typeface="Times New Roman" pitchFamily="18" charset="0"/>
                <a:cs typeface="Times New Roman" pitchFamily="18" charset="0"/>
              </a:rPr>
              <a:t>Modern Trend </a:t>
            </a:r>
          </a:p>
          <a:p>
            <a:pPr marL="228600" indent="-91440" algn="just">
              <a:spcBef>
                <a:spcPts val="0"/>
              </a:spcBef>
            </a:pPr>
            <a:r>
              <a:rPr lang="en-US" altLang="zh-CN" sz="2000" b="0" i="0" dirty="0" smtClean="0">
                <a:solidFill>
                  <a:srgbClr val="000000"/>
                </a:solidFill>
                <a:latin typeface="Times New Roman" pitchFamily="18" charset="0"/>
                <a:cs typeface="Times New Roman" pitchFamily="18" charset="0"/>
              </a:rPr>
              <a:t>    For greater brightness use of LED/Fiber optic cluster instead of single incandescent based lighting </a:t>
            </a:r>
          </a:p>
          <a:p>
            <a:pPr marL="457149" indent="-91440" algn="just">
              <a:spcBef>
                <a:spcPts val="0"/>
              </a:spcBef>
            </a:pPr>
            <a:r>
              <a:rPr lang="en-US" altLang="zh-CN" sz="2000" dirty="0">
                <a:solidFill>
                  <a:srgbClr val="000000"/>
                </a:solidFill>
                <a:latin typeface="Times New Roman" pitchFamily="18" charset="0"/>
                <a:cs typeface="Times New Roman" pitchFamily="18" charset="0"/>
              </a:rPr>
              <a:t>s</a:t>
            </a:r>
            <a:r>
              <a:rPr lang="en-US" altLang="zh-CN" sz="2000" b="0" i="0" dirty="0" smtClean="0">
                <a:solidFill>
                  <a:srgbClr val="000000"/>
                </a:solidFill>
                <a:latin typeface="Times New Roman" pitchFamily="18" charset="0"/>
                <a:cs typeface="Times New Roman" pitchFamily="18" charset="0"/>
              </a:rPr>
              <a:t>ystem. </a:t>
            </a:r>
          </a:p>
          <a:p>
            <a:pPr marL="228600" algn="just">
              <a:spcBef>
                <a:spcPts val="0"/>
              </a:spcBef>
            </a:pPr>
            <a:r>
              <a:rPr lang="en-US" altLang="zh-CN" sz="2000" b="0" i="0" dirty="0" smtClean="0">
                <a:solidFill>
                  <a:srgbClr val="000000"/>
                </a:solidFill>
                <a:latin typeface="Times New Roman" pitchFamily="18" charset="0"/>
                <a:cs typeface="Times New Roman" pitchFamily="18" charset="0"/>
              </a:rPr>
              <a:t>    Display of digital clock signal along with signal (Count Down). </a:t>
            </a:r>
          </a:p>
          <a:p>
            <a:pPr marL="228600" algn="just">
              <a:spcBef>
                <a:spcPts val="0"/>
              </a:spcBef>
            </a:pPr>
            <a:r>
              <a:rPr lang="en-US" altLang="zh-CN" sz="2000" b="0" i="0" dirty="0" smtClean="0">
                <a:solidFill>
                  <a:srgbClr val="000000"/>
                </a:solidFill>
                <a:latin typeface="Times New Roman" pitchFamily="18" charset="0"/>
                <a:cs typeface="Times New Roman" pitchFamily="18" charset="0"/>
              </a:rPr>
              <a:t>    Increasing use of adaptive/ self optimizing signal controller. </a:t>
            </a:r>
          </a:p>
        </p:txBody>
      </p:sp>
      <p:pic>
        <p:nvPicPr>
          <p:cNvPr id="11" name="Picture 3"/>
          <p:cNvPicPr>
            <a:picLocks/>
          </p:cNvPicPr>
          <p:nvPr/>
        </p:nvPicPr>
        <p:blipFill>
          <a:blip r:embed="rId2" cstate="print"/>
          <a:srcRect/>
          <a:stretch>
            <a:fillRect/>
          </a:stretch>
        </p:blipFill>
        <p:spPr bwMode="auto">
          <a:xfrm>
            <a:off x="76905" y="1981200"/>
            <a:ext cx="12004135" cy="4724400"/>
          </a:xfrm>
          <a:prstGeom prst="rect">
            <a:avLst/>
          </a:prstGeom>
          <a:noFill/>
        </p:spPr>
      </p:pic>
    </p:spTree>
    <p:extLst>
      <p:ext uri="{BB962C8B-B14F-4D97-AF65-F5344CB8AC3E}">
        <p14:creationId xmlns:p14="http://schemas.microsoft.com/office/powerpoint/2010/main" val="259942393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5122" name="Picture 2" descr="D:\Transportation Engineering -I\Somen\Picture\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 y="20782"/>
            <a:ext cx="12234637" cy="569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42446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6146" name="Picture 2" descr="D:\Transportation Engineering -I\Somen\Picture\S-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2" y="43934"/>
            <a:ext cx="8001000" cy="682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7367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70" name="Picture 2" descr="D:\Transportation Engineering -I\Somen\Picture\S-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90054"/>
            <a:ext cx="10375755" cy="676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94677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13</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178-182</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178</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132012" y="1180816"/>
            <a:ext cx="74676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Traffic Movement</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11906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179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460382" y="228600"/>
            <a:ext cx="11425230" cy="1569660"/>
          </a:xfrm>
          <a:prstGeom prst="rect">
            <a:avLst/>
          </a:prstGeom>
        </p:spPr>
        <p:txBody>
          <a:bodyPr wrap="square">
            <a:spAutoFit/>
          </a:bodyPr>
          <a:lstStyle/>
          <a:p>
            <a:pPr algn="just">
              <a:spcAft>
                <a:spcPts val="1000"/>
              </a:spcAft>
            </a:pPr>
            <a:r>
              <a:rPr lang="en-US" sz="2400" b="1" dirty="0">
                <a:solidFill>
                  <a:srgbClr val="7030A0"/>
                </a:solidFill>
                <a:latin typeface="Times New Roman"/>
                <a:ea typeface="Calibri"/>
                <a:cs typeface="Times New Roman"/>
              </a:rPr>
              <a:t>Traffic movement pattern </a:t>
            </a:r>
            <a:r>
              <a:rPr lang="en-US" sz="2400" dirty="0">
                <a:latin typeface="Times New Roman"/>
                <a:ea typeface="Calibri"/>
                <a:cs typeface="Times New Roman"/>
              </a:rPr>
              <a:t>– </a:t>
            </a:r>
            <a:r>
              <a:rPr lang="en-US" sz="2400" b="1" dirty="0">
                <a:latin typeface="Times New Roman"/>
                <a:ea typeface="Calibri"/>
                <a:cs typeface="Times New Roman"/>
              </a:rPr>
              <a:t>O-D (Origin-Destination</a:t>
            </a:r>
            <a:r>
              <a:rPr lang="en-US" sz="2400" b="1" dirty="0" smtClean="0">
                <a:latin typeface="Times New Roman"/>
                <a:ea typeface="Calibri"/>
                <a:cs typeface="Times New Roman"/>
              </a:rPr>
              <a:t>) diagram</a:t>
            </a:r>
            <a:r>
              <a:rPr lang="en-US" sz="2400" dirty="0" smtClean="0">
                <a:latin typeface="Times New Roman"/>
                <a:ea typeface="Calibri"/>
                <a:cs typeface="Times New Roman"/>
              </a:rPr>
              <a:t> </a:t>
            </a:r>
            <a:r>
              <a:rPr lang="en-US" sz="2400" dirty="0">
                <a:latin typeface="Times New Roman"/>
                <a:ea typeface="Calibri"/>
                <a:cs typeface="Times New Roman"/>
              </a:rPr>
              <a:t>– refers to the flow of people or vehicles between specific starting points (origins) and destinations within a city.</a:t>
            </a:r>
            <a:br>
              <a:rPr lang="en-US" sz="2400" dirty="0">
                <a:latin typeface="Times New Roman"/>
                <a:ea typeface="Calibri"/>
                <a:cs typeface="Times New Roman"/>
              </a:rPr>
            </a:br>
            <a:r>
              <a:rPr lang="en-US" sz="2400" dirty="0">
                <a:latin typeface="Times New Roman"/>
                <a:ea typeface="Calibri"/>
                <a:cs typeface="Times New Roman"/>
              </a:rPr>
              <a:t>It helps analyze travel demand, route choices, and urban mobility for better traffic planning and management.</a:t>
            </a:r>
            <a:endParaRPr lang="en-US" sz="2000" dirty="0">
              <a:effectLst/>
              <a:latin typeface="Calibri"/>
              <a:ea typeface="Calibri"/>
              <a:cs typeface="Times New Roman"/>
            </a:endParaRPr>
          </a:p>
        </p:txBody>
      </p:sp>
      <p:pic>
        <p:nvPicPr>
          <p:cNvPr id="8194" name="Picture 2" descr="D:\Transportation Engineering -I\Somen\Picture\Traffic Engineering + Plannin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2" y="1904999"/>
            <a:ext cx="8799129" cy="4155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1412" y="2470666"/>
            <a:ext cx="2359428" cy="369332"/>
          </a:xfrm>
          <a:prstGeom prst="rect">
            <a:avLst/>
          </a:prstGeom>
        </p:spPr>
        <p:txBody>
          <a:bodyPr wrap="none">
            <a:spAutoFit/>
          </a:bodyPr>
          <a:lstStyle/>
          <a:p>
            <a:r>
              <a:rPr lang="en-US" dirty="0"/>
              <a:t>Screen line:  Road line</a:t>
            </a:r>
          </a:p>
        </p:txBody>
      </p:sp>
      <p:sp>
        <p:nvSpPr>
          <p:cNvPr id="8" name="Rectangle 7"/>
          <p:cNvSpPr/>
          <p:nvPr/>
        </p:nvSpPr>
        <p:spPr>
          <a:xfrm>
            <a:off x="3785965" y="6248400"/>
            <a:ext cx="4003019" cy="400110"/>
          </a:xfrm>
          <a:prstGeom prst="rect">
            <a:avLst/>
          </a:prstGeom>
        </p:spPr>
        <p:txBody>
          <a:bodyPr wrap="none">
            <a:spAutoFit/>
          </a:bodyPr>
          <a:lstStyle/>
          <a:p>
            <a:r>
              <a:rPr lang="en-US" sz="2000" b="1" dirty="0">
                <a:solidFill>
                  <a:srgbClr val="000000"/>
                </a:solidFill>
                <a:latin typeface="Times New Roman"/>
                <a:ea typeface="Calibri"/>
                <a:cs typeface="Times New Roman"/>
              </a:rPr>
              <a:t>O-D (Origin-Destination) diagram</a:t>
            </a:r>
            <a:r>
              <a:rPr lang="en-US" sz="2000" dirty="0">
                <a:solidFill>
                  <a:srgbClr val="000000"/>
                </a:solidFill>
                <a:latin typeface="Times New Roman"/>
                <a:ea typeface="Calibri"/>
                <a:cs typeface="Times New Roman"/>
              </a:rPr>
              <a:t> </a:t>
            </a:r>
            <a:endParaRPr lang="en-US" sz="1600" dirty="0"/>
          </a:p>
        </p:txBody>
      </p:sp>
    </p:spTree>
    <p:extLst>
      <p:ext uri="{BB962C8B-B14F-4D97-AF65-F5344CB8AC3E}">
        <p14:creationId xmlns:p14="http://schemas.microsoft.com/office/powerpoint/2010/main" val="319240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87836"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2</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18-27</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18</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3275012" y="561104"/>
            <a:ext cx="6096417" cy="1754326"/>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Classification of Roads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52748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TextBox 8"/>
          <p:cNvSpPr txBox="1"/>
          <p:nvPr/>
        </p:nvSpPr>
        <p:spPr>
          <a:xfrm>
            <a:off x="486503" y="1066800"/>
            <a:ext cx="4648200" cy="461665"/>
          </a:xfrm>
          <a:prstGeom prst="rect">
            <a:avLst/>
          </a:prstGeom>
          <a:noFill/>
        </p:spPr>
        <p:txBody>
          <a:bodyPr wrap="square" rtlCol="0">
            <a:spAutoFit/>
          </a:bodyPr>
          <a:lstStyle/>
          <a:p>
            <a:pPr algn="just"/>
            <a:r>
              <a:rPr lang="en-US" sz="2400" b="1" dirty="0" smtClean="0">
                <a:solidFill>
                  <a:srgbClr val="FF0000"/>
                </a:solidFill>
                <a:latin typeface="Times New Roman" pitchFamily="18" charset="0"/>
                <a:cs typeface="Times New Roman" pitchFamily="18" charset="0"/>
              </a:rPr>
              <a:t>Causes of traffic congestion:</a:t>
            </a:r>
            <a:endParaRPr lang="en-US" sz="2400" b="1" dirty="0">
              <a:solidFill>
                <a:srgbClr val="FF0000"/>
              </a:solidFill>
              <a:latin typeface="Times New Roman" pitchFamily="18" charset="0"/>
              <a:cs typeface="Times New Roman" pitchFamily="18" charset="0"/>
            </a:endParaRPr>
          </a:p>
        </p:txBody>
      </p:sp>
      <p:sp>
        <p:nvSpPr>
          <p:cNvPr id="11" name="Rectangle 10"/>
          <p:cNvSpPr/>
          <p:nvPr/>
        </p:nvSpPr>
        <p:spPr>
          <a:xfrm>
            <a:off x="160921" y="1752600"/>
            <a:ext cx="9677400" cy="3170099"/>
          </a:xfrm>
          <a:prstGeom prst="rect">
            <a:avLst/>
          </a:prstGeom>
        </p:spPr>
        <p:txBody>
          <a:bodyPr wrap="square">
            <a:spAutoFit/>
          </a:bodyPr>
          <a:lstStyle/>
          <a:p>
            <a:pPr marL="342900" marR="0" lvl="0" indent="-342900">
              <a:buFont typeface="Wingdings"/>
              <a:buChar char=""/>
              <a:tabLst>
                <a:tab pos="457200" algn="l"/>
              </a:tabLst>
            </a:pPr>
            <a:r>
              <a:rPr lang="en-US" sz="2000" b="1" dirty="0">
                <a:latin typeface="Times New Roman"/>
                <a:ea typeface="Times New Roman"/>
              </a:rPr>
              <a:t>High vehicle volume</a:t>
            </a:r>
            <a:r>
              <a:rPr lang="en-US" sz="2000" dirty="0">
                <a:latin typeface="Times New Roman"/>
                <a:ea typeface="Times New Roman"/>
              </a:rPr>
              <a:t> exceeding road capacity.</a:t>
            </a:r>
          </a:p>
          <a:p>
            <a:pPr marL="342900" marR="0" lvl="0" indent="-342900">
              <a:buFont typeface="Wingdings"/>
              <a:buChar char=""/>
              <a:tabLst>
                <a:tab pos="457200" algn="l"/>
              </a:tabLst>
            </a:pPr>
            <a:r>
              <a:rPr lang="en-US" sz="2000" b="1" dirty="0">
                <a:latin typeface="Times New Roman"/>
                <a:ea typeface="Times New Roman"/>
              </a:rPr>
              <a:t>Traffic accidents</a:t>
            </a:r>
            <a:r>
              <a:rPr lang="en-US" sz="2000" dirty="0">
                <a:latin typeface="Times New Roman"/>
                <a:ea typeface="Times New Roman"/>
              </a:rPr>
              <a:t> or road incidents causing blockages.</a:t>
            </a:r>
          </a:p>
          <a:p>
            <a:pPr marL="342900" marR="0" lvl="0" indent="-342900">
              <a:buFont typeface="Wingdings"/>
              <a:buChar char=""/>
              <a:tabLst>
                <a:tab pos="457200" algn="l"/>
              </a:tabLst>
            </a:pPr>
            <a:r>
              <a:rPr lang="en-US" sz="2000" b="1" dirty="0">
                <a:latin typeface="Times New Roman"/>
                <a:ea typeface="Times New Roman"/>
              </a:rPr>
              <a:t>Poor traffic signal timing</a:t>
            </a:r>
            <a:r>
              <a:rPr lang="en-US" sz="2000" dirty="0">
                <a:latin typeface="Times New Roman"/>
                <a:ea typeface="Times New Roman"/>
              </a:rPr>
              <a:t> leading to inefficient flow.</a:t>
            </a:r>
          </a:p>
          <a:p>
            <a:pPr marL="342900" marR="0" lvl="0" indent="-342900">
              <a:buFont typeface="Wingdings"/>
              <a:buChar char=""/>
              <a:tabLst>
                <a:tab pos="457200" algn="l"/>
              </a:tabLst>
            </a:pPr>
            <a:r>
              <a:rPr lang="en-US" sz="2000" b="1" dirty="0">
                <a:latin typeface="Times New Roman"/>
                <a:ea typeface="Times New Roman"/>
              </a:rPr>
              <a:t>Road construction</a:t>
            </a:r>
            <a:r>
              <a:rPr lang="en-US" sz="2000" dirty="0">
                <a:latin typeface="Times New Roman"/>
                <a:ea typeface="Times New Roman"/>
              </a:rPr>
              <a:t> and maintenance reducing lane availability.</a:t>
            </a:r>
          </a:p>
          <a:p>
            <a:pPr marL="342900" marR="0" lvl="0" indent="-342900">
              <a:buFont typeface="Wingdings"/>
              <a:buChar char=""/>
              <a:tabLst>
                <a:tab pos="457200" algn="l"/>
              </a:tabLst>
            </a:pPr>
            <a:r>
              <a:rPr lang="en-US" sz="2000" b="1" dirty="0">
                <a:latin typeface="Times New Roman"/>
                <a:ea typeface="Times New Roman"/>
              </a:rPr>
              <a:t>Illegal parking</a:t>
            </a:r>
            <a:r>
              <a:rPr lang="en-US" sz="2000" dirty="0">
                <a:latin typeface="Times New Roman"/>
                <a:ea typeface="Times New Roman"/>
              </a:rPr>
              <a:t> or roadside loading/unloading.</a:t>
            </a:r>
          </a:p>
          <a:p>
            <a:pPr marL="342900" marR="0" lvl="0" indent="-342900">
              <a:buFont typeface="Wingdings"/>
              <a:buChar char=""/>
              <a:tabLst>
                <a:tab pos="457200" algn="l"/>
              </a:tabLst>
            </a:pPr>
            <a:r>
              <a:rPr lang="en-US" sz="2000" b="1" dirty="0">
                <a:latin typeface="Times New Roman"/>
                <a:ea typeface="Times New Roman"/>
              </a:rPr>
              <a:t>Bottlenecks</a:t>
            </a:r>
            <a:r>
              <a:rPr lang="en-US" sz="2000" dirty="0">
                <a:latin typeface="Times New Roman"/>
                <a:ea typeface="Times New Roman"/>
              </a:rPr>
              <a:t> at intersections, merges, or narrow lanes.</a:t>
            </a:r>
          </a:p>
          <a:p>
            <a:pPr marL="342900" marR="0" lvl="0" indent="-342900">
              <a:buFont typeface="Wingdings"/>
              <a:buChar char=""/>
              <a:tabLst>
                <a:tab pos="457200" algn="l"/>
              </a:tabLst>
            </a:pPr>
            <a:r>
              <a:rPr lang="en-US" sz="2000" b="1" dirty="0">
                <a:latin typeface="Times New Roman"/>
                <a:ea typeface="Times New Roman"/>
              </a:rPr>
              <a:t>Lack of public transportation options</a:t>
            </a:r>
            <a:r>
              <a:rPr lang="en-US" sz="2000" dirty="0">
                <a:latin typeface="Times New Roman"/>
                <a:ea typeface="Times New Roman"/>
              </a:rPr>
              <a:t>, increasing car usage.</a:t>
            </a:r>
          </a:p>
          <a:p>
            <a:pPr marL="342900" marR="0" lvl="0" indent="-342900">
              <a:buFont typeface="Wingdings"/>
              <a:buChar char=""/>
              <a:tabLst>
                <a:tab pos="457200" algn="l"/>
              </a:tabLst>
            </a:pPr>
            <a:r>
              <a:rPr lang="en-US" sz="2000" b="1" dirty="0">
                <a:latin typeface="Times New Roman"/>
                <a:ea typeface="Times New Roman"/>
              </a:rPr>
              <a:t>Weather conditions</a:t>
            </a:r>
            <a:r>
              <a:rPr lang="en-US" sz="2000" dirty="0">
                <a:latin typeface="Times New Roman"/>
                <a:ea typeface="Times New Roman"/>
              </a:rPr>
              <a:t> like rain or fog slowing down traffic.</a:t>
            </a:r>
          </a:p>
          <a:p>
            <a:pPr marL="342900" marR="0" lvl="0" indent="-342900">
              <a:buFont typeface="Wingdings"/>
              <a:buChar char=""/>
              <a:tabLst>
                <a:tab pos="457200" algn="l"/>
              </a:tabLst>
            </a:pPr>
            <a:r>
              <a:rPr lang="en-US" sz="2000" b="1" dirty="0">
                <a:latin typeface="Times New Roman"/>
                <a:ea typeface="Times New Roman"/>
              </a:rPr>
              <a:t>Special events</a:t>
            </a:r>
            <a:r>
              <a:rPr lang="en-US" sz="2000" dirty="0">
                <a:latin typeface="Times New Roman"/>
                <a:ea typeface="Times New Roman"/>
              </a:rPr>
              <a:t> causing sudden surges in traffic volume.</a:t>
            </a:r>
          </a:p>
          <a:p>
            <a:pPr marL="342900" marR="0" lvl="0" indent="-342900">
              <a:buFont typeface="Wingdings"/>
              <a:buChar char=""/>
              <a:tabLst>
                <a:tab pos="457200" algn="l"/>
              </a:tabLst>
            </a:pPr>
            <a:r>
              <a:rPr lang="en-US" sz="2000" b="1" dirty="0">
                <a:latin typeface="Times New Roman"/>
                <a:ea typeface="Times New Roman"/>
              </a:rPr>
              <a:t>Driver behavior</a:t>
            </a:r>
            <a:r>
              <a:rPr lang="en-US" sz="2000" dirty="0">
                <a:latin typeface="Times New Roman"/>
                <a:ea typeface="Times New Roman"/>
              </a:rPr>
              <a:t> such as sudden braking, lane changing, or rubbernecking.</a:t>
            </a:r>
            <a:endParaRPr lang="en-US" sz="2000" dirty="0">
              <a:effectLst/>
              <a:latin typeface="Times New Roman"/>
              <a:ea typeface="Times New Roman"/>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321" y="7951"/>
            <a:ext cx="4572000" cy="455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333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604260" y="443943"/>
            <a:ext cx="11281352" cy="4401205"/>
          </a:xfrm>
          <a:prstGeom prst="rect">
            <a:avLst/>
          </a:prstGeom>
        </p:spPr>
        <p:txBody>
          <a:bodyPr wrap="square">
            <a:spAutoFit/>
          </a:bodyPr>
          <a:lstStyle/>
          <a:p>
            <a:r>
              <a:rPr lang="en-US" sz="2400" dirty="0">
                <a:latin typeface="Times New Roman"/>
                <a:ea typeface="Times New Roman"/>
              </a:rPr>
              <a:t>The </a:t>
            </a:r>
            <a:r>
              <a:rPr lang="en-US" sz="2400" b="1" dirty="0">
                <a:latin typeface="Times New Roman"/>
                <a:ea typeface="Times New Roman"/>
              </a:rPr>
              <a:t>four steps of </a:t>
            </a:r>
            <a:r>
              <a:rPr lang="en-US" sz="2400" b="1" dirty="0">
                <a:solidFill>
                  <a:srgbClr val="FF0000"/>
                </a:solidFill>
                <a:latin typeface="Times New Roman"/>
                <a:ea typeface="Times New Roman"/>
              </a:rPr>
              <a:t>transportation modeling</a:t>
            </a:r>
            <a:r>
              <a:rPr lang="en-US" sz="2400" dirty="0">
                <a:latin typeface="Times New Roman"/>
                <a:ea typeface="Times New Roman"/>
              </a:rPr>
              <a:t>, explained briefly</a:t>
            </a:r>
            <a:r>
              <a:rPr lang="en-US" sz="2400" dirty="0" smtClean="0">
                <a:latin typeface="Times New Roman"/>
                <a:ea typeface="Times New Roman"/>
              </a:rPr>
              <a:t>:</a:t>
            </a:r>
          </a:p>
          <a:p>
            <a:endParaRPr lang="en-US" sz="2000" dirty="0">
              <a:latin typeface="Times New Roman"/>
              <a:ea typeface="Times New Roman"/>
            </a:endParaRPr>
          </a:p>
          <a:p>
            <a:pPr marL="342900" marR="0" lvl="0" indent="-342900">
              <a:buFont typeface="Wingdings" pitchFamily="2" charset="2"/>
              <a:buChar char="Ø"/>
              <a:tabLst>
                <a:tab pos="457200" algn="l"/>
              </a:tabLst>
            </a:pPr>
            <a:r>
              <a:rPr lang="en-US" sz="2400" b="1" dirty="0">
                <a:latin typeface="Times New Roman"/>
                <a:ea typeface="Times New Roman"/>
              </a:rPr>
              <a:t>Trip Generation</a:t>
            </a:r>
            <a:r>
              <a:rPr lang="en-US" sz="2400" dirty="0">
                <a:latin typeface="Times New Roman"/>
                <a:ea typeface="Times New Roman"/>
              </a:rPr>
              <a:t> – Estimates the number of trips originating and ending in each zone based on land use, population, and economic factors.</a:t>
            </a:r>
          </a:p>
          <a:p>
            <a:pPr marL="342900" marR="0" lvl="0" indent="-342900">
              <a:buFont typeface="Wingdings" pitchFamily="2" charset="2"/>
              <a:buChar char="Ø"/>
              <a:tabLst>
                <a:tab pos="457200" algn="l"/>
              </a:tabLst>
            </a:pPr>
            <a:r>
              <a:rPr lang="en-US" sz="2400" b="1" dirty="0">
                <a:latin typeface="Times New Roman"/>
                <a:ea typeface="Times New Roman"/>
              </a:rPr>
              <a:t>Trip Distribution</a:t>
            </a:r>
            <a:r>
              <a:rPr lang="en-US" sz="2400" dirty="0">
                <a:latin typeface="Times New Roman"/>
                <a:ea typeface="Times New Roman"/>
              </a:rPr>
              <a:t> – Determines where the generated trips are going, matching origins with destinations using models like the gravity model.</a:t>
            </a:r>
          </a:p>
          <a:p>
            <a:pPr marL="342900" marR="0" lvl="0" indent="-342900">
              <a:buFont typeface="Wingdings" pitchFamily="2" charset="2"/>
              <a:buChar char="Ø"/>
              <a:tabLst>
                <a:tab pos="457200" algn="l"/>
              </a:tabLst>
            </a:pPr>
            <a:r>
              <a:rPr lang="en-US" sz="2400" b="1" dirty="0">
                <a:latin typeface="Times New Roman"/>
                <a:ea typeface="Times New Roman"/>
              </a:rPr>
              <a:t>Modes Choice (Modal Split)</a:t>
            </a:r>
            <a:r>
              <a:rPr lang="en-US" sz="2400" dirty="0">
                <a:latin typeface="Times New Roman"/>
                <a:ea typeface="Times New Roman"/>
              </a:rPr>
              <a:t> – Analyzes how people choose different modes of transport (car, bus, train, etc.) for their trips.</a:t>
            </a:r>
          </a:p>
          <a:p>
            <a:pPr marL="342900" marR="0" lvl="0" indent="-342900">
              <a:buFont typeface="Wingdings" pitchFamily="2" charset="2"/>
              <a:buChar char="Ø"/>
              <a:tabLst>
                <a:tab pos="457200" algn="l"/>
              </a:tabLst>
            </a:pPr>
            <a:r>
              <a:rPr lang="en-US" sz="2400" b="1" dirty="0">
                <a:latin typeface="Times New Roman"/>
                <a:ea typeface="Times New Roman"/>
              </a:rPr>
              <a:t>Traffic Assignment</a:t>
            </a:r>
            <a:r>
              <a:rPr lang="en-US" sz="2400" dirty="0">
                <a:latin typeface="Times New Roman"/>
                <a:ea typeface="Times New Roman"/>
              </a:rPr>
              <a:t> – Allocates the trips to specific routes or networks to predict traffic volumes on roads or transit lines</a:t>
            </a:r>
            <a:r>
              <a:rPr lang="en-US" sz="2400" dirty="0" smtClean="0">
                <a:latin typeface="Times New Roman"/>
                <a:ea typeface="Times New Roman"/>
              </a:rPr>
              <a:t>.</a:t>
            </a:r>
          </a:p>
          <a:p>
            <a:pPr marL="342900" marR="0" lvl="0" indent="-342900">
              <a:tabLst>
                <a:tab pos="457200" algn="l"/>
              </a:tabLst>
            </a:pPr>
            <a:endParaRPr lang="en-US" sz="2000" dirty="0">
              <a:latin typeface="Times New Roman"/>
              <a:ea typeface="Times New Roman"/>
            </a:endParaRPr>
          </a:p>
          <a:p>
            <a:r>
              <a:rPr lang="en-US" sz="2400" dirty="0">
                <a:latin typeface="Times New Roman"/>
                <a:ea typeface="Times New Roman"/>
              </a:rPr>
              <a:t>These steps help planners understand and manage urban travel patterns effectively.</a:t>
            </a:r>
            <a:endParaRPr lang="en-US" sz="2400" dirty="0">
              <a:effectLst/>
              <a:latin typeface="Times New Roman"/>
              <a:ea typeface="Times New Roman"/>
            </a:endParaRPr>
          </a:p>
        </p:txBody>
      </p:sp>
    </p:spTree>
    <p:extLst>
      <p:ext uri="{BB962C8B-B14F-4D97-AF65-F5344CB8AC3E}">
        <p14:creationId xmlns:p14="http://schemas.microsoft.com/office/powerpoint/2010/main" val="252768803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Rectangle 4"/>
          <p:cNvSpPr/>
          <p:nvPr/>
        </p:nvSpPr>
        <p:spPr>
          <a:xfrm>
            <a:off x="1217612" y="1905000"/>
            <a:ext cx="10058400" cy="1791260"/>
          </a:xfrm>
          <a:prstGeom prst="rect">
            <a:avLst/>
          </a:prstGeom>
        </p:spPr>
        <p:txBody>
          <a:bodyPr wrap="square">
            <a:spAutoFit/>
          </a:bodyPr>
          <a:lstStyle/>
          <a:p>
            <a:pPr algn="ctr">
              <a:lnSpc>
                <a:spcPct val="115000"/>
              </a:lnSpc>
              <a:spcAft>
                <a:spcPts val="1000"/>
              </a:spcAft>
            </a:pPr>
            <a:r>
              <a:rPr lang="en-US" sz="3200" dirty="0">
                <a:latin typeface="Times New Roman"/>
                <a:ea typeface="Calibri"/>
                <a:cs typeface="Times New Roman"/>
              </a:rPr>
              <a:t>For Solving mathematical problems, please see Example: 1, 2, 3 &amp; 4 from </a:t>
            </a:r>
            <a:r>
              <a:rPr lang="en-US" sz="3200" dirty="0" err="1" smtClean="0">
                <a:latin typeface="Times New Roman"/>
                <a:ea typeface="Calibri"/>
                <a:cs typeface="Times New Roman"/>
              </a:rPr>
              <a:t>pdf</a:t>
            </a:r>
            <a:r>
              <a:rPr lang="en-US" sz="3200" dirty="0" smtClean="0">
                <a:latin typeface="Times New Roman"/>
                <a:ea typeface="Calibri"/>
                <a:cs typeface="Times New Roman"/>
              </a:rPr>
              <a:t>: Click this </a:t>
            </a:r>
            <a:r>
              <a:rPr lang="en-US" sz="3200" dirty="0">
                <a:latin typeface="Times New Roman"/>
                <a:ea typeface="Calibri"/>
                <a:cs typeface="Times New Roman"/>
              </a:rPr>
              <a:t>(</a:t>
            </a:r>
            <a:r>
              <a:rPr lang="en-US" sz="3200" dirty="0">
                <a:latin typeface="Times New Roman"/>
                <a:ea typeface="Calibri"/>
                <a:cs typeface="Times New Roman"/>
                <a:hlinkClick r:id="rId2"/>
              </a:rPr>
              <a:t>Transportation planning &amp; traffic engineering</a:t>
            </a:r>
            <a:r>
              <a:rPr lang="en-US" sz="3200" dirty="0">
                <a:latin typeface="Times New Roman"/>
                <a:ea typeface="Calibri"/>
                <a:cs typeface="Times New Roman"/>
              </a:rPr>
              <a:t>)</a:t>
            </a:r>
            <a:endParaRPr lang="en-US" sz="2800" dirty="0">
              <a:effectLst/>
              <a:latin typeface="Calibri"/>
              <a:ea typeface="Calibri"/>
              <a:cs typeface="Times New Roman"/>
            </a:endParaRPr>
          </a:p>
        </p:txBody>
      </p:sp>
      <p:sp>
        <p:nvSpPr>
          <p:cNvPr id="8" name="TextBox 7"/>
          <p:cNvSpPr txBox="1"/>
          <p:nvPr/>
        </p:nvSpPr>
        <p:spPr>
          <a:xfrm>
            <a:off x="5180012" y="609600"/>
            <a:ext cx="2362200" cy="523220"/>
          </a:xfrm>
          <a:prstGeom prst="rect">
            <a:avLst/>
          </a:prstGeom>
          <a:no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Mathematics</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6312058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14</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183- 189</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183</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284412" y="779802"/>
            <a:ext cx="7467600" cy="1754326"/>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Traffic Flow Characteristics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84677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4" name="Rectangle 3"/>
              <p:cNvSpPr/>
              <p:nvPr/>
            </p:nvSpPr>
            <p:spPr>
              <a:xfrm>
                <a:off x="177006" y="146194"/>
                <a:ext cx="11784806" cy="2493503"/>
              </a:xfrm>
              <a:prstGeom prst="rect">
                <a:avLst/>
              </a:prstGeom>
            </p:spPr>
            <p:txBody>
              <a:bodyPr wrap="square">
                <a:spAutoFit/>
              </a:bodyPr>
              <a:lstStyle/>
              <a:p>
                <a:pPr algn="just">
                  <a:lnSpc>
                    <a:spcPct val="115000"/>
                  </a:lnSpc>
                  <a:spcAft>
                    <a:spcPts val="1000"/>
                  </a:spcAft>
                </a:pPr>
                <a:r>
                  <a:rPr lang="en-GB" sz="2000" b="1" dirty="0">
                    <a:solidFill>
                      <a:srgbClr val="FF0000"/>
                    </a:solidFill>
                    <a:latin typeface="Times New Roman" pitchFamily="18" charset="0"/>
                    <a:ea typeface="Calibri"/>
                    <a:cs typeface="Times New Roman" pitchFamily="18" charset="0"/>
                  </a:rPr>
                  <a:t>Traffic flow:</a:t>
                </a:r>
                <a:r>
                  <a:rPr lang="en-GB" sz="2000" dirty="0">
                    <a:solidFill>
                      <a:srgbClr val="FF0000"/>
                    </a:solidFill>
                    <a:effectLst/>
                    <a:latin typeface="Times New Roman" pitchFamily="18" charset="0"/>
                    <a:ea typeface="Calibri"/>
                    <a:cs typeface="Times New Roman" pitchFamily="18" charset="0"/>
                  </a:rPr>
                  <a:t> </a:t>
                </a:r>
                <a:r>
                  <a:rPr lang="en-GB" sz="2000" dirty="0">
                    <a:effectLst/>
                    <a:latin typeface="Times New Roman" pitchFamily="18" charset="0"/>
                    <a:ea typeface="Calibri"/>
                    <a:cs typeface="Times New Roman" pitchFamily="18" charset="0"/>
                  </a:rPr>
                  <a:t>Flow (q) is the rate at which vehicles pass a point on a highway during a time period. It can be determined by:</a:t>
                </a:r>
                <a:endParaRPr lang="en-US" sz="1600" dirty="0">
                  <a:effectLst/>
                  <a:latin typeface="Times New Roman" pitchFamily="18" charset="0"/>
                  <a:ea typeface="Calibri"/>
                  <a:cs typeface="Times New Roman" pitchFamily="18" charset="0"/>
                </a:endParaRPr>
              </a:p>
              <a:p>
                <a:pPr algn="ctr">
                  <a:lnSpc>
                    <a:spcPct val="115000"/>
                  </a:lnSpc>
                  <a:spcAft>
                    <a:spcPts val="1000"/>
                  </a:spcAft>
                </a:pPr>
                <a:r>
                  <a:rPr lang="en-GB" sz="2000" dirty="0">
                    <a:effectLst/>
                    <a:latin typeface="Times New Roman" pitchFamily="18" charset="0"/>
                    <a:ea typeface="Calibri"/>
                    <a:cs typeface="Times New Roman" pitchFamily="18" charset="0"/>
                  </a:rPr>
                  <a:t>q</a:t>
                </a:r>
                <a:r>
                  <a:rPr lang="en-GB" sz="2400" dirty="0">
                    <a:effectLst/>
                    <a:latin typeface="Times New Roman" pitchFamily="18" charset="0"/>
                    <a:ea typeface="Calibri"/>
                    <a:cs typeface="Times New Roman" pitchFamily="18" charset="0"/>
                  </a:rPr>
                  <a:t> = </a:t>
                </a:r>
                <a14:m>
                  <m:oMath xmlns:m="http://schemas.openxmlformats.org/officeDocument/2006/math">
                    <m:f>
                      <m:fPr>
                        <m:ctrlPr>
                          <a:rPr lang="en-US" sz="2400" i="1">
                            <a:effectLst/>
                            <a:latin typeface="Cambria Math"/>
                            <a:ea typeface="Calibri"/>
                            <a:cs typeface="Times New Roman"/>
                          </a:rPr>
                        </m:ctrlPr>
                      </m:fPr>
                      <m:num>
                        <m:r>
                          <a:rPr lang="en-GB" sz="2400" i="1">
                            <a:effectLst/>
                            <a:latin typeface="Cambria Math"/>
                            <a:ea typeface="Calibri"/>
                            <a:cs typeface="Times New Roman"/>
                          </a:rPr>
                          <m:t>𝑛</m:t>
                        </m:r>
                        <m:r>
                          <a:rPr lang="en-GB" sz="2400" i="1">
                            <a:effectLst/>
                            <a:latin typeface="Cambria Math"/>
                            <a:ea typeface="Calibri"/>
                            <a:cs typeface="Times New Roman"/>
                          </a:rPr>
                          <m:t> </m:t>
                        </m:r>
                        <m:r>
                          <a:rPr lang="en-GB" sz="2400" i="1">
                            <a:effectLst/>
                            <a:latin typeface="Cambria Math"/>
                            <a:ea typeface="Calibri"/>
                            <a:cs typeface="Times New Roman"/>
                          </a:rPr>
                          <m:t>𝑥</m:t>
                        </m:r>
                        <m:r>
                          <a:rPr lang="en-GB" sz="2400" i="1">
                            <a:effectLst/>
                            <a:latin typeface="Cambria Math"/>
                            <a:ea typeface="Calibri"/>
                            <a:cs typeface="Times New Roman"/>
                          </a:rPr>
                          <m:t> 3600</m:t>
                        </m:r>
                      </m:num>
                      <m:den>
                        <m:r>
                          <a:rPr lang="en-GB" sz="2400" i="1">
                            <a:effectLst/>
                            <a:latin typeface="Cambria Math"/>
                            <a:ea typeface="Calibri"/>
                            <a:cs typeface="Times New Roman"/>
                          </a:rPr>
                          <m:t>𝑇</m:t>
                        </m:r>
                      </m:den>
                    </m:f>
                  </m:oMath>
                </a14:m>
                <a:r>
                  <a:rPr lang="en-GB" sz="2400" dirty="0">
                    <a:effectLst/>
                    <a:latin typeface="Times New Roman" pitchFamily="18" charset="0"/>
                    <a:ea typeface="Times New Roman"/>
                    <a:cs typeface="Times New Roman" pitchFamily="18" charset="0"/>
                  </a:rPr>
                  <a:t>  </a:t>
                </a:r>
                <a:r>
                  <a:rPr lang="en-GB" sz="2000" dirty="0" err="1">
                    <a:effectLst/>
                    <a:latin typeface="Times New Roman" pitchFamily="18" charset="0"/>
                    <a:ea typeface="Times New Roman"/>
                    <a:cs typeface="Times New Roman" pitchFamily="18" charset="0"/>
                  </a:rPr>
                  <a:t>veh</a:t>
                </a:r>
                <a:r>
                  <a:rPr lang="en-GB" sz="2000" dirty="0">
                    <a:effectLst/>
                    <a:latin typeface="Times New Roman" pitchFamily="18" charset="0"/>
                    <a:ea typeface="Times New Roman"/>
                    <a:cs typeface="Times New Roman" pitchFamily="18" charset="0"/>
                  </a:rPr>
                  <a:t>/</a:t>
                </a:r>
                <a:r>
                  <a:rPr lang="en-GB" sz="2000" dirty="0" err="1">
                    <a:effectLst/>
                    <a:latin typeface="Times New Roman" pitchFamily="18" charset="0"/>
                    <a:ea typeface="Times New Roman"/>
                    <a:cs typeface="Times New Roman" pitchFamily="18" charset="0"/>
                  </a:rPr>
                  <a:t>hr</a:t>
                </a:r>
                <a:endParaRPr lang="en-US" sz="1600" dirty="0">
                  <a:effectLst/>
                  <a:latin typeface="Times New Roman" pitchFamily="18" charset="0"/>
                  <a:ea typeface="Calibri"/>
                  <a:cs typeface="Times New Roman" pitchFamily="18" charset="0"/>
                </a:endParaRPr>
              </a:p>
              <a:p>
                <a:pPr algn="just">
                  <a:lnSpc>
                    <a:spcPct val="115000"/>
                  </a:lnSpc>
                  <a:spcAft>
                    <a:spcPts val="1000"/>
                  </a:spcAft>
                </a:pPr>
                <a:r>
                  <a:rPr lang="en-GB" sz="2000" dirty="0">
                    <a:effectLst/>
                    <a:latin typeface="Times New Roman" pitchFamily="18" charset="0"/>
                    <a:ea typeface="Times New Roman"/>
                    <a:cs typeface="Times New Roman" pitchFamily="18" charset="0"/>
                  </a:rPr>
                  <a:t>Where, n = Number of vehicles passing a point in the roadway in T sec.</a:t>
                </a:r>
                <a:endParaRPr lang="en-US" sz="1600" dirty="0">
                  <a:effectLst/>
                  <a:latin typeface="Times New Roman" pitchFamily="18" charset="0"/>
                  <a:ea typeface="Calibri"/>
                  <a:cs typeface="Times New Roman" pitchFamily="18" charset="0"/>
                </a:endParaRPr>
              </a:p>
              <a:p>
                <a:pPr algn="just">
                  <a:lnSpc>
                    <a:spcPct val="115000"/>
                  </a:lnSpc>
                  <a:spcAft>
                    <a:spcPts val="1000"/>
                  </a:spcAft>
                </a:pPr>
                <a:r>
                  <a:rPr lang="en-GB" sz="2000" dirty="0">
                    <a:effectLst/>
                    <a:latin typeface="Times New Roman" pitchFamily="18" charset="0"/>
                    <a:ea typeface="Times New Roman"/>
                    <a:cs typeface="Times New Roman" pitchFamily="18" charset="0"/>
                  </a:rPr>
                  <a:t>q = The flow (</a:t>
                </a:r>
                <a:r>
                  <a:rPr lang="en-GB" sz="2000" dirty="0" err="1">
                    <a:effectLst/>
                    <a:latin typeface="Times New Roman" pitchFamily="18" charset="0"/>
                    <a:ea typeface="Times New Roman"/>
                    <a:cs typeface="Times New Roman" pitchFamily="18" charset="0"/>
                  </a:rPr>
                  <a:t>veh</a:t>
                </a:r>
                <a:r>
                  <a:rPr lang="en-GB" sz="2000" dirty="0">
                    <a:effectLst/>
                    <a:latin typeface="Times New Roman" pitchFamily="18" charset="0"/>
                    <a:ea typeface="Times New Roman"/>
                    <a:cs typeface="Times New Roman" pitchFamily="18" charset="0"/>
                  </a:rPr>
                  <a:t>/</a:t>
                </a:r>
                <a:r>
                  <a:rPr lang="en-GB" sz="2000" dirty="0" err="1">
                    <a:effectLst/>
                    <a:latin typeface="Times New Roman" pitchFamily="18" charset="0"/>
                    <a:ea typeface="Times New Roman"/>
                    <a:cs typeface="Times New Roman" pitchFamily="18" charset="0"/>
                  </a:rPr>
                  <a:t>hr</a:t>
                </a:r>
                <a:r>
                  <a:rPr lang="en-GB" sz="2000" dirty="0">
                    <a:effectLst/>
                    <a:latin typeface="Times New Roman" pitchFamily="18" charset="0"/>
                    <a:ea typeface="Times New Roman"/>
                    <a:cs typeface="Times New Roman" pitchFamily="18" charset="0"/>
                  </a:rPr>
                  <a:t>)  </a:t>
                </a:r>
                <a:endParaRPr lang="en-US" sz="1600" dirty="0">
                  <a:effectLst/>
                  <a:latin typeface="Times New Roman" pitchFamily="18" charset="0"/>
                  <a:ea typeface="Calibri"/>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7006" y="146194"/>
                <a:ext cx="11784806" cy="2493503"/>
              </a:xfrm>
              <a:prstGeom prst="rect">
                <a:avLst/>
              </a:prstGeom>
              <a:blipFill rotWithShape="1">
                <a:blip r:embed="rId2"/>
                <a:stretch>
                  <a:fillRect l="-517" t="-489" r="-569" b="-24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5582" y="2819400"/>
                <a:ext cx="12033243" cy="3229474"/>
              </a:xfrm>
              <a:prstGeom prst="rect">
                <a:avLst/>
              </a:prstGeom>
            </p:spPr>
            <p:txBody>
              <a:bodyPr wrap="square">
                <a:spAutoFit/>
              </a:bodyPr>
              <a:lstStyle/>
              <a:p>
                <a:pPr algn="just">
                  <a:lnSpc>
                    <a:spcPct val="115000"/>
                  </a:lnSpc>
                  <a:spcAft>
                    <a:spcPts val="1000"/>
                  </a:spcAft>
                </a:pPr>
                <a:r>
                  <a:rPr lang="en-GB" sz="2000" b="1" dirty="0">
                    <a:solidFill>
                      <a:srgbClr val="0070C0"/>
                    </a:solidFill>
                    <a:latin typeface="Times New Roman"/>
                    <a:ea typeface="Calibri"/>
                    <a:cs typeface="Times New Roman"/>
                  </a:rPr>
                  <a:t>Traffic Density (k): </a:t>
                </a:r>
                <a:r>
                  <a:rPr lang="en-GB" sz="2000" dirty="0">
                    <a:effectLst/>
                    <a:latin typeface="Times New Roman"/>
                    <a:ea typeface="Calibri"/>
                    <a:cs typeface="Times New Roman"/>
                  </a:rPr>
                  <a:t>Sometimes referred to as concentration</a:t>
                </a:r>
                <a:r>
                  <a:rPr lang="en-GB" sz="2000" b="1" dirty="0">
                    <a:effectLst/>
                    <a:latin typeface="Times New Roman"/>
                    <a:ea typeface="Calibri"/>
                    <a:cs typeface="Times New Roman"/>
                  </a:rPr>
                  <a:t>, </a:t>
                </a:r>
                <a:r>
                  <a:rPr lang="en-GB" sz="2000" dirty="0">
                    <a:effectLst/>
                    <a:latin typeface="Times New Roman"/>
                    <a:ea typeface="Calibri"/>
                    <a:cs typeface="Times New Roman"/>
                  </a:rPr>
                  <a:t>is the number of vehicles travelling over a unit length of highway at an instant in time. The unit length is usually 1 km, thereby making vehicles per km (</a:t>
                </a:r>
                <a:r>
                  <a:rPr lang="en-GB" sz="2000" dirty="0" err="1">
                    <a:effectLst/>
                    <a:latin typeface="Times New Roman"/>
                    <a:ea typeface="Calibri"/>
                    <a:cs typeface="Times New Roman"/>
                  </a:rPr>
                  <a:t>veh</a:t>
                </a:r>
                <a:r>
                  <a:rPr lang="en-GB" sz="2000" dirty="0">
                    <a:effectLst/>
                    <a:latin typeface="Times New Roman"/>
                    <a:ea typeface="Calibri"/>
                    <a:cs typeface="Times New Roman"/>
                  </a:rPr>
                  <a:t>/km) unit of density, It can be determined by:</a:t>
                </a:r>
                <a:endParaRPr lang="en-US" sz="1600" dirty="0">
                  <a:effectLst/>
                  <a:latin typeface="Calibri"/>
                  <a:ea typeface="Calibri"/>
                  <a:cs typeface="Times New Roman"/>
                </a:endParaRPr>
              </a:p>
              <a:p>
                <a:pPr algn="ctr">
                  <a:lnSpc>
                    <a:spcPct val="115000"/>
                  </a:lnSpc>
                  <a:spcAft>
                    <a:spcPts val="1000"/>
                  </a:spcAft>
                </a:pPr>
                <a:r>
                  <a:rPr lang="en-GB" sz="2000" dirty="0">
                    <a:effectLst/>
                    <a:latin typeface="Times New Roman"/>
                    <a:ea typeface="Calibri"/>
                    <a:cs typeface="Times New Roman"/>
                  </a:rPr>
                  <a:t>k = </a:t>
                </a:r>
                <a14:m>
                  <m:oMath xmlns:m="http://schemas.openxmlformats.org/officeDocument/2006/math">
                    <m:f>
                      <m:fPr>
                        <m:ctrlPr>
                          <a:rPr lang="en-US" sz="2000" i="1">
                            <a:effectLst/>
                            <a:latin typeface="Cambria Math"/>
                            <a:ea typeface="Calibri"/>
                            <a:cs typeface="Times New Roman"/>
                          </a:rPr>
                        </m:ctrlPr>
                      </m:fPr>
                      <m:num>
                        <m:r>
                          <a:rPr lang="en-GB" sz="2000" i="1">
                            <a:effectLst/>
                            <a:latin typeface="Cambria Math"/>
                            <a:ea typeface="Calibri"/>
                            <a:cs typeface="Times New Roman"/>
                          </a:rPr>
                          <m:t>𝑛</m:t>
                        </m:r>
                        <m:r>
                          <a:rPr lang="en-GB" sz="2000" i="1">
                            <a:effectLst/>
                            <a:latin typeface="Cambria Math"/>
                            <a:ea typeface="Calibri"/>
                            <a:cs typeface="Times New Roman"/>
                          </a:rPr>
                          <m:t> </m:t>
                        </m:r>
                        <m:r>
                          <a:rPr lang="en-GB" sz="2000" i="1">
                            <a:effectLst/>
                            <a:latin typeface="Cambria Math"/>
                            <a:ea typeface="Calibri"/>
                            <a:cs typeface="Times New Roman"/>
                          </a:rPr>
                          <m:t>𝑥</m:t>
                        </m:r>
                        <m:r>
                          <a:rPr lang="en-GB" sz="2000" i="1">
                            <a:effectLst/>
                            <a:latin typeface="Cambria Math"/>
                            <a:ea typeface="Calibri"/>
                            <a:cs typeface="Times New Roman"/>
                          </a:rPr>
                          <m:t> 1000</m:t>
                        </m:r>
                      </m:num>
                      <m:den>
                        <m:r>
                          <a:rPr lang="en-GB" sz="2000" i="1">
                            <a:effectLst/>
                            <a:latin typeface="Cambria Math"/>
                            <a:ea typeface="Calibri"/>
                            <a:cs typeface="Times New Roman"/>
                          </a:rPr>
                          <m:t>𝐿</m:t>
                        </m:r>
                      </m:den>
                    </m:f>
                  </m:oMath>
                </a14:m>
                <a:r>
                  <a:rPr lang="en-GB" sz="2000" dirty="0">
                    <a:effectLst/>
                    <a:latin typeface="Times New Roman"/>
                    <a:ea typeface="Calibri"/>
                    <a:cs typeface="Times New Roman"/>
                  </a:rPr>
                  <a:t>  </a:t>
                </a:r>
                <a:r>
                  <a:rPr lang="en-GB" sz="2000" dirty="0" err="1">
                    <a:effectLst/>
                    <a:latin typeface="Times New Roman"/>
                    <a:ea typeface="Calibri"/>
                    <a:cs typeface="Times New Roman"/>
                  </a:rPr>
                  <a:t>veh</a:t>
                </a:r>
                <a:r>
                  <a:rPr lang="en-GB" sz="2000" dirty="0">
                    <a:effectLst/>
                    <a:latin typeface="Times New Roman"/>
                    <a:ea typeface="Calibri"/>
                    <a:cs typeface="Times New Roman"/>
                  </a:rPr>
                  <a:t>/km</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Where, n = Number of vehicles </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k = Density (</a:t>
                </a:r>
                <a:r>
                  <a:rPr lang="en-GB" sz="2000" dirty="0" err="1">
                    <a:effectLst/>
                    <a:latin typeface="Times New Roman"/>
                    <a:ea typeface="Calibri"/>
                    <a:cs typeface="Times New Roman"/>
                  </a:rPr>
                  <a:t>veh</a:t>
                </a:r>
                <a:r>
                  <a:rPr lang="en-GB" sz="2000" dirty="0">
                    <a:effectLst/>
                    <a:latin typeface="Times New Roman"/>
                    <a:ea typeface="Calibri"/>
                    <a:cs typeface="Times New Roman"/>
                  </a:rPr>
                  <a:t>/km)</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L = Length of the road (m) that is occupied by n number of vehicles</a:t>
                </a:r>
                <a:endParaRPr lang="en-US" sz="1600" dirty="0">
                  <a:effectLst/>
                  <a:latin typeface="Calibri"/>
                  <a:ea typeface="Calibri"/>
                  <a:cs typeface="Times New Roman"/>
                </a:endParaRPr>
              </a:p>
            </p:txBody>
          </p:sp>
        </mc:Choice>
        <mc:Fallback xmlns="">
          <p:sp>
            <p:nvSpPr>
              <p:cNvPr id="9" name="Rectangle 8"/>
              <p:cNvSpPr>
                <a:spLocks noRot="1" noChangeAspect="1" noMove="1" noResize="1" noEditPoints="1" noAdjustHandles="1" noChangeArrowheads="1" noChangeShapeType="1" noTextEdit="1"/>
              </p:cNvSpPr>
              <p:nvPr/>
            </p:nvSpPr>
            <p:spPr>
              <a:xfrm>
                <a:off x="155582" y="2819400"/>
                <a:ext cx="12033243" cy="3229474"/>
              </a:xfrm>
              <a:prstGeom prst="rect">
                <a:avLst/>
              </a:prstGeom>
              <a:blipFill rotWithShape="1">
                <a:blip r:embed="rId3"/>
                <a:stretch>
                  <a:fillRect l="-558" t="-378" r="-558" b="-1512"/>
                </a:stretch>
              </a:blipFill>
            </p:spPr>
            <p:txBody>
              <a:bodyPr/>
              <a:lstStyle/>
              <a:p>
                <a:r>
                  <a:rPr lang="en-US">
                    <a:noFill/>
                  </a:rPr>
                  <a:t> </a:t>
                </a:r>
              </a:p>
            </p:txBody>
          </p:sp>
        </mc:Fallback>
      </mc:AlternateContent>
    </p:spTree>
    <p:extLst>
      <p:ext uri="{BB962C8B-B14F-4D97-AF65-F5344CB8AC3E}">
        <p14:creationId xmlns:p14="http://schemas.microsoft.com/office/powerpoint/2010/main" val="27179616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5" name="Rectangle 4"/>
              <p:cNvSpPr/>
              <p:nvPr/>
            </p:nvSpPr>
            <p:spPr>
              <a:xfrm>
                <a:off x="155582" y="125667"/>
                <a:ext cx="11882430" cy="3231397"/>
              </a:xfrm>
              <a:prstGeom prst="rect">
                <a:avLst/>
              </a:prstGeom>
            </p:spPr>
            <p:txBody>
              <a:bodyPr wrap="square">
                <a:spAutoFit/>
              </a:bodyPr>
              <a:lstStyle/>
              <a:p>
                <a:pPr algn="just">
                  <a:lnSpc>
                    <a:spcPct val="115000"/>
                  </a:lnSpc>
                  <a:spcAft>
                    <a:spcPts val="1000"/>
                  </a:spcAft>
                </a:pPr>
                <a:r>
                  <a:rPr lang="en-GB" sz="2000" b="1" dirty="0">
                    <a:solidFill>
                      <a:srgbClr val="FF0000"/>
                    </a:solidFill>
                    <a:latin typeface="Times New Roman"/>
                    <a:ea typeface="Calibri"/>
                    <a:cs typeface="Times New Roman"/>
                  </a:rPr>
                  <a:t>Time Headway: </a:t>
                </a:r>
                <a:r>
                  <a:rPr lang="en-GB" sz="2000" dirty="0">
                    <a:effectLst/>
                    <a:latin typeface="Times New Roman"/>
                    <a:ea typeface="Calibri"/>
                    <a:cs typeface="Times New Roman"/>
                  </a:rPr>
                  <a:t>Time headway (h) is the difference between the time, the front of a vehicle arrives at a point on the highway and the time, the front of the next vehicle arrives at the same point. The time headway is usually expressed in seconds. </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It can be determined by:</a:t>
                </a:r>
                <a:endParaRPr lang="en-US" sz="1600" dirty="0">
                  <a:effectLst/>
                  <a:latin typeface="Calibri"/>
                  <a:ea typeface="Calibri"/>
                  <a:cs typeface="Times New Roman"/>
                </a:endParaRPr>
              </a:p>
              <a:p>
                <a:pPr algn="ctr">
                  <a:lnSpc>
                    <a:spcPct val="115000"/>
                  </a:lnSpc>
                  <a:spcAft>
                    <a:spcPts val="1000"/>
                  </a:spcAft>
                </a:pPr>
                <a:r>
                  <a:rPr lang="en-GB" sz="2000" dirty="0">
                    <a:effectLst/>
                    <a:latin typeface="Times New Roman"/>
                    <a:ea typeface="Calibri"/>
                    <a:cs typeface="Times New Roman"/>
                  </a:rPr>
                  <a:t>q = </a:t>
                </a:r>
                <a14:m>
                  <m:oMath xmlns:m="http://schemas.openxmlformats.org/officeDocument/2006/math">
                    <m:f>
                      <m:fPr>
                        <m:ctrlPr>
                          <a:rPr lang="en-US" sz="2000" i="1">
                            <a:effectLst/>
                            <a:latin typeface="Cambria Math"/>
                            <a:ea typeface="Calibri"/>
                            <a:cs typeface="Times New Roman"/>
                          </a:rPr>
                        </m:ctrlPr>
                      </m:fPr>
                      <m:num>
                        <m:r>
                          <a:rPr lang="en-GB" sz="2000" i="1">
                            <a:effectLst/>
                            <a:latin typeface="Cambria Math"/>
                            <a:ea typeface="Calibri"/>
                            <a:cs typeface="Times New Roman"/>
                          </a:rPr>
                          <m:t>3600</m:t>
                        </m:r>
                      </m:num>
                      <m:den>
                        <m:r>
                          <a:rPr lang="en-GB" sz="2000" i="1">
                            <a:effectLst/>
                            <a:latin typeface="Cambria Math"/>
                            <a:ea typeface="Calibri"/>
                            <a:cs typeface="Times New Roman"/>
                          </a:rPr>
                          <m:t>h</m:t>
                        </m:r>
                      </m:den>
                    </m:f>
                  </m:oMath>
                </a14:m>
                <a:r>
                  <a:rPr lang="en-GB" sz="2000" dirty="0">
                    <a:effectLst/>
                    <a:latin typeface="Times New Roman"/>
                    <a:ea typeface="Calibri"/>
                    <a:cs typeface="Times New Roman"/>
                  </a:rPr>
                  <a:t>  </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Where, q = Flow (</a:t>
                </a:r>
                <a:r>
                  <a:rPr lang="en-GB" sz="2000" dirty="0" err="1">
                    <a:effectLst/>
                    <a:latin typeface="Times New Roman"/>
                    <a:ea typeface="Calibri"/>
                    <a:cs typeface="Times New Roman"/>
                  </a:rPr>
                  <a:t>veh</a:t>
                </a:r>
                <a:r>
                  <a:rPr lang="en-GB" sz="2000" dirty="0">
                    <a:effectLst/>
                    <a:latin typeface="Times New Roman"/>
                    <a:ea typeface="Calibri"/>
                    <a:cs typeface="Times New Roman"/>
                  </a:rPr>
                  <a:t>/</a:t>
                </a:r>
                <a:r>
                  <a:rPr lang="en-GB" sz="2000" dirty="0" err="1">
                    <a:effectLst/>
                    <a:latin typeface="Times New Roman"/>
                    <a:ea typeface="Calibri"/>
                    <a:cs typeface="Times New Roman"/>
                  </a:rPr>
                  <a:t>hr</a:t>
                </a:r>
                <a:r>
                  <a:rPr lang="en-GB" sz="2000" dirty="0">
                    <a:effectLst/>
                    <a:latin typeface="Times New Roman"/>
                    <a:ea typeface="Calibri"/>
                    <a:cs typeface="Times New Roman"/>
                  </a:rPr>
                  <a:t>)</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h = time headway in second</a:t>
                </a:r>
                <a:endParaRPr lang="en-US" sz="1600" dirty="0">
                  <a:effectLst/>
                  <a:latin typeface="Calibri"/>
                  <a:ea typeface="Calibri"/>
                  <a:cs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155582" y="125667"/>
                <a:ext cx="11882430" cy="3231397"/>
              </a:xfrm>
              <a:prstGeom prst="rect">
                <a:avLst/>
              </a:prstGeom>
              <a:blipFill rotWithShape="1">
                <a:blip r:embed="rId2"/>
                <a:stretch>
                  <a:fillRect l="-564" t="-377" r="-513" b="-16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84690" y="3429000"/>
                <a:ext cx="12004135" cy="2395207"/>
              </a:xfrm>
              <a:prstGeom prst="rect">
                <a:avLst/>
              </a:prstGeom>
            </p:spPr>
            <p:txBody>
              <a:bodyPr wrap="square">
                <a:spAutoFit/>
              </a:bodyPr>
              <a:lstStyle/>
              <a:p>
                <a:pPr algn="just">
                  <a:lnSpc>
                    <a:spcPct val="115000"/>
                  </a:lnSpc>
                  <a:spcAft>
                    <a:spcPts val="1000"/>
                  </a:spcAft>
                </a:pPr>
                <a:r>
                  <a:rPr lang="en-GB" sz="2000" b="1" dirty="0">
                    <a:solidFill>
                      <a:srgbClr val="FF0000"/>
                    </a:solidFill>
                    <a:latin typeface="Times New Roman"/>
                    <a:ea typeface="Calibri"/>
                    <a:cs typeface="Times New Roman"/>
                  </a:rPr>
                  <a:t>Space Headway:</a:t>
                </a:r>
                <a:r>
                  <a:rPr lang="en-GB" sz="2000" dirty="0">
                    <a:solidFill>
                      <a:srgbClr val="FF0000"/>
                    </a:solidFill>
                    <a:effectLst/>
                    <a:latin typeface="Times New Roman"/>
                    <a:ea typeface="Calibri"/>
                    <a:cs typeface="Times New Roman"/>
                  </a:rPr>
                  <a:t> </a:t>
                </a:r>
                <a:r>
                  <a:rPr lang="en-GB" sz="2000" dirty="0">
                    <a:effectLst/>
                    <a:latin typeface="Times New Roman"/>
                    <a:ea typeface="Calibri"/>
                    <a:cs typeface="Times New Roman"/>
                  </a:rPr>
                  <a:t>Space headway (s) is the distance between the front of a vehicle and the front of the following vehicle and is usually expressed in meters.</a:t>
                </a:r>
                <a:endParaRPr lang="en-US" sz="1600" dirty="0">
                  <a:effectLst/>
                  <a:latin typeface="Calibri"/>
                  <a:ea typeface="Calibri"/>
                  <a:cs typeface="Times New Roman"/>
                </a:endParaRPr>
              </a:p>
              <a:p>
                <a:pPr lvl="0" algn="just">
                  <a:lnSpc>
                    <a:spcPct val="115000"/>
                  </a:lnSpc>
                  <a:spcAft>
                    <a:spcPts val="1000"/>
                  </a:spcAft>
                </a:pPr>
                <a:r>
                  <a:rPr lang="en-GB" sz="2000" dirty="0">
                    <a:effectLst/>
                    <a:latin typeface="Times New Roman"/>
                    <a:ea typeface="Calibri"/>
                    <a:cs typeface="Times New Roman"/>
                  </a:rPr>
                  <a:t>It can be determined by</a:t>
                </a:r>
                <a:r>
                  <a:rPr lang="en-GB" sz="2000" dirty="0" smtClean="0">
                    <a:effectLst/>
                    <a:latin typeface="Times New Roman"/>
                    <a:ea typeface="Calibri"/>
                    <a:cs typeface="Times New Roman"/>
                  </a:rPr>
                  <a:t>:                                               </a:t>
                </a:r>
                <a:r>
                  <a:rPr lang="en-GB" sz="2000" dirty="0">
                    <a:solidFill>
                      <a:srgbClr val="000000"/>
                    </a:solidFill>
                    <a:latin typeface="Times New Roman"/>
                    <a:ea typeface="Calibri"/>
                    <a:cs typeface="Times New Roman"/>
                  </a:rPr>
                  <a:t>k = </a:t>
                </a:r>
                <a14:m>
                  <m:oMath xmlns:m="http://schemas.openxmlformats.org/officeDocument/2006/math">
                    <m:f>
                      <m:fPr>
                        <m:ctrlPr>
                          <a:rPr lang="en-US" sz="2000" i="1">
                            <a:solidFill>
                              <a:srgbClr val="000000"/>
                            </a:solidFill>
                            <a:latin typeface="Cambria Math"/>
                            <a:ea typeface="Calibri"/>
                            <a:cs typeface="Times New Roman"/>
                          </a:rPr>
                        </m:ctrlPr>
                      </m:fPr>
                      <m:num>
                        <m:r>
                          <a:rPr lang="en-GB" sz="2000" i="1">
                            <a:solidFill>
                              <a:srgbClr val="000000"/>
                            </a:solidFill>
                            <a:latin typeface="Cambria Math"/>
                            <a:ea typeface="Calibri"/>
                            <a:cs typeface="Times New Roman"/>
                          </a:rPr>
                          <m:t>1000</m:t>
                        </m:r>
                      </m:num>
                      <m:den>
                        <m:r>
                          <a:rPr lang="en-GB" sz="2000" i="1">
                            <a:solidFill>
                              <a:srgbClr val="000000"/>
                            </a:solidFill>
                            <a:latin typeface="Cambria Math"/>
                            <a:ea typeface="Calibri"/>
                            <a:cs typeface="Times New Roman"/>
                          </a:rPr>
                          <m:t>𝑠</m:t>
                        </m:r>
                      </m:den>
                    </m:f>
                  </m:oMath>
                </a14:m>
                <a:r>
                  <a:rPr lang="en-GB" sz="2000" dirty="0">
                    <a:solidFill>
                      <a:srgbClr val="000000"/>
                    </a:solidFill>
                    <a:latin typeface="Times New Roman"/>
                    <a:ea typeface="Calibri"/>
                    <a:cs typeface="Times New Roman"/>
                  </a:rPr>
                  <a:t>  </a:t>
                </a:r>
                <a:endParaRPr lang="en-US" sz="1600" dirty="0">
                  <a:effectLst/>
                  <a:latin typeface="Calibri"/>
                  <a:ea typeface="Calibri"/>
                  <a:cs typeface="Times New Roman"/>
                </a:endParaRPr>
              </a:p>
              <a:p>
                <a:pPr algn="just">
                  <a:lnSpc>
                    <a:spcPct val="115000"/>
                  </a:lnSpc>
                  <a:spcAft>
                    <a:spcPts val="1000"/>
                  </a:spcAft>
                </a:pPr>
                <a:r>
                  <a:rPr lang="en-GB" sz="2000" dirty="0" smtClean="0">
                    <a:effectLst/>
                    <a:latin typeface="Times New Roman"/>
                    <a:ea typeface="Calibri"/>
                    <a:cs typeface="Times New Roman"/>
                  </a:rPr>
                  <a:t>Where</a:t>
                </a:r>
                <a:r>
                  <a:rPr lang="en-GB" sz="2000" dirty="0">
                    <a:effectLst/>
                    <a:latin typeface="Times New Roman"/>
                    <a:ea typeface="Calibri"/>
                    <a:cs typeface="Times New Roman"/>
                  </a:rPr>
                  <a:t>, k = density (</a:t>
                </a:r>
                <a:r>
                  <a:rPr lang="en-GB" sz="2000" dirty="0" err="1">
                    <a:effectLst/>
                    <a:latin typeface="Times New Roman"/>
                    <a:ea typeface="Calibri"/>
                    <a:cs typeface="Times New Roman"/>
                  </a:rPr>
                  <a:t>veh</a:t>
                </a:r>
                <a:r>
                  <a:rPr lang="en-GB" sz="2000" dirty="0">
                    <a:effectLst/>
                    <a:latin typeface="Times New Roman"/>
                    <a:ea typeface="Calibri"/>
                    <a:cs typeface="Times New Roman"/>
                  </a:rPr>
                  <a:t>/km)</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S = length (m)</a:t>
                </a:r>
                <a:endParaRPr lang="en-US" sz="1600" dirty="0">
                  <a:effectLst/>
                  <a:latin typeface="Calibri"/>
                  <a:ea typeface="Calibri"/>
                  <a:cs typeface="Times New Roman"/>
                </a:endParaRPr>
              </a:p>
            </p:txBody>
          </p:sp>
        </mc:Choice>
        <mc:Fallback xmlns="">
          <p:sp>
            <p:nvSpPr>
              <p:cNvPr id="8" name="Rectangle 7"/>
              <p:cNvSpPr>
                <a:spLocks noRot="1" noChangeAspect="1" noMove="1" noResize="1" noEditPoints="1" noAdjustHandles="1" noChangeArrowheads="1" noChangeShapeType="1" noTextEdit="1"/>
              </p:cNvSpPr>
              <p:nvPr/>
            </p:nvSpPr>
            <p:spPr>
              <a:xfrm>
                <a:off x="184690" y="3429000"/>
                <a:ext cx="12004135" cy="2395207"/>
              </a:xfrm>
              <a:prstGeom prst="rect">
                <a:avLst/>
              </a:prstGeom>
              <a:blipFill rotWithShape="1">
                <a:blip r:embed="rId3"/>
                <a:stretch>
                  <a:fillRect l="-508" t="-510" r="-559" b="-2551"/>
                </a:stretch>
              </a:blipFill>
            </p:spPr>
            <p:txBody>
              <a:bodyPr/>
              <a:lstStyle/>
              <a:p>
                <a:r>
                  <a:rPr lang="en-US">
                    <a:noFill/>
                  </a:rPr>
                  <a:t> </a:t>
                </a:r>
              </a:p>
            </p:txBody>
          </p:sp>
        </mc:Fallback>
      </mc:AlternateContent>
    </p:spTree>
    <p:extLst>
      <p:ext uri="{BB962C8B-B14F-4D97-AF65-F5344CB8AC3E}">
        <p14:creationId xmlns:p14="http://schemas.microsoft.com/office/powerpoint/2010/main" val="8225899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4" name="Rectangle 3"/>
              <p:cNvSpPr/>
              <p:nvPr/>
            </p:nvSpPr>
            <p:spPr>
              <a:xfrm>
                <a:off x="307975" y="160351"/>
                <a:ext cx="11730037" cy="2041328"/>
              </a:xfrm>
              <a:prstGeom prst="rect">
                <a:avLst/>
              </a:prstGeom>
            </p:spPr>
            <p:txBody>
              <a:bodyPr wrap="square">
                <a:spAutoFit/>
              </a:bodyPr>
              <a:lstStyle/>
              <a:p>
                <a:pPr algn="just">
                  <a:lnSpc>
                    <a:spcPct val="115000"/>
                  </a:lnSpc>
                  <a:spcAft>
                    <a:spcPts val="1000"/>
                  </a:spcAft>
                </a:pPr>
                <a:r>
                  <a:rPr lang="en-GB" sz="2000" b="1" dirty="0">
                    <a:latin typeface="Times New Roman"/>
                    <a:ea typeface="Calibri"/>
                    <a:cs typeface="Times New Roman"/>
                  </a:rPr>
                  <a:t>Flow-Density Relationships: </a:t>
                </a:r>
                <a:r>
                  <a:rPr lang="en-GB" sz="2000" dirty="0">
                    <a:effectLst/>
                    <a:latin typeface="Times New Roman"/>
                    <a:ea typeface="Calibri"/>
                    <a:cs typeface="Times New Roman"/>
                  </a:rPr>
                  <a:t>The general equation relating flow, density, and space mean speed is given as:</a:t>
                </a:r>
                <a:endParaRPr lang="en-US" sz="1600" dirty="0">
                  <a:effectLst/>
                  <a:latin typeface="Calibri"/>
                  <a:ea typeface="Calibri"/>
                  <a:cs typeface="Times New Roman"/>
                </a:endParaRPr>
              </a:p>
              <a:p>
                <a:pPr algn="ctr">
                  <a:lnSpc>
                    <a:spcPct val="115000"/>
                  </a:lnSpc>
                  <a:spcAft>
                    <a:spcPts val="1000"/>
                  </a:spcAft>
                </a:pPr>
                <a:r>
                  <a:rPr lang="en-GB" sz="2000" b="1" dirty="0">
                    <a:solidFill>
                      <a:srgbClr val="FF0000"/>
                    </a:solidFill>
                    <a:effectLst/>
                    <a:latin typeface="Times New Roman"/>
                    <a:ea typeface="Calibri"/>
                    <a:cs typeface="Times New Roman"/>
                  </a:rPr>
                  <a:t>Flow = density x space mean speed</a:t>
                </a:r>
                <a:endParaRPr lang="en-US" sz="1600" b="1" dirty="0">
                  <a:solidFill>
                    <a:srgbClr val="FF0000"/>
                  </a:solidFill>
                  <a:effectLst/>
                  <a:latin typeface="Calibri"/>
                  <a:ea typeface="Calibri"/>
                  <a:cs typeface="Times New Roman"/>
                </a:endParaRPr>
              </a:p>
              <a:p>
                <a:pPr algn="ctr">
                  <a:lnSpc>
                    <a:spcPct val="115000"/>
                  </a:lnSpc>
                  <a:spcAft>
                    <a:spcPts val="1000"/>
                  </a:spcAft>
                </a:pPr>
                <a:r>
                  <a:rPr lang="en-GB" sz="2000" dirty="0">
                    <a:effectLst/>
                    <a:latin typeface="Times New Roman"/>
                    <a:ea typeface="Calibri"/>
                    <a:cs typeface="Times New Roman"/>
                  </a:rPr>
                  <a:t>q = k x v</a:t>
                </a:r>
                <a:endParaRPr lang="en-US" sz="1600" dirty="0">
                  <a:effectLst/>
                  <a:latin typeface="Calibri"/>
                  <a:ea typeface="Calibri"/>
                  <a:cs typeface="Times New Roman"/>
                </a:endParaRPr>
              </a:p>
              <a:p>
                <a:pPr algn="ctr">
                  <a:lnSpc>
                    <a:spcPct val="115000"/>
                  </a:lnSpc>
                  <a:spcAft>
                    <a:spcPts val="1000"/>
                  </a:spcAft>
                </a:pPr>
                <a14:m>
                  <m:oMath xmlns:m="http://schemas.openxmlformats.org/officeDocument/2006/math">
                    <m:f>
                      <m:fPr>
                        <m:ctrlPr>
                          <a:rPr lang="en-US" sz="2000" i="1">
                            <a:effectLst/>
                            <a:latin typeface="Cambria Math"/>
                            <a:ea typeface="Calibri"/>
                            <a:cs typeface="Times New Roman"/>
                          </a:rPr>
                        </m:ctrlPr>
                      </m:fPr>
                      <m:num>
                        <m:r>
                          <a:rPr lang="en-GB" sz="2000" i="1">
                            <a:effectLst/>
                            <a:latin typeface="Cambria Math"/>
                            <a:ea typeface="Calibri"/>
                            <a:cs typeface="Times New Roman"/>
                          </a:rPr>
                          <m:t>3600</m:t>
                        </m:r>
                      </m:num>
                      <m:den>
                        <m:r>
                          <a:rPr lang="en-GB" sz="2000" i="1">
                            <a:effectLst/>
                            <a:latin typeface="Cambria Math"/>
                            <a:ea typeface="Calibri"/>
                            <a:cs typeface="Times New Roman"/>
                          </a:rPr>
                          <m:t>h</m:t>
                        </m:r>
                      </m:den>
                    </m:f>
                  </m:oMath>
                </a14:m>
                <a:r>
                  <a:rPr lang="en-GB" sz="2000" dirty="0">
                    <a:effectLst/>
                    <a:latin typeface="Times New Roman"/>
                    <a:ea typeface="Calibri"/>
                    <a:cs typeface="Times New Roman"/>
                  </a:rPr>
                  <a:t>  = </a:t>
                </a:r>
                <a14:m>
                  <m:oMath xmlns:m="http://schemas.openxmlformats.org/officeDocument/2006/math">
                    <m:f>
                      <m:fPr>
                        <m:ctrlPr>
                          <a:rPr lang="en-US" sz="2000" i="1">
                            <a:effectLst/>
                            <a:latin typeface="Cambria Math"/>
                            <a:ea typeface="Calibri"/>
                            <a:cs typeface="Times New Roman"/>
                          </a:rPr>
                        </m:ctrlPr>
                      </m:fPr>
                      <m:num>
                        <m:r>
                          <a:rPr lang="en-GB" sz="2000" i="1">
                            <a:effectLst/>
                            <a:latin typeface="Cambria Math"/>
                            <a:ea typeface="Calibri"/>
                            <a:cs typeface="Times New Roman"/>
                          </a:rPr>
                          <m:t>1000</m:t>
                        </m:r>
                      </m:num>
                      <m:den>
                        <m:r>
                          <a:rPr lang="en-GB" sz="2000" i="1">
                            <a:effectLst/>
                            <a:latin typeface="Cambria Math"/>
                            <a:ea typeface="Calibri"/>
                            <a:cs typeface="Times New Roman"/>
                          </a:rPr>
                          <m:t>𝑠</m:t>
                        </m:r>
                      </m:den>
                    </m:f>
                  </m:oMath>
                </a14:m>
                <a:r>
                  <a:rPr lang="en-GB" sz="2000" dirty="0">
                    <a:effectLst/>
                    <a:latin typeface="Times New Roman"/>
                    <a:ea typeface="Calibri"/>
                    <a:cs typeface="Times New Roman"/>
                  </a:rPr>
                  <a:t>  x v</a:t>
                </a:r>
                <a:endParaRPr lang="en-US" sz="1600" dirty="0">
                  <a:effectLst/>
                  <a:latin typeface="Calibri"/>
                  <a:ea typeface="Calibri"/>
                  <a:cs typeface="Times New Roman"/>
                </a:endParaRPr>
              </a:p>
            </p:txBody>
          </p:sp>
        </mc:Choice>
        <mc:Fallback xmlns="">
          <p:sp>
            <p:nvSpPr>
              <p:cNvPr id="4" name="Rectangle 3"/>
              <p:cNvSpPr>
                <a:spLocks noRot="1" noChangeAspect="1" noMove="1" noResize="1" noEditPoints="1" noAdjustHandles="1" noChangeArrowheads="1" noChangeShapeType="1" noTextEdit="1"/>
              </p:cNvSpPr>
              <p:nvPr/>
            </p:nvSpPr>
            <p:spPr>
              <a:xfrm>
                <a:off x="307975" y="160351"/>
                <a:ext cx="11730037" cy="2041328"/>
              </a:xfrm>
              <a:prstGeom prst="rect">
                <a:avLst/>
              </a:prstGeom>
              <a:blipFill rotWithShape="1">
                <a:blip r:embed="rId2"/>
                <a:stretch>
                  <a:fillRect l="-572" t="-597" b="-896"/>
                </a:stretch>
              </a:blipFill>
            </p:spPr>
            <p:txBody>
              <a:bodyPr/>
              <a:lstStyle/>
              <a:p>
                <a:r>
                  <a:rPr lang="en-US">
                    <a:noFill/>
                  </a:rPr>
                  <a:t> </a:t>
                </a:r>
              </a:p>
            </p:txBody>
          </p:sp>
        </mc:Fallback>
      </mc:AlternateContent>
      <p:sp>
        <p:nvSpPr>
          <p:cNvPr id="9" name="Rectangle 8"/>
          <p:cNvSpPr/>
          <p:nvPr/>
        </p:nvSpPr>
        <p:spPr>
          <a:xfrm>
            <a:off x="291147" y="2259032"/>
            <a:ext cx="11823065" cy="928459"/>
          </a:xfrm>
          <a:prstGeom prst="rect">
            <a:avLst/>
          </a:prstGeom>
        </p:spPr>
        <p:txBody>
          <a:bodyPr wrap="square">
            <a:spAutoFit/>
          </a:bodyPr>
          <a:lstStyle/>
          <a:p>
            <a:pPr algn="just">
              <a:lnSpc>
                <a:spcPct val="115000"/>
              </a:lnSpc>
              <a:spcAft>
                <a:spcPts val="1000"/>
              </a:spcAft>
            </a:pPr>
            <a:r>
              <a:rPr lang="en-GB" sz="2000" b="1" dirty="0">
                <a:latin typeface="Times New Roman"/>
                <a:ea typeface="Calibri"/>
                <a:cs typeface="Times New Roman"/>
              </a:rPr>
              <a:t>Jam Density: </a:t>
            </a:r>
            <a:r>
              <a:rPr lang="en-GB" sz="2000" dirty="0">
                <a:latin typeface="Times New Roman"/>
                <a:ea typeface="Calibri"/>
                <a:cs typeface="Times New Roman"/>
              </a:rPr>
              <a:t>The density at which the speeds of vehicles become zero is called jam density. It is denoted as </a:t>
            </a:r>
            <a:r>
              <a:rPr lang="en-GB" sz="2000" dirty="0" err="1">
                <a:latin typeface="Times New Roman"/>
                <a:ea typeface="Calibri"/>
                <a:cs typeface="Times New Roman"/>
              </a:rPr>
              <a:t>k</a:t>
            </a:r>
            <a:r>
              <a:rPr lang="en-GB" sz="2000" baseline="-25000" dirty="0" err="1">
                <a:latin typeface="Times New Roman"/>
                <a:ea typeface="Calibri"/>
                <a:cs typeface="Times New Roman"/>
              </a:rPr>
              <a:t>j</a:t>
            </a:r>
            <a:r>
              <a:rPr lang="en-GB" sz="2000" baseline="-25000" dirty="0">
                <a:latin typeface="Times New Roman"/>
                <a:ea typeface="Calibri"/>
                <a:cs typeface="Times New Roman"/>
              </a:rPr>
              <a:t>.</a:t>
            </a:r>
            <a:endParaRPr lang="en-US" sz="1600" dirty="0">
              <a:latin typeface="Calibri"/>
              <a:ea typeface="Calibri"/>
              <a:cs typeface="Times New Roman"/>
            </a:endParaRPr>
          </a:p>
          <a:p>
            <a:pPr algn="just">
              <a:lnSpc>
                <a:spcPct val="115000"/>
              </a:lnSpc>
              <a:spcAft>
                <a:spcPts val="1000"/>
              </a:spcAft>
            </a:pPr>
            <a:r>
              <a:rPr lang="en-GB" sz="2000" dirty="0">
                <a:latin typeface="Times New Roman"/>
                <a:ea typeface="Calibri"/>
                <a:cs typeface="Times New Roman"/>
              </a:rPr>
              <a:t>As v = 0, hence q = 0.</a:t>
            </a:r>
            <a:endParaRPr lang="en-US" sz="1600" dirty="0">
              <a:effectLst/>
              <a:latin typeface="Calibri"/>
              <a:ea typeface="Calibri"/>
              <a:cs typeface="Times New Roman"/>
            </a:endParaRPr>
          </a:p>
        </p:txBody>
      </p:sp>
      <p:sp>
        <p:nvSpPr>
          <p:cNvPr id="12" name="Rectangle 11"/>
          <p:cNvSpPr/>
          <p:nvPr/>
        </p:nvSpPr>
        <p:spPr>
          <a:xfrm>
            <a:off x="312490" y="3505200"/>
            <a:ext cx="11420722" cy="1131720"/>
          </a:xfrm>
          <a:prstGeom prst="rect">
            <a:avLst/>
          </a:prstGeom>
        </p:spPr>
        <p:txBody>
          <a:bodyPr wrap="square">
            <a:spAutoFit/>
          </a:bodyPr>
          <a:lstStyle/>
          <a:p>
            <a:pPr algn="just">
              <a:lnSpc>
                <a:spcPct val="115000"/>
              </a:lnSpc>
              <a:spcAft>
                <a:spcPts val="1000"/>
              </a:spcAft>
            </a:pPr>
            <a:r>
              <a:rPr lang="en-GB" sz="2000" b="1" dirty="0">
                <a:latin typeface="Times New Roman"/>
                <a:ea typeface="Calibri"/>
                <a:cs typeface="Times New Roman"/>
              </a:rPr>
              <a:t>Free flow speed: </a:t>
            </a:r>
            <a:r>
              <a:rPr lang="en-GB" sz="2000" dirty="0">
                <a:latin typeface="Times New Roman"/>
                <a:ea typeface="Calibri"/>
                <a:cs typeface="Times New Roman"/>
              </a:rPr>
              <a:t>When there is no vehicle in the observed length of the road, then the traffic density becomes zero. At that instant the velocity of a vehicle of a vehicle will be maximum. This maximum velocity is free flow speed. </a:t>
            </a:r>
            <a:endParaRPr lang="en-US" sz="1600" dirty="0">
              <a:effectLst/>
              <a:latin typeface="Calibri"/>
              <a:ea typeface="Calibri"/>
              <a:cs typeface="Times New Roman"/>
            </a:endParaRPr>
          </a:p>
        </p:txBody>
      </p:sp>
    </p:spTree>
    <p:extLst>
      <p:ext uri="{BB962C8B-B14F-4D97-AF65-F5344CB8AC3E}">
        <p14:creationId xmlns:p14="http://schemas.microsoft.com/office/powerpoint/2010/main" val="323133762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mc:AlternateContent xmlns:mc="http://schemas.openxmlformats.org/markup-compatibility/2006" xmlns:a14="http://schemas.microsoft.com/office/drawing/2010/main">
        <mc:Choice Requires="a14">
          <p:sp>
            <p:nvSpPr>
              <p:cNvPr id="5" name="Rectangle 4"/>
              <p:cNvSpPr/>
              <p:nvPr/>
            </p:nvSpPr>
            <p:spPr>
              <a:xfrm>
                <a:off x="92348" y="129933"/>
                <a:ext cx="12021864" cy="2838149"/>
              </a:xfrm>
              <a:prstGeom prst="rect">
                <a:avLst/>
              </a:prstGeom>
            </p:spPr>
            <p:txBody>
              <a:bodyPr wrap="square">
                <a:spAutoFit/>
              </a:bodyPr>
              <a:lstStyle/>
              <a:p>
                <a:pPr algn="just">
                  <a:lnSpc>
                    <a:spcPct val="115000"/>
                  </a:lnSpc>
                  <a:spcAft>
                    <a:spcPts val="1000"/>
                  </a:spcAft>
                </a:pPr>
                <a:r>
                  <a:rPr lang="en-GB" sz="2000" b="1" dirty="0" err="1">
                    <a:solidFill>
                      <a:srgbClr val="00B050"/>
                    </a:solidFill>
                    <a:latin typeface="Times New Roman"/>
                    <a:ea typeface="Calibri"/>
                    <a:cs typeface="Times New Roman"/>
                  </a:rPr>
                  <a:t>Greenshields</a:t>
                </a:r>
                <a:r>
                  <a:rPr lang="en-GB" sz="2000" b="1" dirty="0">
                    <a:solidFill>
                      <a:srgbClr val="00B050"/>
                    </a:solidFill>
                    <a:latin typeface="Times New Roman"/>
                    <a:ea typeface="Calibri"/>
                    <a:cs typeface="Times New Roman"/>
                  </a:rPr>
                  <a:t> Model:</a:t>
                </a:r>
                <a:r>
                  <a:rPr lang="en-GB" sz="2000" b="1" dirty="0">
                    <a:solidFill>
                      <a:srgbClr val="00B050"/>
                    </a:solidFill>
                    <a:effectLst/>
                    <a:latin typeface="Times New Roman"/>
                    <a:ea typeface="Calibri"/>
                    <a:cs typeface="Times New Roman"/>
                  </a:rPr>
                  <a:t>  </a:t>
                </a:r>
                <a:r>
                  <a:rPr lang="en-GB" sz="2000" dirty="0" err="1">
                    <a:effectLst/>
                    <a:latin typeface="Times New Roman"/>
                    <a:ea typeface="Calibri"/>
                    <a:cs typeface="Times New Roman"/>
                  </a:rPr>
                  <a:t>Greenshields</a:t>
                </a:r>
                <a:r>
                  <a:rPr lang="en-GB" sz="2000" dirty="0">
                    <a:effectLst/>
                    <a:latin typeface="Times New Roman"/>
                    <a:ea typeface="Calibri"/>
                    <a:cs typeface="Times New Roman"/>
                  </a:rPr>
                  <a:t> carried out one of the earliest recorded works in which he studied the relationship between speed and density. He hypothesized that a linear relationship existed between speeds (</a:t>
                </a:r>
                <a:r>
                  <a:rPr lang="en-GB" sz="2000" dirty="0" err="1">
                    <a:effectLst/>
                    <a:latin typeface="Times New Roman"/>
                    <a:ea typeface="Calibri"/>
                    <a:cs typeface="Times New Roman"/>
                  </a:rPr>
                  <a:t>v</a:t>
                </a:r>
                <a:r>
                  <a:rPr lang="en-GB" sz="2000" baseline="-25000" dirty="0" err="1">
                    <a:effectLst/>
                    <a:latin typeface="Times New Roman"/>
                    <a:ea typeface="Calibri"/>
                    <a:cs typeface="Times New Roman"/>
                  </a:rPr>
                  <a:t>s</a:t>
                </a:r>
                <a:r>
                  <a:rPr lang="en-GB" sz="2000" dirty="0">
                    <a:effectLst/>
                    <a:latin typeface="Times New Roman"/>
                    <a:ea typeface="Calibri"/>
                    <a:cs typeface="Times New Roman"/>
                  </a:rPr>
                  <a:t>) and density (k) which he expressed as:</a:t>
                </a:r>
                <a:endParaRPr lang="en-US" sz="1600" dirty="0">
                  <a:effectLst/>
                  <a:latin typeface="Calibri"/>
                  <a:ea typeface="Calibri"/>
                  <a:cs typeface="Times New Roman"/>
                </a:endParaRPr>
              </a:p>
              <a:p>
                <a:pPr algn="ctr">
                  <a:lnSpc>
                    <a:spcPct val="115000"/>
                  </a:lnSpc>
                  <a:spcAft>
                    <a:spcPts val="1000"/>
                  </a:spcAft>
                </a:pPr>
                <a:r>
                  <a:rPr lang="en-GB" sz="2000" dirty="0" err="1">
                    <a:effectLst/>
                    <a:latin typeface="Times New Roman"/>
                    <a:ea typeface="Calibri"/>
                    <a:cs typeface="Times New Roman"/>
                  </a:rPr>
                  <a:t>V</a:t>
                </a:r>
                <a:r>
                  <a:rPr lang="en-GB" sz="2000" baseline="-25000" dirty="0" err="1">
                    <a:effectLst/>
                    <a:latin typeface="Times New Roman"/>
                    <a:ea typeface="Calibri"/>
                    <a:cs typeface="Times New Roman"/>
                  </a:rPr>
                  <a:t>s</a:t>
                </a:r>
                <a:r>
                  <a:rPr lang="en-GB" sz="2000" baseline="-25000" dirty="0">
                    <a:effectLst/>
                    <a:latin typeface="Times New Roman"/>
                    <a:ea typeface="Calibri"/>
                    <a:cs typeface="Times New Roman"/>
                  </a:rPr>
                  <a:t> </a:t>
                </a:r>
                <a:r>
                  <a:rPr lang="en-GB" sz="2000" dirty="0">
                    <a:effectLst/>
                    <a:latin typeface="Times New Roman"/>
                    <a:ea typeface="Calibri"/>
                    <a:cs typeface="Times New Roman"/>
                  </a:rPr>
                  <a:t>= </a:t>
                </a:r>
                <a:r>
                  <a:rPr lang="en-GB" sz="2000" dirty="0" err="1">
                    <a:effectLst/>
                    <a:latin typeface="Times New Roman"/>
                    <a:ea typeface="Calibri"/>
                    <a:cs typeface="Times New Roman"/>
                  </a:rPr>
                  <a:t>V</a:t>
                </a:r>
                <a:r>
                  <a:rPr lang="en-GB" sz="2000" i="1" baseline="-25000" dirty="0" err="1">
                    <a:effectLst/>
                    <a:latin typeface="Times New Roman"/>
                    <a:ea typeface="Calibri"/>
                    <a:cs typeface="Times New Roman"/>
                  </a:rPr>
                  <a:t>f</a:t>
                </a:r>
                <a:r>
                  <a:rPr lang="en-GB" sz="2000" dirty="0">
                    <a:effectLst/>
                    <a:latin typeface="Times New Roman"/>
                    <a:ea typeface="Calibri"/>
                    <a:cs typeface="Times New Roman"/>
                  </a:rPr>
                  <a:t> (1 - </a:t>
                </a:r>
                <a14:m>
                  <m:oMath xmlns:m="http://schemas.openxmlformats.org/officeDocument/2006/math">
                    <m:f>
                      <m:fPr>
                        <m:ctrlPr>
                          <a:rPr lang="en-US" sz="2000" i="1">
                            <a:effectLst/>
                            <a:latin typeface="Cambria Math"/>
                            <a:ea typeface="Calibri"/>
                            <a:cs typeface="Times New Roman"/>
                          </a:rPr>
                        </m:ctrlPr>
                      </m:fPr>
                      <m:num>
                        <m:r>
                          <a:rPr lang="en-GB" sz="2000" i="1">
                            <a:effectLst/>
                            <a:latin typeface="Cambria Math"/>
                            <a:ea typeface="Calibri"/>
                            <a:cs typeface="Times New Roman"/>
                          </a:rPr>
                          <m:t>𝑘</m:t>
                        </m:r>
                      </m:num>
                      <m:den>
                        <m:sSub>
                          <m:sSubPr>
                            <m:ctrlPr>
                              <a:rPr lang="en-US" sz="2000" i="1">
                                <a:effectLst/>
                                <a:latin typeface="Cambria Math"/>
                                <a:ea typeface="Calibri"/>
                                <a:cs typeface="Times New Roman"/>
                              </a:rPr>
                            </m:ctrlPr>
                          </m:sSubPr>
                          <m:e>
                            <m:r>
                              <a:rPr lang="en-GB" sz="2000" i="1">
                                <a:effectLst/>
                                <a:latin typeface="Cambria Math"/>
                                <a:ea typeface="Calibri"/>
                                <a:cs typeface="Times New Roman"/>
                              </a:rPr>
                              <m:t>𝑘</m:t>
                            </m:r>
                          </m:e>
                          <m:sub>
                            <m:r>
                              <a:rPr lang="en-GB" sz="2000" i="1">
                                <a:effectLst/>
                                <a:latin typeface="Cambria Math"/>
                                <a:ea typeface="Calibri"/>
                                <a:cs typeface="Times New Roman"/>
                              </a:rPr>
                              <m:t>𝑗</m:t>
                            </m:r>
                          </m:sub>
                        </m:sSub>
                      </m:den>
                    </m:f>
                  </m:oMath>
                </a14:m>
                <a:r>
                  <a:rPr lang="en-GB" sz="2000" dirty="0">
                    <a:effectLst/>
                    <a:latin typeface="Times New Roman"/>
                    <a:ea typeface="Times New Roman"/>
                    <a:cs typeface="Times New Roman"/>
                  </a:rPr>
                  <a:t>)</a:t>
                </a:r>
                <a:endParaRPr lang="en-US" sz="1600" dirty="0">
                  <a:effectLst/>
                  <a:latin typeface="Calibri"/>
                  <a:ea typeface="Calibri"/>
                  <a:cs typeface="Times New Roman"/>
                </a:endParaRPr>
              </a:p>
              <a:p>
                <a:pPr algn="just">
                  <a:lnSpc>
                    <a:spcPct val="115000"/>
                  </a:lnSpc>
                  <a:spcAft>
                    <a:spcPts val="1000"/>
                  </a:spcAft>
                </a:pPr>
                <a:r>
                  <a:rPr lang="en-GB" sz="2000" dirty="0">
                    <a:effectLst/>
                    <a:latin typeface="Times New Roman"/>
                    <a:ea typeface="Times New Roman"/>
                    <a:cs typeface="Times New Roman"/>
                  </a:rPr>
                  <a:t>Where, </a:t>
                </a:r>
                <a:r>
                  <a:rPr lang="en-GB" sz="2000" dirty="0" err="1">
                    <a:effectLst/>
                    <a:latin typeface="Times New Roman"/>
                    <a:ea typeface="Times New Roman"/>
                    <a:cs typeface="Times New Roman"/>
                  </a:rPr>
                  <a:t>V</a:t>
                </a:r>
                <a:r>
                  <a:rPr lang="en-GB" sz="2000" i="1" baseline="-25000" dirty="0" err="1">
                    <a:effectLst/>
                    <a:latin typeface="Times New Roman"/>
                    <a:ea typeface="Times New Roman"/>
                    <a:cs typeface="Times New Roman"/>
                  </a:rPr>
                  <a:t>f</a:t>
                </a:r>
                <a:r>
                  <a:rPr lang="en-GB" sz="2000" dirty="0">
                    <a:effectLst/>
                    <a:latin typeface="Times New Roman"/>
                    <a:ea typeface="Times New Roman"/>
                    <a:cs typeface="Times New Roman"/>
                  </a:rPr>
                  <a:t> = Free flow velocity (</a:t>
                </a:r>
                <a:r>
                  <a:rPr lang="en-GB" sz="2000" dirty="0" err="1">
                    <a:effectLst/>
                    <a:latin typeface="Times New Roman"/>
                    <a:ea typeface="Times New Roman"/>
                    <a:cs typeface="Times New Roman"/>
                  </a:rPr>
                  <a:t>Veh</a:t>
                </a:r>
                <a:r>
                  <a:rPr lang="en-GB" sz="2000" dirty="0">
                    <a:effectLst/>
                    <a:latin typeface="Times New Roman"/>
                    <a:ea typeface="Times New Roman"/>
                    <a:cs typeface="Times New Roman"/>
                  </a:rPr>
                  <a:t>/</a:t>
                </a:r>
                <a:r>
                  <a:rPr lang="en-GB" sz="2000" dirty="0" err="1">
                    <a:effectLst/>
                    <a:latin typeface="Times New Roman"/>
                    <a:ea typeface="Times New Roman"/>
                    <a:cs typeface="Times New Roman"/>
                  </a:rPr>
                  <a:t>hr</a:t>
                </a:r>
                <a:r>
                  <a:rPr lang="en-GB" sz="2000" dirty="0">
                    <a:effectLst/>
                    <a:latin typeface="Times New Roman"/>
                    <a:ea typeface="Times New Roman"/>
                    <a:cs typeface="Times New Roman"/>
                  </a:rPr>
                  <a:t>)</a:t>
                </a:r>
                <a:endParaRPr lang="en-US" sz="1600" dirty="0">
                  <a:effectLst/>
                  <a:latin typeface="Calibri"/>
                  <a:ea typeface="Calibri"/>
                  <a:cs typeface="Times New Roman"/>
                </a:endParaRPr>
              </a:p>
              <a:p>
                <a:pPr algn="just">
                  <a:lnSpc>
                    <a:spcPct val="115000"/>
                  </a:lnSpc>
                  <a:spcAft>
                    <a:spcPts val="1000"/>
                  </a:spcAft>
                </a:pPr>
                <a:r>
                  <a:rPr lang="en-GB" sz="2000" dirty="0" err="1">
                    <a:effectLst/>
                    <a:latin typeface="Times New Roman"/>
                    <a:ea typeface="Times New Roman"/>
                    <a:cs typeface="Times New Roman"/>
                  </a:rPr>
                  <a:t>K</a:t>
                </a:r>
                <a:r>
                  <a:rPr lang="en-GB" sz="2000" baseline="-25000" dirty="0" err="1">
                    <a:effectLst/>
                    <a:latin typeface="Times New Roman"/>
                    <a:ea typeface="Times New Roman"/>
                    <a:cs typeface="Times New Roman"/>
                  </a:rPr>
                  <a:t>j</a:t>
                </a:r>
                <a:r>
                  <a:rPr lang="en-GB" sz="2000" dirty="0">
                    <a:effectLst/>
                    <a:latin typeface="Times New Roman"/>
                    <a:ea typeface="Times New Roman"/>
                    <a:cs typeface="Times New Roman"/>
                  </a:rPr>
                  <a:t> = jam density (</a:t>
                </a:r>
                <a:r>
                  <a:rPr lang="en-GB" sz="2000" dirty="0" err="1">
                    <a:effectLst/>
                    <a:latin typeface="Times New Roman"/>
                    <a:ea typeface="Times New Roman"/>
                    <a:cs typeface="Times New Roman"/>
                  </a:rPr>
                  <a:t>veh</a:t>
                </a:r>
                <a:r>
                  <a:rPr lang="en-GB" sz="2000" dirty="0">
                    <a:effectLst/>
                    <a:latin typeface="Times New Roman"/>
                    <a:ea typeface="Times New Roman"/>
                    <a:cs typeface="Times New Roman"/>
                  </a:rPr>
                  <a:t>/km)</a:t>
                </a:r>
                <a:endParaRPr lang="en-US" sz="1600" dirty="0">
                  <a:effectLst/>
                  <a:latin typeface="Calibri"/>
                  <a:ea typeface="Calibri"/>
                  <a:cs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92348" y="129933"/>
                <a:ext cx="12021864" cy="2838149"/>
              </a:xfrm>
              <a:prstGeom prst="rect">
                <a:avLst/>
              </a:prstGeom>
              <a:blipFill rotWithShape="1">
                <a:blip r:embed="rId2"/>
                <a:stretch>
                  <a:fillRect l="-507" t="-429" r="-558" b="-1931"/>
                </a:stretch>
              </a:blipFill>
            </p:spPr>
            <p:txBody>
              <a:bodyPr/>
              <a:lstStyle/>
              <a:p>
                <a:r>
                  <a:rPr lang="en-US">
                    <a:noFill/>
                  </a:rPr>
                  <a:t> </a:t>
                </a:r>
              </a:p>
            </p:txBody>
          </p:sp>
        </mc:Fallback>
      </mc:AlternateContent>
      <p:sp>
        <p:nvSpPr>
          <p:cNvPr id="8" name="Rectangle 7"/>
          <p:cNvSpPr/>
          <p:nvPr/>
        </p:nvSpPr>
        <p:spPr>
          <a:xfrm>
            <a:off x="213582" y="3391768"/>
            <a:ext cx="4577087" cy="423834"/>
          </a:xfrm>
          <a:prstGeom prst="rect">
            <a:avLst/>
          </a:prstGeom>
        </p:spPr>
        <p:txBody>
          <a:bodyPr wrap="none">
            <a:spAutoFit/>
          </a:bodyPr>
          <a:lstStyle/>
          <a:p>
            <a:pPr algn="just">
              <a:lnSpc>
                <a:spcPct val="115000"/>
              </a:lnSpc>
              <a:spcAft>
                <a:spcPts val="1000"/>
              </a:spcAft>
            </a:pPr>
            <a:r>
              <a:rPr lang="en-GB" sz="2000" b="1" dirty="0">
                <a:solidFill>
                  <a:srgbClr val="FF0000"/>
                </a:solidFill>
                <a:latin typeface="Times New Roman"/>
                <a:ea typeface="Calibri"/>
                <a:cs typeface="Times New Roman"/>
              </a:rPr>
              <a:t>Derive the equation for maximum flow: </a:t>
            </a:r>
            <a:endParaRPr lang="en-US" sz="1600" dirty="0">
              <a:solidFill>
                <a:srgbClr val="FF0000"/>
              </a:solidFill>
              <a:effectLst/>
              <a:latin typeface="Calibri"/>
              <a:ea typeface="Calibri"/>
              <a:cs typeface="Times New Roman"/>
            </a:endParaRPr>
          </a:p>
        </p:txBody>
      </p:sp>
    </p:spTree>
    <p:extLst>
      <p:ext uri="{BB962C8B-B14F-4D97-AF65-F5344CB8AC3E}">
        <p14:creationId xmlns:p14="http://schemas.microsoft.com/office/powerpoint/2010/main" val="247370548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2"/>
          <p:cNvSpPr>
            <a:spLocks noChangeArrowheads="1"/>
          </p:cNvSpPr>
          <p:nvPr/>
        </p:nvSpPr>
        <p:spPr bwMode="auto">
          <a:xfrm>
            <a:off x="4302133" y="228600"/>
            <a:ext cx="36423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Flow density relation curve:</a:t>
            </a:r>
            <a:endParaRPr kumimoji="0" lang="en-GB"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AutoShape 1" descr="Speed-flow-density relationship | Download Scientific Diagram"/>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 name="Rectangle 3"/>
          <p:cNvSpPr>
            <a:spLocks noChangeArrowheads="1"/>
          </p:cNvSpPr>
          <p:nvPr/>
        </p:nvSpPr>
        <p:spPr bwMode="auto">
          <a:xfrm>
            <a:off x="0" y="7620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en-US" sz="7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11" descr="Speed-flow-density relationship"/>
          <p:cNvPicPr/>
          <p:nvPr/>
        </p:nvPicPr>
        <p:blipFill rotWithShape="1">
          <a:blip r:embed="rId2">
            <a:extLst>
              <a:ext uri="{28A0092B-C50C-407E-A947-70E740481C1C}">
                <a14:useLocalDpi xmlns:a14="http://schemas.microsoft.com/office/drawing/2010/main" val="0"/>
              </a:ext>
            </a:extLst>
          </a:blip>
          <a:srcRect r="18648"/>
          <a:stretch/>
        </p:blipFill>
        <p:spPr bwMode="auto">
          <a:xfrm>
            <a:off x="2694304" y="1066800"/>
            <a:ext cx="7057707" cy="5029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664906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189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AutoShape 1" descr="Speed-flow-density relationship | Download Scientific Diagram"/>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 name="Rectangle 3"/>
          <p:cNvSpPr>
            <a:spLocks noChangeArrowheads="1"/>
          </p:cNvSpPr>
          <p:nvPr/>
        </p:nvSpPr>
        <p:spPr bwMode="auto">
          <a:xfrm>
            <a:off x="0" y="7620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en-US" sz="7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04801" y="346361"/>
                <a:ext cx="11657012" cy="5614614"/>
              </a:xfrm>
              <a:prstGeom prst="rect">
                <a:avLst/>
              </a:prstGeom>
            </p:spPr>
            <p:txBody>
              <a:bodyPr wrap="square">
                <a:spAutoFit/>
              </a:bodyPr>
              <a:lstStyle/>
              <a:p>
                <a:pPr algn="just">
                  <a:lnSpc>
                    <a:spcPct val="115000"/>
                  </a:lnSpc>
                  <a:spcAft>
                    <a:spcPts val="1000"/>
                  </a:spcAft>
                </a:pPr>
                <a:r>
                  <a:rPr lang="en-US" sz="2000" b="1" dirty="0">
                    <a:solidFill>
                      <a:srgbClr val="FF0000"/>
                    </a:solidFill>
                    <a:latin typeface="Times New Roman"/>
                    <a:ea typeface="Calibri"/>
                    <a:cs typeface="Times New Roman"/>
                  </a:rPr>
                  <a:t>Questions 1:</a:t>
                </a:r>
                <a:r>
                  <a:rPr lang="en-US" sz="2000" dirty="0">
                    <a:latin typeface="Times New Roman"/>
                    <a:ea typeface="Calibri"/>
                    <a:cs typeface="Times New Roman"/>
                  </a:rPr>
                  <a:t> The average spacing between vehicles in a traffic stream is 50 m. What is the traffic density (in </a:t>
                </a:r>
                <a:r>
                  <a:rPr lang="en-US" sz="2000" dirty="0" err="1">
                    <a:latin typeface="Times New Roman"/>
                    <a:ea typeface="Calibri"/>
                    <a:cs typeface="Times New Roman"/>
                  </a:rPr>
                  <a:t>veh</a:t>
                </a:r>
                <a:r>
                  <a:rPr lang="en-US" sz="2000" dirty="0">
                    <a:latin typeface="Times New Roman"/>
                    <a:ea typeface="Calibri"/>
                    <a:cs typeface="Times New Roman"/>
                  </a:rPr>
                  <a:t>/km).</a:t>
                </a:r>
                <a:endParaRPr lang="en-US" dirty="0">
                  <a:effectLst/>
                  <a:latin typeface="Calibri"/>
                  <a:ea typeface="Calibri"/>
                  <a:cs typeface="Times New Roman"/>
                </a:endParaRPr>
              </a:p>
              <a:p>
                <a:pPr algn="just">
                  <a:lnSpc>
                    <a:spcPct val="115000"/>
                  </a:lnSpc>
                  <a:spcAft>
                    <a:spcPts val="1000"/>
                  </a:spcAft>
                </a:pPr>
                <a:r>
                  <a:rPr lang="en-US" sz="2000" dirty="0">
                    <a:effectLst/>
                    <a:latin typeface="Times New Roman"/>
                    <a:ea typeface="Calibri"/>
                    <a:cs typeface="Times New Roman"/>
                  </a:rPr>
                  <a:t> </a:t>
                </a:r>
                <a:endParaRPr lang="en-US" dirty="0">
                  <a:effectLst/>
                  <a:latin typeface="Calibri"/>
                  <a:ea typeface="Calibri"/>
                  <a:cs typeface="Times New Roman"/>
                </a:endParaRPr>
              </a:p>
              <a:p>
                <a:pPr algn="just">
                  <a:lnSpc>
                    <a:spcPct val="115000"/>
                  </a:lnSpc>
                  <a:spcAft>
                    <a:spcPts val="1000"/>
                  </a:spcAft>
                </a:pPr>
                <a:r>
                  <a:rPr lang="en-GB" sz="2000" b="1" dirty="0">
                    <a:solidFill>
                      <a:srgbClr val="FF0000"/>
                    </a:solidFill>
                    <a:effectLst/>
                    <a:latin typeface="Times New Roman"/>
                    <a:ea typeface="Calibri"/>
                    <a:cs typeface="Times New Roman"/>
                  </a:rPr>
                  <a:t>Questions 2: </a:t>
                </a:r>
                <a:r>
                  <a:rPr lang="en-GB" sz="2000" dirty="0">
                    <a:effectLst/>
                    <a:latin typeface="Times New Roman"/>
                    <a:ea typeface="Calibri"/>
                    <a:cs typeface="Times New Roman"/>
                  </a:rPr>
                  <a:t>In a one lane one-way homogeneous traffic stream the observed average headway is 3 sec. what is traffic flow rate (</a:t>
                </a:r>
                <a:r>
                  <a:rPr lang="en-GB" sz="2000" dirty="0" err="1">
                    <a:effectLst/>
                    <a:latin typeface="Times New Roman"/>
                    <a:ea typeface="Calibri"/>
                    <a:cs typeface="Times New Roman"/>
                  </a:rPr>
                  <a:t>veh</a:t>
                </a:r>
                <a:r>
                  <a:rPr lang="en-GB" sz="2000" dirty="0">
                    <a:effectLst/>
                    <a:latin typeface="Times New Roman"/>
                    <a:ea typeface="Calibri"/>
                    <a:cs typeface="Times New Roman"/>
                  </a:rPr>
                  <a:t>/</a:t>
                </a:r>
                <a:r>
                  <a:rPr lang="en-GB" sz="2000" dirty="0" err="1">
                    <a:effectLst/>
                    <a:latin typeface="Times New Roman"/>
                    <a:ea typeface="Calibri"/>
                    <a:cs typeface="Times New Roman"/>
                  </a:rPr>
                  <a:t>hr</a:t>
                </a:r>
                <a:r>
                  <a:rPr lang="en-GB" sz="2000" dirty="0">
                    <a:effectLst/>
                    <a:latin typeface="Times New Roman"/>
                    <a:ea typeface="Calibri"/>
                    <a:cs typeface="Times New Roman"/>
                  </a:rPr>
                  <a:t>)?</a:t>
                </a:r>
                <a:endParaRPr lang="en-US"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 </a:t>
                </a:r>
                <a:endParaRPr lang="en-US" dirty="0">
                  <a:effectLst/>
                  <a:latin typeface="Calibri"/>
                  <a:ea typeface="Calibri"/>
                  <a:cs typeface="Times New Roman"/>
                </a:endParaRPr>
              </a:p>
              <a:p>
                <a:pPr algn="just">
                  <a:lnSpc>
                    <a:spcPct val="115000"/>
                  </a:lnSpc>
                  <a:spcAft>
                    <a:spcPts val="1000"/>
                  </a:spcAft>
                </a:pPr>
                <a:r>
                  <a:rPr lang="en-GB" sz="2000" b="1" dirty="0">
                    <a:solidFill>
                      <a:srgbClr val="FF0000"/>
                    </a:solidFill>
                    <a:effectLst/>
                    <a:latin typeface="Times New Roman"/>
                    <a:ea typeface="Calibri"/>
                    <a:cs typeface="Times New Roman"/>
                  </a:rPr>
                  <a:t>Questions 3:</a:t>
                </a:r>
                <a:r>
                  <a:rPr lang="en-GB" sz="2000" dirty="0">
                    <a:effectLst/>
                    <a:latin typeface="Times New Roman"/>
                    <a:ea typeface="Calibri"/>
                    <a:cs typeface="Times New Roman"/>
                  </a:rPr>
                  <a:t> Estimate the mean speed at point where the density is 175 </a:t>
                </a:r>
                <a:r>
                  <a:rPr lang="en-GB" sz="2000" dirty="0" err="1">
                    <a:effectLst/>
                    <a:latin typeface="Times New Roman"/>
                    <a:ea typeface="Calibri"/>
                    <a:cs typeface="Times New Roman"/>
                  </a:rPr>
                  <a:t>veh</a:t>
                </a:r>
                <a:r>
                  <a:rPr lang="en-GB" sz="2000" dirty="0">
                    <a:effectLst/>
                    <a:latin typeface="Times New Roman"/>
                    <a:ea typeface="Calibri"/>
                    <a:cs typeface="Times New Roman"/>
                  </a:rPr>
                  <a:t>/mile and flow is 1000 </a:t>
                </a:r>
                <a:r>
                  <a:rPr lang="en-GB" sz="2000" dirty="0" err="1">
                    <a:effectLst/>
                    <a:latin typeface="Times New Roman"/>
                    <a:ea typeface="Calibri"/>
                    <a:cs typeface="Times New Roman"/>
                  </a:rPr>
                  <a:t>veh</a:t>
                </a:r>
                <a:r>
                  <a:rPr lang="en-GB" sz="2000" dirty="0">
                    <a:effectLst/>
                    <a:latin typeface="Times New Roman"/>
                    <a:ea typeface="Calibri"/>
                    <a:cs typeface="Times New Roman"/>
                  </a:rPr>
                  <a:t>/hr.</a:t>
                </a:r>
                <a:endParaRPr lang="en-US"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 </a:t>
                </a:r>
                <a:endParaRPr lang="en-US" dirty="0">
                  <a:effectLst/>
                  <a:latin typeface="Calibri"/>
                  <a:ea typeface="Calibri"/>
                  <a:cs typeface="Times New Roman"/>
                </a:endParaRPr>
              </a:p>
              <a:p>
                <a:pPr algn="just">
                  <a:lnSpc>
                    <a:spcPct val="115000"/>
                  </a:lnSpc>
                  <a:spcAft>
                    <a:spcPts val="1000"/>
                  </a:spcAft>
                </a:pPr>
                <a:r>
                  <a:rPr lang="en-GB" sz="2000" b="1" dirty="0">
                    <a:solidFill>
                      <a:srgbClr val="FF0000"/>
                    </a:solidFill>
                    <a:effectLst/>
                    <a:latin typeface="Times New Roman"/>
                    <a:ea typeface="Calibri"/>
                    <a:cs typeface="Times New Roman"/>
                  </a:rPr>
                  <a:t>Questions 4:</a:t>
                </a:r>
                <a:r>
                  <a:rPr lang="en-GB" sz="2000" dirty="0">
                    <a:effectLst/>
                    <a:latin typeface="Times New Roman"/>
                    <a:ea typeface="Calibri"/>
                    <a:cs typeface="Times New Roman"/>
                  </a:rPr>
                  <a:t> In speed density relationship, </a:t>
                </a:r>
                <a:r>
                  <a:rPr lang="en-GB" sz="2000" dirty="0" err="1">
                    <a:effectLst/>
                    <a:latin typeface="Times New Roman"/>
                    <a:ea typeface="Calibri"/>
                    <a:cs typeface="Times New Roman"/>
                  </a:rPr>
                  <a:t>V</a:t>
                </a:r>
                <a:r>
                  <a:rPr lang="en-GB" sz="2000" baseline="-25000" dirty="0" err="1">
                    <a:effectLst/>
                    <a:latin typeface="Times New Roman"/>
                    <a:ea typeface="Calibri"/>
                    <a:cs typeface="Times New Roman"/>
                  </a:rPr>
                  <a:t>s</a:t>
                </a:r>
                <a:r>
                  <a:rPr lang="en-GB" sz="2000" baseline="-25000" dirty="0">
                    <a:effectLst/>
                    <a:latin typeface="Times New Roman"/>
                    <a:ea typeface="Calibri"/>
                    <a:cs typeface="Times New Roman"/>
                  </a:rPr>
                  <a:t> </a:t>
                </a:r>
                <a:r>
                  <a:rPr lang="en-GB" sz="2000" dirty="0">
                    <a:effectLst/>
                    <a:latin typeface="Times New Roman"/>
                    <a:ea typeface="Calibri"/>
                    <a:cs typeface="Times New Roman"/>
                  </a:rPr>
                  <a:t>= 65 (1 - </a:t>
                </a:r>
                <a14:m>
                  <m:oMath xmlns:m="http://schemas.openxmlformats.org/officeDocument/2006/math">
                    <m:f>
                      <m:fPr>
                        <m:ctrlPr>
                          <a:rPr lang="en-US" sz="2000" i="1">
                            <a:effectLst/>
                            <a:latin typeface="Cambria Math"/>
                            <a:ea typeface="Calibri"/>
                            <a:cs typeface="Times New Roman"/>
                          </a:rPr>
                        </m:ctrlPr>
                      </m:fPr>
                      <m:num>
                        <m:r>
                          <a:rPr lang="en-GB" sz="2000" i="1">
                            <a:effectLst/>
                            <a:latin typeface="Cambria Math"/>
                            <a:ea typeface="Calibri"/>
                            <a:cs typeface="Times New Roman"/>
                          </a:rPr>
                          <m:t>𝑘</m:t>
                        </m:r>
                      </m:num>
                      <m:den>
                        <m:r>
                          <a:rPr lang="en-GB" sz="2000" i="1">
                            <a:effectLst/>
                            <a:latin typeface="Cambria Math"/>
                            <a:ea typeface="Calibri"/>
                            <a:cs typeface="Times New Roman"/>
                          </a:rPr>
                          <m:t>116</m:t>
                        </m:r>
                      </m:den>
                    </m:f>
                  </m:oMath>
                </a14:m>
                <a:r>
                  <a:rPr lang="en-GB" sz="2000" dirty="0">
                    <a:effectLst/>
                    <a:latin typeface="Times New Roman"/>
                    <a:ea typeface="Calibri"/>
                    <a:cs typeface="Times New Roman"/>
                  </a:rPr>
                  <a:t>) Determine the following condition, </a:t>
                </a:r>
                <a:endParaRPr lang="en-US" dirty="0">
                  <a:effectLst/>
                  <a:latin typeface="Calibri"/>
                  <a:ea typeface="Calibri"/>
                  <a:cs typeface="Times New Roman"/>
                </a:endParaRPr>
              </a:p>
              <a:p>
                <a:pPr algn="just">
                  <a:lnSpc>
                    <a:spcPct val="115000"/>
                  </a:lnSpc>
                  <a:spcAft>
                    <a:spcPts val="1000"/>
                  </a:spcAft>
                </a:pPr>
                <a:r>
                  <a:rPr lang="en-GB" sz="2000" dirty="0" err="1">
                    <a:effectLst/>
                    <a:latin typeface="Times New Roman"/>
                    <a:ea typeface="Calibri"/>
                    <a:cs typeface="Times New Roman"/>
                  </a:rPr>
                  <a:t>i</a:t>
                </a:r>
                <a:r>
                  <a:rPr lang="en-GB" sz="2000" dirty="0">
                    <a:effectLst/>
                    <a:latin typeface="Times New Roman"/>
                    <a:ea typeface="Calibri"/>
                    <a:cs typeface="Times New Roman"/>
                  </a:rPr>
                  <a:t>) Free flow, jam density, maximum flow density</a:t>
                </a:r>
                <a:endParaRPr lang="en-US" dirty="0">
                  <a:effectLst/>
                  <a:latin typeface="Calibri"/>
                  <a:ea typeface="Calibri"/>
                  <a:cs typeface="Times New Roman"/>
                </a:endParaRPr>
              </a:p>
              <a:p>
                <a:pPr algn="just">
                  <a:lnSpc>
                    <a:spcPct val="115000"/>
                  </a:lnSpc>
                  <a:spcAft>
                    <a:spcPts val="1000"/>
                  </a:spcAft>
                </a:pPr>
                <a:r>
                  <a:rPr lang="en-GB" sz="2000" dirty="0">
                    <a:effectLst/>
                    <a:latin typeface="Times New Roman"/>
                    <a:ea typeface="Calibri"/>
                    <a:cs typeface="Times New Roman"/>
                  </a:rPr>
                  <a:t>ii) Flow density and flow speed</a:t>
                </a:r>
                <a:endParaRPr lang="en-US" dirty="0">
                  <a:effectLst/>
                  <a:latin typeface="Calibri"/>
                  <a:ea typeface="Calibri"/>
                  <a:cs typeface="Times New Roman"/>
                </a:endParaRPr>
              </a:p>
              <a:p>
                <a:pPr algn="just">
                  <a:lnSpc>
                    <a:spcPct val="115000"/>
                  </a:lnSpc>
                  <a:spcAft>
                    <a:spcPts val="1000"/>
                  </a:spcAft>
                </a:pPr>
                <a:r>
                  <a:rPr lang="en-GB" dirty="0">
                    <a:effectLst/>
                    <a:latin typeface="Times New Roman"/>
                    <a:ea typeface="Calibri"/>
                    <a:cs typeface="Times New Roman"/>
                  </a:rPr>
                  <a:t> </a:t>
                </a:r>
                <a:endParaRPr lang="en-US" sz="1600" dirty="0">
                  <a:effectLst/>
                  <a:latin typeface="Calibri"/>
                  <a:ea typeface="Calibri"/>
                  <a:cs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304801" y="346361"/>
                <a:ext cx="11657012" cy="5614614"/>
              </a:xfrm>
              <a:prstGeom prst="rect">
                <a:avLst/>
              </a:prstGeom>
              <a:blipFill rotWithShape="1">
                <a:blip r:embed="rId2"/>
                <a:stretch>
                  <a:fillRect l="-523" t="-217" r="-523"/>
                </a:stretch>
              </a:blipFill>
            </p:spPr>
            <p:txBody>
              <a:bodyPr/>
              <a:lstStyle/>
              <a:p>
                <a:r>
                  <a:rPr lang="en-US">
                    <a:noFill/>
                  </a:rPr>
                  <a:t> </a:t>
                </a:r>
              </a:p>
            </p:txBody>
          </p:sp>
        </mc:Fallback>
      </mc:AlternateContent>
    </p:spTree>
    <p:extLst>
      <p:ext uri="{BB962C8B-B14F-4D97-AF65-F5344CB8AC3E}">
        <p14:creationId xmlns:p14="http://schemas.microsoft.com/office/powerpoint/2010/main" val="3607717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19</a:t>
            </a:fld>
            <a:endParaRPr lang="en-US"/>
          </a:p>
        </p:txBody>
      </p:sp>
      <p:sp>
        <p:nvSpPr>
          <p:cNvPr id="2" name="Rectangle 1"/>
          <p:cNvSpPr/>
          <p:nvPr/>
        </p:nvSpPr>
        <p:spPr>
          <a:xfrm>
            <a:off x="188848" y="228614"/>
            <a:ext cx="4229164" cy="5237331"/>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a:ea typeface="Calibri"/>
                <a:cs typeface="Times New Roman"/>
              </a:rPr>
              <a:t>Modes of transportation: </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Roadways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Railways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Waterways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Airways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Rope 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Belt conveyors</a:t>
            </a:r>
            <a:endParaRPr lang="en-US" sz="2400" dirty="0" smtClean="0">
              <a:effectLst/>
              <a:latin typeface="Calibri"/>
              <a:ea typeface="Calibri"/>
              <a:cs typeface="Times New Roman"/>
            </a:endParaRPr>
          </a:p>
          <a:p>
            <a:r>
              <a:rPr lang="en-US" sz="2400" dirty="0" smtClean="0">
                <a:effectLst/>
                <a:latin typeface="Times New Roman"/>
                <a:ea typeface="Calibri"/>
              </a:rPr>
              <a:t>Pipe ways</a:t>
            </a:r>
            <a:endParaRPr lang="en-US" sz="2400" dirty="0">
              <a:effectLst/>
              <a:latin typeface="Calibri"/>
              <a:ea typeface="Calibri"/>
              <a:cs typeface="Times New Roman"/>
            </a:endParaRPr>
          </a:p>
        </p:txBody>
      </p:sp>
      <p:pic>
        <p:nvPicPr>
          <p:cNvPr id="9218" name="Picture 2" descr="Aerial Rope Transit - (Cable Car) for Public Tran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612" y="180279"/>
            <a:ext cx="4692080" cy="26374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00070" y="981116"/>
            <a:ext cx="1360916" cy="553998"/>
          </a:xfrm>
          <a:prstGeom prst="rect">
            <a:avLst/>
          </a:prstGeom>
        </p:spPr>
        <p:txBody>
          <a:bodyPr wrap="none">
            <a:spAutoFit/>
          </a:bodyPr>
          <a:lstStyle/>
          <a:p>
            <a:pPr algn="just">
              <a:lnSpc>
                <a:spcPct val="150000"/>
              </a:lnSpc>
              <a:spcAft>
                <a:spcPts val="1000"/>
              </a:spcAft>
            </a:pPr>
            <a:r>
              <a:rPr lang="en-US" sz="2000" b="1" dirty="0" smtClean="0">
                <a:effectLst/>
                <a:latin typeface="Times New Roman"/>
                <a:ea typeface="Calibri"/>
                <a:cs typeface="Times New Roman"/>
              </a:rPr>
              <a:t>Rope ways</a:t>
            </a:r>
            <a:endParaRPr lang="en-US" sz="2000" b="1" dirty="0" smtClean="0">
              <a:effectLst/>
              <a:latin typeface="Calibri"/>
              <a:ea typeface="Calibri"/>
              <a:cs typeface="Times New Roman"/>
            </a:endParaRPr>
          </a:p>
        </p:txBody>
      </p:sp>
      <p:pic>
        <p:nvPicPr>
          <p:cNvPr id="9220" name="Picture 4" descr="Heavy Duty Industrial Conveyor Systems for Mining Operations | Luff  Industries Lt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168" y="2932388"/>
            <a:ext cx="4660140" cy="26485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25685" y="3752006"/>
            <a:ext cx="1785601" cy="553998"/>
          </a:xfrm>
          <a:prstGeom prst="rect">
            <a:avLst/>
          </a:prstGeom>
        </p:spPr>
        <p:txBody>
          <a:bodyPr wrap="none">
            <a:spAutoFit/>
          </a:bodyPr>
          <a:lstStyle/>
          <a:p>
            <a:pPr lvl="0" algn="just">
              <a:lnSpc>
                <a:spcPct val="150000"/>
              </a:lnSpc>
              <a:spcAft>
                <a:spcPts val="1000"/>
              </a:spcAft>
            </a:pPr>
            <a:r>
              <a:rPr lang="en-US" sz="2000" b="1" dirty="0">
                <a:solidFill>
                  <a:srgbClr val="000000"/>
                </a:solidFill>
                <a:latin typeface="Times New Roman"/>
                <a:ea typeface="Calibri"/>
                <a:cs typeface="Times New Roman"/>
              </a:rPr>
              <a:t>Belt conveyors</a:t>
            </a:r>
            <a:endParaRPr lang="en-US" sz="2000" b="1" dirty="0">
              <a:solidFill>
                <a:srgbClr val="000000"/>
              </a:solidFill>
              <a:latin typeface="Calibri"/>
              <a:ea typeface="Calibri"/>
              <a:cs typeface="Times New Roman"/>
            </a:endParaRPr>
          </a:p>
        </p:txBody>
      </p:sp>
    </p:spTree>
    <p:extLst>
      <p:ext uri="{BB962C8B-B14F-4D97-AF65-F5344CB8AC3E}">
        <p14:creationId xmlns:p14="http://schemas.microsoft.com/office/powerpoint/2010/main" val="116146221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15</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190-203</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190</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284412" y="1066800"/>
            <a:ext cx="74676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Traffic Operation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4545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55612" y="6118290"/>
            <a:ext cx="670385" cy="502920"/>
          </a:xfrm>
        </p:spPr>
        <p:txBody>
          <a:bodyPr/>
          <a:lstStyle/>
          <a:p>
            <a:fld id="{34216374-E7D6-4C74-ADA3-2C9987A1DEB2}" type="slidenum">
              <a:rPr lang="en-US" smtClean="0"/>
              <a:pPr/>
              <a:t>191</a:t>
            </a:fld>
            <a:endParaRPr lang="en-US"/>
          </a:p>
        </p:txBody>
      </p:sp>
      <p:sp>
        <p:nvSpPr>
          <p:cNvPr id="6" name="Rectangle 5"/>
          <p:cNvSpPr/>
          <p:nvPr/>
        </p:nvSpPr>
        <p:spPr>
          <a:xfrm>
            <a:off x="1522412" y="-21860"/>
            <a:ext cx="1742400" cy="461665"/>
          </a:xfrm>
          <a:prstGeom prst="rect">
            <a:avLst/>
          </a:prstGeom>
        </p:spPr>
        <p:txBody>
          <a:bodyPr wrap="non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Traffic </a:t>
            </a:r>
            <a:r>
              <a:rPr lang="en-US" sz="2400" b="1" dirty="0" smtClean="0">
                <a:solidFill>
                  <a:srgbClr val="FF0000"/>
                </a:solidFill>
                <a:latin typeface="Times New Roman" panose="02020603050405020304" pitchFamily="18" charset="0"/>
                <a:cs typeface="Times New Roman" panose="02020603050405020304" pitchFamily="18" charset="0"/>
              </a:rPr>
              <a:t>Sign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5697" y="305770"/>
            <a:ext cx="5292915" cy="4847481"/>
          </a:xfrm>
          <a:prstGeom prst="rect">
            <a:avLst/>
          </a:prstGeom>
        </p:spPr>
        <p:txBody>
          <a:bodyPr wrap="square">
            <a:spAutoFit/>
          </a:bodyPr>
          <a:lstStyle/>
          <a:p>
            <a:pPr marL="342900" marR="0" lvl="0" indent="-342900" algn="just">
              <a:lnSpc>
                <a:spcPct val="115000"/>
              </a:lnSpc>
              <a:spcBef>
                <a:spcPts val="0"/>
              </a:spcBef>
              <a:spcAft>
                <a:spcPts val="600"/>
              </a:spcAft>
              <a:buFont typeface="Wingdings"/>
              <a:buChar char=""/>
              <a:tabLst>
                <a:tab pos="457200" algn="l"/>
              </a:tabLst>
            </a:pPr>
            <a:r>
              <a:rPr lang="en-US" sz="2000" b="1" dirty="0">
                <a:latin typeface="Times New Roman"/>
                <a:ea typeface="Calibri"/>
                <a:cs typeface="Times New Roman"/>
              </a:rPr>
              <a:t>Regulatory Signs</a:t>
            </a:r>
            <a:r>
              <a:rPr lang="en-US" sz="2000" dirty="0">
                <a:latin typeface="Times New Roman"/>
                <a:ea typeface="Calibri"/>
                <a:cs typeface="Times New Roman"/>
              </a:rPr>
              <a:t>: These signs inform road users of traffic laws and regulations that must be followed. Common examples include stop signs, speed limits, and no-entry signs.</a:t>
            </a:r>
            <a:endParaRPr lang="en-US" dirty="0">
              <a:latin typeface="Calibri"/>
              <a:ea typeface="Calibri"/>
              <a:cs typeface="Times New Roman"/>
            </a:endParaRPr>
          </a:p>
          <a:p>
            <a:pPr marL="342900" marR="0" lvl="0" indent="-342900" algn="just">
              <a:lnSpc>
                <a:spcPct val="115000"/>
              </a:lnSpc>
              <a:spcBef>
                <a:spcPts val="0"/>
              </a:spcBef>
              <a:spcAft>
                <a:spcPts val="600"/>
              </a:spcAft>
              <a:buFont typeface="Wingdings"/>
              <a:buChar char=""/>
              <a:tabLst>
                <a:tab pos="457200" algn="l"/>
              </a:tabLst>
            </a:pPr>
            <a:r>
              <a:rPr lang="en-US" sz="2000" b="1" dirty="0">
                <a:latin typeface="Times New Roman"/>
                <a:ea typeface="Calibri"/>
                <a:cs typeface="Times New Roman"/>
              </a:rPr>
              <a:t>Warning Signs</a:t>
            </a:r>
            <a:r>
              <a:rPr lang="en-US" sz="2000" dirty="0">
                <a:latin typeface="Times New Roman"/>
                <a:ea typeface="Calibri"/>
                <a:cs typeface="Times New Roman"/>
              </a:rPr>
              <a:t>: These signs warn drivers of potential hazards or changes in road conditions ahead. They help ensure safety by encouraging caution.</a:t>
            </a:r>
            <a:endParaRPr lang="en-US" dirty="0">
              <a:latin typeface="Calibri"/>
              <a:ea typeface="Calibri"/>
              <a:cs typeface="Times New Roman"/>
            </a:endParaRPr>
          </a:p>
          <a:p>
            <a:pPr marL="342900" marR="0" lvl="0" indent="-342900" algn="just">
              <a:lnSpc>
                <a:spcPct val="115000"/>
              </a:lnSpc>
              <a:spcBef>
                <a:spcPts val="0"/>
              </a:spcBef>
              <a:spcAft>
                <a:spcPts val="600"/>
              </a:spcAft>
              <a:buFont typeface="Wingdings"/>
              <a:buChar char=""/>
              <a:tabLst>
                <a:tab pos="457200" algn="l"/>
              </a:tabLst>
            </a:pPr>
            <a:r>
              <a:rPr lang="en-US" sz="2000" b="1" dirty="0">
                <a:latin typeface="Times New Roman"/>
                <a:ea typeface="Calibri"/>
                <a:cs typeface="Times New Roman"/>
              </a:rPr>
              <a:t>Informational/Guide Signs</a:t>
            </a:r>
            <a:r>
              <a:rPr lang="en-US" sz="2000" dirty="0">
                <a:latin typeface="Times New Roman"/>
                <a:ea typeface="Calibri"/>
                <a:cs typeface="Times New Roman"/>
              </a:rPr>
              <a:t>: These provide helpful information such as directions, distances, or nearby facilities. They assist drivers in navigating roads and reaching destinations.</a:t>
            </a:r>
            <a:endParaRPr lang="en-US" dirty="0">
              <a:effectLst/>
              <a:latin typeface="Calibri"/>
              <a:ea typeface="Calibri"/>
              <a:cs typeface="Times New Roman"/>
            </a:endParaRPr>
          </a:p>
        </p:txBody>
      </p:sp>
      <p:pic>
        <p:nvPicPr>
          <p:cNvPr id="1026" name="Picture 2" descr="C:\Users\user\Downloads\Road Signs Draw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864" y="-6096"/>
            <a:ext cx="5334000" cy="681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6623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192</a:t>
            </a:fld>
            <a:endParaRPr lang="en-US"/>
          </a:p>
        </p:txBody>
      </p:sp>
      <p:pic>
        <p:nvPicPr>
          <p:cNvPr id="2050" name="Picture 2" descr="https://playworksheet.com/file/preview/road-signs-warning-diamo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0"/>
            <a:ext cx="4712336" cy="62320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1012" y="6324600"/>
            <a:ext cx="1640257" cy="369332"/>
          </a:xfrm>
          <a:prstGeom prst="rect">
            <a:avLst/>
          </a:prstGeom>
        </p:spPr>
        <p:txBody>
          <a:bodyPr wrap="none">
            <a:spAutoFit/>
          </a:bodyPr>
          <a:lstStyle/>
          <a:p>
            <a:r>
              <a:rPr lang="en-US" b="1" dirty="0">
                <a:latin typeface="Times New Roman"/>
                <a:ea typeface="Calibri"/>
                <a:cs typeface="Times New Roman"/>
              </a:rPr>
              <a:t>Warning Signs</a:t>
            </a:r>
            <a:endParaRPr lang="en-US" dirty="0"/>
          </a:p>
        </p:txBody>
      </p:sp>
      <p:pic>
        <p:nvPicPr>
          <p:cNvPr id="2052" name="Picture 4" descr="informative traffic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412" y="-29504"/>
            <a:ext cx="6208890" cy="649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0118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193</a:t>
            </a:fld>
            <a:endParaRPr lang="en-US"/>
          </a:p>
        </p:txBody>
      </p:sp>
      <p:pic>
        <p:nvPicPr>
          <p:cNvPr id="3074" name="Picture 2" descr="C:\Users\user\Downloads\bb2a8059-3076-48ed-9381-08b4a34566fb.jpg"/>
          <p:cNvPicPr>
            <a:picLocks noChangeAspect="1" noChangeArrowheads="1"/>
          </p:cNvPicPr>
          <p:nvPr/>
        </p:nvPicPr>
        <p:blipFill rotWithShape="1">
          <a:blip r:embed="rId2">
            <a:extLst>
              <a:ext uri="{28A0092B-C50C-407E-A947-70E740481C1C}">
                <a14:useLocalDpi xmlns:a14="http://schemas.microsoft.com/office/drawing/2010/main" val="0"/>
              </a:ext>
            </a:extLst>
          </a:blip>
          <a:srcRect l="20255" r="9773"/>
          <a:stretch/>
        </p:blipFill>
        <p:spPr bwMode="auto">
          <a:xfrm>
            <a:off x="150812" y="0"/>
            <a:ext cx="3808412" cy="68034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ngitudinal Markings Longitudinal Mar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12" y="152399"/>
            <a:ext cx="7162800" cy="46062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8013" y="5105400"/>
            <a:ext cx="6858000" cy="1631216"/>
          </a:xfrm>
          <a:prstGeom prst="rect">
            <a:avLst/>
          </a:prstGeom>
        </p:spPr>
        <p:txBody>
          <a:bodyPr wrap="square">
            <a:spAutoFit/>
          </a:bodyPr>
          <a:lstStyle/>
          <a:p>
            <a:pPr algn="just"/>
            <a:r>
              <a:rPr lang="en-GB" sz="2000" dirty="0">
                <a:latin typeface="Times New Roman" pitchFamily="18" charset="0"/>
                <a:cs typeface="Times New Roman" pitchFamily="18" charset="0"/>
              </a:rPr>
              <a:t>A dotted white line on a road signifies </a:t>
            </a:r>
            <a:r>
              <a:rPr lang="en-GB" sz="2000" b="1" dirty="0">
                <a:latin typeface="Times New Roman" pitchFamily="18" charset="0"/>
                <a:cs typeface="Times New Roman" pitchFamily="18" charset="0"/>
              </a:rPr>
              <a:t>separation of traffic lanes moving in the same direction</a:t>
            </a:r>
            <a:r>
              <a:rPr lang="en-GB" sz="2000" dirty="0">
                <a:solidFill>
                  <a:srgbClr val="001D35"/>
                </a:solidFill>
                <a:latin typeface="Times New Roman" pitchFamily="18" charset="0"/>
                <a:cs typeface="Times New Roman" pitchFamily="18" charset="0"/>
              </a:rPr>
              <a:t>, allowing drivers to change lanes or overtake if it is safe to do so. If the dotted line is </a:t>
            </a:r>
            <a:r>
              <a:rPr lang="en-GB" sz="2000" b="1" dirty="0">
                <a:solidFill>
                  <a:srgbClr val="001D35"/>
                </a:solidFill>
                <a:latin typeface="Times New Roman" pitchFamily="18" charset="0"/>
                <a:cs typeface="Times New Roman" pitchFamily="18" charset="0"/>
              </a:rPr>
              <a:t>shorter and dashed</a:t>
            </a:r>
            <a:r>
              <a:rPr lang="en-GB" sz="2000" dirty="0">
                <a:solidFill>
                  <a:srgbClr val="001D35"/>
                </a:solidFill>
                <a:latin typeface="Times New Roman" pitchFamily="18" charset="0"/>
                <a:cs typeface="Times New Roman" pitchFamily="18" charset="0"/>
              </a:rPr>
              <a:t>, it may indicate that the lane is ending or changing use.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23598475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194</a:t>
            </a:fld>
            <a:endParaRPr lang="en-US"/>
          </a:p>
        </p:txBody>
      </p:sp>
      <p:sp>
        <p:nvSpPr>
          <p:cNvPr id="3" name="Rectangle 2"/>
          <p:cNvSpPr/>
          <p:nvPr/>
        </p:nvSpPr>
        <p:spPr>
          <a:xfrm>
            <a:off x="455612" y="304800"/>
            <a:ext cx="11430000" cy="400110"/>
          </a:xfrm>
          <a:prstGeom prst="rect">
            <a:avLst/>
          </a:prstGeom>
        </p:spPr>
        <p:txBody>
          <a:bodyPr wrap="square">
            <a:spAutoFit/>
          </a:bodyPr>
          <a:lstStyle/>
          <a:p>
            <a:r>
              <a:rPr lang="en-GB" sz="2000" dirty="0">
                <a:latin typeface="Times New Roman" pitchFamily="18" charset="0"/>
                <a:cs typeface="Times New Roman" pitchFamily="18" charset="0"/>
              </a:rPr>
              <a:t>A </a:t>
            </a:r>
            <a:r>
              <a:rPr lang="en-GB" sz="2000" b="1" dirty="0">
                <a:solidFill>
                  <a:srgbClr val="FF0000"/>
                </a:solidFill>
                <a:latin typeface="Times New Roman" pitchFamily="18" charset="0"/>
                <a:cs typeface="Times New Roman" pitchFamily="18" charset="0"/>
              </a:rPr>
              <a:t>traffic island</a:t>
            </a:r>
            <a:r>
              <a:rPr lang="en-GB" sz="2000" dirty="0">
                <a:solidFill>
                  <a:srgbClr val="FF0000"/>
                </a:solidFill>
                <a:latin typeface="Times New Roman" pitchFamily="18" charset="0"/>
                <a:cs typeface="Times New Roman" pitchFamily="18" charset="0"/>
              </a:rPr>
              <a:t> </a:t>
            </a:r>
            <a:r>
              <a:rPr lang="en-GB" sz="2000" dirty="0">
                <a:latin typeface="Times New Roman" pitchFamily="18" charset="0"/>
                <a:cs typeface="Times New Roman" pitchFamily="18" charset="0"/>
              </a:rPr>
              <a:t>is a raised or painted area on the road that directs traffic flow and ensures pedestrian </a:t>
            </a:r>
            <a:r>
              <a:rPr lang="en-GB" sz="2000" dirty="0" smtClean="0">
                <a:latin typeface="Times New Roman" pitchFamily="18" charset="0"/>
                <a:cs typeface="Times New Roman" pitchFamily="18" charset="0"/>
              </a:rPr>
              <a:t>safety.</a:t>
            </a:r>
            <a:endParaRPr lang="en-US" sz="2000" dirty="0">
              <a:latin typeface="Times New Roman" pitchFamily="18" charset="0"/>
              <a:cs typeface="Times New Roman" pitchFamily="18" charset="0"/>
            </a:endParaRPr>
          </a:p>
        </p:txBody>
      </p:sp>
      <p:sp>
        <p:nvSpPr>
          <p:cNvPr id="6" name="Rectangle 5"/>
          <p:cNvSpPr/>
          <p:nvPr/>
        </p:nvSpPr>
        <p:spPr>
          <a:xfrm>
            <a:off x="150812" y="1066800"/>
            <a:ext cx="5943600" cy="3785652"/>
          </a:xfrm>
          <a:prstGeom prst="rect">
            <a:avLst/>
          </a:prstGeom>
        </p:spPr>
        <p:txBody>
          <a:bodyPr wrap="square">
            <a:spAutoFit/>
          </a:bodyPr>
          <a:lstStyle/>
          <a:p>
            <a:pPr marL="342900" marR="0" lvl="0" indent="-342900" algn="just">
              <a:buFont typeface="Wingdings"/>
              <a:buChar char=""/>
            </a:pPr>
            <a:r>
              <a:rPr lang="en-US" sz="2000" b="1" dirty="0">
                <a:latin typeface="Times New Roman"/>
                <a:ea typeface="Times New Roman"/>
              </a:rPr>
              <a:t>Pedestrian Islands</a:t>
            </a:r>
            <a:r>
              <a:rPr lang="en-US" sz="2000" dirty="0">
                <a:latin typeface="Times New Roman"/>
                <a:ea typeface="Times New Roman"/>
              </a:rPr>
              <a:t>: Provide a safe refuge for pedestrians crossing wide roads, usually located mid-crosswalk.</a:t>
            </a:r>
          </a:p>
          <a:p>
            <a:pPr marL="342900" marR="0" lvl="0" indent="-342900" algn="just">
              <a:buFont typeface="Wingdings"/>
              <a:buChar char=""/>
            </a:pPr>
            <a:r>
              <a:rPr lang="en-US" sz="2000" b="1" dirty="0">
                <a:latin typeface="Times New Roman"/>
                <a:ea typeface="Times New Roman"/>
              </a:rPr>
              <a:t>Channelizing Islands</a:t>
            </a:r>
            <a:r>
              <a:rPr lang="en-US" sz="2000" dirty="0">
                <a:latin typeface="Times New Roman"/>
                <a:ea typeface="Times New Roman"/>
              </a:rPr>
              <a:t>: Guide and separate traffic into specific paths, improving flow and reducing conflicts at intersections.</a:t>
            </a:r>
          </a:p>
          <a:p>
            <a:pPr marL="342900" marR="0" lvl="0" indent="-342900" algn="just">
              <a:buFont typeface="Wingdings"/>
              <a:buChar char=""/>
            </a:pPr>
            <a:r>
              <a:rPr lang="en-US" sz="2000" b="1" dirty="0">
                <a:latin typeface="Times New Roman"/>
                <a:ea typeface="Times New Roman"/>
              </a:rPr>
              <a:t>Rotary Islands</a:t>
            </a:r>
            <a:r>
              <a:rPr lang="en-US" sz="2000" dirty="0">
                <a:latin typeface="Times New Roman"/>
                <a:ea typeface="Times New Roman"/>
              </a:rPr>
              <a:t>: Central islands in roundabouts that direct vehicles in a circular path, aiding in continuous traffic movement.</a:t>
            </a:r>
          </a:p>
          <a:p>
            <a:pPr marL="342900" marR="0" lvl="0" indent="-342900" algn="just">
              <a:buFont typeface="Wingdings"/>
              <a:buChar char=""/>
            </a:pPr>
            <a:r>
              <a:rPr lang="en-US" sz="2000" b="1" dirty="0">
                <a:latin typeface="Times New Roman"/>
                <a:ea typeface="Times New Roman"/>
              </a:rPr>
              <a:t>Diverging Islands</a:t>
            </a:r>
            <a:r>
              <a:rPr lang="en-US" sz="2000" dirty="0">
                <a:latin typeface="Times New Roman"/>
                <a:ea typeface="Times New Roman"/>
              </a:rPr>
              <a:t>: Separate traffic moving in different directions at intersections, helping vehicles to diverge smoothly.</a:t>
            </a:r>
            <a:endParaRPr lang="en-US" sz="2000" dirty="0">
              <a:effectLst/>
              <a:latin typeface="Times New Roman"/>
              <a:ea typeface="Times New Roman"/>
            </a:endParaRPr>
          </a:p>
        </p:txBody>
      </p:sp>
      <p:pic>
        <p:nvPicPr>
          <p:cNvPr id="4099" name="Picture 3" descr="Refuge island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412" y="1066800"/>
            <a:ext cx="5181600" cy="34686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151812" y="4667786"/>
            <a:ext cx="1999265" cy="369332"/>
          </a:xfrm>
          <a:prstGeom prst="rect">
            <a:avLst/>
          </a:prstGeom>
        </p:spPr>
        <p:txBody>
          <a:bodyPr wrap="none">
            <a:spAutoFit/>
          </a:bodyPr>
          <a:lstStyle/>
          <a:p>
            <a:r>
              <a:rPr lang="en-US" b="1" dirty="0">
                <a:latin typeface="Times New Roman"/>
                <a:ea typeface="Times New Roman"/>
              </a:rPr>
              <a:t>Pedestrian Islands</a:t>
            </a:r>
            <a:endParaRPr lang="en-US" dirty="0"/>
          </a:p>
        </p:txBody>
      </p:sp>
    </p:spTree>
    <p:extLst>
      <p:ext uri="{BB962C8B-B14F-4D97-AF65-F5344CB8AC3E}">
        <p14:creationId xmlns:p14="http://schemas.microsoft.com/office/powerpoint/2010/main" val="267678503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195</a:t>
            </a:fld>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889"/>
          <a:stretch/>
        </p:blipFill>
        <p:spPr bwMode="auto">
          <a:xfrm>
            <a:off x="0" y="228600"/>
            <a:ext cx="5726604" cy="43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Traffic Islands : Types, Design Consideration, Functions, Advantages &amp;  Disadvantages of Traffic Islands - BuildMyTalent"/>
          <p:cNvPicPr>
            <a:picLocks noChangeAspect="1" noChangeArrowheads="1"/>
          </p:cNvPicPr>
          <p:nvPr/>
        </p:nvPicPr>
        <p:blipFill rotWithShape="1">
          <a:blip r:embed="rId3">
            <a:extLst>
              <a:ext uri="{28A0092B-C50C-407E-A947-70E740481C1C}">
                <a14:useLocalDpi xmlns:a14="http://schemas.microsoft.com/office/drawing/2010/main" val="0"/>
              </a:ext>
            </a:extLst>
          </a:blip>
          <a:srcRect b="11051"/>
          <a:stretch/>
        </p:blipFill>
        <p:spPr bwMode="auto">
          <a:xfrm>
            <a:off x="6094412" y="228600"/>
            <a:ext cx="5865813" cy="437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4218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196</a:t>
            </a:fld>
            <a:endParaRPr lang="en-US"/>
          </a:p>
        </p:txBody>
      </p:sp>
      <p:pic>
        <p:nvPicPr>
          <p:cNvPr id="6146" name="Picture 2" descr="Traffic Islands : Types, Design Consideration, Functions, Advantages &amp;  Disadvantages of Traffic Islands - BuildMyTalent"/>
          <p:cNvPicPr>
            <a:picLocks noChangeAspect="1" noChangeArrowheads="1"/>
          </p:cNvPicPr>
          <p:nvPr/>
        </p:nvPicPr>
        <p:blipFill rotWithShape="1">
          <a:blip r:embed="rId2">
            <a:extLst>
              <a:ext uri="{28A0092B-C50C-407E-A947-70E740481C1C}">
                <a14:useLocalDpi xmlns:a14="http://schemas.microsoft.com/office/drawing/2010/main" val="0"/>
              </a:ext>
            </a:extLst>
          </a:blip>
          <a:srcRect b="8787"/>
          <a:stretch/>
        </p:blipFill>
        <p:spPr bwMode="auto">
          <a:xfrm>
            <a:off x="6454260" y="304800"/>
            <a:ext cx="5544806" cy="42397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0412" y="4573113"/>
            <a:ext cx="2113079" cy="400110"/>
          </a:xfrm>
          <a:prstGeom prst="rect">
            <a:avLst/>
          </a:prstGeom>
        </p:spPr>
        <p:txBody>
          <a:bodyPr wrap="none">
            <a:spAutoFit/>
          </a:bodyPr>
          <a:lstStyle/>
          <a:p>
            <a:r>
              <a:rPr lang="en-US" sz="2000" b="1" dirty="0">
                <a:solidFill>
                  <a:srgbClr val="000000"/>
                </a:solidFill>
                <a:latin typeface="Times New Roman"/>
                <a:ea typeface="Times New Roman"/>
              </a:rPr>
              <a:t>Diverging Islands</a:t>
            </a:r>
            <a:endParaRPr lang="en-US" dirty="0"/>
          </a:p>
        </p:txBody>
      </p:sp>
      <p:sp>
        <p:nvSpPr>
          <p:cNvPr id="4" name="Rectangle 3"/>
          <p:cNvSpPr/>
          <p:nvPr/>
        </p:nvSpPr>
        <p:spPr>
          <a:xfrm>
            <a:off x="2132012" y="2424684"/>
            <a:ext cx="1814920" cy="400110"/>
          </a:xfrm>
          <a:prstGeom prst="rect">
            <a:avLst/>
          </a:prstGeom>
        </p:spPr>
        <p:txBody>
          <a:bodyPr wrap="none">
            <a:spAutoFit/>
          </a:bodyPr>
          <a:lstStyle/>
          <a:p>
            <a:pPr lvl="0"/>
            <a:r>
              <a:rPr lang="en-US" sz="2000" b="1" dirty="0">
                <a:solidFill>
                  <a:srgbClr val="000000"/>
                </a:solidFill>
                <a:latin typeface="Times New Roman"/>
                <a:ea typeface="Times New Roman"/>
              </a:rPr>
              <a:t>Diverging </a:t>
            </a:r>
            <a:r>
              <a:rPr lang="en-US" sz="2000" b="1" dirty="0" smtClean="0">
                <a:solidFill>
                  <a:srgbClr val="000000"/>
                </a:solidFill>
                <a:latin typeface="Times New Roman"/>
                <a:ea typeface="Times New Roman"/>
              </a:rPr>
              <a:t>Sign</a:t>
            </a:r>
            <a:endParaRPr lang="en-US" dirty="0">
              <a:solidFill>
                <a:srgbClr val="000000"/>
              </a:solidFill>
            </a:endParaRPr>
          </a:p>
        </p:txBody>
      </p:sp>
      <p:pic>
        <p:nvPicPr>
          <p:cNvPr id="6152" name="Picture 8" descr="5+ Thousand Merge Road Sign Royalty-Free Images, Stock Photos &amp; Pictur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5577"/>
          <a:stretch/>
        </p:blipFill>
        <p:spPr bwMode="auto">
          <a:xfrm>
            <a:off x="1617878" y="2971799"/>
            <a:ext cx="2876334" cy="29296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54266" y="6019800"/>
            <a:ext cx="1970411" cy="400110"/>
          </a:xfrm>
          <a:prstGeom prst="rect">
            <a:avLst/>
          </a:prstGeom>
        </p:spPr>
        <p:txBody>
          <a:bodyPr wrap="none">
            <a:spAutoFit/>
          </a:bodyPr>
          <a:lstStyle/>
          <a:p>
            <a:r>
              <a:rPr lang="en-US" sz="2000" b="1" dirty="0">
                <a:solidFill>
                  <a:srgbClr val="000000"/>
                </a:solidFill>
                <a:latin typeface="Times New Roman"/>
                <a:ea typeface="Times New Roman"/>
              </a:rPr>
              <a:t>M</a:t>
            </a:r>
            <a:r>
              <a:rPr lang="en-US" sz="2000" b="1" dirty="0" smtClean="0">
                <a:solidFill>
                  <a:srgbClr val="000000"/>
                </a:solidFill>
                <a:latin typeface="Times New Roman"/>
                <a:ea typeface="Times New Roman"/>
              </a:rPr>
              <a:t>erging </a:t>
            </a:r>
            <a:r>
              <a:rPr lang="en-US" sz="2000" b="1" dirty="0">
                <a:solidFill>
                  <a:srgbClr val="000000"/>
                </a:solidFill>
                <a:latin typeface="Times New Roman"/>
                <a:ea typeface="Times New Roman"/>
              </a:rPr>
              <a:t>Islands</a:t>
            </a:r>
            <a:endParaRPr lang="en-US" dirty="0"/>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48146"/>
            <a:ext cx="3210338" cy="213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09400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197</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460375" y="130125"/>
            <a:ext cx="11425237" cy="777777"/>
          </a:xfrm>
          <a:prstGeom prst="rect">
            <a:avLst/>
          </a:prstGeom>
        </p:spPr>
        <p:txBody>
          <a:bodyPr wrap="square">
            <a:spAutoFit/>
          </a:bodyPr>
          <a:lstStyle/>
          <a:p>
            <a:pPr algn="just">
              <a:lnSpc>
                <a:spcPct val="115000"/>
              </a:lnSpc>
              <a:spcAft>
                <a:spcPts val="1000"/>
              </a:spcAft>
            </a:pPr>
            <a:r>
              <a:rPr lang="en-US" sz="2000" dirty="0">
                <a:latin typeface="Times New Roman"/>
                <a:ea typeface="Calibri"/>
                <a:cs typeface="Times New Roman"/>
              </a:rPr>
              <a:t>A </a:t>
            </a:r>
            <a:r>
              <a:rPr lang="en-US" sz="2000" b="1" dirty="0">
                <a:solidFill>
                  <a:srgbClr val="FF0000"/>
                </a:solidFill>
                <a:latin typeface="Times New Roman"/>
                <a:ea typeface="Calibri"/>
                <a:cs typeface="Times New Roman"/>
              </a:rPr>
              <a:t>road intersection </a:t>
            </a:r>
            <a:r>
              <a:rPr lang="en-US" sz="2000" dirty="0">
                <a:latin typeface="Times New Roman"/>
                <a:ea typeface="Calibri"/>
                <a:cs typeface="Times New Roman"/>
              </a:rPr>
              <a:t>is a point where two or more roads meet or cross, allowing vehicles and pedestrians to change direction or route.</a:t>
            </a:r>
            <a:endParaRPr lang="en-US" dirty="0">
              <a:effectLst/>
              <a:latin typeface="Calibri"/>
              <a:ea typeface="Calibri"/>
              <a:cs typeface="Times New Roman"/>
            </a:endParaRPr>
          </a:p>
        </p:txBody>
      </p:sp>
      <p:pic>
        <p:nvPicPr>
          <p:cNvPr id="7170" name="Picture 2" descr="Different types of inters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3" y="907902"/>
            <a:ext cx="9601200" cy="51168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99012" y="6172200"/>
            <a:ext cx="4165307" cy="400110"/>
          </a:xfrm>
          <a:prstGeom prst="rect">
            <a:avLst/>
          </a:prstGeom>
        </p:spPr>
        <p:txBody>
          <a:bodyPr wrap="none">
            <a:spAutoFit/>
          </a:bodyPr>
          <a:lstStyle/>
          <a:p>
            <a:r>
              <a:rPr lang="en-US" sz="2000" b="1" dirty="0" smtClean="0">
                <a:latin typeface="Times New Roman"/>
                <a:ea typeface="Calibri"/>
                <a:cs typeface="Times New Roman"/>
              </a:rPr>
              <a:t>Different types of road intersections </a:t>
            </a:r>
            <a:endParaRPr lang="en-US" b="1" dirty="0"/>
          </a:p>
        </p:txBody>
      </p:sp>
    </p:spTree>
    <p:extLst>
      <p:ext uri="{BB962C8B-B14F-4D97-AF65-F5344CB8AC3E}">
        <p14:creationId xmlns:p14="http://schemas.microsoft.com/office/powerpoint/2010/main" val="150095136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198</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840" y="365760"/>
            <a:ext cx="10615886" cy="557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37496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199</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531812" y="160338"/>
            <a:ext cx="11201400" cy="707886"/>
          </a:xfrm>
          <a:prstGeom prst="rect">
            <a:avLst/>
          </a:prstGeom>
        </p:spPr>
        <p:txBody>
          <a:bodyPr wrap="square">
            <a:spAutoFit/>
          </a:bodyPr>
          <a:lstStyle/>
          <a:p>
            <a:r>
              <a:rPr lang="en-GB" sz="2000" b="1" dirty="0">
                <a:solidFill>
                  <a:srgbClr val="FF0000"/>
                </a:solidFill>
                <a:latin typeface="Times New Roman" pitchFamily="18" charset="0"/>
                <a:cs typeface="Times New Roman" pitchFamily="18" charset="0"/>
              </a:rPr>
              <a:t>Grade-separated islands </a:t>
            </a:r>
            <a:r>
              <a:rPr lang="en-GB" sz="2000" dirty="0">
                <a:latin typeface="Times New Roman" pitchFamily="18" charset="0"/>
                <a:cs typeface="Times New Roman" pitchFamily="18" charset="0"/>
              </a:rPr>
              <a:t>are raised structures used at intersections where roads cross at different levels (grades) to separate traffic flows and improve safety and efficiency.</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066800"/>
            <a:ext cx="10422276" cy="419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18012" y="5486400"/>
            <a:ext cx="2916183" cy="400110"/>
          </a:xfrm>
          <a:prstGeom prst="rect">
            <a:avLst/>
          </a:prstGeom>
        </p:spPr>
        <p:txBody>
          <a:bodyPr wrap="none">
            <a:spAutoFit/>
          </a:bodyPr>
          <a:lstStyle/>
          <a:p>
            <a:r>
              <a:rPr lang="en-GB" sz="2000" b="1" dirty="0">
                <a:latin typeface="Times New Roman" pitchFamily="18" charset="0"/>
                <a:cs typeface="Times New Roman" pitchFamily="18" charset="0"/>
              </a:rPr>
              <a:t>Grade-separated islands </a:t>
            </a:r>
            <a:endParaRPr lang="en-US" dirty="0"/>
          </a:p>
        </p:txBody>
      </p:sp>
    </p:spTree>
    <p:extLst>
      <p:ext uri="{BB962C8B-B14F-4D97-AF65-F5344CB8AC3E}">
        <p14:creationId xmlns:p14="http://schemas.microsoft.com/office/powerpoint/2010/main" val="821457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 y="0"/>
            <a:ext cx="121888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aphicFrame>
        <p:nvGraphicFramePr>
          <p:cNvPr id="3" name="Table 3"/>
          <p:cNvGraphicFramePr>
            <a:graphicFrameLocks noGrp="1"/>
          </p:cNvGraphicFramePr>
          <p:nvPr>
            <p:extLst>
              <p:ext uri="{D42A27DB-BD31-4B8C-83A1-F6EECF244321}">
                <p14:modId xmlns:p14="http://schemas.microsoft.com/office/powerpoint/2010/main" val="3601253212"/>
              </p:ext>
            </p:extLst>
          </p:nvPr>
        </p:nvGraphicFramePr>
        <p:xfrm>
          <a:off x="4881780" y="816096"/>
          <a:ext cx="6319084" cy="5758127"/>
        </p:xfrm>
        <a:graphic>
          <a:graphicData uri="http://schemas.openxmlformats.org/drawingml/2006/table">
            <a:tbl>
              <a:tblPr/>
              <a:tblGrid>
                <a:gridCol w="2196608">
                  <a:extLst>
                    <a:ext uri="{9D8B030D-6E8A-4147-A177-3AD203B41FA5}">
                      <a16:colId xmlns:a16="http://schemas.microsoft.com/office/drawing/2014/main" xmlns="" val="20000"/>
                    </a:ext>
                  </a:extLst>
                </a:gridCol>
                <a:gridCol w="4122476">
                  <a:extLst>
                    <a:ext uri="{9D8B030D-6E8A-4147-A177-3AD203B41FA5}">
                      <a16:colId xmlns:a16="http://schemas.microsoft.com/office/drawing/2014/main" xmlns="" val="20001"/>
                    </a:ext>
                  </a:extLst>
                </a:gridCol>
              </a:tblGrid>
              <a:tr h="828325">
                <a:tc>
                  <a:txBody>
                    <a:bodyPr/>
                    <a:lstStyle/>
                    <a:p>
                      <a:pPr algn="l">
                        <a:lnSpc>
                          <a:spcPts val="3880"/>
                        </a:lnSpc>
                        <a:defRPr/>
                      </a:pPr>
                      <a:r>
                        <a:rPr lang="en-US" sz="1800" b="1" dirty="0">
                          <a:solidFill>
                            <a:srgbClr val="FFFFFF"/>
                          </a:solidFill>
                          <a:latin typeface="Montserrat Bold"/>
                          <a:ea typeface="Montserrat Bold"/>
                          <a:cs typeface="Montserrat Bold"/>
                          <a:sym typeface="Montserrat Bold"/>
                        </a:rPr>
                        <a:t>Course Title</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1800" b="1" dirty="0" smtClean="0">
                          <a:solidFill>
                            <a:srgbClr val="FFFFFF"/>
                          </a:solidFill>
                          <a:latin typeface="Montserrat Bold"/>
                          <a:ea typeface="Montserrat Bold"/>
                          <a:cs typeface="Montserrat Bold"/>
                          <a:sym typeface="Montserrat Bold"/>
                        </a:rPr>
                        <a:t>Transportation Engineering-I</a:t>
                      </a:r>
                      <a:endParaRPr lang="en-US" sz="1800" b="1" dirty="0">
                        <a:solidFill>
                          <a:srgbClr val="FFFFFF"/>
                        </a:solidFill>
                        <a:latin typeface="Montserrat Bold"/>
                        <a:ea typeface="Montserrat Bold"/>
                        <a:cs typeface="Montserrat Bold"/>
                        <a:sym typeface="Montserrat Bold"/>
                      </a:endParaRPr>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xmlns="" val="10000"/>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Course Code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0732-3207</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Credits</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04</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CIE Marks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sym typeface="Public Sans Bold"/>
                        </a:rPr>
                        <a:t>120</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SEE Marks</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sym typeface="Public Sans Bold"/>
                        </a:rPr>
                        <a:t>80</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1189647">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Exam Hours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a:solidFill>
                            <a:srgbClr val="243B55"/>
                          </a:solidFill>
                          <a:latin typeface="Public Sans Bold"/>
                          <a:ea typeface="Public Sans Bold"/>
                          <a:cs typeface="Public Sans Bold"/>
                          <a:sym typeface="Public Sans Bold"/>
                        </a:rPr>
                        <a:t>2 hours (Mid Exam)</a:t>
                      </a:r>
                      <a:endParaRPr lang="en-US" sz="700"/>
                    </a:p>
                    <a:p>
                      <a:pPr algn="ctr">
                        <a:lnSpc>
                          <a:spcPts val="3255"/>
                        </a:lnSpc>
                      </a:pPr>
                      <a:r>
                        <a:rPr lang="en-US" sz="1600" b="1">
                          <a:solidFill>
                            <a:srgbClr val="243B55"/>
                          </a:solidFill>
                          <a:latin typeface="Public Sans Bold"/>
                          <a:ea typeface="Public Sans Bold"/>
                          <a:cs typeface="Public Sans Bold"/>
                          <a:sym typeface="Public Sans Bold"/>
                        </a:rPr>
                        <a:t>3 hours (Semester Final Exam)</a:t>
                      </a:r>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Level</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Public Sans Bold"/>
                          <a:ea typeface="Public Sans Bold"/>
                          <a:cs typeface="Public Sans Bold"/>
                          <a:sym typeface="Public Sans Bold"/>
                        </a:rPr>
                        <a:t>6</a:t>
                      </a:r>
                      <a:r>
                        <a:rPr lang="en-US" sz="1600" b="1" dirty="0" smtClean="0">
                          <a:solidFill>
                            <a:srgbClr val="243B55"/>
                          </a:solidFill>
                          <a:latin typeface="Public Sans Bold"/>
                          <a:ea typeface="Public Sans Bold"/>
                          <a:cs typeface="Public Sans Bold"/>
                          <a:sym typeface="Public Sans Bold"/>
                        </a:rPr>
                        <a:t>th </a:t>
                      </a:r>
                      <a:r>
                        <a:rPr lang="en-US" sz="1600" b="1" dirty="0">
                          <a:solidFill>
                            <a:srgbClr val="243B55"/>
                          </a:solidFill>
                          <a:latin typeface="Public Sans Bold"/>
                          <a:ea typeface="Public Sans Bold"/>
                          <a:cs typeface="Public Sans Bold"/>
                          <a:sym typeface="Public Sans Bold"/>
                        </a:rPr>
                        <a:t>Semester</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grpSp>
        <p:nvGrpSpPr>
          <p:cNvPr id="4" name="Group 4"/>
          <p:cNvGrpSpPr/>
          <p:nvPr/>
        </p:nvGrpSpPr>
        <p:grpSpPr>
          <a:xfrm>
            <a:off x="0" y="0"/>
            <a:ext cx="4252846" cy="6858000"/>
            <a:chOff x="0" y="0"/>
            <a:chExt cx="1680575" cy="2709333"/>
          </a:xfrm>
        </p:grpSpPr>
        <p:sp>
          <p:nvSpPr>
            <p:cNvPr id="5" name="Freeform 5"/>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solidFill>
              <a:srgbClr val="16578D"/>
            </a:solidFill>
          </p:spPr>
        </p:sp>
        <p:sp>
          <p:nvSpPr>
            <p:cNvPr id="6" name="TextBox 6"/>
            <p:cNvSpPr txBox="1"/>
            <p:nvPr/>
          </p:nvSpPr>
          <p:spPr>
            <a:xfrm>
              <a:off x="0" y="-47625"/>
              <a:ext cx="1680575" cy="2756958"/>
            </a:xfrm>
            <a:prstGeom prst="rect">
              <a:avLst/>
            </a:prstGeom>
          </p:spPr>
          <p:txBody>
            <a:bodyPr lIns="33867" tIns="33867" rIns="33867" bIns="33867" rtlCol="0" anchor="ctr"/>
            <a:lstStyle/>
            <a:p>
              <a:pPr algn="ctr">
                <a:lnSpc>
                  <a:spcPts val="1773"/>
                </a:lnSpc>
              </a:pPr>
              <a:endParaRPr sz="1200">
                <a:solidFill>
                  <a:srgbClr val="000000"/>
                </a:solidFill>
              </a:endParaRPr>
            </a:p>
          </p:txBody>
        </p:sp>
      </p:grpSp>
      <p:sp>
        <p:nvSpPr>
          <p:cNvPr id="7" name="TextBox 7"/>
          <p:cNvSpPr txBox="1"/>
          <p:nvPr/>
        </p:nvSpPr>
        <p:spPr>
          <a:xfrm>
            <a:off x="77912" y="2578491"/>
            <a:ext cx="4097024" cy="1282402"/>
          </a:xfrm>
          <a:prstGeom prst="rect">
            <a:avLst/>
          </a:prstGeom>
        </p:spPr>
        <p:txBody>
          <a:bodyPr lIns="0" tIns="0" rIns="0" bIns="0" rtlCol="0" anchor="t">
            <a:spAutoFit/>
          </a:bodyPr>
          <a:lstStyle/>
          <a:p>
            <a:pPr>
              <a:lnSpc>
                <a:spcPts val="5000"/>
              </a:lnSpc>
              <a:spcBef>
                <a:spcPct val="0"/>
              </a:spcBef>
            </a:pPr>
            <a:r>
              <a:rPr lang="en-US" sz="4000" b="1">
                <a:solidFill>
                  <a:srgbClr val="FFFFFF"/>
                </a:solidFill>
                <a:latin typeface="Montserrat Bold"/>
                <a:ea typeface="Montserrat Bold"/>
                <a:cs typeface="Montserrat Bold"/>
                <a:sym typeface="Montserrat Bold"/>
              </a:rPr>
              <a:t>BASIC COURSE INFORMATION</a:t>
            </a:r>
          </a:p>
        </p:txBody>
      </p:sp>
      <p:sp>
        <p:nvSpPr>
          <p:cNvPr id="8" name="Freeform 8"/>
          <p:cNvSpPr/>
          <p:nvPr/>
        </p:nvSpPr>
        <p:spPr>
          <a:xfrm>
            <a:off x="11200886" y="-247223"/>
            <a:ext cx="1398493" cy="1211760"/>
          </a:xfrm>
          <a:custGeom>
            <a:avLst/>
            <a:gdLst/>
            <a:ahLst/>
            <a:cxnLst/>
            <a:rect l="l" t="t" r="r" b="b"/>
            <a:pathLst>
              <a:path w="2098286" h="1817640">
                <a:moveTo>
                  <a:pt x="0" y="0"/>
                </a:moveTo>
                <a:lnTo>
                  <a:pt x="2098287" y="0"/>
                </a:lnTo>
                <a:lnTo>
                  <a:pt x="2098287" y="1817640"/>
                </a:lnTo>
                <a:lnTo>
                  <a:pt x="0" y="1817640"/>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10330973" y="-924078"/>
            <a:ext cx="1872825" cy="1609878"/>
            <a:chOff x="0" y="0"/>
            <a:chExt cx="812800" cy="698500"/>
          </a:xfrm>
        </p:grpSpPr>
        <p:sp>
          <p:nvSpPr>
            <p:cNvPr id="10" name="Freeform 10"/>
            <p:cNvSpPr/>
            <p:nvPr/>
          </p:nvSpPr>
          <p:spPr>
            <a:xfrm>
              <a:off x="4762" y="0"/>
              <a:ext cx="803277" cy="698500"/>
            </a:xfrm>
            <a:custGeom>
              <a:avLst/>
              <a:gdLst/>
              <a:ahLst/>
              <a:cxnLst/>
              <a:rect l="l" t="t" r="r" b="b"/>
              <a:pathLst>
                <a:path w="803277" h="698500">
                  <a:moveTo>
                    <a:pt x="795568" y="370683"/>
                  </a:moveTo>
                  <a:lnTo>
                    <a:pt x="617308" y="677067"/>
                  </a:lnTo>
                  <a:cubicBezTo>
                    <a:pt x="609588" y="690337"/>
                    <a:pt x="595394" y="698500"/>
                    <a:pt x="580042" y="698500"/>
                  </a:cubicBezTo>
                  <a:lnTo>
                    <a:pt x="223234" y="698500"/>
                  </a:lnTo>
                  <a:cubicBezTo>
                    <a:pt x="207882" y="698500"/>
                    <a:pt x="193688" y="690337"/>
                    <a:pt x="185968" y="677067"/>
                  </a:cubicBezTo>
                  <a:lnTo>
                    <a:pt x="7708" y="370683"/>
                  </a:lnTo>
                  <a:cubicBezTo>
                    <a:pt x="0" y="357434"/>
                    <a:pt x="0" y="341066"/>
                    <a:pt x="7708" y="327817"/>
                  </a:cubicBezTo>
                  <a:lnTo>
                    <a:pt x="185968" y="21433"/>
                  </a:lnTo>
                  <a:cubicBezTo>
                    <a:pt x="193688" y="8163"/>
                    <a:pt x="207882" y="0"/>
                    <a:pt x="223234" y="0"/>
                  </a:cubicBezTo>
                  <a:lnTo>
                    <a:pt x="580042" y="0"/>
                  </a:lnTo>
                  <a:cubicBezTo>
                    <a:pt x="595394" y="0"/>
                    <a:pt x="609588" y="8163"/>
                    <a:pt x="617308" y="21433"/>
                  </a:cubicBezTo>
                  <a:lnTo>
                    <a:pt x="795568" y="327817"/>
                  </a:lnTo>
                  <a:cubicBezTo>
                    <a:pt x="803276" y="341066"/>
                    <a:pt x="803276" y="357434"/>
                    <a:pt x="795568" y="370683"/>
                  </a:cubicBezTo>
                  <a:close/>
                </a:path>
              </a:pathLst>
            </a:custGeom>
            <a:solidFill>
              <a:srgbClr val="000000">
                <a:alpha val="0"/>
              </a:srgbClr>
            </a:solidFill>
            <a:ln w="28575" cap="sq">
              <a:solidFill>
                <a:srgbClr val="16578D"/>
              </a:solidFill>
              <a:prstDash val="solid"/>
              <a:miter/>
            </a:ln>
          </p:spPr>
        </p:sp>
        <p:sp>
          <p:nvSpPr>
            <p:cNvPr id="11" name="TextBox 11"/>
            <p:cNvSpPr txBox="1"/>
            <p:nvPr/>
          </p:nvSpPr>
          <p:spPr>
            <a:xfrm>
              <a:off x="114300" y="-47625"/>
              <a:ext cx="584200" cy="746125"/>
            </a:xfrm>
            <a:prstGeom prst="rect">
              <a:avLst/>
            </a:prstGeom>
          </p:spPr>
          <p:txBody>
            <a:bodyPr lIns="33867" tIns="33867" rIns="33867" bIns="33867" rtlCol="0" anchor="ctr"/>
            <a:lstStyle/>
            <a:p>
              <a:pPr algn="ctr">
                <a:lnSpc>
                  <a:spcPts val="1773"/>
                </a:lnSpc>
                <a:spcBef>
                  <a:spcPct val="0"/>
                </a:spcBef>
              </a:pPr>
              <a:endParaRPr sz="1200">
                <a:solidFill>
                  <a:srgbClr val="000000"/>
                </a:solidFill>
              </a:endParaRPr>
            </a:p>
          </p:txBody>
        </p:sp>
      </p:grpSp>
      <p:sp>
        <p:nvSpPr>
          <p:cNvPr id="12" name="Slide Number Placeholder 11"/>
          <p:cNvSpPr>
            <a:spLocks noGrp="1"/>
          </p:cNvSpPr>
          <p:nvPr>
            <p:ph type="sldNum" sz="quarter" idx="12"/>
          </p:nvPr>
        </p:nvSpPr>
        <p:spPr>
          <a:xfrm>
            <a:off x="8970680" y="6356400"/>
            <a:ext cx="2742486" cy="365125"/>
          </a:xfrm>
        </p:spPr>
        <p:txBody>
          <a:bodyPr>
            <a:normAutofit lnSpcReduction="10000"/>
          </a:bodyPr>
          <a:lstStyle/>
          <a:p>
            <a:fld id="{34216374-E7D6-4C74-ADA3-2C9987A1DEB2}" type="slidenum">
              <a:rPr lang="en-US" smtClean="0"/>
              <a:pPr/>
              <a:t>2</a:t>
            </a:fld>
            <a:endParaRPr lang="en-US" dirty="0"/>
          </a:p>
        </p:txBody>
      </p:sp>
      <p:sp>
        <p:nvSpPr>
          <p:cNvPr id="13" name="Freeform 28"/>
          <p:cNvSpPr/>
          <p:nvPr/>
        </p:nvSpPr>
        <p:spPr>
          <a:xfrm>
            <a:off x="21" y="44"/>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5"/>
            <a:stretch>
              <a:fillRect l="-1187" t="-577" r="-1187"/>
            </a:stretch>
          </a:blipFill>
        </p:spPr>
      </p:sp>
    </p:spTree>
    <p:extLst>
      <p:ext uri="{BB962C8B-B14F-4D97-AF65-F5344CB8AC3E}">
        <p14:creationId xmlns:p14="http://schemas.microsoft.com/office/powerpoint/2010/main" val="420576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20</a:t>
            </a:fld>
            <a:endParaRPr lang="en-US"/>
          </a:p>
        </p:txBody>
      </p:sp>
      <p:sp>
        <p:nvSpPr>
          <p:cNvPr id="2" name="Rectangle 1"/>
          <p:cNvSpPr/>
          <p:nvPr/>
        </p:nvSpPr>
        <p:spPr>
          <a:xfrm>
            <a:off x="188848" y="228614"/>
            <a:ext cx="4229164" cy="5237331"/>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a:ea typeface="Calibri"/>
                <a:cs typeface="Times New Roman"/>
              </a:rPr>
              <a:t>Modes of transportation: </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Roadways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Railways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Waterways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Airways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Rope ways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Belt conveyors</a:t>
            </a:r>
            <a:endParaRPr lang="en-US" sz="2400" dirty="0" smtClean="0">
              <a:effectLst/>
              <a:latin typeface="Calibri"/>
              <a:ea typeface="Calibri"/>
              <a:cs typeface="Times New Roman"/>
            </a:endParaRPr>
          </a:p>
          <a:p>
            <a:r>
              <a:rPr lang="en-US" sz="2400" dirty="0" smtClean="0">
                <a:effectLst/>
                <a:latin typeface="Times New Roman"/>
                <a:ea typeface="Calibri"/>
              </a:rPr>
              <a:t>Pipe ways</a:t>
            </a:r>
            <a:endParaRPr lang="en-US" sz="2400" dirty="0">
              <a:effectLst/>
              <a:latin typeface="Calibri"/>
              <a:ea typeface="Calibri"/>
              <a:cs typeface="Times New Roman"/>
            </a:endParaRPr>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019" y="0"/>
            <a:ext cx="700881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064522" y="5119274"/>
            <a:ext cx="1710725" cy="523220"/>
          </a:xfrm>
          <a:prstGeom prst="rect">
            <a:avLst/>
          </a:prstGeom>
        </p:spPr>
        <p:txBody>
          <a:bodyPr wrap="none">
            <a:spAutoFit/>
          </a:bodyPr>
          <a:lstStyle/>
          <a:p>
            <a:pPr lvl="0"/>
            <a:r>
              <a:rPr lang="en-US" sz="2800" b="1" dirty="0">
                <a:solidFill>
                  <a:srgbClr val="000000"/>
                </a:solidFill>
                <a:latin typeface="Times New Roman"/>
                <a:ea typeface="Calibri"/>
              </a:rPr>
              <a:t>Pipe ways</a:t>
            </a:r>
            <a:endParaRPr lang="en-US" sz="2800" b="1" dirty="0">
              <a:solidFill>
                <a:srgbClr val="000000"/>
              </a:solidFill>
              <a:latin typeface="Calibri"/>
              <a:ea typeface="Calibri"/>
              <a:cs typeface="Times New Roman"/>
            </a:endParaRPr>
          </a:p>
        </p:txBody>
      </p:sp>
    </p:spTree>
    <p:extLst>
      <p:ext uri="{BB962C8B-B14F-4D97-AF65-F5344CB8AC3E}">
        <p14:creationId xmlns:p14="http://schemas.microsoft.com/office/powerpoint/2010/main" val="213609331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200</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55575" y="160338"/>
            <a:ext cx="6243637" cy="5653342"/>
          </a:xfrm>
          <a:prstGeom prst="rect">
            <a:avLst/>
          </a:prstGeom>
        </p:spPr>
        <p:txBody>
          <a:bodyPr wrap="square">
            <a:spAutoFit/>
          </a:bodyPr>
          <a:lstStyle/>
          <a:p>
            <a:pPr algn="just">
              <a:lnSpc>
                <a:spcPct val="115000"/>
              </a:lnSpc>
              <a:spcAft>
                <a:spcPts val="1000"/>
              </a:spcAft>
            </a:pPr>
            <a:r>
              <a:rPr lang="en-US" b="1" dirty="0">
                <a:latin typeface="Times New Roman"/>
                <a:ea typeface="Calibri"/>
                <a:cs typeface="Times New Roman"/>
              </a:rPr>
              <a:t>Advantages of Grade-Separated Islands:</a:t>
            </a:r>
            <a:endParaRPr lang="en-US" sz="1600" dirty="0">
              <a:latin typeface="Calibri"/>
              <a:ea typeface="Calibri"/>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000" dirty="0">
                <a:latin typeface="Times New Roman"/>
                <a:ea typeface="Calibri"/>
                <a:cs typeface="Times New Roman"/>
              </a:rPr>
              <a:t>Ensure smoother and uninterrupted traffic flow by eliminating direct crossing conflicts.</a:t>
            </a:r>
            <a:endParaRPr lang="en-US" dirty="0">
              <a:latin typeface="Calibri"/>
              <a:ea typeface="Calibri"/>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000" dirty="0">
                <a:latin typeface="Times New Roman"/>
                <a:ea typeface="Calibri"/>
                <a:cs typeface="Times New Roman"/>
              </a:rPr>
              <a:t>Improve safety by reducing the chances of collisions at busy intersections.</a:t>
            </a:r>
            <a:endParaRPr lang="en-US" dirty="0">
              <a:latin typeface="Calibri"/>
              <a:ea typeface="Calibri"/>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000" dirty="0">
                <a:latin typeface="Times New Roman"/>
                <a:ea typeface="Calibri"/>
                <a:cs typeface="Times New Roman"/>
              </a:rPr>
              <a:t>Increase road capacity and efficiency, especially in high-traffic areas.</a:t>
            </a:r>
            <a:endParaRPr lang="en-US" dirty="0">
              <a:latin typeface="Calibri"/>
              <a:ea typeface="Calibri"/>
              <a:cs typeface="Times New Roman"/>
            </a:endParaRPr>
          </a:p>
          <a:p>
            <a:pPr algn="just">
              <a:lnSpc>
                <a:spcPct val="115000"/>
              </a:lnSpc>
              <a:spcAft>
                <a:spcPts val="1000"/>
              </a:spcAft>
            </a:pPr>
            <a:r>
              <a:rPr lang="en-US" sz="2000" b="1" dirty="0">
                <a:latin typeface="Times New Roman"/>
                <a:ea typeface="Calibri"/>
                <a:cs typeface="Times New Roman"/>
              </a:rPr>
              <a:t>Disadvantages of Grade-Separated Islands:</a:t>
            </a:r>
            <a:endParaRPr lang="en-US" dirty="0">
              <a:latin typeface="Calibri"/>
              <a:ea typeface="Calibri"/>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000" dirty="0">
                <a:latin typeface="Times New Roman"/>
                <a:ea typeface="Calibri"/>
                <a:cs typeface="Times New Roman"/>
              </a:rPr>
              <a:t>High construction and maintenance costs due to complex design and infrastructure.</a:t>
            </a:r>
            <a:endParaRPr lang="en-US" dirty="0">
              <a:latin typeface="Calibri"/>
              <a:ea typeface="Calibri"/>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000" dirty="0">
                <a:latin typeface="Times New Roman"/>
                <a:ea typeface="Calibri"/>
                <a:cs typeface="Times New Roman"/>
              </a:rPr>
              <a:t>Require more space, making them unsuitable for densely built-up urban areas.</a:t>
            </a:r>
            <a:endParaRPr lang="en-US" dirty="0">
              <a:latin typeface="Calibri"/>
              <a:ea typeface="Calibri"/>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000" dirty="0">
                <a:latin typeface="Times New Roman"/>
                <a:ea typeface="Calibri"/>
                <a:cs typeface="Times New Roman"/>
              </a:rPr>
              <a:t>Can be visually intrusive and may disrupt local accessibility or pedestrian movement.</a:t>
            </a:r>
            <a:endParaRPr lang="en-US" dirty="0">
              <a:effectLst/>
              <a:latin typeface="Calibri"/>
              <a:ea typeface="Calibri"/>
              <a:cs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643" y="76200"/>
            <a:ext cx="5634181" cy="316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554642" y="3429000"/>
            <a:ext cx="5634182" cy="2698175"/>
          </a:xfrm>
          <a:prstGeom prst="rect">
            <a:avLst/>
          </a:prstGeom>
        </p:spPr>
        <p:txBody>
          <a:bodyPr wrap="square">
            <a:spAutoFit/>
          </a:bodyPr>
          <a:lstStyle/>
          <a:p>
            <a:pPr algn="just">
              <a:lnSpc>
                <a:spcPct val="115000"/>
              </a:lnSpc>
              <a:spcAft>
                <a:spcPts val="1000"/>
              </a:spcAft>
            </a:pPr>
            <a:r>
              <a:rPr lang="en-US" sz="2000" b="1" dirty="0">
                <a:latin typeface="Times New Roman"/>
                <a:ea typeface="Times New Roman"/>
                <a:cs typeface="Times New Roman"/>
              </a:rPr>
              <a:t>Channelized Intersection</a:t>
            </a:r>
            <a:r>
              <a:rPr lang="en-US" sz="2000" dirty="0">
                <a:latin typeface="Times New Roman"/>
                <a:ea typeface="Times New Roman"/>
                <a:cs typeface="Times New Roman"/>
              </a:rPr>
              <a:t>: An intersection where traffic is guided into specific paths using islands or markings to improve flow and safety.</a:t>
            </a:r>
            <a:endParaRPr lang="en-US" dirty="0">
              <a:latin typeface="Calibri"/>
              <a:ea typeface="Calibri"/>
              <a:cs typeface="Times New Roman"/>
            </a:endParaRPr>
          </a:p>
          <a:p>
            <a:pPr algn="just">
              <a:lnSpc>
                <a:spcPct val="115000"/>
              </a:lnSpc>
              <a:spcAft>
                <a:spcPts val="1000"/>
              </a:spcAft>
            </a:pPr>
            <a:r>
              <a:rPr lang="en-US" sz="2000" b="1" dirty="0" err="1">
                <a:latin typeface="Times New Roman"/>
                <a:ea typeface="Times New Roman"/>
                <a:cs typeface="Times New Roman"/>
              </a:rPr>
              <a:t>Unchannelized</a:t>
            </a:r>
            <a:r>
              <a:rPr lang="en-US" sz="2000" b="1" dirty="0">
                <a:latin typeface="Times New Roman"/>
                <a:ea typeface="Times New Roman"/>
                <a:cs typeface="Times New Roman"/>
              </a:rPr>
              <a:t> Intersection</a:t>
            </a:r>
            <a:r>
              <a:rPr lang="en-US" sz="2000" dirty="0">
                <a:latin typeface="Times New Roman"/>
                <a:ea typeface="Times New Roman"/>
                <a:cs typeface="Times New Roman"/>
              </a:rPr>
              <a:t>: An intersection without physical guides, where vehicles move freely without defined paths, often leading to potential conflicts.</a:t>
            </a:r>
            <a:endParaRPr lang="en-US" dirty="0">
              <a:effectLst/>
              <a:latin typeface="Calibri"/>
              <a:ea typeface="Calibri"/>
              <a:cs typeface="Times New Roman"/>
            </a:endParaRPr>
          </a:p>
        </p:txBody>
      </p:sp>
    </p:spTree>
    <p:extLst>
      <p:ext uri="{BB962C8B-B14F-4D97-AF65-F5344CB8AC3E}">
        <p14:creationId xmlns:p14="http://schemas.microsoft.com/office/powerpoint/2010/main" val="348810392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201</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Rectangle 5"/>
          <p:cNvSpPr/>
          <p:nvPr/>
        </p:nvSpPr>
        <p:spPr>
          <a:xfrm>
            <a:off x="684212" y="160338"/>
            <a:ext cx="11125200" cy="1862048"/>
          </a:xfrm>
          <a:prstGeom prst="rect">
            <a:avLst/>
          </a:prstGeom>
        </p:spPr>
        <p:txBody>
          <a:bodyPr wrap="square">
            <a:spAutoFit/>
          </a:bodyPr>
          <a:lstStyle/>
          <a:p>
            <a:pPr marL="342900" marR="0" lvl="0" indent="-342900" algn="just">
              <a:lnSpc>
                <a:spcPct val="115000"/>
              </a:lnSpc>
              <a:spcBef>
                <a:spcPts val="0"/>
              </a:spcBef>
              <a:spcAft>
                <a:spcPts val="0"/>
              </a:spcAft>
              <a:buFont typeface="Wingdings"/>
              <a:buChar char=""/>
            </a:pPr>
            <a:r>
              <a:rPr lang="en-US" sz="2000" b="1" dirty="0">
                <a:latin typeface="Times New Roman" pitchFamily="18" charset="0"/>
                <a:ea typeface="Times New Roman"/>
                <a:cs typeface="Times New Roman" pitchFamily="18" charset="0"/>
              </a:rPr>
              <a:t>Overpass</a:t>
            </a:r>
            <a:r>
              <a:rPr lang="en-US" sz="2000" dirty="0">
                <a:latin typeface="Times New Roman" pitchFamily="18" charset="0"/>
                <a:ea typeface="Times New Roman"/>
                <a:cs typeface="Times New Roman" pitchFamily="18" charset="0"/>
              </a:rPr>
              <a:t>: A bridge that allows one road to cross over another without intersecting.</a:t>
            </a:r>
            <a:endParaRPr lang="en-US"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0"/>
              </a:spcAft>
              <a:buFont typeface="Wingdings"/>
              <a:buChar char=""/>
            </a:pPr>
            <a:r>
              <a:rPr lang="en-US" sz="2000" b="1" dirty="0">
                <a:latin typeface="Times New Roman" pitchFamily="18" charset="0"/>
                <a:ea typeface="Times New Roman"/>
                <a:cs typeface="Times New Roman" pitchFamily="18" charset="0"/>
              </a:rPr>
              <a:t>Underpass</a:t>
            </a:r>
            <a:r>
              <a:rPr lang="en-US" sz="2000" dirty="0">
                <a:latin typeface="Times New Roman" pitchFamily="18" charset="0"/>
                <a:ea typeface="Times New Roman"/>
                <a:cs typeface="Times New Roman" pitchFamily="18" charset="0"/>
              </a:rPr>
              <a:t>: A roadway or tunnel that passes beneath another road or railway.</a:t>
            </a:r>
            <a:endParaRPr lang="en-US"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0"/>
              </a:spcAft>
              <a:buFont typeface="Wingdings"/>
              <a:buChar char=""/>
            </a:pPr>
            <a:r>
              <a:rPr lang="en-US" sz="2000" b="1" dirty="0">
                <a:latin typeface="Times New Roman" pitchFamily="18" charset="0"/>
                <a:ea typeface="Times New Roman"/>
                <a:cs typeface="Times New Roman" pitchFamily="18" charset="0"/>
              </a:rPr>
              <a:t>Bypass</a:t>
            </a:r>
            <a:r>
              <a:rPr lang="en-US" sz="2000" dirty="0">
                <a:latin typeface="Times New Roman" pitchFamily="18" charset="0"/>
                <a:ea typeface="Times New Roman"/>
                <a:cs typeface="Times New Roman" pitchFamily="18" charset="0"/>
              </a:rPr>
              <a:t>: A road built around a town or congested area to divert through traffic.</a:t>
            </a:r>
            <a:endParaRPr lang="en-US"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1000"/>
              </a:spcAft>
              <a:buFont typeface="Wingdings"/>
              <a:buChar char=""/>
            </a:pPr>
            <a:r>
              <a:rPr lang="en-US" sz="2000" b="1" dirty="0">
                <a:latin typeface="Times New Roman" pitchFamily="18" charset="0"/>
                <a:ea typeface="Times New Roman"/>
                <a:cs typeface="Times New Roman" pitchFamily="18" charset="0"/>
              </a:rPr>
              <a:t>Flyover</a:t>
            </a:r>
            <a:r>
              <a:rPr lang="en-US" sz="2000" dirty="0">
                <a:latin typeface="Times New Roman" pitchFamily="18" charset="0"/>
                <a:ea typeface="Times New Roman"/>
                <a:cs typeface="Times New Roman" pitchFamily="18" charset="0"/>
              </a:rPr>
              <a:t>: A high-level bridge that enables traffic to cross over another road or junction, similar to an overpass.</a:t>
            </a:r>
            <a:endParaRPr lang="en-US" dirty="0">
              <a:effectLst/>
              <a:latin typeface="Times New Roman" pitchFamily="18" charset="0"/>
              <a:ea typeface="Calibri"/>
              <a:cs typeface="Times New Roman" pitchFamily="18" charset="0"/>
            </a:endParaRPr>
          </a:p>
        </p:txBody>
      </p:sp>
      <p:sp>
        <p:nvSpPr>
          <p:cNvPr id="7" name="Rectangle 6"/>
          <p:cNvSpPr/>
          <p:nvPr/>
        </p:nvSpPr>
        <p:spPr>
          <a:xfrm>
            <a:off x="682624" y="2584704"/>
            <a:ext cx="10668000" cy="1400383"/>
          </a:xfrm>
          <a:prstGeom prst="rect">
            <a:avLst/>
          </a:prstGeom>
        </p:spPr>
        <p:txBody>
          <a:bodyPr wrap="square">
            <a:spAutoFit/>
          </a:bodyPr>
          <a:lstStyle/>
          <a:p>
            <a:pPr marL="342900" indent="-342900" algn="just">
              <a:spcAft>
                <a:spcPts val="600"/>
              </a:spcAft>
              <a:buFont typeface="Wingdings" pitchFamily="2" charset="2"/>
              <a:buChar char="Ø"/>
            </a:pPr>
            <a:r>
              <a:rPr lang="en-GB" sz="2000" b="1" dirty="0">
                <a:latin typeface="Times New Roman" pitchFamily="18" charset="0"/>
                <a:cs typeface="Times New Roman" pitchFamily="18" charset="0"/>
              </a:rPr>
              <a:t>Intersection</a:t>
            </a:r>
            <a:r>
              <a:rPr lang="en-GB" sz="2000" dirty="0">
                <a:latin typeface="Times New Roman" pitchFamily="18" charset="0"/>
                <a:cs typeface="Times New Roman" pitchFamily="18" charset="0"/>
              </a:rPr>
              <a:t>: A point where two or more roads meet or cross at the same level, often controlled by signals or signs.</a:t>
            </a:r>
          </a:p>
          <a:p>
            <a:pPr marL="342900" indent="-342900" algn="just">
              <a:spcAft>
                <a:spcPts val="600"/>
              </a:spcAft>
              <a:buFont typeface="Wingdings" pitchFamily="2" charset="2"/>
              <a:buChar char="Ø"/>
            </a:pPr>
            <a:r>
              <a:rPr lang="en-GB" sz="2000" b="1" dirty="0">
                <a:latin typeface="Times New Roman" pitchFamily="18" charset="0"/>
                <a:cs typeface="Times New Roman" pitchFamily="18" charset="0"/>
              </a:rPr>
              <a:t>Interchange</a:t>
            </a:r>
            <a:r>
              <a:rPr lang="en-GB" sz="2000" dirty="0">
                <a:latin typeface="Times New Roman" pitchFamily="18" charset="0"/>
                <a:cs typeface="Times New Roman" pitchFamily="18" charset="0"/>
              </a:rPr>
              <a:t>: A junction where roads cross at different levels (grades) using ramps or bridges, allowing uninterrupted traffic flow without direct crossing.</a:t>
            </a:r>
          </a:p>
        </p:txBody>
      </p:sp>
    </p:spTree>
    <p:extLst>
      <p:ext uri="{BB962C8B-B14F-4D97-AF65-F5344CB8AC3E}">
        <p14:creationId xmlns:p14="http://schemas.microsoft.com/office/powerpoint/2010/main" val="289450188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202</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304800"/>
            <a:ext cx="593883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37232" y="4343400"/>
            <a:ext cx="2579745" cy="400110"/>
          </a:xfrm>
          <a:prstGeom prst="rect">
            <a:avLst/>
          </a:prstGeom>
        </p:spPr>
        <p:txBody>
          <a:bodyPr wrap="none">
            <a:spAutoFit/>
          </a:bodyPr>
          <a:lstStyle/>
          <a:p>
            <a:r>
              <a:rPr lang="en-GB" sz="2000" b="1" dirty="0" smtClean="0">
                <a:solidFill>
                  <a:srgbClr val="000000"/>
                </a:solidFill>
                <a:latin typeface="Times New Roman" pitchFamily="18" charset="0"/>
                <a:cs typeface="Times New Roman" pitchFamily="18" charset="0"/>
              </a:rPr>
              <a:t>Diamond Interchange</a:t>
            </a:r>
            <a:endParaRPr lang="en-US" dirty="0"/>
          </a:p>
        </p:txBody>
      </p:sp>
      <p:pic>
        <p:nvPicPr>
          <p:cNvPr id="11268" name="Picture 4" descr="Roundabout interchang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2" y="135953"/>
            <a:ext cx="5257800" cy="393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90639" y="4367784"/>
            <a:ext cx="2337691" cy="400110"/>
          </a:xfrm>
          <a:prstGeom prst="rect">
            <a:avLst/>
          </a:prstGeom>
        </p:spPr>
        <p:txBody>
          <a:bodyPr wrap="none">
            <a:spAutoFit/>
          </a:bodyPr>
          <a:lstStyle/>
          <a:p>
            <a:r>
              <a:rPr lang="en-GB" sz="2000" b="1" dirty="0" smtClean="0">
                <a:solidFill>
                  <a:srgbClr val="000000"/>
                </a:solidFill>
                <a:latin typeface="Times New Roman" pitchFamily="18" charset="0"/>
                <a:cs typeface="Times New Roman" pitchFamily="18" charset="0"/>
              </a:rPr>
              <a:t>Rotary Interchange</a:t>
            </a:r>
            <a:endParaRPr lang="en-US" dirty="0"/>
          </a:p>
        </p:txBody>
      </p:sp>
    </p:spTree>
    <p:extLst>
      <p:ext uri="{BB962C8B-B14F-4D97-AF65-F5344CB8AC3E}">
        <p14:creationId xmlns:p14="http://schemas.microsoft.com/office/powerpoint/2010/main" val="48875355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278955" y="5943600"/>
            <a:ext cx="670385" cy="502920"/>
          </a:xfrm>
        </p:spPr>
        <p:txBody>
          <a:bodyPr/>
          <a:lstStyle/>
          <a:p>
            <a:fld id="{34216374-E7D6-4C74-ADA3-2C9987A1DEB2}" type="slidenum">
              <a:rPr lang="en-US" smtClean="0"/>
              <a:pPr/>
              <a:t>203</a:t>
            </a:fld>
            <a:endParaRPr lang="en-US" dirty="0"/>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Rectangle 2"/>
          <p:cNvSpPr/>
          <p:nvPr/>
        </p:nvSpPr>
        <p:spPr>
          <a:xfrm>
            <a:off x="1720404" y="4567839"/>
            <a:ext cx="3512885" cy="400110"/>
          </a:xfrm>
          <a:prstGeom prst="rect">
            <a:avLst/>
          </a:prstGeom>
        </p:spPr>
        <p:txBody>
          <a:bodyPr wrap="none">
            <a:spAutoFit/>
          </a:bodyPr>
          <a:lstStyle/>
          <a:p>
            <a:r>
              <a:rPr lang="en-GB" sz="2000" b="1" dirty="0" smtClean="0">
                <a:solidFill>
                  <a:srgbClr val="000000"/>
                </a:solidFill>
                <a:latin typeface="Times New Roman" pitchFamily="18" charset="0"/>
                <a:cs typeface="Times New Roman" pitchFamily="18" charset="0"/>
              </a:rPr>
              <a:t>Partial Cover leaf Interchange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55" y="141845"/>
            <a:ext cx="5853256" cy="438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383" y="74326"/>
            <a:ext cx="5944442" cy="606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847012" y="6324600"/>
            <a:ext cx="3200300" cy="400110"/>
          </a:xfrm>
          <a:prstGeom prst="rect">
            <a:avLst/>
          </a:prstGeom>
        </p:spPr>
        <p:txBody>
          <a:bodyPr wrap="none">
            <a:spAutoFit/>
          </a:bodyPr>
          <a:lstStyle/>
          <a:p>
            <a:r>
              <a:rPr lang="en-GB" sz="2000" b="1" dirty="0" smtClean="0">
                <a:solidFill>
                  <a:srgbClr val="000000"/>
                </a:solidFill>
                <a:latin typeface="Times New Roman" pitchFamily="18" charset="0"/>
                <a:cs typeface="Times New Roman" pitchFamily="18" charset="0"/>
              </a:rPr>
              <a:t>Full Cover leaf Interchange</a:t>
            </a:r>
            <a:endParaRPr lang="en-US" dirty="0"/>
          </a:p>
        </p:txBody>
      </p:sp>
    </p:spTree>
    <p:extLst>
      <p:ext uri="{BB962C8B-B14F-4D97-AF65-F5344CB8AC3E}">
        <p14:creationId xmlns:p14="http://schemas.microsoft.com/office/powerpoint/2010/main" val="82188542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16</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204-215</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204</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284412" y="760274"/>
            <a:ext cx="7467600" cy="1754326"/>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Parking &amp; Lighting study</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80127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205</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Rectangle 2"/>
          <p:cNvSpPr/>
          <p:nvPr/>
        </p:nvSpPr>
        <p:spPr>
          <a:xfrm>
            <a:off x="307975" y="184838"/>
            <a:ext cx="11653837" cy="1323439"/>
          </a:xfrm>
          <a:prstGeom prst="rect">
            <a:avLst/>
          </a:prstGeom>
        </p:spPr>
        <p:txBody>
          <a:bodyPr wrap="square">
            <a:spAutoFit/>
          </a:bodyPr>
          <a:lstStyle/>
          <a:p>
            <a:pPr algn="just"/>
            <a:r>
              <a:rPr lang="en-GB" sz="2000" dirty="0">
                <a:latin typeface="Times New Roman" pitchFamily="18" charset="0"/>
                <a:cs typeface="Times New Roman" pitchFamily="18" charset="0"/>
              </a:rPr>
              <a:t>A </a:t>
            </a:r>
            <a:r>
              <a:rPr lang="en-GB" sz="2000" b="1" dirty="0">
                <a:solidFill>
                  <a:srgbClr val="FF0000"/>
                </a:solidFill>
                <a:latin typeface="Times New Roman" pitchFamily="18" charset="0"/>
                <a:cs typeface="Times New Roman" pitchFamily="18" charset="0"/>
              </a:rPr>
              <a:t>parking study</a:t>
            </a:r>
            <a:r>
              <a:rPr lang="en-GB" sz="2000" dirty="0">
                <a:solidFill>
                  <a:srgbClr val="FF0000"/>
                </a:solidFill>
                <a:latin typeface="Times New Roman" pitchFamily="18" charset="0"/>
                <a:cs typeface="Times New Roman" pitchFamily="18" charset="0"/>
              </a:rPr>
              <a:t> </a:t>
            </a:r>
            <a:r>
              <a:rPr lang="en-GB" sz="2000" dirty="0">
                <a:latin typeface="Times New Roman" pitchFamily="18" charset="0"/>
                <a:cs typeface="Times New Roman" pitchFamily="18" charset="0"/>
              </a:rPr>
              <a:t>in transportation is a systematic analysis conducted to assess the </a:t>
            </a:r>
            <a:r>
              <a:rPr lang="en-GB" sz="2000" b="1" dirty="0">
                <a:latin typeface="Times New Roman" pitchFamily="18" charset="0"/>
                <a:cs typeface="Times New Roman" pitchFamily="18" charset="0"/>
              </a:rPr>
              <a:t>supply, demand, and usage patterns</a:t>
            </a:r>
            <a:r>
              <a:rPr lang="en-GB" sz="2000" dirty="0">
                <a:latin typeface="Times New Roman" pitchFamily="18" charset="0"/>
                <a:cs typeface="Times New Roman" pitchFamily="18" charset="0"/>
              </a:rPr>
              <a:t> of parking facilities in a specific area. It aims to evaluate how parking spaces are utilized, identify problems like shortages or inefficiencies, and recommend solutions to improve parking management and planning.</a:t>
            </a:r>
            <a:endParaRPr lang="en-US" sz="2000" dirty="0">
              <a:latin typeface="Times New Roman" pitchFamily="18" charset="0"/>
              <a:cs typeface="Times New Roman" pitchFamily="18" charset="0"/>
            </a:endParaRPr>
          </a:p>
        </p:txBody>
      </p:sp>
      <p:sp>
        <p:nvSpPr>
          <p:cNvPr id="4" name="Rectangle 3"/>
          <p:cNvSpPr/>
          <p:nvPr/>
        </p:nvSpPr>
        <p:spPr>
          <a:xfrm>
            <a:off x="307975" y="1828800"/>
            <a:ext cx="11577637" cy="3052118"/>
          </a:xfrm>
          <a:prstGeom prst="rect">
            <a:avLst/>
          </a:prstGeom>
        </p:spPr>
        <p:txBody>
          <a:bodyPr wrap="square">
            <a:spAutoFit/>
          </a:bodyPr>
          <a:lstStyle/>
          <a:p>
            <a:pPr>
              <a:lnSpc>
                <a:spcPct val="115000"/>
              </a:lnSpc>
              <a:spcAft>
                <a:spcPts val="1000"/>
              </a:spcAft>
            </a:pPr>
            <a:r>
              <a:rPr lang="en-US" sz="2000" b="1" dirty="0">
                <a:latin typeface="Times New Roman"/>
                <a:ea typeface="Times New Roman"/>
                <a:cs typeface="Times New Roman"/>
              </a:rPr>
              <a:t>Key Objectives of a Parking Study:</a:t>
            </a:r>
            <a:endParaRPr lang="en-US" sz="1600" dirty="0">
              <a:latin typeface="Calibri"/>
              <a:ea typeface="Calibri"/>
              <a:cs typeface="Times New Roman"/>
            </a:endParaRPr>
          </a:p>
          <a:p>
            <a:pPr marL="342900" marR="0" lvl="0" indent="-342900" algn="just">
              <a:lnSpc>
                <a:spcPct val="115000"/>
              </a:lnSpc>
              <a:spcBef>
                <a:spcPts val="0"/>
              </a:spcBef>
              <a:buFont typeface="Wingdings"/>
              <a:buChar char=""/>
              <a:tabLst>
                <a:tab pos="457200" algn="l"/>
              </a:tabLst>
            </a:pPr>
            <a:r>
              <a:rPr lang="en-US" sz="2000" b="1" dirty="0">
                <a:latin typeface="Times New Roman"/>
                <a:ea typeface="Times New Roman"/>
                <a:cs typeface="Times New Roman"/>
              </a:rPr>
              <a:t>Determine Parking Demand</a:t>
            </a:r>
            <a:r>
              <a:rPr lang="en-US" sz="2000" dirty="0">
                <a:latin typeface="Times New Roman"/>
                <a:ea typeface="Times New Roman"/>
                <a:cs typeface="Times New Roman"/>
              </a:rPr>
              <a:t>: Analyze how many vehicles need parking during different times of the day.</a:t>
            </a:r>
            <a:endParaRPr lang="en-US" dirty="0">
              <a:latin typeface="Calibri"/>
              <a:ea typeface="Calibri"/>
              <a:cs typeface="Times New Roman"/>
            </a:endParaRPr>
          </a:p>
          <a:p>
            <a:pPr marL="342900" marR="0" lvl="0" indent="-342900" algn="just">
              <a:lnSpc>
                <a:spcPct val="115000"/>
              </a:lnSpc>
              <a:spcBef>
                <a:spcPts val="0"/>
              </a:spcBef>
              <a:buFont typeface="Wingdings"/>
              <a:buChar char=""/>
              <a:tabLst>
                <a:tab pos="457200" algn="l"/>
              </a:tabLst>
            </a:pPr>
            <a:r>
              <a:rPr lang="en-US" sz="2000" b="1" dirty="0">
                <a:latin typeface="Times New Roman"/>
                <a:ea typeface="Times New Roman"/>
                <a:cs typeface="Times New Roman"/>
              </a:rPr>
              <a:t>Assess Parking Supply</a:t>
            </a:r>
            <a:r>
              <a:rPr lang="en-US" sz="2000" dirty="0">
                <a:latin typeface="Times New Roman"/>
                <a:ea typeface="Times New Roman"/>
                <a:cs typeface="Times New Roman"/>
              </a:rPr>
              <a:t>: Count and categorize existing parking spaces (on-street, off-street, public, private, etc.).</a:t>
            </a:r>
            <a:endParaRPr lang="en-US" dirty="0">
              <a:latin typeface="Calibri"/>
              <a:ea typeface="Calibri"/>
              <a:cs typeface="Times New Roman"/>
            </a:endParaRPr>
          </a:p>
          <a:p>
            <a:pPr marL="342900" marR="0" lvl="0" indent="-342900" algn="just">
              <a:lnSpc>
                <a:spcPct val="115000"/>
              </a:lnSpc>
              <a:spcBef>
                <a:spcPts val="0"/>
              </a:spcBef>
              <a:buFont typeface="Wingdings"/>
              <a:buChar char=""/>
              <a:tabLst>
                <a:tab pos="457200" algn="l"/>
              </a:tabLst>
            </a:pPr>
            <a:r>
              <a:rPr lang="en-US" sz="2000" b="1" dirty="0">
                <a:latin typeface="Times New Roman"/>
                <a:ea typeface="Times New Roman"/>
                <a:cs typeface="Times New Roman"/>
              </a:rPr>
              <a:t>Evaluate Utilization</a:t>
            </a:r>
            <a:r>
              <a:rPr lang="en-US" sz="2000" dirty="0">
                <a:latin typeface="Times New Roman"/>
                <a:ea typeface="Times New Roman"/>
                <a:cs typeface="Times New Roman"/>
              </a:rPr>
              <a:t>: Measure how often and how long parking spaces are occupied.</a:t>
            </a:r>
            <a:endParaRPr lang="en-US" dirty="0">
              <a:latin typeface="Calibri"/>
              <a:ea typeface="Calibri"/>
              <a:cs typeface="Times New Roman"/>
            </a:endParaRPr>
          </a:p>
          <a:p>
            <a:pPr marL="342900" marR="0" lvl="0" indent="-342900" algn="just">
              <a:lnSpc>
                <a:spcPct val="115000"/>
              </a:lnSpc>
              <a:spcBef>
                <a:spcPts val="0"/>
              </a:spcBef>
              <a:buFont typeface="Wingdings"/>
              <a:buChar char=""/>
              <a:tabLst>
                <a:tab pos="457200" algn="l"/>
              </a:tabLst>
            </a:pPr>
            <a:r>
              <a:rPr lang="en-US" sz="2000" b="1" dirty="0">
                <a:latin typeface="Times New Roman"/>
                <a:ea typeface="Times New Roman"/>
                <a:cs typeface="Times New Roman"/>
              </a:rPr>
              <a:t>Identify Problems</a:t>
            </a:r>
            <a:r>
              <a:rPr lang="en-US" sz="2000" dirty="0">
                <a:latin typeface="Times New Roman"/>
                <a:ea typeface="Times New Roman"/>
                <a:cs typeface="Times New Roman"/>
              </a:rPr>
              <a:t>: Pinpoint issues like illegal parking, underused facilities, or excessive congestion.</a:t>
            </a:r>
            <a:endParaRPr lang="en-US" dirty="0">
              <a:latin typeface="Calibri"/>
              <a:ea typeface="Calibri"/>
              <a:cs typeface="Times New Roman"/>
            </a:endParaRPr>
          </a:p>
          <a:p>
            <a:pPr marL="342900" marR="0" lvl="0" indent="-342900" algn="just">
              <a:lnSpc>
                <a:spcPct val="115000"/>
              </a:lnSpc>
              <a:spcBef>
                <a:spcPts val="0"/>
              </a:spcBef>
              <a:buFont typeface="Wingdings"/>
              <a:buChar char=""/>
              <a:tabLst>
                <a:tab pos="457200" algn="l"/>
              </a:tabLst>
            </a:pPr>
            <a:r>
              <a:rPr lang="en-US" sz="2000" b="1" dirty="0">
                <a:latin typeface="Times New Roman"/>
                <a:ea typeface="Times New Roman"/>
                <a:cs typeface="Times New Roman"/>
              </a:rPr>
              <a:t>Plan for the Future</a:t>
            </a:r>
            <a:r>
              <a:rPr lang="en-US" sz="2000" dirty="0">
                <a:latin typeface="Times New Roman"/>
                <a:ea typeface="Times New Roman"/>
                <a:cs typeface="Times New Roman"/>
              </a:rPr>
              <a:t>: Support urban planning, zoning, and traffic management by forecasting future parking needs.</a:t>
            </a:r>
            <a:endParaRPr lang="en-US" dirty="0">
              <a:effectLst/>
              <a:latin typeface="Calibri"/>
              <a:ea typeface="Calibri"/>
              <a:cs typeface="Times New Roman"/>
            </a:endParaRPr>
          </a:p>
        </p:txBody>
      </p:sp>
    </p:spTree>
    <p:extLst>
      <p:ext uri="{BB962C8B-B14F-4D97-AF65-F5344CB8AC3E}">
        <p14:creationId xmlns:p14="http://schemas.microsoft.com/office/powerpoint/2010/main" val="302904726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206</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Rectangle 5"/>
          <p:cNvSpPr/>
          <p:nvPr/>
        </p:nvSpPr>
        <p:spPr>
          <a:xfrm>
            <a:off x="346011" y="181966"/>
            <a:ext cx="11692001" cy="707886"/>
          </a:xfrm>
          <a:prstGeom prst="rect">
            <a:avLst/>
          </a:prstGeom>
        </p:spPr>
        <p:txBody>
          <a:bodyPr wrap="square">
            <a:spAutoFit/>
          </a:bodyPr>
          <a:lstStyle/>
          <a:p>
            <a:r>
              <a:rPr lang="en-GB" sz="2000" b="1" dirty="0">
                <a:latin typeface="Times New Roman" pitchFamily="18" charset="0"/>
                <a:cs typeface="Times New Roman" pitchFamily="18" charset="0"/>
              </a:rPr>
              <a:t>Types of parking facilities designed for traffic needs</a:t>
            </a:r>
            <a:r>
              <a:rPr lang="en-GB" sz="2000" dirty="0">
                <a:latin typeface="Times New Roman" pitchFamily="18" charset="0"/>
                <a:cs typeface="Times New Roman" pitchFamily="18" charset="0"/>
              </a:rPr>
              <a:t>: On-street parking, off-street parking (surface lots and parking garages), park-and-ride lots, multi-level parking structures, and automated parking systems.</a:t>
            </a:r>
            <a:endParaRPr lang="en-US" sz="20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52" y="999744"/>
            <a:ext cx="3825420" cy="254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1" y="1005840"/>
            <a:ext cx="4174789" cy="253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224" y="4239767"/>
            <a:ext cx="393330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211" y="4029165"/>
            <a:ext cx="428625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612144" y="3629055"/>
            <a:ext cx="1983235" cy="400110"/>
          </a:xfrm>
          <a:prstGeom prst="rect">
            <a:avLst/>
          </a:prstGeom>
        </p:spPr>
        <p:txBody>
          <a:bodyPr wrap="none">
            <a:spAutoFit/>
          </a:bodyPr>
          <a:lstStyle/>
          <a:p>
            <a:r>
              <a:rPr lang="en-GB" sz="2000" dirty="0">
                <a:solidFill>
                  <a:srgbClr val="000000"/>
                </a:solidFill>
                <a:latin typeface="Times New Roman" pitchFamily="18" charset="0"/>
                <a:cs typeface="Times New Roman" pitchFamily="18" charset="0"/>
              </a:rPr>
              <a:t>On-street parking</a:t>
            </a:r>
            <a:endParaRPr lang="en-US" dirty="0"/>
          </a:p>
        </p:txBody>
      </p:sp>
      <p:sp>
        <p:nvSpPr>
          <p:cNvPr id="8" name="Rectangle 7"/>
          <p:cNvSpPr/>
          <p:nvPr/>
        </p:nvSpPr>
        <p:spPr>
          <a:xfrm>
            <a:off x="7473250" y="3630168"/>
            <a:ext cx="2084417" cy="400110"/>
          </a:xfrm>
          <a:prstGeom prst="rect">
            <a:avLst/>
          </a:prstGeom>
        </p:spPr>
        <p:txBody>
          <a:bodyPr wrap="none">
            <a:spAutoFit/>
          </a:bodyPr>
          <a:lstStyle/>
          <a:p>
            <a:r>
              <a:rPr lang="en-GB" sz="2000" dirty="0" smtClean="0">
                <a:solidFill>
                  <a:srgbClr val="000000"/>
                </a:solidFill>
                <a:latin typeface="Times New Roman" pitchFamily="18" charset="0"/>
                <a:cs typeface="Times New Roman" pitchFamily="18" charset="0"/>
              </a:rPr>
              <a:t>Off-street </a:t>
            </a:r>
            <a:r>
              <a:rPr lang="en-GB" sz="2000" dirty="0">
                <a:solidFill>
                  <a:srgbClr val="000000"/>
                </a:solidFill>
                <a:latin typeface="Times New Roman" pitchFamily="18" charset="0"/>
                <a:cs typeface="Times New Roman" pitchFamily="18" charset="0"/>
              </a:rPr>
              <a:t>parking </a:t>
            </a:r>
            <a:endParaRPr lang="en-US" dirty="0"/>
          </a:p>
        </p:txBody>
      </p:sp>
      <p:sp>
        <p:nvSpPr>
          <p:cNvPr id="9" name="Rectangle 8"/>
          <p:cNvSpPr/>
          <p:nvPr/>
        </p:nvSpPr>
        <p:spPr>
          <a:xfrm>
            <a:off x="1293812" y="6489192"/>
            <a:ext cx="2871299" cy="400110"/>
          </a:xfrm>
          <a:prstGeom prst="rect">
            <a:avLst/>
          </a:prstGeom>
        </p:spPr>
        <p:txBody>
          <a:bodyPr wrap="none">
            <a:spAutoFit/>
          </a:bodyPr>
          <a:lstStyle/>
          <a:p>
            <a:r>
              <a:rPr lang="en-GB" sz="2000" dirty="0" smtClean="0">
                <a:solidFill>
                  <a:srgbClr val="000000"/>
                </a:solidFill>
                <a:latin typeface="Times New Roman" pitchFamily="18" charset="0"/>
                <a:cs typeface="Times New Roman" pitchFamily="18" charset="0"/>
              </a:rPr>
              <a:t>Park-and-ride lots parking</a:t>
            </a:r>
            <a:endParaRPr lang="en-US" dirty="0"/>
          </a:p>
        </p:txBody>
      </p:sp>
      <p:sp>
        <p:nvSpPr>
          <p:cNvPr id="10" name="Rectangle 9"/>
          <p:cNvSpPr/>
          <p:nvPr/>
        </p:nvSpPr>
        <p:spPr>
          <a:xfrm>
            <a:off x="7313612" y="6438990"/>
            <a:ext cx="3042821" cy="400110"/>
          </a:xfrm>
          <a:prstGeom prst="rect">
            <a:avLst/>
          </a:prstGeom>
        </p:spPr>
        <p:txBody>
          <a:bodyPr wrap="none">
            <a:spAutoFit/>
          </a:bodyPr>
          <a:lstStyle/>
          <a:p>
            <a:r>
              <a:rPr lang="en-GB" sz="2000" dirty="0">
                <a:solidFill>
                  <a:srgbClr val="000000"/>
                </a:solidFill>
                <a:latin typeface="Times New Roman" pitchFamily="18" charset="0"/>
                <a:cs typeface="Times New Roman" pitchFamily="18" charset="0"/>
              </a:rPr>
              <a:t>A</a:t>
            </a:r>
            <a:r>
              <a:rPr lang="en-GB" sz="2000" dirty="0" smtClean="0">
                <a:solidFill>
                  <a:srgbClr val="000000"/>
                </a:solidFill>
                <a:latin typeface="Times New Roman" pitchFamily="18" charset="0"/>
                <a:cs typeface="Times New Roman" pitchFamily="18" charset="0"/>
              </a:rPr>
              <a:t>utomated </a:t>
            </a:r>
            <a:r>
              <a:rPr lang="en-GB" sz="2000" dirty="0">
                <a:solidFill>
                  <a:srgbClr val="000000"/>
                </a:solidFill>
                <a:latin typeface="Times New Roman" pitchFamily="18" charset="0"/>
                <a:cs typeface="Times New Roman" pitchFamily="18" charset="0"/>
              </a:rPr>
              <a:t>parking systems</a:t>
            </a:r>
            <a:endParaRPr lang="en-US" dirty="0"/>
          </a:p>
        </p:txBody>
      </p:sp>
    </p:spTree>
    <p:extLst>
      <p:ext uri="{BB962C8B-B14F-4D97-AF65-F5344CB8AC3E}">
        <p14:creationId xmlns:p14="http://schemas.microsoft.com/office/powerpoint/2010/main" val="304463722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207</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Rectangle 6"/>
          <p:cNvSpPr/>
          <p:nvPr/>
        </p:nvSpPr>
        <p:spPr>
          <a:xfrm>
            <a:off x="155575" y="160338"/>
            <a:ext cx="12033250" cy="3170099"/>
          </a:xfrm>
          <a:prstGeom prst="rect">
            <a:avLst/>
          </a:prstGeom>
        </p:spPr>
        <p:txBody>
          <a:bodyPr wrap="square">
            <a:spAutoFit/>
          </a:bodyPr>
          <a:lstStyle/>
          <a:p>
            <a:pPr algn="just"/>
            <a:r>
              <a:rPr lang="en-US" sz="2000" b="1" dirty="0">
                <a:solidFill>
                  <a:srgbClr val="FF0000"/>
                </a:solidFill>
                <a:latin typeface="Times New Roman"/>
                <a:ea typeface="Times New Roman"/>
              </a:rPr>
              <a:t>Key points to keep in mind when designing an off-street parking facility</a:t>
            </a:r>
            <a:r>
              <a:rPr lang="en-US" sz="2000" dirty="0">
                <a:solidFill>
                  <a:srgbClr val="FF0000"/>
                </a:solidFill>
                <a:latin typeface="Times New Roman"/>
                <a:ea typeface="Times New Roman"/>
              </a:rPr>
              <a:t>:</a:t>
            </a:r>
            <a:endParaRPr lang="en-US" sz="1600" dirty="0">
              <a:solidFill>
                <a:srgbClr val="FF0000"/>
              </a:solidFill>
              <a:latin typeface="Times New Roman"/>
              <a:ea typeface="Times New Roman"/>
            </a:endParaRPr>
          </a:p>
          <a:p>
            <a:pPr marL="342900" marR="0" lvl="0" indent="-342900" algn="just">
              <a:buSzPts val="1000"/>
              <a:buFont typeface="Wingdings"/>
              <a:buChar char=""/>
              <a:tabLst>
                <a:tab pos="457200" algn="l"/>
              </a:tabLst>
            </a:pPr>
            <a:r>
              <a:rPr lang="en-US" b="1" dirty="0">
                <a:latin typeface="Times New Roman"/>
                <a:ea typeface="Times New Roman"/>
              </a:rPr>
              <a:t>Site Location and Accessibility</a:t>
            </a:r>
            <a:r>
              <a:rPr lang="en-US" dirty="0">
                <a:latin typeface="Times New Roman"/>
                <a:ea typeface="Times New Roman"/>
              </a:rPr>
              <a:t>: Ensure easy entry and exit with minimal disruption to traffic flow; proximity to destinations is crucial.</a:t>
            </a:r>
            <a:endParaRPr lang="en-US" sz="1600" dirty="0">
              <a:latin typeface="Times New Roman"/>
              <a:ea typeface="Times New Roman"/>
            </a:endParaRPr>
          </a:p>
          <a:p>
            <a:pPr marL="342900" marR="0" lvl="0" indent="-342900" algn="just">
              <a:buSzPts val="1000"/>
              <a:buFont typeface="Wingdings"/>
              <a:buChar char=""/>
              <a:tabLst>
                <a:tab pos="457200" algn="l"/>
              </a:tabLst>
            </a:pPr>
            <a:r>
              <a:rPr lang="en-US" b="1" dirty="0">
                <a:latin typeface="Times New Roman"/>
                <a:ea typeface="Times New Roman"/>
              </a:rPr>
              <a:t>Capacity and Layout</a:t>
            </a:r>
            <a:r>
              <a:rPr lang="en-US" dirty="0">
                <a:latin typeface="Times New Roman"/>
                <a:ea typeface="Times New Roman"/>
              </a:rPr>
              <a:t>: Design for adequate number of spaces with efficient circulation, considering vehicle sizes and turning radii.</a:t>
            </a:r>
            <a:endParaRPr lang="en-US" sz="1600" dirty="0">
              <a:latin typeface="Times New Roman"/>
              <a:ea typeface="Times New Roman"/>
            </a:endParaRPr>
          </a:p>
          <a:p>
            <a:pPr marL="342900" marR="0" lvl="0" indent="-342900" algn="just">
              <a:buSzPts val="1000"/>
              <a:buFont typeface="Wingdings"/>
              <a:buChar char=""/>
              <a:tabLst>
                <a:tab pos="457200" algn="l"/>
              </a:tabLst>
            </a:pPr>
            <a:r>
              <a:rPr lang="en-US" b="1" dirty="0">
                <a:latin typeface="Times New Roman"/>
                <a:ea typeface="Times New Roman"/>
              </a:rPr>
              <a:t>Safety and Security</a:t>
            </a:r>
            <a:r>
              <a:rPr lang="en-US" dirty="0">
                <a:latin typeface="Times New Roman"/>
                <a:ea typeface="Times New Roman"/>
              </a:rPr>
              <a:t>: Include proper lighting, surveillance, pedestrian pathways, and emergency access to enhance user safety.</a:t>
            </a:r>
            <a:endParaRPr lang="en-US" sz="1600" dirty="0">
              <a:latin typeface="Times New Roman"/>
              <a:ea typeface="Times New Roman"/>
            </a:endParaRPr>
          </a:p>
          <a:p>
            <a:pPr marL="342900" marR="0" lvl="0" indent="-342900" algn="just">
              <a:buSzPts val="1000"/>
              <a:buFont typeface="Wingdings"/>
              <a:buChar char=""/>
              <a:tabLst>
                <a:tab pos="457200" algn="l"/>
              </a:tabLst>
            </a:pPr>
            <a:r>
              <a:rPr lang="en-US" b="1" dirty="0">
                <a:latin typeface="Times New Roman"/>
                <a:ea typeface="Times New Roman"/>
              </a:rPr>
              <a:t>Drainage and Pavement Design</a:t>
            </a:r>
            <a:r>
              <a:rPr lang="en-US" dirty="0">
                <a:latin typeface="Times New Roman"/>
                <a:ea typeface="Times New Roman"/>
              </a:rPr>
              <a:t>: Plan for effective water drainage and use durable pavement materials to withstand vehicular loads.</a:t>
            </a:r>
            <a:endParaRPr lang="en-US" sz="1600" dirty="0">
              <a:latin typeface="Times New Roman"/>
              <a:ea typeface="Times New Roman"/>
            </a:endParaRPr>
          </a:p>
          <a:p>
            <a:pPr marL="342900" marR="0" lvl="0" indent="-342900" algn="just">
              <a:buSzPts val="1000"/>
              <a:buFont typeface="Wingdings"/>
              <a:buChar char=""/>
              <a:tabLst>
                <a:tab pos="457200" algn="l"/>
              </a:tabLst>
            </a:pPr>
            <a:r>
              <a:rPr lang="en-US" b="1" dirty="0">
                <a:latin typeface="Times New Roman"/>
                <a:ea typeface="Times New Roman"/>
              </a:rPr>
              <a:t>Compliance with Regulations</a:t>
            </a:r>
            <a:r>
              <a:rPr lang="en-US" dirty="0">
                <a:latin typeface="Times New Roman"/>
                <a:ea typeface="Times New Roman"/>
              </a:rPr>
              <a:t>: Follow local zoning laws, accessibility standards (e.g., for disabled users), and environmental guidelines.</a:t>
            </a:r>
            <a:endParaRPr lang="en-US" sz="1600" dirty="0">
              <a:effectLst/>
              <a:latin typeface="Times New Roman"/>
              <a:ea typeface="Times New Roman"/>
            </a:endParaRPr>
          </a:p>
        </p:txBody>
      </p:sp>
      <p:sp>
        <p:nvSpPr>
          <p:cNvPr id="8" name="Rectangle 7"/>
          <p:cNvSpPr/>
          <p:nvPr/>
        </p:nvSpPr>
        <p:spPr>
          <a:xfrm>
            <a:off x="155575" y="3578351"/>
            <a:ext cx="11577637" cy="1876411"/>
          </a:xfrm>
          <a:prstGeom prst="rect">
            <a:avLst/>
          </a:prstGeom>
        </p:spPr>
        <p:txBody>
          <a:bodyPr wrap="square">
            <a:spAutoFit/>
          </a:bodyPr>
          <a:lstStyle/>
          <a:p>
            <a:pPr algn="just">
              <a:lnSpc>
                <a:spcPct val="115000"/>
              </a:lnSpc>
              <a:spcAft>
                <a:spcPts val="1000"/>
              </a:spcAft>
            </a:pPr>
            <a:r>
              <a:rPr lang="en-US" sz="2400" b="1" dirty="0">
                <a:solidFill>
                  <a:srgbClr val="0070C0"/>
                </a:solidFill>
                <a:latin typeface="Times New Roman" pitchFamily="18" charset="0"/>
                <a:ea typeface="Calibri"/>
                <a:cs typeface="Times New Roman" pitchFamily="18" charset="0"/>
              </a:rPr>
              <a:t>Disadvantages of off-street parking:</a:t>
            </a:r>
            <a:endParaRPr lang="en-US" sz="1600" b="1" dirty="0">
              <a:solidFill>
                <a:srgbClr val="0070C0"/>
              </a:solidFill>
              <a:latin typeface="Times New Roman" pitchFamily="18" charset="0"/>
              <a:ea typeface="Calibri"/>
              <a:cs typeface="Times New Roman" pitchFamily="18" charset="0"/>
            </a:endParaRPr>
          </a:p>
          <a:p>
            <a:pPr marL="342900" marR="0" lvl="0" indent="-342900" algn="just">
              <a:buSzPts val="1000"/>
              <a:buFont typeface="Wingdings"/>
              <a:buChar char=""/>
              <a:tabLst>
                <a:tab pos="457200" algn="l"/>
              </a:tabLst>
            </a:pPr>
            <a:r>
              <a:rPr lang="en-US" sz="2000" b="1" dirty="0">
                <a:latin typeface="Times New Roman"/>
                <a:ea typeface="Times New Roman"/>
              </a:rPr>
              <a:t>High Land and Construction Costs</a:t>
            </a:r>
            <a:r>
              <a:rPr lang="en-US" sz="2000" dirty="0">
                <a:latin typeface="Times New Roman"/>
                <a:ea typeface="Times New Roman"/>
              </a:rPr>
              <a:t>: Off-street parking facilities require significant space and investment, especially in urban areas where land is expensive.</a:t>
            </a:r>
          </a:p>
          <a:p>
            <a:pPr marL="342900" marR="0" lvl="0" indent="-342900" algn="just">
              <a:buSzPts val="1000"/>
              <a:buFont typeface="Wingdings"/>
              <a:buChar char=""/>
              <a:tabLst>
                <a:tab pos="457200" algn="l"/>
              </a:tabLst>
            </a:pPr>
            <a:r>
              <a:rPr lang="en-US" sz="2000" b="1" dirty="0">
                <a:latin typeface="Times New Roman"/>
                <a:ea typeface="Times New Roman"/>
              </a:rPr>
              <a:t>Encourages Car Dependency</a:t>
            </a:r>
            <a:r>
              <a:rPr lang="en-US" sz="2000" dirty="0">
                <a:latin typeface="Times New Roman"/>
                <a:ea typeface="Times New Roman"/>
              </a:rPr>
              <a:t>: By prioritizing car storage, it can discourage the use of public transportation and contribute to urban sprawl.</a:t>
            </a:r>
            <a:endParaRPr lang="en-US" sz="2000" dirty="0">
              <a:effectLst/>
              <a:latin typeface="Times New Roman"/>
              <a:ea typeface="Times New Roman"/>
            </a:endParaRPr>
          </a:p>
        </p:txBody>
      </p:sp>
    </p:spTree>
    <p:extLst>
      <p:ext uri="{BB962C8B-B14F-4D97-AF65-F5344CB8AC3E}">
        <p14:creationId xmlns:p14="http://schemas.microsoft.com/office/powerpoint/2010/main" val="125998895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208</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Rectangle 2"/>
          <p:cNvSpPr/>
          <p:nvPr/>
        </p:nvSpPr>
        <p:spPr>
          <a:xfrm>
            <a:off x="307975" y="172253"/>
            <a:ext cx="11272837" cy="6227859"/>
          </a:xfrm>
          <a:prstGeom prst="rect">
            <a:avLst/>
          </a:prstGeom>
        </p:spPr>
        <p:txBody>
          <a:bodyPr wrap="square">
            <a:spAutoFit/>
          </a:bodyPr>
          <a:lstStyle/>
          <a:p>
            <a:r>
              <a:rPr lang="en-US" b="1" dirty="0">
                <a:solidFill>
                  <a:srgbClr val="FF0000"/>
                </a:solidFill>
                <a:latin typeface="Times New Roman" pitchFamily="18" charset="0"/>
                <a:ea typeface="Times New Roman"/>
                <a:cs typeface="Times New Roman" pitchFamily="18" charset="0"/>
              </a:rPr>
              <a:t>Design Factors for Highway Lighting:</a:t>
            </a:r>
            <a:endParaRPr lang="en-US" sz="1400" dirty="0">
              <a:solidFill>
                <a:srgbClr val="FF0000"/>
              </a:solidFill>
              <a:latin typeface="Times New Roman" pitchFamily="18" charset="0"/>
              <a:ea typeface="Calibri"/>
              <a:cs typeface="Times New Roman" pitchFamily="18" charset="0"/>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Road Classification and Function</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Type of road (e.g., expressway, arterial, local) influences lighting standards and intensity.</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Traffic Volume and Speed</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Higher traffic and speed demand brighter and more uniform lighting for safety.</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Illumination Levels and Uniformity</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Adequate brightness and consistent light distribution are essential for driver visibility and comfort.</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Mounting Height and Pole Spacing</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Affects light spread, intensity, and number of poles required.</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Luminaires and Light Source Type</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Choice of LED, sodium vapor, or other lights impacts energy use, maintenance, and visibility.</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Glare Control and Light Pollution</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Proper design minimizes glare for drivers and prevents spillover into surrounding areas.</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Environmental and Weather Conditions</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Consider fog, rain, dust, and surrounding landscape that may affect lighting effectiveness.</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Power Supply and Energy Efficiency</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Efficient wiring, power source availability, and low energy consumption reduce operational costs.</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Maintenance and Accessibility</a:t>
            </a:r>
            <a:endParaRPr lang="en-US" sz="1600" dirty="0">
              <a:latin typeface="Calibri"/>
              <a:ea typeface="Calibri"/>
              <a:cs typeface="Times New Roman"/>
            </a:endParaRPr>
          </a:p>
          <a:p>
            <a:pPr marL="742950" marR="0" lvl="1" indent="-285750" algn="just">
              <a:spcBef>
                <a:spcPts val="0"/>
              </a:spcBef>
              <a:buSzPts val="1000"/>
              <a:buFont typeface="Courier New"/>
              <a:buChar char="o"/>
              <a:tabLst>
                <a:tab pos="914400" algn="l"/>
              </a:tabLst>
            </a:pPr>
            <a:r>
              <a:rPr lang="en-US" dirty="0">
                <a:latin typeface="Times New Roman"/>
                <a:ea typeface="Times New Roman"/>
                <a:cs typeface="Times New Roman"/>
              </a:rPr>
              <a:t>Design for easy access to lighting equipment for repairs and regular maintenance.</a:t>
            </a:r>
            <a:endParaRPr lang="en-US" sz="1600" dirty="0">
              <a:latin typeface="Calibri"/>
              <a:ea typeface="Calibri"/>
              <a:cs typeface="Times New Roman"/>
            </a:endParaRPr>
          </a:p>
          <a:p>
            <a:pPr marL="342900" marR="0" lvl="0" indent="-342900" algn="just">
              <a:spcBef>
                <a:spcPts val="0"/>
              </a:spcBef>
              <a:buFont typeface="+mj-lt"/>
              <a:buAutoNum type="arabicPeriod"/>
              <a:tabLst>
                <a:tab pos="457200" algn="l"/>
              </a:tabLst>
            </a:pPr>
            <a:r>
              <a:rPr lang="en-US" b="1" dirty="0">
                <a:latin typeface="Times New Roman"/>
                <a:ea typeface="Times New Roman"/>
                <a:cs typeface="Times New Roman"/>
              </a:rPr>
              <a:t>Safety and Security Requirements</a:t>
            </a:r>
            <a:endParaRPr lang="en-US" sz="1600" dirty="0">
              <a:latin typeface="Calibri"/>
              <a:ea typeface="Calibri"/>
              <a:cs typeface="Times New Roman"/>
            </a:endParaRPr>
          </a:p>
          <a:p>
            <a:pPr marR="0" lvl="0" algn="just">
              <a:spcBef>
                <a:spcPts val="0"/>
              </a:spcBef>
              <a:buSzPts val="1000"/>
              <a:tabLst>
                <a:tab pos="457200" algn="l"/>
              </a:tabLst>
            </a:pPr>
            <a:r>
              <a:rPr lang="en-US" dirty="0" smtClean="0">
                <a:latin typeface="Times New Roman"/>
                <a:ea typeface="Times New Roman"/>
                <a:cs typeface="Times New Roman"/>
              </a:rPr>
              <a:t>           Lighting </a:t>
            </a:r>
            <a:r>
              <a:rPr lang="en-US" dirty="0">
                <a:latin typeface="Times New Roman"/>
                <a:ea typeface="Times New Roman"/>
                <a:cs typeface="Times New Roman"/>
              </a:rPr>
              <a:t>must ensure pedestrian and vehicular safety, especially at intersections and pedestrian crossings.</a:t>
            </a:r>
            <a:endParaRPr lang="en-US" sz="1600" dirty="0">
              <a:latin typeface="Calibri"/>
              <a:ea typeface="Calibri"/>
              <a:cs typeface="Times New Roman"/>
            </a:endParaRPr>
          </a:p>
          <a:p>
            <a:pPr algn="just">
              <a:lnSpc>
                <a:spcPct val="115000"/>
              </a:lnSpc>
              <a:spcAft>
                <a:spcPts val="1000"/>
              </a:spcAft>
            </a:pPr>
            <a:r>
              <a:rPr lang="en-US" b="1" dirty="0">
                <a:latin typeface="Times New Roman"/>
                <a:ea typeface="Calibri"/>
                <a:cs typeface="Times New Roman"/>
              </a:rPr>
              <a:t> </a:t>
            </a:r>
            <a:endParaRPr lang="en-US" sz="1400" dirty="0">
              <a:effectLst/>
              <a:latin typeface="Calibri"/>
              <a:ea typeface="Calibri"/>
              <a:cs typeface="Times New Roman"/>
            </a:endParaRPr>
          </a:p>
        </p:txBody>
      </p:sp>
    </p:spTree>
    <p:extLst>
      <p:ext uri="{BB962C8B-B14F-4D97-AF65-F5344CB8AC3E}">
        <p14:creationId xmlns:p14="http://schemas.microsoft.com/office/powerpoint/2010/main" val="296306279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209</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533400"/>
            <a:ext cx="5981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028" y="609600"/>
            <a:ext cx="599940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59602" y="5334000"/>
            <a:ext cx="3666838" cy="400110"/>
          </a:xfrm>
          <a:prstGeom prst="rect">
            <a:avLst/>
          </a:prstGeom>
        </p:spPr>
        <p:txBody>
          <a:bodyPr wrap="none">
            <a:spAutoFit/>
          </a:bodyPr>
          <a:lstStyle/>
          <a:p>
            <a:r>
              <a:rPr lang="en-US" sz="2000" dirty="0" smtClean="0">
                <a:latin typeface="Times New Roman" pitchFamily="18" charset="0"/>
                <a:cs typeface="Times New Roman" pitchFamily="18" charset="0"/>
              </a:rPr>
              <a:t>Vertical Spacing of Street lighting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989406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8" y="381000"/>
            <a:ext cx="6627812" cy="5206554"/>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Important Characteristics of Road Transport:</a:t>
            </a:r>
            <a:endParaRPr lang="en-US" sz="2400" dirty="0" smtClean="0">
              <a:effectLst/>
              <a:latin typeface="Times New Roman" pitchFamily="18" charset="0"/>
              <a:ea typeface="Calibri"/>
              <a:cs typeface="Times New Roman" pitchFamily="18" charset="0"/>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pitchFamily="18" charset="0"/>
                <a:ea typeface="Calibri"/>
                <a:cs typeface="Times New Roman" pitchFamily="18" charset="0"/>
              </a:rPr>
              <a:t>Road is used by all sorts of vehicle.</a:t>
            </a:r>
          </a:p>
          <a:p>
            <a:pPr marL="342900" marR="0" lvl="0" indent="-342900" algn="just">
              <a:lnSpc>
                <a:spcPct val="150000"/>
              </a:lnSpc>
              <a:spcBef>
                <a:spcPts val="0"/>
              </a:spcBef>
              <a:spcAft>
                <a:spcPts val="0"/>
              </a:spcAft>
              <a:buFont typeface="Wingdings"/>
              <a:buChar char=""/>
            </a:pPr>
            <a:r>
              <a:rPr lang="en-US" sz="2400" dirty="0" smtClean="0">
                <a:effectLst/>
                <a:latin typeface="Times New Roman" pitchFamily="18" charset="0"/>
                <a:ea typeface="Calibri"/>
                <a:cs typeface="Times New Roman" pitchFamily="18" charset="0"/>
              </a:rPr>
              <a:t>Road transport requires a relatively small investment by the government.</a:t>
            </a:r>
          </a:p>
          <a:p>
            <a:pPr marL="342900" marR="0" lvl="0" indent="-342900" algn="just">
              <a:lnSpc>
                <a:spcPct val="150000"/>
              </a:lnSpc>
              <a:spcBef>
                <a:spcPts val="0"/>
              </a:spcBef>
              <a:spcAft>
                <a:spcPts val="0"/>
              </a:spcAft>
              <a:buFont typeface="Wingdings"/>
              <a:buChar char=""/>
            </a:pPr>
            <a:r>
              <a:rPr lang="en-US" sz="2400" dirty="0" smtClean="0">
                <a:effectLst/>
                <a:latin typeface="Times New Roman" pitchFamily="18" charset="0"/>
                <a:ea typeface="Calibri"/>
                <a:cs typeface="Times New Roman" pitchFamily="18" charset="0"/>
              </a:rPr>
              <a:t>Road transport offers complete freedom to road users to transport vehicle from one lane to another.</a:t>
            </a:r>
          </a:p>
          <a:p>
            <a:pPr marL="342900" marR="0" lvl="0" indent="-342900" algn="just">
              <a:lnSpc>
                <a:spcPct val="150000"/>
              </a:lnSpc>
              <a:spcBef>
                <a:spcPts val="0"/>
              </a:spcBef>
              <a:spcAft>
                <a:spcPts val="1000"/>
              </a:spcAft>
              <a:buFont typeface="Wingdings"/>
              <a:buChar char=""/>
            </a:pPr>
            <a:r>
              <a:rPr lang="en-US" sz="2400" dirty="0" smtClean="0">
                <a:effectLst/>
                <a:latin typeface="Times New Roman" pitchFamily="18" charset="0"/>
                <a:ea typeface="Calibri"/>
                <a:cs typeface="Times New Roman" pitchFamily="18" charset="0"/>
              </a:rPr>
              <a:t>Road transport is cheaper and time saving in particular for short distance travel. </a:t>
            </a:r>
            <a:endParaRPr lang="en-US" sz="2400" dirty="0">
              <a:effectLst/>
              <a:latin typeface="Times New Roman" pitchFamily="18" charset="0"/>
              <a:ea typeface="Calibri"/>
              <a:cs typeface="Times New Roman" pitchFamily="18" charset="0"/>
            </a:endParaRPr>
          </a:p>
        </p:txBody>
      </p:sp>
      <p:pic>
        <p:nvPicPr>
          <p:cNvPr id="11266" name="Picture 2" descr="Top Ten Characteristics of Road 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674" y="914400"/>
            <a:ext cx="5494989"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56612" y="4648214"/>
            <a:ext cx="2286652" cy="461665"/>
          </a:xfrm>
          <a:prstGeom prst="rect">
            <a:avLst/>
          </a:prstGeom>
        </p:spPr>
        <p:txBody>
          <a:bodyPr wrap="none">
            <a:spAutoFit/>
          </a:bodyPr>
          <a:lstStyle/>
          <a:p>
            <a:r>
              <a:rPr lang="en-US" sz="2400" b="1" u="sng" dirty="0">
                <a:solidFill>
                  <a:srgbClr val="000000"/>
                </a:solidFill>
                <a:latin typeface="Times New Roman" pitchFamily="18" charset="0"/>
                <a:ea typeface="Calibri"/>
                <a:cs typeface="Times New Roman" pitchFamily="18" charset="0"/>
              </a:rPr>
              <a:t>Road Transport</a:t>
            </a:r>
            <a:endParaRPr lang="en-US" dirty="0"/>
          </a:p>
        </p:txBody>
      </p:sp>
    </p:spTree>
    <p:extLst>
      <p:ext uri="{BB962C8B-B14F-4D97-AF65-F5344CB8AC3E}">
        <p14:creationId xmlns:p14="http://schemas.microsoft.com/office/powerpoint/2010/main" val="30119631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210</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3431"/>
            <a:ext cx="6323011" cy="350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658" y="304800"/>
            <a:ext cx="573955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159602" y="5334000"/>
            <a:ext cx="3595856" cy="400110"/>
          </a:xfrm>
          <a:prstGeom prst="rect">
            <a:avLst/>
          </a:prstGeom>
        </p:spPr>
        <p:txBody>
          <a:bodyPr wrap="none">
            <a:spAutoFit/>
          </a:bodyPr>
          <a:lstStyle/>
          <a:p>
            <a:r>
              <a:rPr lang="en-US" sz="2000" dirty="0" smtClean="0">
                <a:latin typeface="Times New Roman" pitchFamily="18" charset="0"/>
                <a:cs typeface="Times New Roman" pitchFamily="18" charset="0"/>
              </a:rPr>
              <a:t>Lateral Spacing of Street lighting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10656719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211</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81" y="542544"/>
            <a:ext cx="5256431" cy="418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651" y="461772"/>
            <a:ext cx="651917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59602" y="5334000"/>
            <a:ext cx="3004349" cy="400110"/>
          </a:xfrm>
          <a:prstGeom prst="rect">
            <a:avLst/>
          </a:prstGeom>
        </p:spPr>
        <p:txBody>
          <a:bodyPr wrap="none">
            <a:spAutoFit/>
          </a:bodyPr>
          <a:lstStyle/>
          <a:p>
            <a:r>
              <a:rPr lang="en-US" sz="2000" dirty="0" err="1">
                <a:latin typeface="Times New Roman" pitchFamily="18" charset="0"/>
                <a:cs typeface="Times New Roman" pitchFamily="18" charset="0"/>
              </a:rPr>
              <a:t>Rajshahi</a:t>
            </a:r>
            <a:r>
              <a:rPr lang="en-US" sz="2000" dirty="0">
                <a:latin typeface="Times New Roman" pitchFamily="18" charset="0"/>
                <a:cs typeface="Times New Roman" pitchFamily="18" charset="0"/>
              </a:rPr>
              <a:t> city street lighting</a:t>
            </a:r>
          </a:p>
        </p:txBody>
      </p:sp>
    </p:spTree>
    <p:extLst>
      <p:ext uri="{BB962C8B-B14F-4D97-AF65-F5344CB8AC3E}">
        <p14:creationId xmlns:p14="http://schemas.microsoft.com/office/powerpoint/2010/main" val="347807722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212</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Rectangle 2"/>
          <p:cNvSpPr/>
          <p:nvPr/>
        </p:nvSpPr>
        <p:spPr>
          <a:xfrm>
            <a:off x="327169" y="140567"/>
            <a:ext cx="11309061" cy="707886"/>
          </a:xfrm>
          <a:prstGeom prst="rect">
            <a:avLst/>
          </a:prstGeom>
        </p:spPr>
        <p:txBody>
          <a:bodyPr wrap="square">
            <a:spAutoFit/>
          </a:bodyPr>
          <a:lstStyle/>
          <a:p>
            <a:r>
              <a:rPr lang="en-US" sz="2000" dirty="0">
                <a:latin typeface="Times New Roman" pitchFamily="18" charset="0"/>
                <a:cs typeface="Times New Roman" pitchFamily="18" charset="0"/>
              </a:rPr>
              <a:t>Designing street lighting involves technical, aesthetic, safety, and environmental considerations. Here's a comprehensive overview of the </a:t>
            </a:r>
            <a:r>
              <a:rPr lang="en-US" sz="2000" b="1" dirty="0">
                <a:latin typeface="Times New Roman" pitchFamily="18" charset="0"/>
                <a:cs typeface="Times New Roman" pitchFamily="18" charset="0"/>
              </a:rPr>
              <a:t>street lighting design process</a:t>
            </a:r>
            <a:r>
              <a:rPr lang="en-US" sz="2000" dirty="0">
                <a:latin typeface="Times New Roman" pitchFamily="18" charset="0"/>
                <a:cs typeface="Times New Roman" pitchFamily="18" charset="0"/>
              </a:rPr>
              <a:t>:</a:t>
            </a:r>
          </a:p>
        </p:txBody>
      </p:sp>
      <p:sp>
        <p:nvSpPr>
          <p:cNvPr id="7" name="Rectangle 6"/>
          <p:cNvSpPr/>
          <p:nvPr/>
        </p:nvSpPr>
        <p:spPr>
          <a:xfrm>
            <a:off x="167843" y="1066800"/>
            <a:ext cx="5316970" cy="4555093"/>
          </a:xfrm>
          <a:prstGeom prst="rect">
            <a:avLst/>
          </a:prstGeom>
        </p:spPr>
        <p:txBody>
          <a:bodyPr wrap="square">
            <a:spAutoFit/>
          </a:bodyPr>
          <a:lstStyle/>
          <a:p>
            <a:pPr algn="just">
              <a:spcAft>
                <a:spcPts val="600"/>
              </a:spcAft>
            </a:pPr>
            <a:r>
              <a:rPr lang="en-US" sz="2000" b="1" dirty="0" smtClean="0">
                <a:latin typeface="Times New Roman" pitchFamily="18" charset="0"/>
                <a:ea typeface="Times New Roman"/>
                <a:cs typeface="Times New Roman" pitchFamily="18" charset="0"/>
              </a:rPr>
              <a:t>a. Light </a:t>
            </a:r>
            <a:r>
              <a:rPr lang="en-US" sz="2000" b="1" dirty="0">
                <a:latin typeface="Times New Roman" pitchFamily="18" charset="0"/>
                <a:ea typeface="Times New Roman"/>
                <a:cs typeface="Times New Roman" pitchFamily="18" charset="0"/>
              </a:rPr>
              <a:t>Source Options</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LED (Preferred)</a:t>
            </a:r>
            <a:r>
              <a:rPr lang="en-US" dirty="0">
                <a:latin typeface="Times New Roman" pitchFamily="18" charset="0"/>
                <a:ea typeface="Times New Roman"/>
                <a:cs typeface="Times New Roman" pitchFamily="18" charset="0"/>
              </a:rPr>
              <a:t>: Energy-efficient, long life, dimmable</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dirty="0">
                <a:latin typeface="Times New Roman" pitchFamily="18" charset="0"/>
                <a:ea typeface="Times New Roman"/>
                <a:cs typeface="Times New Roman" pitchFamily="18" charset="0"/>
              </a:rPr>
              <a:t>HPS (High Pressure Sodium)</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dirty="0">
                <a:latin typeface="Times New Roman" pitchFamily="18" charset="0"/>
                <a:ea typeface="Times New Roman"/>
                <a:cs typeface="Times New Roman" pitchFamily="18" charset="0"/>
              </a:rPr>
              <a:t>MH (Metal Halide)</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dirty="0">
                <a:latin typeface="Times New Roman" pitchFamily="18" charset="0"/>
                <a:ea typeface="Times New Roman"/>
                <a:cs typeface="Times New Roman" pitchFamily="18" charset="0"/>
              </a:rPr>
              <a:t>Solar-powered LED for remote/rural areas</a:t>
            </a:r>
            <a:endParaRPr lang="en-US" sz="1600" dirty="0">
              <a:latin typeface="Times New Roman" pitchFamily="18" charset="0"/>
              <a:ea typeface="Calibri"/>
              <a:cs typeface="Times New Roman" pitchFamily="18" charset="0"/>
            </a:endParaRPr>
          </a:p>
          <a:p>
            <a:pPr algn="just">
              <a:spcAft>
                <a:spcPts val="600"/>
              </a:spcAft>
            </a:pPr>
            <a:r>
              <a:rPr lang="en-US" sz="2000" b="1" dirty="0">
                <a:latin typeface="Times New Roman" pitchFamily="18" charset="0"/>
                <a:ea typeface="Times New Roman"/>
                <a:cs typeface="Times New Roman" pitchFamily="18" charset="0"/>
              </a:rPr>
              <a:t>b. Color Temperature</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3000K–4000K</a:t>
            </a:r>
            <a:r>
              <a:rPr lang="en-US" dirty="0">
                <a:latin typeface="Times New Roman" pitchFamily="18" charset="0"/>
                <a:ea typeface="Times New Roman"/>
                <a:cs typeface="Times New Roman" pitchFamily="18" charset="0"/>
              </a:rPr>
              <a:t> preferred for street lighting (warmer for residential areas) (76°C + 273.15 = </a:t>
            </a:r>
            <a:r>
              <a:rPr lang="en-US" dirty="0" smtClean="0">
                <a:latin typeface="Times New Roman" pitchFamily="18" charset="0"/>
                <a:ea typeface="Times New Roman"/>
                <a:cs typeface="Times New Roman" pitchFamily="18" charset="0"/>
              </a:rPr>
              <a:t>349.15K)</a:t>
            </a:r>
            <a:endParaRPr lang="en-US" sz="1600" dirty="0">
              <a:latin typeface="Times New Roman" pitchFamily="18" charset="0"/>
              <a:ea typeface="Calibri"/>
              <a:cs typeface="Times New Roman" pitchFamily="18" charset="0"/>
            </a:endParaRPr>
          </a:p>
          <a:p>
            <a:pPr algn="just">
              <a:spcAft>
                <a:spcPts val="600"/>
              </a:spcAft>
            </a:pPr>
            <a:r>
              <a:rPr lang="en-US" sz="2000" b="1" dirty="0">
                <a:latin typeface="Times New Roman" pitchFamily="18" charset="0"/>
                <a:ea typeface="Times New Roman"/>
                <a:cs typeface="Times New Roman" pitchFamily="18" charset="0"/>
              </a:rPr>
              <a:t>c. Mounting Height</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6–9 m</a:t>
            </a:r>
            <a:r>
              <a:rPr lang="en-US" dirty="0">
                <a:latin typeface="Times New Roman" pitchFamily="18" charset="0"/>
                <a:ea typeface="Times New Roman"/>
                <a:cs typeface="Times New Roman" pitchFamily="18" charset="0"/>
              </a:rPr>
              <a:t> for residential</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9–12 m</a:t>
            </a:r>
            <a:r>
              <a:rPr lang="en-US" dirty="0">
                <a:latin typeface="Times New Roman" pitchFamily="18" charset="0"/>
                <a:ea typeface="Times New Roman"/>
                <a:cs typeface="Times New Roman" pitchFamily="18" charset="0"/>
              </a:rPr>
              <a:t> for urban arterials</a:t>
            </a:r>
            <a:endParaRPr lang="en-US" sz="1600" dirty="0">
              <a:latin typeface="Times New Roman" pitchFamily="18" charset="0"/>
              <a:ea typeface="Calibri"/>
              <a:cs typeface="Times New Roman" pitchFamily="18" charset="0"/>
            </a:endParaRPr>
          </a:p>
          <a:p>
            <a:pPr marL="342900" marR="0" lvl="0" indent="-342900" algn="just">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12–15 m</a:t>
            </a:r>
            <a:r>
              <a:rPr lang="en-US" dirty="0">
                <a:latin typeface="Times New Roman" pitchFamily="18" charset="0"/>
                <a:ea typeface="Times New Roman"/>
                <a:cs typeface="Times New Roman" pitchFamily="18" charset="0"/>
              </a:rPr>
              <a:t> for highways</a:t>
            </a:r>
            <a:endParaRPr lang="en-US" sz="1600" dirty="0">
              <a:effectLst/>
              <a:latin typeface="Times New Roman" pitchFamily="18" charset="0"/>
              <a:ea typeface="Calibri"/>
              <a:cs typeface="Times New Roman" pitchFamily="18" charset="0"/>
            </a:endParaRPr>
          </a:p>
        </p:txBody>
      </p:sp>
      <p:sp>
        <p:nvSpPr>
          <p:cNvPr id="8" name="Rectangle 7"/>
          <p:cNvSpPr/>
          <p:nvPr/>
        </p:nvSpPr>
        <p:spPr>
          <a:xfrm>
            <a:off x="5865812" y="1066800"/>
            <a:ext cx="6092825" cy="4292585"/>
          </a:xfrm>
          <a:prstGeom prst="rect">
            <a:avLst/>
          </a:prstGeom>
        </p:spPr>
        <p:txBody>
          <a:bodyPr>
            <a:spAutoFit/>
          </a:bodyPr>
          <a:lstStyle/>
          <a:p>
            <a:pPr algn="just">
              <a:lnSpc>
                <a:spcPct val="115000"/>
              </a:lnSpc>
              <a:spcAft>
                <a:spcPts val="600"/>
              </a:spcAft>
            </a:pPr>
            <a:r>
              <a:rPr lang="en-US" sz="2000" b="1" dirty="0">
                <a:latin typeface="Times New Roman" pitchFamily="18" charset="0"/>
                <a:ea typeface="Times New Roman"/>
                <a:cs typeface="Times New Roman" pitchFamily="18" charset="0"/>
              </a:rPr>
              <a:t>d. Pole Spacing</a:t>
            </a:r>
            <a:endParaRPr lang="en-US" sz="1600"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2.5 to 3.5 times the mounting height</a:t>
            </a:r>
            <a:r>
              <a:rPr lang="en-US" dirty="0">
                <a:latin typeface="Times New Roman" pitchFamily="18" charset="0"/>
                <a:ea typeface="Times New Roman"/>
                <a:cs typeface="Times New Roman" pitchFamily="18" charset="0"/>
              </a:rPr>
              <a:t> (adjust for uniformity)</a:t>
            </a:r>
            <a:endParaRPr lang="en-US" sz="1600" dirty="0">
              <a:latin typeface="Times New Roman" pitchFamily="18" charset="0"/>
              <a:ea typeface="Calibri"/>
              <a:cs typeface="Times New Roman" pitchFamily="18" charset="0"/>
            </a:endParaRPr>
          </a:p>
          <a:p>
            <a:pPr algn="just">
              <a:lnSpc>
                <a:spcPct val="115000"/>
              </a:lnSpc>
              <a:spcAft>
                <a:spcPts val="600"/>
              </a:spcAft>
            </a:pPr>
            <a:r>
              <a:rPr lang="en-US" sz="2000" b="1" dirty="0">
                <a:latin typeface="Times New Roman" pitchFamily="18" charset="0"/>
                <a:ea typeface="Times New Roman"/>
                <a:cs typeface="Times New Roman" pitchFamily="18" charset="0"/>
              </a:rPr>
              <a:t>e. Arrangement</a:t>
            </a:r>
            <a:endParaRPr lang="en-US" sz="1600"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Staggered</a:t>
            </a:r>
            <a:endParaRPr lang="en-US" sz="1600"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Opposite</a:t>
            </a:r>
            <a:endParaRPr lang="en-US" sz="1600"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Single-sided</a:t>
            </a:r>
            <a:endParaRPr lang="en-US" sz="1600"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b="1" dirty="0">
                <a:latin typeface="Times New Roman" pitchFamily="18" charset="0"/>
                <a:ea typeface="Times New Roman"/>
                <a:cs typeface="Times New Roman" pitchFamily="18" charset="0"/>
              </a:rPr>
              <a:t>Central median (for wide roads)</a:t>
            </a:r>
            <a:endParaRPr lang="en-US" sz="1600" dirty="0">
              <a:latin typeface="Times New Roman" pitchFamily="18" charset="0"/>
              <a:ea typeface="Calibri"/>
              <a:cs typeface="Times New Roman" pitchFamily="18" charset="0"/>
            </a:endParaRPr>
          </a:p>
          <a:p>
            <a:pPr algn="just">
              <a:lnSpc>
                <a:spcPct val="115000"/>
              </a:lnSpc>
              <a:spcAft>
                <a:spcPts val="600"/>
              </a:spcAft>
            </a:pPr>
            <a:r>
              <a:rPr lang="en-US" sz="2000" b="1" dirty="0">
                <a:latin typeface="Times New Roman" pitchFamily="18" charset="0"/>
                <a:ea typeface="Times New Roman"/>
                <a:cs typeface="Times New Roman" pitchFamily="18" charset="0"/>
              </a:rPr>
              <a:t>f. Setback Distance</a:t>
            </a:r>
            <a:endParaRPr lang="en-US" sz="1600" dirty="0">
              <a:latin typeface="Times New Roman" pitchFamily="18" charset="0"/>
              <a:ea typeface="Calibri"/>
              <a:cs typeface="Times New Roman"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dirty="0">
                <a:latin typeface="Times New Roman" pitchFamily="18" charset="0"/>
                <a:ea typeface="Times New Roman"/>
                <a:cs typeface="Times New Roman" pitchFamily="18" charset="0"/>
              </a:rPr>
              <a:t>Typically </a:t>
            </a:r>
            <a:r>
              <a:rPr lang="en-US" b="1" dirty="0">
                <a:latin typeface="Times New Roman" pitchFamily="18" charset="0"/>
                <a:ea typeface="Times New Roman"/>
                <a:cs typeface="Times New Roman" pitchFamily="18" charset="0"/>
              </a:rPr>
              <a:t>0.6–1.5 m</a:t>
            </a:r>
            <a:r>
              <a:rPr lang="en-US" dirty="0">
                <a:latin typeface="Times New Roman" pitchFamily="18" charset="0"/>
                <a:ea typeface="Times New Roman"/>
                <a:cs typeface="Times New Roman" pitchFamily="18" charset="0"/>
              </a:rPr>
              <a:t> from edge of curb to avoid vehicle collision.</a:t>
            </a:r>
            <a:endParaRPr lang="en-US" sz="1600"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08332046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213</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6" name="Picture 2" descr="What are the different street light mounting arrang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457200"/>
            <a:ext cx="10896600" cy="4576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45703" y="5410200"/>
            <a:ext cx="2170787" cy="400110"/>
          </a:xfrm>
          <a:prstGeom prst="rect">
            <a:avLst/>
          </a:prstGeom>
        </p:spPr>
        <p:txBody>
          <a:bodyPr wrap="none">
            <a:spAutoFit/>
          </a:bodyPr>
          <a:lstStyle/>
          <a:p>
            <a:r>
              <a:rPr lang="en-US" sz="2000" b="1" dirty="0">
                <a:latin typeface="Times New Roman" pitchFamily="18" charset="0"/>
                <a:ea typeface="Times New Roman"/>
                <a:cs typeface="Times New Roman" pitchFamily="18" charset="0"/>
              </a:rPr>
              <a:t>Highway Lighting</a:t>
            </a:r>
            <a:endParaRPr lang="en-US" sz="2000" dirty="0"/>
          </a:p>
        </p:txBody>
      </p:sp>
    </p:spTree>
    <p:extLst>
      <p:ext uri="{BB962C8B-B14F-4D97-AF65-F5344CB8AC3E}">
        <p14:creationId xmlns:p14="http://schemas.microsoft.com/office/powerpoint/2010/main" val="378899036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214</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2" y="304800"/>
            <a:ext cx="10210800" cy="572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09018" y="6248400"/>
            <a:ext cx="2569934" cy="461665"/>
          </a:xfrm>
          <a:prstGeom prst="rect">
            <a:avLst/>
          </a:prstGeom>
        </p:spPr>
        <p:txBody>
          <a:bodyPr wrap="none">
            <a:spAutoFit/>
          </a:bodyPr>
          <a:lstStyle/>
          <a:p>
            <a:r>
              <a:rPr lang="en-US" sz="2400" b="1" dirty="0">
                <a:latin typeface="Times New Roman" pitchFamily="18" charset="0"/>
                <a:ea typeface="Times New Roman"/>
                <a:cs typeface="Times New Roman" pitchFamily="18" charset="0"/>
              </a:rPr>
              <a:t>Highway Lighting</a:t>
            </a:r>
            <a:endParaRPr lang="en-US" sz="2400" dirty="0"/>
          </a:p>
        </p:txBody>
      </p:sp>
    </p:spTree>
    <p:extLst>
      <p:ext uri="{BB962C8B-B14F-4D97-AF65-F5344CB8AC3E}">
        <p14:creationId xmlns:p14="http://schemas.microsoft.com/office/powerpoint/2010/main" val="115040015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215</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Rectangle 5"/>
          <p:cNvSpPr/>
          <p:nvPr/>
        </p:nvSpPr>
        <p:spPr>
          <a:xfrm>
            <a:off x="341023" y="160338"/>
            <a:ext cx="11387202" cy="1815882"/>
          </a:xfrm>
          <a:prstGeom prst="rect">
            <a:avLst/>
          </a:prstGeom>
        </p:spPr>
        <p:txBody>
          <a:bodyPr wrap="square">
            <a:spAutoFit/>
          </a:bodyPr>
          <a:lstStyle/>
          <a:p>
            <a:pPr algn="just"/>
            <a:r>
              <a:rPr lang="en-GB" sz="2800" dirty="0">
                <a:latin typeface="Times New Roman" pitchFamily="18" charset="0"/>
                <a:cs typeface="Times New Roman" pitchFamily="18" charset="0"/>
              </a:rPr>
              <a:t>A </a:t>
            </a:r>
            <a:r>
              <a:rPr lang="en-GB" sz="2800" b="1" dirty="0">
                <a:solidFill>
                  <a:srgbClr val="FF0000"/>
                </a:solidFill>
                <a:latin typeface="Times New Roman" pitchFamily="18" charset="0"/>
                <a:cs typeface="Times New Roman" pitchFamily="18" charset="0"/>
              </a:rPr>
              <a:t>delay study </a:t>
            </a:r>
            <a:r>
              <a:rPr lang="en-GB" sz="2800" dirty="0">
                <a:latin typeface="Times New Roman" pitchFamily="18" charset="0"/>
                <a:cs typeface="Times New Roman" pitchFamily="18" charset="0"/>
              </a:rPr>
              <a:t>is a traffic engineering analysis conducted to </a:t>
            </a:r>
            <a:r>
              <a:rPr lang="en-GB" sz="2800" b="1" dirty="0">
                <a:latin typeface="Times New Roman" pitchFamily="18" charset="0"/>
                <a:cs typeface="Times New Roman" pitchFamily="18" charset="0"/>
              </a:rPr>
              <a:t>measure and evaluate the time lost by vehicles</a:t>
            </a:r>
            <a:r>
              <a:rPr lang="en-GB" sz="2800" dirty="0">
                <a:latin typeface="Times New Roman" pitchFamily="18" charset="0"/>
                <a:cs typeface="Times New Roman" pitchFamily="18" charset="0"/>
              </a:rPr>
              <a:t> due to various causes such as </a:t>
            </a:r>
            <a:r>
              <a:rPr lang="en-GB" sz="2800" b="1" dirty="0">
                <a:latin typeface="Times New Roman" pitchFamily="18" charset="0"/>
                <a:cs typeface="Times New Roman" pitchFamily="18" charset="0"/>
              </a:rPr>
              <a:t>traffic signals, congestion, intersections, pedestrian crossings, or roadway conditions</a:t>
            </a:r>
            <a:r>
              <a:rPr lang="en-GB"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9424" y="1600201"/>
            <a:ext cx="7010400" cy="467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51412" y="6378207"/>
            <a:ext cx="2545505" cy="461665"/>
          </a:xfrm>
          <a:prstGeom prst="rect">
            <a:avLst/>
          </a:prstGeom>
        </p:spPr>
        <p:txBody>
          <a:bodyPr wrap="none">
            <a:spAutoFit/>
          </a:bodyPr>
          <a:lstStyle/>
          <a:p>
            <a:r>
              <a:rPr lang="en-GB" sz="2400" b="1" dirty="0" smtClean="0">
                <a:latin typeface="Times New Roman" pitchFamily="18" charset="0"/>
                <a:cs typeface="Times New Roman" pitchFamily="18" charset="0"/>
              </a:rPr>
              <a:t>Traffic congestion</a:t>
            </a:r>
            <a:endParaRPr lang="en-US" sz="2400" dirty="0"/>
          </a:p>
        </p:txBody>
      </p:sp>
    </p:spTree>
    <p:extLst>
      <p:ext uri="{BB962C8B-B14F-4D97-AF65-F5344CB8AC3E}">
        <p14:creationId xmlns:p14="http://schemas.microsoft.com/office/powerpoint/2010/main" val="33334757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17</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216-221</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216</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180111" y="1052945"/>
            <a:ext cx="74676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Accident Study</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34407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217</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Rectangle 2"/>
          <p:cNvSpPr/>
          <p:nvPr/>
        </p:nvSpPr>
        <p:spPr>
          <a:xfrm>
            <a:off x="155575" y="153411"/>
            <a:ext cx="11579225" cy="941796"/>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A </a:t>
            </a:r>
            <a:r>
              <a:rPr lang="en-US" sz="2400" b="1" dirty="0">
                <a:solidFill>
                  <a:srgbClr val="FF0000"/>
                </a:solidFill>
                <a:latin typeface="Times New Roman"/>
                <a:ea typeface="Calibri"/>
                <a:cs typeface="Times New Roman"/>
              </a:rPr>
              <a:t>road accident</a:t>
            </a:r>
            <a:r>
              <a:rPr lang="en-US" sz="2400" dirty="0">
                <a:solidFill>
                  <a:srgbClr val="FF0000"/>
                </a:solidFill>
                <a:latin typeface="Times New Roman"/>
                <a:ea typeface="Calibri"/>
                <a:cs typeface="Times New Roman"/>
              </a:rPr>
              <a:t> </a:t>
            </a:r>
            <a:r>
              <a:rPr lang="en-US" sz="2400" dirty="0">
                <a:latin typeface="Times New Roman"/>
                <a:ea typeface="Calibri"/>
                <a:cs typeface="Times New Roman"/>
              </a:rPr>
              <a:t>is an unexpected and unintended event on a road involving at least one vehicle, resulting in injury, death, or property damage.</a:t>
            </a:r>
            <a:endParaRPr lang="en-US" sz="2000" dirty="0">
              <a:effectLst/>
              <a:latin typeface="Calibri"/>
              <a:ea typeface="Calibri"/>
              <a:cs typeface="Times New Roman"/>
            </a:endParaRPr>
          </a:p>
        </p:txBody>
      </p:sp>
      <p:sp>
        <p:nvSpPr>
          <p:cNvPr id="4" name="Rectangle 3"/>
          <p:cNvSpPr/>
          <p:nvPr/>
        </p:nvSpPr>
        <p:spPr>
          <a:xfrm>
            <a:off x="327169" y="1371600"/>
            <a:ext cx="10186843" cy="3599960"/>
          </a:xfrm>
          <a:prstGeom prst="rect">
            <a:avLst/>
          </a:prstGeom>
        </p:spPr>
        <p:txBody>
          <a:bodyPr wrap="square">
            <a:spAutoFit/>
          </a:bodyPr>
          <a:lstStyle/>
          <a:p>
            <a:pPr algn="just">
              <a:lnSpc>
                <a:spcPct val="115000"/>
              </a:lnSpc>
              <a:spcAft>
                <a:spcPts val="1000"/>
              </a:spcAft>
            </a:pPr>
            <a:r>
              <a:rPr lang="en-US" sz="2400" b="1" dirty="0">
                <a:solidFill>
                  <a:srgbClr val="7030A0"/>
                </a:solidFill>
                <a:latin typeface="Times New Roman" pitchFamily="18" charset="0"/>
                <a:ea typeface="Calibri"/>
                <a:cs typeface="Times New Roman" pitchFamily="18" charset="0"/>
              </a:rPr>
              <a:t>Common causes of road accidents:</a:t>
            </a:r>
            <a:endParaRPr lang="en-US" sz="2000" b="1" dirty="0">
              <a:solidFill>
                <a:srgbClr val="7030A0"/>
              </a:solidFill>
              <a:latin typeface="Times New Roman" pitchFamily="18" charset="0"/>
              <a:ea typeface="Calibri"/>
              <a:cs typeface="Times New Roman" pitchFamily="18" charset="0"/>
            </a:endParaRPr>
          </a:p>
          <a:p>
            <a:pPr marL="342900" marR="0" lvl="0" indent="-342900">
              <a:buFont typeface="Wingdings"/>
              <a:buChar char=""/>
            </a:pPr>
            <a:r>
              <a:rPr lang="en-US" sz="2400" b="1" dirty="0">
                <a:latin typeface="Times New Roman"/>
                <a:ea typeface="Times New Roman"/>
              </a:rPr>
              <a:t>Over-speeding</a:t>
            </a:r>
            <a:endParaRPr lang="en-US" sz="2400" dirty="0">
              <a:latin typeface="Times New Roman"/>
              <a:ea typeface="Times New Roman"/>
            </a:endParaRPr>
          </a:p>
          <a:p>
            <a:pPr marL="342900" marR="0" lvl="0" indent="-342900">
              <a:buFont typeface="Wingdings"/>
              <a:buChar char=""/>
            </a:pPr>
            <a:r>
              <a:rPr lang="en-US" sz="2400" b="1" dirty="0">
                <a:latin typeface="Times New Roman"/>
                <a:ea typeface="Times New Roman"/>
              </a:rPr>
              <a:t>Driving under the influence</a:t>
            </a:r>
            <a:r>
              <a:rPr lang="en-US" sz="2400" dirty="0">
                <a:latin typeface="Times New Roman"/>
                <a:ea typeface="Times New Roman"/>
              </a:rPr>
              <a:t> (alcohol or drugs)</a:t>
            </a:r>
          </a:p>
          <a:p>
            <a:pPr marL="342900" marR="0" lvl="0" indent="-342900">
              <a:buFont typeface="Wingdings"/>
              <a:buChar char=""/>
            </a:pPr>
            <a:r>
              <a:rPr lang="en-US" sz="2400" b="1" dirty="0">
                <a:latin typeface="Times New Roman"/>
                <a:ea typeface="Times New Roman"/>
              </a:rPr>
              <a:t>Distracted driving</a:t>
            </a:r>
            <a:r>
              <a:rPr lang="en-US" sz="2400" dirty="0">
                <a:latin typeface="Times New Roman"/>
                <a:ea typeface="Times New Roman"/>
              </a:rPr>
              <a:t> (mobile phone use, eating, etc.)</a:t>
            </a:r>
          </a:p>
          <a:p>
            <a:pPr marL="342900" marR="0" lvl="0" indent="-342900">
              <a:buFont typeface="Wingdings"/>
              <a:buChar char=""/>
            </a:pPr>
            <a:r>
              <a:rPr lang="en-US" sz="2400" b="1" dirty="0">
                <a:latin typeface="Times New Roman"/>
                <a:ea typeface="Times New Roman"/>
              </a:rPr>
              <a:t>Reckless or aggressive driving</a:t>
            </a:r>
            <a:endParaRPr lang="en-US" sz="2400" dirty="0">
              <a:latin typeface="Times New Roman"/>
              <a:ea typeface="Times New Roman"/>
            </a:endParaRPr>
          </a:p>
          <a:p>
            <a:pPr marL="342900" marR="0" lvl="0" indent="-342900">
              <a:buFont typeface="Wingdings"/>
              <a:buChar char=""/>
            </a:pPr>
            <a:r>
              <a:rPr lang="en-US" sz="2400" b="1" dirty="0">
                <a:latin typeface="Times New Roman"/>
                <a:ea typeface="Times New Roman"/>
              </a:rPr>
              <a:t>Violation of traffic rules</a:t>
            </a:r>
            <a:r>
              <a:rPr lang="en-US" sz="2400" dirty="0">
                <a:latin typeface="Times New Roman"/>
                <a:ea typeface="Times New Roman"/>
              </a:rPr>
              <a:t> (e.g., running red lights)</a:t>
            </a:r>
          </a:p>
          <a:p>
            <a:pPr marL="342900" marR="0" lvl="0" indent="-342900">
              <a:buFont typeface="Wingdings"/>
              <a:buChar char=""/>
            </a:pPr>
            <a:r>
              <a:rPr lang="en-US" sz="2400" b="1" dirty="0">
                <a:latin typeface="Times New Roman"/>
                <a:ea typeface="Times New Roman"/>
              </a:rPr>
              <a:t>Poor road conditions</a:t>
            </a:r>
            <a:r>
              <a:rPr lang="en-US" sz="2400" dirty="0">
                <a:latin typeface="Times New Roman"/>
                <a:ea typeface="Times New Roman"/>
              </a:rPr>
              <a:t> (potholes, lack of signage)</a:t>
            </a:r>
          </a:p>
          <a:p>
            <a:pPr marL="342900" marR="0" lvl="0" indent="-342900">
              <a:buFont typeface="Wingdings"/>
              <a:buChar char=""/>
            </a:pPr>
            <a:r>
              <a:rPr lang="en-US" sz="2400" b="1" dirty="0">
                <a:latin typeface="Times New Roman"/>
                <a:ea typeface="Times New Roman"/>
              </a:rPr>
              <a:t>Vehicle defects or failure</a:t>
            </a:r>
            <a:r>
              <a:rPr lang="en-US" sz="2400" dirty="0">
                <a:latin typeface="Times New Roman"/>
                <a:ea typeface="Times New Roman"/>
              </a:rPr>
              <a:t> (brake failure, tire bursts)</a:t>
            </a:r>
          </a:p>
          <a:p>
            <a:pPr marL="342900" marR="0" lvl="0" indent="-342900">
              <a:buFont typeface="Wingdings"/>
              <a:buChar char=""/>
            </a:pPr>
            <a:r>
              <a:rPr lang="en-US" sz="2400" b="1" dirty="0">
                <a:latin typeface="Times New Roman"/>
                <a:ea typeface="Times New Roman"/>
              </a:rPr>
              <a:t>Weather conditions</a:t>
            </a:r>
            <a:r>
              <a:rPr lang="en-US" sz="2400" dirty="0">
                <a:latin typeface="Times New Roman"/>
                <a:ea typeface="Times New Roman"/>
              </a:rPr>
              <a:t> (fog, rain, low visibility)</a:t>
            </a:r>
            <a:endParaRPr lang="en-US" sz="2400" dirty="0">
              <a:effectLst/>
              <a:latin typeface="Times New Roman"/>
              <a:ea typeface="Times New Roman"/>
            </a:endParaRPr>
          </a:p>
        </p:txBody>
      </p:sp>
    </p:spTree>
    <p:extLst>
      <p:ext uri="{BB962C8B-B14F-4D97-AF65-F5344CB8AC3E}">
        <p14:creationId xmlns:p14="http://schemas.microsoft.com/office/powerpoint/2010/main" val="13934446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218</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Rectangle 5"/>
          <p:cNvSpPr/>
          <p:nvPr/>
        </p:nvSpPr>
        <p:spPr>
          <a:xfrm>
            <a:off x="160914" y="361494"/>
            <a:ext cx="8981498" cy="3599960"/>
          </a:xfrm>
          <a:prstGeom prst="rect">
            <a:avLst/>
          </a:prstGeom>
        </p:spPr>
        <p:txBody>
          <a:bodyPr wrap="square">
            <a:spAutoFit/>
          </a:bodyPr>
          <a:lstStyle/>
          <a:p>
            <a:pPr algn="just">
              <a:lnSpc>
                <a:spcPct val="115000"/>
              </a:lnSpc>
              <a:spcAft>
                <a:spcPts val="1000"/>
              </a:spcAft>
            </a:pPr>
            <a:r>
              <a:rPr lang="en-US" sz="2400" b="1" dirty="0">
                <a:solidFill>
                  <a:srgbClr val="FF0000"/>
                </a:solidFill>
                <a:latin typeface="Times New Roman" pitchFamily="18" charset="0"/>
                <a:ea typeface="Calibri"/>
                <a:cs typeface="Times New Roman" pitchFamily="18" charset="0"/>
              </a:rPr>
              <a:t>Some preventive measures of road accident: </a:t>
            </a:r>
            <a:endParaRPr lang="en-US" b="1" dirty="0">
              <a:solidFill>
                <a:srgbClr val="FF0000"/>
              </a:solidFill>
              <a:latin typeface="Times New Roman" pitchFamily="18" charset="0"/>
              <a:ea typeface="Calibri"/>
              <a:cs typeface="Times New Roman" pitchFamily="18" charset="0"/>
            </a:endParaRPr>
          </a:p>
          <a:p>
            <a:pPr marL="342900" marR="0" lvl="0" indent="-342900">
              <a:buFont typeface="Wingdings"/>
              <a:buChar char=""/>
            </a:pPr>
            <a:r>
              <a:rPr lang="en-US" sz="2400" b="1" dirty="0">
                <a:latin typeface="Times New Roman"/>
                <a:ea typeface="Times New Roman"/>
              </a:rPr>
              <a:t>Follow speed limits</a:t>
            </a:r>
            <a:r>
              <a:rPr lang="en-US" sz="2400" dirty="0">
                <a:latin typeface="Times New Roman"/>
                <a:ea typeface="Times New Roman"/>
              </a:rPr>
              <a:t> and drive at safe speeds.</a:t>
            </a:r>
          </a:p>
          <a:p>
            <a:pPr marL="342900" marR="0" lvl="0" indent="-342900">
              <a:buFont typeface="Wingdings"/>
              <a:buChar char=""/>
            </a:pPr>
            <a:r>
              <a:rPr lang="en-US" sz="2400" b="1" dirty="0">
                <a:latin typeface="Times New Roman"/>
                <a:ea typeface="Times New Roman"/>
              </a:rPr>
              <a:t>Avoid drunk or drug-impaired driving.</a:t>
            </a:r>
            <a:endParaRPr lang="en-US" sz="2400" dirty="0">
              <a:latin typeface="Times New Roman"/>
              <a:ea typeface="Times New Roman"/>
            </a:endParaRPr>
          </a:p>
          <a:p>
            <a:pPr marL="342900" marR="0" lvl="0" indent="-342900">
              <a:buFont typeface="Wingdings"/>
              <a:buChar char=""/>
            </a:pPr>
            <a:r>
              <a:rPr lang="en-US" sz="2400" b="1" dirty="0">
                <a:latin typeface="Times New Roman"/>
                <a:ea typeface="Times New Roman"/>
              </a:rPr>
              <a:t>Do not use mobile phones</a:t>
            </a:r>
            <a:r>
              <a:rPr lang="en-US" sz="2400" dirty="0">
                <a:latin typeface="Times New Roman"/>
                <a:ea typeface="Times New Roman"/>
              </a:rPr>
              <a:t> or get distracted while driving.</a:t>
            </a:r>
          </a:p>
          <a:p>
            <a:pPr marL="342900" marR="0" lvl="0" indent="-342900">
              <a:buFont typeface="Wingdings"/>
              <a:buChar char=""/>
            </a:pPr>
            <a:r>
              <a:rPr lang="en-US" sz="2400" b="1" dirty="0">
                <a:latin typeface="Times New Roman"/>
                <a:ea typeface="Times New Roman"/>
              </a:rPr>
              <a:t>Always wear seat belts</a:t>
            </a:r>
            <a:r>
              <a:rPr lang="en-US" sz="2400" dirty="0">
                <a:latin typeface="Times New Roman"/>
                <a:ea typeface="Times New Roman"/>
              </a:rPr>
              <a:t> and ensure passengers do the same.</a:t>
            </a:r>
          </a:p>
          <a:p>
            <a:pPr marL="342900" marR="0" lvl="0" indent="-342900">
              <a:buFont typeface="Wingdings"/>
              <a:buChar char=""/>
            </a:pPr>
            <a:r>
              <a:rPr lang="en-US" sz="2400" b="1" dirty="0">
                <a:latin typeface="Times New Roman"/>
                <a:ea typeface="Times New Roman"/>
              </a:rPr>
              <a:t>Obey all traffic signals and road signs.</a:t>
            </a:r>
            <a:endParaRPr lang="en-US" sz="2400" dirty="0">
              <a:latin typeface="Times New Roman"/>
              <a:ea typeface="Times New Roman"/>
            </a:endParaRPr>
          </a:p>
          <a:p>
            <a:pPr marL="342900" marR="0" lvl="0" indent="-342900">
              <a:buFont typeface="Wingdings"/>
              <a:buChar char=""/>
            </a:pPr>
            <a:r>
              <a:rPr lang="en-US" sz="2400" b="1" dirty="0">
                <a:latin typeface="Times New Roman"/>
                <a:ea typeface="Times New Roman"/>
              </a:rPr>
              <a:t>Ensure regular vehicle maintenance</a:t>
            </a:r>
            <a:r>
              <a:rPr lang="en-US" sz="2400" dirty="0">
                <a:latin typeface="Times New Roman"/>
                <a:ea typeface="Times New Roman"/>
              </a:rPr>
              <a:t> (brakes, lights, tires).</a:t>
            </a:r>
          </a:p>
          <a:p>
            <a:pPr marL="342900" marR="0" lvl="0" indent="-342900">
              <a:buFont typeface="Wingdings"/>
              <a:buChar char=""/>
            </a:pPr>
            <a:r>
              <a:rPr lang="en-US" sz="2400" b="1" dirty="0">
                <a:latin typeface="Times New Roman"/>
                <a:ea typeface="Times New Roman"/>
              </a:rPr>
              <a:t>Use helmets</a:t>
            </a:r>
            <a:r>
              <a:rPr lang="en-US" sz="2400" dirty="0">
                <a:latin typeface="Times New Roman"/>
                <a:ea typeface="Times New Roman"/>
              </a:rPr>
              <a:t> when riding two-wheelers.</a:t>
            </a:r>
          </a:p>
          <a:p>
            <a:pPr marL="342900" marR="0" lvl="0" indent="-342900">
              <a:buFont typeface="Wingdings"/>
              <a:buChar char=""/>
            </a:pPr>
            <a:r>
              <a:rPr lang="en-US" sz="2400" b="1" dirty="0">
                <a:latin typeface="Times New Roman"/>
                <a:ea typeface="Times New Roman"/>
              </a:rPr>
              <a:t>Drive cautiously in bad weather</a:t>
            </a:r>
            <a:r>
              <a:rPr lang="en-US" sz="2400" dirty="0">
                <a:latin typeface="Times New Roman"/>
                <a:ea typeface="Times New Roman"/>
              </a:rPr>
              <a:t> and low-visibility conditions.</a:t>
            </a:r>
            <a:endParaRPr lang="en-US" sz="2400" dirty="0">
              <a:effectLst/>
              <a:latin typeface="Times New Roman"/>
              <a:ea typeface="Times New Roman"/>
            </a:endParaRPr>
          </a:p>
        </p:txBody>
      </p:sp>
    </p:spTree>
    <p:extLst>
      <p:ext uri="{BB962C8B-B14F-4D97-AF65-F5344CB8AC3E}">
        <p14:creationId xmlns:p14="http://schemas.microsoft.com/office/powerpoint/2010/main" val="344260272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8440" y="6355080"/>
            <a:ext cx="670385" cy="502920"/>
          </a:xfrm>
        </p:spPr>
        <p:txBody>
          <a:bodyPr/>
          <a:lstStyle/>
          <a:p>
            <a:fld id="{34216374-E7D6-4C74-ADA3-2C9987A1DEB2}" type="slidenum">
              <a:rPr lang="en-US" smtClean="0"/>
              <a:pPr/>
              <a:t>219</a:t>
            </a:fld>
            <a:endParaRPr lang="en-US"/>
          </a:p>
        </p:txBody>
      </p:sp>
      <p:sp>
        <p:nvSpPr>
          <p:cNvPr id="5" name="AutoShape 10" descr="9,000+ Split Road Sign Stock Photo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78" y="125702"/>
            <a:ext cx="7187334" cy="652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006745" y="2777029"/>
            <a:ext cx="3711273" cy="646331"/>
          </a:xfrm>
          <a:prstGeom prst="rect">
            <a:avLst/>
          </a:prstGeom>
        </p:spPr>
        <p:txBody>
          <a:bodyPr wrap="none">
            <a:spAutoFit/>
          </a:bodyPr>
          <a:lstStyle/>
          <a:p>
            <a:pPr lvl="0" algn="ctr"/>
            <a:r>
              <a:rPr lang="en-US" sz="3600" b="1" dirty="0" smtClean="0">
                <a:solidFill>
                  <a:srgbClr val="FF0000"/>
                </a:solidFill>
                <a:latin typeface="Times New Roman" panose="02020603050405020304" pitchFamily="18" charset="0"/>
                <a:cs typeface="Times New Roman" panose="02020603050405020304" pitchFamily="18" charset="0"/>
              </a:rPr>
              <a:t>Collision diagram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692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00"/>
            <a:ext cx="6324600" cy="4652556"/>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Important Characteristics of Road Transport:</a:t>
            </a:r>
            <a:endParaRPr lang="en-US" sz="2400" dirty="0" smtClean="0">
              <a:effectLst/>
              <a:latin typeface="Times New Roman" pitchFamily="18" charset="0"/>
              <a:ea typeface="Calibri"/>
              <a:cs typeface="Times New Roman" pitchFamily="18" charset="0"/>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Road transport offers itself to the whole community alike of all systems of transportation.</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Movements on roads are not time bound as in case of railways or air ways.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1000"/>
              </a:spcAft>
              <a:buFont typeface="Wingdings"/>
              <a:buChar char=""/>
            </a:pPr>
            <a:r>
              <a:rPr lang="en-US" sz="2400" dirty="0" smtClean="0">
                <a:effectLst/>
                <a:latin typeface="Times New Roman"/>
                <a:ea typeface="Calibri"/>
                <a:cs typeface="Times New Roman"/>
              </a:rPr>
              <a:t>Speed of movement is directly related with the degree of casualty.</a:t>
            </a:r>
            <a:endParaRPr lang="en-US" sz="2400" dirty="0">
              <a:effectLst/>
              <a:latin typeface="Calibri"/>
              <a:ea typeface="Calibri"/>
              <a:cs typeface="Times New Roman"/>
            </a:endParaRPr>
          </a:p>
        </p:txBody>
      </p:sp>
      <p:pic>
        <p:nvPicPr>
          <p:cNvPr id="12290" name="Picture 2" descr="Road Transport: The Most Common Transportation in the World - INFIN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525" y="764178"/>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6132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458317" y="552344"/>
            <a:ext cx="593360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Any Questions?</a:t>
            </a:r>
            <a:endParaRPr lang="en-US" sz="6000" dirty="0" smtClean="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921" y="2022806"/>
            <a:ext cx="3830896" cy="38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pPr/>
              <a:t>220</a:t>
            </a:fld>
            <a:endParaRPr lang="en-US"/>
          </a:p>
        </p:txBody>
      </p:sp>
    </p:spTree>
    <p:extLst>
      <p:ext uri="{BB962C8B-B14F-4D97-AF65-F5344CB8AC3E}">
        <p14:creationId xmlns:p14="http://schemas.microsoft.com/office/powerpoint/2010/main" val="393747680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60974" y="1905000"/>
            <a:ext cx="88804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6000" b="1" dirty="0" smtClean="0">
                <a:solidFill>
                  <a:srgbClr val="00B050"/>
                </a:solidFill>
                <a:latin typeface="Times New Roman" pitchFamily="18" charset="0"/>
                <a:ea typeface="Times New Roman" pitchFamily="18" charset="0"/>
                <a:cs typeface="Times New Roman" pitchFamily="18" charset="0"/>
              </a:rPr>
              <a:t>Thank </a:t>
            </a:r>
            <a:r>
              <a:rPr lang="en-GB" sz="6000" b="1" dirty="0">
                <a:solidFill>
                  <a:srgbClr val="00B050"/>
                </a:solidFill>
                <a:latin typeface="Times New Roman" pitchFamily="18" charset="0"/>
                <a:ea typeface="Times New Roman" pitchFamily="18" charset="0"/>
                <a:cs typeface="Times New Roman" pitchFamily="18" charset="0"/>
              </a:rPr>
              <a:t>you for your kind attention</a:t>
            </a:r>
            <a:endParaRPr lang="en-US" dirty="0" smtClean="0">
              <a:solidFill>
                <a:srgbClr val="00B050"/>
              </a:solidFill>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pPr/>
              <a:t>221</a:t>
            </a:fld>
            <a:endParaRPr lang="en-US"/>
          </a:p>
        </p:txBody>
      </p:sp>
    </p:spTree>
    <p:extLst>
      <p:ext uri="{BB962C8B-B14F-4D97-AF65-F5344CB8AC3E}">
        <p14:creationId xmlns:p14="http://schemas.microsoft.com/office/powerpoint/2010/main" val="380823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00"/>
            <a:ext cx="6324600" cy="4355038"/>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a:ea typeface="Calibri"/>
                <a:cs typeface="Times New Roman"/>
              </a:rPr>
              <a:t>Classification of Roads: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Traffic volume, load transported, location and function</a:t>
            </a:r>
            <a:endParaRPr lang="en-US" sz="2400" dirty="0" smtClean="0">
              <a:effectLst/>
              <a:latin typeface="Calibri"/>
              <a:ea typeface="Calibri"/>
              <a:cs typeface="Times New Roman"/>
            </a:endParaRPr>
          </a:p>
          <a:p>
            <a:pPr algn="just">
              <a:lnSpc>
                <a:spcPct val="150000"/>
              </a:lnSpc>
              <a:spcAft>
                <a:spcPts val="1000"/>
              </a:spcAft>
            </a:pPr>
            <a:r>
              <a:rPr lang="en-US" sz="2400" b="1" u="sng" dirty="0" smtClean="0">
                <a:effectLst/>
                <a:latin typeface="Times New Roman"/>
                <a:ea typeface="Calibri"/>
                <a:cs typeface="Times New Roman"/>
              </a:rPr>
              <a:t>Expressway:</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An expansive roadway designed for high-speed traffic that has two or more lanes in each direction with a median strip separating opposing traffic.</a:t>
            </a:r>
            <a:endParaRPr lang="en-US" sz="2400" dirty="0">
              <a:effectLst/>
              <a:latin typeface="Calibri"/>
              <a:ea typeface="Calibri"/>
              <a:cs typeface="Times New Roman"/>
            </a:endParaRPr>
          </a:p>
        </p:txBody>
      </p:sp>
      <p:pic>
        <p:nvPicPr>
          <p:cNvPr id="8" name="Picture 7" descr="D:\Summer 2025\Transportation Engineering -I\Express wa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6412" y="685814"/>
            <a:ext cx="5257800" cy="3476625"/>
          </a:xfrm>
          <a:prstGeom prst="rect">
            <a:avLst/>
          </a:prstGeom>
          <a:noFill/>
          <a:ln>
            <a:noFill/>
          </a:ln>
        </p:spPr>
      </p:pic>
      <p:sp>
        <p:nvSpPr>
          <p:cNvPr id="2" name="Rectangle 1"/>
          <p:cNvSpPr/>
          <p:nvPr/>
        </p:nvSpPr>
        <p:spPr>
          <a:xfrm>
            <a:off x="8761419" y="4343414"/>
            <a:ext cx="1753237" cy="461665"/>
          </a:xfrm>
          <a:prstGeom prst="rect">
            <a:avLst/>
          </a:prstGeom>
        </p:spPr>
        <p:txBody>
          <a:bodyPr wrap="none">
            <a:spAutoFit/>
          </a:bodyPr>
          <a:lstStyle/>
          <a:p>
            <a:r>
              <a:rPr lang="en-US" sz="2400" b="1" u="sng" dirty="0">
                <a:solidFill>
                  <a:srgbClr val="000000"/>
                </a:solidFill>
                <a:latin typeface="Times New Roman"/>
                <a:ea typeface="Calibri"/>
                <a:cs typeface="Times New Roman"/>
              </a:rPr>
              <a:t>Expressway</a:t>
            </a:r>
            <a:endParaRPr lang="en-US" dirty="0"/>
          </a:p>
        </p:txBody>
      </p:sp>
    </p:spTree>
    <p:extLst>
      <p:ext uri="{BB962C8B-B14F-4D97-AF65-F5344CB8AC3E}">
        <p14:creationId xmlns:p14="http://schemas.microsoft.com/office/powerpoint/2010/main" val="2135198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14"/>
            <a:ext cx="6477000" cy="4503797"/>
          </a:xfrm>
          <a:prstGeom prst="rect">
            <a:avLst/>
          </a:prstGeom>
        </p:spPr>
        <p:txBody>
          <a:bodyPr wrap="square">
            <a:spAutoFit/>
          </a:bodyPr>
          <a:lstStyle/>
          <a:p>
            <a:pPr algn="just">
              <a:lnSpc>
                <a:spcPct val="150000"/>
              </a:lnSpc>
              <a:spcAft>
                <a:spcPts val="1000"/>
              </a:spcAft>
            </a:pPr>
            <a:r>
              <a:rPr lang="en-US" sz="3200" b="1" u="sng" dirty="0" smtClean="0">
                <a:effectLst/>
                <a:latin typeface="Times New Roman"/>
                <a:ea typeface="Calibri"/>
                <a:cs typeface="Times New Roman"/>
              </a:rPr>
              <a:t>Classification of Roads:</a:t>
            </a:r>
            <a:endParaRPr lang="en-US" sz="3200" dirty="0" smtClean="0">
              <a:effectLst/>
              <a:latin typeface="Calibri"/>
              <a:ea typeface="Calibri"/>
              <a:cs typeface="Times New Roman"/>
            </a:endParaRPr>
          </a:p>
          <a:p>
            <a:pPr algn="just">
              <a:lnSpc>
                <a:spcPct val="150000"/>
              </a:lnSpc>
              <a:spcAft>
                <a:spcPts val="1000"/>
              </a:spcAft>
            </a:pPr>
            <a:r>
              <a:rPr lang="en-US" sz="2800" b="1" u="sng" dirty="0" smtClean="0">
                <a:effectLst/>
                <a:latin typeface="Times New Roman"/>
                <a:ea typeface="Calibri"/>
                <a:cs typeface="Times New Roman"/>
              </a:rPr>
              <a:t>State Highway (SH):</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State highways are arterial roads of a state, connecting up with the national highways of adjacent state, district headquarters and important cities within the states and serving as the main arteries for traffic to and from district roads. </a:t>
            </a:r>
            <a:endParaRPr lang="en-US" sz="2400" dirty="0">
              <a:effectLst/>
              <a:latin typeface="Calibri"/>
              <a:ea typeface="Calibri"/>
              <a:cs typeface="Times New Roman"/>
            </a:endParaRPr>
          </a:p>
        </p:txBody>
      </p:sp>
      <p:pic>
        <p:nvPicPr>
          <p:cNvPr id="13314" name="Picture 2" descr="State highways in India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218" y="457200"/>
            <a:ext cx="5789613"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28012" y="4495800"/>
            <a:ext cx="2520242" cy="523220"/>
          </a:xfrm>
          <a:prstGeom prst="rect">
            <a:avLst/>
          </a:prstGeom>
        </p:spPr>
        <p:txBody>
          <a:bodyPr wrap="none">
            <a:spAutoFit/>
          </a:bodyPr>
          <a:lstStyle/>
          <a:p>
            <a:r>
              <a:rPr lang="en-US" sz="2800" b="1" u="sng" dirty="0">
                <a:solidFill>
                  <a:srgbClr val="000000"/>
                </a:solidFill>
                <a:latin typeface="Times New Roman"/>
                <a:ea typeface="Calibri"/>
                <a:cs typeface="Times New Roman"/>
              </a:rPr>
              <a:t>State Highway </a:t>
            </a:r>
            <a:endParaRPr lang="en-US" dirty="0"/>
          </a:p>
        </p:txBody>
      </p:sp>
    </p:spTree>
    <p:extLst>
      <p:ext uri="{BB962C8B-B14F-4D97-AF65-F5344CB8AC3E}">
        <p14:creationId xmlns:p14="http://schemas.microsoft.com/office/powerpoint/2010/main" val="3158425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00"/>
            <a:ext cx="6477000" cy="4965462"/>
          </a:xfrm>
          <a:prstGeom prst="rect">
            <a:avLst/>
          </a:prstGeom>
        </p:spPr>
        <p:txBody>
          <a:bodyPr wrap="square">
            <a:spAutoFit/>
          </a:bodyPr>
          <a:lstStyle/>
          <a:p>
            <a:pPr algn="just">
              <a:lnSpc>
                <a:spcPct val="150000"/>
              </a:lnSpc>
              <a:spcAft>
                <a:spcPts val="1000"/>
              </a:spcAft>
            </a:pPr>
            <a:r>
              <a:rPr lang="en-US" sz="3200" b="1" u="sng" dirty="0" smtClean="0">
                <a:effectLst/>
                <a:latin typeface="Times New Roman"/>
                <a:ea typeface="Calibri"/>
                <a:cs typeface="Times New Roman"/>
              </a:rPr>
              <a:t>Classification of Roads:</a:t>
            </a:r>
            <a:endParaRPr lang="en-US" sz="3200" dirty="0" smtClean="0">
              <a:effectLst/>
              <a:latin typeface="Calibri"/>
              <a:ea typeface="Calibri"/>
              <a:cs typeface="Times New Roman"/>
            </a:endParaRPr>
          </a:p>
          <a:p>
            <a:pPr algn="just">
              <a:lnSpc>
                <a:spcPct val="150000"/>
              </a:lnSpc>
              <a:spcAft>
                <a:spcPts val="1000"/>
              </a:spcAft>
            </a:pPr>
            <a:r>
              <a:rPr lang="en-US" sz="2800" b="1" u="sng" dirty="0" smtClean="0">
                <a:effectLst/>
                <a:latin typeface="Times New Roman" pitchFamily="18" charset="0"/>
                <a:ea typeface="Calibri"/>
                <a:cs typeface="Times New Roman" pitchFamily="18" charset="0"/>
              </a:rPr>
              <a:t>National Highway (NH):</a:t>
            </a:r>
            <a:endParaRPr lang="en-US" sz="2800" dirty="0" smtClean="0">
              <a:effectLst/>
              <a:latin typeface="Times New Roman" pitchFamily="18" charset="0"/>
              <a:ea typeface="Calibri"/>
              <a:cs typeface="Times New Roman" pitchFamily="18" charset="0"/>
            </a:endParaRPr>
          </a:p>
          <a:p>
            <a:pPr algn="just">
              <a:lnSpc>
                <a:spcPct val="150000"/>
              </a:lnSpc>
              <a:spcAft>
                <a:spcPts val="1000"/>
              </a:spcAft>
            </a:pPr>
            <a:r>
              <a:rPr lang="en-US" sz="2800" dirty="0" smtClean="0">
                <a:effectLst/>
                <a:latin typeface="Times New Roman" pitchFamily="18" charset="0"/>
                <a:ea typeface="Calibri"/>
                <a:cs typeface="Times New Roman" pitchFamily="18" charset="0"/>
              </a:rPr>
              <a:t>National highways are main highways which are connecting national capital with divisional headquarters, district headquarters, port cities and international highways.</a:t>
            </a:r>
            <a:endParaRPr lang="en-US" sz="2800" dirty="0">
              <a:effectLst/>
              <a:latin typeface="Times New Roman" pitchFamily="18" charset="0"/>
              <a:ea typeface="Calibri"/>
              <a:cs typeface="Times New Roman" pitchFamily="18" charset="0"/>
            </a:endParaRPr>
          </a:p>
        </p:txBody>
      </p:sp>
      <p:pic>
        <p:nvPicPr>
          <p:cNvPr id="15362" name="Picture 2" descr="Despite Speed Bumps India's National Highways Project Racing A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372" y="312738"/>
            <a:ext cx="5705910" cy="40306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99412" y="4495800"/>
            <a:ext cx="3058851" cy="523220"/>
          </a:xfrm>
          <a:prstGeom prst="rect">
            <a:avLst/>
          </a:prstGeom>
        </p:spPr>
        <p:txBody>
          <a:bodyPr wrap="none">
            <a:spAutoFit/>
          </a:bodyPr>
          <a:lstStyle/>
          <a:p>
            <a:r>
              <a:rPr lang="en-US" sz="2800" b="1" u="sng" dirty="0">
                <a:solidFill>
                  <a:srgbClr val="000000"/>
                </a:solidFill>
                <a:latin typeface="Times New Roman" pitchFamily="18" charset="0"/>
                <a:ea typeface="Calibri"/>
                <a:cs typeface="Times New Roman" pitchFamily="18" charset="0"/>
              </a:rPr>
              <a:t>National Highway </a:t>
            </a:r>
            <a:endParaRPr lang="en-US" dirty="0"/>
          </a:p>
        </p:txBody>
      </p:sp>
    </p:spTree>
    <p:extLst>
      <p:ext uri="{BB962C8B-B14F-4D97-AF65-F5344CB8AC3E}">
        <p14:creationId xmlns:p14="http://schemas.microsoft.com/office/powerpoint/2010/main" val="772173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00"/>
            <a:ext cx="6629400" cy="5775940"/>
          </a:xfrm>
          <a:prstGeom prst="rect">
            <a:avLst/>
          </a:prstGeom>
        </p:spPr>
        <p:txBody>
          <a:bodyPr wrap="square">
            <a:spAutoFit/>
          </a:bodyPr>
          <a:lstStyle/>
          <a:p>
            <a:pPr algn="just">
              <a:lnSpc>
                <a:spcPct val="150000"/>
              </a:lnSpc>
              <a:spcAft>
                <a:spcPts val="1000"/>
              </a:spcAft>
            </a:pPr>
            <a:r>
              <a:rPr lang="en-US" sz="3200" b="1" u="sng" dirty="0" smtClean="0">
                <a:effectLst/>
                <a:latin typeface="Times New Roman"/>
                <a:ea typeface="Calibri"/>
                <a:cs typeface="Times New Roman"/>
              </a:rPr>
              <a:t>Classification of Roads:</a:t>
            </a:r>
            <a:endParaRPr lang="en-US" sz="3200" dirty="0" smtClean="0">
              <a:effectLst/>
              <a:latin typeface="Calibri"/>
              <a:ea typeface="Calibri"/>
              <a:cs typeface="Times New Roman"/>
            </a:endParaRPr>
          </a:p>
          <a:p>
            <a:pPr algn="just">
              <a:lnSpc>
                <a:spcPct val="150000"/>
              </a:lnSpc>
              <a:spcAft>
                <a:spcPts val="1000"/>
              </a:spcAft>
            </a:pPr>
            <a:r>
              <a:rPr lang="en-US" sz="2400" b="1" u="sng" dirty="0" smtClean="0">
                <a:effectLst/>
                <a:latin typeface="Times New Roman"/>
                <a:ea typeface="Calibri"/>
                <a:cs typeface="Times New Roman"/>
              </a:rPr>
              <a:t>Major District Roads (MDR):</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Major District Roads are important roads within a district serving areas of production and markets, and connecting those with main highways of district.</a:t>
            </a:r>
            <a:endParaRPr lang="en-US" sz="2400" dirty="0" smtClean="0">
              <a:effectLst/>
              <a:latin typeface="Calibri"/>
              <a:ea typeface="Calibri"/>
              <a:cs typeface="Times New Roman"/>
            </a:endParaRPr>
          </a:p>
          <a:p>
            <a:pPr algn="just">
              <a:lnSpc>
                <a:spcPct val="150000"/>
              </a:lnSpc>
              <a:spcAft>
                <a:spcPts val="1000"/>
              </a:spcAft>
            </a:pPr>
            <a:r>
              <a:rPr lang="en-US" sz="2400" b="1" u="sng" dirty="0" smtClean="0">
                <a:effectLst/>
                <a:latin typeface="Times New Roman"/>
                <a:ea typeface="Calibri"/>
                <a:cs typeface="Times New Roman"/>
              </a:rPr>
              <a:t>Other District Roads (ODR):</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Other District Roads are roads serving rural areas within a district serving areas of production and markets. </a:t>
            </a:r>
            <a:endParaRPr lang="en-US" sz="2400" dirty="0">
              <a:effectLst/>
              <a:latin typeface="Calibri"/>
              <a:ea typeface="Calibri"/>
              <a:cs typeface="Times New Roman"/>
            </a:endParaRPr>
          </a:p>
        </p:txBody>
      </p:sp>
      <p:pic>
        <p:nvPicPr>
          <p:cNvPr id="16386" name="Picture 2" descr="District Roads of Karnataka | Karnataka District Road Leng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050" y="990600"/>
            <a:ext cx="5418666"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14541" y="4495814"/>
            <a:ext cx="3059684" cy="461665"/>
          </a:xfrm>
          <a:prstGeom prst="rect">
            <a:avLst/>
          </a:prstGeom>
        </p:spPr>
        <p:txBody>
          <a:bodyPr wrap="none">
            <a:spAutoFit/>
          </a:bodyPr>
          <a:lstStyle/>
          <a:p>
            <a:r>
              <a:rPr lang="en-US" sz="2400" b="1" u="sng" dirty="0">
                <a:solidFill>
                  <a:srgbClr val="000000"/>
                </a:solidFill>
                <a:latin typeface="Times New Roman"/>
                <a:ea typeface="Calibri"/>
                <a:cs typeface="Times New Roman"/>
              </a:rPr>
              <a:t>Major District Roads </a:t>
            </a:r>
            <a:endParaRPr lang="en-US" dirty="0"/>
          </a:p>
        </p:txBody>
      </p:sp>
    </p:spTree>
    <p:extLst>
      <p:ext uri="{BB962C8B-B14F-4D97-AF65-F5344CB8AC3E}">
        <p14:creationId xmlns:p14="http://schemas.microsoft.com/office/powerpoint/2010/main" val="3148318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00"/>
            <a:ext cx="6476993" cy="3395801"/>
          </a:xfrm>
          <a:prstGeom prst="rect">
            <a:avLst/>
          </a:prstGeom>
        </p:spPr>
        <p:txBody>
          <a:bodyPr wrap="square">
            <a:spAutoFit/>
          </a:bodyPr>
          <a:lstStyle/>
          <a:p>
            <a:pPr algn="just">
              <a:lnSpc>
                <a:spcPct val="150000"/>
              </a:lnSpc>
              <a:spcAft>
                <a:spcPts val="1000"/>
              </a:spcAft>
            </a:pPr>
            <a:r>
              <a:rPr lang="en-US" sz="3200" b="1" u="sng" dirty="0" smtClean="0">
                <a:effectLst/>
                <a:latin typeface="Times New Roman"/>
                <a:ea typeface="Calibri"/>
                <a:cs typeface="Times New Roman"/>
              </a:rPr>
              <a:t>Classification of Roads:</a:t>
            </a:r>
            <a:endParaRPr lang="en-US" sz="3200" dirty="0" smtClean="0">
              <a:effectLst/>
              <a:latin typeface="Calibri"/>
              <a:ea typeface="Calibri"/>
              <a:cs typeface="Times New Roman"/>
            </a:endParaRPr>
          </a:p>
          <a:p>
            <a:pPr algn="just">
              <a:lnSpc>
                <a:spcPct val="150000"/>
              </a:lnSpc>
              <a:spcAft>
                <a:spcPts val="1000"/>
              </a:spcAft>
            </a:pPr>
            <a:r>
              <a:rPr lang="en-US" sz="2800" b="1" u="sng" dirty="0" smtClean="0">
                <a:effectLst/>
                <a:latin typeface="Times New Roman"/>
                <a:ea typeface="Calibri"/>
                <a:cs typeface="Times New Roman"/>
              </a:rPr>
              <a:t>Village Roads (VR):</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Village roads are roads connecting villages or groups of villages with each other to the nearest road of a highway category.  </a:t>
            </a:r>
            <a:endParaRPr lang="en-US" sz="2400" dirty="0">
              <a:effectLst/>
              <a:latin typeface="Calibri"/>
              <a:ea typeface="Calibri"/>
              <a:cs typeface="Times New Roman"/>
            </a:endParaRPr>
          </a:p>
        </p:txBody>
      </p:sp>
      <p:sp>
        <p:nvSpPr>
          <p:cNvPr id="2" name="Rectangle 1"/>
          <p:cNvSpPr/>
          <p:nvPr/>
        </p:nvSpPr>
        <p:spPr>
          <a:xfrm>
            <a:off x="7897713" y="4343400"/>
            <a:ext cx="2722027" cy="461665"/>
          </a:xfrm>
          <a:prstGeom prst="rect">
            <a:avLst/>
          </a:prstGeom>
        </p:spPr>
        <p:txBody>
          <a:bodyPr wrap="none">
            <a:spAutoFit/>
          </a:bodyPr>
          <a:lstStyle/>
          <a:p>
            <a:r>
              <a:rPr lang="en-US" sz="2400" b="1" u="sng" dirty="0">
                <a:solidFill>
                  <a:srgbClr val="000000"/>
                </a:solidFill>
                <a:latin typeface="Times New Roman"/>
                <a:ea typeface="Calibri"/>
                <a:cs typeface="Times New Roman"/>
              </a:rPr>
              <a:t>Village Roads (VR)</a:t>
            </a:r>
            <a:endParaRPr lang="en-US" sz="1600"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9" y="381000"/>
            <a:ext cx="5585035" cy="373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853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87836"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3</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28-36</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28</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3300856" y="1219200"/>
            <a:ext cx="6096417"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Road Pattern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948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29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381000"/>
            <a:ext cx="6629400" cy="4837222"/>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dirty="0" smtClean="0">
                <a:solidFill>
                  <a:srgbClr val="001D35"/>
                </a:solidFill>
                <a:effectLst/>
                <a:latin typeface="Times New Roman" pitchFamily="18" charset="0"/>
                <a:ea typeface="Calibri"/>
                <a:cs typeface="Times New Roman" pitchFamily="18" charset="0"/>
              </a:rPr>
              <a:t>Road patterns are the spatial arrangements of roadways within a given area, designed to facilitate movement and connectivity. Common road patterns include rectangular, radial, hexagonal, and minimum travel patterns. Each pattern has its own advantages and disadvantages depending on factors like land use, traffic flow, and emergency response.</a:t>
            </a:r>
            <a:r>
              <a:rPr lang="en-US" sz="3200" dirty="0" smtClean="0">
                <a:solidFill>
                  <a:srgbClr val="001D35"/>
                </a:solidFill>
                <a:effectLst/>
                <a:latin typeface="Times New Roman"/>
                <a:ea typeface="Calibri"/>
                <a:cs typeface="Times New Roman"/>
              </a:rPr>
              <a:t> </a:t>
            </a:r>
            <a:endParaRPr lang="en-US" sz="2400" dirty="0">
              <a:effectLst/>
              <a:latin typeface="Calibri"/>
              <a:ea typeface="Calibri"/>
              <a:cs typeface="Times New Roman"/>
            </a:endParaRPr>
          </a:p>
        </p:txBody>
      </p:sp>
      <p:pic>
        <p:nvPicPr>
          <p:cNvPr id="9" name="Picture 8" descr="D:\Summer 2025\Transportation Engineering -I\Grid Pattern.JPG"/>
          <p:cNvPicPr/>
          <p:nvPr/>
        </p:nvPicPr>
        <p:blipFill>
          <a:blip r:embed="rId2">
            <a:extLst>
              <a:ext uri="{28A0092B-C50C-407E-A947-70E740481C1C}">
                <a14:useLocalDpi xmlns:a14="http://schemas.microsoft.com/office/drawing/2010/main" val="0"/>
              </a:ext>
            </a:extLst>
          </a:blip>
          <a:srcRect/>
          <a:stretch>
            <a:fillRect/>
          </a:stretch>
        </p:blipFill>
        <p:spPr bwMode="auto">
          <a:xfrm>
            <a:off x="6627819" y="381000"/>
            <a:ext cx="5486400" cy="3683000"/>
          </a:xfrm>
          <a:prstGeom prst="rect">
            <a:avLst/>
          </a:prstGeom>
          <a:noFill/>
          <a:ln>
            <a:noFill/>
          </a:ln>
        </p:spPr>
      </p:pic>
      <p:sp>
        <p:nvSpPr>
          <p:cNvPr id="5" name="Rectangle 4"/>
          <p:cNvSpPr/>
          <p:nvPr/>
        </p:nvSpPr>
        <p:spPr>
          <a:xfrm>
            <a:off x="7161219" y="4315968"/>
            <a:ext cx="3023585" cy="400110"/>
          </a:xfrm>
          <a:prstGeom prst="rect">
            <a:avLst/>
          </a:prstGeom>
        </p:spPr>
        <p:txBody>
          <a:bodyPr wrap="none">
            <a:spAutoFit/>
          </a:bodyPr>
          <a:lstStyle/>
          <a:p>
            <a:r>
              <a:rPr lang="en-US" sz="2000" b="1" dirty="0" smtClean="0">
                <a:effectLst/>
                <a:latin typeface="Times New Roman"/>
                <a:ea typeface="Calibri"/>
              </a:rPr>
              <a:t>Rectangular/Grid Pattern</a:t>
            </a:r>
            <a:endParaRPr lang="en-US" sz="2000" dirty="0"/>
          </a:p>
        </p:txBody>
      </p:sp>
    </p:spTree>
    <p:extLst>
      <p:ext uri="{BB962C8B-B14F-4D97-AF65-F5344CB8AC3E}">
        <p14:creationId xmlns:p14="http://schemas.microsoft.com/office/powerpoint/2010/main" val="2155233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34690436"/>
              </p:ext>
            </p:extLst>
          </p:nvPr>
        </p:nvGraphicFramePr>
        <p:xfrm>
          <a:off x="1066525" y="925746"/>
          <a:ext cx="10322410" cy="1986208"/>
        </p:xfrm>
        <a:graphic>
          <a:graphicData uri="http://schemas.openxmlformats.org/drawingml/2006/table">
            <a:tbl>
              <a:tblPr firstRow="1" firstCol="1" bandRow="1"/>
              <a:tblGrid>
                <a:gridCol w="5425407"/>
                <a:gridCol w="4897003"/>
              </a:tblGrid>
              <a:tr h="496552">
                <a:tc>
                  <a:txBody>
                    <a:bodyPr/>
                    <a:lstStyle/>
                    <a:p>
                      <a:pPr>
                        <a:lnSpc>
                          <a:spcPct val="115000"/>
                        </a:lnSpc>
                      </a:pPr>
                      <a:r>
                        <a:rPr lang="en-US" sz="2000" b="1" dirty="0" smtClean="0">
                          <a:solidFill>
                            <a:srgbClr val="000000"/>
                          </a:solidFill>
                          <a:effectLst/>
                          <a:latin typeface="Times New Roman" panose="02020603050405020304" pitchFamily="18" charset="0"/>
                        </a:rPr>
                        <a:t>Course Code: 0732-3207</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algn="r">
                        <a:lnSpc>
                          <a:spcPct val="115000"/>
                        </a:lnSpc>
                      </a:pPr>
                      <a:r>
                        <a:rPr lang="en-US" sz="2000" b="1" dirty="0">
                          <a:solidFill>
                            <a:srgbClr val="000000"/>
                          </a:solidFill>
                          <a:effectLst/>
                          <a:latin typeface="Times New Roman" panose="02020603050405020304" pitchFamily="18" charset="0"/>
                        </a:rPr>
                        <a:t>CREDIT:04</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r h="496552">
                <a:tc>
                  <a:txBody>
                    <a:bodyPr/>
                    <a:lstStyle/>
                    <a:p>
                      <a:pPr>
                        <a:lnSpc>
                          <a:spcPct val="115000"/>
                        </a:lnSpc>
                      </a:pPr>
                      <a:r>
                        <a:rPr lang="en-US" sz="2000" b="1" dirty="0">
                          <a:solidFill>
                            <a:srgbClr val="000000"/>
                          </a:solidFill>
                          <a:effectLst/>
                          <a:latin typeface="Times New Roman" panose="02020603050405020304" pitchFamily="18" charset="0"/>
                        </a:rPr>
                        <a:t> </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TOTAL MARKS:200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r h="496552">
                <a:tc>
                  <a:txBody>
                    <a:bodyPr/>
                    <a:lstStyle/>
                    <a:p>
                      <a:pPr>
                        <a:lnSpc>
                          <a:spcPct val="115000"/>
                        </a:lnSpc>
                      </a:pPr>
                      <a:r>
                        <a:rPr lang="en-US" sz="2000" b="1" dirty="0" smtClean="0">
                          <a:solidFill>
                            <a:srgbClr val="000000"/>
                          </a:solidFill>
                          <a:effectLst/>
                          <a:latin typeface="Times New Roman" panose="02020603050405020304" pitchFamily="18" charset="0"/>
                        </a:rPr>
                        <a:t>Mid Exam </a:t>
                      </a:r>
                      <a:r>
                        <a:rPr lang="en-US" sz="2000" b="1" dirty="0">
                          <a:solidFill>
                            <a:srgbClr val="000000"/>
                          </a:solidFill>
                          <a:effectLst/>
                          <a:latin typeface="Times New Roman" panose="02020603050405020304" pitchFamily="18" charset="0"/>
                        </a:rPr>
                        <a:t>Hours   2</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CIE MARKS: 120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r h="496552">
                <a:tc>
                  <a:txBody>
                    <a:bodyPr/>
                    <a:lstStyle/>
                    <a:p>
                      <a:pPr>
                        <a:lnSpc>
                          <a:spcPct val="115000"/>
                        </a:lnSpc>
                        <a:spcAft>
                          <a:spcPts val="600"/>
                        </a:spcAft>
                      </a:pPr>
                      <a:r>
                        <a:rPr lang="en-US" sz="2000" b="1" dirty="0" smtClean="0">
                          <a:solidFill>
                            <a:srgbClr val="000000"/>
                          </a:solidFill>
                          <a:effectLst/>
                          <a:latin typeface="Times New Roman" panose="02020603050405020304" pitchFamily="18" charset="0"/>
                        </a:rPr>
                        <a:t>Semester</a:t>
                      </a:r>
                      <a:r>
                        <a:rPr lang="en-US" sz="2000" b="1" baseline="0" dirty="0" smtClean="0">
                          <a:solidFill>
                            <a:srgbClr val="000000"/>
                          </a:solidFill>
                          <a:effectLst/>
                          <a:latin typeface="Times New Roman" panose="02020603050405020304" pitchFamily="18" charset="0"/>
                        </a:rPr>
                        <a:t> End </a:t>
                      </a:r>
                      <a:r>
                        <a:rPr lang="en-US" sz="2000" b="1" dirty="0" smtClean="0">
                          <a:solidFill>
                            <a:srgbClr val="000000"/>
                          </a:solidFill>
                          <a:effectLst/>
                          <a:latin typeface="Times New Roman" panose="02020603050405020304" pitchFamily="18" charset="0"/>
                        </a:rPr>
                        <a:t>Exam </a:t>
                      </a:r>
                      <a:r>
                        <a:rPr lang="en-US" sz="2000" b="1" dirty="0">
                          <a:solidFill>
                            <a:srgbClr val="000000"/>
                          </a:solidFill>
                          <a:effectLst/>
                          <a:latin typeface="Times New Roman" panose="02020603050405020304" pitchFamily="18" charset="0"/>
                        </a:rPr>
                        <a:t>Hours   3</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SEE MARKS: 80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bl>
          </a:graphicData>
        </a:graphic>
      </p:graphicFrame>
      <p:sp>
        <p:nvSpPr>
          <p:cNvPr id="7" name="Rectangle 1"/>
          <p:cNvSpPr>
            <a:spLocks noChangeArrowheads="1"/>
          </p:cNvSpPr>
          <p:nvPr/>
        </p:nvSpPr>
        <p:spPr bwMode="auto">
          <a:xfrm>
            <a:off x="4418012" y="286036"/>
            <a:ext cx="3689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b="1" dirty="0">
                <a:solidFill>
                  <a:srgbClr val="000000"/>
                </a:solidFill>
                <a:latin typeface="Arial" panose="020B0604020202020204" pitchFamily="34" charset="0"/>
                <a:ea typeface="Times New Roman" panose="02020603050405020304" pitchFamily="18" charset="0"/>
              </a:rPr>
              <a:t>Transportation Engineering-I</a:t>
            </a:r>
            <a:endParaRPr lang="en-US" dirty="0">
              <a:solidFill>
                <a:srgbClr val="000000"/>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04051345"/>
              </p:ext>
            </p:extLst>
          </p:nvPr>
        </p:nvGraphicFramePr>
        <p:xfrm>
          <a:off x="587223" y="3909620"/>
          <a:ext cx="10754098" cy="2109355"/>
        </p:xfrm>
        <a:graphic>
          <a:graphicData uri="http://schemas.openxmlformats.org/drawingml/2006/table">
            <a:tbl>
              <a:tblPr firstRow="1" firstCol="1" bandRow="1"/>
              <a:tblGrid>
                <a:gridCol w="1737864"/>
                <a:gridCol w="9016234"/>
              </a:tblGrid>
              <a:tr h="443310">
                <a:tc>
                  <a:txBody>
                    <a:bodyPr/>
                    <a:lstStyle/>
                    <a:p>
                      <a:pPr marL="0" marR="0" algn="ctr">
                        <a:lnSpc>
                          <a:spcPct val="150000"/>
                        </a:lnSpc>
                        <a:spcBef>
                          <a:spcPts val="0"/>
                        </a:spcBef>
                        <a:spcAft>
                          <a:spcPts val="1000"/>
                        </a:spcAft>
                      </a:pPr>
                      <a:r>
                        <a:rPr lang="en-US" sz="2000" b="1" dirty="0">
                          <a:effectLst/>
                          <a:latin typeface="Times New Roman" panose="02020603050405020304" pitchFamily="18" charset="0"/>
                          <a:ea typeface="Calibri" panose="020F0502020204030204" pitchFamily="34" charset="0"/>
                        </a:rPr>
                        <a:t>CLO 1</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GB" sz="2000" b="1" dirty="0" smtClean="0">
                          <a:effectLst/>
                          <a:latin typeface="Times New Roman" panose="02020603050405020304" pitchFamily="18" charset="0"/>
                          <a:ea typeface="Times New Roman" panose="02020603050405020304" pitchFamily="18" charset="0"/>
                        </a:rPr>
                        <a:t>Understand </a:t>
                      </a:r>
                      <a:r>
                        <a:rPr lang="en-GB" sz="2000" b="0" dirty="0" smtClean="0">
                          <a:effectLst/>
                          <a:latin typeface="Times New Roman" panose="02020603050405020304" pitchFamily="18" charset="0"/>
                          <a:ea typeface="Times New Roman" panose="02020603050405020304" pitchFamily="18" charset="0"/>
                        </a:rPr>
                        <a:t>the basic elements of a transportation system and their classification. </a:t>
                      </a:r>
                      <a:endParaRPr lang="en-US" sz="2000" b="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455433">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2</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GB" sz="2000" b="1" dirty="0" smtClean="0">
                          <a:effectLst/>
                          <a:latin typeface="Times New Roman" panose="02020603050405020304" pitchFamily="18" charset="0"/>
                          <a:ea typeface="Times New Roman" panose="02020603050405020304" pitchFamily="18" charset="0"/>
                        </a:rPr>
                        <a:t>Apply </a:t>
                      </a:r>
                      <a:r>
                        <a:rPr lang="en-GB" sz="2000" b="0" dirty="0" smtClean="0">
                          <a:effectLst/>
                          <a:latin typeface="Times New Roman" panose="02020603050405020304" pitchFamily="18" charset="0"/>
                          <a:ea typeface="Times New Roman" panose="02020603050405020304" pitchFamily="18" charset="0"/>
                        </a:rPr>
                        <a:t>knowledge to calculate stopping and passing sight distances. </a:t>
                      </a:r>
                      <a:endParaRPr lang="en-US" sz="2000" b="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327314">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3</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GB" sz="2000" b="1" dirty="0" smtClean="0">
                          <a:effectLst/>
                          <a:latin typeface="Times New Roman" panose="02020603050405020304" pitchFamily="18" charset="0"/>
                          <a:ea typeface="Times New Roman" panose="02020603050405020304" pitchFamily="18" charset="0"/>
                        </a:rPr>
                        <a:t>Calculate </a:t>
                      </a:r>
                      <a:r>
                        <a:rPr lang="en-GB" sz="2000" b="0" dirty="0" smtClean="0">
                          <a:effectLst/>
                          <a:latin typeface="Times New Roman" panose="02020603050405020304" pitchFamily="18" charset="0"/>
                          <a:ea typeface="Times New Roman" panose="02020603050405020304" pitchFamily="18" charset="0"/>
                        </a:rPr>
                        <a:t>elements for designing horizontal and vertical curves. </a:t>
                      </a:r>
                      <a:endParaRPr lang="en-US" sz="2000" b="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457200">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4</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GB" sz="2000" b="1" dirty="0" smtClean="0">
                          <a:effectLst/>
                          <a:latin typeface="Times New Roman" panose="02020603050405020304" pitchFamily="18" charset="0"/>
                          <a:ea typeface="Times New Roman" panose="02020603050405020304" pitchFamily="18" charset="0"/>
                        </a:rPr>
                        <a:t>Predict </a:t>
                      </a:r>
                      <a:r>
                        <a:rPr lang="en-GB" sz="2000" b="0" dirty="0" smtClean="0">
                          <a:effectLst/>
                          <a:latin typeface="Times New Roman" panose="02020603050405020304" pitchFamily="18" charset="0"/>
                          <a:ea typeface="Times New Roman" panose="02020603050405020304" pitchFamily="18" charset="0"/>
                        </a:rPr>
                        <a:t>traffic volume on roadway segments using traffic assignment procedures. </a:t>
                      </a:r>
                      <a:endParaRPr lang="en-US" sz="2000" b="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280555">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bl>
          </a:graphicData>
        </a:graphic>
      </p:graphicFrame>
      <p:sp>
        <p:nvSpPr>
          <p:cNvPr id="9" name="Rectangle 2"/>
          <p:cNvSpPr>
            <a:spLocks noChangeArrowheads="1"/>
          </p:cNvSpPr>
          <p:nvPr/>
        </p:nvSpPr>
        <p:spPr bwMode="auto">
          <a:xfrm>
            <a:off x="1257521" y="3025198"/>
            <a:ext cx="103043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TextBox 1"/>
          <p:cNvSpPr txBox="1"/>
          <p:nvPr/>
        </p:nvSpPr>
        <p:spPr>
          <a:xfrm>
            <a:off x="1112487" y="1611073"/>
            <a:ext cx="3607508" cy="369332"/>
          </a:xfrm>
          <a:prstGeom prst="rect">
            <a:avLst/>
          </a:prstGeom>
          <a:noFill/>
        </p:spPr>
        <p:txBody>
          <a:bodyPr wrap="square" rtlCol="0">
            <a:spAutoFit/>
          </a:bodyPr>
          <a:lstStyle/>
          <a:p>
            <a:r>
              <a:rPr lang="en-GB" b="1" dirty="0">
                <a:solidFill>
                  <a:srgbClr val="000000"/>
                </a:solidFill>
                <a:latin typeface="Times New Roman" pitchFamily="18" charset="0"/>
                <a:cs typeface="Times New Roman" pitchFamily="18" charset="0"/>
              </a:rPr>
              <a:t>Course Teacher: </a:t>
            </a:r>
            <a:r>
              <a:rPr lang="en-GB" b="1" dirty="0" err="1">
                <a:solidFill>
                  <a:srgbClr val="000000"/>
                </a:solidFill>
                <a:latin typeface="Times New Roman" pitchFamily="18" charset="0"/>
                <a:cs typeface="Times New Roman" pitchFamily="18" charset="0"/>
              </a:rPr>
              <a:t>Rubieyat</a:t>
            </a:r>
            <a:r>
              <a:rPr lang="en-GB" b="1" dirty="0">
                <a:solidFill>
                  <a:srgbClr val="000000"/>
                </a:solidFill>
                <a:latin typeface="Times New Roman" pitchFamily="18" charset="0"/>
                <a:cs typeface="Times New Roman" pitchFamily="18" charset="0"/>
              </a:rPr>
              <a:t> Bin Ali</a:t>
            </a:r>
            <a:endParaRPr lang="en-US" b="1" dirty="0">
              <a:solidFill>
                <a:srgbClr val="000000"/>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pPr/>
              <a:t>3</a:t>
            </a:fld>
            <a:endParaRPr lang="en-US"/>
          </a:p>
        </p:txBody>
      </p:sp>
      <p:sp>
        <p:nvSpPr>
          <p:cNvPr id="10" name="Freeform 28"/>
          <p:cNvSpPr/>
          <p:nvPr/>
        </p:nvSpPr>
        <p:spPr>
          <a:xfrm>
            <a:off x="19" y="40"/>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Tree>
    <p:extLst>
      <p:ext uri="{BB962C8B-B14F-4D97-AF65-F5344CB8AC3E}">
        <p14:creationId xmlns:p14="http://schemas.microsoft.com/office/powerpoint/2010/main" val="2006953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4254"/>
            <a:ext cx="6781800" cy="6073458"/>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dirty="0" smtClean="0">
                <a:solidFill>
                  <a:srgbClr val="001D35"/>
                </a:solidFill>
                <a:effectLst/>
                <a:latin typeface="Times New Roman"/>
                <a:ea typeface="Calibri"/>
                <a:cs typeface="Times New Roman"/>
              </a:rPr>
              <a:t>Here's a breakdown of the different road patterns:</a:t>
            </a:r>
            <a:endParaRPr lang="en-US" sz="2400" dirty="0" smtClean="0">
              <a:effectLst/>
              <a:latin typeface="Calibri"/>
              <a:ea typeface="Calibri"/>
              <a:cs typeface="Times New Roman"/>
            </a:endParaRPr>
          </a:p>
          <a:p>
            <a:pPr algn="just">
              <a:lnSpc>
                <a:spcPct val="150000"/>
              </a:lnSpc>
            </a:pPr>
            <a:r>
              <a:rPr lang="en-US" sz="2000" b="1" dirty="0" smtClean="0">
                <a:effectLst/>
                <a:latin typeface="Times New Roman" pitchFamily="18" charset="0"/>
                <a:ea typeface="Calibri"/>
                <a:cs typeface="Times New Roman" pitchFamily="18" charset="0"/>
              </a:rPr>
              <a:t>1. Rectangular/Grid Pattern:</a:t>
            </a:r>
            <a:endParaRPr lang="en-US" sz="2000" dirty="0" smtClean="0">
              <a:effectLst/>
              <a:latin typeface="Times New Roman" pitchFamily="18" charset="0"/>
              <a:ea typeface="Calibri"/>
              <a:cs typeface="Times New Roman" pitchFamily="18" charset="0"/>
            </a:endParaRPr>
          </a:p>
          <a:p>
            <a:pPr algn="just">
              <a:lnSpc>
                <a:spcPct val="150000"/>
              </a:lnSpc>
            </a:pPr>
            <a:r>
              <a:rPr lang="en-US" sz="2000" dirty="0" smtClean="0">
                <a:effectLst/>
                <a:latin typeface="Times New Roman" pitchFamily="18" charset="0"/>
                <a:ea typeface="Calibri"/>
                <a:cs typeface="Times New Roman" pitchFamily="18" charset="0"/>
              </a:rPr>
              <a:t>Roads intersect at right angles, creating a grid-like network of blocks. </a:t>
            </a:r>
          </a:p>
          <a:p>
            <a:pPr algn="just">
              <a:lnSpc>
                <a:spcPct val="150000"/>
              </a:lnSpc>
            </a:pPr>
            <a:r>
              <a:rPr lang="en-US" sz="2000" b="1" dirty="0" smtClean="0">
                <a:effectLst/>
                <a:latin typeface="Times New Roman" pitchFamily="18" charset="0"/>
                <a:ea typeface="Calibri"/>
                <a:cs typeface="Times New Roman" pitchFamily="18" charset="0"/>
              </a:rPr>
              <a:t>Advantages:</a:t>
            </a:r>
            <a:r>
              <a:rPr lang="en-US" sz="2000" dirty="0" smtClean="0">
                <a:effectLst/>
                <a:latin typeface="Times New Roman" pitchFamily="18" charset="0"/>
                <a:ea typeface="Calibri"/>
                <a:cs typeface="Times New Roman" pitchFamily="18" charset="0"/>
              </a:rPr>
              <a:t> Simple to plan and construct, easy to navigate for pedestrians and vehicles. </a:t>
            </a:r>
          </a:p>
          <a:p>
            <a:pPr algn="just">
              <a:lnSpc>
                <a:spcPct val="150000"/>
              </a:lnSpc>
            </a:pPr>
            <a:r>
              <a:rPr lang="en-US" sz="2000" b="1" dirty="0" smtClean="0">
                <a:effectLst/>
                <a:latin typeface="Times New Roman" pitchFamily="18" charset="0"/>
                <a:ea typeface="Calibri"/>
                <a:cs typeface="Times New Roman" pitchFamily="18" charset="0"/>
              </a:rPr>
              <a:t>Disadvantages:</a:t>
            </a:r>
            <a:r>
              <a:rPr lang="en-US" sz="2000" dirty="0" smtClean="0">
                <a:effectLst/>
                <a:latin typeface="Times New Roman" pitchFamily="18" charset="0"/>
                <a:ea typeface="Calibri"/>
                <a:cs typeface="Times New Roman" pitchFamily="18" charset="0"/>
              </a:rPr>
              <a:t> Can lead to congestion, especially at intersections, and may not be ideal for areas with irregular terrain. </a:t>
            </a:r>
          </a:p>
          <a:p>
            <a:pPr algn="just">
              <a:lnSpc>
                <a:spcPct val="150000"/>
              </a:lnSpc>
            </a:pPr>
            <a:r>
              <a:rPr lang="en-US" sz="2000" b="1" dirty="0" smtClean="0">
                <a:effectLst/>
                <a:latin typeface="Times New Roman" pitchFamily="18" charset="0"/>
                <a:ea typeface="Calibri"/>
                <a:cs typeface="Times New Roman" pitchFamily="18" charset="0"/>
              </a:rPr>
              <a:t>Example:</a:t>
            </a:r>
            <a:r>
              <a:rPr lang="en-US" sz="2000" dirty="0" smtClean="0">
                <a:effectLst/>
                <a:latin typeface="Times New Roman" pitchFamily="18" charset="0"/>
                <a:ea typeface="Calibri"/>
                <a:cs typeface="Times New Roman" pitchFamily="18" charset="0"/>
              </a:rPr>
              <a:t> Often found in older cities and towns, where streets are laid out in a grid, like in Manhattan.</a:t>
            </a:r>
            <a:endParaRPr lang="en-US" sz="2000" dirty="0">
              <a:effectLst/>
              <a:latin typeface="Times New Roman" pitchFamily="18" charset="0"/>
              <a:ea typeface="Calibri"/>
              <a:cs typeface="Times New Roman" pitchFamily="18" charset="0"/>
            </a:endParaRPr>
          </a:p>
        </p:txBody>
      </p:sp>
      <p:sp>
        <p:nvSpPr>
          <p:cNvPr id="5" name="Rectangle 4"/>
          <p:cNvSpPr/>
          <p:nvPr/>
        </p:nvSpPr>
        <p:spPr>
          <a:xfrm>
            <a:off x="8075619" y="4572000"/>
            <a:ext cx="3023585" cy="400110"/>
          </a:xfrm>
          <a:prstGeom prst="rect">
            <a:avLst/>
          </a:prstGeom>
        </p:spPr>
        <p:txBody>
          <a:bodyPr wrap="none">
            <a:spAutoFit/>
          </a:bodyPr>
          <a:lstStyle/>
          <a:p>
            <a:r>
              <a:rPr lang="en-US" sz="2000" b="1" dirty="0" smtClean="0">
                <a:effectLst/>
                <a:latin typeface="Times New Roman"/>
                <a:ea typeface="Calibri"/>
              </a:rPr>
              <a:t>Rectangular/Grid Pattern</a:t>
            </a:r>
            <a:endParaRPr lang="en-US" sz="2000" dirty="0"/>
          </a:p>
        </p:txBody>
      </p:sp>
      <p:pic>
        <p:nvPicPr>
          <p:cNvPr id="8" name="Picture 7" descr="D:\Summer 2025\Transportation Engineering -I\Manhatan Grid Pattern.JPG"/>
          <p:cNvPicPr/>
          <p:nvPr/>
        </p:nvPicPr>
        <p:blipFill>
          <a:blip r:embed="rId2">
            <a:extLst>
              <a:ext uri="{28A0092B-C50C-407E-A947-70E740481C1C}">
                <a14:useLocalDpi xmlns:a14="http://schemas.microsoft.com/office/drawing/2010/main" val="0"/>
              </a:ext>
            </a:extLst>
          </a:blip>
          <a:srcRect/>
          <a:stretch>
            <a:fillRect/>
          </a:stretch>
        </p:blipFill>
        <p:spPr bwMode="auto">
          <a:xfrm>
            <a:off x="6780212" y="609600"/>
            <a:ext cx="5306440" cy="3331210"/>
          </a:xfrm>
          <a:prstGeom prst="rect">
            <a:avLst/>
          </a:prstGeom>
          <a:noFill/>
          <a:ln>
            <a:noFill/>
          </a:ln>
        </p:spPr>
      </p:pic>
    </p:spTree>
    <p:extLst>
      <p:ext uri="{BB962C8B-B14F-4D97-AF65-F5344CB8AC3E}">
        <p14:creationId xmlns:p14="http://schemas.microsoft.com/office/powerpoint/2010/main" val="798954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4254"/>
            <a:ext cx="6781800" cy="5627181"/>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dirty="0" smtClean="0">
                <a:solidFill>
                  <a:srgbClr val="001D35"/>
                </a:solidFill>
                <a:effectLst/>
                <a:latin typeface="Times New Roman"/>
                <a:ea typeface="Calibri"/>
                <a:cs typeface="Times New Roman"/>
              </a:rPr>
              <a:t>Here's a breakdown of the different road patterns:</a:t>
            </a:r>
            <a:endParaRPr lang="en-US" sz="2400" dirty="0" smtClean="0">
              <a:effectLst/>
              <a:latin typeface="Calibri"/>
              <a:ea typeface="Calibri"/>
              <a:cs typeface="Times New Roman"/>
            </a:endParaRPr>
          </a:p>
          <a:p>
            <a:pPr algn="just">
              <a:lnSpc>
                <a:spcPct val="150000"/>
              </a:lnSpc>
              <a:spcAft>
                <a:spcPts val="1000"/>
              </a:spcAft>
            </a:pPr>
            <a:r>
              <a:rPr lang="en-US" sz="2000" b="1" dirty="0" smtClean="0">
                <a:solidFill>
                  <a:srgbClr val="001D35"/>
                </a:solidFill>
                <a:effectLst/>
                <a:latin typeface="Times New Roman"/>
                <a:ea typeface="Calibri"/>
                <a:cs typeface="Times New Roman"/>
              </a:rPr>
              <a:t>2. Radial/Star Pattern:</a:t>
            </a:r>
            <a:endParaRPr lang="en-US" sz="16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Roads radiate outward from a central point, like spokes on a wheel, often combined with other patterns like blocks or circles.</a:t>
            </a:r>
            <a:endParaRPr lang="en-US" sz="2400" dirty="0" smtClean="0">
              <a:effectLst/>
              <a:latin typeface="Calibri"/>
              <a:ea typeface="Calibri"/>
              <a:cs typeface="Times New Roman"/>
            </a:endParaRPr>
          </a:p>
          <a:p>
            <a:pPr algn="just">
              <a:lnSpc>
                <a:spcPct val="150000"/>
              </a:lnSpc>
              <a:spcAft>
                <a:spcPts val="1000"/>
              </a:spcAft>
            </a:pPr>
            <a:r>
              <a:rPr lang="en-US" sz="2400" b="1" dirty="0" smtClean="0">
                <a:effectLst/>
                <a:latin typeface="Times New Roman"/>
                <a:ea typeface="Calibri"/>
                <a:cs typeface="Times New Roman"/>
              </a:rPr>
              <a:t>Advantages: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Can reduce congestion in the central area, can be aesthetically pleasing.</a:t>
            </a:r>
            <a:endParaRPr lang="en-US" sz="2400" dirty="0">
              <a:effectLst/>
              <a:latin typeface="Calibri"/>
              <a:ea typeface="Calibri"/>
              <a:cs typeface="Times New Roman"/>
            </a:endParaRPr>
          </a:p>
        </p:txBody>
      </p:sp>
      <p:sp>
        <p:nvSpPr>
          <p:cNvPr id="5" name="Rectangle 4"/>
          <p:cNvSpPr/>
          <p:nvPr/>
        </p:nvSpPr>
        <p:spPr>
          <a:xfrm>
            <a:off x="8380412" y="4370634"/>
            <a:ext cx="2336089" cy="400110"/>
          </a:xfrm>
          <a:prstGeom prst="rect">
            <a:avLst/>
          </a:prstGeom>
        </p:spPr>
        <p:txBody>
          <a:bodyPr wrap="none">
            <a:spAutoFit/>
          </a:bodyPr>
          <a:lstStyle/>
          <a:p>
            <a:r>
              <a:rPr lang="en-US" sz="2000" b="1" dirty="0">
                <a:solidFill>
                  <a:srgbClr val="001D35"/>
                </a:solidFill>
                <a:latin typeface="Times New Roman"/>
                <a:ea typeface="Calibri"/>
                <a:cs typeface="Times New Roman"/>
              </a:rPr>
              <a:t>Radial/Star Pattern</a:t>
            </a:r>
            <a:endParaRPr lang="en-US" sz="2000" dirty="0"/>
          </a:p>
        </p:txBody>
      </p:sp>
      <p:pic>
        <p:nvPicPr>
          <p:cNvPr id="9" name="Picture 8" descr="G:\Rubieyat\Radial.PNG"/>
          <p:cNvPicPr/>
          <p:nvPr/>
        </p:nvPicPr>
        <p:blipFill>
          <a:blip r:embed="rId2">
            <a:extLst>
              <a:ext uri="{28A0092B-C50C-407E-A947-70E740481C1C}">
                <a14:useLocalDpi xmlns:a14="http://schemas.microsoft.com/office/drawing/2010/main" val="0"/>
              </a:ext>
            </a:extLst>
          </a:blip>
          <a:srcRect/>
          <a:stretch>
            <a:fillRect/>
          </a:stretch>
        </p:blipFill>
        <p:spPr bwMode="auto">
          <a:xfrm>
            <a:off x="7085019" y="708290"/>
            <a:ext cx="4539615" cy="3186430"/>
          </a:xfrm>
          <a:prstGeom prst="rect">
            <a:avLst/>
          </a:prstGeom>
          <a:noFill/>
          <a:ln>
            <a:noFill/>
          </a:ln>
        </p:spPr>
      </p:pic>
    </p:spTree>
    <p:extLst>
      <p:ext uri="{BB962C8B-B14F-4D97-AF65-F5344CB8AC3E}">
        <p14:creationId xmlns:p14="http://schemas.microsoft.com/office/powerpoint/2010/main" val="4123165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8" y="-4254"/>
            <a:ext cx="7010400" cy="6309420"/>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dirty="0" smtClean="0">
                <a:solidFill>
                  <a:srgbClr val="001D35"/>
                </a:solidFill>
                <a:effectLst/>
                <a:latin typeface="Times New Roman"/>
                <a:ea typeface="Calibri"/>
                <a:cs typeface="Times New Roman"/>
              </a:rPr>
              <a:t>Here's a breakdown of the different road patterns:</a:t>
            </a:r>
            <a:endParaRPr lang="en-US" sz="2400" dirty="0" smtClean="0">
              <a:effectLst/>
              <a:latin typeface="Calibri"/>
              <a:ea typeface="Calibri"/>
              <a:cs typeface="Times New Roman"/>
            </a:endParaRPr>
          </a:p>
          <a:p>
            <a:pPr algn="just">
              <a:lnSpc>
                <a:spcPct val="150000"/>
              </a:lnSpc>
              <a:spcAft>
                <a:spcPts val="1000"/>
              </a:spcAft>
            </a:pPr>
            <a:r>
              <a:rPr lang="en-US" sz="2000" b="1" dirty="0" smtClean="0">
                <a:solidFill>
                  <a:srgbClr val="001D35"/>
                </a:solidFill>
                <a:effectLst/>
                <a:latin typeface="Times New Roman"/>
                <a:ea typeface="Calibri"/>
                <a:cs typeface="Times New Roman"/>
              </a:rPr>
              <a:t>2. Radial/Star Pattern:</a:t>
            </a:r>
            <a:endParaRPr lang="en-US" sz="1600" dirty="0" smtClean="0">
              <a:effectLst/>
              <a:latin typeface="Calibri"/>
              <a:ea typeface="Calibri"/>
              <a:cs typeface="Times New Roman"/>
            </a:endParaRPr>
          </a:p>
          <a:p>
            <a:pPr algn="just">
              <a:lnSpc>
                <a:spcPct val="150000"/>
              </a:lnSpc>
              <a:spcAft>
                <a:spcPts val="1000"/>
              </a:spcAft>
            </a:pPr>
            <a:r>
              <a:rPr lang="en-US" sz="2400" b="1" dirty="0" smtClean="0">
                <a:effectLst/>
                <a:latin typeface="Times New Roman"/>
                <a:ea typeface="Calibri"/>
                <a:cs typeface="Times New Roman"/>
              </a:rPr>
              <a:t>Disadvantages: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May require careful design to avoid awkward intersections and ensure smooth traffic flow, can be more complex to plan and construct.</a:t>
            </a:r>
            <a:endParaRPr lang="en-US" sz="2400" dirty="0" smtClean="0">
              <a:effectLst/>
              <a:latin typeface="Calibri"/>
              <a:ea typeface="Calibri"/>
              <a:cs typeface="Times New Roman"/>
            </a:endParaRPr>
          </a:p>
          <a:p>
            <a:pPr algn="just">
              <a:lnSpc>
                <a:spcPct val="150000"/>
              </a:lnSpc>
              <a:spcAft>
                <a:spcPts val="1000"/>
              </a:spcAft>
            </a:pPr>
            <a:r>
              <a:rPr lang="en-US" sz="2400" b="1" dirty="0" smtClean="0">
                <a:effectLst/>
                <a:latin typeface="Times New Roman"/>
                <a:ea typeface="Calibri"/>
                <a:cs typeface="Times New Roman"/>
              </a:rPr>
              <a:t>Example:</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Some areas of Washington D.C. utilize a radial pattern with major avenues extending from a central point.</a:t>
            </a:r>
            <a:endParaRPr lang="en-US" sz="2400" dirty="0">
              <a:effectLst/>
              <a:latin typeface="Calibri"/>
              <a:ea typeface="Calibri"/>
              <a:cs typeface="Times New Roman"/>
            </a:endParaRPr>
          </a:p>
        </p:txBody>
      </p:sp>
      <p:sp>
        <p:nvSpPr>
          <p:cNvPr id="5" name="Rectangle 4"/>
          <p:cNvSpPr/>
          <p:nvPr/>
        </p:nvSpPr>
        <p:spPr>
          <a:xfrm>
            <a:off x="7975622" y="4495801"/>
            <a:ext cx="3907681" cy="553998"/>
          </a:xfrm>
          <a:prstGeom prst="rect">
            <a:avLst/>
          </a:prstGeom>
        </p:spPr>
        <p:txBody>
          <a:bodyPr wrap="none">
            <a:spAutoFit/>
          </a:bodyPr>
          <a:lstStyle/>
          <a:p>
            <a:pPr algn="ctr">
              <a:lnSpc>
                <a:spcPct val="150000"/>
              </a:lnSpc>
              <a:spcAft>
                <a:spcPts val="1000"/>
              </a:spcAft>
            </a:pPr>
            <a:r>
              <a:rPr lang="en-US" sz="2000" b="1" dirty="0" smtClean="0">
                <a:effectLst/>
                <a:latin typeface="Times New Roman"/>
                <a:ea typeface="Calibri"/>
                <a:cs typeface="Times New Roman"/>
              </a:rPr>
              <a:t>Radial Pattern (Washington D.C.)</a:t>
            </a:r>
            <a:endParaRPr lang="en-US" sz="1600" b="1" dirty="0">
              <a:effectLst/>
              <a:latin typeface="Calibri"/>
              <a:ea typeface="Calibri"/>
              <a:cs typeface="Times New Roman"/>
            </a:endParaRPr>
          </a:p>
        </p:txBody>
      </p:sp>
      <p:pic>
        <p:nvPicPr>
          <p:cNvPr id="8" name="Picture 7" descr="G:\Rubieyat\Radial WDC.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1066" y="457200"/>
            <a:ext cx="4390746" cy="3913434"/>
          </a:xfrm>
          <a:prstGeom prst="rect">
            <a:avLst/>
          </a:prstGeom>
          <a:noFill/>
          <a:ln>
            <a:noFill/>
          </a:ln>
        </p:spPr>
      </p:pic>
    </p:spTree>
    <p:extLst>
      <p:ext uri="{BB962C8B-B14F-4D97-AF65-F5344CB8AC3E}">
        <p14:creationId xmlns:p14="http://schemas.microsoft.com/office/powerpoint/2010/main" val="620093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8" y="-4254"/>
            <a:ext cx="7010400" cy="5847755"/>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dirty="0" smtClean="0">
                <a:solidFill>
                  <a:srgbClr val="001D35"/>
                </a:solidFill>
                <a:effectLst/>
                <a:latin typeface="Times New Roman"/>
                <a:ea typeface="Calibri"/>
                <a:cs typeface="Times New Roman"/>
              </a:rPr>
              <a:t>Here's a breakdown of the different road patterns:</a:t>
            </a:r>
            <a:endParaRPr lang="en-US" sz="2400" dirty="0" smtClean="0">
              <a:effectLst/>
              <a:latin typeface="Calibri"/>
              <a:ea typeface="Calibri"/>
              <a:cs typeface="Times New Roman"/>
            </a:endParaRPr>
          </a:p>
          <a:p>
            <a:pPr algn="just">
              <a:lnSpc>
                <a:spcPct val="150000"/>
              </a:lnSpc>
              <a:spcAft>
                <a:spcPts val="1000"/>
              </a:spcAft>
            </a:pPr>
            <a:r>
              <a:rPr lang="en-US" sz="2400" b="1" dirty="0" smtClean="0">
                <a:solidFill>
                  <a:srgbClr val="001D35"/>
                </a:solidFill>
                <a:effectLst/>
                <a:latin typeface="Times New Roman"/>
                <a:ea typeface="Calibri"/>
                <a:cs typeface="Times New Roman"/>
              </a:rPr>
              <a:t>3. Hexagonal Pattern:</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Roads are arranged in a hexagonal grid, with three roads meeting at each corner.</a:t>
            </a:r>
            <a:endParaRPr lang="en-US" sz="2400" dirty="0" smtClean="0">
              <a:effectLst/>
              <a:latin typeface="Calibri"/>
              <a:ea typeface="Calibri"/>
              <a:cs typeface="Times New Roman"/>
            </a:endParaRPr>
          </a:p>
          <a:p>
            <a:pPr algn="just">
              <a:lnSpc>
                <a:spcPct val="150000"/>
              </a:lnSpc>
              <a:spcAft>
                <a:spcPts val="1000"/>
              </a:spcAft>
            </a:pPr>
            <a:r>
              <a:rPr lang="en-US" sz="2400" b="1" dirty="0" smtClean="0">
                <a:effectLst/>
                <a:latin typeface="Times New Roman"/>
                <a:ea typeface="Calibri"/>
                <a:cs typeface="Times New Roman"/>
              </a:rPr>
              <a:t>Advantages:</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Efficient land use, potential for reduced travel distances compared to rectangular grids.</a:t>
            </a:r>
            <a:endParaRPr lang="en-US" sz="2400" dirty="0" smtClean="0">
              <a:effectLst/>
              <a:latin typeface="Calibri"/>
              <a:ea typeface="Calibri"/>
              <a:cs typeface="Times New Roman"/>
            </a:endParaRPr>
          </a:p>
          <a:p>
            <a:pPr algn="just">
              <a:lnSpc>
                <a:spcPct val="150000"/>
              </a:lnSpc>
              <a:spcAft>
                <a:spcPts val="1000"/>
              </a:spcAft>
            </a:pPr>
            <a:endParaRPr lang="en-US" sz="2400" dirty="0">
              <a:effectLst/>
              <a:latin typeface="Calibri"/>
              <a:ea typeface="Calibri"/>
              <a:cs typeface="Times New Roman"/>
            </a:endParaRPr>
          </a:p>
        </p:txBody>
      </p:sp>
      <p:sp>
        <p:nvSpPr>
          <p:cNvPr id="5" name="Rectangle 4"/>
          <p:cNvSpPr/>
          <p:nvPr/>
        </p:nvSpPr>
        <p:spPr>
          <a:xfrm>
            <a:off x="8603155" y="4267213"/>
            <a:ext cx="2652599" cy="646331"/>
          </a:xfrm>
          <a:prstGeom prst="rect">
            <a:avLst/>
          </a:prstGeom>
        </p:spPr>
        <p:txBody>
          <a:bodyPr wrap="none">
            <a:spAutoFit/>
          </a:bodyPr>
          <a:lstStyle/>
          <a:p>
            <a:pPr algn="ctr">
              <a:lnSpc>
                <a:spcPct val="150000"/>
              </a:lnSpc>
              <a:spcAft>
                <a:spcPts val="1000"/>
              </a:spcAft>
            </a:pPr>
            <a:r>
              <a:rPr lang="en-US" sz="2400" b="1" dirty="0">
                <a:solidFill>
                  <a:srgbClr val="001D35"/>
                </a:solidFill>
                <a:latin typeface="Times New Roman"/>
                <a:ea typeface="Calibri"/>
                <a:cs typeface="Times New Roman"/>
              </a:rPr>
              <a:t>Hexagonal Pattern</a:t>
            </a:r>
            <a:endParaRPr lang="en-US" sz="1600" b="1" dirty="0">
              <a:effectLst/>
              <a:latin typeface="Calibri"/>
              <a:ea typeface="Calibri"/>
              <a:cs typeface="Times New Roman"/>
            </a:endParaRPr>
          </a:p>
        </p:txBody>
      </p:sp>
      <p:pic>
        <p:nvPicPr>
          <p:cNvPr id="9" name="Picture 8" descr="What is Road Pattern and Types of Road Patterns - Civil Engineering Portal"/>
          <p:cNvPicPr/>
          <p:nvPr/>
        </p:nvPicPr>
        <p:blipFill>
          <a:blip r:embed="rId2">
            <a:extLst>
              <a:ext uri="{28A0092B-C50C-407E-A947-70E740481C1C}">
                <a14:useLocalDpi xmlns:a14="http://schemas.microsoft.com/office/drawing/2010/main" val="0"/>
              </a:ext>
            </a:extLst>
          </a:blip>
          <a:srcRect/>
          <a:stretch>
            <a:fillRect/>
          </a:stretch>
        </p:blipFill>
        <p:spPr bwMode="auto">
          <a:xfrm>
            <a:off x="7389819" y="343218"/>
            <a:ext cx="4724400" cy="3655060"/>
          </a:xfrm>
          <a:prstGeom prst="rect">
            <a:avLst/>
          </a:prstGeom>
          <a:noFill/>
          <a:ln>
            <a:noFill/>
          </a:ln>
        </p:spPr>
      </p:pic>
    </p:spTree>
    <p:extLst>
      <p:ext uri="{BB962C8B-B14F-4D97-AF65-F5344CB8AC3E}">
        <p14:creationId xmlns:p14="http://schemas.microsoft.com/office/powerpoint/2010/main" val="1233387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4254"/>
            <a:ext cx="7315200" cy="6017032"/>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dirty="0" smtClean="0">
                <a:solidFill>
                  <a:srgbClr val="001D35"/>
                </a:solidFill>
                <a:effectLst/>
                <a:latin typeface="Times New Roman"/>
                <a:ea typeface="Calibri"/>
                <a:cs typeface="Times New Roman"/>
              </a:rPr>
              <a:t>Here's a breakdown of the different road patterns:</a:t>
            </a:r>
            <a:endParaRPr lang="en-US" sz="2400" dirty="0" smtClean="0">
              <a:effectLst/>
              <a:latin typeface="Calibri"/>
              <a:ea typeface="Calibri"/>
              <a:cs typeface="Times New Roman"/>
            </a:endParaRPr>
          </a:p>
          <a:p>
            <a:pPr algn="just">
              <a:lnSpc>
                <a:spcPct val="150000"/>
              </a:lnSpc>
              <a:spcAft>
                <a:spcPts val="1000"/>
              </a:spcAft>
            </a:pPr>
            <a:r>
              <a:rPr lang="en-US" sz="2400" b="1" dirty="0" smtClean="0">
                <a:solidFill>
                  <a:srgbClr val="001D35"/>
                </a:solidFill>
                <a:effectLst/>
                <a:latin typeface="Times New Roman"/>
                <a:ea typeface="Calibri"/>
                <a:cs typeface="Times New Roman"/>
              </a:rPr>
              <a:t>3. Hexagonal Pattern:</a:t>
            </a:r>
            <a:endParaRPr lang="en-US" sz="2400" dirty="0" smtClean="0">
              <a:effectLst/>
              <a:latin typeface="Calibri"/>
              <a:ea typeface="Calibri"/>
              <a:cs typeface="Times New Roman"/>
            </a:endParaRPr>
          </a:p>
          <a:p>
            <a:pPr algn="just">
              <a:lnSpc>
                <a:spcPct val="150000"/>
              </a:lnSpc>
            </a:pPr>
            <a:r>
              <a:rPr lang="en-US" sz="2400" b="1" dirty="0" smtClean="0">
                <a:effectLst/>
                <a:latin typeface="Times New Roman"/>
                <a:ea typeface="Calibri"/>
                <a:cs typeface="Times New Roman"/>
              </a:rPr>
              <a:t>Disadvantages:</a:t>
            </a:r>
            <a:endParaRPr lang="en-US" sz="2400" dirty="0" smtClean="0">
              <a:effectLst/>
              <a:latin typeface="Calibri"/>
              <a:ea typeface="Calibri"/>
              <a:cs typeface="Times New Roman"/>
            </a:endParaRPr>
          </a:p>
          <a:p>
            <a:pPr algn="just">
              <a:lnSpc>
                <a:spcPct val="150000"/>
              </a:lnSpc>
            </a:pPr>
            <a:r>
              <a:rPr lang="en-US" sz="2400" dirty="0" smtClean="0">
                <a:effectLst/>
                <a:latin typeface="Times New Roman"/>
                <a:ea typeface="Calibri"/>
                <a:cs typeface="Times New Roman"/>
              </a:rPr>
              <a:t>Complex intersections require careful design and traffic management, potentially higher construction costs.</a:t>
            </a:r>
            <a:endParaRPr lang="en-US" sz="2400" dirty="0" smtClean="0">
              <a:effectLst/>
              <a:latin typeface="Calibri"/>
              <a:ea typeface="Calibri"/>
              <a:cs typeface="Times New Roman"/>
            </a:endParaRPr>
          </a:p>
          <a:p>
            <a:pPr algn="just">
              <a:lnSpc>
                <a:spcPct val="150000"/>
              </a:lnSpc>
            </a:pPr>
            <a:r>
              <a:rPr lang="en-US" sz="2400" b="1" dirty="0" smtClean="0">
                <a:effectLst/>
                <a:latin typeface="Times New Roman"/>
                <a:ea typeface="Calibri"/>
                <a:cs typeface="Times New Roman"/>
              </a:rPr>
              <a:t>Example:</a:t>
            </a:r>
            <a:endParaRPr lang="en-US" sz="2400" dirty="0" smtClean="0">
              <a:effectLst/>
              <a:latin typeface="Calibri"/>
              <a:ea typeface="Calibri"/>
              <a:cs typeface="Times New Roman"/>
            </a:endParaRPr>
          </a:p>
          <a:p>
            <a:pPr algn="just">
              <a:lnSpc>
                <a:spcPct val="150000"/>
              </a:lnSpc>
            </a:pPr>
            <a:r>
              <a:rPr lang="en-US" sz="2400" dirty="0" smtClean="0">
                <a:effectLst/>
                <a:latin typeface="Times New Roman"/>
                <a:ea typeface="Calibri"/>
                <a:cs typeface="Times New Roman"/>
              </a:rPr>
              <a:t>While less common, hexagonal patterns can be found in some planned communities.</a:t>
            </a:r>
            <a:endParaRPr lang="en-US" sz="2400" dirty="0" smtClean="0">
              <a:effectLst/>
              <a:latin typeface="Calibri"/>
              <a:ea typeface="Calibri"/>
              <a:cs typeface="Times New Roman"/>
            </a:endParaRPr>
          </a:p>
          <a:p>
            <a:pPr algn="just">
              <a:lnSpc>
                <a:spcPct val="150000"/>
              </a:lnSpc>
              <a:spcAft>
                <a:spcPts val="1000"/>
              </a:spcAft>
            </a:pPr>
            <a:endParaRPr lang="en-US" sz="2400" dirty="0">
              <a:effectLst/>
              <a:latin typeface="Calibri"/>
              <a:ea typeface="Calibri"/>
              <a:cs typeface="Times New Roman"/>
            </a:endParaRPr>
          </a:p>
        </p:txBody>
      </p:sp>
      <p:sp>
        <p:nvSpPr>
          <p:cNvPr id="5" name="Rectangle 4"/>
          <p:cNvSpPr/>
          <p:nvPr/>
        </p:nvSpPr>
        <p:spPr>
          <a:xfrm>
            <a:off x="7921538" y="4267214"/>
            <a:ext cx="3432350" cy="646331"/>
          </a:xfrm>
          <a:prstGeom prst="rect">
            <a:avLst/>
          </a:prstGeom>
        </p:spPr>
        <p:txBody>
          <a:bodyPr wrap="none">
            <a:spAutoFit/>
          </a:bodyPr>
          <a:lstStyle/>
          <a:p>
            <a:pPr algn="ctr">
              <a:lnSpc>
                <a:spcPct val="150000"/>
              </a:lnSpc>
              <a:spcAft>
                <a:spcPts val="1000"/>
              </a:spcAft>
            </a:pPr>
            <a:r>
              <a:rPr lang="en-US" sz="2400" b="1" dirty="0" smtClean="0">
                <a:solidFill>
                  <a:srgbClr val="001D35"/>
                </a:solidFill>
                <a:latin typeface="Times New Roman"/>
                <a:ea typeface="Calibri"/>
                <a:cs typeface="Times New Roman"/>
              </a:rPr>
              <a:t>Hexagonal Road </a:t>
            </a:r>
            <a:r>
              <a:rPr lang="en-US" sz="2400" b="1" dirty="0">
                <a:solidFill>
                  <a:srgbClr val="001D35"/>
                </a:solidFill>
                <a:latin typeface="Times New Roman"/>
                <a:ea typeface="Calibri"/>
                <a:cs typeface="Times New Roman"/>
              </a:rPr>
              <a:t>Pattern</a:t>
            </a:r>
            <a:endParaRPr lang="en-US" sz="1600" b="1" dirty="0">
              <a:effectLst/>
              <a:latin typeface="Calibri"/>
              <a:ea typeface="Calibri"/>
              <a:cs typeface="Times New Roman"/>
            </a:endParaRPr>
          </a:p>
        </p:txBody>
      </p:sp>
      <p:pic>
        <p:nvPicPr>
          <p:cNvPr id="8" name="Picture 7" descr="Hexagon Road Layout | better-standards"/>
          <p:cNvPicPr/>
          <p:nvPr/>
        </p:nvPicPr>
        <p:blipFill>
          <a:blip r:embed="rId2">
            <a:extLst>
              <a:ext uri="{28A0092B-C50C-407E-A947-70E740481C1C}">
                <a14:useLocalDpi xmlns:a14="http://schemas.microsoft.com/office/drawing/2010/main" val="0"/>
              </a:ext>
            </a:extLst>
          </a:blip>
          <a:srcRect/>
          <a:stretch>
            <a:fillRect/>
          </a:stretch>
        </p:blipFill>
        <p:spPr bwMode="auto">
          <a:xfrm>
            <a:off x="7389819" y="26225"/>
            <a:ext cx="4495800" cy="3842304"/>
          </a:xfrm>
          <a:prstGeom prst="rect">
            <a:avLst/>
          </a:prstGeom>
          <a:noFill/>
          <a:ln>
            <a:noFill/>
          </a:ln>
        </p:spPr>
      </p:pic>
    </p:spTree>
    <p:extLst>
      <p:ext uri="{BB962C8B-B14F-4D97-AF65-F5344CB8AC3E}">
        <p14:creationId xmlns:p14="http://schemas.microsoft.com/office/powerpoint/2010/main" val="2049181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4254"/>
            <a:ext cx="7315200" cy="5760551"/>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pPr>
            <a:r>
              <a:rPr lang="en-US" sz="2400" b="1" dirty="0" smtClean="0">
                <a:effectLst/>
                <a:latin typeface="Times New Roman"/>
                <a:ea typeface="Calibri"/>
                <a:cs typeface="Times New Roman"/>
              </a:rPr>
              <a:t>4. Linear Pattern:</a:t>
            </a:r>
            <a:endParaRPr lang="en-US" sz="2400" dirty="0" smtClean="0">
              <a:effectLst/>
              <a:latin typeface="Calibri"/>
              <a:ea typeface="Calibri"/>
              <a:cs typeface="Times New Roman"/>
            </a:endParaRPr>
          </a:p>
          <a:p>
            <a:pPr algn="just">
              <a:lnSpc>
                <a:spcPct val="150000"/>
              </a:lnSpc>
            </a:pPr>
            <a:r>
              <a:rPr lang="en-US" sz="2400" dirty="0" smtClean="0">
                <a:effectLst/>
                <a:latin typeface="Times New Roman"/>
                <a:ea typeface="Calibri"/>
                <a:cs typeface="Times New Roman"/>
              </a:rPr>
              <a:t>Roads are arranged in a straight line, often along a coast, river, or transportation corridor.</a:t>
            </a:r>
            <a:endParaRPr lang="en-US" sz="2400" dirty="0" smtClean="0">
              <a:effectLst/>
              <a:latin typeface="Calibri"/>
              <a:ea typeface="Calibri"/>
              <a:cs typeface="Times New Roman"/>
            </a:endParaRPr>
          </a:p>
          <a:p>
            <a:pPr algn="just">
              <a:lnSpc>
                <a:spcPct val="150000"/>
              </a:lnSpc>
            </a:pPr>
            <a:r>
              <a:rPr lang="en-US" sz="2400" b="1" dirty="0" smtClean="0">
                <a:effectLst/>
                <a:latin typeface="Times New Roman"/>
                <a:ea typeface="Calibri"/>
                <a:cs typeface="Times New Roman"/>
              </a:rPr>
              <a:t>Advantages:</a:t>
            </a:r>
            <a:r>
              <a:rPr lang="en-US" sz="2400" dirty="0" smtClean="0">
                <a:effectLst/>
                <a:latin typeface="Times New Roman"/>
                <a:ea typeface="Calibri"/>
                <a:cs typeface="Times New Roman"/>
              </a:rPr>
              <a:t> Simple to construct, efficient for traffic following the linear route.</a:t>
            </a:r>
            <a:endParaRPr lang="en-US" sz="2400" dirty="0" smtClean="0">
              <a:effectLst/>
              <a:latin typeface="Calibri"/>
              <a:ea typeface="Calibri"/>
              <a:cs typeface="Times New Roman"/>
            </a:endParaRPr>
          </a:p>
          <a:p>
            <a:pPr algn="just">
              <a:lnSpc>
                <a:spcPct val="150000"/>
              </a:lnSpc>
            </a:pPr>
            <a:r>
              <a:rPr lang="en-US" sz="2400" b="1" dirty="0" smtClean="0">
                <a:effectLst/>
                <a:latin typeface="Times New Roman"/>
                <a:ea typeface="Calibri"/>
                <a:cs typeface="Times New Roman"/>
              </a:rPr>
              <a:t>Disadvantages:</a:t>
            </a:r>
            <a:r>
              <a:rPr lang="en-US" sz="2400" dirty="0" smtClean="0">
                <a:effectLst/>
                <a:latin typeface="Times New Roman"/>
                <a:ea typeface="Calibri"/>
                <a:cs typeface="Times New Roman"/>
              </a:rPr>
              <a:t> Limited connectivity can create congestion if the linear route is the only option.</a:t>
            </a:r>
            <a:endParaRPr lang="en-US" sz="2400" dirty="0" smtClean="0">
              <a:effectLst/>
              <a:latin typeface="Calibri"/>
              <a:ea typeface="Calibri"/>
              <a:cs typeface="Times New Roman"/>
            </a:endParaRPr>
          </a:p>
          <a:p>
            <a:pPr algn="just">
              <a:lnSpc>
                <a:spcPct val="150000"/>
              </a:lnSpc>
            </a:pPr>
            <a:r>
              <a:rPr lang="en-US" sz="2400" b="1" dirty="0" smtClean="0">
                <a:effectLst/>
                <a:latin typeface="Times New Roman"/>
                <a:ea typeface="Calibri"/>
                <a:cs typeface="Times New Roman"/>
              </a:rPr>
              <a:t>Example:</a:t>
            </a:r>
            <a:r>
              <a:rPr lang="en-US" sz="2400" dirty="0" smtClean="0">
                <a:effectLst/>
                <a:latin typeface="Times New Roman"/>
                <a:ea typeface="Calibri"/>
                <a:cs typeface="Times New Roman"/>
              </a:rPr>
              <a:t> Coastal towns or settlements along a river.</a:t>
            </a:r>
            <a:endParaRPr lang="en-US" sz="2400" dirty="0" smtClean="0">
              <a:effectLst/>
              <a:latin typeface="Calibri"/>
              <a:ea typeface="Calibri"/>
              <a:cs typeface="Times New Roman"/>
            </a:endParaRPr>
          </a:p>
          <a:p>
            <a:pPr algn="just">
              <a:lnSpc>
                <a:spcPct val="150000"/>
              </a:lnSpc>
              <a:spcAft>
                <a:spcPts val="1000"/>
              </a:spcAft>
            </a:pPr>
            <a:endParaRPr lang="en-US" sz="2400" dirty="0">
              <a:effectLst/>
              <a:latin typeface="Calibri"/>
              <a:ea typeface="Calibri"/>
              <a:cs typeface="Times New Roman"/>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433" name="Picture 16" descr="Description: Linear Road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584" y="588264"/>
            <a:ext cx="4809180" cy="2819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837939" y="3733800"/>
            <a:ext cx="2458879" cy="553998"/>
          </a:xfrm>
          <a:prstGeom prst="rect">
            <a:avLst/>
          </a:prstGeom>
        </p:spPr>
        <p:txBody>
          <a:bodyPr wrap="none">
            <a:spAutoFit/>
          </a:bodyPr>
          <a:lstStyle/>
          <a:p>
            <a:pPr algn="ctr">
              <a:lnSpc>
                <a:spcPct val="150000"/>
              </a:lnSpc>
              <a:spcAft>
                <a:spcPts val="1000"/>
              </a:spcAft>
            </a:pPr>
            <a:r>
              <a:rPr lang="en-US" sz="2000" b="1" dirty="0" smtClean="0">
                <a:effectLst/>
                <a:latin typeface="Times New Roman"/>
                <a:ea typeface="Calibri"/>
                <a:cs typeface="Times New Roman"/>
              </a:rPr>
              <a:t>Linear Road Pattern</a:t>
            </a:r>
            <a:endParaRPr lang="en-US" sz="1600" b="1" dirty="0">
              <a:effectLst/>
              <a:latin typeface="Calibri"/>
              <a:ea typeface="Calibri"/>
              <a:cs typeface="Times New Roman"/>
            </a:endParaRPr>
          </a:p>
        </p:txBody>
      </p:sp>
    </p:spTree>
    <p:extLst>
      <p:ext uri="{BB962C8B-B14F-4D97-AF65-F5344CB8AC3E}">
        <p14:creationId xmlns:p14="http://schemas.microsoft.com/office/powerpoint/2010/main" val="38700533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781" y="-4254"/>
            <a:ext cx="7315200" cy="5719514"/>
          </a:xfrm>
          <a:prstGeom prst="rect">
            <a:avLst/>
          </a:prstGeom>
        </p:spPr>
        <p:txBody>
          <a:bodyPr wrap="square">
            <a:spAutoFit/>
          </a:bodyPr>
          <a:lstStyle/>
          <a:p>
            <a:pPr algn="just">
              <a:lnSpc>
                <a:spcPct val="150000"/>
              </a:lnSpc>
              <a:spcAft>
                <a:spcPts val="1000"/>
              </a:spcAft>
            </a:pPr>
            <a:r>
              <a:rPr lang="en-US" sz="2400" b="1" u="sng" dirty="0" smtClean="0">
                <a:effectLst/>
                <a:latin typeface="Times New Roman" pitchFamily="18" charset="0"/>
                <a:ea typeface="Calibri"/>
                <a:cs typeface="Times New Roman" pitchFamily="18" charset="0"/>
              </a:rPr>
              <a:t>Road Pattern: </a:t>
            </a:r>
            <a:endParaRPr lang="en-US" sz="2400" dirty="0" smtClean="0">
              <a:effectLst/>
              <a:latin typeface="Times New Roman" pitchFamily="18" charset="0"/>
              <a:ea typeface="Calibri"/>
              <a:cs typeface="Times New Roman" pitchFamily="18" charset="0"/>
            </a:endParaRPr>
          </a:p>
          <a:p>
            <a:pPr algn="just">
              <a:lnSpc>
                <a:spcPct val="150000"/>
              </a:lnSpc>
              <a:spcAft>
                <a:spcPts val="1000"/>
              </a:spcAft>
            </a:pPr>
            <a:r>
              <a:rPr lang="en-US" sz="2400" b="1" dirty="0" smtClean="0">
                <a:effectLst/>
                <a:latin typeface="Times New Roman"/>
                <a:ea typeface="Calibri"/>
                <a:cs typeface="Times New Roman"/>
              </a:rPr>
              <a:t>5. Minimum Travel Pattern:</a:t>
            </a:r>
            <a:endParaRPr lang="en-US" sz="2400" dirty="0" smtClean="0">
              <a:effectLst/>
              <a:latin typeface="Calibri"/>
              <a:ea typeface="Calibri"/>
              <a:cs typeface="Times New Roman"/>
            </a:endParaRPr>
          </a:p>
          <a:p>
            <a:pPr algn="just">
              <a:lnSpc>
                <a:spcPct val="150000"/>
              </a:lnSpc>
              <a:spcAft>
                <a:spcPts val="1000"/>
              </a:spcAft>
            </a:pPr>
            <a:r>
              <a:rPr lang="en-US" sz="2400" dirty="0" smtClean="0">
                <a:effectLst/>
                <a:latin typeface="Times New Roman"/>
                <a:ea typeface="Calibri"/>
                <a:cs typeface="Times New Roman"/>
              </a:rPr>
              <a:t>This divides the area into sectors to minimize distances to a central point.</a:t>
            </a:r>
            <a:endParaRPr lang="en-US" sz="2400" dirty="0" smtClean="0">
              <a:effectLst/>
              <a:latin typeface="Calibri"/>
              <a:ea typeface="Calibri"/>
              <a:cs typeface="Times New Roman"/>
            </a:endParaRPr>
          </a:p>
          <a:p>
            <a:pPr algn="just">
              <a:lnSpc>
                <a:spcPct val="150000"/>
              </a:lnSpc>
              <a:spcAft>
                <a:spcPts val="1000"/>
              </a:spcAft>
            </a:pPr>
            <a:r>
              <a:rPr lang="en-US" sz="2400" b="1" dirty="0" smtClean="0">
                <a:effectLst/>
                <a:latin typeface="Times New Roman"/>
                <a:ea typeface="Calibri"/>
                <a:cs typeface="Times New Roman"/>
              </a:rPr>
              <a:t>Advantages:</a:t>
            </a:r>
            <a:r>
              <a:rPr lang="en-US" sz="2400" dirty="0" smtClean="0">
                <a:effectLst/>
                <a:latin typeface="Times New Roman"/>
                <a:ea typeface="Calibri"/>
                <a:cs typeface="Times New Roman"/>
              </a:rPr>
              <a:t> Reduces travel time and distance to the city center.</a:t>
            </a:r>
            <a:endParaRPr lang="en-US" sz="2400" dirty="0" smtClean="0">
              <a:effectLst/>
              <a:latin typeface="Calibri"/>
              <a:ea typeface="Calibri"/>
              <a:cs typeface="Times New Roman"/>
            </a:endParaRPr>
          </a:p>
          <a:p>
            <a:pPr algn="just">
              <a:lnSpc>
                <a:spcPct val="150000"/>
              </a:lnSpc>
              <a:spcAft>
                <a:spcPts val="1000"/>
              </a:spcAft>
            </a:pPr>
            <a:r>
              <a:rPr lang="en-US" sz="2400" b="1" dirty="0" smtClean="0">
                <a:effectLst/>
                <a:latin typeface="Times New Roman"/>
                <a:ea typeface="Calibri"/>
                <a:cs typeface="Times New Roman"/>
              </a:rPr>
              <a:t>Disadvantages:</a:t>
            </a:r>
            <a:r>
              <a:rPr lang="en-US" sz="2400" dirty="0" smtClean="0">
                <a:effectLst/>
                <a:latin typeface="Times New Roman"/>
                <a:ea typeface="Calibri"/>
                <a:cs typeface="Times New Roman"/>
              </a:rPr>
              <a:t> Can be less flexible for general traffic flow.</a:t>
            </a:r>
            <a:endParaRPr lang="en-US" sz="2400" dirty="0" smtClean="0">
              <a:effectLst/>
              <a:latin typeface="Calibri"/>
              <a:ea typeface="Calibri"/>
              <a:cs typeface="Times New Roman"/>
            </a:endParaRPr>
          </a:p>
          <a:p>
            <a:pPr algn="just">
              <a:lnSpc>
                <a:spcPct val="150000"/>
              </a:lnSpc>
              <a:spcAft>
                <a:spcPts val="1000"/>
              </a:spcAft>
            </a:pPr>
            <a:endParaRPr lang="en-US" sz="2400" dirty="0">
              <a:effectLst/>
              <a:latin typeface="Calibri"/>
              <a:ea typeface="Calibri"/>
              <a:cs typeface="Times New Roman"/>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8608525" y="4238426"/>
            <a:ext cx="2920616" cy="553998"/>
          </a:xfrm>
          <a:prstGeom prst="rect">
            <a:avLst/>
          </a:prstGeom>
        </p:spPr>
        <p:txBody>
          <a:bodyPr wrap="none">
            <a:spAutoFit/>
          </a:bodyPr>
          <a:lstStyle/>
          <a:p>
            <a:pPr algn="ctr">
              <a:lnSpc>
                <a:spcPct val="150000"/>
              </a:lnSpc>
              <a:spcAft>
                <a:spcPts val="1000"/>
              </a:spcAft>
            </a:pPr>
            <a:r>
              <a:rPr lang="en-US" sz="2000" b="1" dirty="0" smtClean="0">
                <a:effectLst/>
                <a:latin typeface="Times New Roman"/>
                <a:ea typeface="Calibri"/>
                <a:cs typeface="Times New Roman"/>
              </a:rPr>
              <a:t>Minimum Travel pattern</a:t>
            </a:r>
            <a:endParaRPr lang="en-US" sz="1600" b="1" dirty="0">
              <a:effectLst/>
              <a:latin typeface="Calibri"/>
              <a:ea typeface="Calibri"/>
              <a:cs typeface="Times New Roman"/>
            </a:endParaRPr>
          </a:p>
        </p:txBody>
      </p:sp>
      <p:pic>
        <p:nvPicPr>
          <p:cNvPr id="9" name="Picture 8" descr="G:\Rubieyat\Minimum travel distance road pattern.png"/>
          <p:cNvPicPr/>
          <p:nvPr/>
        </p:nvPicPr>
        <p:blipFill>
          <a:blip r:embed="rId2">
            <a:extLst>
              <a:ext uri="{28A0092B-C50C-407E-A947-70E740481C1C}">
                <a14:useLocalDpi xmlns:a14="http://schemas.microsoft.com/office/drawing/2010/main" val="0"/>
              </a:ext>
            </a:extLst>
          </a:blip>
          <a:srcRect/>
          <a:stretch>
            <a:fillRect/>
          </a:stretch>
        </p:blipFill>
        <p:spPr bwMode="auto">
          <a:xfrm>
            <a:off x="7237412" y="457200"/>
            <a:ext cx="4876800" cy="3733800"/>
          </a:xfrm>
          <a:prstGeom prst="rect">
            <a:avLst/>
          </a:prstGeom>
          <a:noFill/>
          <a:ln>
            <a:noFill/>
          </a:ln>
        </p:spPr>
      </p:pic>
    </p:spTree>
    <p:extLst>
      <p:ext uri="{BB962C8B-B14F-4D97-AF65-F5344CB8AC3E}">
        <p14:creationId xmlns:p14="http://schemas.microsoft.com/office/powerpoint/2010/main" val="4033014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87836"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4</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37-44</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37</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284412" y="1423027"/>
            <a:ext cx="81534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Highway Planning Survey</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6546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275907" y="685800"/>
            <a:ext cx="6092825" cy="4098558"/>
          </a:xfrm>
          <a:prstGeom prst="rect">
            <a:avLst/>
          </a:prstGeom>
        </p:spPr>
        <p:txBody>
          <a:bodyPr>
            <a:spAutoFit/>
          </a:bodyPr>
          <a:lstStyle/>
          <a:p>
            <a:pPr algn="just">
              <a:lnSpc>
                <a:spcPct val="150000"/>
              </a:lnSpc>
              <a:spcAft>
                <a:spcPts val="1000"/>
              </a:spcAft>
            </a:pPr>
            <a:r>
              <a:rPr lang="en-US" sz="2800" b="1" dirty="0" smtClean="0">
                <a:effectLst/>
                <a:latin typeface="Times New Roman" pitchFamily="18" charset="0"/>
                <a:ea typeface="Calibri"/>
                <a:cs typeface="Times New Roman" pitchFamily="18" charset="0"/>
              </a:rPr>
              <a:t>Highway Planning Survey:</a:t>
            </a:r>
            <a:endParaRPr lang="en-US" sz="2800" dirty="0" smtClean="0">
              <a:effectLst/>
              <a:latin typeface="Times New Roman" pitchFamily="18" charset="0"/>
              <a:ea typeface="Calibri"/>
              <a:cs typeface="Times New Roman" pitchFamily="18" charset="0"/>
            </a:endParaRPr>
          </a:p>
          <a:p>
            <a:pPr algn="just">
              <a:lnSpc>
                <a:spcPct val="150000"/>
              </a:lnSpc>
              <a:spcAft>
                <a:spcPts val="1000"/>
              </a:spcAft>
            </a:pPr>
            <a:r>
              <a:rPr lang="en-US" sz="2800" dirty="0" smtClean="0">
                <a:effectLst/>
                <a:latin typeface="Times New Roman" pitchFamily="18" charset="0"/>
                <a:ea typeface="Calibri"/>
                <a:cs typeface="Times New Roman" pitchFamily="18" charset="0"/>
              </a:rPr>
              <a:t>For assessing the road length requirement, field surveys are to be carried out to collect the data. This field survey for collecting factual data is called highway planning survey. </a:t>
            </a:r>
            <a:endParaRPr lang="en-US" sz="2800" dirty="0">
              <a:effectLst/>
              <a:latin typeface="Times New Roman" pitchFamily="18" charset="0"/>
              <a:ea typeface="Calibri"/>
              <a:cs typeface="Times New Roman" pitchFamily="18" charset="0"/>
            </a:endParaRPr>
          </a:p>
        </p:txBody>
      </p:sp>
      <p:pic>
        <p:nvPicPr>
          <p:cNvPr id="24578" name="Picture 2" descr="Road surveyor in Hyderabad | Road survey | Road survey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762000"/>
            <a:ext cx="5564209" cy="3716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85012" y="4522748"/>
            <a:ext cx="4196983" cy="523220"/>
          </a:xfrm>
          <a:prstGeom prst="rect">
            <a:avLst/>
          </a:prstGeom>
        </p:spPr>
        <p:txBody>
          <a:bodyPr wrap="none">
            <a:spAutoFit/>
          </a:bodyPr>
          <a:lstStyle/>
          <a:p>
            <a:r>
              <a:rPr lang="en-US" sz="2800" b="1" dirty="0">
                <a:solidFill>
                  <a:srgbClr val="000000"/>
                </a:solidFill>
                <a:latin typeface="Times New Roman" pitchFamily="18" charset="0"/>
                <a:ea typeface="Calibri"/>
                <a:cs typeface="Times New Roman" pitchFamily="18" charset="0"/>
              </a:rPr>
              <a:t>Highway Planning Survey</a:t>
            </a:r>
            <a:endParaRPr lang="en-US" dirty="0"/>
          </a:p>
        </p:txBody>
      </p:sp>
    </p:spTree>
    <p:extLst>
      <p:ext uri="{BB962C8B-B14F-4D97-AF65-F5344CB8AC3E}">
        <p14:creationId xmlns:p14="http://schemas.microsoft.com/office/powerpoint/2010/main" val="1315713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39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74619" y="17082"/>
            <a:ext cx="6092825" cy="5206554"/>
          </a:xfrm>
          <a:prstGeom prst="rect">
            <a:avLst/>
          </a:prstGeom>
        </p:spPr>
        <p:txBody>
          <a:bodyPr>
            <a:spAutoFit/>
          </a:bodyPr>
          <a:lstStyle/>
          <a:p>
            <a:pPr algn="just">
              <a:lnSpc>
                <a:spcPct val="150000"/>
              </a:lnSpc>
              <a:spcAft>
                <a:spcPts val="1000"/>
              </a:spcAft>
            </a:pPr>
            <a:r>
              <a:rPr lang="en-US" sz="2400" b="1" dirty="0" smtClean="0">
                <a:effectLst/>
                <a:latin typeface="Times New Roman"/>
                <a:ea typeface="Calibri"/>
                <a:cs typeface="Times New Roman"/>
              </a:rPr>
              <a:t>Objectives: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400" dirty="0" smtClean="0">
                <a:effectLst/>
                <a:latin typeface="Times New Roman"/>
                <a:ea typeface="Calibri"/>
                <a:cs typeface="Times New Roman"/>
              </a:rPr>
              <a:t>To plan a road network to provide safe, efficient, economic, comfortable and speedy movement of goods and people but at minimum cost.</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1000"/>
              </a:spcAft>
              <a:buFont typeface="Wingdings"/>
              <a:buChar char=""/>
            </a:pPr>
            <a:r>
              <a:rPr lang="en-US" sz="2400" dirty="0" smtClean="0">
                <a:effectLst/>
                <a:latin typeface="Times New Roman"/>
                <a:ea typeface="Calibri"/>
                <a:cs typeface="Times New Roman"/>
              </a:rPr>
              <a:t>To plan a road system, which could provide maximum utility and could be constructed within the available resources during the plan period under consideration. </a:t>
            </a:r>
            <a:endParaRPr lang="en-US" sz="2400" dirty="0">
              <a:effectLst/>
              <a:latin typeface="Calibri"/>
              <a:ea typeface="Calibri"/>
              <a:cs typeface="Times New Roman"/>
            </a:endParaRPr>
          </a:p>
        </p:txBody>
      </p:sp>
      <p:pic>
        <p:nvPicPr>
          <p:cNvPr id="26626" name="Picture 2" descr="Exlpore Our Range Of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12" y="438912"/>
            <a:ext cx="4876800" cy="37909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89819" y="4419600"/>
            <a:ext cx="4196983" cy="523220"/>
          </a:xfrm>
          <a:prstGeom prst="rect">
            <a:avLst/>
          </a:prstGeom>
        </p:spPr>
        <p:txBody>
          <a:bodyPr wrap="none">
            <a:spAutoFit/>
          </a:bodyPr>
          <a:lstStyle/>
          <a:p>
            <a:r>
              <a:rPr lang="en-US" sz="2800" b="1" dirty="0">
                <a:solidFill>
                  <a:srgbClr val="000000"/>
                </a:solidFill>
                <a:latin typeface="Times New Roman" pitchFamily="18" charset="0"/>
                <a:ea typeface="Calibri"/>
                <a:cs typeface="Times New Roman" pitchFamily="18" charset="0"/>
              </a:rPr>
              <a:t>Highway Planning Survey</a:t>
            </a:r>
            <a:endParaRPr lang="en-US" dirty="0"/>
          </a:p>
        </p:txBody>
      </p:sp>
    </p:spTree>
    <p:extLst>
      <p:ext uri="{BB962C8B-B14F-4D97-AF65-F5344CB8AC3E}">
        <p14:creationId xmlns:p14="http://schemas.microsoft.com/office/powerpoint/2010/main" val="578573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91001134"/>
              </p:ext>
            </p:extLst>
          </p:nvPr>
        </p:nvGraphicFramePr>
        <p:xfrm>
          <a:off x="84560" y="323910"/>
          <a:ext cx="11724852" cy="6457868"/>
        </p:xfrm>
        <a:graphic>
          <a:graphicData uri="http://schemas.openxmlformats.org/drawingml/2006/table">
            <a:tbl>
              <a:tblPr firstRow="1" firstCol="1" bandRow="1"/>
              <a:tblGrid>
                <a:gridCol w="675887"/>
                <a:gridCol w="3657565"/>
                <a:gridCol w="3048000"/>
                <a:gridCol w="2590800"/>
                <a:gridCol w="1752600"/>
              </a:tblGrid>
              <a:tr h="587079">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Transportation Engineering basic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Classification of Roads</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Road Pattern</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 Field visit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Highway Planning Survey</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53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Highway Alignment</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0618">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Lane and Way Concept</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Highway Geometric Design-I</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Highway Geometric Design-II</a:t>
                      </a:r>
                      <a:endParaRPr lang="en-US" sz="1800" dirty="0" smtClean="0">
                        <a:solidFill>
                          <a:srgbClr val="000000"/>
                        </a:solidFill>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Highway Geometric Design-III</a:t>
                      </a:r>
                      <a:endParaRPr lang="en-US" sz="1800" dirty="0" smtClean="0">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Traffic Volume Study-I</a:t>
                      </a:r>
                      <a:endParaRPr lang="en-US" sz="1800" dirty="0" smtClean="0">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767315" y="-76195"/>
            <a:ext cx="10584927"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algn="just" defTabSz="914293" eaLnBrk="0" fontAlgn="base" hangingPunct="0">
              <a:spcBef>
                <a:spcPct val="0"/>
              </a:spcBef>
              <a:spcAft>
                <a:spcPct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lang="en-US" sz="2000"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a:xfrm>
            <a:off x="9867881" y="6355080"/>
            <a:ext cx="670385" cy="502920"/>
          </a:xfrm>
        </p:spPr>
        <p:txBody>
          <a:bodyPr/>
          <a:lstStyle/>
          <a:p>
            <a:fld id="{34216374-E7D6-4C74-ADA3-2C9987A1DEB2}" type="slidenum">
              <a:rPr lang="en-US" smtClean="0"/>
              <a:pPr/>
              <a:t>4</a:t>
            </a:fld>
            <a:endParaRPr lang="en-US"/>
          </a:p>
        </p:txBody>
      </p:sp>
    </p:spTree>
    <p:extLst>
      <p:ext uri="{BB962C8B-B14F-4D97-AF65-F5344CB8AC3E}">
        <p14:creationId xmlns:p14="http://schemas.microsoft.com/office/powerpoint/2010/main" val="15500852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74619" y="17082"/>
            <a:ext cx="6092825" cy="4652556"/>
          </a:xfrm>
          <a:prstGeom prst="rect">
            <a:avLst/>
          </a:prstGeom>
        </p:spPr>
        <p:txBody>
          <a:bodyPr>
            <a:spAutoFit/>
          </a:bodyPr>
          <a:lstStyle/>
          <a:p>
            <a:pPr algn="just">
              <a:lnSpc>
                <a:spcPct val="150000"/>
              </a:lnSpc>
              <a:spcAft>
                <a:spcPts val="1000"/>
              </a:spcAft>
            </a:pPr>
            <a:r>
              <a:rPr lang="en-US" sz="2400" b="1" dirty="0" smtClean="0">
                <a:effectLst/>
                <a:latin typeface="Times New Roman"/>
                <a:ea typeface="Calibri"/>
                <a:cs typeface="Times New Roman"/>
              </a:rPr>
              <a:t>Objectives: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800" dirty="0" smtClean="0">
                <a:effectLst/>
                <a:latin typeface="Times New Roman"/>
                <a:ea typeface="Calibri"/>
                <a:cs typeface="Times New Roman"/>
              </a:rPr>
              <a:t>To plan for anticipated future development and future needs.</a:t>
            </a:r>
            <a:endParaRPr lang="en-US" sz="28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800" dirty="0" smtClean="0">
                <a:effectLst/>
                <a:latin typeface="Times New Roman"/>
                <a:ea typeface="Calibri"/>
                <a:cs typeface="Times New Roman"/>
              </a:rPr>
              <a:t>To fix up date wise priorities for development of each road link based on utility.</a:t>
            </a:r>
            <a:endParaRPr lang="en-US" sz="2800" dirty="0" smtClean="0">
              <a:effectLst/>
              <a:latin typeface="Calibri"/>
              <a:ea typeface="Calibri"/>
              <a:cs typeface="Times New Roman"/>
            </a:endParaRPr>
          </a:p>
          <a:p>
            <a:pPr marL="342900" marR="0" lvl="0" indent="-342900" algn="just">
              <a:lnSpc>
                <a:spcPct val="150000"/>
              </a:lnSpc>
              <a:spcBef>
                <a:spcPts val="0"/>
              </a:spcBef>
              <a:spcAft>
                <a:spcPts val="1000"/>
              </a:spcAft>
              <a:buFont typeface="Wingdings"/>
              <a:buChar char=""/>
            </a:pPr>
            <a:r>
              <a:rPr lang="en-US" sz="2800" dirty="0" smtClean="0">
                <a:effectLst/>
                <a:latin typeface="Times New Roman"/>
                <a:ea typeface="Calibri"/>
                <a:cs typeface="Times New Roman"/>
              </a:rPr>
              <a:t>To work out financial system.</a:t>
            </a:r>
            <a:endParaRPr lang="en-US" sz="2800" dirty="0">
              <a:effectLst/>
              <a:latin typeface="Calibri"/>
              <a:ea typeface="Calibri"/>
              <a:cs typeface="Times New Roman"/>
            </a:endParaRPr>
          </a:p>
        </p:txBody>
      </p:sp>
      <p:pic>
        <p:nvPicPr>
          <p:cNvPr id="26626" name="Picture 2" descr="Exlpore Our Range Of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312" y="609600"/>
            <a:ext cx="4876800" cy="37909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66012" y="4415306"/>
            <a:ext cx="4196983" cy="523220"/>
          </a:xfrm>
          <a:prstGeom prst="rect">
            <a:avLst/>
          </a:prstGeom>
        </p:spPr>
        <p:txBody>
          <a:bodyPr wrap="none">
            <a:spAutoFit/>
          </a:bodyPr>
          <a:lstStyle/>
          <a:p>
            <a:r>
              <a:rPr lang="en-US" sz="2800" b="1" dirty="0">
                <a:solidFill>
                  <a:srgbClr val="000000"/>
                </a:solidFill>
                <a:latin typeface="Times New Roman" pitchFamily="18" charset="0"/>
                <a:ea typeface="Calibri"/>
                <a:cs typeface="Times New Roman" pitchFamily="18" charset="0"/>
              </a:rPr>
              <a:t>Highway Planning Survey</a:t>
            </a:r>
            <a:endParaRPr lang="en-US" dirty="0"/>
          </a:p>
        </p:txBody>
      </p:sp>
    </p:spTree>
    <p:extLst>
      <p:ext uri="{BB962C8B-B14F-4D97-AF65-F5344CB8AC3E}">
        <p14:creationId xmlns:p14="http://schemas.microsoft.com/office/powerpoint/2010/main" val="24980780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03511" y="590106"/>
            <a:ext cx="6092825" cy="4098558"/>
          </a:xfrm>
          <a:prstGeom prst="rect">
            <a:avLst/>
          </a:prstGeom>
        </p:spPr>
        <p:txBody>
          <a:bodyPr>
            <a:spAutoFit/>
          </a:bodyPr>
          <a:lstStyle/>
          <a:p>
            <a:pPr marL="228600" marR="0" algn="just">
              <a:lnSpc>
                <a:spcPct val="150000"/>
              </a:lnSpc>
              <a:spcBef>
                <a:spcPts val="0"/>
              </a:spcBef>
              <a:spcAft>
                <a:spcPts val="1000"/>
              </a:spcAft>
            </a:pPr>
            <a:r>
              <a:rPr lang="en-US" sz="2400" b="1" dirty="0" smtClean="0">
                <a:effectLst/>
                <a:latin typeface="Times New Roman"/>
                <a:ea typeface="Calibri"/>
                <a:cs typeface="Times New Roman"/>
              </a:rPr>
              <a:t>Necessity:</a:t>
            </a:r>
            <a:endParaRPr lang="en-US" sz="2400" dirty="0" smtClean="0">
              <a:effectLst/>
              <a:latin typeface="Calibri"/>
              <a:ea typeface="Calibri"/>
              <a:cs typeface="Times New Roman"/>
            </a:endParaRPr>
          </a:p>
          <a:p>
            <a:pPr marL="228600" marR="0" algn="just">
              <a:lnSpc>
                <a:spcPct val="150000"/>
              </a:lnSpc>
              <a:spcBef>
                <a:spcPts val="0"/>
              </a:spcBef>
              <a:spcAft>
                <a:spcPts val="1000"/>
              </a:spcAft>
            </a:pPr>
            <a:r>
              <a:rPr lang="en-US" sz="2400" dirty="0" smtClean="0">
                <a:effectLst/>
                <a:latin typeface="Times New Roman"/>
                <a:ea typeface="Calibri"/>
                <a:cs typeface="Times New Roman"/>
              </a:rPr>
              <a:t>In present time, planning is considered as the prerequisite before attempting any development program. Thus, highway planning is the basic need of highway development. When limited funds are available, planning is of great importance. </a:t>
            </a:r>
            <a:endParaRPr lang="en-US" sz="2400" dirty="0">
              <a:effectLst/>
              <a:latin typeface="Calibri"/>
              <a:ea typeface="Calibri"/>
              <a:cs typeface="Times New Roman"/>
            </a:endParaRPr>
          </a:p>
        </p:txBody>
      </p:sp>
      <p:pic>
        <p:nvPicPr>
          <p:cNvPr id="27650" name="Picture 2" descr="Road Surveying Essentials for Superior Road Constr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419" y="779806"/>
            <a:ext cx="5583237" cy="37191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085012" y="4522748"/>
            <a:ext cx="4196983" cy="523220"/>
          </a:xfrm>
          <a:prstGeom prst="rect">
            <a:avLst/>
          </a:prstGeom>
        </p:spPr>
        <p:txBody>
          <a:bodyPr wrap="none">
            <a:spAutoFit/>
          </a:bodyPr>
          <a:lstStyle/>
          <a:p>
            <a:r>
              <a:rPr lang="en-US" sz="2800" b="1" dirty="0">
                <a:solidFill>
                  <a:srgbClr val="000000"/>
                </a:solidFill>
                <a:latin typeface="Times New Roman" pitchFamily="18" charset="0"/>
                <a:ea typeface="Calibri"/>
                <a:cs typeface="Times New Roman" pitchFamily="18" charset="0"/>
              </a:rPr>
              <a:t>Highway Planning Survey</a:t>
            </a:r>
            <a:endParaRPr lang="en-US" dirty="0"/>
          </a:p>
        </p:txBody>
      </p:sp>
    </p:spTree>
    <p:extLst>
      <p:ext uri="{BB962C8B-B14F-4D97-AF65-F5344CB8AC3E}">
        <p14:creationId xmlns:p14="http://schemas.microsoft.com/office/powerpoint/2010/main" val="1598588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03510" y="779792"/>
            <a:ext cx="6092825" cy="3544560"/>
          </a:xfrm>
          <a:prstGeom prst="rect">
            <a:avLst/>
          </a:prstGeom>
        </p:spPr>
        <p:txBody>
          <a:bodyPr>
            <a:spAutoFit/>
          </a:bodyPr>
          <a:lstStyle/>
          <a:p>
            <a:pPr marL="228600" marR="0" algn="just">
              <a:lnSpc>
                <a:spcPct val="150000"/>
              </a:lnSpc>
              <a:spcBef>
                <a:spcPts val="0"/>
              </a:spcBef>
              <a:spcAft>
                <a:spcPts val="1000"/>
              </a:spcAft>
            </a:pPr>
            <a:r>
              <a:rPr lang="en-US" sz="2400" dirty="0" smtClean="0">
                <a:effectLst/>
                <a:latin typeface="Times New Roman"/>
                <a:ea typeface="Calibri"/>
                <a:cs typeface="Times New Roman"/>
              </a:rPr>
              <a:t>It consists of the following studies:  </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mj-lt"/>
              <a:buAutoNum type="arabicPeriod"/>
            </a:pPr>
            <a:r>
              <a:rPr lang="en-US" sz="2400" b="1" dirty="0" smtClean="0">
                <a:effectLst/>
                <a:latin typeface="Times New Roman"/>
                <a:ea typeface="Calibri"/>
                <a:cs typeface="Times New Roman"/>
              </a:rPr>
              <a:t>Economic studies: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Population and its growth</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Agricultural and industrial development</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Income per capita</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1000"/>
              </a:spcAft>
              <a:buFont typeface="Symbol"/>
              <a:buChar char=""/>
            </a:pPr>
            <a:r>
              <a:rPr lang="en-US" sz="2400" dirty="0" smtClean="0">
                <a:effectLst/>
                <a:latin typeface="Times New Roman"/>
                <a:ea typeface="Calibri"/>
                <a:cs typeface="Times New Roman"/>
              </a:rPr>
              <a:t>Banking</a:t>
            </a:r>
            <a:endParaRPr lang="en-US" sz="2400" dirty="0">
              <a:effectLst/>
              <a:latin typeface="Calibri"/>
              <a:ea typeface="Calibri"/>
              <a:cs typeface="Times New Roman"/>
            </a:endParaRPr>
          </a:p>
        </p:txBody>
      </p:sp>
      <p:pic>
        <p:nvPicPr>
          <p:cNvPr id="29698" name="Picture 2" descr="9 Top Reasons To Visit Germany | T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2" y="187770"/>
            <a:ext cx="6361588"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60535" y="5257814"/>
            <a:ext cx="2467342" cy="461665"/>
          </a:xfrm>
          <a:prstGeom prst="rect">
            <a:avLst/>
          </a:prstGeom>
        </p:spPr>
        <p:txBody>
          <a:bodyPr wrap="none">
            <a:spAutoFit/>
          </a:bodyPr>
          <a:lstStyle/>
          <a:p>
            <a:r>
              <a:rPr lang="en-US" sz="2400" b="1" dirty="0">
                <a:solidFill>
                  <a:srgbClr val="000000"/>
                </a:solidFill>
                <a:latin typeface="Times New Roman"/>
                <a:ea typeface="Calibri"/>
                <a:cs typeface="Times New Roman"/>
              </a:rPr>
              <a:t>Economic studies</a:t>
            </a:r>
            <a:endParaRPr lang="en-US" dirty="0"/>
          </a:p>
        </p:txBody>
      </p:sp>
    </p:spTree>
    <p:extLst>
      <p:ext uri="{BB962C8B-B14F-4D97-AF65-F5344CB8AC3E}">
        <p14:creationId xmlns:p14="http://schemas.microsoft.com/office/powerpoint/2010/main" val="2540705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03510" y="779792"/>
            <a:ext cx="6092825" cy="3544560"/>
          </a:xfrm>
          <a:prstGeom prst="rect">
            <a:avLst/>
          </a:prstGeom>
        </p:spPr>
        <p:txBody>
          <a:bodyPr>
            <a:spAutoFit/>
          </a:bodyPr>
          <a:lstStyle/>
          <a:p>
            <a:pPr marL="228600" marR="0" algn="just">
              <a:lnSpc>
                <a:spcPct val="150000"/>
              </a:lnSpc>
              <a:spcBef>
                <a:spcPts val="0"/>
              </a:spcBef>
              <a:spcAft>
                <a:spcPts val="1000"/>
              </a:spcAft>
            </a:pPr>
            <a:r>
              <a:rPr lang="en-US" sz="2400" dirty="0" smtClean="0">
                <a:effectLst/>
                <a:latin typeface="Times New Roman"/>
                <a:ea typeface="Calibri"/>
                <a:cs typeface="Times New Roman"/>
              </a:rPr>
              <a:t>It consists of the following studies:  </a:t>
            </a:r>
            <a:endParaRPr lang="en-US" sz="2400" dirty="0" smtClean="0">
              <a:effectLst/>
              <a:latin typeface="Calibri"/>
              <a:ea typeface="Calibri"/>
              <a:cs typeface="Times New Roman"/>
            </a:endParaRPr>
          </a:p>
          <a:p>
            <a:pPr marR="0" lvl="0" algn="just">
              <a:lnSpc>
                <a:spcPct val="150000"/>
              </a:lnSpc>
              <a:spcBef>
                <a:spcPts val="0"/>
              </a:spcBef>
              <a:spcAft>
                <a:spcPts val="0"/>
              </a:spcAft>
            </a:pPr>
            <a:r>
              <a:rPr lang="en-US" sz="2400" b="1" dirty="0" smtClean="0">
                <a:effectLst/>
                <a:latin typeface="Times New Roman"/>
                <a:ea typeface="Calibri"/>
                <a:cs typeface="Times New Roman"/>
              </a:rPr>
              <a:t>2.  Financial Studies: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Source of income</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Revenue from taxation</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Living standards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1000"/>
              </a:spcAft>
              <a:buFont typeface="Symbol"/>
              <a:buChar char=""/>
            </a:pPr>
            <a:r>
              <a:rPr lang="en-US" sz="2400" dirty="0" smtClean="0">
                <a:effectLst/>
                <a:latin typeface="Times New Roman"/>
                <a:ea typeface="Calibri"/>
                <a:cs typeface="Times New Roman"/>
              </a:rPr>
              <a:t>Local taxes </a:t>
            </a:r>
            <a:endParaRPr lang="en-US" sz="2400" dirty="0">
              <a:effectLst/>
              <a:latin typeface="Calibri"/>
              <a:ea typeface="Calibri"/>
              <a:cs typeface="Times New Roman"/>
            </a:endParaRPr>
          </a:p>
        </p:txBody>
      </p:sp>
      <p:pic>
        <p:nvPicPr>
          <p:cNvPr id="30722" name="Picture 2" descr="What a Finance Degree Like in the USA? | Shore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619" y="1022872"/>
            <a:ext cx="5864085" cy="3301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42212" y="4495814"/>
            <a:ext cx="2449710" cy="461665"/>
          </a:xfrm>
          <a:prstGeom prst="rect">
            <a:avLst/>
          </a:prstGeom>
        </p:spPr>
        <p:txBody>
          <a:bodyPr wrap="none">
            <a:spAutoFit/>
          </a:bodyPr>
          <a:lstStyle/>
          <a:p>
            <a:r>
              <a:rPr lang="en-US" sz="2400" b="1" dirty="0">
                <a:solidFill>
                  <a:srgbClr val="000000"/>
                </a:solidFill>
                <a:latin typeface="Times New Roman"/>
                <a:ea typeface="Calibri"/>
                <a:cs typeface="Times New Roman"/>
              </a:rPr>
              <a:t>Financial Studies</a:t>
            </a:r>
            <a:endParaRPr lang="en-US" dirty="0"/>
          </a:p>
        </p:txBody>
      </p:sp>
    </p:spTree>
    <p:extLst>
      <p:ext uri="{BB962C8B-B14F-4D97-AF65-F5344CB8AC3E}">
        <p14:creationId xmlns:p14="http://schemas.microsoft.com/office/powerpoint/2010/main" val="196193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03510" y="779792"/>
            <a:ext cx="6092825" cy="4098558"/>
          </a:xfrm>
          <a:prstGeom prst="rect">
            <a:avLst/>
          </a:prstGeom>
        </p:spPr>
        <p:txBody>
          <a:bodyPr>
            <a:spAutoFit/>
          </a:bodyPr>
          <a:lstStyle/>
          <a:p>
            <a:pPr marL="228600" marR="0" algn="just">
              <a:lnSpc>
                <a:spcPct val="150000"/>
              </a:lnSpc>
              <a:spcBef>
                <a:spcPts val="0"/>
              </a:spcBef>
              <a:spcAft>
                <a:spcPts val="1000"/>
              </a:spcAft>
            </a:pPr>
            <a:r>
              <a:rPr lang="en-US" sz="2400" dirty="0" smtClean="0">
                <a:effectLst/>
                <a:latin typeface="Times New Roman"/>
                <a:ea typeface="Calibri"/>
                <a:cs typeface="Times New Roman"/>
              </a:rPr>
              <a:t>It consists of the following studies:  </a:t>
            </a:r>
            <a:endParaRPr lang="en-US" sz="2400" dirty="0" smtClean="0">
              <a:effectLst/>
              <a:latin typeface="Calibri"/>
              <a:ea typeface="Calibri"/>
              <a:cs typeface="Times New Roman"/>
            </a:endParaRPr>
          </a:p>
          <a:p>
            <a:pPr marR="0" lvl="0" algn="just">
              <a:lnSpc>
                <a:spcPct val="150000"/>
              </a:lnSpc>
              <a:spcBef>
                <a:spcPts val="0"/>
              </a:spcBef>
              <a:spcAft>
                <a:spcPts val="0"/>
              </a:spcAft>
            </a:pPr>
            <a:r>
              <a:rPr lang="en-US" sz="2400" b="1" dirty="0" smtClean="0">
                <a:latin typeface="Times New Roman"/>
                <a:ea typeface="Calibri"/>
                <a:cs typeface="Times New Roman"/>
              </a:rPr>
              <a:t>3.  </a:t>
            </a:r>
            <a:r>
              <a:rPr lang="en-US" sz="2400" b="1" dirty="0" smtClean="0">
                <a:effectLst/>
                <a:latin typeface="Times New Roman"/>
                <a:ea typeface="Calibri"/>
                <a:cs typeface="Times New Roman"/>
              </a:rPr>
              <a:t>Road use studies: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Traffic volume studies</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Traffic flow pattern</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Accident study</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400" dirty="0" smtClean="0">
                <a:effectLst/>
                <a:latin typeface="Times New Roman"/>
                <a:ea typeface="Calibri"/>
                <a:cs typeface="Times New Roman"/>
              </a:rPr>
              <a:t>Growth of vehicular traffic</a:t>
            </a:r>
            <a:endParaRPr lang="en-US" sz="2400" dirty="0" smtClean="0">
              <a:effectLst/>
              <a:latin typeface="Calibri"/>
              <a:ea typeface="Calibri"/>
              <a:cs typeface="Times New Roman"/>
            </a:endParaRPr>
          </a:p>
          <a:p>
            <a:pPr marL="342900" marR="0" lvl="0" indent="-342900" algn="just">
              <a:lnSpc>
                <a:spcPct val="150000"/>
              </a:lnSpc>
              <a:spcBef>
                <a:spcPts val="0"/>
              </a:spcBef>
              <a:spcAft>
                <a:spcPts val="1000"/>
              </a:spcAft>
              <a:buFont typeface="Symbol"/>
              <a:buChar char=""/>
            </a:pPr>
            <a:r>
              <a:rPr lang="en-US" sz="2400" dirty="0" smtClean="0">
                <a:effectLst/>
                <a:latin typeface="Times New Roman"/>
                <a:ea typeface="Calibri"/>
                <a:cs typeface="Times New Roman"/>
              </a:rPr>
              <a:t>Mass transportation facilities</a:t>
            </a:r>
            <a:endParaRPr lang="en-US" sz="2400" dirty="0">
              <a:effectLst/>
              <a:latin typeface="Calibri"/>
              <a:ea typeface="Calibri"/>
              <a:cs typeface="Times New Roman"/>
            </a:endParaRPr>
          </a:p>
        </p:txBody>
      </p:sp>
      <p:sp>
        <p:nvSpPr>
          <p:cNvPr id="4" name="Rectangle 3"/>
          <p:cNvSpPr/>
          <p:nvPr/>
        </p:nvSpPr>
        <p:spPr>
          <a:xfrm>
            <a:off x="7923219" y="4343400"/>
            <a:ext cx="2093843" cy="400110"/>
          </a:xfrm>
          <a:prstGeom prst="rect">
            <a:avLst/>
          </a:prstGeom>
        </p:spPr>
        <p:txBody>
          <a:bodyPr wrap="none">
            <a:spAutoFit/>
          </a:bodyPr>
          <a:lstStyle/>
          <a:p>
            <a:r>
              <a:rPr lang="en-US" sz="2000" b="1" dirty="0" smtClean="0">
                <a:solidFill>
                  <a:srgbClr val="000000"/>
                </a:solidFill>
                <a:latin typeface="Times New Roman"/>
                <a:ea typeface="Calibri"/>
                <a:cs typeface="Times New Roman"/>
              </a:rPr>
              <a:t>Road Use </a:t>
            </a:r>
            <a:r>
              <a:rPr lang="en-US" sz="2000" b="1" dirty="0">
                <a:solidFill>
                  <a:srgbClr val="000000"/>
                </a:solidFill>
                <a:latin typeface="Times New Roman"/>
                <a:ea typeface="Calibri"/>
                <a:cs typeface="Times New Roman"/>
              </a:rPr>
              <a:t>Studies</a:t>
            </a:r>
            <a:endParaRPr lang="en-US" sz="1600" dirty="0"/>
          </a:p>
        </p:txBody>
      </p:sp>
      <p:pic>
        <p:nvPicPr>
          <p:cNvPr id="31746" name="Picture 2" descr="Traffic Studies - Past, present and future traffic data - Ga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7301" y="685800"/>
            <a:ext cx="623146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9608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87836"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5</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47-66</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45</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284412" y="1423027"/>
            <a:ext cx="8153400" cy="923330"/>
          </a:xfrm>
          <a:prstGeom prst="rect">
            <a:avLst/>
          </a:prstGeom>
          <a:noFill/>
        </p:spPr>
        <p:txBody>
          <a:bodyPr wrap="square" rtlCol="0">
            <a:spAutoFit/>
          </a:bodyPr>
          <a:lstStyle/>
          <a:p>
            <a:pPr algn="ctr"/>
            <a:r>
              <a:rPr lang="en-US" sz="5400" b="1" dirty="0">
                <a:solidFill>
                  <a:srgbClr val="00B050"/>
                </a:solidFill>
                <a:latin typeface="Times New Roman" panose="02020603050405020304" pitchFamily="18" charset="0"/>
                <a:cs typeface="Times New Roman" panose="02020603050405020304" pitchFamily="18" charset="0"/>
              </a:rPr>
              <a:t>Highway </a:t>
            </a:r>
            <a:r>
              <a:rPr lang="en-US" sz="5400" b="1" dirty="0" smtClean="0">
                <a:solidFill>
                  <a:srgbClr val="00B050"/>
                </a:solidFill>
                <a:latin typeface="Times New Roman" panose="02020603050405020304" pitchFamily="18" charset="0"/>
                <a:cs typeface="Times New Roman" panose="02020603050405020304" pitchFamily="18" charset="0"/>
              </a:rPr>
              <a:t>Alignment</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1919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03510" y="779806"/>
            <a:ext cx="5381309" cy="4006225"/>
          </a:xfrm>
          <a:prstGeom prst="rect">
            <a:avLst/>
          </a:prstGeom>
        </p:spPr>
        <p:txBody>
          <a:bodyPr wrap="square">
            <a:spAutoFit/>
          </a:bodyPr>
          <a:lstStyle/>
          <a:p>
            <a:pPr algn="just">
              <a:lnSpc>
                <a:spcPct val="150000"/>
              </a:lnSpc>
              <a:spcAft>
                <a:spcPts val="1000"/>
              </a:spcAft>
            </a:pPr>
            <a:r>
              <a:rPr lang="en-US" sz="2400" b="1" dirty="0" smtClean="0">
                <a:effectLst/>
                <a:latin typeface="Times New Roman"/>
                <a:ea typeface="Calibri"/>
                <a:cs typeface="Times New Roman"/>
              </a:rPr>
              <a:t>Highway Alignment:</a:t>
            </a:r>
            <a:endParaRPr lang="en-US" sz="2400" dirty="0" smtClean="0">
              <a:effectLst/>
              <a:latin typeface="Calibri"/>
              <a:ea typeface="Calibri"/>
              <a:cs typeface="Times New Roman"/>
            </a:endParaRPr>
          </a:p>
          <a:p>
            <a:pPr algn="just">
              <a:lnSpc>
                <a:spcPct val="150000"/>
              </a:lnSpc>
              <a:spcAft>
                <a:spcPts val="1000"/>
              </a:spcAft>
            </a:pPr>
            <a:r>
              <a:rPr lang="en-US" sz="2800" dirty="0" smtClean="0">
                <a:effectLst/>
                <a:latin typeface="Times New Roman"/>
                <a:ea typeface="Calibri"/>
                <a:cs typeface="Times New Roman"/>
              </a:rPr>
              <a:t>The position or layout of the center line of highway on the ground is called highway alignment. Two types (Horizontal &amp; Vertical alignment) </a:t>
            </a:r>
            <a:endParaRPr lang="en-US" sz="2800" dirty="0">
              <a:effectLst/>
              <a:latin typeface="Calibri"/>
              <a:ea typeface="Calibri"/>
              <a:cs typeface="Times New Roman"/>
            </a:endParaRPr>
          </a:p>
        </p:txBody>
      </p:sp>
      <p:pic>
        <p:nvPicPr>
          <p:cNvPr id="9" name="Picture 8" descr="Alignment of Roads | Factors Controlling Highway Alignment"/>
          <p:cNvPicPr/>
          <p:nvPr/>
        </p:nvPicPr>
        <p:blipFill>
          <a:blip r:embed="rId2">
            <a:extLst>
              <a:ext uri="{28A0092B-C50C-407E-A947-70E740481C1C}">
                <a14:useLocalDpi xmlns:a14="http://schemas.microsoft.com/office/drawing/2010/main" val="0"/>
              </a:ext>
            </a:extLst>
          </a:blip>
          <a:srcRect/>
          <a:stretch>
            <a:fillRect/>
          </a:stretch>
        </p:blipFill>
        <p:spPr bwMode="auto">
          <a:xfrm>
            <a:off x="6856412" y="32335"/>
            <a:ext cx="4800600" cy="2665803"/>
          </a:xfrm>
          <a:prstGeom prst="rect">
            <a:avLst/>
          </a:prstGeom>
          <a:noFill/>
          <a:ln>
            <a:noFill/>
          </a:ln>
        </p:spPr>
      </p:pic>
      <p:sp>
        <p:nvSpPr>
          <p:cNvPr id="8" name="Rectangle 7"/>
          <p:cNvSpPr/>
          <p:nvPr/>
        </p:nvSpPr>
        <p:spPr>
          <a:xfrm>
            <a:off x="8304212" y="2698124"/>
            <a:ext cx="2332754" cy="369332"/>
          </a:xfrm>
          <a:prstGeom prst="rect">
            <a:avLst/>
          </a:prstGeom>
        </p:spPr>
        <p:txBody>
          <a:bodyPr wrap="none">
            <a:spAutoFit/>
          </a:bodyPr>
          <a:lstStyle/>
          <a:p>
            <a:pPr algn="ctr"/>
            <a:r>
              <a:rPr lang="en-US" b="1" dirty="0" smtClean="0">
                <a:solidFill>
                  <a:srgbClr val="000000"/>
                </a:solidFill>
                <a:latin typeface="Times New Roman"/>
                <a:ea typeface="Calibri"/>
                <a:cs typeface="Times New Roman"/>
              </a:rPr>
              <a:t>Horizontal Alignment</a:t>
            </a:r>
            <a:endParaRPr lang="en-US" sz="1400" b="1" dirty="0"/>
          </a:p>
        </p:txBody>
      </p:sp>
      <p:pic>
        <p:nvPicPr>
          <p:cNvPr id="11" name="Picture 10" descr="Vertical Highway Alignment"/>
          <p:cNvPicPr/>
          <p:nvPr/>
        </p:nvPicPr>
        <p:blipFill>
          <a:blip r:embed="rId3">
            <a:extLst>
              <a:ext uri="{28A0092B-C50C-407E-A947-70E740481C1C}">
                <a14:useLocalDpi xmlns:a14="http://schemas.microsoft.com/office/drawing/2010/main" val="0"/>
              </a:ext>
            </a:extLst>
          </a:blip>
          <a:srcRect/>
          <a:stretch>
            <a:fillRect/>
          </a:stretch>
        </p:blipFill>
        <p:spPr bwMode="auto">
          <a:xfrm>
            <a:off x="6790696" y="3067456"/>
            <a:ext cx="4942523" cy="2799944"/>
          </a:xfrm>
          <a:prstGeom prst="rect">
            <a:avLst/>
          </a:prstGeom>
          <a:noFill/>
          <a:ln>
            <a:noFill/>
          </a:ln>
        </p:spPr>
      </p:pic>
    </p:spTree>
    <p:extLst>
      <p:ext uri="{BB962C8B-B14F-4D97-AF65-F5344CB8AC3E}">
        <p14:creationId xmlns:p14="http://schemas.microsoft.com/office/powerpoint/2010/main" val="2986544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26306" y="0"/>
            <a:ext cx="5381309" cy="2990562"/>
          </a:xfrm>
          <a:prstGeom prst="rect">
            <a:avLst/>
          </a:prstGeom>
        </p:spPr>
        <p:txBody>
          <a:bodyPr wrap="square">
            <a:spAutoFit/>
          </a:bodyPr>
          <a:lstStyle/>
          <a:p>
            <a:pPr>
              <a:lnSpc>
                <a:spcPct val="150000"/>
              </a:lnSpc>
              <a:spcAft>
                <a:spcPts val="1000"/>
              </a:spcAft>
            </a:pPr>
            <a:r>
              <a:rPr lang="en-US" sz="2400" b="1" dirty="0" smtClean="0">
                <a:effectLst/>
                <a:latin typeface="Times New Roman"/>
                <a:ea typeface="Calibri"/>
                <a:cs typeface="Times New Roman"/>
              </a:rPr>
              <a:t>Disadvantages of improper alignment:</a:t>
            </a:r>
            <a:endParaRPr lang="en-US" sz="2400" dirty="0" smtClean="0">
              <a:effectLst/>
              <a:latin typeface="Calibri"/>
              <a:ea typeface="Calibri"/>
              <a:cs typeface="Times New Roman"/>
            </a:endParaRPr>
          </a:p>
          <a:p>
            <a:pPr marL="342900" marR="0" lvl="0" indent="-342900">
              <a:lnSpc>
                <a:spcPct val="150000"/>
              </a:lnSpc>
              <a:spcBef>
                <a:spcPts val="0"/>
              </a:spcBef>
              <a:spcAft>
                <a:spcPts val="0"/>
              </a:spcAft>
              <a:buFont typeface="Wingdings"/>
              <a:buChar char=""/>
            </a:pPr>
            <a:r>
              <a:rPr lang="en-US" sz="2400" dirty="0" smtClean="0">
                <a:effectLst/>
                <a:latin typeface="Times New Roman"/>
                <a:ea typeface="Calibri"/>
                <a:cs typeface="Times New Roman"/>
              </a:rPr>
              <a:t>Increase in accident rate</a:t>
            </a:r>
            <a:endParaRPr lang="en-US" sz="2400" dirty="0" smtClean="0">
              <a:effectLst/>
              <a:latin typeface="Calibri"/>
              <a:ea typeface="Calibri"/>
              <a:cs typeface="Times New Roman"/>
            </a:endParaRPr>
          </a:p>
          <a:p>
            <a:pPr marL="342900" marR="0" lvl="0" indent="-342900">
              <a:lnSpc>
                <a:spcPct val="150000"/>
              </a:lnSpc>
              <a:spcBef>
                <a:spcPts val="0"/>
              </a:spcBef>
              <a:spcAft>
                <a:spcPts val="0"/>
              </a:spcAft>
              <a:buFont typeface="Wingdings"/>
              <a:buChar char=""/>
            </a:pPr>
            <a:r>
              <a:rPr lang="en-US" sz="2400" dirty="0" smtClean="0">
                <a:effectLst/>
                <a:latin typeface="Times New Roman"/>
                <a:ea typeface="Calibri"/>
                <a:cs typeface="Times New Roman"/>
              </a:rPr>
              <a:t>Increase in construction cost</a:t>
            </a:r>
            <a:endParaRPr lang="en-US" sz="2400" dirty="0" smtClean="0">
              <a:effectLst/>
              <a:latin typeface="Calibri"/>
              <a:ea typeface="Calibri"/>
              <a:cs typeface="Times New Roman"/>
            </a:endParaRPr>
          </a:p>
          <a:p>
            <a:pPr marL="342900" marR="0" lvl="0" indent="-342900">
              <a:lnSpc>
                <a:spcPct val="150000"/>
              </a:lnSpc>
              <a:spcBef>
                <a:spcPts val="0"/>
              </a:spcBef>
              <a:spcAft>
                <a:spcPts val="0"/>
              </a:spcAft>
              <a:buFont typeface="Wingdings"/>
              <a:buChar char=""/>
            </a:pPr>
            <a:r>
              <a:rPr lang="en-US" sz="2400" dirty="0" smtClean="0">
                <a:effectLst/>
                <a:latin typeface="Times New Roman"/>
                <a:ea typeface="Calibri"/>
                <a:cs typeface="Times New Roman"/>
              </a:rPr>
              <a:t>Increase in maintenance cost</a:t>
            </a:r>
            <a:endParaRPr lang="en-US" sz="2400" dirty="0" smtClean="0">
              <a:effectLst/>
              <a:latin typeface="Calibri"/>
              <a:ea typeface="Calibri"/>
              <a:cs typeface="Times New Roman"/>
            </a:endParaRPr>
          </a:p>
          <a:p>
            <a:pPr marL="342900" marR="0" lvl="0" indent="-342900">
              <a:lnSpc>
                <a:spcPct val="150000"/>
              </a:lnSpc>
              <a:spcBef>
                <a:spcPts val="0"/>
              </a:spcBef>
              <a:spcAft>
                <a:spcPts val="1000"/>
              </a:spcAft>
              <a:buFont typeface="Wingdings"/>
              <a:buChar char=""/>
            </a:pPr>
            <a:r>
              <a:rPr lang="en-US" sz="2400" dirty="0" smtClean="0">
                <a:effectLst/>
                <a:latin typeface="Times New Roman"/>
                <a:ea typeface="Calibri"/>
                <a:cs typeface="Times New Roman"/>
              </a:rPr>
              <a:t>Increase in vehicle operation cost </a:t>
            </a:r>
            <a:endParaRPr lang="en-US" sz="2400" dirty="0">
              <a:effectLst/>
              <a:latin typeface="Calibri"/>
              <a:ea typeface="Calibri"/>
              <a:cs typeface="Times New Roman"/>
            </a:endParaRPr>
          </a:p>
        </p:txBody>
      </p:sp>
      <p:pic>
        <p:nvPicPr>
          <p:cNvPr id="10" name="Picture 9" descr="-Definition of longitudinal road profiles."/>
          <p:cNvPicPr/>
          <p:nvPr/>
        </p:nvPicPr>
        <p:blipFill>
          <a:blip r:embed="rId2">
            <a:extLst>
              <a:ext uri="{28A0092B-C50C-407E-A947-70E740481C1C}">
                <a14:useLocalDpi xmlns:a14="http://schemas.microsoft.com/office/drawing/2010/main" val="0"/>
              </a:ext>
            </a:extLst>
          </a:blip>
          <a:srcRect/>
          <a:stretch>
            <a:fillRect/>
          </a:stretch>
        </p:blipFill>
        <p:spPr bwMode="auto">
          <a:xfrm>
            <a:off x="6018212" y="484632"/>
            <a:ext cx="5943600" cy="3258820"/>
          </a:xfrm>
          <a:prstGeom prst="rect">
            <a:avLst/>
          </a:prstGeom>
          <a:noFill/>
          <a:ln>
            <a:noFill/>
          </a:ln>
        </p:spPr>
      </p:pic>
      <p:sp>
        <p:nvSpPr>
          <p:cNvPr id="4" name="Rectangle 3"/>
          <p:cNvSpPr/>
          <p:nvPr/>
        </p:nvSpPr>
        <p:spPr>
          <a:xfrm>
            <a:off x="126299" y="2990563"/>
            <a:ext cx="6092825" cy="2067233"/>
          </a:xfrm>
          <a:prstGeom prst="rect">
            <a:avLst/>
          </a:prstGeom>
        </p:spPr>
        <p:txBody>
          <a:bodyPr>
            <a:spAutoFit/>
          </a:bodyPr>
          <a:lstStyle/>
          <a:p>
            <a:pPr>
              <a:lnSpc>
                <a:spcPct val="150000"/>
              </a:lnSpc>
              <a:spcAft>
                <a:spcPts val="1000"/>
              </a:spcAft>
            </a:pPr>
            <a:r>
              <a:rPr lang="en-US" sz="2000" b="1" dirty="0" smtClean="0">
                <a:effectLst/>
                <a:latin typeface="Times New Roman"/>
                <a:ea typeface="Calibri"/>
                <a:cs typeface="Times New Roman"/>
              </a:rPr>
              <a:t>Highway Alignment consists major three drawings:</a:t>
            </a:r>
            <a:endParaRPr lang="en-US" sz="2000" dirty="0" smtClean="0">
              <a:effectLst/>
              <a:latin typeface="Calibri"/>
              <a:ea typeface="Calibri"/>
              <a:cs typeface="Times New Roman"/>
            </a:endParaRPr>
          </a:p>
          <a:p>
            <a:pPr marL="342900" marR="0" lvl="0" indent="-342900">
              <a:lnSpc>
                <a:spcPct val="150000"/>
              </a:lnSpc>
              <a:spcBef>
                <a:spcPts val="0"/>
              </a:spcBef>
              <a:spcAft>
                <a:spcPts val="0"/>
              </a:spcAft>
              <a:buFont typeface="Wingdings"/>
              <a:buChar char=""/>
            </a:pPr>
            <a:r>
              <a:rPr lang="en-US" sz="2000" dirty="0" smtClean="0">
                <a:effectLst/>
                <a:latin typeface="Times New Roman"/>
                <a:ea typeface="Calibri"/>
                <a:cs typeface="Times New Roman"/>
              </a:rPr>
              <a:t>Plan of the road</a:t>
            </a:r>
            <a:endParaRPr lang="en-US" sz="2000" dirty="0" smtClean="0">
              <a:effectLst/>
              <a:latin typeface="Calibri"/>
              <a:ea typeface="Calibri"/>
              <a:cs typeface="Times New Roman"/>
            </a:endParaRPr>
          </a:p>
          <a:p>
            <a:pPr marL="342900" marR="0" lvl="0" indent="-342900">
              <a:lnSpc>
                <a:spcPct val="150000"/>
              </a:lnSpc>
              <a:spcBef>
                <a:spcPts val="0"/>
              </a:spcBef>
              <a:spcAft>
                <a:spcPts val="0"/>
              </a:spcAft>
              <a:buFont typeface="Wingdings"/>
              <a:buChar char=""/>
            </a:pPr>
            <a:r>
              <a:rPr lang="en-US" sz="2000" dirty="0" smtClean="0">
                <a:effectLst/>
                <a:latin typeface="Times New Roman"/>
                <a:ea typeface="Calibri"/>
                <a:cs typeface="Times New Roman"/>
              </a:rPr>
              <a:t>Longitudinal Profile </a:t>
            </a:r>
            <a:endParaRPr lang="en-US" sz="2000" dirty="0" smtClean="0">
              <a:effectLst/>
              <a:latin typeface="Calibri"/>
              <a:ea typeface="Calibri"/>
              <a:cs typeface="Times New Roman"/>
            </a:endParaRPr>
          </a:p>
          <a:p>
            <a:pPr marL="342900" marR="0" lvl="0" indent="-342900">
              <a:lnSpc>
                <a:spcPct val="150000"/>
              </a:lnSpc>
              <a:spcBef>
                <a:spcPts val="0"/>
              </a:spcBef>
              <a:spcAft>
                <a:spcPts val="1000"/>
              </a:spcAft>
              <a:buFont typeface="Wingdings"/>
              <a:buChar char=""/>
            </a:pPr>
            <a:r>
              <a:rPr lang="en-US" sz="2000" dirty="0" smtClean="0">
                <a:effectLst/>
                <a:latin typeface="Times New Roman"/>
                <a:ea typeface="Calibri"/>
                <a:cs typeface="Times New Roman"/>
              </a:rPr>
              <a:t>Cross section</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3479271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144850" y="457214"/>
            <a:ext cx="6635369" cy="5683607"/>
          </a:xfrm>
          <a:prstGeom prst="rect">
            <a:avLst/>
          </a:prstGeom>
        </p:spPr>
        <p:txBody>
          <a:bodyPr wrap="square">
            <a:spAutoFit/>
          </a:bodyPr>
          <a:lstStyle/>
          <a:p>
            <a:pPr algn="just">
              <a:lnSpc>
                <a:spcPct val="150000"/>
              </a:lnSpc>
              <a:spcAft>
                <a:spcPts val="1000"/>
              </a:spcAft>
            </a:pPr>
            <a:r>
              <a:rPr lang="en-US" sz="2000" b="1" dirty="0" smtClean="0">
                <a:effectLst/>
                <a:latin typeface="Times New Roman" pitchFamily="18" charset="0"/>
                <a:ea typeface="Calibri"/>
                <a:cs typeface="Times New Roman" pitchFamily="18" charset="0"/>
              </a:rPr>
              <a:t>Highway Re-alignment:</a:t>
            </a:r>
            <a:endParaRPr lang="en-US" sz="2000" dirty="0" smtClean="0">
              <a:effectLst/>
              <a:latin typeface="Times New Roman" pitchFamily="18" charset="0"/>
              <a:ea typeface="Calibri"/>
              <a:cs typeface="Times New Roman" pitchFamily="18" charset="0"/>
            </a:endParaRPr>
          </a:p>
          <a:p>
            <a:pPr algn="just">
              <a:lnSpc>
                <a:spcPct val="150000"/>
              </a:lnSpc>
              <a:spcAft>
                <a:spcPts val="1000"/>
              </a:spcAft>
            </a:pPr>
            <a:r>
              <a:rPr lang="en-US" sz="2000" dirty="0" smtClean="0">
                <a:effectLst/>
                <a:latin typeface="Times New Roman" pitchFamily="18" charset="0"/>
                <a:ea typeface="Calibri"/>
                <a:cs typeface="Times New Roman" pitchFamily="18" charset="0"/>
              </a:rPr>
              <a:t>Highway re-alignment, in the context of road construction, refers to the process of changing the existing path or layout of a highway. This involves altering the center line of the road on the ground, either horizontally or vertically, to improve its overall functionality, safety, or efficiency.</a:t>
            </a:r>
          </a:p>
          <a:p>
            <a:pPr algn="just">
              <a:lnSpc>
                <a:spcPct val="150000"/>
              </a:lnSpc>
              <a:spcAft>
                <a:spcPts val="1000"/>
              </a:spcAft>
            </a:pPr>
            <a:r>
              <a:rPr lang="en-US" sz="2000" dirty="0" smtClean="0">
                <a:effectLst/>
                <a:latin typeface="Times New Roman" pitchFamily="18" charset="0"/>
                <a:ea typeface="Calibri"/>
                <a:cs typeface="Times New Roman" pitchFamily="18" charset="0"/>
              </a:rPr>
              <a:t>Re-alignment is often necessary to address issues like:</a:t>
            </a:r>
          </a:p>
          <a:p>
            <a:pPr algn="just">
              <a:lnSpc>
                <a:spcPct val="150000"/>
              </a:lnSpc>
              <a:spcAft>
                <a:spcPts val="1000"/>
              </a:spcAft>
            </a:pPr>
            <a:r>
              <a:rPr lang="en-US" sz="2000" b="1" dirty="0" smtClean="0">
                <a:effectLst/>
                <a:latin typeface="Times New Roman" pitchFamily="18" charset="0"/>
                <a:ea typeface="Calibri"/>
                <a:cs typeface="Times New Roman" pitchFamily="18" charset="0"/>
              </a:rPr>
              <a:t>Congestion:</a:t>
            </a:r>
            <a:r>
              <a:rPr lang="en-US" sz="2000" dirty="0" smtClean="0">
                <a:effectLst/>
                <a:latin typeface="Times New Roman" pitchFamily="18" charset="0"/>
                <a:ea typeface="Calibri"/>
                <a:cs typeface="Times New Roman" pitchFamily="18" charset="0"/>
              </a:rPr>
              <a:t> Shifting a road away from congested areas to improve traffic flow. </a:t>
            </a:r>
          </a:p>
          <a:p>
            <a:pPr algn="just">
              <a:lnSpc>
                <a:spcPct val="150000"/>
              </a:lnSpc>
              <a:spcAft>
                <a:spcPts val="1000"/>
              </a:spcAft>
            </a:pPr>
            <a:r>
              <a:rPr lang="en-US" sz="2000" b="1" dirty="0" smtClean="0">
                <a:effectLst/>
                <a:latin typeface="Times New Roman" pitchFamily="18" charset="0"/>
                <a:ea typeface="Calibri"/>
                <a:cs typeface="Times New Roman" pitchFamily="18" charset="0"/>
              </a:rPr>
              <a:t>Safety:</a:t>
            </a:r>
            <a:r>
              <a:rPr lang="en-US" sz="2000" dirty="0" smtClean="0">
                <a:effectLst/>
                <a:latin typeface="Times New Roman" pitchFamily="18" charset="0"/>
                <a:ea typeface="Calibri"/>
                <a:cs typeface="Times New Roman" pitchFamily="18" charset="0"/>
              </a:rPr>
              <a:t> Correcting dangerous curves or inadequate sight distances to reduce accidents. </a:t>
            </a:r>
            <a:endParaRPr lang="en-US" sz="2000" dirty="0">
              <a:effectLst/>
              <a:latin typeface="Times New Roman" pitchFamily="18" charset="0"/>
              <a:ea typeface="Calibri"/>
              <a:cs typeface="Times New Roman" pitchFamily="18" charset="0"/>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2" y="321882"/>
            <a:ext cx="3962400" cy="414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532819" y="4572000"/>
            <a:ext cx="2710999" cy="400110"/>
          </a:xfrm>
          <a:prstGeom prst="rect">
            <a:avLst/>
          </a:prstGeom>
        </p:spPr>
        <p:txBody>
          <a:bodyPr wrap="none">
            <a:spAutoFit/>
          </a:bodyPr>
          <a:lstStyle/>
          <a:p>
            <a:r>
              <a:rPr lang="en-US" sz="2000" b="1" dirty="0">
                <a:solidFill>
                  <a:srgbClr val="000000"/>
                </a:solidFill>
                <a:latin typeface="Times New Roman" pitchFamily="18" charset="0"/>
                <a:ea typeface="Calibri"/>
                <a:cs typeface="Times New Roman" pitchFamily="18" charset="0"/>
              </a:rPr>
              <a:t>Highway Re-alignment</a:t>
            </a:r>
            <a:endParaRPr lang="en-US" dirty="0"/>
          </a:p>
        </p:txBody>
      </p:sp>
    </p:spTree>
    <p:extLst>
      <p:ext uri="{BB962C8B-B14F-4D97-AF65-F5344CB8AC3E}">
        <p14:creationId xmlns:p14="http://schemas.microsoft.com/office/powerpoint/2010/main" val="23731162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49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144850" y="457200"/>
            <a:ext cx="6635369" cy="4760278"/>
          </a:xfrm>
          <a:prstGeom prst="rect">
            <a:avLst/>
          </a:prstGeom>
        </p:spPr>
        <p:txBody>
          <a:bodyPr wrap="square">
            <a:spAutoFit/>
          </a:bodyPr>
          <a:lstStyle/>
          <a:p>
            <a:pPr algn="just">
              <a:lnSpc>
                <a:spcPct val="150000"/>
              </a:lnSpc>
              <a:spcAft>
                <a:spcPts val="1000"/>
              </a:spcAft>
            </a:pPr>
            <a:r>
              <a:rPr lang="en-US" sz="2000" b="1" dirty="0" smtClean="0">
                <a:effectLst/>
                <a:latin typeface="Times New Roman" pitchFamily="18" charset="0"/>
                <a:ea typeface="Calibri"/>
                <a:cs typeface="Times New Roman" pitchFamily="18" charset="0"/>
              </a:rPr>
              <a:t>Highway Re-alignment:</a:t>
            </a:r>
            <a:endParaRPr lang="en-US" sz="2000" dirty="0" smtClean="0">
              <a:effectLst/>
              <a:latin typeface="Times New Roman" pitchFamily="18" charset="0"/>
              <a:ea typeface="Calibri"/>
              <a:cs typeface="Times New Roman" pitchFamily="18" charset="0"/>
            </a:endParaRPr>
          </a:p>
          <a:p>
            <a:pPr algn="just">
              <a:lnSpc>
                <a:spcPct val="150000"/>
              </a:lnSpc>
              <a:spcAft>
                <a:spcPts val="1000"/>
              </a:spcAft>
            </a:pPr>
            <a:r>
              <a:rPr lang="en-US" sz="2000" b="1" dirty="0" smtClean="0">
                <a:effectLst/>
                <a:latin typeface="Times New Roman"/>
                <a:ea typeface="Calibri"/>
                <a:cs typeface="Times New Roman"/>
              </a:rPr>
              <a:t>Capacity:</a:t>
            </a:r>
            <a:r>
              <a:rPr lang="en-US" sz="2000" dirty="0" smtClean="0">
                <a:effectLst/>
                <a:latin typeface="Times New Roman"/>
                <a:ea typeface="Calibri"/>
                <a:cs typeface="Times New Roman"/>
              </a:rPr>
              <a:t> Increasing the number of lanes or improving traffic flow on a road that needs to handle more traffic volume. </a:t>
            </a:r>
            <a:endParaRPr lang="en-US" sz="1600" dirty="0" smtClean="0">
              <a:effectLst/>
              <a:latin typeface="Calibri"/>
              <a:ea typeface="Calibri"/>
              <a:cs typeface="Times New Roman"/>
            </a:endParaRPr>
          </a:p>
          <a:p>
            <a:pPr algn="just">
              <a:lnSpc>
                <a:spcPct val="150000"/>
              </a:lnSpc>
              <a:spcAft>
                <a:spcPts val="1000"/>
              </a:spcAft>
            </a:pPr>
            <a:r>
              <a:rPr lang="en-US" sz="2000" b="1" dirty="0" smtClean="0">
                <a:effectLst/>
                <a:latin typeface="Times New Roman"/>
                <a:ea typeface="Calibri"/>
                <a:cs typeface="Times New Roman"/>
              </a:rPr>
              <a:t>Drainage:</a:t>
            </a:r>
            <a:r>
              <a:rPr lang="en-US" sz="2000" dirty="0" smtClean="0">
                <a:effectLst/>
                <a:latin typeface="Times New Roman"/>
                <a:ea typeface="Calibri"/>
                <a:cs typeface="Times New Roman"/>
              </a:rPr>
              <a:t> Relocating a road to better accommodate drainage and prevent water-related issues. </a:t>
            </a:r>
            <a:endParaRPr lang="en-US" sz="1600" dirty="0" smtClean="0">
              <a:effectLst/>
              <a:latin typeface="Calibri"/>
              <a:ea typeface="Calibri"/>
              <a:cs typeface="Times New Roman"/>
            </a:endParaRPr>
          </a:p>
          <a:p>
            <a:pPr algn="just">
              <a:lnSpc>
                <a:spcPct val="150000"/>
              </a:lnSpc>
              <a:spcAft>
                <a:spcPts val="1000"/>
              </a:spcAft>
            </a:pPr>
            <a:r>
              <a:rPr lang="en-US" sz="2000" b="1" dirty="0" smtClean="0">
                <a:effectLst/>
                <a:latin typeface="Times New Roman"/>
                <a:ea typeface="Calibri"/>
                <a:cs typeface="Times New Roman"/>
              </a:rPr>
              <a:t>Accessibility:</a:t>
            </a:r>
            <a:r>
              <a:rPr lang="en-US" sz="2000" dirty="0" smtClean="0">
                <a:effectLst/>
                <a:latin typeface="Times New Roman"/>
                <a:ea typeface="Calibri"/>
                <a:cs typeface="Times New Roman"/>
              </a:rPr>
              <a:t> Re-aligning a road to better connect with new infrastructure like train stations or airports. </a:t>
            </a:r>
            <a:endParaRPr lang="en-US" sz="1600" dirty="0" smtClean="0">
              <a:effectLst/>
              <a:latin typeface="Calibri"/>
              <a:ea typeface="Calibri"/>
              <a:cs typeface="Times New Roman"/>
            </a:endParaRPr>
          </a:p>
          <a:p>
            <a:pPr algn="just">
              <a:lnSpc>
                <a:spcPct val="150000"/>
              </a:lnSpc>
              <a:spcAft>
                <a:spcPts val="1000"/>
              </a:spcAft>
            </a:pPr>
            <a:r>
              <a:rPr lang="en-US" sz="2000" b="1" dirty="0" smtClean="0">
                <a:effectLst/>
                <a:latin typeface="Times New Roman"/>
                <a:ea typeface="Calibri"/>
                <a:cs typeface="Times New Roman"/>
              </a:rPr>
              <a:t>Construction: </a:t>
            </a:r>
            <a:r>
              <a:rPr lang="en-US" sz="2000" dirty="0" smtClean="0">
                <a:effectLst/>
                <a:latin typeface="Times New Roman"/>
                <a:ea typeface="Calibri"/>
                <a:cs typeface="Times New Roman"/>
              </a:rPr>
              <a:t>Changes in terrain or new construction projects may necessitate road realignment.</a:t>
            </a:r>
            <a:endParaRPr lang="en-US" sz="1600" dirty="0">
              <a:effectLst/>
              <a:latin typeface="Calibri"/>
              <a:ea typeface="Calibri"/>
              <a:cs typeface="Times New Roman"/>
            </a:endParaRPr>
          </a:p>
        </p:txBody>
      </p:sp>
      <p:sp>
        <p:nvSpPr>
          <p:cNvPr id="9" name="Rectangle 8"/>
          <p:cNvSpPr/>
          <p:nvPr/>
        </p:nvSpPr>
        <p:spPr>
          <a:xfrm>
            <a:off x="8532819" y="4572000"/>
            <a:ext cx="2710999" cy="400110"/>
          </a:xfrm>
          <a:prstGeom prst="rect">
            <a:avLst/>
          </a:prstGeom>
        </p:spPr>
        <p:txBody>
          <a:bodyPr wrap="none">
            <a:spAutoFit/>
          </a:bodyPr>
          <a:lstStyle/>
          <a:p>
            <a:r>
              <a:rPr lang="en-US" sz="2000" b="1" dirty="0">
                <a:solidFill>
                  <a:srgbClr val="000000"/>
                </a:solidFill>
                <a:latin typeface="Times New Roman" pitchFamily="18" charset="0"/>
                <a:ea typeface="Calibri"/>
                <a:cs typeface="Times New Roman" pitchFamily="18" charset="0"/>
              </a:rPr>
              <a:t>Highway Re-alignment</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273" y="457200"/>
            <a:ext cx="4876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763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0881428"/>
              </p:ext>
            </p:extLst>
          </p:nvPr>
        </p:nvGraphicFramePr>
        <p:xfrm>
          <a:off x="206548" y="990600"/>
          <a:ext cx="11602864" cy="4696632"/>
        </p:xfrm>
        <a:graphic>
          <a:graphicData uri="http://schemas.openxmlformats.org/drawingml/2006/table">
            <a:tbl>
              <a:tblPr firstRow="1" firstCol="1" bandRow="1"/>
              <a:tblGrid>
                <a:gridCol w="680796"/>
                <a:gridCol w="4292668"/>
                <a:gridCol w="2667000"/>
                <a:gridCol w="2133600"/>
                <a:gridCol w="1828800"/>
              </a:tblGrid>
              <a:tr h="587079">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Traffic Volume Study-II</a:t>
                      </a:r>
                      <a:endParaRPr lang="en-US" sz="1800" dirty="0" smtClean="0">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smtClean="0">
                          <a:effectLst/>
                          <a:latin typeface="Times New Roman"/>
                          <a:ea typeface="Times New Roman"/>
                        </a:rPr>
                        <a:t>Signal Study</a:t>
                      </a:r>
                      <a:endParaRPr lang="en-US" sz="1800" dirty="0">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Traffic Movement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Traffic Flow Characteristics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Traffic Operation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Parking and Lighting Study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smtClean="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Accident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24642" y="268398"/>
            <a:ext cx="10584927"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algn="just" defTabSz="914293" eaLnBrk="0" fontAlgn="base" hangingPunct="0">
              <a:spcBef>
                <a:spcPct val="0"/>
              </a:spcBef>
              <a:spcAft>
                <a:spcPct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lang="en-US" sz="2000"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a:xfrm>
            <a:off x="11072986" y="6172200"/>
            <a:ext cx="670385" cy="502920"/>
          </a:xfrm>
        </p:spPr>
        <p:txBody>
          <a:bodyPr/>
          <a:lstStyle/>
          <a:p>
            <a:fld id="{34216374-E7D6-4C74-ADA3-2C9987A1DEB2}" type="slidenum">
              <a:rPr lang="en-US" smtClean="0"/>
              <a:pPr/>
              <a:t>5</a:t>
            </a:fld>
            <a:endParaRPr lang="en-US"/>
          </a:p>
        </p:txBody>
      </p:sp>
    </p:spTree>
    <p:extLst>
      <p:ext uri="{BB962C8B-B14F-4D97-AF65-F5344CB8AC3E}">
        <p14:creationId xmlns:p14="http://schemas.microsoft.com/office/powerpoint/2010/main" val="21772662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50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144850" y="256032"/>
            <a:ext cx="6635369" cy="4837222"/>
          </a:xfrm>
          <a:prstGeom prst="rect">
            <a:avLst/>
          </a:prstGeom>
        </p:spPr>
        <p:txBody>
          <a:bodyPr wrap="square">
            <a:spAutoFit/>
          </a:bodyPr>
          <a:lstStyle/>
          <a:p>
            <a:pPr algn="just">
              <a:lnSpc>
                <a:spcPct val="150000"/>
              </a:lnSpc>
              <a:spcAft>
                <a:spcPts val="1000"/>
              </a:spcAft>
            </a:pPr>
            <a:r>
              <a:rPr lang="en-US" sz="2000" b="1" dirty="0" smtClean="0">
                <a:effectLst/>
                <a:latin typeface="Times New Roman"/>
                <a:ea typeface="Calibri"/>
                <a:cs typeface="Times New Roman"/>
              </a:rPr>
              <a:t>Important stages for the construction of new highway project:</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Map Study</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Reconnaissance Survey</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Location of Final Alignment</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Material Survey</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Design</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Earthwork</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0"/>
              </a:spcAft>
              <a:buFont typeface="Wingdings"/>
              <a:buChar char=""/>
            </a:pPr>
            <a:r>
              <a:rPr lang="en-US" sz="2000" dirty="0" smtClean="0">
                <a:effectLst/>
                <a:latin typeface="Times New Roman"/>
                <a:ea typeface="Calibri"/>
                <a:cs typeface="Times New Roman"/>
              </a:rPr>
              <a:t>Pavement Construction</a:t>
            </a:r>
            <a:endParaRPr lang="en-US" sz="1600" dirty="0" smtClean="0">
              <a:effectLst/>
              <a:latin typeface="Calibri"/>
              <a:ea typeface="Calibri"/>
              <a:cs typeface="Times New Roman"/>
            </a:endParaRPr>
          </a:p>
          <a:p>
            <a:pPr marL="342900" marR="0" lvl="0" indent="-342900" algn="just">
              <a:lnSpc>
                <a:spcPct val="150000"/>
              </a:lnSpc>
              <a:spcBef>
                <a:spcPts val="0"/>
              </a:spcBef>
              <a:spcAft>
                <a:spcPts val="1000"/>
              </a:spcAft>
              <a:buFont typeface="Wingdings"/>
              <a:buChar char=""/>
            </a:pPr>
            <a:r>
              <a:rPr lang="en-US" sz="2000" dirty="0" smtClean="0">
                <a:effectLst/>
                <a:latin typeface="Times New Roman"/>
                <a:ea typeface="Calibri"/>
                <a:cs typeface="Times New Roman"/>
              </a:rPr>
              <a:t>Constructional Quality Control</a:t>
            </a:r>
            <a:endParaRPr lang="en-US" sz="1600" dirty="0">
              <a:effectLst/>
              <a:latin typeface="Calibri"/>
              <a:ea typeface="Calibri"/>
              <a:cs typeface="Times New Roman"/>
            </a:endParaRPr>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012" y="807743"/>
            <a:ext cx="5592511"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139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51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155582" y="807757"/>
            <a:ext cx="5557837" cy="3323987"/>
          </a:xfrm>
          <a:prstGeom prst="rect">
            <a:avLst/>
          </a:prstGeom>
        </p:spPr>
        <p:txBody>
          <a:bodyPr wrap="square">
            <a:spAutoFit/>
          </a:bodyPr>
          <a:lstStyle/>
          <a:p>
            <a:pPr algn="just">
              <a:lnSpc>
                <a:spcPct val="150000"/>
              </a:lnSpc>
              <a:spcAft>
                <a:spcPts val="1000"/>
              </a:spcAft>
            </a:pPr>
            <a:r>
              <a:rPr lang="en-US" sz="2800" dirty="0" smtClean="0">
                <a:effectLst/>
                <a:latin typeface="Times New Roman"/>
                <a:ea typeface="Calibri"/>
                <a:cs typeface="Times New Roman"/>
              </a:rPr>
              <a:t>A </a:t>
            </a:r>
            <a:r>
              <a:rPr lang="en-US" sz="2800" b="1" dirty="0" smtClean="0">
                <a:effectLst/>
                <a:latin typeface="Times New Roman"/>
                <a:ea typeface="Calibri"/>
                <a:cs typeface="Times New Roman"/>
              </a:rPr>
              <a:t>skew crossing </a:t>
            </a:r>
            <a:r>
              <a:rPr lang="en-US" sz="2800" dirty="0" smtClean="0">
                <a:effectLst/>
                <a:latin typeface="Times New Roman"/>
                <a:ea typeface="Calibri"/>
                <a:cs typeface="Times New Roman"/>
              </a:rPr>
              <a:t>in a bridge refers to a bridge where the bridge's longitudinal axis is not perpendicular to the feature it crosses, such as a road, river, or another bridge.</a:t>
            </a:r>
            <a:endParaRPr lang="en-US" sz="2000" dirty="0">
              <a:effectLst/>
              <a:latin typeface="Calibri"/>
              <a:ea typeface="Calibri"/>
              <a:cs typeface="Times New Roman"/>
            </a:endParaRPr>
          </a:p>
        </p:txBody>
      </p:sp>
      <p:pic>
        <p:nvPicPr>
          <p:cNvPr id="9" name="Picture 8" descr="Illustration of the plan of a skewed bridge with θ angle in a compound channel"/>
          <p:cNvPicPr/>
          <p:nvPr/>
        </p:nvPicPr>
        <p:blipFill>
          <a:blip r:embed="rId2">
            <a:extLst>
              <a:ext uri="{28A0092B-C50C-407E-A947-70E740481C1C}">
                <a14:useLocalDpi xmlns:a14="http://schemas.microsoft.com/office/drawing/2010/main" val="0"/>
              </a:ext>
            </a:extLst>
          </a:blip>
          <a:srcRect/>
          <a:stretch>
            <a:fillRect/>
          </a:stretch>
        </p:blipFill>
        <p:spPr bwMode="auto">
          <a:xfrm>
            <a:off x="6094412" y="160338"/>
            <a:ext cx="5867400" cy="3886200"/>
          </a:xfrm>
          <a:prstGeom prst="rect">
            <a:avLst/>
          </a:prstGeom>
          <a:noFill/>
          <a:ln>
            <a:noFill/>
          </a:ln>
        </p:spPr>
      </p:pic>
      <p:sp>
        <p:nvSpPr>
          <p:cNvPr id="4" name="Rectangle 3"/>
          <p:cNvSpPr/>
          <p:nvPr/>
        </p:nvSpPr>
        <p:spPr>
          <a:xfrm>
            <a:off x="7999412" y="4267200"/>
            <a:ext cx="2432012" cy="523220"/>
          </a:xfrm>
          <a:prstGeom prst="rect">
            <a:avLst/>
          </a:prstGeom>
        </p:spPr>
        <p:txBody>
          <a:bodyPr wrap="none">
            <a:spAutoFit/>
          </a:bodyPr>
          <a:lstStyle/>
          <a:p>
            <a:r>
              <a:rPr lang="en-US" sz="2800" b="1" dirty="0" smtClean="0">
                <a:solidFill>
                  <a:srgbClr val="000000"/>
                </a:solidFill>
                <a:latin typeface="Times New Roman"/>
                <a:ea typeface="Calibri"/>
                <a:cs typeface="Times New Roman"/>
              </a:rPr>
              <a:t>Skew </a:t>
            </a:r>
            <a:r>
              <a:rPr lang="en-US" sz="2800" b="1" dirty="0">
                <a:solidFill>
                  <a:srgbClr val="000000"/>
                </a:solidFill>
                <a:latin typeface="Times New Roman"/>
                <a:ea typeface="Calibri"/>
                <a:cs typeface="Times New Roman"/>
              </a:rPr>
              <a:t>crossing </a:t>
            </a:r>
            <a:endParaRPr lang="en-US" dirty="0"/>
          </a:p>
        </p:txBody>
      </p:sp>
    </p:spTree>
    <p:extLst>
      <p:ext uri="{BB962C8B-B14F-4D97-AF65-F5344CB8AC3E}">
        <p14:creationId xmlns:p14="http://schemas.microsoft.com/office/powerpoint/2010/main" val="34608314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p:spPr>
        <p:txBody>
          <a:bodyPr/>
          <a:lstStyle/>
          <a:p>
            <a:fld id="{34216374-E7D6-4C74-ADA3-2C9987A1DEB2}" type="slidenum">
              <a:rPr lang="en-US" smtClean="0"/>
              <a:pPr/>
              <a:t>52</a:t>
            </a:fld>
            <a:endParaRPr lang="en-US"/>
          </a:p>
        </p:txBody>
      </p:sp>
    </p:spTree>
    <p:extLst>
      <p:ext uri="{BB962C8B-B14F-4D97-AF65-F5344CB8AC3E}">
        <p14:creationId xmlns:p14="http://schemas.microsoft.com/office/powerpoint/2010/main" val="1753210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1497703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222159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693754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4252014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817764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3655930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55252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87836"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1</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6</a:t>
            </a:r>
            <a:r>
              <a:rPr lang="en-US" sz="2800" b="1" dirty="0" smtClean="0">
                <a:solidFill>
                  <a:srgbClr val="000000"/>
                </a:solidFill>
                <a:latin typeface="Times New Roman" pitchFamily="18" charset="0"/>
                <a:cs typeface="Times New Roman" pitchFamily="18" charset="0"/>
              </a:rPr>
              <a:t>-17</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6</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3275012" y="561104"/>
            <a:ext cx="6096417" cy="1754326"/>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Transportation Engineering Basic</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4139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680431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2.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279068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3.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3256548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1901035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5.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4232968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6.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838759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7.jpg"/>
          <p:cNvPicPr>
            <a:picLocks noChangeAspect="1"/>
          </p:cNvPicPr>
          <p:nvPr/>
        </p:nvPicPr>
        <p:blipFill>
          <a:blip r:embed="rId2"/>
          <a:stretch>
            <a:fillRect/>
          </a:stretch>
        </p:blipFill>
        <p:spPr>
          <a:xfrm>
            <a:off x="7" y="0"/>
            <a:ext cx="12188825" cy="6858000"/>
          </a:xfrm>
          <a:prstGeom prst="rect">
            <a:avLst/>
          </a:prstGeom>
        </p:spPr>
      </p:pic>
      <p:sp>
        <p:nvSpPr>
          <p:cNvPr id="4" name="Slide Number Placeholder 2"/>
          <p:cNvSpPr>
            <a:spLocks noGrp="1"/>
          </p:cNvSpPr>
          <p:nvPr>
            <p:ph type="sldNum" sz="quarter" idx="12"/>
          </p:nvPr>
        </p:nvSpPr>
        <p:spPr>
          <a:xfrm>
            <a:off x="11198467" y="6170822"/>
            <a:ext cx="670385" cy="5029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216374-E7D6-4C74-ADA3-2C9987A1DEB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3456436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87836"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6</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67-77</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67</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284412" y="1423027"/>
            <a:ext cx="8153400"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Lane and Way Concept</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463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68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444" y="413266"/>
            <a:ext cx="5737225"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2690" y="312752"/>
            <a:ext cx="5336922" cy="1791260"/>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The "four-lane concept" generally refers to a road designed with two lanes in each direction, allowing for two-way traffic flow.</a:t>
            </a:r>
            <a:endParaRPr lang="en-US" dirty="0">
              <a:effectLst/>
              <a:latin typeface="Calibri"/>
              <a:ea typeface="Calibri"/>
              <a:cs typeface="Times New Roman"/>
            </a:endParaRPr>
          </a:p>
        </p:txBody>
      </p:sp>
      <p:sp>
        <p:nvSpPr>
          <p:cNvPr id="9" name="Rectangle 8"/>
          <p:cNvSpPr/>
          <p:nvPr/>
        </p:nvSpPr>
        <p:spPr>
          <a:xfrm>
            <a:off x="518167" y="2048424"/>
            <a:ext cx="5423845" cy="3065455"/>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A one-way street is a street either facilitating only one-way traffic, or designed to direct vehicles to move in one direction. One-way streets typically result in higher traffic flow as drivers may avoid encountering oncoming traffic or turns through oncoming traffic.</a:t>
            </a:r>
            <a:endParaRPr lang="en-US" dirty="0">
              <a:effectLst/>
              <a:latin typeface="Calibri"/>
              <a:ea typeface="Calibri"/>
              <a:cs typeface="Times New Roman"/>
            </a:endParaRPr>
          </a:p>
        </p:txBody>
      </p:sp>
    </p:spTree>
    <p:extLst>
      <p:ext uri="{BB962C8B-B14F-4D97-AF65-F5344CB8AC3E}">
        <p14:creationId xmlns:p14="http://schemas.microsoft.com/office/powerpoint/2010/main" val="29627010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69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129610" y="50030"/>
            <a:ext cx="6498202" cy="5020862"/>
          </a:xfrm>
          <a:prstGeom prst="rect">
            <a:avLst/>
          </a:prstGeom>
        </p:spPr>
        <p:txBody>
          <a:bodyPr wrap="square">
            <a:spAutoFit/>
          </a:bodyPr>
          <a:lstStyle/>
          <a:p>
            <a:pPr algn="just">
              <a:lnSpc>
                <a:spcPct val="115000"/>
              </a:lnSpc>
              <a:spcAft>
                <a:spcPts val="1000"/>
              </a:spcAft>
            </a:pPr>
            <a:r>
              <a:rPr lang="en-US" sz="2400" dirty="0">
                <a:latin typeface="Times New Roman" pitchFamily="18" charset="0"/>
                <a:ea typeface="Calibri"/>
                <a:cs typeface="Times New Roman" pitchFamily="18" charset="0"/>
              </a:rPr>
              <a:t>Do two vehicles simultaneously move in one lane one way road?</a:t>
            </a:r>
            <a:endParaRPr lang="en-US" dirty="0">
              <a:latin typeface="Times New Roman" pitchFamily="18" charset="0"/>
              <a:ea typeface="Calibri"/>
              <a:cs typeface="Times New Roman" pitchFamily="18" charset="0"/>
            </a:endParaRPr>
          </a:p>
          <a:p>
            <a:pPr algn="just">
              <a:lnSpc>
                <a:spcPct val="115000"/>
              </a:lnSpc>
              <a:spcAft>
                <a:spcPts val="1000"/>
              </a:spcAft>
            </a:pPr>
            <a:r>
              <a:rPr lang="en-US" sz="2400" dirty="0">
                <a:latin typeface="Times New Roman" pitchFamily="18" charset="0"/>
                <a:ea typeface="Calibri"/>
                <a:cs typeface="Times New Roman" pitchFamily="18" charset="0"/>
              </a:rPr>
              <a:t>No, two vehicles cannot simultaneously and safely occupy the same lane on a one-way road. A one-way road, by definition, has only one lane for traffic traveling in one direction. Attempting to have two vehicles occupy the same lane would lead to a collision. </a:t>
            </a:r>
            <a:endParaRPr lang="en-US" dirty="0">
              <a:latin typeface="Times New Roman" pitchFamily="18" charset="0"/>
              <a:ea typeface="Calibri"/>
              <a:cs typeface="Times New Roman" pitchFamily="18" charset="0"/>
            </a:endParaRPr>
          </a:p>
          <a:p>
            <a:pPr algn="just">
              <a:lnSpc>
                <a:spcPct val="115000"/>
              </a:lnSpc>
              <a:spcAft>
                <a:spcPts val="1000"/>
              </a:spcAft>
            </a:pPr>
            <a:r>
              <a:rPr lang="en-US" sz="2400" dirty="0">
                <a:latin typeface="Times New Roman" pitchFamily="18" charset="0"/>
                <a:ea typeface="Calibri"/>
                <a:cs typeface="Times New Roman" pitchFamily="18" charset="0"/>
              </a:rPr>
              <a:t>A lane defines a division of a road marked off with painted lines and intended to separate single lines of traffic according to speed or direction.</a:t>
            </a:r>
            <a:endParaRPr lang="en-US" dirty="0">
              <a:effectLst/>
              <a:latin typeface="Times New Roman" pitchFamily="18" charset="0"/>
              <a:ea typeface="Calibri"/>
              <a:cs typeface="Times New Roman" pitchFamily="18" charset="0"/>
            </a:endParaRPr>
          </a:p>
        </p:txBody>
      </p:sp>
      <p:pic>
        <p:nvPicPr>
          <p:cNvPr id="10" name="Picture 9" descr="Solved: One-Lane One-Way Road Assembly - Autodesk Community"/>
          <p:cNvPicPr/>
          <p:nvPr/>
        </p:nvPicPr>
        <p:blipFill rotWithShape="1">
          <a:blip r:embed="rId2">
            <a:extLst>
              <a:ext uri="{28A0092B-C50C-407E-A947-70E740481C1C}">
                <a14:useLocalDpi xmlns:a14="http://schemas.microsoft.com/office/drawing/2010/main" val="0"/>
              </a:ext>
            </a:extLst>
          </a:blip>
          <a:srcRect t="7698" b="7698"/>
          <a:stretch/>
        </p:blipFill>
        <p:spPr bwMode="auto">
          <a:xfrm>
            <a:off x="6932612" y="285320"/>
            <a:ext cx="5029200" cy="4286680"/>
          </a:xfrm>
          <a:prstGeom prst="rect">
            <a:avLst/>
          </a:prstGeom>
          <a:noFill/>
          <a:ln>
            <a:noFill/>
          </a:ln>
        </p:spPr>
      </p:pic>
    </p:spTree>
    <p:extLst>
      <p:ext uri="{BB962C8B-B14F-4D97-AF65-F5344CB8AC3E}">
        <p14:creationId xmlns:p14="http://schemas.microsoft.com/office/powerpoint/2010/main" val="1013511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a:t>
            </a:fld>
            <a:endParaRPr lang="en-US"/>
          </a:p>
        </p:txBody>
      </p:sp>
      <p:sp>
        <p:nvSpPr>
          <p:cNvPr id="4" name="Rectangle 3"/>
          <p:cNvSpPr/>
          <p:nvPr/>
        </p:nvSpPr>
        <p:spPr>
          <a:xfrm>
            <a:off x="227019" y="704088"/>
            <a:ext cx="6092825" cy="3052118"/>
          </a:xfrm>
          <a:prstGeom prst="rect">
            <a:avLst/>
          </a:prstGeom>
        </p:spPr>
        <p:txBody>
          <a:bodyPr>
            <a:spAutoFit/>
          </a:bodyPr>
          <a:lstStyle/>
          <a:p>
            <a:pPr algn="just">
              <a:lnSpc>
                <a:spcPct val="115000"/>
              </a:lnSpc>
              <a:spcAft>
                <a:spcPts val="1000"/>
              </a:spcAft>
            </a:pPr>
            <a:r>
              <a:rPr lang="en-GB" sz="3200" b="1" dirty="0" smtClean="0">
                <a:effectLst/>
                <a:latin typeface="Times New Roman" pitchFamily="18" charset="0"/>
                <a:ea typeface="Calibri"/>
                <a:cs typeface="Times New Roman" pitchFamily="18" charset="0"/>
              </a:rPr>
              <a:t>Transportation:</a:t>
            </a:r>
            <a:endParaRPr lang="en-US" sz="3200" dirty="0" smtClean="0">
              <a:effectLst/>
              <a:latin typeface="Times New Roman" pitchFamily="18" charset="0"/>
              <a:ea typeface="Calibri"/>
              <a:cs typeface="Times New Roman" pitchFamily="18" charset="0"/>
            </a:endParaRPr>
          </a:p>
          <a:p>
            <a:pPr algn="just">
              <a:lnSpc>
                <a:spcPct val="115000"/>
              </a:lnSpc>
              <a:spcAft>
                <a:spcPts val="1000"/>
              </a:spcAft>
            </a:pPr>
            <a:r>
              <a:rPr lang="en-GB" sz="3200" dirty="0" smtClean="0">
                <a:effectLst/>
                <a:latin typeface="Times New Roman" pitchFamily="18" charset="0"/>
                <a:ea typeface="Calibri"/>
                <a:cs typeface="Times New Roman" pitchFamily="18" charset="0"/>
              </a:rPr>
              <a:t>Transportation is a system by which persons and goods can be shifted from one place to another by any sort of vehicle.</a:t>
            </a:r>
            <a:endParaRPr lang="en-US" sz="3200" dirty="0">
              <a:effectLst/>
              <a:latin typeface="Times New Roman" pitchFamily="18" charset="0"/>
              <a:ea typeface="Calibri"/>
              <a:cs typeface="Times New Roman" pitchFamily="18" charset="0"/>
            </a:endParaRPr>
          </a:p>
        </p:txBody>
      </p:sp>
      <p:pic>
        <p:nvPicPr>
          <p:cNvPr id="5" name="Picture 4" descr="http://t2.gstatic.com/licensed-image?q=tbn:ANd9GcRTlWpBqllqJBhuL-4jAhpQDd0p9WDgNs9zz2YpPLofcEhMiuTJ_BEE1Igtoq3od3L7fjVyoVkEyMsveW3dj9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6012" y="76200"/>
            <a:ext cx="3901504" cy="2667000"/>
          </a:xfrm>
          <a:prstGeom prst="rect">
            <a:avLst/>
          </a:prstGeom>
          <a:noFill/>
          <a:ln>
            <a:noFill/>
          </a:ln>
        </p:spPr>
      </p:pic>
      <p:sp>
        <p:nvSpPr>
          <p:cNvPr id="7" name="Rectangle 6"/>
          <p:cNvSpPr/>
          <p:nvPr/>
        </p:nvSpPr>
        <p:spPr>
          <a:xfrm>
            <a:off x="8990019" y="2650881"/>
            <a:ext cx="1364476" cy="461665"/>
          </a:xfrm>
          <a:prstGeom prst="rect">
            <a:avLst/>
          </a:prstGeom>
        </p:spPr>
        <p:txBody>
          <a:bodyPr wrap="none">
            <a:spAutoFit/>
          </a:bodyPr>
          <a:lstStyle/>
          <a:p>
            <a:r>
              <a:rPr lang="en-GB" sz="2400" b="1" dirty="0" smtClean="0">
                <a:effectLst/>
                <a:latin typeface="Times New Roman"/>
                <a:ea typeface="Calibri"/>
              </a:rPr>
              <a:t>Highway</a:t>
            </a:r>
            <a:endParaRPr lang="en-US" sz="2400" b="1" dirty="0"/>
          </a:p>
        </p:txBody>
      </p:sp>
      <p:pic>
        <p:nvPicPr>
          <p:cNvPr id="8" name="Picture 7" descr="ET Infra Rail Show: Indian Railways to see completion of 400-500 Amrit  Bharat Stations in 2024, says Anil Khandelwal, Member, Infrastructure,  Railway Board, ET Infr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012" y="3112532"/>
            <a:ext cx="4053904" cy="2450068"/>
          </a:xfrm>
          <a:prstGeom prst="rect">
            <a:avLst/>
          </a:prstGeom>
          <a:noFill/>
          <a:ln>
            <a:noFill/>
          </a:ln>
        </p:spPr>
      </p:pic>
      <p:sp>
        <p:nvSpPr>
          <p:cNvPr id="9" name="Rectangle 8"/>
          <p:cNvSpPr/>
          <p:nvPr/>
        </p:nvSpPr>
        <p:spPr>
          <a:xfrm>
            <a:off x="9092801" y="5638814"/>
            <a:ext cx="1261884" cy="461665"/>
          </a:xfrm>
          <a:prstGeom prst="rect">
            <a:avLst/>
          </a:prstGeom>
        </p:spPr>
        <p:txBody>
          <a:bodyPr wrap="none">
            <a:spAutoFit/>
          </a:bodyPr>
          <a:lstStyle/>
          <a:p>
            <a:r>
              <a:rPr lang="en-GB" sz="2400" b="1" dirty="0" smtClean="0">
                <a:effectLst/>
                <a:latin typeface="Times New Roman"/>
                <a:ea typeface="Calibri"/>
              </a:rPr>
              <a:t>Railway</a:t>
            </a:r>
            <a:endParaRPr lang="en-US" sz="2400" b="1" dirty="0"/>
          </a:p>
        </p:txBody>
      </p:sp>
    </p:spTree>
    <p:extLst>
      <p:ext uri="{BB962C8B-B14F-4D97-AF65-F5344CB8AC3E}">
        <p14:creationId xmlns:p14="http://schemas.microsoft.com/office/powerpoint/2010/main" val="31145790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129610" y="50030"/>
            <a:ext cx="6498202" cy="3038589"/>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The standard width for a through lane on a highway is typically 12 feet (3.7 meters). However, lane widths can vary based on several factors, including road type, traffic volume, and design vehicle. The standard width of a truck is typically 2.55 meters (8.4 feet). The average width of a private car is 1.94 meters (6.36 feet). </a:t>
            </a:r>
            <a:endParaRPr lang="en-US" sz="2400" dirty="0">
              <a:effectLst/>
              <a:latin typeface="Calibri"/>
              <a:ea typeface="Calibri"/>
              <a:cs typeface="Times New Roman"/>
            </a:endParaRPr>
          </a:p>
        </p:txBody>
      </p:sp>
      <p:sp>
        <p:nvSpPr>
          <p:cNvPr id="5" name="Rectangle 4"/>
          <p:cNvSpPr/>
          <p:nvPr/>
        </p:nvSpPr>
        <p:spPr>
          <a:xfrm>
            <a:off x="109048" y="3429000"/>
            <a:ext cx="6518764" cy="2189125"/>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Yes, a two-lane road can be a one-way street. This configuration is common and offers several benefits, such as increased traffic capacity and the ability to create specialized lanes like carpool or bus lanes.</a:t>
            </a:r>
            <a:endParaRPr lang="en-US" dirty="0">
              <a:effectLst/>
              <a:latin typeface="Calibri"/>
              <a:ea typeface="Calibri"/>
              <a:cs typeface="Times New Roman"/>
            </a:endParaRPr>
          </a:p>
        </p:txBody>
      </p:sp>
      <p:pic>
        <p:nvPicPr>
          <p:cNvPr id="9" name="Picture 8" descr="Understanding Pavement Markings | Safe2Drive - Driver Resource Center"/>
          <p:cNvPicPr/>
          <p:nvPr/>
        </p:nvPicPr>
        <p:blipFill>
          <a:blip r:embed="rId2">
            <a:extLst>
              <a:ext uri="{28A0092B-C50C-407E-A947-70E740481C1C}">
                <a14:useLocalDpi xmlns:a14="http://schemas.microsoft.com/office/drawing/2010/main" val="0"/>
              </a:ext>
            </a:extLst>
          </a:blip>
          <a:srcRect/>
          <a:stretch>
            <a:fillRect/>
          </a:stretch>
        </p:blipFill>
        <p:spPr bwMode="auto">
          <a:xfrm>
            <a:off x="7542212" y="144384"/>
            <a:ext cx="3811905" cy="1424940"/>
          </a:xfrm>
          <a:prstGeom prst="rect">
            <a:avLst/>
          </a:prstGeom>
          <a:noFill/>
          <a:ln>
            <a:noFill/>
          </a:ln>
        </p:spPr>
      </p:pic>
      <p:pic>
        <p:nvPicPr>
          <p:cNvPr id="11" name="Picture 10" descr="Turnout areas marked on a two lane road - minemaven"/>
          <p:cNvPicPr/>
          <p:nvPr/>
        </p:nvPicPr>
        <p:blipFill>
          <a:blip r:embed="rId3">
            <a:extLst>
              <a:ext uri="{28A0092B-C50C-407E-A947-70E740481C1C}">
                <a14:useLocalDpi xmlns:a14="http://schemas.microsoft.com/office/drawing/2010/main" val="0"/>
              </a:ext>
            </a:extLst>
          </a:blip>
          <a:srcRect/>
          <a:stretch>
            <a:fillRect/>
          </a:stretch>
        </p:blipFill>
        <p:spPr bwMode="auto">
          <a:xfrm>
            <a:off x="6888352" y="2051684"/>
            <a:ext cx="5181600" cy="3053715"/>
          </a:xfrm>
          <a:prstGeom prst="rect">
            <a:avLst/>
          </a:prstGeom>
          <a:noFill/>
          <a:ln>
            <a:noFill/>
          </a:ln>
        </p:spPr>
      </p:pic>
    </p:spTree>
    <p:extLst>
      <p:ext uri="{BB962C8B-B14F-4D97-AF65-F5344CB8AC3E}">
        <p14:creationId xmlns:p14="http://schemas.microsoft.com/office/powerpoint/2010/main" val="29862306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129610" y="50030"/>
            <a:ext cx="6498202" cy="2613857"/>
          </a:xfrm>
          <a:prstGeom prst="rect">
            <a:avLst/>
          </a:prstGeom>
        </p:spPr>
        <p:txBody>
          <a:bodyPr wrap="square">
            <a:spAutoFit/>
          </a:bodyPr>
          <a:lstStyle/>
          <a:p>
            <a:pPr algn="just">
              <a:lnSpc>
                <a:spcPct val="115000"/>
              </a:lnSpc>
              <a:spcAft>
                <a:spcPts val="1000"/>
              </a:spcAft>
            </a:pPr>
            <a:r>
              <a:rPr lang="en-US" sz="2400" dirty="0">
                <a:solidFill>
                  <a:srgbClr val="001D35"/>
                </a:solidFill>
                <a:latin typeface="Times New Roman"/>
                <a:ea typeface="Calibri"/>
                <a:cs typeface="Times New Roman"/>
              </a:rPr>
              <a:t>Yes, a two-lane, two-way road is a common type of roadway where one lane is used for traffic traveling in each direction. These roads are typically undivided, meaning there's no physical barrier separating the opposing traffic lanes, and they can range from rural highways to residential streets. </a:t>
            </a:r>
            <a:endParaRPr lang="en-US" sz="2400" dirty="0">
              <a:effectLst/>
              <a:latin typeface="Calibri"/>
              <a:ea typeface="Calibri"/>
              <a:cs typeface="Times New Roman"/>
            </a:endParaRPr>
          </a:p>
        </p:txBody>
      </p:sp>
      <p:pic>
        <p:nvPicPr>
          <p:cNvPr id="10" name="Picture 9" descr="which is a two lane two way road : r/Truckers"/>
          <p:cNvPicPr/>
          <p:nvPr/>
        </p:nvPicPr>
        <p:blipFill>
          <a:blip r:embed="rId2">
            <a:extLst>
              <a:ext uri="{28A0092B-C50C-407E-A947-70E740481C1C}">
                <a14:useLocalDpi xmlns:a14="http://schemas.microsoft.com/office/drawing/2010/main" val="0"/>
              </a:ext>
            </a:extLst>
          </a:blip>
          <a:srcRect/>
          <a:stretch>
            <a:fillRect/>
          </a:stretch>
        </p:blipFill>
        <p:spPr bwMode="auto">
          <a:xfrm>
            <a:off x="184690" y="2895600"/>
            <a:ext cx="5943600" cy="3319780"/>
          </a:xfrm>
          <a:prstGeom prst="rect">
            <a:avLst/>
          </a:prstGeom>
          <a:noFill/>
          <a:ln>
            <a:noFill/>
          </a:ln>
        </p:spPr>
      </p:pic>
      <p:pic>
        <p:nvPicPr>
          <p:cNvPr id="12" name="Picture 11" descr="Three lane road hi-res stock photography and images - Alamy"/>
          <p:cNvPicPr/>
          <p:nvPr/>
        </p:nvPicPr>
        <p:blipFill rotWithShape="1">
          <a:blip r:embed="rId3">
            <a:extLst>
              <a:ext uri="{28A0092B-C50C-407E-A947-70E740481C1C}">
                <a14:useLocalDpi xmlns:a14="http://schemas.microsoft.com/office/drawing/2010/main" val="0"/>
              </a:ext>
            </a:extLst>
          </a:blip>
          <a:srcRect t="-1" b="10249"/>
          <a:stretch/>
        </p:blipFill>
        <p:spPr bwMode="auto">
          <a:xfrm>
            <a:off x="6780211" y="416314"/>
            <a:ext cx="5408613" cy="41391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00519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129610" y="50030"/>
            <a:ext cx="6498202" cy="2189125"/>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A four-lane road is a road that has two lanes of traffic traveling in each direction. It's a type of road designed to handle more traffic volume than a two-lane road, facilitating smoother and faster traffic flow.</a:t>
            </a:r>
            <a:endParaRPr lang="en-US" sz="2400" dirty="0">
              <a:effectLst/>
              <a:latin typeface="Calibri"/>
              <a:ea typeface="Calibri"/>
              <a:cs typeface="Times New Roman"/>
            </a:endParaRPr>
          </a:p>
        </p:txBody>
      </p:sp>
      <p:pic>
        <p:nvPicPr>
          <p:cNvPr id="9" name="Picture 8" descr="Government to construct four-lane road in Dhaka Beribadh | The Business  Standard"/>
          <p:cNvPicPr/>
          <p:nvPr/>
        </p:nvPicPr>
        <p:blipFill>
          <a:blip r:embed="rId2">
            <a:extLst>
              <a:ext uri="{28A0092B-C50C-407E-A947-70E740481C1C}">
                <a14:useLocalDpi xmlns:a14="http://schemas.microsoft.com/office/drawing/2010/main" val="0"/>
              </a:ext>
            </a:extLst>
          </a:blip>
          <a:srcRect/>
          <a:stretch>
            <a:fillRect/>
          </a:stretch>
        </p:blipFill>
        <p:spPr bwMode="auto">
          <a:xfrm>
            <a:off x="184690" y="2362200"/>
            <a:ext cx="5833522" cy="3429000"/>
          </a:xfrm>
          <a:prstGeom prst="rect">
            <a:avLst/>
          </a:prstGeom>
          <a:noFill/>
          <a:ln>
            <a:noFill/>
          </a:ln>
        </p:spPr>
      </p:pic>
      <p:pic>
        <p:nvPicPr>
          <p:cNvPr id="11" name="Picture 10" descr="6+ Thousand Road 4 Lane Royalty-Free Images, Stock Photos &amp; Pictures |  Shutterstock"/>
          <p:cNvPicPr/>
          <p:nvPr/>
        </p:nvPicPr>
        <p:blipFill rotWithShape="1">
          <a:blip r:embed="rId3">
            <a:extLst>
              <a:ext uri="{28A0092B-C50C-407E-A947-70E740481C1C}">
                <a14:useLocalDpi xmlns:a14="http://schemas.microsoft.com/office/drawing/2010/main" val="0"/>
              </a:ext>
            </a:extLst>
          </a:blip>
          <a:srcRect t="8254" b="8254"/>
          <a:stretch/>
        </p:blipFill>
        <p:spPr bwMode="auto">
          <a:xfrm>
            <a:off x="6647560" y="0"/>
            <a:ext cx="5574793" cy="3748659"/>
          </a:xfrm>
          <a:prstGeom prst="rect">
            <a:avLst/>
          </a:prstGeom>
          <a:noFill/>
          <a:ln>
            <a:noFill/>
          </a:ln>
        </p:spPr>
      </p:pic>
    </p:spTree>
    <p:extLst>
      <p:ext uri="{BB962C8B-B14F-4D97-AF65-F5344CB8AC3E}">
        <p14:creationId xmlns:p14="http://schemas.microsoft.com/office/powerpoint/2010/main" val="3255455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73</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10" name="Picture 9" descr="D:\Transportation Engineering -I\IMG_96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2612" y="60325"/>
            <a:ext cx="6705600" cy="6797675"/>
          </a:xfrm>
          <a:prstGeom prst="rect">
            <a:avLst/>
          </a:prstGeom>
          <a:noFill/>
          <a:ln>
            <a:noFill/>
          </a:ln>
        </p:spPr>
      </p:pic>
    </p:spTree>
    <p:extLst>
      <p:ext uri="{BB962C8B-B14F-4D97-AF65-F5344CB8AC3E}">
        <p14:creationId xmlns:p14="http://schemas.microsoft.com/office/powerpoint/2010/main" val="36975734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5" name="Rectangle 4"/>
          <p:cNvSpPr/>
          <p:nvPr/>
        </p:nvSpPr>
        <p:spPr>
          <a:xfrm>
            <a:off x="106001" y="228600"/>
            <a:ext cx="4921612" cy="1764394"/>
          </a:xfrm>
          <a:prstGeom prst="rect">
            <a:avLst/>
          </a:prstGeom>
        </p:spPr>
        <p:txBody>
          <a:bodyPr wrap="square">
            <a:spAutoFit/>
          </a:bodyPr>
          <a:lstStyle/>
          <a:p>
            <a:pPr algn="just">
              <a:lnSpc>
                <a:spcPct val="115000"/>
              </a:lnSpc>
              <a:spcAft>
                <a:spcPts val="1000"/>
              </a:spcAft>
            </a:pPr>
            <a:r>
              <a:rPr lang="en-US" sz="2400" dirty="0">
                <a:solidFill>
                  <a:srgbClr val="001D35"/>
                </a:solidFill>
                <a:latin typeface="Times New Roman"/>
                <a:ea typeface="Calibri"/>
                <a:cs typeface="Times New Roman"/>
              </a:rPr>
              <a:t>Yes, a five-lane road is possible. It typically involves a center lane used for turning or as a buffer, flanked by two lanes in each direction.</a:t>
            </a:r>
            <a:endParaRPr lang="en-US" dirty="0">
              <a:effectLst/>
              <a:latin typeface="Calibri"/>
              <a:ea typeface="Calibri"/>
              <a:cs typeface="Times New Roman"/>
            </a:endParaRPr>
          </a:p>
        </p:txBody>
      </p:sp>
      <p:pic>
        <p:nvPicPr>
          <p:cNvPr id="10" name="Picture 9" descr="G:\Rubieyat\21-1.PNG"/>
          <p:cNvPicPr/>
          <p:nvPr/>
        </p:nvPicPr>
        <p:blipFill>
          <a:blip r:embed="rId2">
            <a:extLst>
              <a:ext uri="{28A0092B-C50C-407E-A947-70E740481C1C}">
                <a14:useLocalDpi xmlns:a14="http://schemas.microsoft.com/office/drawing/2010/main" val="0"/>
              </a:ext>
            </a:extLst>
          </a:blip>
          <a:srcRect/>
          <a:stretch>
            <a:fillRect/>
          </a:stretch>
        </p:blipFill>
        <p:spPr bwMode="auto">
          <a:xfrm>
            <a:off x="184690" y="2209800"/>
            <a:ext cx="5452522" cy="3429000"/>
          </a:xfrm>
          <a:prstGeom prst="rect">
            <a:avLst/>
          </a:prstGeom>
          <a:noFill/>
          <a:ln>
            <a:noFill/>
          </a:ln>
        </p:spPr>
      </p:pic>
      <p:pic>
        <p:nvPicPr>
          <p:cNvPr id="12" name="Picture 11" descr="G:\Rubieyat\21-2.PNG"/>
          <p:cNvPicPr/>
          <p:nvPr/>
        </p:nvPicPr>
        <p:blipFill>
          <a:blip r:embed="rId3">
            <a:extLst>
              <a:ext uri="{28A0092B-C50C-407E-A947-70E740481C1C}">
                <a14:useLocalDpi xmlns:a14="http://schemas.microsoft.com/office/drawing/2010/main" val="0"/>
              </a:ext>
            </a:extLst>
          </a:blip>
          <a:srcRect/>
          <a:stretch>
            <a:fillRect/>
          </a:stretch>
        </p:blipFill>
        <p:spPr bwMode="auto">
          <a:xfrm>
            <a:off x="6018211" y="14047"/>
            <a:ext cx="6170613" cy="3491153"/>
          </a:xfrm>
          <a:prstGeom prst="rect">
            <a:avLst/>
          </a:prstGeom>
          <a:noFill/>
          <a:ln>
            <a:noFill/>
          </a:ln>
        </p:spPr>
      </p:pic>
      <p:sp>
        <p:nvSpPr>
          <p:cNvPr id="8" name="Rectangle 7"/>
          <p:cNvSpPr/>
          <p:nvPr/>
        </p:nvSpPr>
        <p:spPr>
          <a:xfrm>
            <a:off x="8329788" y="3634441"/>
            <a:ext cx="1795684" cy="423834"/>
          </a:xfrm>
          <a:prstGeom prst="rect">
            <a:avLst/>
          </a:prstGeom>
        </p:spPr>
        <p:txBody>
          <a:bodyPr wrap="none">
            <a:spAutoFit/>
          </a:bodyPr>
          <a:lstStyle/>
          <a:p>
            <a:pPr algn="just">
              <a:lnSpc>
                <a:spcPct val="115000"/>
              </a:lnSpc>
              <a:spcAft>
                <a:spcPts val="1000"/>
              </a:spcAft>
            </a:pPr>
            <a:r>
              <a:rPr lang="en-US" sz="2000" b="1" dirty="0">
                <a:latin typeface="Times New Roman"/>
                <a:ea typeface="Calibri"/>
                <a:cs typeface="Times New Roman"/>
              </a:rPr>
              <a:t>Six Lane Road</a:t>
            </a:r>
            <a:endParaRPr lang="en-US" sz="1600" b="1" dirty="0">
              <a:effectLst/>
              <a:latin typeface="Calibri"/>
              <a:ea typeface="Calibri"/>
              <a:cs typeface="Times New Roman"/>
            </a:endParaRPr>
          </a:p>
        </p:txBody>
      </p:sp>
    </p:spTree>
    <p:extLst>
      <p:ext uri="{BB962C8B-B14F-4D97-AF65-F5344CB8AC3E}">
        <p14:creationId xmlns:p14="http://schemas.microsoft.com/office/powerpoint/2010/main" val="38510031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60280" y="207825"/>
            <a:ext cx="5893986" cy="490199"/>
          </a:xfrm>
          <a:prstGeom prst="rect">
            <a:avLst/>
          </a:prstGeom>
        </p:spPr>
        <p:txBody>
          <a:bodyPr wrap="none">
            <a:spAutoFit/>
          </a:bodyPr>
          <a:lstStyle/>
          <a:p>
            <a:pPr algn="ctr">
              <a:lnSpc>
                <a:spcPct val="115000"/>
              </a:lnSpc>
              <a:spcAft>
                <a:spcPts val="1000"/>
              </a:spcAft>
            </a:pPr>
            <a:r>
              <a:rPr lang="en-US" sz="2400" dirty="0">
                <a:solidFill>
                  <a:srgbClr val="FF0000"/>
                </a:solidFill>
                <a:latin typeface="Times New Roman"/>
                <a:ea typeface="Calibri"/>
                <a:cs typeface="Times New Roman"/>
              </a:rPr>
              <a:t>Way means the direction of vehicle movement</a:t>
            </a:r>
            <a:endParaRPr lang="en-US" dirty="0">
              <a:solidFill>
                <a:srgbClr val="FF0000"/>
              </a:solidFill>
              <a:effectLst/>
              <a:latin typeface="Calibri"/>
              <a:ea typeface="Calibri"/>
              <a:cs typeface="Times New Roman"/>
            </a:endParaRPr>
          </a:p>
        </p:txBody>
      </p:sp>
      <p:sp>
        <p:nvSpPr>
          <p:cNvPr id="9" name="Rectangle 8"/>
          <p:cNvSpPr/>
          <p:nvPr/>
        </p:nvSpPr>
        <p:spPr>
          <a:xfrm>
            <a:off x="155583" y="762000"/>
            <a:ext cx="6015030" cy="4737515"/>
          </a:xfrm>
          <a:prstGeom prst="rect">
            <a:avLst/>
          </a:prstGeom>
        </p:spPr>
        <p:txBody>
          <a:bodyPr wrap="square">
            <a:spAutoFit/>
          </a:bodyPr>
          <a:lstStyle/>
          <a:p>
            <a:pPr algn="just">
              <a:lnSpc>
                <a:spcPct val="115000"/>
              </a:lnSpc>
              <a:spcAft>
                <a:spcPts val="1000"/>
              </a:spcAft>
            </a:pPr>
            <a:r>
              <a:rPr lang="en-US" sz="2400" dirty="0">
                <a:solidFill>
                  <a:srgbClr val="001D35"/>
                </a:solidFill>
                <a:latin typeface="Times New Roman"/>
                <a:ea typeface="Calibri"/>
                <a:cs typeface="Times New Roman"/>
              </a:rPr>
              <a:t>An emergency lane, also known as a hard shoulder or shoulder, is a designated area alongside a highway or major road, typically on the far left side, intended for use in emergency situations. It provides a safe space for vehicles experiencing breakdowns, for emergency responders to access accident scenes, and for other authorized vehicles in urgent situations. Using the emergency lane for non-emergency purposes is illegal and can have serious consequences. </a:t>
            </a:r>
            <a:endParaRPr lang="en-US" dirty="0">
              <a:effectLst/>
              <a:latin typeface="Calibri"/>
              <a:ea typeface="Calibri"/>
              <a:cs typeface="Times New Roman"/>
            </a:endParaRPr>
          </a:p>
        </p:txBody>
      </p:sp>
      <p:pic>
        <p:nvPicPr>
          <p:cNvPr id="13" name="Picture 12" descr="https://i0.wp.com/bjak.my/blog/wp-content/uploads/2022/01/photo1641348959-1.jpeg?resize=1024%2C1024&amp;ssl=1"/>
          <p:cNvPicPr/>
          <p:nvPr/>
        </p:nvPicPr>
        <p:blipFill>
          <a:blip r:embed="rId2">
            <a:extLst>
              <a:ext uri="{28A0092B-C50C-407E-A947-70E740481C1C}">
                <a14:useLocalDpi xmlns:a14="http://schemas.microsoft.com/office/drawing/2010/main" val="0"/>
              </a:ext>
            </a:extLst>
          </a:blip>
          <a:srcRect/>
          <a:stretch>
            <a:fillRect/>
          </a:stretch>
        </p:blipFill>
        <p:spPr bwMode="auto">
          <a:xfrm>
            <a:off x="6475411" y="207825"/>
            <a:ext cx="5713413" cy="5659575"/>
          </a:xfrm>
          <a:prstGeom prst="rect">
            <a:avLst/>
          </a:prstGeom>
          <a:noFill/>
          <a:ln>
            <a:noFill/>
          </a:ln>
        </p:spPr>
      </p:pic>
    </p:spTree>
    <p:extLst>
      <p:ext uri="{BB962C8B-B14F-4D97-AF65-F5344CB8AC3E}">
        <p14:creationId xmlns:p14="http://schemas.microsoft.com/office/powerpoint/2010/main" val="12848950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9" name="Rectangle 8"/>
          <p:cNvSpPr/>
          <p:nvPr/>
        </p:nvSpPr>
        <p:spPr>
          <a:xfrm>
            <a:off x="149574" y="160338"/>
            <a:ext cx="6015030" cy="2189125"/>
          </a:xfrm>
          <a:prstGeom prst="rect">
            <a:avLst/>
          </a:prstGeom>
        </p:spPr>
        <p:txBody>
          <a:bodyPr wrap="square">
            <a:spAutoFit/>
          </a:bodyPr>
          <a:lstStyle/>
          <a:p>
            <a:pPr algn="just">
              <a:lnSpc>
                <a:spcPct val="115000"/>
              </a:lnSpc>
              <a:spcAft>
                <a:spcPts val="1000"/>
              </a:spcAft>
            </a:pPr>
            <a:r>
              <a:rPr lang="en-US" sz="2400" dirty="0">
                <a:latin typeface="Times New Roman"/>
                <a:ea typeface="Calibri"/>
                <a:cs typeface="Times New Roman"/>
              </a:rPr>
              <a:t>Generally, the emergency lane is reserved for the use of ambulances, fire and rescue, police, and enforcement agencies. This lane will facilitate them to avoid traffic and get to their destination quickly</a:t>
            </a:r>
            <a:r>
              <a:rPr lang="en-US" sz="2400" dirty="0" smtClean="0">
                <a:latin typeface="Times New Roman"/>
                <a:ea typeface="Calibri"/>
                <a:cs typeface="Times New Roman"/>
              </a:rPr>
              <a:t>.</a:t>
            </a:r>
            <a:endParaRPr lang="en-US" sz="2400" dirty="0">
              <a:latin typeface="Calibri"/>
              <a:ea typeface="Calibri"/>
              <a:cs typeface="Times New Roman"/>
            </a:endParaRPr>
          </a:p>
        </p:txBody>
      </p:sp>
      <p:sp>
        <p:nvSpPr>
          <p:cNvPr id="5" name="Rectangle 4"/>
          <p:cNvSpPr/>
          <p:nvPr/>
        </p:nvSpPr>
        <p:spPr>
          <a:xfrm>
            <a:off x="184690" y="2514600"/>
            <a:ext cx="6092825" cy="3463320"/>
          </a:xfrm>
          <a:prstGeom prst="rect">
            <a:avLst/>
          </a:prstGeom>
        </p:spPr>
        <p:txBody>
          <a:bodyPr>
            <a:spAutoFit/>
          </a:bodyPr>
          <a:lstStyle/>
          <a:p>
            <a:pPr algn="just">
              <a:lnSpc>
                <a:spcPct val="115000"/>
              </a:lnSpc>
              <a:spcAft>
                <a:spcPts val="1000"/>
              </a:spcAft>
            </a:pPr>
            <a:r>
              <a:rPr lang="en-US" sz="2400" dirty="0">
                <a:solidFill>
                  <a:srgbClr val="001D35"/>
                </a:solidFill>
                <a:latin typeface="Times New Roman"/>
                <a:ea typeface="Calibri"/>
                <a:cs typeface="Times New Roman"/>
              </a:rPr>
              <a:t>A feeder road is a secondary road that directs traffic to a more major road like a highway or turnpike. It essentially acts as a collector, gathering traffic from local areas and funneling it towards larger roadways. These roads are often found parallel to highways, allowing for local access while minimizing disruption to through traffic. </a:t>
            </a:r>
            <a:endParaRPr lang="en-US" dirty="0">
              <a:effectLst/>
              <a:latin typeface="Calibri"/>
              <a:ea typeface="Calibri"/>
              <a:cs typeface="Times New Roman"/>
            </a:endParaRPr>
          </a:p>
        </p:txBody>
      </p:sp>
      <p:pic>
        <p:nvPicPr>
          <p:cNvPr id="10" name="Picture 9"/>
          <p:cNvPicPr/>
          <p:nvPr/>
        </p:nvPicPr>
        <p:blipFill>
          <a:blip r:embed="rId2"/>
          <a:stretch>
            <a:fillRect/>
          </a:stretch>
        </p:blipFill>
        <p:spPr>
          <a:xfrm>
            <a:off x="6277515" y="7951"/>
            <a:ext cx="5943600" cy="5021249"/>
          </a:xfrm>
          <a:prstGeom prst="rect">
            <a:avLst/>
          </a:prstGeom>
        </p:spPr>
      </p:pic>
    </p:spTree>
    <p:extLst>
      <p:ext uri="{BB962C8B-B14F-4D97-AF65-F5344CB8AC3E}">
        <p14:creationId xmlns:p14="http://schemas.microsoft.com/office/powerpoint/2010/main" val="4272272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The 4-lane-4-approach intersection and 4 phases with predefined signal... |  Download Scientific Diagram"/>
          <p:cNvPicPr/>
          <p:nvPr/>
        </p:nvPicPr>
        <p:blipFill>
          <a:blip r:embed="rId2">
            <a:extLst>
              <a:ext uri="{28A0092B-C50C-407E-A947-70E740481C1C}">
                <a14:useLocalDpi xmlns:a14="http://schemas.microsoft.com/office/drawing/2010/main" val="0"/>
              </a:ext>
            </a:extLst>
          </a:blip>
          <a:srcRect/>
          <a:stretch>
            <a:fillRect/>
          </a:stretch>
        </p:blipFill>
        <p:spPr bwMode="auto">
          <a:xfrm>
            <a:off x="1598612" y="0"/>
            <a:ext cx="9525000" cy="4953000"/>
          </a:xfrm>
          <a:prstGeom prst="rect">
            <a:avLst/>
          </a:prstGeom>
          <a:noFill/>
          <a:ln>
            <a:noFill/>
          </a:ln>
        </p:spPr>
      </p:pic>
    </p:spTree>
    <p:extLst>
      <p:ext uri="{BB962C8B-B14F-4D97-AF65-F5344CB8AC3E}">
        <p14:creationId xmlns:p14="http://schemas.microsoft.com/office/powerpoint/2010/main" val="10022830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732212" y="2514600"/>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7-9</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78-144</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78</a:t>
            </a:fld>
            <a:endParaRPr lang="en-US"/>
          </a:p>
        </p:txBody>
      </p:sp>
      <p:sp>
        <p:nvSpPr>
          <p:cNvPr id="5" name="Freeform 28"/>
          <p:cNvSpPr/>
          <p:nvPr/>
        </p:nvSpPr>
        <p:spPr>
          <a:xfrm>
            <a:off x="17" y="36"/>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1837211" y="719151"/>
            <a:ext cx="8153400" cy="1754326"/>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Highway Geometric Design</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5702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79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307974" y="126739"/>
            <a:ext cx="11501437" cy="6615144"/>
          </a:xfrm>
          <a:prstGeom prst="rect">
            <a:avLst/>
          </a:prstGeom>
        </p:spPr>
        <p:txBody>
          <a:bodyPr wrap="square">
            <a:spAutoFit/>
          </a:bodyPr>
          <a:lstStyle/>
          <a:p>
            <a:pPr algn="just">
              <a:lnSpc>
                <a:spcPct val="115000"/>
              </a:lnSpc>
              <a:spcAft>
                <a:spcPts val="1000"/>
              </a:spcAft>
            </a:pPr>
            <a:r>
              <a:rPr lang="en-US" sz="2800" b="1" dirty="0">
                <a:latin typeface="Times New Roman"/>
                <a:ea typeface="Calibri"/>
                <a:cs typeface="Times New Roman"/>
              </a:rPr>
              <a:t>Importance of highway geometry design:</a:t>
            </a:r>
            <a:endParaRPr lang="en-US" sz="2000" dirty="0">
              <a:latin typeface="Calibri"/>
              <a:ea typeface="Calibri"/>
              <a:cs typeface="Times New Roman"/>
            </a:endParaRPr>
          </a:p>
          <a:p>
            <a:pPr algn="just">
              <a:lnSpc>
                <a:spcPct val="150000"/>
              </a:lnSpc>
              <a:spcAft>
                <a:spcPts val="1000"/>
              </a:spcAft>
            </a:pPr>
            <a:r>
              <a:rPr lang="en-US" sz="2400" dirty="0">
                <a:latin typeface="Times New Roman"/>
                <a:ea typeface="Calibri"/>
                <a:cs typeface="Times New Roman"/>
              </a:rPr>
              <a:t>Highway geometry design is </a:t>
            </a:r>
            <a:r>
              <a:rPr lang="en-US" sz="2400" b="1" dirty="0">
                <a:latin typeface="Times New Roman"/>
                <a:ea typeface="Calibri"/>
                <a:cs typeface="Times New Roman"/>
              </a:rPr>
              <a:t>critically important</a:t>
            </a:r>
            <a:r>
              <a:rPr lang="en-US" sz="2400" dirty="0">
                <a:latin typeface="Times New Roman"/>
                <a:ea typeface="Calibri"/>
                <a:cs typeface="Times New Roman"/>
              </a:rPr>
              <a:t> in transportation engineering because it directly affects the </a:t>
            </a:r>
            <a:r>
              <a:rPr lang="en-US" sz="2400" b="1" dirty="0">
                <a:latin typeface="Times New Roman"/>
                <a:ea typeface="Calibri"/>
                <a:cs typeface="Times New Roman"/>
              </a:rPr>
              <a:t>safety, efficiency, capacity, and comfort</a:t>
            </a:r>
            <a:r>
              <a:rPr lang="en-US" sz="2400" dirty="0">
                <a:latin typeface="Times New Roman"/>
                <a:ea typeface="Calibri"/>
                <a:cs typeface="Times New Roman"/>
              </a:rPr>
              <a:t> of road users. It involves the physical layout and dimensions of the highway, such as alignment, cross-section, sight distance, and intersections.</a:t>
            </a:r>
            <a:endParaRPr lang="en-US" sz="2400" dirty="0">
              <a:latin typeface="Calibri"/>
              <a:ea typeface="Calibri"/>
              <a:cs typeface="Times New Roman"/>
            </a:endParaRPr>
          </a:p>
          <a:p>
            <a:pPr marL="342900" marR="0" lvl="0" indent="-342900" algn="just">
              <a:lnSpc>
                <a:spcPct val="150000"/>
              </a:lnSpc>
              <a:spcBef>
                <a:spcPts val="0"/>
              </a:spcBef>
              <a:spcAft>
                <a:spcPts val="0"/>
              </a:spcAft>
              <a:buFont typeface="Symbol"/>
              <a:buChar char=""/>
            </a:pPr>
            <a:r>
              <a:rPr lang="en-US" sz="2200" b="1" dirty="0">
                <a:latin typeface="Times New Roman"/>
                <a:ea typeface="Calibri"/>
                <a:cs typeface="Times New Roman"/>
              </a:rPr>
              <a:t>Proper curvature and sight distances</a:t>
            </a:r>
            <a:r>
              <a:rPr lang="en-US" sz="2200" dirty="0">
                <a:latin typeface="Times New Roman"/>
                <a:ea typeface="Calibri"/>
                <a:cs typeface="Times New Roman"/>
              </a:rPr>
              <a:t> ensure drivers can see obstacles in time to react.</a:t>
            </a:r>
            <a:endParaRPr lang="en-US" sz="2200" dirty="0">
              <a:latin typeface="Calibri"/>
              <a:ea typeface="Calibri"/>
              <a:cs typeface="Times New Roman"/>
            </a:endParaRPr>
          </a:p>
          <a:p>
            <a:pPr marL="342900" marR="0" lvl="0" indent="-342900">
              <a:lnSpc>
                <a:spcPct val="150000"/>
              </a:lnSpc>
              <a:buFont typeface="Symbol"/>
              <a:buChar char=""/>
            </a:pPr>
            <a:r>
              <a:rPr lang="en-US" sz="2200" dirty="0">
                <a:latin typeface="Times New Roman"/>
                <a:ea typeface="Times New Roman"/>
              </a:rPr>
              <a:t>Good geometry reduces </a:t>
            </a:r>
            <a:r>
              <a:rPr lang="en-US" sz="2200" b="1" dirty="0">
                <a:latin typeface="Times New Roman"/>
                <a:ea typeface="Times New Roman"/>
              </a:rPr>
              <a:t>congestion</a:t>
            </a:r>
            <a:r>
              <a:rPr lang="en-US" sz="2200" dirty="0">
                <a:latin typeface="Times New Roman"/>
                <a:ea typeface="Times New Roman"/>
              </a:rPr>
              <a:t> and </a:t>
            </a:r>
            <a:r>
              <a:rPr lang="en-US" sz="2200" b="1" dirty="0">
                <a:latin typeface="Times New Roman"/>
                <a:ea typeface="Times New Roman"/>
              </a:rPr>
              <a:t>bottlenecks</a:t>
            </a:r>
            <a:r>
              <a:rPr lang="en-US" sz="2200" dirty="0">
                <a:latin typeface="Times New Roman"/>
                <a:ea typeface="Times New Roman"/>
              </a:rPr>
              <a:t>.</a:t>
            </a:r>
          </a:p>
          <a:p>
            <a:pPr marL="342900" marR="0" lvl="0" indent="-342900">
              <a:lnSpc>
                <a:spcPct val="150000"/>
              </a:lnSpc>
              <a:buFont typeface="Symbol"/>
              <a:buChar char=""/>
            </a:pPr>
            <a:r>
              <a:rPr lang="en-US" sz="2200" b="1" dirty="0">
                <a:latin typeface="Times New Roman"/>
                <a:ea typeface="Times New Roman"/>
              </a:rPr>
              <a:t>Smooth horizontal and vertical alignments</a:t>
            </a:r>
            <a:r>
              <a:rPr lang="en-US" sz="2200" dirty="0">
                <a:latin typeface="Times New Roman"/>
                <a:ea typeface="Times New Roman"/>
              </a:rPr>
              <a:t> allow for consistent speeds.</a:t>
            </a:r>
          </a:p>
          <a:p>
            <a:pPr marL="342900" marR="0" lvl="0" indent="-342900">
              <a:lnSpc>
                <a:spcPct val="150000"/>
              </a:lnSpc>
              <a:buFont typeface="Symbol"/>
              <a:buChar char=""/>
            </a:pPr>
            <a:r>
              <a:rPr lang="en-US" sz="2200" dirty="0">
                <a:latin typeface="Times New Roman"/>
                <a:ea typeface="Times New Roman"/>
              </a:rPr>
              <a:t>Optimized design reduces </a:t>
            </a:r>
            <a:r>
              <a:rPr lang="en-US" sz="2200" b="1" dirty="0">
                <a:latin typeface="Times New Roman"/>
                <a:ea typeface="Times New Roman"/>
              </a:rPr>
              <a:t>construction and maintenance costs</a:t>
            </a:r>
            <a:r>
              <a:rPr lang="en-US" sz="2200" dirty="0">
                <a:latin typeface="Times New Roman"/>
                <a:ea typeface="Times New Roman"/>
              </a:rPr>
              <a:t>.</a:t>
            </a:r>
          </a:p>
          <a:p>
            <a:pPr marL="342900" marR="0" lvl="0" indent="-342900">
              <a:lnSpc>
                <a:spcPct val="150000"/>
              </a:lnSpc>
              <a:buFont typeface="Symbol"/>
              <a:buChar char=""/>
            </a:pPr>
            <a:r>
              <a:rPr lang="en-US" sz="2200" dirty="0">
                <a:latin typeface="Times New Roman"/>
                <a:ea typeface="Times New Roman"/>
              </a:rPr>
              <a:t>Good design considers </a:t>
            </a:r>
            <a:r>
              <a:rPr lang="en-US" sz="2200" b="1" dirty="0">
                <a:latin typeface="Times New Roman"/>
                <a:ea typeface="Times New Roman"/>
              </a:rPr>
              <a:t>future traffic volumes</a:t>
            </a:r>
            <a:r>
              <a:rPr lang="en-US" sz="2200" dirty="0">
                <a:latin typeface="Times New Roman"/>
                <a:ea typeface="Times New Roman"/>
              </a:rPr>
              <a:t>, avoiding costly upgrades.</a:t>
            </a:r>
          </a:p>
          <a:p>
            <a:pPr marL="342900" marR="0" lvl="0" indent="-342900">
              <a:lnSpc>
                <a:spcPct val="150000"/>
              </a:lnSpc>
              <a:buFont typeface="Symbol"/>
              <a:buChar char=""/>
            </a:pPr>
            <a:r>
              <a:rPr lang="en-US" sz="2200" dirty="0">
                <a:latin typeface="Times New Roman"/>
                <a:ea typeface="Times New Roman"/>
              </a:rPr>
              <a:t>Promotes </a:t>
            </a:r>
            <a:r>
              <a:rPr lang="en-US" sz="2200" b="1" dirty="0">
                <a:latin typeface="Times New Roman"/>
                <a:ea typeface="Times New Roman"/>
              </a:rPr>
              <a:t>sustainable development</a:t>
            </a:r>
            <a:r>
              <a:rPr lang="en-US" sz="2200" dirty="0">
                <a:latin typeface="Times New Roman"/>
                <a:ea typeface="Times New Roman"/>
              </a:rPr>
              <a:t> by integrating with terrain and minimizing cut-and-fill operations.</a:t>
            </a:r>
            <a:endParaRPr lang="en-US" sz="2200" dirty="0">
              <a:effectLst/>
              <a:latin typeface="Times New Roman"/>
              <a:ea typeface="Times New Roman"/>
            </a:endParaRPr>
          </a:p>
        </p:txBody>
      </p:sp>
    </p:spTree>
    <p:extLst>
      <p:ext uri="{BB962C8B-B14F-4D97-AF65-F5344CB8AC3E}">
        <p14:creationId xmlns:p14="http://schemas.microsoft.com/office/powerpoint/2010/main" val="2626006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a:t>
            </a:fld>
            <a:endParaRPr lang="en-US"/>
          </a:p>
        </p:txBody>
      </p:sp>
      <p:sp>
        <p:nvSpPr>
          <p:cNvPr id="4" name="Rectangle 3"/>
          <p:cNvSpPr/>
          <p:nvPr/>
        </p:nvSpPr>
        <p:spPr>
          <a:xfrm>
            <a:off x="74612" y="239964"/>
            <a:ext cx="7162800" cy="4821833"/>
          </a:xfrm>
          <a:prstGeom prst="rect">
            <a:avLst/>
          </a:prstGeom>
        </p:spPr>
        <p:txBody>
          <a:bodyPr wrap="square">
            <a:spAutoFit/>
          </a:bodyPr>
          <a:lstStyle/>
          <a:p>
            <a:pPr algn="just">
              <a:lnSpc>
                <a:spcPct val="115000"/>
              </a:lnSpc>
              <a:spcAft>
                <a:spcPts val="1000"/>
              </a:spcAft>
            </a:pPr>
            <a:r>
              <a:rPr lang="en-GB" sz="3600" b="1" dirty="0" smtClean="0">
                <a:effectLst/>
                <a:latin typeface="Times New Roman"/>
                <a:ea typeface="Calibri"/>
                <a:cs typeface="Times New Roman"/>
              </a:rPr>
              <a:t>Importance: </a:t>
            </a:r>
            <a:endParaRPr lang="en-US" sz="2400" dirty="0" smtClean="0">
              <a:effectLst/>
              <a:latin typeface="Calibri"/>
              <a:ea typeface="Calibri"/>
              <a:cs typeface="Times New Roman"/>
            </a:endParaRPr>
          </a:p>
          <a:p>
            <a:pPr algn="just">
              <a:lnSpc>
                <a:spcPct val="115000"/>
              </a:lnSpc>
              <a:spcAft>
                <a:spcPts val="1000"/>
              </a:spcAft>
            </a:pPr>
            <a:r>
              <a:rPr lang="en-GB" sz="2800" dirty="0" smtClean="0">
                <a:effectLst/>
                <a:latin typeface="Times New Roman"/>
                <a:ea typeface="Calibri"/>
                <a:cs typeface="Times New Roman"/>
              </a:rPr>
              <a:t>Transportation engineering deals with the transhipment of persons and goods from one place to another by any sorts of vehicle. For rapid economical, industrial, social, and cultural development of any country, a good system of transportation is very essential. A good system of transportation includes a good network of highways, railways, waterways and airways. </a:t>
            </a:r>
            <a:endParaRPr lang="en-US" sz="2000" dirty="0">
              <a:effectLst/>
              <a:latin typeface="Calibri"/>
              <a:ea typeface="Calibri"/>
              <a:cs typeface="Times New Roman"/>
            </a:endParaRPr>
          </a:p>
        </p:txBody>
      </p:sp>
      <p:sp>
        <p:nvSpPr>
          <p:cNvPr id="7" name="Rectangle 6"/>
          <p:cNvSpPr/>
          <p:nvPr/>
        </p:nvSpPr>
        <p:spPr>
          <a:xfrm>
            <a:off x="8990012" y="2514614"/>
            <a:ext cx="1535036" cy="461665"/>
          </a:xfrm>
          <a:prstGeom prst="rect">
            <a:avLst/>
          </a:prstGeom>
        </p:spPr>
        <p:txBody>
          <a:bodyPr wrap="none">
            <a:spAutoFit/>
          </a:bodyPr>
          <a:lstStyle/>
          <a:p>
            <a:r>
              <a:rPr lang="en-GB" sz="2400" b="1" dirty="0" smtClean="0">
                <a:effectLst/>
                <a:latin typeface="Times New Roman"/>
                <a:ea typeface="Calibri"/>
              </a:rPr>
              <a:t>Waterway</a:t>
            </a:r>
            <a:endParaRPr lang="en-US" sz="2400" b="1" dirty="0"/>
          </a:p>
        </p:txBody>
      </p:sp>
      <p:sp>
        <p:nvSpPr>
          <p:cNvPr id="9" name="Rectangle 8"/>
          <p:cNvSpPr/>
          <p:nvPr/>
        </p:nvSpPr>
        <p:spPr>
          <a:xfrm>
            <a:off x="9092801" y="5257814"/>
            <a:ext cx="1159292" cy="461665"/>
          </a:xfrm>
          <a:prstGeom prst="rect">
            <a:avLst/>
          </a:prstGeom>
        </p:spPr>
        <p:txBody>
          <a:bodyPr wrap="none">
            <a:spAutoFit/>
          </a:bodyPr>
          <a:lstStyle/>
          <a:p>
            <a:r>
              <a:rPr lang="en-GB" sz="2400" b="1" dirty="0" smtClean="0">
                <a:effectLst/>
                <a:latin typeface="Times New Roman"/>
                <a:ea typeface="Calibri"/>
              </a:rPr>
              <a:t>Airway</a:t>
            </a:r>
            <a:endParaRPr lang="en-US" sz="2400" b="1" dirty="0"/>
          </a:p>
        </p:txBody>
      </p:sp>
      <p:pic>
        <p:nvPicPr>
          <p:cNvPr id="10" name="Picture 9" descr="Intracoastal Waterway | US East Coast Shipping Route | Britannic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2212" y="54456"/>
            <a:ext cx="3977704" cy="2383957"/>
          </a:xfrm>
          <a:prstGeom prst="rect">
            <a:avLst/>
          </a:prstGeom>
          <a:noFill/>
          <a:ln>
            <a:noFill/>
          </a:ln>
        </p:spPr>
      </p:pic>
      <p:pic>
        <p:nvPicPr>
          <p:cNvPr id="11" name="Picture 10" descr="Airway Transport - Nisa Logistics"/>
          <p:cNvPicPr/>
          <p:nvPr/>
        </p:nvPicPr>
        <p:blipFill>
          <a:blip r:embed="rId3">
            <a:extLst>
              <a:ext uri="{28A0092B-C50C-407E-A947-70E740481C1C}">
                <a14:useLocalDpi xmlns:a14="http://schemas.microsoft.com/office/drawing/2010/main" val="0"/>
              </a:ext>
            </a:extLst>
          </a:blip>
          <a:srcRect/>
          <a:stretch>
            <a:fillRect/>
          </a:stretch>
        </p:blipFill>
        <p:spPr bwMode="auto">
          <a:xfrm>
            <a:off x="7565008" y="2895601"/>
            <a:ext cx="3954908" cy="2166183"/>
          </a:xfrm>
          <a:prstGeom prst="rect">
            <a:avLst/>
          </a:prstGeom>
          <a:noFill/>
          <a:ln>
            <a:noFill/>
          </a:ln>
        </p:spPr>
      </p:pic>
    </p:spTree>
    <p:extLst>
      <p:ext uri="{BB962C8B-B14F-4D97-AF65-F5344CB8AC3E}">
        <p14:creationId xmlns:p14="http://schemas.microsoft.com/office/powerpoint/2010/main" val="20956909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5" name="Rectangle 4"/>
          <p:cNvSpPr/>
          <p:nvPr/>
        </p:nvSpPr>
        <p:spPr>
          <a:xfrm>
            <a:off x="217739" y="413266"/>
            <a:ext cx="5190873" cy="4801314"/>
          </a:xfrm>
          <a:prstGeom prst="rect">
            <a:avLst/>
          </a:prstGeom>
        </p:spPr>
        <p:txBody>
          <a:bodyPr wrap="square">
            <a:spAutoFit/>
          </a:bodyPr>
          <a:lstStyle/>
          <a:p>
            <a:pPr>
              <a:lnSpc>
                <a:spcPct val="150000"/>
              </a:lnSpc>
            </a:pPr>
            <a:r>
              <a:rPr lang="en-US" sz="3200" b="1" dirty="0">
                <a:latin typeface="Times New Roman"/>
                <a:ea typeface="Times New Roman"/>
              </a:rPr>
              <a:t>Elements of highway geometric design:</a:t>
            </a:r>
            <a:endParaRPr lang="en-US" sz="2800" dirty="0">
              <a:latin typeface="Times New Roman"/>
              <a:ea typeface="Times New Roman"/>
            </a:endParaRPr>
          </a:p>
          <a:p>
            <a:pPr marL="342900" marR="0" lvl="0" indent="-342900">
              <a:lnSpc>
                <a:spcPct val="150000"/>
              </a:lnSpc>
              <a:buFont typeface="Symbol"/>
              <a:buChar char=""/>
            </a:pPr>
            <a:r>
              <a:rPr lang="en-US" sz="2800" dirty="0">
                <a:latin typeface="Times New Roman"/>
                <a:ea typeface="Times New Roman"/>
              </a:rPr>
              <a:t>Cross-section elements</a:t>
            </a:r>
          </a:p>
          <a:p>
            <a:pPr marL="342900" marR="0" lvl="0" indent="-342900">
              <a:lnSpc>
                <a:spcPct val="150000"/>
              </a:lnSpc>
              <a:buFont typeface="Symbol"/>
              <a:buChar char=""/>
            </a:pPr>
            <a:r>
              <a:rPr lang="en-US" sz="2800" dirty="0">
                <a:latin typeface="Times New Roman"/>
                <a:ea typeface="Times New Roman"/>
              </a:rPr>
              <a:t>Sight distance consideration</a:t>
            </a:r>
          </a:p>
          <a:p>
            <a:pPr marL="342900" marR="0" lvl="0" indent="-342900">
              <a:lnSpc>
                <a:spcPct val="150000"/>
              </a:lnSpc>
              <a:buFont typeface="Symbol"/>
              <a:buChar char=""/>
            </a:pPr>
            <a:r>
              <a:rPr lang="en-US" sz="2800" dirty="0">
                <a:latin typeface="Times New Roman"/>
                <a:ea typeface="Times New Roman"/>
              </a:rPr>
              <a:t>Horizontal alignment details</a:t>
            </a:r>
          </a:p>
          <a:p>
            <a:pPr marL="342900" marR="0" lvl="0" indent="-342900">
              <a:lnSpc>
                <a:spcPct val="150000"/>
              </a:lnSpc>
              <a:buFont typeface="Symbol"/>
              <a:buChar char=""/>
            </a:pPr>
            <a:r>
              <a:rPr lang="en-US" sz="2800" dirty="0">
                <a:latin typeface="Times New Roman"/>
                <a:ea typeface="Times New Roman"/>
              </a:rPr>
              <a:t>Vertical alignment details</a:t>
            </a:r>
          </a:p>
          <a:p>
            <a:pPr marL="342900" marR="0" lvl="0" indent="-342900">
              <a:lnSpc>
                <a:spcPct val="150000"/>
              </a:lnSpc>
              <a:buFont typeface="Symbol"/>
              <a:buChar char=""/>
            </a:pPr>
            <a:r>
              <a:rPr lang="en-US" sz="2800" dirty="0">
                <a:latin typeface="Times New Roman"/>
                <a:ea typeface="Times New Roman"/>
              </a:rPr>
              <a:t>Intersection elements</a:t>
            </a:r>
            <a:endParaRPr lang="en-US" sz="2800" dirty="0">
              <a:effectLst/>
              <a:latin typeface="Times New Roman"/>
              <a:ea typeface="Times New Roman"/>
            </a:endParaRPr>
          </a:p>
        </p:txBody>
      </p:sp>
      <p:pic>
        <p:nvPicPr>
          <p:cNvPr id="1026" name="Picture 2" descr="Geometric design of road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989" y="-19758"/>
            <a:ext cx="6909563" cy="504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693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81</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184689" y="-6927"/>
            <a:ext cx="12004135" cy="5262979"/>
          </a:xfrm>
          <a:prstGeom prst="rect">
            <a:avLst/>
          </a:prstGeom>
        </p:spPr>
        <p:txBody>
          <a:bodyPr wrap="square">
            <a:spAutoFit/>
          </a:bodyPr>
          <a:lstStyle/>
          <a:p>
            <a:pPr>
              <a:lnSpc>
                <a:spcPct val="150000"/>
              </a:lnSpc>
            </a:pPr>
            <a:r>
              <a:rPr lang="en-US" sz="2800" b="1" dirty="0">
                <a:latin typeface="Times New Roman"/>
                <a:ea typeface="Times New Roman"/>
              </a:rPr>
              <a:t>Skid:</a:t>
            </a:r>
            <a:endParaRPr lang="en-US" sz="2400" dirty="0">
              <a:latin typeface="Times New Roman"/>
              <a:ea typeface="Times New Roman"/>
            </a:endParaRPr>
          </a:p>
          <a:p>
            <a:pPr algn="just">
              <a:lnSpc>
                <a:spcPct val="150000"/>
              </a:lnSpc>
            </a:pPr>
            <a:r>
              <a:rPr lang="en-US" sz="2800" dirty="0">
                <a:latin typeface="Times New Roman"/>
                <a:ea typeface="Times New Roman"/>
              </a:rPr>
              <a:t>Wheel slide without revolving, is known as skidding. In skidding phenomenon the distance travelled by wheel on road is greater than the </a:t>
            </a:r>
            <a:r>
              <a:rPr lang="en-US" sz="2800" dirty="0" err="1">
                <a:latin typeface="Times New Roman"/>
                <a:ea typeface="Times New Roman"/>
              </a:rPr>
              <a:t>circumfacial</a:t>
            </a:r>
            <a:r>
              <a:rPr lang="en-US" sz="2800" dirty="0">
                <a:latin typeface="Times New Roman"/>
                <a:ea typeface="Times New Roman"/>
              </a:rPr>
              <a:t> movement of the wheel. </a:t>
            </a:r>
            <a:endParaRPr lang="en-US" sz="2400" dirty="0">
              <a:latin typeface="Times New Roman"/>
              <a:ea typeface="Times New Roman"/>
            </a:endParaRPr>
          </a:p>
          <a:p>
            <a:pPr algn="just">
              <a:lnSpc>
                <a:spcPct val="150000"/>
              </a:lnSpc>
            </a:pPr>
            <a:r>
              <a:rPr lang="en-US" sz="2800" b="1" dirty="0">
                <a:latin typeface="Times New Roman"/>
                <a:ea typeface="Times New Roman"/>
              </a:rPr>
              <a:t>Slip:</a:t>
            </a:r>
            <a:endParaRPr lang="en-US" sz="2400" dirty="0">
              <a:latin typeface="Times New Roman"/>
              <a:ea typeface="Times New Roman"/>
            </a:endParaRPr>
          </a:p>
          <a:p>
            <a:pPr algn="just">
              <a:lnSpc>
                <a:spcPct val="150000"/>
              </a:lnSpc>
            </a:pPr>
            <a:r>
              <a:rPr lang="en-US" sz="2800" dirty="0">
                <a:latin typeface="Times New Roman"/>
                <a:ea typeface="Times New Roman"/>
              </a:rPr>
              <a:t>In slip, distance travelled by wheel on road surface is always less than the </a:t>
            </a:r>
            <a:r>
              <a:rPr lang="en-US" sz="2800" dirty="0" err="1">
                <a:latin typeface="Times New Roman"/>
                <a:ea typeface="Times New Roman"/>
              </a:rPr>
              <a:t>circumfacial</a:t>
            </a:r>
            <a:r>
              <a:rPr lang="en-US" sz="2800" dirty="0">
                <a:latin typeface="Times New Roman"/>
                <a:ea typeface="Times New Roman"/>
              </a:rPr>
              <a:t> movement of the wheel. In sands, rear driving wheels generally slip. On wet road surface, slip may also take place.</a:t>
            </a:r>
            <a:endParaRPr lang="en-US" sz="2400" dirty="0">
              <a:effectLst/>
              <a:latin typeface="Times New Roman"/>
              <a:ea typeface="Times New Roman"/>
            </a:endParaRPr>
          </a:p>
        </p:txBody>
      </p:sp>
    </p:spTree>
    <p:extLst>
      <p:ext uri="{BB962C8B-B14F-4D97-AF65-F5344CB8AC3E}">
        <p14:creationId xmlns:p14="http://schemas.microsoft.com/office/powerpoint/2010/main" val="30129918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82</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5" name="Rectangle 4"/>
          <p:cNvSpPr/>
          <p:nvPr/>
        </p:nvSpPr>
        <p:spPr>
          <a:xfrm>
            <a:off x="104615" y="50861"/>
            <a:ext cx="12033243" cy="3416320"/>
          </a:xfrm>
          <a:prstGeom prst="rect">
            <a:avLst/>
          </a:prstGeom>
        </p:spPr>
        <p:txBody>
          <a:bodyPr wrap="square">
            <a:spAutoFit/>
          </a:bodyPr>
          <a:lstStyle/>
          <a:p>
            <a:pPr algn="just">
              <a:lnSpc>
                <a:spcPct val="150000"/>
              </a:lnSpc>
            </a:pPr>
            <a:r>
              <a:rPr lang="en-US" sz="2400" b="1" dirty="0">
                <a:latin typeface="Times New Roman"/>
                <a:ea typeface="Times New Roman"/>
              </a:rPr>
              <a:t>Carriage Way:</a:t>
            </a:r>
            <a:endParaRPr lang="en-US" sz="2000" dirty="0">
              <a:latin typeface="Times New Roman"/>
              <a:ea typeface="Times New Roman"/>
            </a:endParaRPr>
          </a:p>
          <a:p>
            <a:pPr algn="just">
              <a:lnSpc>
                <a:spcPct val="150000"/>
              </a:lnSpc>
            </a:pPr>
            <a:r>
              <a:rPr lang="en-US" sz="2400" dirty="0">
                <a:latin typeface="Times New Roman"/>
                <a:ea typeface="Times New Roman"/>
              </a:rPr>
              <a:t>In transportation engineering, a carriageway is the part of a road, bridge, or highway specifically designed for vehicular traffic, consisting of one or more traffic lanes and potentially including shoulders. It is the physical area where vehicles travel, from single-lane to multi-lane highways, and its width is determined by the volume of traffic and the number of lanes required for safe and efficient movement. </a:t>
            </a:r>
            <a:endParaRPr lang="en-US" sz="2000" dirty="0">
              <a:effectLst/>
              <a:latin typeface="Times New Roman"/>
              <a:ea typeface="Times New Roman"/>
            </a:endParaRPr>
          </a:p>
        </p:txBody>
      </p:sp>
      <p:sp>
        <p:nvSpPr>
          <p:cNvPr id="8" name="Rectangle 7"/>
          <p:cNvSpPr/>
          <p:nvPr/>
        </p:nvSpPr>
        <p:spPr>
          <a:xfrm>
            <a:off x="155582" y="3404030"/>
            <a:ext cx="12033243" cy="2308324"/>
          </a:xfrm>
          <a:prstGeom prst="rect">
            <a:avLst/>
          </a:prstGeom>
        </p:spPr>
        <p:txBody>
          <a:bodyPr wrap="square">
            <a:spAutoFit/>
          </a:bodyPr>
          <a:lstStyle/>
          <a:p>
            <a:pPr algn="just">
              <a:lnSpc>
                <a:spcPct val="150000"/>
              </a:lnSpc>
            </a:pPr>
            <a:r>
              <a:rPr lang="en-US" sz="2400" b="1" dirty="0">
                <a:latin typeface="Times New Roman"/>
                <a:ea typeface="Times New Roman"/>
              </a:rPr>
              <a:t>Shoulder in Road:</a:t>
            </a:r>
            <a:endParaRPr lang="en-US" sz="2000" dirty="0">
              <a:latin typeface="Times New Roman"/>
              <a:ea typeface="Times New Roman"/>
            </a:endParaRPr>
          </a:p>
          <a:p>
            <a:pPr algn="just">
              <a:lnSpc>
                <a:spcPct val="150000"/>
              </a:lnSpc>
            </a:pPr>
            <a:r>
              <a:rPr lang="en-US" sz="2400" dirty="0">
                <a:latin typeface="Times New Roman"/>
                <a:ea typeface="Times New Roman"/>
              </a:rPr>
              <a:t>A </a:t>
            </a:r>
            <a:r>
              <a:rPr lang="en-US" sz="2400" b="1" dirty="0">
                <a:latin typeface="Times New Roman"/>
                <a:ea typeface="Times New Roman"/>
              </a:rPr>
              <a:t>road shoulder</a:t>
            </a:r>
            <a:r>
              <a:rPr lang="en-US" sz="2400" dirty="0">
                <a:latin typeface="Times New Roman"/>
                <a:ea typeface="Times New Roman"/>
              </a:rPr>
              <a:t> is the paved or graded area on the side of a road or highway, adjacent to the traffic lanes, that serves multiple purposes. It provides a safety buffer for vehicles to pull over in emergencies, protects the pavement edge, and can be used by emergency services. </a:t>
            </a:r>
            <a:endParaRPr lang="en-US" sz="2000" dirty="0">
              <a:effectLst/>
              <a:latin typeface="Times New Roman"/>
              <a:ea typeface="Times New Roman"/>
            </a:endParaRPr>
          </a:p>
        </p:txBody>
      </p:sp>
    </p:spTree>
    <p:extLst>
      <p:ext uri="{BB962C8B-B14F-4D97-AF65-F5344CB8AC3E}">
        <p14:creationId xmlns:p14="http://schemas.microsoft.com/office/powerpoint/2010/main" val="18083542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0" y="0"/>
            <a:ext cx="12188825" cy="6858000"/>
          </a:xfrm>
          <a:prstGeom prst="rect">
            <a:avLst/>
          </a:prstGeom>
        </p:spPr>
      </p:pic>
      <p:sp>
        <p:nvSpPr>
          <p:cNvPr id="4" name="TextBox 3"/>
          <p:cNvSpPr txBox="1"/>
          <p:nvPr/>
        </p:nvSpPr>
        <p:spPr>
          <a:xfrm>
            <a:off x="11047412" y="6400800"/>
            <a:ext cx="609600" cy="381000"/>
          </a:xfrm>
          <a:prstGeom prst="rect">
            <a:avLst/>
          </a:prstGeom>
          <a:solidFill>
            <a:schemeClr val="bg1"/>
          </a:solidFill>
        </p:spPr>
        <p:txBody>
          <a:bodyPr wrap="square" rtlCol="0">
            <a:spAutoFit/>
          </a:bodyPr>
          <a:lstStyle/>
          <a:p>
            <a:r>
              <a:rPr lang="en-GB" dirty="0" smtClean="0"/>
              <a:t>  81</a:t>
            </a:r>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961020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4098" name="Picture 2" descr="6 BASIC CROSS SECTIONAL ELEMENTS OF HIGHWAY PAVEMENT - CivilBlog.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8882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939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Road Shoulder - LGAM Knowledge Base"/>
          <p:cNvPicPr/>
          <p:nvPr/>
        </p:nvPicPr>
        <p:blipFill>
          <a:blip r:embed="rId2">
            <a:extLst>
              <a:ext uri="{28A0092B-C50C-407E-A947-70E740481C1C}">
                <a14:useLocalDpi xmlns:a14="http://schemas.microsoft.com/office/drawing/2010/main" val="0"/>
              </a:ext>
            </a:extLst>
          </a:blip>
          <a:srcRect/>
          <a:stretch>
            <a:fillRect/>
          </a:stretch>
        </p:blipFill>
        <p:spPr bwMode="auto">
          <a:xfrm>
            <a:off x="2483714" y="0"/>
            <a:ext cx="7467600" cy="5290066"/>
          </a:xfrm>
          <a:prstGeom prst="rect">
            <a:avLst/>
          </a:prstGeom>
          <a:noFill/>
          <a:ln>
            <a:noFill/>
          </a:ln>
        </p:spPr>
      </p:pic>
      <p:sp>
        <p:nvSpPr>
          <p:cNvPr id="4" name="Rectangle 3"/>
          <p:cNvSpPr/>
          <p:nvPr/>
        </p:nvSpPr>
        <p:spPr>
          <a:xfrm>
            <a:off x="5002304" y="5562600"/>
            <a:ext cx="2489015" cy="461665"/>
          </a:xfrm>
          <a:prstGeom prst="rect">
            <a:avLst/>
          </a:prstGeom>
        </p:spPr>
        <p:txBody>
          <a:bodyPr wrap="none">
            <a:spAutoFit/>
          </a:bodyPr>
          <a:lstStyle/>
          <a:p>
            <a:r>
              <a:rPr lang="en-US" sz="2400" b="1" dirty="0">
                <a:solidFill>
                  <a:srgbClr val="000000"/>
                </a:solidFill>
                <a:latin typeface="Times New Roman"/>
                <a:ea typeface="Times New Roman"/>
              </a:rPr>
              <a:t>Shoulder in Road</a:t>
            </a:r>
            <a:endParaRPr lang="en-US" dirty="0"/>
          </a:p>
        </p:txBody>
      </p:sp>
    </p:spTree>
    <p:extLst>
      <p:ext uri="{BB962C8B-B14F-4D97-AF65-F5344CB8AC3E}">
        <p14:creationId xmlns:p14="http://schemas.microsoft.com/office/powerpoint/2010/main" val="23834869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5" name="Rectangle 4"/>
          <p:cNvSpPr/>
          <p:nvPr/>
        </p:nvSpPr>
        <p:spPr>
          <a:xfrm>
            <a:off x="90760" y="43934"/>
            <a:ext cx="6232252" cy="4425827"/>
          </a:xfrm>
          <a:prstGeom prst="rect">
            <a:avLst/>
          </a:prstGeom>
        </p:spPr>
        <p:txBody>
          <a:bodyPr wrap="square">
            <a:spAutoFit/>
          </a:bodyPr>
          <a:lstStyle/>
          <a:p>
            <a:r>
              <a:rPr lang="en-US" sz="2400" b="1" dirty="0">
                <a:latin typeface="Times New Roman"/>
                <a:ea typeface="Times New Roman"/>
              </a:rPr>
              <a:t>Camber: </a:t>
            </a:r>
            <a:endParaRPr lang="en-US" sz="2400" dirty="0">
              <a:latin typeface="Times New Roman"/>
              <a:ea typeface="Times New Roman"/>
            </a:endParaRPr>
          </a:p>
          <a:p>
            <a:pPr algn="just">
              <a:lnSpc>
                <a:spcPct val="115000"/>
              </a:lnSpc>
            </a:pPr>
            <a:r>
              <a:rPr lang="en-US" sz="2800" dirty="0">
                <a:latin typeface="Times New Roman"/>
                <a:ea typeface="Times New Roman"/>
              </a:rPr>
              <a:t>Transverse slope given to the road surface is called camber. It is sometime called cross-slope. It is provided mainly to drain-off water from the road surface. A 1 in 20 camber on a road means there is a </a:t>
            </a:r>
            <a:r>
              <a:rPr lang="en-US" sz="2800" b="1" dirty="0">
                <a:latin typeface="Times New Roman"/>
                <a:ea typeface="Times New Roman"/>
              </a:rPr>
              <a:t>1 unit vertical rise for every 20 units of horizontal distance</a:t>
            </a:r>
            <a:r>
              <a:rPr lang="en-US" sz="2800" dirty="0">
                <a:latin typeface="Times New Roman"/>
                <a:ea typeface="Times New Roman"/>
              </a:rPr>
              <a:t> across the road's width. </a:t>
            </a:r>
            <a:endParaRPr lang="en-US" sz="2400" dirty="0">
              <a:effectLst/>
              <a:latin typeface="Times New Roman"/>
              <a:ea typeface="Times New Roman"/>
            </a:endParaRPr>
          </a:p>
        </p:txBody>
      </p:sp>
      <p:sp>
        <p:nvSpPr>
          <p:cNvPr id="8" name="Rectangle 7"/>
          <p:cNvSpPr/>
          <p:nvPr/>
        </p:nvSpPr>
        <p:spPr>
          <a:xfrm>
            <a:off x="92348" y="4572000"/>
            <a:ext cx="6092825" cy="1578894"/>
          </a:xfrm>
          <a:prstGeom prst="rect">
            <a:avLst/>
          </a:prstGeom>
        </p:spPr>
        <p:txBody>
          <a:bodyPr>
            <a:spAutoFit/>
          </a:bodyPr>
          <a:lstStyle/>
          <a:p>
            <a:pPr algn="just">
              <a:lnSpc>
                <a:spcPct val="115000"/>
              </a:lnSpc>
            </a:pPr>
            <a:r>
              <a:rPr lang="en-US" sz="2800" b="1" dirty="0">
                <a:latin typeface="Times New Roman"/>
                <a:ea typeface="Times New Roman"/>
              </a:rPr>
              <a:t>Crown:</a:t>
            </a:r>
            <a:endParaRPr lang="en-US" sz="2400" dirty="0">
              <a:latin typeface="Times New Roman"/>
              <a:ea typeface="Times New Roman"/>
            </a:endParaRPr>
          </a:p>
          <a:p>
            <a:pPr algn="just">
              <a:lnSpc>
                <a:spcPct val="115000"/>
              </a:lnSpc>
            </a:pPr>
            <a:r>
              <a:rPr lang="en-US" sz="2800" dirty="0">
                <a:latin typeface="Times New Roman"/>
                <a:ea typeface="Times New Roman"/>
              </a:rPr>
              <a:t>In straight roads the central highest point is called crown. </a:t>
            </a:r>
            <a:endParaRPr lang="en-US" sz="2400" dirty="0">
              <a:effectLst/>
              <a:latin typeface="Times New Roman"/>
              <a:ea typeface="Times New Roman"/>
            </a:endParaRPr>
          </a:p>
        </p:txBody>
      </p:sp>
      <p:pic>
        <p:nvPicPr>
          <p:cNvPr id="9" name="Picture 8" descr="What Is Camber In Road | Importance Of Camber"/>
          <p:cNvPicPr/>
          <p:nvPr/>
        </p:nvPicPr>
        <p:blipFill rotWithShape="1">
          <a:blip r:embed="rId2" cstate="print">
            <a:extLst>
              <a:ext uri="{28A0092B-C50C-407E-A947-70E740481C1C}">
                <a14:useLocalDpi xmlns:a14="http://schemas.microsoft.com/office/drawing/2010/main" val="0"/>
              </a:ext>
            </a:extLst>
          </a:blip>
          <a:srcRect l="2206" t="6475" r="2206" b="6475"/>
          <a:stretch/>
        </p:blipFill>
        <p:spPr bwMode="auto">
          <a:xfrm>
            <a:off x="6543097" y="803564"/>
            <a:ext cx="5536479" cy="3733800"/>
          </a:xfrm>
          <a:prstGeom prst="rect">
            <a:avLst/>
          </a:prstGeom>
          <a:noFill/>
          <a:ln>
            <a:noFill/>
          </a:ln>
        </p:spPr>
      </p:pic>
    </p:spTree>
    <p:extLst>
      <p:ext uri="{BB962C8B-B14F-4D97-AF65-F5344CB8AC3E}">
        <p14:creationId xmlns:p14="http://schemas.microsoft.com/office/powerpoint/2010/main" val="29821609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82216" y="6329065"/>
            <a:ext cx="670385" cy="502920"/>
          </a:xfrm>
        </p:spPr>
        <p:txBody>
          <a:bodyPr/>
          <a:lstStyle/>
          <a:p>
            <a:fld id="{34216374-E7D6-4C74-ADA3-2C9987A1DEB2}" type="slidenum">
              <a:rPr lang="en-US" smtClean="0"/>
              <a:pPr/>
              <a:t>87</a:t>
            </a:fld>
            <a:endParaRPr lang="en-US" dirty="0"/>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5" name="Rectangle 4"/>
          <p:cNvSpPr/>
          <p:nvPr/>
        </p:nvSpPr>
        <p:spPr>
          <a:xfrm>
            <a:off x="0" y="43934"/>
            <a:ext cx="6232252" cy="5543056"/>
          </a:xfrm>
          <a:prstGeom prst="rect">
            <a:avLst/>
          </a:prstGeom>
        </p:spPr>
        <p:txBody>
          <a:bodyPr wrap="square">
            <a:spAutoFit/>
          </a:bodyPr>
          <a:lstStyle/>
          <a:p>
            <a:pPr algn="just">
              <a:lnSpc>
                <a:spcPct val="115000"/>
              </a:lnSpc>
            </a:pPr>
            <a:r>
              <a:rPr lang="en-US" sz="2800" b="1" dirty="0">
                <a:latin typeface="Times New Roman"/>
                <a:ea typeface="Times New Roman"/>
              </a:rPr>
              <a:t>Reflecting Characteristics of road pavement:</a:t>
            </a:r>
            <a:endParaRPr lang="en-US" sz="2400" dirty="0">
              <a:latin typeface="Times New Roman"/>
              <a:ea typeface="Times New Roman"/>
            </a:endParaRPr>
          </a:p>
          <a:p>
            <a:pPr algn="just">
              <a:lnSpc>
                <a:spcPct val="115000"/>
              </a:lnSpc>
            </a:pPr>
            <a:r>
              <a:rPr lang="en-US" sz="2800" dirty="0">
                <a:latin typeface="Times New Roman"/>
                <a:ea typeface="Times New Roman"/>
              </a:rPr>
              <a:t>Color of the road surface affects visibility condition. Light brown colored surfaces although give good visibility at night, but produce glare and put lot of strain in drivers eyes during bright sun. On the other hand, bitumen surfaces provide poor visibility at night specially when surface is wet, but do not produce glare at bright sun.</a:t>
            </a:r>
            <a:endParaRPr lang="en-US" sz="2400" dirty="0">
              <a:effectLst/>
              <a:latin typeface="Times New Roman"/>
              <a:ea typeface="Times New Roman"/>
            </a:endParaRPr>
          </a:p>
        </p:txBody>
      </p:sp>
      <p:pic>
        <p:nvPicPr>
          <p:cNvPr id="10" name="Picture 9" descr="Colored Asphalt in Texas | Austin Lone Star Paving"/>
          <p:cNvPicPr/>
          <p:nvPr/>
        </p:nvPicPr>
        <p:blipFill>
          <a:blip r:embed="rId2">
            <a:extLst>
              <a:ext uri="{28A0092B-C50C-407E-A947-70E740481C1C}">
                <a14:useLocalDpi xmlns:a14="http://schemas.microsoft.com/office/drawing/2010/main" val="0"/>
              </a:ext>
            </a:extLst>
          </a:blip>
          <a:srcRect/>
          <a:stretch>
            <a:fillRect/>
          </a:stretch>
        </p:blipFill>
        <p:spPr bwMode="auto">
          <a:xfrm>
            <a:off x="6245225" y="21806"/>
            <a:ext cx="5943600" cy="2771528"/>
          </a:xfrm>
          <a:prstGeom prst="rect">
            <a:avLst/>
          </a:prstGeom>
          <a:noFill/>
          <a:ln>
            <a:noFill/>
          </a:ln>
        </p:spPr>
      </p:pic>
      <p:pic>
        <p:nvPicPr>
          <p:cNvPr id="11" name="Picture 10" descr="Bitumen Application and Uses - PSbitumen"/>
          <p:cNvPicPr/>
          <p:nvPr/>
        </p:nvPicPr>
        <p:blipFill>
          <a:blip r:embed="rId3">
            <a:extLst>
              <a:ext uri="{28A0092B-C50C-407E-A947-70E740481C1C}">
                <a14:useLocalDpi xmlns:a14="http://schemas.microsoft.com/office/drawing/2010/main" val="0"/>
              </a:ext>
            </a:extLst>
          </a:blip>
          <a:srcRect/>
          <a:stretch>
            <a:fillRect/>
          </a:stretch>
        </p:blipFill>
        <p:spPr bwMode="auto">
          <a:xfrm>
            <a:off x="6271347" y="2793334"/>
            <a:ext cx="5917478" cy="3074066"/>
          </a:xfrm>
          <a:prstGeom prst="rect">
            <a:avLst/>
          </a:prstGeom>
          <a:noFill/>
          <a:ln>
            <a:noFill/>
          </a:ln>
        </p:spPr>
      </p:pic>
      <p:sp>
        <p:nvSpPr>
          <p:cNvPr id="4" name="Rectangle 3"/>
          <p:cNvSpPr/>
          <p:nvPr/>
        </p:nvSpPr>
        <p:spPr>
          <a:xfrm>
            <a:off x="6170612" y="5874327"/>
            <a:ext cx="6092825" cy="461665"/>
          </a:xfrm>
          <a:prstGeom prst="rect">
            <a:avLst/>
          </a:prstGeom>
        </p:spPr>
        <p:txBody>
          <a:bodyPr>
            <a:spAutoFit/>
          </a:bodyPr>
          <a:lstStyle/>
          <a:p>
            <a:r>
              <a:rPr lang="en-US" sz="2400" b="1" dirty="0">
                <a:solidFill>
                  <a:srgbClr val="000000"/>
                </a:solidFill>
                <a:latin typeface="Times New Roman"/>
                <a:ea typeface="Times New Roman"/>
              </a:rPr>
              <a:t>Reflecting Characteristics of road pavement</a:t>
            </a:r>
            <a:endParaRPr lang="en-US" sz="1600" dirty="0"/>
          </a:p>
        </p:txBody>
      </p:sp>
    </p:spTree>
    <p:extLst>
      <p:ext uri="{BB962C8B-B14F-4D97-AF65-F5344CB8AC3E}">
        <p14:creationId xmlns:p14="http://schemas.microsoft.com/office/powerpoint/2010/main" val="29600398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69978" y="9834"/>
            <a:ext cx="12118847" cy="5047536"/>
          </a:xfrm>
          <a:prstGeom prst="rect">
            <a:avLst/>
          </a:prstGeom>
        </p:spPr>
        <p:txBody>
          <a:bodyPr wrap="square">
            <a:spAutoFit/>
          </a:bodyPr>
          <a:lstStyle/>
          <a:p>
            <a:pPr algn="just">
              <a:lnSpc>
                <a:spcPct val="115000"/>
              </a:lnSpc>
            </a:pPr>
            <a:r>
              <a:rPr lang="en-US" sz="2800" b="1" u="sng" dirty="0">
                <a:solidFill>
                  <a:srgbClr val="FF0000"/>
                </a:solidFill>
                <a:latin typeface="Times New Roman"/>
                <a:ea typeface="Times New Roman"/>
              </a:rPr>
              <a:t>Excessive cambers should not be provided unnecessarily because of the following reasons</a:t>
            </a:r>
            <a:r>
              <a:rPr lang="en-US" sz="2800" b="1" dirty="0">
                <a:solidFill>
                  <a:srgbClr val="FF0000"/>
                </a:solidFill>
                <a:latin typeface="Times New Roman"/>
                <a:ea typeface="Times New Roman"/>
              </a:rPr>
              <a:t>:</a:t>
            </a:r>
            <a:endParaRPr lang="en-US" sz="2400" b="1" dirty="0">
              <a:solidFill>
                <a:srgbClr val="FF0000"/>
              </a:solidFill>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Most of the vehicles will tend to move along the central line of the road and thus road capacity is affected.</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Because of tilt, high loaded vehicles may topple over easily.</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Due to rapid flow of rain water, cross-ruts may develop on road surface.</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During overtaking operation, vehicles trend to drag, causing uncomfortable situations.</a:t>
            </a:r>
            <a:endParaRPr lang="en-US" sz="2400" dirty="0">
              <a:latin typeface="Times New Roman"/>
              <a:ea typeface="Times New Roman"/>
            </a:endParaRPr>
          </a:p>
          <a:p>
            <a:pPr marL="342900" marR="0" lvl="0" indent="-342900" algn="just">
              <a:lnSpc>
                <a:spcPct val="115000"/>
              </a:lnSpc>
              <a:buFont typeface="Symbol"/>
              <a:buChar char=""/>
            </a:pPr>
            <a:r>
              <a:rPr lang="en-US" sz="2800" dirty="0">
                <a:latin typeface="Times New Roman"/>
                <a:ea typeface="Times New Roman"/>
              </a:rPr>
              <a:t>Three types of cambers are in use. They are parabolic or elliptical, straight slopped and composite cambers.</a:t>
            </a:r>
            <a:endParaRPr lang="en-US" sz="2400" dirty="0">
              <a:effectLst/>
              <a:latin typeface="Times New Roman"/>
              <a:ea typeface="Times New Roman"/>
            </a:endParaRPr>
          </a:p>
        </p:txBody>
      </p:sp>
    </p:spTree>
    <p:extLst>
      <p:ext uri="{BB962C8B-B14F-4D97-AF65-F5344CB8AC3E}">
        <p14:creationId xmlns:p14="http://schemas.microsoft.com/office/powerpoint/2010/main" val="41044661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89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Camber and its Types"/>
          <p:cNvPicPr/>
          <p:nvPr/>
        </p:nvPicPr>
        <p:blipFill>
          <a:blip r:embed="rId2">
            <a:extLst>
              <a:ext uri="{28A0092B-C50C-407E-A947-70E740481C1C}">
                <a14:useLocalDpi xmlns:a14="http://schemas.microsoft.com/office/drawing/2010/main" val="0"/>
              </a:ext>
            </a:extLst>
          </a:blip>
          <a:srcRect/>
          <a:stretch>
            <a:fillRect/>
          </a:stretch>
        </p:blipFill>
        <p:spPr bwMode="auto">
          <a:xfrm>
            <a:off x="2055812" y="43934"/>
            <a:ext cx="8534400" cy="5173649"/>
          </a:xfrm>
          <a:prstGeom prst="rect">
            <a:avLst/>
          </a:prstGeom>
          <a:noFill/>
          <a:ln>
            <a:noFill/>
          </a:ln>
        </p:spPr>
      </p:pic>
    </p:spTree>
    <p:extLst>
      <p:ext uri="{BB962C8B-B14F-4D97-AF65-F5344CB8AC3E}">
        <p14:creationId xmlns:p14="http://schemas.microsoft.com/office/powerpoint/2010/main" val="3003660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a:t>
            </a:fld>
            <a:endParaRPr lang="en-US"/>
          </a:p>
        </p:txBody>
      </p:sp>
      <p:sp>
        <p:nvSpPr>
          <p:cNvPr id="4" name="Rectangle 3"/>
          <p:cNvSpPr/>
          <p:nvPr/>
        </p:nvSpPr>
        <p:spPr>
          <a:xfrm>
            <a:off x="74612" y="239964"/>
            <a:ext cx="11963400" cy="4892621"/>
          </a:xfrm>
          <a:prstGeom prst="rect">
            <a:avLst/>
          </a:prstGeom>
        </p:spPr>
        <p:txBody>
          <a:bodyPr wrap="square">
            <a:spAutoFit/>
          </a:bodyPr>
          <a:lstStyle/>
          <a:p>
            <a:pPr algn="just">
              <a:lnSpc>
                <a:spcPct val="115000"/>
              </a:lnSpc>
              <a:spcAft>
                <a:spcPts val="1000"/>
              </a:spcAft>
            </a:pPr>
            <a:r>
              <a:rPr lang="en-GB" sz="4000" b="1" dirty="0" smtClean="0">
                <a:effectLst/>
                <a:latin typeface="Times New Roman"/>
                <a:ea typeface="Calibri"/>
                <a:cs typeface="Times New Roman"/>
              </a:rPr>
              <a:t>Importance: </a:t>
            </a:r>
            <a:endParaRPr lang="en-US" sz="2800" dirty="0" smtClean="0">
              <a:effectLst/>
              <a:latin typeface="Calibri"/>
              <a:ea typeface="Calibri"/>
              <a:cs typeface="Times New Roman"/>
            </a:endParaRPr>
          </a:p>
          <a:p>
            <a:pPr algn="just">
              <a:lnSpc>
                <a:spcPct val="115000"/>
              </a:lnSpc>
              <a:spcAft>
                <a:spcPts val="1000"/>
              </a:spcAft>
            </a:pPr>
            <a:r>
              <a:rPr lang="en-GB" sz="3200" b="1" dirty="0" smtClean="0">
                <a:effectLst/>
                <a:latin typeface="Times New Roman"/>
                <a:ea typeface="Calibri"/>
                <a:cs typeface="Times New Roman"/>
              </a:rPr>
              <a:t>In the production stages</a:t>
            </a:r>
            <a:r>
              <a:rPr lang="en-GB" sz="3200" dirty="0" smtClean="0">
                <a:effectLst/>
                <a:latin typeface="Times New Roman"/>
                <a:ea typeface="Calibri"/>
                <a:cs typeface="Times New Roman"/>
              </a:rPr>
              <a:t>, transportation is required for carrying raw materials. </a:t>
            </a:r>
            <a:r>
              <a:rPr lang="en-GB" sz="3200" b="1" dirty="0" smtClean="0">
                <a:effectLst/>
                <a:latin typeface="Times New Roman"/>
                <a:ea typeface="Calibri"/>
                <a:cs typeface="Times New Roman"/>
              </a:rPr>
              <a:t>In the distribution stage</a:t>
            </a:r>
            <a:r>
              <a:rPr lang="en-GB" sz="3200" dirty="0" smtClean="0">
                <a:effectLst/>
                <a:latin typeface="Times New Roman"/>
                <a:ea typeface="Calibri"/>
                <a:cs typeface="Times New Roman"/>
              </a:rPr>
              <a:t>, transportation is required from production centres to the marketing centres and later to the retailers and consumers for distribution. In big metropolitan cities, reaching the working places requires a good system of transportation. For this reason, inadequate transportation facilities could retard economic and social development of a country. </a:t>
            </a:r>
            <a:endParaRPr lang="en-US" sz="2400" dirty="0">
              <a:effectLst/>
              <a:latin typeface="Calibri"/>
              <a:ea typeface="Calibri"/>
              <a:cs typeface="Times New Roman"/>
            </a:endParaRPr>
          </a:p>
        </p:txBody>
      </p:sp>
    </p:spTree>
    <p:extLst>
      <p:ext uri="{BB962C8B-B14F-4D97-AF65-F5344CB8AC3E}">
        <p14:creationId xmlns:p14="http://schemas.microsoft.com/office/powerpoint/2010/main" val="38542000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90</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38100" y="-94976"/>
            <a:ext cx="6551612" cy="6038576"/>
          </a:xfrm>
          <a:prstGeom prst="rect">
            <a:avLst/>
          </a:prstGeom>
        </p:spPr>
        <p:txBody>
          <a:bodyPr wrap="square">
            <a:spAutoFit/>
          </a:bodyPr>
          <a:lstStyle/>
          <a:p>
            <a:pPr marL="228600" marR="0" algn="just">
              <a:lnSpc>
                <a:spcPct val="115000"/>
              </a:lnSpc>
            </a:pPr>
            <a:r>
              <a:rPr lang="en-US" sz="2800" b="1" dirty="0" err="1">
                <a:latin typeface="Times New Roman"/>
                <a:ea typeface="Times New Roman"/>
              </a:rPr>
              <a:t>Kerb</a:t>
            </a:r>
            <a:r>
              <a:rPr lang="en-US" sz="2800" b="1" dirty="0">
                <a:latin typeface="Times New Roman"/>
                <a:ea typeface="Times New Roman"/>
              </a:rPr>
              <a:t>: </a:t>
            </a:r>
            <a:endParaRPr lang="en-US" sz="2400" dirty="0">
              <a:latin typeface="Times New Roman"/>
              <a:ea typeface="Times New Roman"/>
            </a:endParaRPr>
          </a:p>
          <a:p>
            <a:pPr marL="228600" marR="0" algn="just">
              <a:lnSpc>
                <a:spcPct val="115000"/>
              </a:lnSpc>
            </a:pPr>
            <a:r>
              <a:rPr lang="en-US" sz="2800" dirty="0">
                <a:latin typeface="Times New Roman"/>
                <a:ea typeface="Times New Roman"/>
              </a:rPr>
              <a:t>A </a:t>
            </a:r>
            <a:r>
              <a:rPr lang="en-US" sz="2800" b="1" dirty="0" err="1">
                <a:latin typeface="Times New Roman"/>
                <a:ea typeface="Times New Roman"/>
              </a:rPr>
              <a:t>kerb</a:t>
            </a:r>
            <a:r>
              <a:rPr lang="en-US" sz="2800" dirty="0">
                <a:latin typeface="Times New Roman"/>
                <a:ea typeface="Times New Roman"/>
              </a:rPr>
              <a:t> (or </a:t>
            </a:r>
            <a:r>
              <a:rPr lang="en-US" sz="2800" b="1" dirty="0">
                <a:latin typeface="Times New Roman"/>
                <a:ea typeface="Times New Roman"/>
              </a:rPr>
              <a:t>curb</a:t>
            </a:r>
            <a:r>
              <a:rPr lang="en-US" sz="2800" dirty="0">
                <a:latin typeface="Times New Roman"/>
                <a:ea typeface="Times New Roman"/>
              </a:rPr>
              <a:t> in American English) is the raised, border-like edge of a road made of stone or concrete, separating the carriageway (the part where vehicles drive) from the pavement or footpath. </a:t>
            </a:r>
            <a:r>
              <a:rPr lang="en-US" sz="2800" dirty="0" err="1">
                <a:latin typeface="Times New Roman"/>
                <a:ea typeface="Times New Roman"/>
              </a:rPr>
              <a:t>Kerbs</a:t>
            </a:r>
            <a:r>
              <a:rPr lang="en-US" sz="2800" dirty="0">
                <a:latin typeface="Times New Roman"/>
                <a:ea typeface="Times New Roman"/>
              </a:rPr>
              <a:t> serve multiple purposes, including providing a physical barrier to keep vehicles on the road, directing rainwater drainage, defining road edges, and enhancing the overall appearance of a street. </a:t>
            </a:r>
            <a:endParaRPr lang="en-US" sz="2400" dirty="0">
              <a:effectLst/>
              <a:latin typeface="Times New Roman"/>
              <a:ea typeface="Times New Roman"/>
            </a:endParaRPr>
          </a:p>
        </p:txBody>
      </p:sp>
      <p:sp>
        <p:nvSpPr>
          <p:cNvPr id="5" name="Rectangle 4"/>
          <p:cNvSpPr/>
          <p:nvPr/>
        </p:nvSpPr>
        <p:spPr>
          <a:xfrm>
            <a:off x="0" y="5814381"/>
            <a:ext cx="6627812" cy="1043619"/>
          </a:xfrm>
          <a:prstGeom prst="rect">
            <a:avLst/>
          </a:prstGeom>
        </p:spPr>
        <p:txBody>
          <a:bodyPr wrap="square">
            <a:spAutoFit/>
          </a:bodyPr>
          <a:lstStyle/>
          <a:p>
            <a:pPr marL="228600" marR="0" algn="just">
              <a:lnSpc>
                <a:spcPct val="115000"/>
              </a:lnSpc>
            </a:pPr>
            <a:r>
              <a:rPr lang="en-US" sz="2800" dirty="0">
                <a:latin typeface="Times New Roman"/>
                <a:ea typeface="Times New Roman"/>
              </a:rPr>
              <a:t>In rural roads, submerged </a:t>
            </a:r>
            <a:r>
              <a:rPr lang="en-US" sz="2800" dirty="0" err="1">
                <a:latin typeface="Times New Roman"/>
                <a:ea typeface="Times New Roman"/>
              </a:rPr>
              <a:t>kerbs</a:t>
            </a:r>
            <a:r>
              <a:rPr lang="en-US" sz="2800" dirty="0">
                <a:latin typeface="Times New Roman"/>
                <a:ea typeface="Times New Roman"/>
              </a:rPr>
              <a:t> are sometimes provided.</a:t>
            </a:r>
            <a:endParaRPr lang="en-US" sz="2400" dirty="0">
              <a:effectLst/>
              <a:latin typeface="Times New Roman"/>
              <a:ea typeface="Times New Roman"/>
            </a:endParaRPr>
          </a:p>
        </p:txBody>
      </p:sp>
      <p:pic>
        <p:nvPicPr>
          <p:cNvPr id="9" name="Picture 8" descr="kerbs"/>
          <p:cNvPicPr/>
          <p:nvPr/>
        </p:nvPicPr>
        <p:blipFill rotWithShape="1">
          <a:blip r:embed="rId2">
            <a:extLst>
              <a:ext uri="{28A0092B-C50C-407E-A947-70E740481C1C}">
                <a14:useLocalDpi xmlns:a14="http://schemas.microsoft.com/office/drawing/2010/main" val="0"/>
              </a:ext>
            </a:extLst>
          </a:blip>
          <a:srcRect l="-379" t="-1237" r="-379" b="-1237"/>
          <a:stretch/>
        </p:blipFill>
        <p:spPr bwMode="auto">
          <a:xfrm>
            <a:off x="6640079" y="312752"/>
            <a:ext cx="5548746" cy="4106848"/>
          </a:xfrm>
          <a:prstGeom prst="rect">
            <a:avLst/>
          </a:prstGeom>
          <a:noFill/>
          <a:ln>
            <a:noFill/>
          </a:ln>
        </p:spPr>
      </p:pic>
      <p:sp>
        <p:nvSpPr>
          <p:cNvPr id="10" name="Rectangle 9"/>
          <p:cNvSpPr/>
          <p:nvPr/>
        </p:nvSpPr>
        <p:spPr>
          <a:xfrm>
            <a:off x="8893315" y="4505980"/>
            <a:ext cx="1042273" cy="523220"/>
          </a:xfrm>
          <a:prstGeom prst="rect">
            <a:avLst/>
          </a:prstGeom>
        </p:spPr>
        <p:txBody>
          <a:bodyPr wrap="none">
            <a:spAutoFit/>
          </a:bodyPr>
          <a:lstStyle/>
          <a:p>
            <a:r>
              <a:rPr lang="en-US" sz="2800" b="1" dirty="0" err="1" smtClean="0">
                <a:solidFill>
                  <a:srgbClr val="000000"/>
                </a:solidFill>
                <a:latin typeface="Times New Roman"/>
                <a:ea typeface="Times New Roman"/>
              </a:rPr>
              <a:t>kerbs</a:t>
            </a:r>
            <a:endParaRPr lang="en-US" dirty="0"/>
          </a:p>
        </p:txBody>
      </p:sp>
    </p:spTree>
    <p:extLst>
      <p:ext uri="{BB962C8B-B14F-4D97-AF65-F5344CB8AC3E}">
        <p14:creationId xmlns:p14="http://schemas.microsoft.com/office/powerpoint/2010/main" val="7392767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9.jpg"/>
          <p:cNvPicPr>
            <a:picLocks noChangeAspect="1"/>
          </p:cNvPicPr>
          <p:nvPr/>
        </p:nvPicPr>
        <p:blipFill>
          <a:blip r:embed="rId2"/>
          <a:stretch>
            <a:fillRect/>
          </a:stretch>
        </p:blipFill>
        <p:spPr>
          <a:xfrm>
            <a:off x="0" y="0"/>
            <a:ext cx="12188825" cy="6858000"/>
          </a:xfrm>
          <a:prstGeom prst="rect">
            <a:avLst/>
          </a:prstGeom>
        </p:spPr>
      </p:pic>
      <p:sp>
        <p:nvSpPr>
          <p:cNvPr id="4" name="TextBox 3"/>
          <p:cNvSpPr txBox="1"/>
          <p:nvPr/>
        </p:nvSpPr>
        <p:spPr>
          <a:xfrm>
            <a:off x="11047412" y="6443472"/>
            <a:ext cx="609600" cy="381000"/>
          </a:xfrm>
          <a:prstGeom prst="rect">
            <a:avLst/>
          </a:prstGeom>
          <a:solidFill>
            <a:schemeClr val="bg1"/>
          </a:solidFill>
        </p:spPr>
        <p:txBody>
          <a:bodyPr wrap="square" rtlCol="0">
            <a:spAutoFit/>
          </a:bodyPr>
          <a:lstStyle/>
          <a:p>
            <a:r>
              <a:rPr lang="en-GB" dirty="0" smtClean="0"/>
              <a:t>  89</a:t>
            </a:r>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26096849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7.jpg"/>
          <p:cNvPicPr>
            <a:picLocks noChangeAspect="1"/>
          </p:cNvPicPr>
          <p:nvPr/>
        </p:nvPicPr>
        <p:blipFill>
          <a:blip r:embed="rId2"/>
          <a:stretch>
            <a:fillRect/>
          </a:stretch>
        </p:blipFill>
        <p:spPr>
          <a:xfrm>
            <a:off x="0" y="0"/>
            <a:ext cx="12188825" cy="6858000"/>
          </a:xfrm>
          <a:prstGeom prst="rect">
            <a:avLst/>
          </a:prstGeom>
        </p:spPr>
      </p:pic>
      <p:sp>
        <p:nvSpPr>
          <p:cNvPr id="4" name="TextBox 3"/>
          <p:cNvSpPr txBox="1"/>
          <p:nvPr/>
        </p:nvSpPr>
        <p:spPr>
          <a:xfrm>
            <a:off x="11047412" y="6443472"/>
            <a:ext cx="609600" cy="381000"/>
          </a:xfrm>
          <a:prstGeom prst="rect">
            <a:avLst/>
          </a:prstGeom>
          <a:solidFill>
            <a:schemeClr val="bg1"/>
          </a:solidFill>
        </p:spPr>
        <p:txBody>
          <a:bodyPr wrap="square" rtlCol="0">
            <a:spAutoFit/>
          </a:bodyPr>
          <a:lstStyle/>
          <a:p>
            <a:r>
              <a:rPr lang="en-GB" dirty="0" smtClean="0"/>
              <a:t>  90</a:t>
            </a:r>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21474755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2.jpg"/>
          <p:cNvPicPr>
            <a:picLocks noChangeAspect="1"/>
          </p:cNvPicPr>
          <p:nvPr/>
        </p:nvPicPr>
        <p:blipFill>
          <a:blip r:embed="rId2"/>
          <a:stretch>
            <a:fillRect/>
          </a:stretch>
        </p:blipFill>
        <p:spPr>
          <a:xfrm>
            <a:off x="0" y="0"/>
            <a:ext cx="12188825" cy="6858000"/>
          </a:xfrm>
          <a:prstGeom prst="rect">
            <a:avLst/>
          </a:prstGeom>
        </p:spPr>
      </p:pic>
      <p:sp>
        <p:nvSpPr>
          <p:cNvPr id="4" name="TextBox 3"/>
          <p:cNvSpPr txBox="1"/>
          <p:nvPr/>
        </p:nvSpPr>
        <p:spPr>
          <a:xfrm>
            <a:off x="11047412" y="6443472"/>
            <a:ext cx="609600" cy="381000"/>
          </a:xfrm>
          <a:prstGeom prst="rect">
            <a:avLst/>
          </a:prstGeom>
          <a:solidFill>
            <a:schemeClr val="bg1"/>
          </a:solidFill>
        </p:spPr>
        <p:txBody>
          <a:bodyPr wrap="square" rtlCol="0">
            <a:spAutoFit/>
          </a:bodyPr>
          <a:lstStyle/>
          <a:p>
            <a:r>
              <a:rPr lang="en-GB" dirty="0" smtClean="0"/>
              <a:t>  91</a:t>
            </a:r>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2465849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94</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11" name="Picture 10" descr="Road margins- 6 types of road margin in highway | vin civilworld"/>
          <p:cNvPicPr/>
          <p:nvPr/>
        </p:nvPicPr>
        <p:blipFill>
          <a:blip r:embed="rId2">
            <a:extLst>
              <a:ext uri="{28A0092B-C50C-407E-A947-70E740481C1C}">
                <a14:useLocalDpi xmlns:a14="http://schemas.microsoft.com/office/drawing/2010/main" val="0"/>
              </a:ext>
            </a:extLst>
          </a:blip>
          <a:srcRect/>
          <a:stretch>
            <a:fillRect/>
          </a:stretch>
        </p:blipFill>
        <p:spPr bwMode="auto">
          <a:xfrm>
            <a:off x="1293812" y="0"/>
            <a:ext cx="9906000" cy="6096000"/>
          </a:xfrm>
          <a:prstGeom prst="rect">
            <a:avLst/>
          </a:prstGeom>
          <a:noFill/>
          <a:ln>
            <a:noFill/>
          </a:ln>
        </p:spPr>
      </p:pic>
    </p:spTree>
    <p:extLst>
      <p:ext uri="{BB962C8B-B14F-4D97-AF65-F5344CB8AC3E}">
        <p14:creationId xmlns:p14="http://schemas.microsoft.com/office/powerpoint/2010/main" val="1555517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95</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4" name="Rectangle 3"/>
          <p:cNvSpPr/>
          <p:nvPr/>
        </p:nvSpPr>
        <p:spPr>
          <a:xfrm>
            <a:off x="0" y="160338"/>
            <a:ext cx="12188825" cy="2181944"/>
          </a:xfrm>
          <a:prstGeom prst="rect">
            <a:avLst/>
          </a:prstGeom>
        </p:spPr>
        <p:txBody>
          <a:bodyPr wrap="square">
            <a:spAutoFit/>
          </a:bodyPr>
          <a:lstStyle/>
          <a:p>
            <a:pPr marL="228600" marR="0" algn="just">
              <a:lnSpc>
                <a:spcPct val="115000"/>
              </a:lnSpc>
            </a:pPr>
            <a:r>
              <a:rPr lang="en-US" sz="2400" dirty="0">
                <a:latin typeface="Times New Roman"/>
                <a:ea typeface="Times New Roman"/>
              </a:rPr>
              <a:t>A </a:t>
            </a:r>
            <a:r>
              <a:rPr lang="en-US" sz="2400" b="1" dirty="0">
                <a:latin typeface="Times New Roman"/>
                <a:ea typeface="Times New Roman"/>
              </a:rPr>
              <a:t>road margin</a:t>
            </a:r>
            <a:r>
              <a:rPr lang="en-US" sz="2400" dirty="0">
                <a:latin typeface="Times New Roman"/>
                <a:ea typeface="Times New Roman"/>
              </a:rPr>
              <a:t> is the section of a road beyond the carriageway (the main traffic lanes) and on the roadway itself, encompassing elements like shoulders, parking areas, bus bays, cycle tracks, footpaths, and service or frontage roads. These margins serve crucial functions, such as providing a safe area for stopped vehicles, draining rainwater, and accommodating pedestrians and cyclists, thus contributing to overall road safety and functionality. </a:t>
            </a:r>
            <a:endParaRPr lang="en-US" sz="2000" dirty="0">
              <a:effectLst/>
              <a:latin typeface="Times New Roman"/>
              <a:ea typeface="Times New Roman"/>
            </a:endParaRPr>
          </a:p>
        </p:txBody>
      </p:sp>
      <p:sp>
        <p:nvSpPr>
          <p:cNvPr id="5" name="Rectangle 4"/>
          <p:cNvSpPr/>
          <p:nvPr/>
        </p:nvSpPr>
        <p:spPr>
          <a:xfrm>
            <a:off x="307975" y="2586462"/>
            <a:ext cx="11806237" cy="2074414"/>
          </a:xfrm>
          <a:prstGeom prst="rect">
            <a:avLst/>
          </a:prstGeom>
        </p:spPr>
        <p:txBody>
          <a:bodyPr wrap="square">
            <a:spAutoFit/>
          </a:bodyPr>
          <a:lstStyle/>
          <a:p>
            <a:pPr marR="0" lvl="0" algn="just">
              <a:lnSpc>
                <a:spcPct val="115000"/>
              </a:lnSpc>
              <a:buSzPts val="1000"/>
              <a:tabLst>
                <a:tab pos="457200" algn="l"/>
              </a:tabLst>
            </a:pPr>
            <a:r>
              <a:rPr lang="en-US" sz="2800" b="1" u="sng" dirty="0">
                <a:solidFill>
                  <a:srgbClr val="0070C0"/>
                </a:solidFill>
                <a:latin typeface="Times New Roman"/>
                <a:ea typeface="Times New Roman"/>
                <a:hlinkClick r:id="rId2"/>
              </a:rPr>
              <a:t>Bus Bays</a:t>
            </a:r>
            <a:r>
              <a:rPr lang="en-US" sz="2800" b="1" dirty="0">
                <a:solidFill>
                  <a:srgbClr val="0070C0"/>
                </a:solidFill>
                <a:latin typeface="Times New Roman"/>
                <a:ea typeface="Times New Roman"/>
              </a:rPr>
              <a:t>: </a:t>
            </a:r>
            <a:r>
              <a:rPr lang="en-US" sz="2800" dirty="0">
                <a:latin typeface="Times New Roman"/>
                <a:ea typeface="Times New Roman"/>
              </a:rPr>
              <a:t>Areas where buses can pull over to pick up and drop off passengers, reducing disruption to traffic flow. </a:t>
            </a:r>
            <a:endParaRPr lang="en-US" sz="2400" dirty="0">
              <a:latin typeface="Times New Roman"/>
              <a:ea typeface="Times New Roman"/>
            </a:endParaRPr>
          </a:p>
          <a:p>
            <a:pPr marR="0" lvl="0" algn="just">
              <a:lnSpc>
                <a:spcPct val="115000"/>
              </a:lnSpc>
              <a:buSzPts val="1000"/>
              <a:tabLst>
                <a:tab pos="457200" algn="l"/>
              </a:tabLst>
            </a:pPr>
            <a:r>
              <a:rPr lang="en-US" sz="2800" b="1" u="sng" dirty="0">
                <a:latin typeface="Times New Roman"/>
                <a:ea typeface="Times New Roman"/>
                <a:hlinkClick r:id="rId3"/>
              </a:rPr>
              <a:t>Service Roads</a:t>
            </a:r>
            <a:r>
              <a:rPr lang="en-US" sz="2800" b="1" dirty="0">
                <a:latin typeface="Times New Roman"/>
                <a:ea typeface="Times New Roman"/>
              </a:rPr>
              <a:t>/Frontage Roads: </a:t>
            </a:r>
            <a:r>
              <a:rPr lang="en-US" sz="2800" dirty="0">
                <a:latin typeface="Times New Roman"/>
                <a:ea typeface="Times New Roman"/>
              </a:rPr>
              <a:t>Roads that run parallel to the main highway, providing access and reducing congestion on the expressway. </a:t>
            </a:r>
            <a:endParaRPr lang="en-US" sz="2400" dirty="0">
              <a:effectLst/>
              <a:latin typeface="Times New Roman"/>
              <a:ea typeface="Times New Roman"/>
            </a:endParaRPr>
          </a:p>
        </p:txBody>
      </p:sp>
    </p:spTree>
    <p:extLst>
      <p:ext uri="{BB962C8B-B14F-4D97-AF65-F5344CB8AC3E}">
        <p14:creationId xmlns:p14="http://schemas.microsoft.com/office/powerpoint/2010/main" val="28253608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96</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8" name="Rectangle 7"/>
          <p:cNvSpPr/>
          <p:nvPr/>
        </p:nvSpPr>
        <p:spPr>
          <a:xfrm>
            <a:off x="330778" y="228600"/>
            <a:ext cx="6092825" cy="1154162"/>
          </a:xfrm>
          <a:prstGeom prst="rect">
            <a:avLst/>
          </a:prstGeom>
        </p:spPr>
        <p:txBody>
          <a:bodyPr>
            <a:spAutoFit/>
          </a:bodyPr>
          <a:lstStyle/>
          <a:p>
            <a:pPr algn="just">
              <a:lnSpc>
                <a:spcPct val="115000"/>
              </a:lnSpc>
              <a:spcAft>
                <a:spcPts val="1000"/>
              </a:spcAft>
            </a:pPr>
            <a:r>
              <a:rPr lang="en-US" sz="2000" dirty="0">
                <a:latin typeface="Times New Roman"/>
                <a:ea typeface="Calibri"/>
                <a:cs typeface="Times New Roman"/>
              </a:rPr>
              <a:t>In transportation engineering, a </a:t>
            </a:r>
            <a:r>
              <a:rPr lang="en-US" sz="2000" dirty="0">
                <a:solidFill>
                  <a:srgbClr val="FF0000"/>
                </a:solidFill>
                <a:latin typeface="Times New Roman"/>
                <a:ea typeface="Calibri"/>
                <a:cs typeface="Times New Roman"/>
              </a:rPr>
              <a:t>slip road </a:t>
            </a:r>
            <a:r>
              <a:rPr lang="en-US" sz="2000" dirty="0">
                <a:latin typeface="Times New Roman"/>
                <a:ea typeface="Calibri"/>
                <a:cs typeface="Times New Roman"/>
              </a:rPr>
              <a:t>is a short connecting road that allows vehicles to smoothly enter or exit a major highway. </a:t>
            </a:r>
            <a:endParaRPr lang="en-US" dirty="0">
              <a:effectLst/>
              <a:latin typeface="Calibri"/>
              <a:ea typeface="Calibri"/>
              <a:cs typeface="Times New Roman"/>
            </a:endParaRPr>
          </a:p>
        </p:txBody>
      </p:sp>
      <p:sp>
        <p:nvSpPr>
          <p:cNvPr id="9" name="Rectangle 8"/>
          <p:cNvSpPr/>
          <p:nvPr/>
        </p:nvSpPr>
        <p:spPr>
          <a:xfrm>
            <a:off x="330778" y="1676400"/>
            <a:ext cx="6092825" cy="1508105"/>
          </a:xfrm>
          <a:prstGeom prst="rect">
            <a:avLst/>
          </a:prstGeom>
        </p:spPr>
        <p:txBody>
          <a:bodyPr>
            <a:spAutoFit/>
          </a:bodyPr>
          <a:lstStyle/>
          <a:p>
            <a:pPr algn="just">
              <a:lnSpc>
                <a:spcPct val="115000"/>
              </a:lnSpc>
              <a:spcAft>
                <a:spcPts val="1000"/>
              </a:spcAft>
            </a:pPr>
            <a:r>
              <a:rPr lang="en-US" sz="2000" dirty="0">
                <a:latin typeface="Times New Roman"/>
                <a:ea typeface="Calibri"/>
                <a:cs typeface="Times New Roman"/>
              </a:rPr>
              <a:t>In transportation engineering, a </a:t>
            </a:r>
            <a:r>
              <a:rPr lang="en-US" sz="2000" dirty="0" smtClean="0">
                <a:solidFill>
                  <a:srgbClr val="FF0000"/>
                </a:solidFill>
                <a:latin typeface="Times New Roman"/>
                <a:ea typeface="Calibri"/>
                <a:cs typeface="Times New Roman"/>
              </a:rPr>
              <a:t>median/traffic separator</a:t>
            </a:r>
            <a:r>
              <a:rPr lang="en-US" sz="2000" dirty="0" smtClean="0">
                <a:latin typeface="Times New Roman"/>
                <a:ea typeface="Calibri"/>
                <a:cs typeface="Times New Roman"/>
              </a:rPr>
              <a:t> </a:t>
            </a:r>
            <a:r>
              <a:rPr lang="en-US" sz="2000" dirty="0">
                <a:latin typeface="Times New Roman"/>
                <a:ea typeface="Calibri"/>
                <a:cs typeface="Times New Roman"/>
              </a:rPr>
              <a:t>is the physical space separating opposing lanes of traffic on divided roadways, like highways, freeways, and some major streets.</a:t>
            </a:r>
            <a:endParaRPr lang="en-US" dirty="0">
              <a:effectLst/>
              <a:latin typeface="Calibri"/>
              <a:ea typeface="Calibri"/>
              <a:cs typeface="Times New Roman"/>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212" y="0"/>
            <a:ext cx="5334000" cy="317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30778" y="3276600"/>
            <a:ext cx="6092825" cy="1839606"/>
          </a:xfrm>
          <a:prstGeom prst="rect">
            <a:avLst/>
          </a:prstGeom>
        </p:spPr>
        <p:txBody>
          <a:bodyPr>
            <a:spAutoFit/>
          </a:bodyPr>
          <a:lstStyle/>
          <a:p>
            <a:pPr algn="just">
              <a:lnSpc>
                <a:spcPct val="115000"/>
              </a:lnSpc>
              <a:spcAft>
                <a:spcPts val="1000"/>
              </a:spcAft>
            </a:pPr>
            <a:r>
              <a:rPr lang="en-US" sz="2000" dirty="0">
                <a:latin typeface="Times New Roman"/>
                <a:ea typeface="Calibri"/>
                <a:cs typeface="Times New Roman"/>
              </a:rPr>
              <a:t>In </a:t>
            </a:r>
            <a:r>
              <a:rPr lang="en-US" sz="2000" b="1" dirty="0">
                <a:latin typeface="Times New Roman"/>
                <a:ea typeface="Calibri"/>
                <a:cs typeface="Times New Roman"/>
              </a:rPr>
              <a:t>transportation engineering</a:t>
            </a:r>
            <a:r>
              <a:rPr lang="en-US" sz="2000" dirty="0">
                <a:latin typeface="Times New Roman"/>
                <a:ea typeface="Calibri"/>
                <a:cs typeface="Times New Roman"/>
              </a:rPr>
              <a:t>, </a:t>
            </a:r>
            <a:r>
              <a:rPr lang="en-US" sz="2000" b="1" dirty="0">
                <a:latin typeface="Times New Roman"/>
                <a:ea typeface="Calibri"/>
                <a:cs typeface="Times New Roman"/>
              </a:rPr>
              <a:t>L-turn</a:t>
            </a:r>
            <a:r>
              <a:rPr lang="en-US" sz="2000" dirty="0">
                <a:latin typeface="Times New Roman"/>
                <a:ea typeface="Calibri"/>
                <a:cs typeface="Times New Roman"/>
              </a:rPr>
              <a:t> and </a:t>
            </a:r>
            <a:r>
              <a:rPr lang="en-US" sz="2000" b="1" dirty="0">
                <a:latin typeface="Times New Roman"/>
                <a:ea typeface="Calibri"/>
                <a:cs typeface="Times New Roman"/>
              </a:rPr>
              <a:t>R-turn lanes</a:t>
            </a:r>
            <a:r>
              <a:rPr lang="en-US" sz="2000" dirty="0">
                <a:latin typeface="Times New Roman"/>
                <a:ea typeface="Calibri"/>
                <a:cs typeface="Times New Roman"/>
              </a:rPr>
              <a:t> refer to </a:t>
            </a:r>
            <a:r>
              <a:rPr lang="en-US" sz="2000" b="1" dirty="0">
                <a:latin typeface="Times New Roman"/>
                <a:ea typeface="Calibri"/>
                <a:cs typeface="Times New Roman"/>
              </a:rPr>
              <a:t>left-turn lanes</a:t>
            </a:r>
            <a:r>
              <a:rPr lang="en-US" sz="2000" dirty="0">
                <a:latin typeface="Times New Roman"/>
                <a:ea typeface="Calibri"/>
                <a:cs typeface="Times New Roman"/>
              </a:rPr>
              <a:t> and </a:t>
            </a:r>
            <a:r>
              <a:rPr lang="en-US" sz="2000" b="1" dirty="0">
                <a:latin typeface="Times New Roman"/>
                <a:ea typeface="Calibri"/>
                <a:cs typeface="Times New Roman"/>
              </a:rPr>
              <a:t>right-turn lanes</a:t>
            </a:r>
            <a:r>
              <a:rPr lang="en-US" sz="2000" dirty="0">
                <a:latin typeface="Times New Roman"/>
                <a:ea typeface="Calibri"/>
                <a:cs typeface="Times New Roman"/>
              </a:rPr>
              <a:t>, respectively. These are </a:t>
            </a:r>
            <a:r>
              <a:rPr lang="en-US" sz="2000" b="1" dirty="0">
                <a:latin typeface="Times New Roman"/>
                <a:ea typeface="Calibri"/>
                <a:cs typeface="Times New Roman"/>
              </a:rPr>
              <a:t>dedicated lanes</a:t>
            </a:r>
            <a:r>
              <a:rPr lang="en-US" sz="2000" dirty="0">
                <a:latin typeface="Times New Roman"/>
                <a:ea typeface="Calibri"/>
                <a:cs typeface="Times New Roman"/>
              </a:rPr>
              <a:t> at intersections or driveways that allow vehicles to turn left or right without interfering with through traffic.</a:t>
            </a:r>
            <a:endParaRPr lang="en-US" dirty="0">
              <a:effectLst/>
              <a:latin typeface="Calibri"/>
              <a:ea typeface="Calibri"/>
              <a:cs typeface="Times New Roman"/>
            </a:endParaRPr>
          </a:p>
        </p:txBody>
      </p:sp>
      <p:sp>
        <p:nvSpPr>
          <p:cNvPr id="12" name="Rectangle 11"/>
          <p:cNvSpPr/>
          <p:nvPr/>
        </p:nvSpPr>
        <p:spPr>
          <a:xfrm>
            <a:off x="8515775" y="3429000"/>
            <a:ext cx="2213298" cy="461665"/>
          </a:xfrm>
          <a:prstGeom prst="rect">
            <a:avLst/>
          </a:prstGeom>
        </p:spPr>
        <p:txBody>
          <a:bodyPr wrap="none">
            <a:spAutoFit/>
          </a:bodyPr>
          <a:lstStyle/>
          <a:p>
            <a:pPr algn="ctr"/>
            <a:r>
              <a:rPr lang="en-US" sz="2400" b="1" dirty="0" smtClean="0">
                <a:latin typeface="Times New Roman"/>
                <a:ea typeface="Calibri"/>
                <a:cs typeface="Times New Roman"/>
              </a:rPr>
              <a:t>Median in road</a:t>
            </a:r>
            <a:endParaRPr lang="en-US" sz="2000" b="1" dirty="0"/>
          </a:p>
        </p:txBody>
      </p:sp>
    </p:spTree>
    <p:extLst>
      <p:ext uri="{BB962C8B-B14F-4D97-AF65-F5344CB8AC3E}">
        <p14:creationId xmlns:p14="http://schemas.microsoft.com/office/powerpoint/2010/main" val="19638482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97</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8" name="Rectangle 7"/>
          <p:cNvSpPr/>
          <p:nvPr/>
        </p:nvSpPr>
        <p:spPr>
          <a:xfrm>
            <a:off x="190570" y="160337"/>
            <a:ext cx="6092825" cy="2189125"/>
          </a:xfrm>
          <a:prstGeom prst="rect">
            <a:avLst/>
          </a:prstGeom>
        </p:spPr>
        <p:txBody>
          <a:bodyPr>
            <a:spAutoFit/>
          </a:bodyPr>
          <a:lstStyle/>
          <a:p>
            <a:pPr algn="just">
              <a:lnSpc>
                <a:spcPct val="115000"/>
              </a:lnSpc>
              <a:spcAft>
                <a:spcPts val="1000"/>
              </a:spcAft>
            </a:pPr>
            <a:r>
              <a:rPr lang="en-US" sz="2400" b="1" dirty="0">
                <a:latin typeface="Times New Roman"/>
                <a:ea typeface="Calibri"/>
                <a:cs typeface="Times New Roman"/>
              </a:rPr>
              <a:t>Flaring</a:t>
            </a:r>
            <a:r>
              <a:rPr lang="en-US" sz="2400" dirty="0">
                <a:latin typeface="Times New Roman"/>
                <a:ea typeface="Calibri"/>
                <a:cs typeface="Times New Roman"/>
              </a:rPr>
              <a:t> is the gradual </a:t>
            </a:r>
            <a:r>
              <a:rPr lang="en-US" sz="2400" b="1" dirty="0">
                <a:latin typeface="Times New Roman"/>
                <a:ea typeface="Calibri"/>
                <a:cs typeface="Times New Roman"/>
              </a:rPr>
              <a:t>outward expansion of a roadway’s width</a:t>
            </a:r>
            <a:r>
              <a:rPr lang="en-US" sz="2400" dirty="0">
                <a:latin typeface="Times New Roman"/>
                <a:ea typeface="Calibri"/>
                <a:cs typeface="Times New Roman"/>
              </a:rPr>
              <a:t> (typically near intersections or entrances) to provide </a:t>
            </a:r>
            <a:r>
              <a:rPr lang="en-US" sz="2400" b="1" dirty="0">
                <a:latin typeface="Times New Roman"/>
                <a:ea typeface="Calibri"/>
                <a:cs typeface="Times New Roman"/>
              </a:rPr>
              <a:t>additional space</a:t>
            </a:r>
            <a:r>
              <a:rPr lang="en-US" sz="2400" dirty="0">
                <a:latin typeface="Times New Roman"/>
                <a:ea typeface="Calibri"/>
                <a:cs typeface="Times New Roman"/>
              </a:rPr>
              <a:t> for turning, merging, or separating traffic movements.</a:t>
            </a:r>
            <a:endParaRPr lang="en-US" sz="2400" dirty="0">
              <a:effectLst/>
              <a:latin typeface="Calibri"/>
              <a:ea typeface="Calibri"/>
              <a:cs typeface="Times New Roman"/>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248570" y="2514600"/>
            <a:ext cx="6092825" cy="2613857"/>
          </a:xfrm>
          <a:prstGeom prst="rect">
            <a:avLst/>
          </a:prstGeom>
        </p:spPr>
        <p:txBody>
          <a:bodyPr>
            <a:spAutoFit/>
          </a:bodyPr>
          <a:lstStyle/>
          <a:p>
            <a:pPr algn="just">
              <a:lnSpc>
                <a:spcPct val="115000"/>
              </a:lnSpc>
              <a:spcAft>
                <a:spcPts val="1000"/>
              </a:spcAft>
            </a:pPr>
            <a:r>
              <a:rPr lang="en-US" sz="2400" dirty="0">
                <a:latin typeface="Times New Roman"/>
                <a:ea typeface="Calibri"/>
                <a:cs typeface="Times New Roman"/>
              </a:rPr>
              <a:t>A </a:t>
            </a:r>
            <a:r>
              <a:rPr lang="en-US" sz="2400" b="1" dirty="0">
                <a:latin typeface="Times New Roman"/>
                <a:ea typeface="Calibri"/>
                <a:cs typeface="Times New Roman"/>
              </a:rPr>
              <a:t>bus lay-by</a:t>
            </a:r>
            <a:r>
              <a:rPr lang="en-US" sz="2400" dirty="0">
                <a:latin typeface="Times New Roman"/>
                <a:ea typeface="Calibri"/>
                <a:cs typeface="Times New Roman"/>
              </a:rPr>
              <a:t> (also called a </a:t>
            </a:r>
            <a:r>
              <a:rPr lang="en-US" sz="2400" b="1" dirty="0">
                <a:latin typeface="Times New Roman"/>
                <a:ea typeface="Calibri"/>
                <a:cs typeface="Times New Roman"/>
              </a:rPr>
              <a:t>bus bay</a:t>
            </a:r>
            <a:r>
              <a:rPr lang="en-US" sz="2400" dirty="0">
                <a:latin typeface="Times New Roman"/>
                <a:ea typeface="Calibri"/>
                <a:cs typeface="Times New Roman"/>
              </a:rPr>
              <a:t>, </a:t>
            </a:r>
            <a:r>
              <a:rPr lang="en-US" sz="2400" b="1" dirty="0">
                <a:latin typeface="Times New Roman"/>
                <a:ea typeface="Calibri"/>
                <a:cs typeface="Times New Roman"/>
              </a:rPr>
              <a:t>bus turnout</a:t>
            </a:r>
            <a:r>
              <a:rPr lang="en-US" sz="2400" dirty="0">
                <a:latin typeface="Times New Roman"/>
                <a:ea typeface="Calibri"/>
                <a:cs typeface="Times New Roman"/>
              </a:rPr>
              <a:t>, or </a:t>
            </a:r>
            <a:r>
              <a:rPr lang="en-US" sz="2400" b="1" dirty="0">
                <a:latin typeface="Times New Roman"/>
                <a:ea typeface="Calibri"/>
                <a:cs typeface="Times New Roman"/>
              </a:rPr>
              <a:t>bus pull-out</a:t>
            </a:r>
            <a:r>
              <a:rPr lang="en-US" sz="2400" dirty="0">
                <a:latin typeface="Times New Roman"/>
                <a:ea typeface="Calibri"/>
                <a:cs typeface="Times New Roman"/>
              </a:rPr>
              <a:t>) is a specially designed </a:t>
            </a:r>
            <a:r>
              <a:rPr lang="en-US" sz="2400" b="1" dirty="0">
                <a:latin typeface="Times New Roman"/>
                <a:ea typeface="Calibri"/>
                <a:cs typeface="Times New Roman"/>
              </a:rPr>
              <a:t>indented area along the side of a roadway</a:t>
            </a:r>
            <a:r>
              <a:rPr lang="en-US" sz="2400" dirty="0">
                <a:latin typeface="Times New Roman"/>
                <a:ea typeface="Calibri"/>
                <a:cs typeface="Times New Roman"/>
              </a:rPr>
              <a:t> where buses can </a:t>
            </a:r>
            <a:r>
              <a:rPr lang="en-US" sz="2400" b="1" dirty="0">
                <a:latin typeface="Times New Roman"/>
                <a:ea typeface="Calibri"/>
                <a:cs typeface="Times New Roman"/>
              </a:rPr>
              <a:t>pull out of the traffic lane</a:t>
            </a:r>
            <a:r>
              <a:rPr lang="en-US" sz="2400" dirty="0">
                <a:latin typeface="Times New Roman"/>
                <a:ea typeface="Calibri"/>
                <a:cs typeface="Times New Roman"/>
              </a:rPr>
              <a:t> to </a:t>
            </a:r>
            <a:r>
              <a:rPr lang="en-US" sz="2400" b="1" dirty="0">
                <a:latin typeface="Times New Roman"/>
                <a:ea typeface="Calibri"/>
                <a:cs typeface="Times New Roman"/>
              </a:rPr>
              <a:t>pick up or drop off passengers</a:t>
            </a:r>
            <a:r>
              <a:rPr lang="en-US" sz="2400" dirty="0">
                <a:latin typeface="Times New Roman"/>
                <a:ea typeface="Calibri"/>
                <a:cs typeface="Times New Roman"/>
              </a:rPr>
              <a:t> </a:t>
            </a:r>
            <a:r>
              <a:rPr lang="en-US" sz="2400" b="1" dirty="0">
                <a:latin typeface="Times New Roman"/>
                <a:ea typeface="Calibri"/>
                <a:cs typeface="Times New Roman"/>
              </a:rPr>
              <a:t>without blocking the flow of traffic</a:t>
            </a:r>
            <a:r>
              <a:rPr lang="en-US" sz="2400" dirty="0">
                <a:latin typeface="Times New Roman"/>
                <a:ea typeface="Calibri"/>
                <a:cs typeface="Times New Roman"/>
              </a:rPr>
              <a:t>.</a:t>
            </a:r>
            <a:endParaRPr lang="en-US" sz="2000" dirty="0">
              <a:effectLst/>
              <a:latin typeface="Calibri"/>
              <a:ea typeface="Calibri"/>
              <a:cs typeface="Times New Roman"/>
            </a:endParaRPr>
          </a:p>
        </p:txBody>
      </p:sp>
      <p:pic>
        <p:nvPicPr>
          <p:cNvPr id="2050" name="Picture 2" descr="CD 169 The design of lay-bys, maintenance hardstandings, rest areas,  service areas and observation platfo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393" y="43934"/>
            <a:ext cx="5702198" cy="19909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vil Engineering Discoveries - What Is the Reason behind widening of the  Road... |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692" y="2017776"/>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32812" y="5248656"/>
            <a:ext cx="1409360" cy="400110"/>
          </a:xfrm>
          <a:prstGeom prst="rect">
            <a:avLst/>
          </a:prstGeom>
        </p:spPr>
        <p:txBody>
          <a:bodyPr wrap="none">
            <a:spAutoFit/>
          </a:bodyPr>
          <a:lstStyle/>
          <a:p>
            <a:r>
              <a:rPr lang="en-US" sz="2000" b="1" dirty="0" smtClean="0">
                <a:solidFill>
                  <a:srgbClr val="000000"/>
                </a:solidFill>
                <a:latin typeface="Times New Roman"/>
                <a:ea typeface="Calibri"/>
                <a:cs typeface="Times New Roman"/>
              </a:rPr>
              <a:t>Bus </a:t>
            </a:r>
            <a:r>
              <a:rPr lang="en-US" sz="2000" b="1" dirty="0">
                <a:solidFill>
                  <a:srgbClr val="000000"/>
                </a:solidFill>
                <a:latin typeface="Times New Roman"/>
                <a:ea typeface="Calibri"/>
                <a:cs typeface="Times New Roman"/>
              </a:rPr>
              <a:t>lay-by</a:t>
            </a:r>
            <a:r>
              <a:rPr lang="en-US" sz="2000" dirty="0">
                <a:solidFill>
                  <a:srgbClr val="000000"/>
                </a:solidFill>
                <a:latin typeface="Times New Roman"/>
                <a:ea typeface="Calibri"/>
                <a:cs typeface="Times New Roman"/>
              </a:rPr>
              <a:t> </a:t>
            </a:r>
            <a:endParaRPr lang="en-US" dirty="0"/>
          </a:p>
        </p:txBody>
      </p:sp>
    </p:spTree>
    <p:extLst>
      <p:ext uri="{BB962C8B-B14F-4D97-AF65-F5344CB8AC3E}">
        <p14:creationId xmlns:p14="http://schemas.microsoft.com/office/powerpoint/2010/main" val="38157632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98</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7" y="228600"/>
            <a:ext cx="6092825" cy="5967788"/>
          </a:xfrm>
          <a:prstGeom prst="rect">
            <a:avLst/>
          </a:prstGeom>
        </p:spPr>
        <p:txBody>
          <a:bodyPr>
            <a:spAutoFit/>
          </a:bodyPr>
          <a:lstStyle/>
          <a:p>
            <a:pPr marL="228600" marR="0" algn="just">
              <a:lnSpc>
                <a:spcPct val="115000"/>
              </a:lnSpc>
            </a:pPr>
            <a:r>
              <a:rPr lang="en-US" sz="2400" b="1" dirty="0">
                <a:solidFill>
                  <a:srgbClr val="00B0F0"/>
                </a:solidFill>
                <a:latin typeface="Times New Roman"/>
                <a:ea typeface="Times New Roman"/>
              </a:rPr>
              <a:t>Design Speed:</a:t>
            </a:r>
            <a:endParaRPr lang="en-US" sz="2000" dirty="0">
              <a:solidFill>
                <a:srgbClr val="00B0F0"/>
              </a:solidFill>
              <a:latin typeface="Times New Roman"/>
              <a:ea typeface="Times New Roman"/>
            </a:endParaRPr>
          </a:p>
          <a:p>
            <a:pPr marL="228600" marR="0" algn="just">
              <a:lnSpc>
                <a:spcPct val="115000"/>
              </a:lnSpc>
            </a:pPr>
            <a:r>
              <a:rPr lang="en-US" sz="2800" dirty="0">
                <a:latin typeface="Times New Roman"/>
                <a:ea typeface="Times New Roman"/>
              </a:rPr>
              <a:t>The design speed of a road is the maximum safe speed for which road components like curves and sight distances are geometrically designed</a:t>
            </a:r>
            <a:r>
              <a:rPr lang="en-US" sz="2800" dirty="0" smtClean="0">
                <a:latin typeface="Times New Roman"/>
                <a:ea typeface="Times New Roman"/>
              </a:rPr>
              <a:t>. </a:t>
            </a:r>
            <a:r>
              <a:rPr lang="en-GB" sz="2800" dirty="0">
                <a:latin typeface="Times New Roman"/>
                <a:ea typeface="Times New Roman"/>
              </a:rPr>
              <a:t>The concept of minimum speed may apply to a minimum safe operating speed or a minimum design speed for specific features, like 20 km/h for hairpin bends on hill roads, but the primary term refers to the selected target speed for geometric design. </a:t>
            </a:r>
            <a:endParaRPr lang="en-US" sz="2400" dirty="0">
              <a:effectLst/>
              <a:latin typeface="Times New Roman"/>
              <a:ea typeface="Times New Roman"/>
            </a:endParaRPr>
          </a:p>
        </p:txBody>
      </p:sp>
      <p:pic>
        <p:nvPicPr>
          <p:cNvPr id="3074" name="Picture 2" descr="Speed Limits Across the US: Maximum Speed Limits, Violations &amp; Penal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566" y="501714"/>
            <a:ext cx="5792235" cy="415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919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4216374-E7D6-4C74-ADA3-2C9987A1DEB2}" type="slidenum">
              <a:rPr lang="en-US" smtClean="0"/>
              <a:pPr/>
              <a:t>99</a:t>
            </a:fld>
            <a:endParaRPr lang="en-US"/>
          </a:p>
        </p:txBody>
      </p:sp>
      <p:sp>
        <p:nvSpPr>
          <p:cNvPr id="6" name="AutoShape 2" descr="Pipeline Transportation: Benefits and Drawbacks Revealed"/>
          <p:cNvSpPr>
            <a:spLocks noChangeAspect="1" noChangeArrowheads="1"/>
          </p:cNvSpPr>
          <p:nvPr/>
        </p:nvSpPr>
        <p:spPr bwMode="auto">
          <a:xfrm>
            <a:off x="155582"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4" descr="Pipeline Transportation: Benefits and Drawbacks Revealed"/>
          <p:cNvSpPr>
            <a:spLocks noChangeAspect="1" noChangeArrowheads="1"/>
          </p:cNvSpPr>
          <p:nvPr/>
        </p:nvSpPr>
        <p:spPr bwMode="auto">
          <a:xfrm>
            <a:off x="307975" y="795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Rectangle 2"/>
          <p:cNvSpPr>
            <a:spLocks noChangeArrowheads="1"/>
          </p:cNvSpPr>
          <p:nvPr/>
        </p:nvSpPr>
        <p:spPr bwMode="auto">
          <a:xfrm>
            <a:off x="7" y="43934"/>
            <a:ext cx="184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10" name="AutoShape 2" descr="Whats A Median On The Road - Hidden Function Of Media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57232" y="43934"/>
            <a:ext cx="6092825" cy="5998822"/>
          </a:xfrm>
          <a:prstGeom prst="rect">
            <a:avLst/>
          </a:prstGeom>
        </p:spPr>
        <p:txBody>
          <a:bodyPr>
            <a:spAutoFit/>
          </a:bodyPr>
          <a:lstStyle/>
          <a:p>
            <a:pPr marL="228600" marR="0" algn="just">
              <a:lnSpc>
                <a:spcPct val="115000"/>
              </a:lnSpc>
            </a:pPr>
            <a:r>
              <a:rPr lang="en-US" sz="2800" b="1" dirty="0" smtClean="0">
                <a:solidFill>
                  <a:srgbClr val="FF0000"/>
                </a:solidFill>
                <a:latin typeface="Times New Roman"/>
                <a:ea typeface="Times New Roman"/>
              </a:rPr>
              <a:t>Stopping </a:t>
            </a:r>
            <a:r>
              <a:rPr lang="en-US" sz="2800" b="1" dirty="0">
                <a:solidFill>
                  <a:srgbClr val="FF0000"/>
                </a:solidFill>
                <a:latin typeface="Times New Roman"/>
                <a:ea typeface="Times New Roman"/>
              </a:rPr>
              <a:t>Sight Distance (SSD) </a:t>
            </a:r>
            <a:r>
              <a:rPr lang="en-US" sz="2800" dirty="0">
                <a:latin typeface="Times New Roman"/>
                <a:ea typeface="Times New Roman"/>
              </a:rPr>
              <a:t>is the minimum distance to safely stop a vehicle, </a:t>
            </a:r>
            <a:r>
              <a:rPr lang="en-US" sz="2800" b="1" dirty="0">
                <a:solidFill>
                  <a:srgbClr val="7030A0"/>
                </a:solidFill>
                <a:latin typeface="Times New Roman"/>
                <a:ea typeface="Times New Roman"/>
              </a:rPr>
              <a:t>Intermediate Sight Distance </a:t>
            </a:r>
            <a:r>
              <a:rPr lang="en-US" sz="2800" dirty="0">
                <a:latin typeface="Times New Roman"/>
                <a:ea typeface="Times New Roman"/>
              </a:rPr>
              <a:t>(ISD) is twice SSD used as a substitute for </a:t>
            </a:r>
            <a:r>
              <a:rPr lang="en-US" sz="2800" b="1" dirty="0">
                <a:solidFill>
                  <a:srgbClr val="7030A0"/>
                </a:solidFill>
                <a:latin typeface="Times New Roman"/>
                <a:ea typeface="Times New Roman"/>
              </a:rPr>
              <a:t>Overtaking Sight Distance</a:t>
            </a:r>
            <a:r>
              <a:rPr lang="en-US" sz="2800" dirty="0">
                <a:latin typeface="Times New Roman"/>
                <a:ea typeface="Times New Roman"/>
              </a:rPr>
              <a:t> (OSD), and </a:t>
            </a:r>
            <a:r>
              <a:rPr lang="en-US" sz="2800" b="1" dirty="0">
                <a:solidFill>
                  <a:srgbClr val="0070C0"/>
                </a:solidFill>
                <a:latin typeface="Times New Roman"/>
                <a:ea typeface="Times New Roman"/>
              </a:rPr>
              <a:t>Overtaking Sight Distance </a:t>
            </a:r>
            <a:r>
              <a:rPr lang="en-US" sz="2800" dirty="0">
                <a:latin typeface="Times New Roman"/>
                <a:ea typeface="Times New Roman"/>
              </a:rPr>
              <a:t>(OSD) is the total distance required to safely overtake a slow-moving vehicle by passing it in the oncoming lane. ISD is less than OSD and greater than SSD, serving as a compromise when a full OSD cannot be achieved. </a:t>
            </a:r>
            <a:endParaRPr lang="en-US" sz="2400" dirty="0">
              <a:effectLst/>
              <a:latin typeface="Times New Roman"/>
              <a:ea typeface="Times New Roman"/>
            </a:endParaRPr>
          </a:p>
        </p:txBody>
      </p:sp>
      <p:pic>
        <p:nvPicPr>
          <p:cNvPr id="11" name="Picture 10" descr="Overtaking Sight Distance And Affecting Factors - KPSTRUCTURES.IN"/>
          <p:cNvPicPr/>
          <p:nvPr/>
        </p:nvPicPr>
        <p:blipFill rotWithShape="1">
          <a:blip r:embed="rId2">
            <a:extLst>
              <a:ext uri="{28A0092B-C50C-407E-A947-70E740481C1C}">
                <a14:useLocalDpi xmlns:a14="http://schemas.microsoft.com/office/drawing/2010/main" val="0"/>
              </a:ext>
            </a:extLst>
          </a:blip>
          <a:srcRect t="8642" b="8642"/>
          <a:stretch/>
        </p:blipFill>
        <p:spPr bwMode="auto">
          <a:xfrm>
            <a:off x="6320490" y="-18288"/>
            <a:ext cx="5807247" cy="3421049"/>
          </a:xfrm>
          <a:prstGeom prst="rect">
            <a:avLst/>
          </a:prstGeom>
          <a:noFill/>
          <a:ln>
            <a:noFill/>
          </a:ln>
        </p:spPr>
      </p:pic>
      <p:pic>
        <p:nvPicPr>
          <p:cNvPr id="12" name="Picture 11" descr="Stopping Sight Distance, Overview And Calculation – Engineering Discoveri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950" y="3319272"/>
            <a:ext cx="5839187" cy="2723484"/>
          </a:xfrm>
          <a:prstGeom prst="rect">
            <a:avLst/>
          </a:prstGeom>
          <a:noFill/>
          <a:ln>
            <a:noFill/>
          </a:ln>
        </p:spPr>
      </p:pic>
    </p:spTree>
    <p:extLst>
      <p:ext uri="{BB962C8B-B14F-4D97-AF65-F5344CB8AC3E}">
        <p14:creationId xmlns:p14="http://schemas.microsoft.com/office/powerpoint/2010/main" val="6930541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6.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2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1360</TotalTime>
  <Words>8855</Words>
  <Application>Microsoft Office PowerPoint</Application>
  <PresentationFormat>Custom</PresentationFormat>
  <Paragraphs>1136</Paragraphs>
  <Slides>221</Slides>
  <Notes>1</Notes>
  <HiddenSlides>0</HiddenSlides>
  <MMClips>0</MMClips>
  <ScaleCrop>false</ScaleCrop>
  <HeadingPairs>
    <vt:vector size="4" baseType="variant">
      <vt:variant>
        <vt:lpstr>Theme</vt:lpstr>
      </vt:variant>
      <vt:variant>
        <vt:i4>16</vt:i4>
      </vt:variant>
      <vt:variant>
        <vt:lpstr>Slide Titles</vt:lpstr>
      </vt:variant>
      <vt:variant>
        <vt:i4>221</vt:i4>
      </vt:variant>
    </vt:vector>
  </HeadingPairs>
  <TitlesOfParts>
    <vt:vector size="237" baseType="lpstr">
      <vt:lpstr>Angles</vt:lpstr>
      <vt:lpstr>Office Theme</vt:lpstr>
      <vt:lpstr>1_Angles</vt:lpstr>
      <vt:lpstr>2_Angles</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3_Angles</vt:lpstr>
      <vt:lpstr>4_Angles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Civil Department</cp:lastModifiedBy>
  <cp:revision>118</cp:revision>
  <dcterms:created xsi:type="dcterms:W3CDTF">2025-08-08T13:43:21Z</dcterms:created>
  <dcterms:modified xsi:type="dcterms:W3CDTF">2025-09-18T10:00:58Z</dcterms:modified>
</cp:coreProperties>
</file>