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1" r:id="rId3"/>
    <p:sldMasterId id="2147483654" r:id="rId4"/>
  </p:sldMasterIdLst>
  <p:notesMasterIdLst>
    <p:notesMasterId r:id="rId61"/>
  </p:notesMasterIdLst>
  <p:sldIdLst>
    <p:sldId id="456" r:id="rId5"/>
    <p:sldId id="457" r:id="rId6"/>
    <p:sldId id="458" r:id="rId7"/>
    <p:sldId id="459" r:id="rId8"/>
    <p:sldId id="610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611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612" r:id="rId28"/>
    <p:sldId id="274" r:id="rId29"/>
    <p:sldId id="275" r:id="rId30"/>
    <p:sldId id="276" r:id="rId31"/>
    <p:sldId id="277" r:id="rId32"/>
    <p:sldId id="279" r:id="rId33"/>
    <p:sldId id="280" r:id="rId34"/>
    <p:sldId id="281" r:id="rId35"/>
    <p:sldId id="613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614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615" r:id="rId55"/>
    <p:sldId id="299" r:id="rId56"/>
    <p:sldId id="300" r:id="rId57"/>
    <p:sldId id="301" r:id="rId58"/>
    <p:sldId id="302" r:id="rId59"/>
    <p:sldId id="348" r:id="rId60"/>
    <p:sldId id="349" r:id="rId62"/>
    <p:sldId id="350" r:id="rId63"/>
    <p:sldId id="351" r:id="rId64"/>
    <p:sldId id="352" r:id="rId65"/>
    <p:sldId id="353" r:id="rId66"/>
    <p:sldId id="616" r:id="rId67"/>
    <p:sldId id="354" r:id="rId68"/>
    <p:sldId id="355" r:id="rId69"/>
    <p:sldId id="356" r:id="rId70"/>
    <p:sldId id="357" r:id="rId71"/>
    <p:sldId id="358" r:id="rId72"/>
    <p:sldId id="359" r:id="rId73"/>
    <p:sldId id="360" r:id="rId74"/>
    <p:sldId id="361" r:id="rId75"/>
    <p:sldId id="362" r:id="rId76"/>
    <p:sldId id="617" r:id="rId77"/>
    <p:sldId id="363" r:id="rId78"/>
    <p:sldId id="364" r:id="rId79"/>
    <p:sldId id="365" r:id="rId80"/>
    <p:sldId id="366" r:id="rId81"/>
    <p:sldId id="367" r:id="rId82"/>
    <p:sldId id="368" r:id="rId83"/>
    <p:sldId id="369" r:id="rId84"/>
    <p:sldId id="370" r:id="rId85"/>
    <p:sldId id="371" r:id="rId86"/>
    <p:sldId id="618" r:id="rId87"/>
    <p:sldId id="372" r:id="rId88"/>
    <p:sldId id="373" r:id="rId89"/>
    <p:sldId id="374" r:id="rId90"/>
    <p:sldId id="375" r:id="rId91"/>
    <p:sldId id="376" r:id="rId92"/>
    <p:sldId id="377" r:id="rId93"/>
    <p:sldId id="379" r:id="rId94"/>
    <p:sldId id="380" r:id="rId95"/>
    <p:sldId id="381" r:id="rId96"/>
    <p:sldId id="382" r:id="rId97"/>
    <p:sldId id="619" r:id="rId98"/>
    <p:sldId id="383" r:id="rId99"/>
    <p:sldId id="384" r:id="rId100"/>
    <p:sldId id="385" r:id="rId101"/>
    <p:sldId id="386" r:id="rId102"/>
    <p:sldId id="387" r:id="rId103"/>
    <p:sldId id="388" r:id="rId104"/>
    <p:sldId id="389" r:id="rId105"/>
    <p:sldId id="390" r:id="rId106"/>
    <p:sldId id="391" r:id="rId107"/>
    <p:sldId id="392" r:id="rId108"/>
    <p:sldId id="393" r:id="rId109"/>
    <p:sldId id="394" r:id="rId110"/>
    <p:sldId id="620" r:id="rId111"/>
    <p:sldId id="395" r:id="rId112"/>
    <p:sldId id="396" r:id="rId113"/>
    <p:sldId id="397" r:id="rId114"/>
    <p:sldId id="398" r:id="rId115"/>
    <p:sldId id="399" r:id="rId116"/>
    <p:sldId id="400" r:id="rId117"/>
    <p:sldId id="401" r:id="rId118"/>
    <p:sldId id="402" r:id="rId119"/>
    <p:sldId id="403" r:id="rId120"/>
    <p:sldId id="404" r:id="rId121"/>
    <p:sldId id="405" r:id="rId122"/>
    <p:sldId id="621" r:id="rId123"/>
    <p:sldId id="406" r:id="rId124"/>
    <p:sldId id="407" r:id="rId125"/>
    <p:sldId id="408" r:id="rId126"/>
    <p:sldId id="409" r:id="rId127"/>
    <p:sldId id="410" r:id="rId128"/>
    <p:sldId id="411" r:id="rId129"/>
    <p:sldId id="412" r:id="rId130"/>
    <p:sldId id="413" r:id="rId131"/>
    <p:sldId id="414" r:id="rId132"/>
    <p:sldId id="415" r:id="rId133"/>
    <p:sldId id="416" r:id="rId134"/>
    <p:sldId id="417" r:id="rId135"/>
    <p:sldId id="622" r:id="rId136"/>
    <p:sldId id="418" r:id="rId137"/>
    <p:sldId id="419" r:id="rId138"/>
    <p:sldId id="420" r:id="rId139"/>
    <p:sldId id="423" r:id="rId140"/>
    <p:sldId id="424" r:id="rId141"/>
    <p:sldId id="425" r:id="rId142"/>
    <p:sldId id="426" r:id="rId143"/>
    <p:sldId id="427" r:id="rId144"/>
    <p:sldId id="428" r:id="rId145"/>
    <p:sldId id="429" r:id="rId146"/>
    <p:sldId id="430" r:id="rId147"/>
    <p:sldId id="431" r:id="rId148"/>
    <p:sldId id="432" r:id="rId149"/>
    <p:sldId id="433" r:id="rId150"/>
    <p:sldId id="434" r:id="rId151"/>
    <p:sldId id="435" r:id="rId152"/>
    <p:sldId id="436" r:id="rId153"/>
    <p:sldId id="623" r:id="rId154"/>
    <p:sldId id="437" r:id="rId155"/>
    <p:sldId id="438" r:id="rId156"/>
    <p:sldId id="439" r:id="rId157"/>
    <p:sldId id="440" r:id="rId158"/>
    <p:sldId id="441" r:id="rId159"/>
    <p:sldId id="442" r:id="rId160"/>
    <p:sldId id="443" r:id="rId161"/>
    <p:sldId id="444" r:id="rId162"/>
    <p:sldId id="445" r:id="rId163"/>
    <p:sldId id="446" r:id="rId164"/>
    <p:sldId id="447" r:id="rId165"/>
    <p:sldId id="625" r:id="rId166"/>
    <p:sldId id="448" r:id="rId167"/>
    <p:sldId id="449" r:id="rId168"/>
    <p:sldId id="450" r:id="rId169"/>
    <p:sldId id="451" r:id="rId170"/>
    <p:sldId id="452" r:id="rId171"/>
    <p:sldId id="453" r:id="rId172"/>
    <p:sldId id="454" r:id="rId173"/>
    <p:sldId id="455" r:id="rId174"/>
  </p:sldIdLst>
  <p:sldSz cx="9144000" cy="6858000" type="screen4x3"/>
  <p:notesSz cx="7315200" cy="9753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napToGrid="0" snapToObjects="1" showGuides="1">
      <p:cViewPr varScale="1">
        <p:scale>
          <a:sx n="78" d="100"/>
          <a:sy n="78" d="100"/>
        </p:scale>
        <p:origin x="-1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4.xml"/><Relationship Id="rId98" Type="http://schemas.openxmlformats.org/officeDocument/2006/relationships/slide" Target="slides/slide93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" Type="http://schemas.openxmlformats.org/officeDocument/2006/relationships/slide" Target="slides/slide5.xml"/><Relationship Id="rId89" Type="http://schemas.openxmlformats.org/officeDocument/2006/relationships/slide" Target="slides/slide84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80" Type="http://schemas.openxmlformats.org/officeDocument/2006/relationships/slide" Target="slides/slide75.xml"/><Relationship Id="rId8" Type="http://schemas.openxmlformats.org/officeDocument/2006/relationships/slide" Target="slides/slide4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7" Type="http://schemas.openxmlformats.org/officeDocument/2006/relationships/slide" Target="slides/slide3.xml"/><Relationship Id="rId69" Type="http://schemas.openxmlformats.org/officeDocument/2006/relationships/slide" Target="slides/slide64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2" Type="http://schemas.openxmlformats.org/officeDocument/2006/relationships/slide" Target="slides/slide57.xml"/><Relationship Id="rId61" Type="http://schemas.openxmlformats.org/officeDocument/2006/relationships/notesMaster" Target="notesMasters/notesMaster1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7" Type="http://schemas.openxmlformats.org/officeDocument/2006/relationships/tableStyles" Target="tableStyles.xml"/><Relationship Id="rId176" Type="http://schemas.openxmlformats.org/officeDocument/2006/relationships/viewProps" Target="viewProps.xml"/><Relationship Id="rId175" Type="http://schemas.openxmlformats.org/officeDocument/2006/relationships/presProps" Target="presProps.xml"/><Relationship Id="rId174" Type="http://schemas.openxmlformats.org/officeDocument/2006/relationships/slide" Target="slides/slide169.xml"/><Relationship Id="rId173" Type="http://schemas.openxmlformats.org/officeDocument/2006/relationships/slide" Target="slides/slide168.xml"/><Relationship Id="rId172" Type="http://schemas.openxmlformats.org/officeDocument/2006/relationships/slide" Target="slides/slide167.xml"/><Relationship Id="rId171" Type="http://schemas.openxmlformats.org/officeDocument/2006/relationships/slide" Target="slides/slide166.xml"/><Relationship Id="rId170" Type="http://schemas.openxmlformats.org/officeDocument/2006/relationships/slide" Target="slides/slide165.xml"/><Relationship Id="rId17" Type="http://schemas.openxmlformats.org/officeDocument/2006/relationships/slide" Target="slides/slide13.xml"/><Relationship Id="rId169" Type="http://schemas.openxmlformats.org/officeDocument/2006/relationships/slide" Target="slides/slide164.xml"/><Relationship Id="rId168" Type="http://schemas.openxmlformats.org/officeDocument/2006/relationships/slide" Target="slides/slide163.xml"/><Relationship Id="rId167" Type="http://schemas.openxmlformats.org/officeDocument/2006/relationships/slide" Target="slides/slide162.xml"/><Relationship Id="rId166" Type="http://schemas.openxmlformats.org/officeDocument/2006/relationships/slide" Target="slides/slide161.xml"/><Relationship Id="rId165" Type="http://schemas.openxmlformats.org/officeDocument/2006/relationships/slide" Target="slides/slide160.xml"/><Relationship Id="rId164" Type="http://schemas.openxmlformats.org/officeDocument/2006/relationships/slide" Target="slides/slide159.xml"/><Relationship Id="rId163" Type="http://schemas.openxmlformats.org/officeDocument/2006/relationships/slide" Target="slides/slide158.xml"/><Relationship Id="rId162" Type="http://schemas.openxmlformats.org/officeDocument/2006/relationships/slide" Target="slides/slide157.xml"/><Relationship Id="rId161" Type="http://schemas.openxmlformats.org/officeDocument/2006/relationships/slide" Target="slides/slide156.xml"/><Relationship Id="rId160" Type="http://schemas.openxmlformats.org/officeDocument/2006/relationships/slide" Target="slides/slide155.xml"/><Relationship Id="rId16" Type="http://schemas.openxmlformats.org/officeDocument/2006/relationships/slide" Target="slides/slide12.xml"/><Relationship Id="rId159" Type="http://schemas.openxmlformats.org/officeDocument/2006/relationships/slide" Target="slides/slide154.xml"/><Relationship Id="rId158" Type="http://schemas.openxmlformats.org/officeDocument/2006/relationships/slide" Target="slides/slide153.xml"/><Relationship Id="rId157" Type="http://schemas.openxmlformats.org/officeDocument/2006/relationships/slide" Target="slides/slide152.xml"/><Relationship Id="rId156" Type="http://schemas.openxmlformats.org/officeDocument/2006/relationships/slide" Target="slides/slide151.xml"/><Relationship Id="rId155" Type="http://schemas.openxmlformats.org/officeDocument/2006/relationships/slide" Target="slides/slide150.xml"/><Relationship Id="rId154" Type="http://schemas.openxmlformats.org/officeDocument/2006/relationships/slide" Target="slides/slide149.xml"/><Relationship Id="rId153" Type="http://schemas.openxmlformats.org/officeDocument/2006/relationships/slide" Target="slides/slide148.xml"/><Relationship Id="rId152" Type="http://schemas.openxmlformats.org/officeDocument/2006/relationships/slide" Target="slides/slide147.xml"/><Relationship Id="rId151" Type="http://schemas.openxmlformats.org/officeDocument/2006/relationships/slide" Target="slides/slide146.xml"/><Relationship Id="rId150" Type="http://schemas.openxmlformats.org/officeDocument/2006/relationships/slide" Target="slides/slide145.xml"/><Relationship Id="rId15" Type="http://schemas.openxmlformats.org/officeDocument/2006/relationships/slide" Target="slides/slide11.xml"/><Relationship Id="rId149" Type="http://schemas.openxmlformats.org/officeDocument/2006/relationships/slide" Target="slides/slide144.xml"/><Relationship Id="rId148" Type="http://schemas.openxmlformats.org/officeDocument/2006/relationships/slide" Target="slides/slide143.xml"/><Relationship Id="rId147" Type="http://schemas.openxmlformats.org/officeDocument/2006/relationships/slide" Target="slides/slide142.xml"/><Relationship Id="rId146" Type="http://schemas.openxmlformats.org/officeDocument/2006/relationships/slide" Target="slides/slide141.xml"/><Relationship Id="rId145" Type="http://schemas.openxmlformats.org/officeDocument/2006/relationships/slide" Target="slides/slide140.xml"/><Relationship Id="rId144" Type="http://schemas.openxmlformats.org/officeDocument/2006/relationships/slide" Target="slides/slide139.xml"/><Relationship Id="rId143" Type="http://schemas.openxmlformats.org/officeDocument/2006/relationships/slide" Target="slides/slide138.xml"/><Relationship Id="rId142" Type="http://schemas.openxmlformats.org/officeDocument/2006/relationships/slide" Target="slides/slide137.xml"/><Relationship Id="rId141" Type="http://schemas.openxmlformats.org/officeDocument/2006/relationships/slide" Target="slides/slide136.xml"/><Relationship Id="rId140" Type="http://schemas.openxmlformats.org/officeDocument/2006/relationships/slide" Target="slides/slide135.xml"/><Relationship Id="rId14" Type="http://schemas.openxmlformats.org/officeDocument/2006/relationships/slide" Target="slides/slide10.xml"/><Relationship Id="rId139" Type="http://schemas.openxmlformats.org/officeDocument/2006/relationships/slide" Target="slides/slide134.xml"/><Relationship Id="rId138" Type="http://schemas.openxmlformats.org/officeDocument/2006/relationships/slide" Target="slides/slide133.xml"/><Relationship Id="rId137" Type="http://schemas.openxmlformats.org/officeDocument/2006/relationships/slide" Target="slides/slide132.xml"/><Relationship Id="rId136" Type="http://schemas.openxmlformats.org/officeDocument/2006/relationships/slide" Target="slides/slide131.xml"/><Relationship Id="rId135" Type="http://schemas.openxmlformats.org/officeDocument/2006/relationships/slide" Target="slides/slide130.xml"/><Relationship Id="rId134" Type="http://schemas.openxmlformats.org/officeDocument/2006/relationships/slide" Target="slides/slide129.xml"/><Relationship Id="rId133" Type="http://schemas.openxmlformats.org/officeDocument/2006/relationships/slide" Target="slides/slide128.xml"/><Relationship Id="rId132" Type="http://schemas.openxmlformats.org/officeDocument/2006/relationships/slide" Target="slides/slide127.xml"/><Relationship Id="rId131" Type="http://schemas.openxmlformats.org/officeDocument/2006/relationships/slide" Target="slides/slide126.xml"/><Relationship Id="rId130" Type="http://schemas.openxmlformats.org/officeDocument/2006/relationships/slide" Target="slides/slide125.xml"/><Relationship Id="rId13" Type="http://schemas.openxmlformats.org/officeDocument/2006/relationships/slide" Target="slides/slide9.xml"/><Relationship Id="rId129" Type="http://schemas.openxmlformats.org/officeDocument/2006/relationships/slide" Target="slides/slide124.xml"/><Relationship Id="rId128" Type="http://schemas.openxmlformats.org/officeDocument/2006/relationships/slide" Target="slides/slide123.xml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125" Type="http://schemas.openxmlformats.org/officeDocument/2006/relationships/slide" Target="slides/slide120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121" Type="http://schemas.openxmlformats.org/officeDocument/2006/relationships/slide" Target="slides/slide116.xml"/><Relationship Id="rId120" Type="http://schemas.openxmlformats.org/officeDocument/2006/relationships/slide" Target="slides/slide115.xml"/><Relationship Id="rId12" Type="http://schemas.openxmlformats.org/officeDocument/2006/relationships/slide" Target="slides/slide8.xml"/><Relationship Id="rId119" Type="http://schemas.openxmlformats.org/officeDocument/2006/relationships/slide" Target="slides/slide114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4" Type="http://schemas.openxmlformats.org/officeDocument/2006/relationships/slide" Target="slides/slide109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110" Type="http://schemas.openxmlformats.org/officeDocument/2006/relationships/slide" Target="slides/slide105.xml"/><Relationship Id="rId11" Type="http://schemas.openxmlformats.org/officeDocument/2006/relationships/slide" Target="slides/slide7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4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5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6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7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8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6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0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2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4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5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6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7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9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0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2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3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4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5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9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2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3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4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5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6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7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8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9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2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3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4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5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6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7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8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9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0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2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3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4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5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6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7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8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0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3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4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5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6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7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8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9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0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2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</p:spPr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</p:spPr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6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BCAD085-E8A6-8845-BD4E-CB4CCA059FC4}" type="datetimeFigureOut">
              <a:rPr lang="en-US"/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C1FF6DA9-008F-8B48-92A6-B652298478B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8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9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0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1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2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7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7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9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0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1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2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3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8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5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6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7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8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9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0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1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2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3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9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5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6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7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8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9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0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1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2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0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4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5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6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7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8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9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0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1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2.jpe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3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4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5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6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7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8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9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0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1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1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3.jpe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4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5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6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7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8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9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0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0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0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377184" y="4949952"/>
          <a:ext cx="5510784" cy="1402080"/>
        </p:xfrm>
        <a:graphic>
          <a:graphicData uri="http://schemas.openxmlformats.org/drawingml/2006/table">
            <a:tbl>
              <a:tblPr firstRow="1" firstCol="1" bandRow="1"/>
              <a:tblGrid>
                <a:gridCol w="2804160"/>
                <a:gridCol w="2706624"/>
              </a:tblGrid>
              <a:tr h="261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Course Code: IPE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331</a:t>
                      </a:r>
                      <a:endParaRPr lang="en-US" sz="16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CREDIT:03</a:t>
                      </a:r>
                      <a:endParaRPr lang="en-US" sz="16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89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MARKS:150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Mid Exam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Hours   2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CIE MARKS: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7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Semester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End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Exam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Hours   3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SEE MARKS: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8801" y="1284350"/>
            <a:ext cx="3415251" cy="200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no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Production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Process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9648" y="5269611"/>
            <a:ext cx="364871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Course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Teacher: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Iftekhar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Mahmud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72" y="-127"/>
            <a:ext cx="5413916" cy="457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Production-Process-6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2414356"/>
            <a:ext cx="8229600" cy="1390810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latin typeface="Arial Black" panose="020B0A04020102020204" pitchFamily="34" charset="0"/>
              </a:rPr>
              <a:t>Week 11</a:t>
            </a:r>
            <a:endParaRPr lang="en-US" sz="45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-Production-Process-7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2414356"/>
            <a:ext cx="8229600" cy="1390810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latin typeface="Arial Black" panose="020B0A04020102020204" pitchFamily="34" charset="0"/>
              </a:rPr>
              <a:t>Week 12</a:t>
            </a:r>
            <a:endParaRPr lang="en-US" sz="45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Production-Process-8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Production-Process-9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2414356"/>
            <a:ext cx="8229600" cy="1390810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latin typeface="Arial Black" panose="020B0A04020102020204" pitchFamily="34" charset="0"/>
              </a:rPr>
              <a:t>Week 13</a:t>
            </a:r>
            <a:endParaRPr lang="en-US" sz="45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Production-Process-10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2414356"/>
            <a:ext cx="8229600" cy="1390810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latin typeface="Arial Black" panose="020B0A04020102020204" pitchFamily="34" charset="0"/>
              </a:rPr>
              <a:t>Week 14</a:t>
            </a:r>
            <a:endParaRPr lang="en-US" sz="45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2414356"/>
            <a:ext cx="8229600" cy="1390810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latin typeface="Arial Black" panose="020B0A04020102020204" pitchFamily="34" charset="0"/>
              </a:rPr>
              <a:t>Week 2</a:t>
            </a:r>
            <a:endParaRPr lang="en-US" sz="45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Production-Process-11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2414356"/>
            <a:ext cx="8229600" cy="1390810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latin typeface="Arial Black" panose="020B0A04020102020204" pitchFamily="34" charset="0"/>
              </a:rPr>
              <a:t>Week 15</a:t>
            </a:r>
            <a:endParaRPr lang="en-US" sz="45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Production-Process-12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Production-Process-13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Production-Process-14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351280" y="2238375"/>
          <a:ext cx="7195820" cy="4084320"/>
        </p:xfrm>
        <a:graphic>
          <a:graphicData uri="http://schemas.openxmlformats.org/drawingml/2006/table">
            <a:tbl>
              <a:tblPr firstRow="1" firstCol="1" bandRow="1"/>
              <a:tblGrid>
                <a:gridCol w="1036955"/>
                <a:gridCol w="6158865"/>
              </a:tblGrid>
              <a:tr h="23596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CLO 1</a:t>
                      </a:r>
                      <a:endParaRPr lang="en-US" sz="1200" dirty="0" smtClean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CLO 2</a:t>
                      </a:r>
                      <a:endParaRPr lang="en-US" sz="1200" dirty="0" smtClean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CLO 3</a:t>
                      </a:r>
                      <a:endParaRPr lang="en-US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CLO 4</a:t>
                      </a:r>
                      <a:endParaRPr lang="en-US" sz="1200" b="1" dirty="0" smtClean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b="0" i="0" u="none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100" b="0" i="0" u="none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Apply appropriate manufacturing processes for a product and determine its</a:t>
                      </a:r>
                      <a:endParaRPr lang="en-US" sz="1100" b="0" i="0" u="none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parameters.</a:t>
                      </a:r>
                      <a:endParaRPr lang="en-US" sz="11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en-US" sz="12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Analyze process dynamics and performance of different manufacturing processes.</a:t>
                      </a:r>
                      <a:endParaRPr lang="en-US" sz="12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200" dirty="0" smtClean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  <a:p>
                      <a:r>
                        <a:rPr lang="en-US" sz="12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 cost-effective material options based upon net part shape, operating</a:t>
                      </a:r>
                      <a:endParaRPr lang="en-US" sz="1200" b="0" i="0" u="none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environment, cost constraints.</a:t>
                      </a:r>
                      <a:endParaRPr lang="en-US" sz="1200" dirty="0" smtClean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  <a:p>
                      <a:endParaRPr lang="en-US" sz="1200" b="0" i="0" u="none" kern="12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a mathematical or empirical model of basic parts and assemblies that</a:t>
                      </a:r>
                      <a:endParaRPr lang="en-US" sz="1200" b="0" i="0" u="none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includes manufacturing considerations and documentation.</a:t>
                      </a:r>
                      <a:endParaRPr lang="en-US" sz="1200" dirty="0" smtClean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7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CLO 5</a:t>
                      </a:r>
                      <a:endParaRPr lang="en-US" sz="1200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Ascertain product and process quality levels using precision measurement tools and</a:t>
                      </a:r>
                      <a:endParaRPr lang="en-US" sz="1200" b="0" i="0" u="none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statistical quality control.</a:t>
                      </a:r>
                      <a:endParaRPr lang="en-US" sz="1200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8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CLO 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6</a:t>
                      </a:r>
                      <a:endParaRPr lang="en-US" sz="1200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Describe how to mitigate production problems using risk management and root cause</a:t>
                      </a:r>
                      <a:endParaRPr lang="en-US" sz="1200" b="0" i="0" u="none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0" i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tools.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91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200" dirty="0" smtClean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200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200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900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900" dirty="0">
                        <a:effectLst/>
                        <a:latin typeface="Calibri" panose="020F0502020204030204" charset="0"/>
                        <a:ea typeface="Calibri" panose="020F0502020204030204" charset="0"/>
                      </a:endParaRPr>
                    </a:p>
                  </a:txBody>
                  <a:tcPr marL="51435" marR="5143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27496" y="1494756"/>
            <a:ext cx="5799903" cy="69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3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Course Learning Outcomes (CLOs): </a:t>
            </a:r>
            <a:r>
              <a:rPr kumimoji="0" lang="en-US" sz="13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After completing this course successfully, the students will be able to-</a:t>
            </a:r>
            <a:endParaRPr kumimoji="0" lang="en-US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3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Production-Process-15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Production-Process-16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-Production-Process-17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-Production-Process-18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2414356"/>
            <a:ext cx="8229600" cy="1390810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latin typeface="Arial Black" panose="020B0A04020102020204" pitchFamily="34" charset="0"/>
              </a:rPr>
              <a:t>Week 3</a:t>
            </a:r>
            <a:endParaRPr lang="en-US" sz="45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-Production-Process-19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Production-Process-20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-Production-Process-21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Production-process-2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Production-process-4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65455" y="999490"/>
          <a:ext cx="7989570" cy="3872230"/>
        </p:xfrm>
        <a:graphic>
          <a:graphicData uri="http://schemas.openxmlformats.org/drawingml/2006/table">
            <a:tbl>
              <a:tblPr firstRow="1" firstCol="1" bandRow="1"/>
              <a:tblGrid>
                <a:gridCol w="556260"/>
                <a:gridCol w="5894070"/>
                <a:gridCol w="600710"/>
                <a:gridCol w="938530"/>
              </a:tblGrid>
              <a:tr h="375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05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Content of Course</a:t>
                      </a:r>
                      <a:endParaRPr lang="en-US" sz="105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dirty="0" err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Hrs</a:t>
                      </a:r>
                      <a:endParaRPr lang="en-US" sz="105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CLOs</a:t>
                      </a:r>
                      <a:endParaRPr lang="en-US" sz="105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11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25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Introduction, Definition of Quality, Methods of control chance causes and assignable </a:t>
                      </a:r>
                      <a:r>
                        <a:rPr lang="en-US" sz="105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causes,Seven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statistisfial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tools ,problem solving methodology ( PDCA ), seven management Tools ,SQC Benefits and limitations, Quality function </a:t>
                      </a:r>
                      <a:endParaRPr lang="en-US" sz="105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Quality </a:t>
                      </a:r>
                      <a:r>
                        <a:rPr lang="en-US" sz="105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assurance,Quality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audit, Quality cost, Quality circle, Team of Quality </a:t>
                      </a:r>
                      <a:r>
                        <a:rPr lang="en-US" sz="105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circle,Benefits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05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825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CLO1</a:t>
                      </a:r>
                      <a:endParaRPr lang="en-US" sz="825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5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25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Theory of Control Charts, control chart for variables X &amp; R Chart, Standard </a:t>
                      </a:r>
                      <a:r>
                        <a:rPr lang="en-US" sz="105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deviationchart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Process capability studies Control Chart for attributes, fraction defective and of defective charts chart sensitivity Control chart for non</a:t>
                      </a:r>
                      <a:r>
                        <a:rPr lang="en-US" sz="105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conformities ( p, </a:t>
                      </a:r>
                      <a:r>
                        <a:rPr lang="en-US" sz="105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np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chart, c &amp;u charts ) problems using SQC tables</a:t>
                      </a:r>
                      <a:endParaRPr lang="en-US" sz="105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825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CLO3, CLO4</a:t>
                      </a:r>
                      <a:endParaRPr lang="en-US" sz="825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25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Acceptance sampling, Fundamental concepts &amp; terms ,Operation characteristic curves(OC curves) AQL, LTPD, AOQL, sampling plans for single</a:t>
                      </a:r>
                      <a:r>
                        <a:rPr lang="en-US" sz="105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,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Double</a:t>
                      </a:r>
                      <a:r>
                        <a:rPr lang="en-US" sz="105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Multiple sampling </a:t>
                      </a:r>
                      <a:r>
                        <a:rPr lang="en-US" sz="105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plan,sequential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sampling </a:t>
                      </a:r>
                      <a:r>
                        <a:rPr lang="en-US" sz="105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plan,Dodge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Roming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sampling plans Lot by </a:t>
                      </a:r>
                      <a:r>
                        <a:rPr lang="en-US" sz="105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Lotacceptance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sampling by Attributes</a:t>
                      </a:r>
                      <a:endParaRPr lang="en-US" sz="105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,AQL system for Lot by Lot </a:t>
                      </a:r>
                      <a:r>
                        <a:rPr lang="en-US" sz="105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sampling,Acceptancesampling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by variables.</a:t>
                      </a:r>
                      <a:endParaRPr lang="en-US" sz="105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825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CLO2, </a:t>
                      </a:r>
                      <a:r>
                        <a:rPr lang="en-US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CLO6</a:t>
                      </a:r>
                      <a:endParaRPr lang="en-US" sz="825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63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825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Quality policy, Quality planning, designing for quality, Manufacturing for </a:t>
                      </a:r>
                      <a:r>
                        <a:rPr lang="en-US" sz="105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quality,Quality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philosophies by Deming and </a:t>
                      </a:r>
                      <a:r>
                        <a:rPr lang="en-US" sz="105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Jurang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Crosby &amp; </a:t>
                      </a:r>
                      <a:r>
                        <a:rPr lang="en-US" sz="105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Muller,TQM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definition,customer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focus, Top Management commitment, Team work, Implementation of </a:t>
                      </a:r>
                      <a:r>
                        <a:rPr lang="en-US" sz="105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TQM,Concepts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Kaizen, 5S, just in time JIT, Taguchi methods, need for ISO 9000,clausesof ISO 9000 </a:t>
                      </a:r>
                      <a:r>
                        <a:rPr lang="en-US" sz="105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Implementation,Case</a:t>
                      </a:r>
                      <a:r>
                        <a:rPr lang="en-US" sz="10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studies.</a:t>
                      </a:r>
                      <a:endParaRPr lang="en-US" sz="105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825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CLO5, CLO7</a:t>
                      </a:r>
                      <a:endParaRPr lang="en-US" sz="825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66473" y="5107168"/>
            <a:ext cx="8143442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Text Book: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Statistical Quality Control - Douglas C. Montgomery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Quality Control – Grant &amp;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Lavenworth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Production-process-5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Production-process-6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2414356"/>
            <a:ext cx="8229600" cy="1390810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latin typeface="Arial Black" panose="020B0A04020102020204" pitchFamily="34" charset="0"/>
              </a:rPr>
              <a:t>Week 4</a:t>
            </a:r>
            <a:endParaRPr lang="en-US" sz="45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-Production-process-7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Production-process-8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Production-process-9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Production-process-10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Production-process-11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Production-process-12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Production-process-13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20040" y="529590"/>
          <a:ext cx="8507730" cy="6163310"/>
        </p:xfrm>
        <a:graphic>
          <a:graphicData uri="http://schemas.openxmlformats.org/drawingml/2006/table">
            <a:tbl>
              <a:tblPr firstRow="1" firstCol="1" bandRow="1"/>
              <a:tblGrid>
                <a:gridCol w="554990"/>
                <a:gridCol w="3736340"/>
                <a:gridCol w="1601470"/>
                <a:gridCol w="1548130"/>
                <a:gridCol w="1066800"/>
              </a:tblGrid>
              <a:tr h="3905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Week</a:t>
                      </a:r>
                      <a:endParaRPr lang="en-US" sz="825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Topic</a:t>
                      </a:r>
                      <a:endParaRPr lang="en-US" sz="825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Teaching-Learning Strategy</a:t>
                      </a:r>
                      <a:endParaRPr lang="en-US" sz="825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Assessment Strategy</a:t>
                      </a:r>
                      <a:endParaRPr lang="en-US" sz="825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Corresponding CLOs</a:t>
                      </a:r>
                      <a:endParaRPr lang="en-US" sz="825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25" b="1" dirty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Introduction, Definition of Quality, Methods of control chance causes and assignable causes,</a:t>
                      </a:r>
                      <a:endParaRPr lang="en-US" sz="825" b="1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Lecture, discussion, group work</a:t>
                      </a:r>
                      <a:endParaRPr lang="en-US" sz="825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Quiz, Written Exam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CLO1</a:t>
                      </a:r>
                      <a:endParaRPr lang="en-US" sz="825" b="1" dirty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causes,Seven</a:t>
                      </a: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25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statistisfial</a:t>
                      </a: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tools ,problem solving methodology ( PDCA )</a:t>
                      </a:r>
                      <a:endParaRPr lang="en-US" sz="825" b="1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Oral Presentation, debate</a:t>
                      </a:r>
                      <a:endParaRPr lang="en-US" sz="825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Assignment, Written, Quiz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CLO1</a:t>
                      </a:r>
                      <a:endParaRPr lang="en-US" sz="825" b="1" dirty="0" smtClean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5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seven management Tools ,SQC Benefits and limitations, Quality function </a:t>
                      </a:r>
                      <a:endParaRPr lang="en-US" sz="825" b="1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Video lecture, Field visit</a:t>
                      </a:r>
                      <a:endParaRPr lang="en-US" sz="825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Report writing, Demonstration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CLO1</a:t>
                      </a:r>
                      <a:endParaRPr lang="en-US" sz="825" b="1" dirty="0" smtClean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7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825" b="1" dirty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Quality </a:t>
                      </a:r>
                      <a:r>
                        <a:rPr lang="en-US" sz="825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assurance,Quality</a:t>
                      </a: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audit, Quality cost, Quality circle, Team of Quality </a:t>
                      </a:r>
                      <a:r>
                        <a:rPr lang="en-US" sz="825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circle,Benefits</a:t>
                      </a:r>
                      <a:endParaRPr lang="en-US" sz="825" b="1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Lecture</a:t>
                      </a:r>
                      <a:endParaRPr lang="en-US" sz="825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Viva, Quiz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CLO1, CLO3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Theory of Control Charts, control chart for variables X &amp; R Chart, Standard </a:t>
                      </a:r>
                      <a:r>
                        <a:rPr lang="en-US" sz="825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deviationchart</a:t>
                      </a:r>
                      <a:endParaRPr lang="en-US" sz="825" b="1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Project exhibition</a:t>
                      </a:r>
                      <a:endParaRPr lang="en-US" sz="825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Project, Field visit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CLO1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Process capability studies Control Chart for attributes, fraction defective and of defective charts chart </a:t>
                      </a:r>
                      <a:endParaRPr lang="en-US" sz="825" b="1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Discussion, Video Presentation</a:t>
                      </a:r>
                      <a:endParaRPr lang="en-US" sz="825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Quiz, Written Exam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CLO1</a:t>
                      </a:r>
                      <a:endParaRPr lang="en-US" sz="825" b="1" dirty="0" smtClean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825" b="1" dirty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sensitivity Control chart for non</a:t>
                      </a:r>
                      <a:r>
                        <a:rPr lang="en-US" sz="825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conformities ( p, </a:t>
                      </a:r>
                      <a:r>
                        <a:rPr lang="en-US" sz="825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np</a:t>
                      </a: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chart, c &amp;u charts ) problems using SQC tables</a:t>
                      </a:r>
                      <a:endParaRPr lang="en-US" sz="825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Case-based Learning, Demonstration</a:t>
                      </a:r>
                      <a:endParaRPr lang="en-US" sz="825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Assignment, Written, Quiz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CLO1, CLO4</a:t>
                      </a:r>
                      <a:endParaRPr lang="en-US" sz="825" b="1" dirty="0" smtClean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5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Acceptance sampling, Fundamental concepts &amp; terms ,Operation characteristic curves(OC curves) AQL</a:t>
                      </a:r>
                      <a:endParaRPr lang="en-US" sz="825" b="1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Lecture, discussion, group work</a:t>
                      </a:r>
                      <a:endParaRPr lang="en-US" sz="825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Report writing, Demonstration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CLO3, CLO4</a:t>
                      </a:r>
                      <a:endParaRPr lang="en-US" sz="825" b="1" dirty="0" smtClean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LTPD, AOQL, sampling plans for single</a:t>
                      </a:r>
                      <a:r>
                        <a:rPr lang="en-US" sz="825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,</a:t>
                      </a: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Double</a:t>
                      </a:r>
                      <a:r>
                        <a:rPr lang="en-US" sz="825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Multiple sampling </a:t>
                      </a:r>
                      <a:r>
                        <a:rPr lang="en-US" sz="825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plan,sequential</a:t>
                      </a: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sampling plan,</a:t>
                      </a:r>
                      <a:endParaRPr lang="en-US" sz="825" b="1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Oral Presentation, debate</a:t>
                      </a:r>
                      <a:endParaRPr lang="en-US" sz="825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Viva, Quiz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CLO2</a:t>
                      </a:r>
                      <a:endParaRPr lang="en-US" sz="825" b="1" dirty="0" smtClean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0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Dodge </a:t>
                      </a:r>
                      <a:r>
                        <a:rPr lang="en-US" sz="825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Roming</a:t>
                      </a: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sampling plans Lot by </a:t>
                      </a:r>
                      <a:r>
                        <a:rPr lang="en-US" sz="825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Lotacceptance</a:t>
                      </a: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sampling by Attributes</a:t>
                      </a:r>
                      <a:endParaRPr lang="en-US" sz="825" b="1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Video lecture</a:t>
                      </a:r>
                      <a:endParaRPr lang="en-US" sz="825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Project, Field visit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CLO2</a:t>
                      </a:r>
                      <a:endParaRPr lang="en-US" sz="825" b="1" dirty="0" smtClean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25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,AQL system for Lot by Lot </a:t>
                      </a:r>
                      <a:r>
                        <a:rPr lang="en-US" sz="825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sampling,Acceptancesampling</a:t>
                      </a: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by variables.</a:t>
                      </a:r>
                      <a:endParaRPr lang="en-US" sz="825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Lecture</a:t>
                      </a:r>
                      <a:endParaRPr lang="en-US" sz="825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Quiz, Written Exam</a:t>
                      </a:r>
                      <a:endParaRPr lang="en-US" sz="825" b="1" dirty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CLO3, </a:t>
                      </a: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CLO4</a:t>
                      </a:r>
                      <a:endParaRPr lang="en-US" sz="825" b="1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8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Quality policy, Quality planning, designing for quality, Manufacturing for quality</a:t>
                      </a:r>
                      <a:endParaRPr lang="en-US" sz="825" b="1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Project exhibition</a:t>
                      </a:r>
                      <a:endParaRPr lang="en-US" sz="825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Assignment, Written, Quiz</a:t>
                      </a:r>
                      <a:endParaRPr lang="en-US" sz="825" b="1" dirty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CLO3, </a:t>
                      </a: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CLO3</a:t>
                      </a:r>
                      <a:endParaRPr lang="en-US" sz="825" b="1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5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quality philosophies by Deming and </a:t>
                      </a:r>
                      <a:r>
                        <a:rPr lang="en-US" sz="825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Jurang</a:t>
                      </a: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Crosby &amp; </a:t>
                      </a:r>
                      <a:r>
                        <a:rPr lang="en-US" sz="825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Muller,TQM</a:t>
                      </a: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25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definition,customer</a:t>
                      </a: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focus</a:t>
                      </a:r>
                      <a:endParaRPr lang="en-US" sz="825" b="1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Discussion, Video Presentation</a:t>
                      </a:r>
                      <a:endParaRPr lang="en-US" sz="825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Report writing, Demonstration</a:t>
                      </a:r>
                      <a:endParaRPr lang="en-US" sz="825" b="1" dirty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CLO1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 Management commitment, Team work, </a:t>
                      </a:r>
                      <a:endParaRPr lang="en-US" sz="825" b="1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Case-based Learning, Demonstration</a:t>
                      </a:r>
                      <a:endParaRPr lang="en-US" sz="825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Viva, Quiz</a:t>
                      </a:r>
                      <a:endParaRPr lang="en-US" sz="825" b="1" dirty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CLO1</a:t>
                      </a:r>
                      <a:endParaRPr lang="en-US" sz="825" b="1" dirty="0" smtClean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Implementation of </a:t>
                      </a:r>
                      <a:r>
                        <a:rPr lang="en-US" sz="825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TQM,Concepts</a:t>
                      </a: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Kaizen, 5S, </a:t>
                      </a:r>
                      <a:endParaRPr lang="en-US" sz="825" b="1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Lecture, discussion, group work</a:t>
                      </a:r>
                      <a:endParaRPr lang="en-US" sz="825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Project, Field visit</a:t>
                      </a:r>
                      <a:endParaRPr lang="en-US" sz="825" b="1" dirty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CLO3, </a:t>
                      </a: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CLO4</a:t>
                      </a:r>
                      <a:endParaRPr lang="en-US" sz="825" b="1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just in time JIT, Taguchi methods, </a:t>
                      </a:r>
                      <a:r>
                        <a:rPr lang="en-US" sz="825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endParaRPr lang="en-US" sz="825" b="1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Oral Presentation, debate</a:t>
                      </a:r>
                      <a:endParaRPr lang="en-US" sz="825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Quiz, Written Exam</a:t>
                      </a:r>
                      <a:endParaRPr lang="en-US" sz="825" b="1" dirty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CLO3, CLO4</a:t>
                      </a:r>
                      <a:endParaRPr lang="en-US" sz="825" b="1" dirty="0" smtClean="0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need for ISO 9000,clausesof ISO 9000 </a:t>
                      </a:r>
                      <a:r>
                        <a:rPr lang="en-US" sz="825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Implementation,Case</a:t>
                      </a:r>
                      <a:r>
                        <a:rPr lang="en-US" sz="825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studies</a:t>
                      </a:r>
                      <a:r>
                        <a:rPr lang="en-US" sz="825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en-US" sz="825" b="1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Video lecture</a:t>
                      </a:r>
                      <a:endParaRPr lang="en-US" sz="825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Assignment, Written, Quiz</a:t>
                      </a:r>
                      <a:endParaRPr lang="en-US" sz="825" b="1"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25" b="1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CLO3,</a:t>
                      </a:r>
                      <a:r>
                        <a:rPr lang="en-US" sz="825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  <a:cs typeface="Times New Roman" panose="02020603050405020304" pitchFamily="18" charset="0"/>
                        </a:rPr>
                        <a:t> CLO4</a:t>
                      </a:r>
                      <a:endParaRPr lang="en-US" sz="825" b="1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1337" marR="413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86723" y="184220"/>
            <a:ext cx="6331585" cy="25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Course plan specifying content, CLOs, teaching learning and assessment strategy mapped with CLOs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Production-process-14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2414356"/>
            <a:ext cx="8229600" cy="1390810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latin typeface="Arial Black" panose="020B0A04020102020204" pitchFamily="34" charset="0"/>
              </a:rPr>
              <a:t>Week 5</a:t>
            </a:r>
            <a:endParaRPr lang="en-US" sz="45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Production-process-15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Production-process-16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-Production-process-17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-Production-process-18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-Production-process-19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Production-process-20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-Production-process-21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-Production-process-22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2414356"/>
            <a:ext cx="8229600" cy="1390810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latin typeface="Arial Black" panose="020B0A04020102020204" pitchFamily="34" charset="0"/>
              </a:rPr>
              <a:t>Week 1</a:t>
            </a:r>
            <a:endParaRPr lang="en-US" sz="45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-Production-process-23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2414356"/>
            <a:ext cx="8229600" cy="1390810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latin typeface="Arial Black" panose="020B0A04020102020204" pitchFamily="34" charset="0"/>
              </a:rPr>
              <a:t>Week 6</a:t>
            </a:r>
            <a:endParaRPr lang="en-US" sz="45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-Production-process-24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-Production-process-25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-Production-process-26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-Production-process-27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-Production-Process-2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27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2414356"/>
            <a:ext cx="8229600" cy="1390810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latin typeface="Arial Black" panose="020B0A04020102020204" pitchFamily="34" charset="0"/>
              </a:rPr>
              <a:t>Week 7</a:t>
            </a:r>
            <a:endParaRPr lang="en-US" sz="45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-Production-Process-3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2414356"/>
            <a:ext cx="8229600" cy="1390810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latin typeface="Arial Black" panose="020B0A04020102020204" pitchFamily="34" charset="0"/>
              </a:rPr>
              <a:t>Week 8</a:t>
            </a:r>
            <a:endParaRPr lang="en-US" sz="45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-Production-Process-4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2414356"/>
            <a:ext cx="8229600" cy="1390810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latin typeface="Arial Black" panose="020B0A04020102020204" pitchFamily="34" charset="0"/>
              </a:rPr>
              <a:t>Week 9</a:t>
            </a:r>
            <a:endParaRPr lang="en-US" sz="45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Production-Process-5-20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8" y="2414356"/>
            <a:ext cx="8229600" cy="1390810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latin typeface="Arial Black" panose="020B0A04020102020204" pitchFamily="34" charset="0"/>
              </a:rPr>
              <a:t>Week 10</a:t>
            </a:r>
            <a:endParaRPr lang="en-US" sz="45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547*169"/>
  <p:tag name="TABLE_ENDDRAG_RECT" val="101*221*547*169"/>
</p:tagLst>
</file>

<file path=ppt/tags/tag2.xml><?xml version="1.0" encoding="utf-8"?>
<p:tagLst xmlns:p="http://schemas.openxmlformats.org/presentationml/2006/main">
  <p:tag name="TABLE_ENDDRAG_ORIGIN_RECT" val="566*315"/>
  <p:tag name="TABLE_ENDDRAG_RECT" val="106*176*566*315"/>
</p:tagLst>
</file>

<file path=ppt/tags/tag3.xml><?xml version="1.0" encoding="utf-8"?>
<p:tagLst xmlns:p="http://schemas.openxmlformats.org/presentationml/2006/main">
  <p:tag name="TABLE_ENDDRAG_ORIGIN_RECT" val="629*304"/>
  <p:tag name="TABLE_ENDDRAG_RECT" val="36*78*629*304"/>
</p:tagLst>
</file>

<file path=ppt/tags/tag4.xml><?xml version="1.0" encoding="utf-8"?>
<p:tagLst xmlns:p="http://schemas.openxmlformats.org/presentationml/2006/main">
  <p:tag name="TABLE_ENDDRAG_ORIGIN_RECT" val="669*485"/>
  <p:tag name="TABLE_ENDDRAG_RECT" val="34*34*669*4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0</TotalTime>
  <Words>4883</Words>
  <Application>WPS Presentation</Application>
  <PresentationFormat>On-screen Show (4:3)</PresentationFormat>
  <Paragraphs>313</Paragraphs>
  <Slides>169</Slides>
  <Notes>105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169</vt:i4>
      </vt:variant>
    </vt:vector>
  </HeadingPairs>
  <TitlesOfParts>
    <vt:vector size="181" baseType="lpstr">
      <vt:lpstr>Arial</vt:lpstr>
      <vt:lpstr>SimSun</vt:lpstr>
      <vt:lpstr>Wingdings</vt:lpstr>
      <vt:lpstr>Times New Roman</vt:lpstr>
      <vt:lpstr>Calibri</vt:lpstr>
      <vt:lpstr>Arial Black</vt:lpstr>
      <vt:lpstr>Microsoft YaHei</vt:lpstr>
      <vt:lpstr>Arial Unicode MS</vt:lpstr>
      <vt:lpstr>Calibri Light</vt:lpstr>
      <vt:lpstr>Office Theme</vt:lpstr>
      <vt:lpstr>Office Theme</vt:lpstr>
      <vt:lpstr>Default Design</vt:lpstr>
      <vt:lpstr>PowerPoint 演示文稿</vt:lpstr>
      <vt:lpstr>PowerPoint 演示文稿</vt:lpstr>
      <vt:lpstr>PowerPoint 演示文稿</vt:lpstr>
      <vt:lpstr>PowerPoint 演示文稿</vt:lpstr>
      <vt:lpstr>Week 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Week 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Week 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Week 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Week 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Week 6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Week 7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Week 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Week 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Week 10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Week 11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Week 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Week 13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Week 14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Week 15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dc:description>generated using python-pptx</dc:description>
  <cp:lastModifiedBy>Iftekhar Mahmud</cp:lastModifiedBy>
  <cp:revision>11</cp:revision>
  <dcterms:created xsi:type="dcterms:W3CDTF">2013-01-27T09:14:00Z</dcterms:created>
  <dcterms:modified xsi:type="dcterms:W3CDTF">2025-01-23T10:07:31Z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18172F057A234C89B829F32EB12EFDF2_12</vt:lpwstr>
  </property>
  <property fmtid="{D5CDD505-2E9C-101B-9397-08002B2CF9AE}" pid="3" name="KSOProductBuildVer">
    <vt:lpwstr>1033-12.2.0.19805</vt:lpwstr>
  </property>
</Properties>
</file>