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118" roundtripDataSignature="AMtx7mgeKEpWqk6LtUiMk1IuoPUdwT/F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A570FCF-ED19-46DF-923C-E930CCECB2F8}">
  <a:tblStyle styleId="{3A570FCF-ED19-46DF-923C-E930CCECB2F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A3060B9-6CE8-4D11-B103-7E99081B64CD}"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07" Type="http://schemas.openxmlformats.org/officeDocument/2006/relationships/slide" Target="slides/slide100.xml"/><Relationship Id="rId106" Type="http://schemas.openxmlformats.org/officeDocument/2006/relationships/slide" Target="slides/slide99.xml"/><Relationship Id="rId105" Type="http://schemas.openxmlformats.org/officeDocument/2006/relationships/slide" Target="slides/slide98.xml"/><Relationship Id="rId104" Type="http://schemas.openxmlformats.org/officeDocument/2006/relationships/slide" Target="slides/slide97.xml"/><Relationship Id="rId109" Type="http://schemas.openxmlformats.org/officeDocument/2006/relationships/slide" Target="slides/slide102.xml"/><Relationship Id="rId108" Type="http://schemas.openxmlformats.org/officeDocument/2006/relationships/slide" Target="slides/slide101.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103" Type="http://schemas.openxmlformats.org/officeDocument/2006/relationships/slide" Target="slides/slide96.xml"/><Relationship Id="rId102" Type="http://schemas.openxmlformats.org/officeDocument/2006/relationships/slide" Target="slides/slide95.xml"/><Relationship Id="rId101" Type="http://schemas.openxmlformats.org/officeDocument/2006/relationships/slide" Target="slides/slide94.xml"/><Relationship Id="rId100" Type="http://schemas.openxmlformats.org/officeDocument/2006/relationships/slide" Target="slides/slide93.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95" Type="http://schemas.openxmlformats.org/officeDocument/2006/relationships/slide" Target="slides/slide88.xml"/><Relationship Id="rId94" Type="http://schemas.openxmlformats.org/officeDocument/2006/relationships/slide" Target="slides/slide87.xml"/><Relationship Id="rId97" Type="http://schemas.openxmlformats.org/officeDocument/2006/relationships/slide" Target="slides/slide90.xml"/><Relationship Id="rId96" Type="http://schemas.openxmlformats.org/officeDocument/2006/relationships/slide" Target="slides/slide89.xml"/><Relationship Id="rId11" Type="http://schemas.openxmlformats.org/officeDocument/2006/relationships/slide" Target="slides/slide4.xml"/><Relationship Id="rId99" Type="http://schemas.openxmlformats.org/officeDocument/2006/relationships/slide" Target="slides/slide92.xml"/><Relationship Id="rId10" Type="http://schemas.openxmlformats.org/officeDocument/2006/relationships/slide" Target="slides/slide3.xml"/><Relationship Id="rId98" Type="http://schemas.openxmlformats.org/officeDocument/2006/relationships/slide" Target="slides/slide91.xml"/><Relationship Id="rId13" Type="http://schemas.openxmlformats.org/officeDocument/2006/relationships/slide" Target="slides/slide6.xml"/><Relationship Id="rId12" Type="http://schemas.openxmlformats.org/officeDocument/2006/relationships/slide" Target="slides/slide5.xml"/><Relationship Id="rId91" Type="http://schemas.openxmlformats.org/officeDocument/2006/relationships/slide" Target="slides/slide84.xml"/><Relationship Id="rId90" Type="http://schemas.openxmlformats.org/officeDocument/2006/relationships/slide" Target="slides/slide83.xml"/><Relationship Id="rId93" Type="http://schemas.openxmlformats.org/officeDocument/2006/relationships/slide" Target="slides/slide86.xml"/><Relationship Id="rId92" Type="http://schemas.openxmlformats.org/officeDocument/2006/relationships/slide" Target="slides/slide85.xml"/><Relationship Id="rId118" Type="http://customschemas.google.com/relationships/presentationmetadata" Target="metadata"/><Relationship Id="rId117" Type="http://schemas.openxmlformats.org/officeDocument/2006/relationships/slide" Target="slides/slide110.xml"/><Relationship Id="rId116" Type="http://schemas.openxmlformats.org/officeDocument/2006/relationships/slide" Target="slides/slide109.xml"/><Relationship Id="rId115" Type="http://schemas.openxmlformats.org/officeDocument/2006/relationships/slide" Target="slides/slide108.xml"/><Relationship Id="rId15" Type="http://schemas.openxmlformats.org/officeDocument/2006/relationships/slide" Target="slides/slide8.xml"/><Relationship Id="rId110" Type="http://schemas.openxmlformats.org/officeDocument/2006/relationships/slide" Target="slides/slide103.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14" Type="http://schemas.openxmlformats.org/officeDocument/2006/relationships/slide" Target="slides/slide107.xml"/><Relationship Id="rId18" Type="http://schemas.openxmlformats.org/officeDocument/2006/relationships/slide" Target="slides/slide11.xml"/><Relationship Id="rId113" Type="http://schemas.openxmlformats.org/officeDocument/2006/relationships/slide" Target="slides/slide106.xml"/><Relationship Id="rId112" Type="http://schemas.openxmlformats.org/officeDocument/2006/relationships/slide" Target="slides/slide105.xml"/><Relationship Id="rId111" Type="http://schemas.openxmlformats.org/officeDocument/2006/relationships/slide" Target="slides/slide104.xml"/><Relationship Id="rId84" Type="http://schemas.openxmlformats.org/officeDocument/2006/relationships/slide" Target="slides/slide77.xml"/><Relationship Id="rId83" Type="http://schemas.openxmlformats.org/officeDocument/2006/relationships/slide" Target="slides/slide76.xml"/><Relationship Id="rId86" Type="http://schemas.openxmlformats.org/officeDocument/2006/relationships/slide" Target="slides/slide79.xml"/><Relationship Id="rId85" Type="http://schemas.openxmlformats.org/officeDocument/2006/relationships/slide" Target="slides/slide78.xml"/><Relationship Id="rId88" Type="http://schemas.openxmlformats.org/officeDocument/2006/relationships/slide" Target="slides/slide81.xml"/><Relationship Id="rId87" Type="http://schemas.openxmlformats.org/officeDocument/2006/relationships/slide" Target="slides/slide80.xml"/><Relationship Id="rId89" Type="http://schemas.openxmlformats.org/officeDocument/2006/relationships/slide" Target="slides/slide82.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65" Type="http://schemas.openxmlformats.org/officeDocument/2006/relationships/slide" Target="slides/slide58.xml"/><Relationship Id="rId68" Type="http://schemas.openxmlformats.org/officeDocument/2006/relationships/slide" Target="slides/slide61.xml"/><Relationship Id="rId67" Type="http://schemas.openxmlformats.org/officeDocument/2006/relationships/slide" Target="slides/slide60.xml"/><Relationship Id="rId60" Type="http://schemas.openxmlformats.org/officeDocument/2006/relationships/slide" Target="slides/slide53.xml"/><Relationship Id="rId69" Type="http://schemas.openxmlformats.org/officeDocument/2006/relationships/slide" Target="slides/slide6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54" Type="http://schemas.openxmlformats.org/officeDocument/2006/relationships/slide" Target="slides/slide47.xml"/><Relationship Id="rId57" Type="http://schemas.openxmlformats.org/officeDocument/2006/relationships/slide" Target="slides/slide50.xml"/><Relationship Id="rId56" Type="http://schemas.openxmlformats.org/officeDocument/2006/relationships/slide" Target="slides/slide49.xml"/><Relationship Id="rId59" Type="http://schemas.openxmlformats.org/officeDocument/2006/relationships/slide" Target="slides/slide52.xml"/><Relationship Id="rId58"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p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10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p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10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p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10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p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10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p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0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p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10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p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10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p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10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p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10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p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10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p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1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5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5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6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6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6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6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6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6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7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7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7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7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7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p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7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7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p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7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8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8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8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p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8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p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8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p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8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8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8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p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8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9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p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9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p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9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p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9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p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9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p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9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p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9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p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9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p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9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p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9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12"/>
          <p:cNvSpPr txBox="1"/>
          <p:nvPr>
            <p:ph type="ctrTitle"/>
          </p:nvPr>
        </p:nvSpPr>
        <p:spPr>
          <a:xfrm>
            <a:off x="1524000" y="1122364"/>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1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12"/>
          <p:cNvSpPr txBox="1"/>
          <p:nvPr>
            <p:ph idx="10" type="dt"/>
          </p:nvPr>
        </p:nvSpPr>
        <p:spPr>
          <a:xfrm>
            <a:off x="838200" y="6356357"/>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12"/>
          <p:cNvSpPr txBox="1"/>
          <p:nvPr>
            <p:ph idx="11" type="ftr"/>
          </p:nvPr>
        </p:nvSpPr>
        <p:spPr>
          <a:xfrm>
            <a:off x="4038600" y="6356357"/>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12"/>
          <p:cNvSpPr txBox="1"/>
          <p:nvPr>
            <p:ph idx="12" type="sldNum"/>
          </p:nvPr>
        </p:nvSpPr>
        <p:spPr>
          <a:xfrm>
            <a:off x="8610600" y="6356357"/>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3"/>
          <p:cNvSpPr txBox="1"/>
          <p:nvPr>
            <p:ph type="title"/>
          </p:nvPr>
        </p:nvSpPr>
        <p:spPr>
          <a:xfrm>
            <a:off x="838200" y="365132"/>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23"/>
          <p:cNvSpPr txBox="1"/>
          <p:nvPr>
            <p:ph idx="10" type="dt"/>
          </p:nvPr>
        </p:nvSpPr>
        <p:spPr>
          <a:xfrm>
            <a:off x="838200" y="6356357"/>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23"/>
          <p:cNvSpPr txBox="1"/>
          <p:nvPr>
            <p:ph idx="11" type="ftr"/>
          </p:nvPr>
        </p:nvSpPr>
        <p:spPr>
          <a:xfrm>
            <a:off x="4038600" y="6356357"/>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3"/>
          <p:cNvSpPr txBox="1"/>
          <p:nvPr>
            <p:ph idx="12" type="sldNum"/>
          </p:nvPr>
        </p:nvSpPr>
        <p:spPr>
          <a:xfrm>
            <a:off x="8610600" y="6356357"/>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4"/>
          <p:cNvSpPr txBox="1"/>
          <p:nvPr>
            <p:ph type="title"/>
          </p:nvPr>
        </p:nvSpPr>
        <p:spPr>
          <a:xfrm rot="5400000">
            <a:off x="7133436" y="1956595"/>
            <a:ext cx="5811838" cy="262890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4"/>
          <p:cNvSpPr txBox="1"/>
          <p:nvPr>
            <p:ph idx="1" type="body"/>
          </p:nvPr>
        </p:nvSpPr>
        <p:spPr>
          <a:xfrm rot="5400000">
            <a:off x="1799431" y="-596105"/>
            <a:ext cx="5811838" cy="773430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4"/>
          <p:cNvSpPr txBox="1"/>
          <p:nvPr>
            <p:ph idx="10" type="dt"/>
          </p:nvPr>
        </p:nvSpPr>
        <p:spPr>
          <a:xfrm>
            <a:off x="838200" y="6356357"/>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4"/>
          <p:cNvSpPr txBox="1"/>
          <p:nvPr>
            <p:ph idx="11" type="ftr"/>
          </p:nvPr>
        </p:nvSpPr>
        <p:spPr>
          <a:xfrm>
            <a:off x="4038600" y="6356357"/>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4"/>
          <p:cNvSpPr txBox="1"/>
          <p:nvPr>
            <p:ph idx="12" type="sldNum"/>
          </p:nvPr>
        </p:nvSpPr>
        <p:spPr>
          <a:xfrm>
            <a:off x="8610600" y="6356357"/>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6" name="Shape 86"/>
        <p:cNvGrpSpPr/>
        <p:nvPr/>
      </p:nvGrpSpPr>
      <p:grpSpPr>
        <a:xfrm>
          <a:off x="0" y="0"/>
          <a:ext cx="0" cy="0"/>
          <a:chOff x="0" y="0"/>
          <a:chExt cx="0" cy="0"/>
        </a:xfrm>
      </p:grpSpPr>
      <p:sp>
        <p:nvSpPr>
          <p:cNvPr id="87" name="Google Shape;87;p116"/>
          <p:cNvSpPr txBox="1"/>
          <p:nvPr>
            <p:ph type="title"/>
          </p:nvPr>
        </p:nvSpPr>
        <p:spPr>
          <a:xfrm>
            <a:off x="838200" y="365132"/>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116"/>
          <p:cNvSpPr txBox="1"/>
          <p:nvPr>
            <p:ph idx="10" type="dt"/>
          </p:nvPr>
        </p:nvSpPr>
        <p:spPr>
          <a:xfrm>
            <a:off x="838200" y="6356357"/>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16"/>
          <p:cNvSpPr txBox="1"/>
          <p:nvPr>
            <p:ph idx="11" type="ftr"/>
          </p:nvPr>
        </p:nvSpPr>
        <p:spPr>
          <a:xfrm>
            <a:off x="4038600" y="6356357"/>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16"/>
          <p:cNvSpPr txBox="1"/>
          <p:nvPr>
            <p:ph idx="12" type="sldNum"/>
          </p:nvPr>
        </p:nvSpPr>
        <p:spPr>
          <a:xfrm>
            <a:off x="8610600" y="6356357"/>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2" name="Shape 92"/>
        <p:cNvGrpSpPr/>
        <p:nvPr/>
      </p:nvGrpSpPr>
      <p:grpSpPr>
        <a:xfrm>
          <a:off x="0" y="0"/>
          <a:ext cx="0" cy="0"/>
          <a:chOff x="0" y="0"/>
          <a:chExt cx="0" cy="0"/>
        </a:xfrm>
      </p:grpSpPr>
      <p:sp>
        <p:nvSpPr>
          <p:cNvPr id="93" name="Google Shape;93;p125"/>
          <p:cNvSpPr txBox="1"/>
          <p:nvPr>
            <p:ph type="ctrTitle"/>
          </p:nvPr>
        </p:nvSpPr>
        <p:spPr>
          <a:xfrm>
            <a:off x="1524000" y="1122364"/>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1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5" name="Google Shape;95;p125"/>
          <p:cNvSpPr txBox="1"/>
          <p:nvPr>
            <p:ph idx="10" type="dt"/>
          </p:nvPr>
        </p:nvSpPr>
        <p:spPr>
          <a:xfrm>
            <a:off x="838200" y="6356357"/>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25"/>
          <p:cNvSpPr txBox="1"/>
          <p:nvPr>
            <p:ph idx="11" type="ftr"/>
          </p:nvPr>
        </p:nvSpPr>
        <p:spPr>
          <a:xfrm>
            <a:off x="4038600" y="6356357"/>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25"/>
          <p:cNvSpPr txBox="1"/>
          <p:nvPr>
            <p:ph idx="12" type="sldNum"/>
          </p:nvPr>
        </p:nvSpPr>
        <p:spPr>
          <a:xfrm>
            <a:off x="8610600" y="6356357"/>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8" name="Shape 98"/>
        <p:cNvGrpSpPr/>
        <p:nvPr/>
      </p:nvGrpSpPr>
      <p:grpSpPr>
        <a:xfrm>
          <a:off x="0" y="0"/>
          <a:ext cx="0" cy="0"/>
          <a:chOff x="0" y="0"/>
          <a:chExt cx="0" cy="0"/>
        </a:xfrm>
      </p:grpSpPr>
      <p:sp>
        <p:nvSpPr>
          <p:cNvPr id="99" name="Google Shape;99;p126"/>
          <p:cNvSpPr txBox="1"/>
          <p:nvPr>
            <p:ph type="title"/>
          </p:nvPr>
        </p:nvSpPr>
        <p:spPr>
          <a:xfrm>
            <a:off x="831850" y="1709740"/>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126"/>
          <p:cNvSpPr txBox="1"/>
          <p:nvPr>
            <p:ph idx="1" type="body"/>
          </p:nvPr>
        </p:nvSpPr>
        <p:spPr>
          <a:xfrm>
            <a:off x="831850" y="4589464"/>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1" name="Google Shape;101;p126"/>
          <p:cNvSpPr txBox="1"/>
          <p:nvPr>
            <p:ph idx="10" type="dt"/>
          </p:nvPr>
        </p:nvSpPr>
        <p:spPr>
          <a:xfrm>
            <a:off x="838200" y="6356357"/>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26"/>
          <p:cNvSpPr txBox="1"/>
          <p:nvPr>
            <p:ph idx="11" type="ftr"/>
          </p:nvPr>
        </p:nvSpPr>
        <p:spPr>
          <a:xfrm>
            <a:off x="4038600" y="6356357"/>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26"/>
          <p:cNvSpPr txBox="1"/>
          <p:nvPr>
            <p:ph idx="12" type="sldNum"/>
          </p:nvPr>
        </p:nvSpPr>
        <p:spPr>
          <a:xfrm>
            <a:off x="8610600" y="6356357"/>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4" name="Shape 104"/>
        <p:cNvGrpSpPr/>
        <p:nvPr/>
      </p:nvGrpSpPr>
      <p:grpSpPr>
        <a:xfrm>
          <a:off x="0" y="0"/>
          <a:ext cx="0" cy="0"/>
          <a:chOff x="0" y="0"/>
          <a:chExt cx="0" cy="0"/>
        </a:xfrm>
      </p:grpSpPr>
      <p:sp>
        <p:nvSpPr>
          <p:cNvPr id="105" name="Google Shape;105;p127"/>
          <p:cNvSpPr txBox="1"/>
          <p:nvPr>
            <p:ph type="title"/>
          </p:nvPr>
        </p:nvSpPr>
        <p:spPr>
          <a:xfrm>
            <a:off x="838200" y="365132"/>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2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12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127"/>
          <p:cNvSpPr txBox="1"/>
          <p:nvPr>
            <p:ph idx="10" type="dt"/>
          </p:nvPr>
        </p:nvSpPr>
        <p:spPr>
          <a:xfrm>
            <a:off x="838200" y="6356357"/>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27"/>
          <p:cNvSpPr txBox="1"/>
          <p:nvPr>
            <p:ph idx="11" type="ftr"/>
          </p:nvPr>
        </p:nvSpPr>
        <p:spPr>
          <a:xfrm>
            <a:off x="4038600" y="6356357"/>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27"/>
          <p:cNvSpPr txBox="1"/>
          <p:nvPr>
            <p:ph idx="12" type="sldNum"/>
          </p:nvPr>
        </p:nvSpPr>
        <p:spPr>
          <a:xfrm>
            <a:off x="8610600" y="6356357"/>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1" name="Shape 111"/>
        <p:cNvGrpSpPr/>
        <p:nvPr/>
      </p:nvGrpSpPr>
      <p:grpSpPr>
        <a:xfrm>
          <a:off x="0" y="0"/>
          <a:ext cx="0" cy="0"/>
          <a:chOff x="0" y="0"/>
          <a:chExt cx="0" cy="0"/>
        </a:xfrm>
      </p:grpSpPr>
      <p:sp>
        <p:nvSpPr>
          <p:cNvPr id="112" name="Google Shape;112;p128"/>
          <p:cNvSpPr txBox="1"/>
          <p:nvPr>
            <p:ph type="title"/>
          </p:nvPr>
        </p:nvSpPr>
        <p:spPr>
          <a:xfrm>
            <a:off x="839787" y="365132"/>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128"/>
          <p:cNvSpPr txBox="1"/>
          <p:nvPr>
            <p:ph idx="1" type="body"/>
          </p:nvPr>
        </p:nvSpPr>
        <p:spPr>
          <a:xfrm>
            <a:off x="839796" y="1681164"/>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4" name="Google Shape;114;p128"/>
          <p:cNvSpPr txBox="1"/>
          <p:nvPr>
            <p:ph idx="2" type="body"/>
          </p:nvPr>
        </p:nvSpPr>
        <p:spPr>
          <a:xfrm>
            <a:off x="839796" y="2505076"/>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128"/>
          <p:cNvSpPr txBox="1"/>
          <p:nvPr>
            <p:ph idx="3" type="body"/>
          </p:nvPr>
        </p:nvSpPr>
        <p:spPr>
          <a:xfrm>
            <a:off x="6172206" y="1681164"/>
            <a:ext cx="5183189"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6" name="Google Shape;116;p128"/>
          <p:cNvSpPr txBox="1"/>
          <p:nvPr>
            <p:ph idx="4" type="body"/>
          </p:nvPr>
        </p:nvSpPr>
        <p:spPr>
          <a:xfrm>
            <a:off x="6172206" y="2505076"/>
            <a:ext cx="5183189"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128"/>
          <p:cNvSpPr txBox="1"/>
          <p:nvPr>
            <p:ph idx="10" type="dt"/>
          </p:nvPr>
        </p:nvSpPr>
        <p:spPr>
          <a:xfrm>
            <a:off x="838200" y="6356357"/>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28"/>
          <p:cNvSpPr txBox="1"/>
          <p:nvPr>
            <p:ph idx="11" type="ftr"/>
          </p:nvPr>
        </p:nvSpPr>
        <p:spPr>
          <a:xfrm>
            <a:off x="4038600" y="6356357"/>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128"/>
          <p:cNvSpPr txBox="1"/>
          <p:nvPr>
            <p:ph idx="12" type="sldNum"/>
          </p:nvPr>
        </p:nvSpPr>
        <p:spPr>
          <a:xfrm>
            <a:off x="8610600" y="6356357"/>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0" name="Shape 120"/>
        <p:cNvGrpSpPr/>
        <p:nvPr/>
      </p:nvGrpSpPr>
      <p:grpSpPr>
        <a:xfrm>
          <a:off x="0" y="0"/>
          <a:ext cx="0" cy="0"/>
          <a:chOff x="0" y="0"/>
          <a:chExt cx="0" cy="0"/>
        </a:xfrm>
      </p:grpSpPr>
      <p:sp>
        <p:nvSpPr>
          <p:cNvPr id="121" name="Google Shape;121;p129"/>
          <p:cNvSpPr txBox="1"/>
          <p:nvPr>
            <p:ph type="title"/>
          </p:nvPr>
        </p:nvSpPr>
        <p:spPr>
          <a:xfrm>
            <a:off x="838200" y="365132"/>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129"/>
          <p:cNvSpPr txBox="1"/>
          <p:nvPr>
            <p:ph idx="10" type="dt"/>
          </p:nvPr>
        </p:nvSpPr>
        <p:spPr>
          <a:xfrm>
            <a:off x="838200" y="6356357"/>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29"/>
          <p:cNvSpPr txBox="1"/>
          <p:nvPr>
            <p:ph idx="11" type="ftr"/>
          </p:nvPr>
        </p:nvSpPr>
        <p:spPr>
          <a:xfrm>
            <a:off x="4038600" y="6356357"/>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29"/>
          <p:cNvSpPr txBox="1"/>
          <p:nvPr>
            <p:ph idx="12" type="sldNum"/>
          </p:nvPr>
        </p:nvSpPr>
        <p:spPr>
          <a:xfrm>
            <a:off x="8610600" y="6356357"/>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5" name="Shape 125"/>
        <p:cNvGrpSpPr/>
        <p:nvPr/>
      </p:nvGrpSpPr>
      <p:grpSpPr>
        <a:xfrm>
          <a:off x="0" y="0"/>
          <a:ext cx="0" cy="0"/>
          <a:chOff x="0" y="0"/>
          <a:chExt cx="0" cy="0"/>
        </a:xfrm>
      </p:grpSpPr>
      <p:sp>
        <p:nvSpPr>
          <p:cNvPr id="126" name="Google Shape;126;p130"/>
          <p:cNvSpPr txBox="1"/>
          <p:nvPr>
            <p:ph idx="10" type="dt"/>
          </p:nvPr>
        </p:nvSpPr>
        <p:spPr>
          <a:xfrm>
            <a:off x="838200" y="6356357"/>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130"/>
          <p:cNvSpPr txBox="1"/>
          <p:nvPr>
            <p:ph idx="11" type="ftr"/>
          </p:nvPr>
        </p:nvSpPr>
        <p:spPr>
          <a:xfrm>
            <a:off x="4038600" y="6356357"/>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30"/>
          <p:cNvSpPr txBox="1"/>
          <p:nvPr>
            <p:ph idx="12" type="sldNum"/>
          </p:nvPr>
        </p:nvSpPr>
        <p:spPr>
          <a:xfrm>
            <a:off x="8610600" y="6356357"/>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9" name="Shape 129"/>
        <p:cNvGrpSpPr/>
        <p:nvPr/>
      </p:nvGrpSpPr>
      <p:grpSpPr>
        <a:xfrm>
          <a:off x="0" y="0"/>
          <a:ext cx="0" cy="0"/>
          <a:chOff x="0" y="0"/>
          <a:chExt cx="0" cy="0"/>
        </a:xfrm>
      </p:grpSpPr>
      <p:sp>
        <p:nvSpPr>
          <p:cNvPr id="130" name="Google Shape;130;p131"/>
          <p:cNvSpPr txBox="1"/>
          <p:nvPr>
            <p:ph type="title"/>
          </p:nvPr>
        </p:nvSpPr>
        <p:spPr>
          <a:xfrm>
            <a:off x="839792"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131"/>
          <p:cNvSpPr txBox="1"/>
          <p:nvPr>
            <p:ph idx="1" type="body"/>
          </p:nvPr>
        </p:nvSpPr>
        <p:spPr>
          <a:xfrm>
            <a:off x="5183191" y="987432"/>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2" name="Google Shape;132;p131"/>
          <p:cNvSpPr txBox="1"/>
          <p:nvPr>
            <p:ph idx="2" type="body"/>
          </p:nvPr>
        </p:nvSpPr>
        <p:spPr>
          <a:xfrm>
            <a:off x="839792"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3" name="Google Shape;133;p131"/>
          <p:cNvSpPr txBox="1"/>
          <p:nvPr>
            <p:ph idx="10" type="dt"/>
          </p:nvPr>
        </p:nvSpPr>
        <p:spPr>
          <a:xfrm>
            <a:off x="838200" y="6356357"/>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31"/>
          <p:cNvSpPr txBox="1"/>
          <p:nvPr>
            <p:ph idx="11" type="ftr"/>
          </p:nvPr>
        </p:nvSpPr>
        <p:spPr>
          <a:xfrm>
            <a:off x="4038600" y="6356357"/>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31"/>
          <p:cNvSpPr txBox="1"/>
          <p:nvPr>
            <p:ph idx="12" type="sldNum"/>
          </p:nvPr>
        </p:nvSpPr>
        <p:spPr>
          <a:xfrm>
            <a:off x="8610600" y="6356357"/>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113"/>
          <p:cNvSpPr txBox="1"/>
          <p:nvPr>
            <p:ph idx="10" type="dt"/>
          </p:nvPr>
        </p:nvSpPr>
        <p:spPr>
          <a:xfrm>
            <a:off x="838200" y="6356357"/>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13"/>
          <p:cNvSpPr txBox="1"/>
          <p:nvPr>
            <p:ph idx="11" type="ftr"/>
          </p:nvPr>
        </p:nvSpPr>
        <p:spPr>
          <a:xfrm>
            <a:off x="4038600" y="6356357"/>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13"/>
          <p:cNvSpPr txBox="1"/>
          <p:nvPr>
            <p:ph idx="12" type="sldNum"/>
          </p:nvPr>
        </p:nvSpPr>
        <p:spPr>
          <a:xfrm>
            <a:off x="8610600" y="6356357"/>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p132"/>
          <p:cNvSpPr txBox="1"/>
          <p:nvPr>
            <p:ph type="title"/>
          </p:nvPr>
        </p:nvSpPr>
        <p:spPr>
          <a:xfrm>
            <a:off x="839792"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132"/>
          <p:cNvSpPr/>
          <p:nvPr>
            <p:ph idx="2" type="pic"/>
          </p:nvPr>
        </p:nvSpPr>
        <p:spPr>
          <a:xfrm>
            <a:off x="5183191" y="987432"/>
            <a:ext cx="6172200" cy="4873625"/>
          </a:xfrm>
          <a:prstGeom prst="rect">
            <a:avLst/>
          </a:prstGeom>
          <a:noFill/>
          <a:ln>
            <a:noFill/>
          </a:ln>
        </p:spPr>
      </p:sp>
      <p:sp>
        <p:nvSpPr>
          <p:cNvPr id="139" name="Google Shape;139;p132"/>
          <p:cNvSpPr txBox="1"/>
          <p:nvPr>
            <p:ph idx="1" type="body"/>
          </p:nvPr>
        </p:nvSpPr>
        <p:spPr>
          <a:xfrm>
            <a:off x="839792"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0" name="Google Shape;140;p132"/>
          <p:cNvSpPr txBox="1"/>
          <p:nvPr>
            <p:ph idx="10" type="dt"/>
          </p:nvPr>
        </p:nvSpPr>
        <p:spPr>
          <a:xfrm>
            <a:off x="838200" y="6356357"/>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32"/>
          <p:cNvSpPr txBox="1"/>
          <p:nvPr>
            <p:ph idx="11" type="ftr"/>
          </p:nvPr>
        </p:nvSpPr>
        <p:spPr>
          <a:xfrm>
            <a:off x="4038600" y="6356357"/>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32"/>
          <p:cNvSpPr txBox="1"/>
          <p:nvPr>
            <p:ph idx="12" type="sldNum"/>
          </p:nvPr>
        </p:nvSpPr>
        <p:spPr>
          <a:xfrm>
            <a:off x="8610600" y="6356357"/>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3" name="Shape 143"/>
        <p:cNvGrpSpPr/>
        <p:nvPr/>
      </p:nvGrpSpPr>
      <p:grpSpPr>
        <a:xfrm>
          <a:off x="0" y="0"/>
          <a:ext cx="0" cy="0"/>
          <a:chOff x="0" y="0"/>
          <a:chExt cx="0" cy="0"/>
        </a:xfrm>
      </p:grpSpPr>
      <p:sp>
        <p:nvSpPr>
          <p:cNvPr id="144" name="Google Shape;144;p133"/>
          <p:cNvSpPr txBox="1"/>
          <p:nvPr>
            <p:ph type="title"/>
          </p:nvPr>
        </p:nvSpPr>
        <p:spPr>
          <a:xfrm>
            <a:off x="838200" y="365132"/>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13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133"/>
          <p:cNvSpPr txBox="1"/>
          <p:nvPr>
            <p:ph idx="10" type="dt"/>
          </p:nvPr>
        </p:nvSpPr>
        <p:spPr>
          <a:xfrm>
            <a:off x="838200" y="6356357"/>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133"/>
          <p:cNvSpPr txBox="1"/>
          <p:nvPr>
            <p:ph idx="11" type="ftr"/>
          </p:nvPr>
        </p:nvSpPr>
        <p:spPr>
          <a:xfrm>
            <a:off x="4038600" y="6356357"/>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133"/>
          <p:cNvSpPr txBox="1"/>
          <p:nvPr>
            <p:ph idx="12" type="sldNum"/>
          </p:nvPr>
        </p:nvSpPr>
        <p:spPr>
          <a:xfrm>
            <a:off x="8610600" y="6356357"/>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9" name="Shape 149"/>
        <p:cNvGrpSpPr/>
        <p:nvPr/>
      </p:nvGrpSpPr>
      <p:grpSpPr>
        <a:xfrm>
          <a:off x="0" y="0"/>
          <a:ext cx="0" cy="0"/>
          <a:chOff x="0" y="0"/>
          <a:chExt cx="0" cy="0"/>
        </a:xfrm>
      </p:grpSpPr>
      <p:sp>
        <p:nvSpPr>
          <p:cNvPr id="150" name="Google Shape;150;p134"/>
          <p:cNvSpPr txBox="1"/>
          <p:nvPr>
            <p:ph type="title"/>
          </p:nvPr>
        </p:nvSpPr>
        <p:spPr>
          <a:xfrm rot="5400000">
            <a:off x="7133436" y="1956595"/>
            <a:ext cx="5811838" cy="262890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134"/>
          <p:cNvSpPr txBox="1"/>
          <p:nvPr>
            <p:ph idx="1" type="body"/>
          </p:nvPr>
        </p:nvSpPr>
        <p:spPr>
          <a:xfrm rot="5400000">
            <a:off x="1799431" y="-596105"/>
            <a:ext cx="5811838" cy="773430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134"/>
          <p:cNvSpPr txBox="1"/>
          <p:nvPr>
            <p:ph idx="10" type="dt"/>
          </p:nvPr>
        </p:nvSpPr>
        <p:spPr>
          <a:xfrm>
            <a:off x="838200" y="6356357"/>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134"/>
          <p:cNvSpPr txBox="1"/>
          <p:nvPr>
            <p:ph idx="11" type="ftr"/>
          </p:nvPr>
        </p:nvSpPr>
        <p:spPr>
          <a:xfrm>
            <a:off x="4038600" y="6356357"/>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134"/>
          <p:cNvSpPr txBox="1"/>
          <p:nvPr>
            <p:ph idx="12" type="sldNum"/>
          </p:nvPr>
        </p:nvSpPr>
        <p:spPr>
          <a:xfrm>
            <a:off x="8610600" y="6356357"/>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14"/>
          <p:cNvSpPr txBox="1"/>
          <p:nvPr>
            <p:ph type="title"/>
          </p:nvPr>
        </p:nvSpPr>
        <p:spPr>
          <a:xfrm>
            <a:off x="838200" y="365132"/>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14"/>
          <p:cNvSpPr txBox="1"/>
          <p:nvPr>
            <p:ph idx="10" type="dt"/>
          </p:nvPr>
        </p:nvSpPr>
        <p:spPr>
          <a:xfrm>
            <a:off x="838200" y="6356357"/>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14"/>
          <p:cNvSpPr txBox="1"/>
          <p:nvPr>
            <p:ph idx="11" type="ftr"/>
          </p:nvPr>
        </p:nvSpPr>
        <p:spPr>
          <a:xfrm>
            <a:off x="4038600" y="6356357"/>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14"/>
          <p:cNvSpPr txBox="1"/>
          <p:nvPr>
            <p:ph idx="12" type="sldNum"/>
          </p:nvPr>
        </p:nvSpPr>
        <p:spPr>
          <a:xfrm>
            <a:off x="8610600" y="6356357"/>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17"/>
          <p:cNvSpPr txBox="1"/>
          <p:nvPr>
            <p:ph type="title"/>
          </p:nvPr>
        </p:nvSpPr>
        <p:spPr>
          <a:xfrm>
            <a:off x="831850" y="1709740"/>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17"/>
          <p:cNvSpPr txBox="1"/>
          <p:nvPr>
            <p:ph idx="1" type="body"/>
          </p:nvPr>
        </p:nvSpPr>
        <p:spPr>
          <a:xfrm>
            <a:off x="831850" y="4589464"/>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17"/>
          <p:cNvSpPr txBox="1"/>
          <p:nvPr>
            <p:ph idx="10" type="dt"/>
          </p:nvPr>
        </p:nvSpPr>
        <p:spPr>
          <a:xfrm>
            <a:off x="838200" y="6356357"/>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17"/>
          <p:cNvSpPr txBox="1"/>
          <p:nvPr>
            <p:ph idx="11" type="ftr"/>
          </p:nvPr>
        </p:nvSpPr>
        <p:spPr>
          <a:xfrm>
            <a:off x="4038600" y="6356357"/>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17"/>
          <p:cNvSpPr txBox="1"/>
          <p:nvPr>
            <p:ph idx="12" type="sldNum"/>
          </p:nvPr>
        </p:nvSpPr>
        <p:spPr>
          <a:xfrm>
            <a:off x="8610600" y="6356357"/>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18"/>
          <p:cNvSpPr txBox="1"/>
          <p:nvPr>
            <p:ph type="title"/>
          </p:nvPr>
        </p:nvSpPr>
        <p:spPr>
          <a:xfrm>
            <a:off x="838200" y="365132"/>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18"/>
          <p:cNvSpPr txBox="1"/>
          <p:nvPr>
            <p:ph idx="10" type="dt"/>
          </p:nvPr>
        </p:nvSpPr>
        <p:spPr>
          <a:xfrm>
            <a:off x="838200" y="6356357"/>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18"/>
          <p:cNvSpPr txBox="1"/>
          <p:nvPr>
            <p:ph idx="11" type="ftr"/>
          </p:nvPr>
        </p:nvSpPr>
        <p:spPr>
          <a:xfrm>
            <a:off x="4038600" y="6356357"/>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18"/>
          <p:cNvSpPr txBox="1"/>
          <p:nvPr>
            <p:ph idx="12" type="sldNum"/>
          </p:nvPr>
        </p:nvSpPr>
        <p:spPr>
          <a:xfrm>
            <a:off x="8610600" y="6356357"/>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19"/>
          <p:cNvSpPr txBox="1"/>
          <p:nvPr>
            <p:ph type="title"/>
          </p:nvPr>
        </p:nvSpPr>
        <p:spPr>
          <a:xfrm>
            <a:off x="839787" y="365132"/>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19"/>
          <p:cNvSpPr txBox="1"/>
          <p:nvPr>
            <p:ph idx="1" type="body"/>
          </p:nvPr>
        </p:nvSpPr>
        <p:spPr>
          <a:xfrm>
            <a:off x="839796" y="1681164"/>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19"/>
          <p:cNvSpPr txBox="1"/>
          <p:nvPr>
            <p:ph idx="2" type="body"/>
          </p:nvPr>
        </p:nvSpPr>
        <p:spPr>
          <a:xfrm>
            <a:off x="839796" y="2505076"/>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19"/>
          <p:cNvSpPr txBox="1"/>
          <p:nvPr>
            <p:ph idx="3" type="body"/>
          </p:nvPr>
        </p:nvSpPr>
        <p:spPr>
          <a:xfrm>
            <a:off x="6172206" y="1681164"/>
            <a:ext cx="5183189"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19"/>
          <p:cNvSpPr txBox="1"/>
          <p:nvPr>
            <p:ph idx="4" type="body"/>
          </p:nvPr>
        </p:nvSpPr>
        <p:spPr>
          <a:xfrm>
            <a:off x="6172206" y="2505076"/>
            <a:ext cx="5183189"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19"/>
          <p:cNvSpPr txBox="1"/>
          <p:nvPr>
            <p:ph idx="10" type="dt"/>
          </p:nvPr>
        </p:nvSpPr>
        <p:spPr>
          <a:xfrm>
            <a:off x="838200" y="6356357"/>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19"/>
          <p:cNvSpPr txBox="1"/>
          <p:nvPr>
            <p:ph idx="11" type="ftr"/>
          </p:nvPr>
        </p:nvSpPr>
        <p:spPr>
          <a:xfrm>
            <a:off x="4038600" y="6356357"/>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19"/>
          <p:cNvSpPr txBox="1"/>
          <p:nvPr>
            <p:ph idx="12" type="sldNum"/>
          </p:nvPr>
        </p:nvSpPr>
        <p:spPr>
          <a:xfrm>
            <a:off x="8610600" y="6356357"/>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20"/>
          <p:cNvSpPr txBox="1"/>
          <p:nvPr>
            <p:ph type="title"/>
          </p:nvPr>
        </p:nvSpPr>
        <p:spPr>
          <a:xfrm>
            <a:off x="838200" y="365132"/>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20"/>
          <p:cNvSpPr txBox="1"/>
          <p:nvPr>
            <p:ph idx="10" type="dt"/>
          </p:nvPr>
        </p:nvSpPr>
        <p:spPr>
          <a:xfrm>
            <a:off x="838200" y="6356357"/>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20"/>
          <p:cNvSpPr txBox="1"/>
          <p:nvPr>
            <p:ph idx="11" type="ftr"/>
          </p:nvPr>
        </p:nvSpPr>
        <p:spPr>
          <a:xfrm>
            <a:off x="4038600" y="6356357"/>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20"/>
          <p:cNvSpPr txBox="1"/>
          <p:nvPr>
            <p:ph idx="12" type="sldNum"/>
          </p:nvPr>
        </p:nvSpPr>
        <p:spPr>
          <a:xfrm>
            <a:off x="8610600" y="6356357"/>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21"/>
          <p:cNvSpPr txBox="1"/>
          <p:nvPr>
            <p:ph type="title"/>
          </p:nvPr>
        </p:nvSpPr>
        <p:spPr>
          <a:xfrm>
            <a:off x="839792"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21"/>
          <p:cNvSpPr txBox="1"/>
          <p:nvPr>
            <p:ph idx="1" type="body"/>
          </p:nvPr>
        </p:nvSpPr>
        <p:spPr>
          <a:xfrm>
            <a:off x="5183191" y="987432"/>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21"/>
          <p:cNvSpPr txBox="1"/>
          <p:nvPr>
            <p:ph idx="2" type="body"/>
          </p:nvPr>
        </p:nvSpPr>
        <p:spPr>
          <a:xfrm>
            <a:off x="839792"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21"/>
          <p:cNvSpPr txBox="1"/>
          <p:nvPr>
            <p:ph idx="10" type="dt"/>
          </p:nvPr>
        </p:nvSpPr>
        <p:spPr>
          <a:xfrm>
            <a:off x="838200" y="6356357"/>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21"/>
          <p:cNvSpPr txBox="1"/>
          <p:nvPr>
            <p:ph idx="11" type="ftr"/>
          </p:nvPr>
        </p:nvSpPr>
        <p:spPr>
          <a:xfrm>
            <a:off x="4038600" y="6356357"/>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21"/>
          <p:cNvSpPr txBox="1"/>
          <p:nvPr>
            <p:ph idx="12" type="sldNum"/>
          </p:nvPr>
        </p:nvSpPr>
        <p:spPr>
          <a:xfrm>
            <a:off x="8610600" y="6356357"/>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22"/>
          <p:cNvSpPr txBox="1"/>
          <p:nvPr>
            <p:ph type="title"/>
          </p:nvPr>
        </p:nvSpPr>
        <p:spPr>
          <a:xfrm>
            <a:off x="839792"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22"/>
          <p:cNvSpPr/>
          <p:nvPr>
            <p:ph idx="2" type="pic"/>
          </p:nvPr>
        </p:nvSpPr>
        <p:spPr>
          <a:xfrm>
            <a:off x="5183191" y="987432"/>
            <a:ext cx="6172200" cy="4873625"/>
          </a:xfrm>
          <a:prstGeom prst="rect">
            <a:avLst/>
          </a:prstGeom>
          <a:noFill/>
          <a:ln>
            <a:noFill/>
          </a:ln>
        </p:spPr>
      </p:sp>
      <p:sp>
        <p:nvSpPr>
          <p:cNvPr id="64" name="Google Shape;64;p122"/>
          <p:cNvSpPr txBox="1"/>
          <p:nvPr>
            <p:ph idx="1" type="body"/>
          </p:nvPr>
        </p:nvSpPr>
        <p:spPr>
          <a:xfrm>
            <a:off x="839792"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22"/>
          <p:cNvSpPr txBox="1"/>
          <p:nvPr>
            <p:ph idx="10" type="dt"/>
          </p:nvPr>
        </p:nvSpPr>
        <p:spPr>
          <a:xfrm>
            <a:off x="838200" y="6356357"/>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22"/>
          <p:cNvSpPr txBox="1"/>
          <p:nvPr>
            <p:ph idx="11" type="ftr"/>
          </p:nvPr>
        </p:nvSpPr>
        <p:spPr>
          <a:xfrm>
            <a:off x="4038600" y="6356357"/>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22"/>
          <p:cNvSpPr txBox="1"/>
          <p:nvPr>
            <p:ph idx="12" type="sldNum"/>
          </p:nvPr>
        </p:nvSpPr>
        <p:spPr>
          <a:xfrm>
            <a:off x="8610600" y="6356357"/>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11"/>
          <p:cNvSpPr txBox="1"/>
          <p:nvPr>
            <p:ph type="title"/>
          </p:nvPr>
        </p:nvSpPr>
        <p:spPr>
          <a:xfrm>
            <a:off x="838200" y="365132"/>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11"/>
          <p:cNvSpPr txBox="1"/>
          <p:nvPr>
            <p:ph idx="10" type="dt"/>
          </p:nvPr>
        </p:nvSpPr>
        <p:spPr>
          <a:xfrm>
            <a:off x="838200" y="6356357"/>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11"/>
          <p:cNvSpPr txBox="1"/>
          <p:nvPr>
            <p:ph idx="11" type="ftr"/>
          </p:nvPr>
        </p:nvSpPr>
        <p:spPr>
          <a:xfrm>
            <a:off x="4038600" y="6356357"/>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11"/>
          <p:cNvSpPr txBox="1"/>
          <p:nvPr>
            <p:ph idx="12" type="sldNum"/>
          </p:nvPr>
        </p:nvSpPr>
        <p:spPr>
          <a:xfrm>
            <a:off x="8610600" y="6356357"/>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115"/>
          <p:cNvSpPr txBox="1"/>
          <p:nvPr>
            <p:ph type="title"/>
          </p:nvPr>
        </p:nvSpPr>
        <p:spPr>
          <a:xfrm>
            <a:off x="838200" y="365132"/>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1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115"/>
          <p:cNvSpPr txBox="1"/>
          <p:nvPr>
            <p:ph idx="10" type="dt"/>
          </p:nvPr>
        </p:nvSpPr>
        <p:spPr>
          <a:xfrm>
            <a:off x="838200" y="6356357"/>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15"/>
          <p:cNvSpPr txBox="1"/>
          <p:nvPr>
            <p:ph idx="11" type="ftr"/>
          </p:nvPr>
        </p:nvSpPr>
        <p:spPr>
          <a:xfrm>
            <a:off x="4038600" y="6356357"/>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115"/>
          <p:cNvSpPr txBox="1"/>
          <p:nvPr>
            <p:ph idx="12" type="sldNum"/>
          </p:nvPr>
        </p:nvSpPr>
        <p:spPr>
          <a:xfrm>
            <a:off x="8610600" y="6356357"/>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 Id="rId3" Type="http://schemas.openxmlformats.org/officeDocument/2006/relationships/image" Target="../media/image89.jp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 Id="rId3" Type="http://schemas.openxmlformats.org/officeDocument/2006/relationships/image" Target="../media/image90.png"/><Relationship Id="rId4" Type="http://schemas.openxmlformats.org/officeDocument/2006/relationships/image" Target="../media/image14.png"/><Relationship Id="rId5" Type="http://schemas.openxmlformats.org/officeDocument/2006/relationships/image" Target="../media/image86.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 Id="rId3" Type="http://schemas.openxmlformats.org/officeDocument/2006/relationships/image" Target="../media/image95.png"/><Relationship Id="rId4" Type="http://schemas.openxmlformats.org/officeDocument/2006/relationships/image" Target="../media/image93.jp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 Id="rId3" Type="http://schemas.openxmlformats.org/officeDocument/2006/relationships/image" Target="../media/image95.png"/><Relationship Id="rId4" Type="http://schemas.openxmlformats.org/officeDocument/2006/relationships/image" Target="../media/image88.jp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 Id="rId3" Type="http://schemas.openxmlformats.org/officeDocument/2006/relationships/image" Target="../media/image83.jp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 Id="rId3" Type="http://schemas.openxmlformats.org/officeDocument/2006/relationships/image" Target="../media/image87.jp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 Id="rId3" Type="http://schemas.openxmlformats.org/officeDocument/2006/relationships/image" Target="../media/image91.png"/><Relationship Id="rId4" Type="http://schemas.openxmlformats.org/officeDocument/2006/relationships/image" Target="../media/image95.png"/><Relationship Id="rId5" Type="http://schemas.openxmlformats.org/officeDocument/2006/relationships/image" Target="../media/image96.jp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 Id="rId3" Type="http://schemas.openxmlformats.org/officeDocument/2006/relationships/image" Target="../media/image9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18.jp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3.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8.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5.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39.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2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57.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30.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4.png"/><Relationship Id="rId4" Type="http://schemas.openxmlformats.org/officeDocument/2006/relationships/image" Target="../media/image36.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26.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5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29.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2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3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42.jpg"/><Relationship Id="rId4" Type="http://schemas.openxmlformats.org/officeDocument/2006/relationships/image" Target="../media/image37.jpg"/><Relationship Id="rId5" Type="http://schemas.openxmlformats.org/officeDocument/2006/relationships/image" Target="../media/image3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34.png"/><Relationship Id="rId4" Type="http://schemas.openxmlformats.org/officeDocument/2006/relationships/image" Target="../media/image44.png"/><Relationship Id="rId5" Type="http://schemas.openxmlformats.org/officeDocument/2006/relationships/image" Target="../media/image38.png"/><Relationship Id="rId6" Type="http://schemas.openxmlformats.org/officeDocument/2006/relationships/image" Target="../media/image40.png"/><Relationship Id="rId7" Type="http://schemas.openxmlformats.org/officeDocument/2006/relationships/image" Target="../media/image4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46.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41.jpg"/><Relationship Id="rId4" Type="http://schemas.openxmlformats.org/officeDocument/2006/relationships/image" Target="../media/image45.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52.jpg"/><Relationship Id="rId4" Type="http://schemas.openxmlformats.org/officeDocument/2006/relationships/image" Target="../media/image85.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14.png"/><Relationship Id="rId4" Type="http://schemas.openxmlformats.org/officeDocument/2006/relationships/image" Target="../media/image47.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4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54.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49.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61.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55.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56.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62.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image" Target="../media/image67.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image" Target="../media/image63.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image" Target="../media/image5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image" Target="../media/image58.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2.xml"/><Relationship Id="rId3" Type="http://schemas.openxmlformats.org/officeDocument/2006/relationships/image" Target="../media/image60.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3.xml"/><Relationship Id="rId3" Type="http://schemas.openxmlformats.org/officeDocument/2006/relationships/image" Target="../media/image7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4.xml"/><Relationship Id="rId3" Type="http://schemas.openxmlformats.org/officeDocument/2006/relationships/image" Target="../media/image14.png"/><Relationship Id="rId4" Type="http://schemas.openxmlformats.org/officeDocument/2006/relationships/image" Target="../media/image65.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6.xml"/><Relationship Id="rId3" Type="http://schemas.openxmlformats.org/officeDocument/2006/relationships/image" Target="../media/image64.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image" Target="../media/image69.jpg"/><Relationship Id="rId4" Type="http://schemas.openxmlformats.org/officeDocument/2006/relationships/image" Target="../media/image79.jpg"/><Relationship Id="rId5" Type="http://schemas.openxmlformats.org/officeDocument/2006/relationships/image" Target="../media/image70.jpg"/><Relationship Id="rId6" Type="http://schemas.openxmlformats.org/officeDocument/2006/relationships/image" Target="../media/image66.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77.jpg"/><Relationship Id="rId4" Type="http://schemas.openxmlformats.org/officeDocument/2006/relationships/image" Target="../media/image7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 Id="rId3" Type="http://schemas.openxmlformats.org/officeDocument/2006/relationships/image" Target="../media/image73.jp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68.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72.jp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image" Target="../media/image82.jpg"/><Relationship Id="rId4" Type="http://schemas.openxmlformats.org/officeDocument/2006/relationships/image" Target="../media/image76.jp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 Id="rId3" Type="http://schemas.openxmlformats.org/officeDocument/2006/relationships/image" Target="../media/image81.jpg"/><Relationship Id="rId4" Type="http://schemas.openxmlformats.org/officeDocument/2006/relationships/image" Target="../media/image74.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 Id="rId3" Type="http://schemas.openxmlformats.org/officeDocument/2006/relationships/image" Target="../media/image80.jpg"/><Relationship Id="rId4" Type="http://schemas.openxmlformats.org/officeDocument/2006/relationships/image" Target="../media/image78.jp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 Id="rId3" Type="http://schemas.openxmlformats.org/officeDocument/2006/relationships/image" Target="../media/image8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graphicFrame>
        <p:nvGraphicFramePr>
          <p:cNvPr id="159" name="Google Shape;159;p1"/>
          <p:cNvGraphicFramePr/>
          <p:nvPr/>
        </p:nvGraphicFramePr>
        <p:xfrm>
          <a:off x="1537280" y="4668614"/>
          <a:ext cx="3000000" cy="3000000"/>
        </p:xfrm>
        <a:graphic>
          <a:graphicData uri="http://schemas.openxmlformats.org/drawingml/2006/table">
            <a:tbl>
              <a:tblPr>
                <a:noFill/>
                <a:tableStyleId>{3A570FCF-ED19-46DF-923C-E930CCECB2F8}</a:tableStyleId>
              </a:tblPr>
              <a:tblGrid>
                <a:gridCol w="4631275"/>
                <a:gridCol w="4236250"/>
              </a:tblGrid>
              <a:tr h="496550">
                <a:tc>
                  <a:txBody>
                    <a:bodyPr/>
                    <a:lstStyle/>
                    <a:p>
                      <a:pPr indent="0" lvl="0" marL="0" marR="0" rtl="0" algn="l">
                        <a:lnSpc>
                          <a:spcPct val="115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Course Code: ME 101</a:t>
                      </a:r>
                      <a:endParaRPr sz="1800" u="none" cap="none" strike="noStrike">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CREDIT:03</a:t>
                      </a:r>
                      <a:endParaRPr sz="1800" u="none" cap="none" strike="noStrike">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96550">
                <a:tc>
                  <a:txBody>
                    <a:bodyPr/>
                    <a:lstStyle/>
                    <a:p>
                      <a:pPr indent="0" lvl="0" marL="0" marR="0" rtl="0" algn="l">
                        <a:lnSpc>
                          <a:spcPct val="115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 </a:t>
                      </a:r>
                      <a:endParaRPr sz="1800" u="none" cap="none" strike="noStrike">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457200" marR="0" rtl="0" algn="r">
                        <a:lnSpc>
                          <a:spcPct val="115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TOTAL MARKS:150</a:t>
                      </a:r>
                      <a:endParaRPr sz="1800" u="none" cap="none" strike="noStrike">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96550">
                <a:tc>
                  <a:txBody>
                    <a:bodyPr/>
                    <a:lstStyle/>
                    <a:p>
                      <a:pPr indent="0" lvl="0" marL="0" marR="0" rtl="0" algn="l">
                        <a:lnSpc>
                          <a:spcPct val="115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Mid Exam Hours   2</a:t>
                      </a:r>
                      <a:endParaRPr sz="1800" u="none" cap="none" strike="noStrike">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457200" marR="0" rtl="0" algn="r">
                        <a:lnSpc>
                          <a:spcPct val="115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CIE MARKS: 90</a:t>
                      </a:r>
                      <a:endParaRPr sz="1800" u="none" cap="none" strike="noStrike">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96550">
                <a:tc>
                  <a:txBody>
                    <a:bodyPr/>
                    <a:lstStyle/>
                    <a:p>
                      <a:pPr indent="0" lvl="0" marL="0" marR="0" rtl="0" algn="l">
                        <a:lnSpc>
                          <a:spcPct val="115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Semester End Exam Hours   3</a:t>
                      </a:r>
                      <a:endParaRPr sz="1800" u="none" cap="none" strike="noStrike">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457200" marR="0" rtl="0" algn="r">
                        <a:lnSpc>
                          <a:spcPct val="115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SEE MARKS: 60</a:t>
                      </a:r>
                      <a:endParaRPr sz="1800" u="none" cap="none" strike="noStrike">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60" name="Google Shape;160;p1"/>
          <p:cNvSpPr/>
          <p:nvPr/>
        </p:nvSpPr>
        <p:spPr>
          <a:xfrm>
            <a:off x="1908810" y="3999230"/>
            <a:ext cx="8168005" cy="54546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Calibri"/>
              <a:buNone/>
            </a:pPr>
            <a:r>
              <a:t/>
            </a:r>
            <a:endParaRPr b="1" i="0" sz="2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B0F0"/>
              </a:buClr>
              <a:buSzPts val="2800"/>
              <a:buFont typeface="Arial"/>
              <a:buNone/>
            </a:pPr>
            <a:r>
              <a:rPr b="1" i="0" lang="en-US" sz="2800" u="none" cap="none" strike="noStrike">
                <a:solidFill>
                  <a:srgbClr val="00B0F0"/>
                </a:solidFill>
                <a:latin typeface="Arial"/>
                <a:ea typeface="Arial"/>
                <a:cs typeface="Arial"/>
                <a:sym typeface="Arial"/>
              </a:rPr>
              <a:t>Introduction to Mechanical Engineering</a:t>
            </a:r>
            <a:endParaRPr b="0" i="0" sz="2800" u="none" cap="none" strike="noStrike">
              <a:solidFill>
                <a:srgbClr val="00B0F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B0F0"/>
              </a:solidFill>
              <a:latin typeface="Arial"/>
              <a:ea typeface="Arial"/>
              <a:cs typeface="Arial"/>
              <a:sym typeface="Arial"/>
            </a:endParaRPr>
          </a:p>
        </p:txBody>
      </p:sp>
      <p:sp>
        <p:nvSpPr>
          <p:cNvPr id="161" name="Google Shape;161;p1"/>
          <p:cNvSpPr txBox="1"/>
          <p:nvPr/>
        </p:nvSpPr>
        <p:spPr>
          <a:xfrm>
            <a:off x="1537280" y="5238989"/>
            <a:ext cx="389404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Times New Roman"/>
                <a:ea typeface="Times New Roman"/>
                <a:cs typeface="Times New Roman"/>
                <a:sym typeface="Times New Roman"/>
              </a:rPr>
              <a:t>Course Teacher: Iftekhar Mahmud</a:t>
            </a:r>
            <a:endParaRPr b="1" sz="1800">
              <a:solidFill>
                <a:schemeClr val="dk1"/>
              </a:solidFill>
              <a:latin typeface="Times New Roman"/>
              <a:ea typeface="Times New Roman"/>
              <a:cs typeface="Times New Roman"/>
              <a:sym typeface="Times New Roman"/>
            </a:endParaRPr>
          </a:p>
        </p:txBody>
      </p:sp>
      <p:pic>
        <p:nvPicPr>
          <p:cNvPr id="162" name="Google Shape;162;p1"/>
          <p:cNvPicPr preferRelativeResize="0"/>
          <p:nvPr/>
        </p:nvPicPr>
        <p:blipFill rotWithShape="1">
          <a:blip r:embed="rId3">
            <a:alphaModFix/>
          </a:blip>
          <a:srcRect b="0" l="0" r="0" t="0"/>
          <a:stretch/>
        </p:blipFill>
        <p:spPr>
          <a:xfrm>
            <a:off x="579120" y="48895"/>
            <a:ext cx="11052810" cy="3825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0"/>
          <p:cNvSpPr/>
          <p:nvPr/>
        </p:nvSpPr>
        <p:spPr>
          <a:xfrm>
            <a:off x="1787857" y="1069790"/>
            <a:ext cx="7997587" cy="47089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SOLAR POWER PLANT</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Solar Constant Isc:</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Insolation:</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800">
                <a:solidFill>
                  <a:schemeClr val="dk1"/>
                </a:solidFill>
                <a:latin typeface="Calibri"/>
                <a:ea typeface="Calibri"/>
                <a:cs typeface="Calibri"/>
                <a:sym typeface="Calibri"/>
              </a:rPr>
              <a:t>Components of Solar Radiation:</a:t>
            </a:r>
            <a:endParaRPr b="1" sz="1800">
              <a:solidFill>
                <a:schemeClr val="dk1"/>
              </a:solidFill>
              <a:latin typeface="Calibri"/>
              <a:ea typeface="Calibri"/>
              <a:cs typeface="Calibri"/>
              <a:sym typeface="Calibri"/>
            </a:endParaRPr>
          </a:p>
          <a:p>
            <a:pPr indent="0" lvl="2" marL="91440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Direct radiation</a:t>
            </a:r>
            <a:endParaRPr b="0" i="0" sz="1600" u="none" cap="none" strike="noStrike">
              <a:solidFill>
                <a:schemeClr val="dk1"/>
              </a:solidFill>
              <a:latin typeface="Calibri"/>
              <a:ea typeface="Calibri"/>
              <a:cs typeface="Calibri"/>
              <a:sym typeface="Calibri"/>
            </a:endParaRPr>
          </a:p>
          <a:p>
            <a:pPr indent="0" lvl="2" marL="91440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Diffuse radiation</a:t>
            </a:r>
            <a:endParaRPr b="0" i="0" sz="1600" u="none" cap="none" strike="noStrike">
              <a:solidFill>
                <a:schemeClr val="dk1"/>
              </a:solidFill>
              <a:latin typeface="Calibri"/>
              <a:ea typeface="Calibri"/>
              <a:cs typeface="Calibri"/>
              <a:sym typeface="Calibri"/>
            </a:endParaRPr>
          </a:p>
          <a:p>
            <a:pPr indent="0" lvl="2" marL="91440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Reflect radiation</a:t>
            </a:r>
            <a:endParaRPr b="0" i="0" sz="1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Solar Thermal Energy harvesting:</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There are two types of collectors:</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Flat plate collectors (b) Focusing collectors.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100"/>
          <p:cNvSpPr/>
          <p:nvPr/>
        </p:nvSpPr>
        <p:spPr>
          <a:xfrm>
            <a:off x="3959959" y="1718331"/>
            <a:ext cx="4364536" cy="2799715"/>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800"/>
              <a:buFont typeface="Times New Roman"/>
              <a:buNone/>
            </a:pPr>
            <a:r>
              <a:rPr b="1" i="0" lang="en-US" sz="8800" u="none" cap="none" strike="noStrike">
                <a:solidFill>
                  <a:srgbClr val="000000"/>
                </a:solidFill>
                <a:latin typeface="Times New Roman"/>
                <a:ea typeface="Times New Roman"/>
                <a:cs typeface="Times New Roman"/>
                <a:sym typeface="Times New Roman"/>
              </a:rPr>
              <a:t>Week 16</a:t>
            </a:r>
            <a:endParaRPr b="0" i="0" sz="8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8800"/>
              <a:buFont typeface="Calibri"/>
              <a:buNone/>
            </a:pPr>
            <a:r>
              <a:t/>
            </a:r>
            <a:endParaRPr b="0" i="0" sz="8800" u="none" cap="none" strike="noStrike">
              <a:solidFill>
                <a:schemeClr val="dk1"/>
              </a:solidFill>
              <a:latin typeface="Arial"/>
              <a:ea typeface="Arial"/>
              <a:cs typeface="Arial"/>
              <a:sym typeface="Arial"/>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101"/>
          <p:cNvSpPr/>
          <p:nvPr/>
        </p:nvSpPr>
        <p:spPr>
          <a:xfrm>
            <a:off x="2938818" y="672755"/>
            <a:ext cx="6096000" cy="98488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u="sng">
                <a:solidFill>
                  <a:schemeClr val="dk1"/>
                </a:solidFill>
                <a:latin typeface="Calibri"/>
                <a:ea typeface="Calibri"/>
                <a:cs typeface="Calibri"/>
                <a:sym typeface="Calibri"/>
              </a:rPr>
              <a:t>REFRIGERATION, AIR-CONDITIONING</a:t>
            </a:r>
            <a:endParaRPr b="1" sz="2000" u="sng">
              <a:solidFill>
                <a:schemeClr val="dk1"/>
              </a:solidFill>
              <a:latin typeface="Calibri"/>
              <a:ea typeface="Calibri"/>
              <a:cs typeface="Calibri"/>
              <a:sym typeface="Calibri"/>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900" name="Google Shape;900;p101"/>
          <p:cNvSpPr/>
          <p:nvPr/>
        </p:nvSpPr>
        <p:spPr>
          <a:xfrm>
            <a:off x="0" y="0"/>
            <a:ext cx="12192000" cy="457200"/>
          </a:xfrm>
          <a:prstGeom prst="rect">
            <a:avLst/>
          </a:prstGeom>
          <a:noFill/>
          <a:ln>
            <a:noFill/>
          </a:ln>
        </p:spPr>
        <p:txBody>
          <a:bodyPr anchorCtr="0" anchor="ctr" bIns="0" lIns="228525" spcFirstLastPara="1" rIns="0" wrap="square" tIns="158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901" name="Google Shape;901;p101"/>
          <p:cNvGrpSpPr/>
          <p:nvPr/>
        </p:nvGrpSpPr>
        <p:grpSpPr>
          <a:xfrm>
            <a:off x="2609187" y="2271394"/>
            <a:ext cx="5403850" cy="3455672"/>
            <a:chOff x="6350" y="6350"/>
            <a:chExt cx="5403850" cy="3456304"/>
          </a:xfrm>
        </p:grpSpPr>
        <p:pic>
          <p:nvPicPr>
            <p:cNvPr id="902" name="Google Shape;902;p101"/>
            <p:cNvPicPr preferRelativeResize="0"/>
            <p:nvPr/>
          </p:nvPicPr>
          <p:blipFill rotWithShape="1">
            <a:blip r:embed="rId3">
              <a:alphaModFix/>
            </a:blip>
            <a:srcRect b="0" l="0" r="0" t="0"/>
            <a:stretch/>
          </p:blipFill>
          <p:spPr>
            <a:xfrm>
              <a:off x="12700" y="12700"/>
              <a:ext cx="5391150" cy="3443604"/>
            </a:xfrm>
            <a:prstGeom prst="rect">
              <a:avLst/>
            </a:prstGeom>
            <a:noFill/>
            <a:ln>
              <a:noFill/>
            </a:ln>
          </p:spPr>
        </p:pic>
        <p:sp>
          <p:nvSpPr>
            <p:cNvPr id="903" name="Google Shape;903;p101"/>
            <p:cNvSpPr/>
            <p:nvPr/>
          </p:nvSpPr>
          <p:spPr>
            <a:xfrm>
              <a:off x="6350" y="6350"/>
              <a:ext cx="5403850" cy="3456304"/>
            </a:xfrm>
            <a:custGeom>
              <a:rect b="b" l="l" r="r" t="t"/>
              <a:pathLst>
                <a:path extrusionOk="0" h="3456304" w="5403850">
                  <a:moveTo>
                    <a:pt x="0" y="3456304"/>
                  </a:moveTo>
                  <a:lnTo>
                    <a:pt x="5403850" y="3456304"/>
                  </a:lnTo>
                  <a:lnTo>
                    <a:pt x="5403850" y="0"/>
                  </a:lnTo>
                  <a:lnTo>
                    <a:pt x="0" y="0"/>
                  </a:lnTo>
                  <a:lnTo>
                    <a:pt x="0" y="3456304"/>
                  </a:lnTo>
                  <a:close/>
                </a:path>
              </a:pathLst>
            </a:custGeom>
            <a:noFill/>
            <a:ln cap="flat" cmpd="sng" w="126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904" name="Google Shape;904;p101"/>
          <p:cNvSpPr/>
          <p:nvPr/>
        </p:nvSpPr>
        <p:spPr>
          <a:xfrm>
            <a:off x="953499" y="1494499"/>
            <a:ext cx="425866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PROPERTIES OF A GOOD REFRIGERANT</a:t>
            </a:r>
            <a:endParaRPr b="1" sz="1600">
              <a:solidFill>
                <a:schemeClr val="dk1"/>
              </a:solidFill>
              <a:latin typeface="Arial"/>
              <a:ea typeface="Arial"/>
              <a:cs typeface="Arial"/>
              <a:sym typeface="A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pic>
        <p:nvPicPr>
          <p:cNvPr id="909" name="Google Shape;909;p102"/>
          <p:cNvPicPr preferRelativeResize="0"/>
          <p:nvPr/>
        </p:nvPicPr>
        <p:blipFill rotWithShape="1">
          <a:blip r:embed="rId3">
            <a:alphaModFix/>
          </a:blip>
          <a:srcRect b="0" l="0" r="0" t="0"/>
          <a:stretch/>
        </p:blipFill>
        <p:spPr>
          <a:xfrm>
            <a:off x="4267390" y="143741"/>
            <a:ext cx="10949941" cy="626918"/>
          </a:xfrm>
          <a:prstGeom prst="rect">
            <a:avLst/>
          </a:prstGeom>
          <a:noFill/>
          <a:ln>
            <a:noFill/>
          </a:ln>
        </p:spPr>
      </p:pic>
      <p:pic>
        <p:nvPicPr>
          <p:cNvPr id="910" name="Google Shape;910;p102"/>
          <p:cNvPicPr preferRelativeResize="0"/>
          <p:nvPr/>
        </p:nvPicPr>
        <p:blipFill rotWithShape="1">
          <a:blip r:embed="rId4">
            <a:alphaModFix/>
          </a:blip>
          <a:srcRect b="0" l="0" r="0" t="0"/>
          <a:stretch/>
        </p:blipFill>
        <p:spPr>
          <a:xfrm>
            <a:off x="1300163" y="1217613"/>
            <a:ext cx="5505450" cy="5432425"/>
          </a:xfrm>
          <a:prstGeom prst="rect">
            <a:avLst/>
          </a:prstGeom>
          <a:noFill/>
          <a:ln>
            <a:noFill/>
          </a:ln>
        </p:spPr>
      </p:pic>
      <p:grpSp>
        <p:nvGrpSpPr>
          <p:cNvPr id="911" name="Google Shape;911;p102"/>
          <p:cNvGrpSpPr/>
          <p:nvPr/>
        </p:nvGrpSpPr>
        <p:grpSpPr>
          <a:xfrm>
            <a:off x="3489468" y="2387268"/>
            <a:ext cx="5867400" cy="2339975"/>
            <a:chOff x="6350" y="6350"/>
            <a:chExt cx="5867400" cy="2339975"/>
          </a:xfrm>
        </p:grpSpPr>
        <p:pic>
          <p:nvPicPr>
            <p:cNvPr id="912" name="Google Shape;912;p102"/>
            <p:cNvPicPr preferRelativeResize="0"/>
            <p:nvPr/>
          </p:nvPicPr>
          <p:blipFill rotWithShape="1">
            <a:blip r:embed="rId5">
              <a:alphaModFix/>
            </a:blip>
            <a:srcRect b="0" l="0" r="0" t="0"/>
            <a:stretch/>
          </p:blipFill>
          <p:spPr>
            <a:xfrm>
              <a:off x="12700" y="12700"/>
              <a:ext cx="5854700" cy="2327275"/>
            </a:xfrm>
            <a:prstGeom prst="rect">
              <a:avLst/>
            </a:prstGeom>
            <a:noFill/>
            <a:ln>
              <a:noFill/>
            </a:ln>
          </p:spPr>
        </p:pic>
        <p:sp>
          <p:nvSpPr>
            <p:cNvPr id="913" name="Google Shape;913;p102"/>
            <p:cNvSpPr/>
            <p:nvPr/>
          </p:nvSpPr>
          <p:spPr>
            <a:xfrm>
              <a:off x="6350" y="6350"/>
              <a:ext cx="5867400" cy="2339975"/>
            </a:xfrm>
            <a:custGeom>
              <a:rect b="b" l="l" r="r" t="t"/>
              <a:pathLst>
                <a:path extrusionOk="0" h="2339975" w="5867400">
                  <a:moveTo>
                    <a:pt x="0" y="2339975"/>
                  </a:moveTo>
                  <a:lnTo>
                    <a:pt x="5867400" y="2339975"/>
                  </a:lnTo>
                  <a:lnTo>
                    <a:pt x="5867400" y="0"/>
                  </a:lnTo>
                  <a:lnTo>
                    <a:pt x="0" y="0"/>
                  </a:lnTo>
                  <a:lnTo>
                    <a:pt x="0" y="2339975"/>
                  </a:lnTo>
                  <a:close/>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914" name="Google Shape;914;p102"/>
          <p:cNvSpPr/>
          <p:nvPr/>
        </p:nvSpPr>
        <p:spPr>
          <a:xfrm>
            <a:off x="0" y="0"/>
            <a:ext cx="12192000" cy="457200"/>
          </a:xfrm>
          <a:prstGeom prst="rect">
            <a:avLst/>
          </a:prstGeom>
          <a:noFill/>
          <a:ln>
            <a:noFill/>
          </a:ln>
        </p:spPr>
        <p:txBody>
          <a:bodyPr anchorCtr="0" anchor="ctr" bIns="0" lIns="228525" spcFirstLastPara="1" rIns="0" wrap="square" tIns="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5" name="Google Shape;915;p102"/>
          <p:cNvSpPr/>
          <p:nvPr/>
        </p:nvSpPr>
        <p:spPr>
          <a:xfrm>
            <a:off x="0" y="479425"/>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200"/>
              <a:buFont typeface="Arial"/>
              <a:buNone/>
            </a:pPr>
            <a:br>
              <a:rPr b="0" i="0" lang="en-US" sz="12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916" name="Google Shape;916;p102"/>
          <p:cNvSpPr/>
          <p:nvPr/>
        </p:nvSpPr>
        <p:spPr>
          <a:xfrm>
            <a:off x="1573848" y="1218000"/>
            <a:ext cx="235500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0000"/>
                </a:solidFill>
                <a:latin typeface="Arial"/>
                <a:ea typeface="Arial"/>
                <a:cs typeface="Arial"/>
                <a:sym typeface="Arial"/>
              </a:rPr>
              <a:t>PARTS OF A REFRIGERATOR</a:t>
            </a:r>
            <a:endParaRPr b="1" sz="1200">
              <a:solidFill>
                <a:srgbClr val="000000"/>
              </a:solidFill>
              <a:latin typeface="Arial"/>
              <a:ea typeface="Arial"/>
              <a:cs typeface="Arial"/>
              <a:sym typeface="Arial"/>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0" name="Shape 920"/>
        <p:cNvGrpSpPr/>
        <p:nvPr/>
      </p:nvGrpSpPr>
      <p:grpSpPr>
        <a:xfrm>
          <a:off x="0" y="0"/>
          <a:ext cx="0" cy="0"/>
          <a:chOff x="0" y="0"/>
          <a:chExt cx="0" cy="0"/>
        </a:xfrm>
      </p:grpSpPr>
      <p:pic>
        <p:nvPicPr>
          <p:cNvPr id="921" name="Google Shape;921;p103"/>
          <p:cNvPicPr preferRelativeResize="0"/>
          <p:nvPr/>
        </p:nvPicPr>
        <p:blipFill rotWithShape="1">
          <a:blip r:embed="rId3">
            <a:alphaModFix/>
          </a:blip>
          <a:srcRect b="0" l="0" r="0" t="0"/>
          <a:stretch/>
        </p:blipFill>
        <p:spPr>
          <a:xfrm>
            <a:off x="6" y="10"/>
            <a:ext cx="306325" cy="5195455"/>
          </a:xfrm>
          <a:prstGeom prst="rect">
            <a:avLst/>
          </a:prstGeom>
          <a:noFill/>
          <a:ln>
            <a:noFill/>
          </a:ln>
        </p:spPr>
      </p:pic>
      <p:sp>
        <p:nvSpPr>
          <p:cNvPr id="922" name="Google Shape;922;p103"/>
          <p:cNvSpPr/>
          <p:nvPr/>
        </p:nvSpPr>
        <p:spPr>
          <a:xfrm>
            <a:off x="11271508" y="4329556"/>
            <a:ext cx="324613" cy="327313"/>
          </a:xfrm>
          <a:custGeom>
            <a:rect b="b" l="l" r="r" t="t"/>
            <a:pathLst>
              <a:path extrusionOk="0" h="480059" w="270509">
                <a:moveTo>
                  <a:pt x="109220" y="0"/>
                </a:moveTo>
                <a:lnTo>
                  <a:pt x="0" y="0"/>
                </a:lnTo>
                <a:lnTo>
                  <a:pt x="157479" y="240030"/>
                </a:lnTo>
                <a:lnTo>
                  <a:pt x="0" y="480059"/>
                </a:lnTo>
                <a:lnTo>
                  <a:pt x="109220" y="480059"/>
                </a:lnTo>
                <a:lnTo>
                  <a:pt x="270509" y="240030"/>
                </a:lnTo>
                <a:lnTo>
                  <a:pt x="109220" y="0"/>
                </a:lnTo>
                <a:close/>
              </a:path>
            </a:pathLst>
          </a:custGeom>
          <a:solidFill>
            <a:srgbClr val="8F8F8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923" name="Google Shape;923;p103"/>
          <p:cNvGrpSpPr/>
          <p:nvPr/>
        </p:nvGrpSpPr>
        <p:grpSpPr>
          <a:xfrm>
            <a:off x="2238233" y="1056322"/>
            <a:ext cx="7219666" cy="4745355"/>
            <a:chOff x="9525" y="9525"/>
            <a:chExt cx="5422265" cy="4745355"/>
          </a:xfrm>
        </p:grpSpPr>
        <p:pic>
          <p:nvPicPr>
            <p:cNvPr id="924" name="Google Shape;924;p103"/>
            <p:cNvPicPr preferRelativeResize="0"/>
            <p:nvPr/>
          </p:nvPicPr>
          <p:blipFill rotWithShape="1">
            <a:blip r:embed="rId4">
              <a:alphaModFix/>
            </a:blip>
            <a:srcRect b="0" l="0" r="0" t="0"/>
            <a:stretch/>
          </p:blipFill>
          <p:spPr>
            <a:xfrm>
              <a:off x="19050" y="19050"/>
              <a:ext cx="5403215" cy="4726305"/>
            </a:xfrm>
            <a:prstGeom prst="rect">
              <a:avLst/>
            </a:prstGeom>
            <a:noFill/>
            <a:ln>
              <a:noFill/>
            </a:ln>
          </p:spPr>
        </p:pic>
        <p:sp>
          <p:nvSpPr>
            <p:cNvPr id="925" name="Google Shape;925;p103"/>
            <p:cNvSpPr/>
            <p:nvPr/>
          </p:nvSpPr>
          <p:spPr>
            <a:xfrm>
              <a:off x="9525" y="9525"/>
              <a:ext cx="5422265" cy="4745355"/>
            </a:xfrm>
            <a:custGeom>
              <a:rect b="b" l="l" r="r" t="t"/>
              <a:pathLst>
                <a:path extrusionOk="0" h="4745355" w="5422265">
                  <a:moveTo>
                    <a:pt x="0" y="4745355"/>
                  </a:moveTo>
                  <a:lnTo>
                    <a:pt x="5422265" y="4745355"/>
                  </a:lnTo>
                  <a:lnTo>
                    <a:pt x="5422265" y="0"/>
                  </a:lnTo>
                  <a:lnTo>
                    <a:pt x="0" y="0"/>
                  </a:lnTo>
                  <a:lnTo>
                    <a:pt x="0" y="4745355"/>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pic>
        <p:nvPicPr>
          <p:cNvPr id="930" name="Google Shape;930;p104"/>
          <p:cNvPicPr preferRelativeResize="0"/>
          <p:nvPr/>
        </p:nvPicPr>
        <p:blipFill rotWithShape="1">
          <a:blip r:embed="rId3">
            <a:alphaModFix/>
          </a:blip>
          <a:srcRect b="0" l="0" r="0" t="0"/>
          <a:stretch/>
        </p:blipFill>
        <p:spPr>
          <a:xfrm>
            <a:off x="6" y="10"/>
            <a:ext cx="306325" cy="5195455"/>
          </a:xfrm>
          <a:prstGeom prst="rect">
            <a:avLst/>
          </a:prstGeom>
          <a:noFill/>
          <a:ln>
            <a:noFill/>
          </a:ln>
        </p:spPr>
      </p:pic>
      <p:grpSp>
        <p:nvGrpSpPr>
          <p:cNvPr id="931" name="Google Shape;931;p104"/>
          <p:cNvGrpSpPr/>
          <p:nvPr/>
        </p:nvGrpSpPr>
        <p:grpSpPr>
          <a:xfrm>
            <a:off x="2511189" y="1109662"/>
            <a:ext cx="7055892" cy="4638675"/>
            <a:chOff x="9525" y="9525"/>
            <a:chExt cx="5932805" cy="4638675"/>
          </a:xfrm>
        </p:grpSpPr>
        <p:pic>
          <p:nvPicPr>
            <p:cNvPr id="932" name="Google Shape;932;p104"/>
            <p:cNvPicPr preferRelativeResize="0"/>
            <p:nvPr/>
          </p:nvPicPr>
          <p:blipFill rotWithShape="1">
            <a:blip r:embed="rId4">
              <a:alphaModFix/>
            </a:blip>
            <a:srcRect b="0" l="0" r="0" t="0"/>
            <a:stretch/>
          </p:blipFill>
          <p:spPr>
            <a:xfrm>
              <a:off x="19050" y="19050"/>
              <a:ext cx="5913755" cy="4619625"/>
            </a:xfrm>
            <a:prstGeom prst="rect">
              <a:avLst/>
            </a:prstGeom>
            <a:noFill/>
            <a:ln>
              <a:noFill/>
            </a:ln>
          </p:spPr>
        </p:pic>
        <p:sp>
          <p:nvSpPr>
            <p:cNvPr id="933" name="Google Shape;933;p104"/>
            <p:cNvSpPr/>
            <p:nvPr/>
          </p:nvSpPr>
          <p:spPr>
            <a:xfrm>
              <a:off x="9525" y="9525"/>
              <a:ext cx="5932805" cy="4638675"/>
            </a:xfrm>
            <a:custGeom>
              <a:rect b="b" l="l" r="r" t="t"/>
              <a:pathLst>
                <a:path extrusionOk="0" h="4638675" w="5932805">
                  <a:moveTo>
                    <a:pt x="0" y="4638675"/>
                  </a:moveTo>
                  <a:lnTo>
                    <a:pt x="5932805" y="4638675"/>
                  </a:lnTo>
                  <a:lnTo>
                    <a:pt x="5932805" y="0"/>
                  </a:lnTo>
                  <a:lnTo>
                    <a:pt x="0" y="0"/>
                  </a:lnTo>
                  <a:lnTo>
                    <a:pt x="0" y="4638675"/>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105"/>
          <p:cNvSpPr txBox="1"/>
          <p:nvPr/>
        </p:nvSpPr>
        <p:spPr>
          <a:xfrm>
            <a:off x="1127760" y="948690"/>
            <a:ext cx="10207625" cy="48672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8000">
              <a:solidFill>
                <a:srgbClr val="000000"/>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8000">
                <a:solidFill>
                  <a:srgbClr val="000000"/>
                </a:solidFill>
                <a:latin typeface="Times New Roman"/>
                <a:ea typeface="Times New Roman"/>
                <a:cs typeface="Times New Roman"/>
                <a:sym typeface="Times New Roman"/>
              </a:rPr>
              <a:t>Week 17</a:t>
            </a:r>
            <a:endParaRPr b="1" sz="8000">
              <a:solidFill>
                <a:srgbClr val="000000"/>
              </a:solidFill>
              <a:latin typeface="Times New Roman"/>
              <a:ea typeface="Times New Roman"/>
              <a:cs typeface="Times New Roman"/>
              <a:sym typeface="Times New Roman"/>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 name="Shape 942"/>
        <p:cNvGrpSpPr/>
        <p:nvPr/>
      </p:nvGrpSpPr>
      <p:grpSpPr>
        <a:xfrm>
          <a:off x="0" y="0"/>
          <a:ext cx="0" cy="0"/>
          <a:chOff x="0" y="0"/>
          <a:chExt cx="0" cy="0"/>
        </a:xfrm>
      </p:grpSpPr>
      <p:pic>
        <p:nvPicPr>
          <p:cNvPr id="943" name="Google Shape;943;p106"/>
          <p:cNvPicPr preferRelativeResize="0"/>
          <p:nvPr/>
        </p:nvPicPr>
        <p:blipFill rotWithShape="1">
          <a:blip r:embed="rId3">
            <a:alphaModFix/>
          </a:blip>
          <a:srcRect b="0" l="0" r="0" t="0"/>
          <a:stretch/>
        </p:blipFill>
        <p:spPr>
          <a:xfrm>
            <a:off x="2347415" y="800100"/>
            <a:ext cx="7178721" cy="5257800"/>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sp>
        <p:nvSpPr>
          <p:cNvPr id="948" name="Google Shape;948;p107"/>
          <p:cNvSpPr/>
          <p:nvPr/>
        </p:nvSpPr>
        <p:spPr>
          <a:xfrm>
            <a:off x="1544152" y="787737"/>
            <a:ext cx="258006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ROOM AIR-CONDITIONER</a:t>
            </a:r>
            <a:endParaRPr sz="1800">
              <a:solidFill>
                <a:schemeClr val="dk1"/>
              </a:solidFill>
              <a:latin typeface="Calibri"/>
              <a:ea typeface="Calibri"/>
              <a:cs typeface="Calibri"/>
              <a:sym typeface="Calibri"/>
            </a:endParaRPr>
          </a:p>
        </p:txBody>
      </p:sp>
      <p:grpSp>
        <p:nvGrpSpPr>
          <p:cNvPr id="949" name="Google Shape;949;p107"/>
          <p:cNvGrpSpPr/>
          <p:nvPr/>
        </p:nvGrpSpPr>
        <p:grpSpPr>
          <a:xfrm>
            <a:off x="3402647" y="1341438"/>
            <a:ext cx="5386705" cy="4175125"/>
            <a:chOff x="9525" y="9525"/>
            <a:chExt cx="5386705" cy="4175125"/>
          </a:xfrm>
        </p:grpSpPr>
        <p:pic>
          <p:nvPicPr>
            <p:cNvPr id="950" name="Google Shape;950;p107"/>
            <p:cNvPicPr preferRelativeResize="0"/>
            <p:nvPr/>
          </p:nvPicPr>
          <p:blipFill rotWithShape="1">
            <a:blip r:embed="rId3">
              <a:alphaModFix/>
            </a:blip>
            <a:srcRect b="0" l="0" r="0" t="0"/>
            <a:stretch/>
          </p:blipFill>
          <p:spPr>
            <a:xfrm>
              <a:off x="19050" y="19050"/>
              <a:ext cx="5367655" cy="4156075"/>
            </a:xfrm>
            <a:prstGeom prst="rect">
              <a:avLst/>
            </a:prstGeom>
            <a:noFill/>
            <a:ln>
              <a:noFill/>
            </a:ln>
          </p:spPr>
        </p:pic>
        <p:sp>
          <p:nvSpPr>
            <p:cNvPr id="951" name="Google Shape;951;p107"/>
            <p:cNvSpPr/>
            <p:nvPr/>
          </p:nvSpPr>
          <p:spPr>
            <a:xfrm>
              <a:off x="9525" y="9525"/>
              <a:ext cx="5386705" cy="4175125"/>
            </a:xfrm>
            <a:custGeom>
              <a:rect b="b" l="l" r="r" t="t"/>
              <a:pathLst>
                <a:path extrusionOk="0" h="4175125" w="5386705">
                  <a:moveTo>
                    <a:pt x="0" y="4175125"/>
                  </a:moveTo>
                  <a:lnTo>
                    <a:pt x="5386705" y="4175125"/>
                  </a:lnTo>
                  <a:lnTo>
                    <a:pt x="5386705" y="0"/>
                  </a:lnTo>
                  <a:lnTo>
                    <a:pt x="0" y="0"/>
                  </a:lnTo>
                  <a:lnTo>
                    <a:pt x="0" y="4175125"/>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 name="Shape 955"/>
        <p:cNvGrpSpPr/>
        <p:nvPr/>
      </p:nvGrpSpPr>
      <p:grpSpPr>
        <a:xfrm>
          <a:off x="0" y="0"/>
          <a:ext cx="0" cy="0"/>
          <a:chOff x="0" y="0"/>
          <a:chExt cx="0" cy="0"/>
        </a:xfrm>
      </p:grpSpPr>
      <p:pic>
        <p:nvPicPr>
          <p:cNvPr id="956" name="Google Shape;956;p108"/>
          <p:cNvPicPr preferRelativeResize="0"/>
          <p:nvPr/>
        </p:nvPicPr>
        <p:blipFill rotWithShape="1">
          <a:blip r:embed="rId3">
            <a:alphaModFix/>
          </a:blip>
          <a:srcRect b="0" l="0" r="0" t="0"/>
          <a:stretch/>
        </p:blipFill>
        <p:spPr>
          <a:xfrm>
            <a:off x="0" y="10"/>
            <a:ext cx="12190477" cy="5195455"/>
          </a:xfrm>
          <a:prstGeom prst="rect">
            <a:avLst/>
          </a:prstGeom>
          <a:noFill/>
          <a:ln>
            <a:noFill/>
          </a:ln>
        </p:spPr>
      </p:pic>
      <p:pic>
        <p:nvPicPr>
          <p:cNvPr id="957" name="Google Shape;957;p108"/>
          <p:cNvPicPr preferRelativeResize="0"/>
          <p:nvPr/>
        </p:nvPicPr>
        <p:blipFill rotWithShape="1">
          <a:blip r:embed="rId4">
            <a:alphaModFix/>
          </a:blip>
          <a:srcRect b="0" l="0" r="0" t="0"/>
          <a:stretch/>
        </p:blipFill>
        <p:spPr>
          <a:xfrm>
            <a:off x="6" y="10"/>
            <a:ext cx="306325" cy="5195455"/>
          </a:xfrm>
          <a:prstGeom prst="rect">
            <a:avLst/>
          </a:prstGeom>
          <a:noFill/>
          <a:ln>
            <a:noFill/>
          </a:ln>
        </p:spPr>
      </p:pic>
      <p:sp>
        <p:nvSpPr>
          <p:cNvPr id="958" name="Google Shape;958;p108"/>
          <p:cNvSpPr/>
          <p:nvPr/>
        </p:nvSpPr>
        <p:spPr>
          <a:xfrm>
            <a:off x="1805216" y="637612"/>
            <a:ext cx="339541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CENTRALIZED AIR CONDITIONING</a:t>
            </a:r>
            <a:endParaRPr sz="1800">
              <a:solidFill>
                <a:schemeClr val="dk1"/>
              </a:solidFill>
              <a:latin typeface="Calibri"/>
              <a:ea typeface="Calibri"/>
              <a:cs typeface="Calibri"/>
              <a:sym typeface="Calibri"/>
            </a:endParaRPr>
          </a:p>
        </p:txBody>
      </p:sp>
      <p:grpSp>
        <p:nvGrpSpPr>
          <p:cNvPr id="959" name="Google Shape;959;p108"/>
          <p:cNvGrpSpPr/>
          <p:nvPr/>
        </p:nvGrpSpPr>
        <p:grpSpPr>
          <a:xfrm>
            <a:off x="2947916" y="1424305"/>
            <a:ext cx="5841241" cy="4009390"/>
            <a:chOff x="9525" y="9525"/>
            <a:chExt cx="3890645" cy="4009390"/>
          </a:xfrm>
        </p:grpSpPr>
        <p:pic>
          <p:nvPicPr>
            <p:cNvPr id="960" name="Google Shape;960;p108"/>
            <p:cNvPicPr preferRelativeResize="0"/>
            <p:nvPr/>
          </p:nvPicPr>
          <p:blipFill rotWithShape="1">
            <a:blip r:embed="rId5">
              <a:alphaModFix/>
            </a:blip>
            <a:srcRect b="0" l="0" r="0" t="0"/>
            <a:stretch/>
          </p:blipFill>
          <p:spPr>
            <a:xfrm>
              <a:off x="19050" y="19050"/>
              <a:ext cx="3871595" cy="3990340"/>
            </a:xfrm>
            <a:prstGeom prst="rect">
              <a:avLst/>
            </a:prstGeom>
            <a:noFill/>
            <a:ln>
              <a:noFill/>
            </a:ln>
          </p:spPr>
        </p:pic>
        <p:sp>
          <p:nvSpPr>
            <p:cNvPr id="961" name="Google Shape;961;p108"/>
            <p:cNvSpPr/>
            <p:nvPr/>
          </p:nvSpPr>
          <p:spPr>
            <a:xfrm>
              <a:off x="9525" y="9525"/>
              <a:ext cx="3890645" cy="4009390"/>
            </a:xfrm>
            <a:custGeom>
              <a:rect b="b" l="l" r="r" t="t"/>
              <a:pathLst>
                <a:path extrusionOk="0" h="4009390" w="3890645">
                  <a:moveTo>
                    <a:pt x="0" y="4009390"/>
                  </a:moveTo>
                  <a:lnTo>
                    <a:pt x="3890645" y="4009390"/>
                  </a:lnTo>
                  <a:lnTo>
                    <a:pt x="3890645" y="0"/>
                  </a:lnTo>
                  <a:lnTo>
                    <a:pt x="0" y="0"/>
                  </a:lnTo>
                  <a:lnTo>
                    <a:pt x="0" y="4009390"/>
                  </a:lnTo>
                  <a:close/>
                </a:path>
              </a:pathLst>
            </a:custGeom>
            <a:noFill/>
            <a:ln cap="flat" cmpd="sng" w="190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 name="Shape 965"/>
        <p:cNvGrpSpPr/>
        <p:nvPr/>
      </p:nvGrpSpPr>
      <p:grpSpPr>
        <a:xfrm>
          <a:off x="0" y="0"/>
          <a:ext cx="0" cy="0"/>
          <a:chOff x="0" y="0"/>
          <a:chExt cx="0" cy="0"/>
        </a:xfrm>
      </p:grpSpPr>
      <p:sp>
        <p:nvSpPr>
          <p:cNvPr id="966" name="Google Shape;966;p109"/>
          <p:cNvSpPr/>
          <p:nvPr/>
        </p:nvSpPr>
        <p:spPr>
          <a:xfrm>
            <a:off x="3459216" y="882544"/>
            <a:ext cx="5935155" cy="1292662"/>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Times New Roman"/>
              <a:buNone/>
            </a:pPr>
            <a:r>
              <a:rPr b="1" i="0" lang="en-US" sz="6000" u="none" cap="none" strike="noStrike">
                <a:solidFill>
                  <a:srgbClr val="000000"/>
                </a:solidFill>
                <a:latin typeface="Times New Roman"/>
                <a:ea typeface="Times New Roman"/>
                <a:cs typeface="Times New Roman"/>
                <a:sym typeface="Times New Roman"/>
              </a:rPr>
              <a:t>Any Questions?</a:t>
            </a:r>
            <a:endParaRPr b="0" i="0" sz="6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pic>
        <p:nvPicPr>
          <p:cNvPr id="967" name="Google Shape;967;p109"/>
          <p:cNvPicPr preferRelativeResize="0"/>
          <p:nvPr/>
        </p:nvPicPr>
        <p:blipFill rotWithShape="1">
          <a:blip r:embed="rId3">
            <a:alphaModFix/>
          </a:blip>
          <a:srcRect b="0" l="0" r="0" t="0"/>
          <a:stretch/>
        </p:blipFill>
        <p:spPr>
          <a:xfrm>
            <a:off x="4706170" y="2273753"/>
            <a:ext cx="3441246" cy="344124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11"/>
          <p:cNvPicPr preferRelativeResize="0"/>
          <p:nvPr/>
        </p:nvPicPr>
        <p:blipFill rotWithShape="1">
          <a:blip r:embed="rId3">
            <a:alphaModFix/>
          </a:blip>
          <a:srcRect b="0" l="0" r="0" t="0"/>
          <a:stretch/>
        </p:blipFill>
        <p:spPr>
          <a:xfrm>
            <a:off x="1452563" y="1624013"/>
            <a:ext cx="5505450" cy="5432425"/>
          </a:xfrm>
          <a:prstGeom prst="rect">
            <a:avLst/>
          </a:prstGeom>
          <a:noFill/>
          <a:ln>
            <a:noFill/>
          </a:ln>
        </p:spPr>
      </p:pic>
      <p:grpSp>
        <p:nvGrpSpPr>
          <p:cNvPr id="218" name="Google Shape;218;p11"/>
          <p:cNvGrpSpPr/>
          <p:nvPr/>
        </p:nvGrpSpPr>
        <p:grpSpPr>
          <a:xfrm>
            <a:off x="2615110" y="1406500"/>
            <a:ext cx="6457950" cy="4241726"/>
            <a:chOff x="9525" y="9525"/>
            <a:chExt cx="6457950" cy="2590800"/>
          </a:xfrm>
        </p:grpSpPr>
        <p:pic>
          <p:nvPicPr>
            <p:cNvPr id="219" name="Google Shape;219;p11"/>
            <p:cNvPicPr preferRelativeResize="0"/>
            <p:nvPr/>
          </p:nvPicPr>
          <p:blipFill rotWithShape="1">
            <a:blip r:embed="rId4">
              <a:alphaModFix/>
            </a:blip>
            <a:srcRect b="0" l="0" r="0" t="0"/>
            <a:stretch/>
          </p:blipFill>
          <p:spPr>
            <a:xfrm>
              <a:off x="19050" y="19050"/>
              <a:ext cx="6438900" cy="2571750"/>
            </a:xfrm>
            <a:prstGeom prst="rect">
              <a:avLst/>
            </a:prstGeom>
            <a:noFill/>
            <a:ln>
              <a:noFill/>
            </a:ln>
          </p:spPr>
        </p:pic>
        <p:sp>
          <p:nvSpPr>
            <p:cNvPr id="220" name="Google Shape;220;p11"/>
            <p:cNvSpPr/>
            <p:nvPr/>
          </p:nvSpPr>
          <p:spPr>
            <a:xfrm>
              <a:off x="9525" y="9525"/>
              <a:ext cx="6457950" cy="2590800"/>
            </a:xfrm>
            <a:custGeom>
              <a:rect b="b" l="l" r="r" t="t"/>
              <a:pathLst>
                <a:path extrusionOk="0" h="2590800" w="6457950">
                  <a:moveTo>
                    <a:pt x="0" y="2590800"/>
                  </a:moveTo>
                  <a:lnTo>
                    <a:pt x="6457950" y="2590800"/>
                  </a:lnTo>
                  <a:lnTo>
                    <a:pt x="6457950" y="0"/>
                  </a:lnTo>
                  <a:lnTo>
                    <a:pt x="0" y="0"/>
                  </a:lnTo>
                  <a:lnTo>
                    <a:pt x="0" y="2590800"/>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21" name="Google Shape;221;p11"/>
          <p:cNvSpPr/>
          <p:nvPr/>
        </p:nvSpPr>
        <p:spPr>
          <a:xfrm>
            <a:off x="152400" y="152400"/>
            <a:ext cx="12192000" cy="457200"/>
          </a:xfrm>
          <a:prstGeom prst="rect">
            <a:avLst/>
          </a:prstGeom>
          <a:noFill/>
          <a:ln>
            <a:noFill/>
          </a:ln>
        </p:spPr>
        <p:txBody>
          <a:bodyPr anchorCtr="0" anchor="ctr" bIns="0" lIns="228525" spcFirstLastPara="1" rIns="0" wrap="square" tIns="7935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 name="Google Shape;222;p11"/>
          <p:cNvSpPr/>
          <p:nvPr/>
        </p:nvSpPr>
        <p:spPr>
          <a:xfrm>
            <a:off x="3574686" y="117158"/>
            <a:ext cx="5347426" cy="984885"/>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Calibri"/>
              <a:buNone/>
            </a:pPr>
            <a:r>
              <a:t/>
            </a:r>
            <a:endParaRPr b="1" i="0" sz="2000" u="none" cap="none" strike="noStrike">
              <a:solidFill>
                <a:srgbClr val="0D0D0D"/>
              </a:solidFill>
              <a:latin typeface="Arial"/>
              <a:ea typeface="Arial"/>
              <a:cs typeface="Arial"/>
              <a:sym typeface="Arial"/>
            </a:endParaRPr>
          </a:p>
          <a:p>
            <a:pPr indent="0" lvl="0" marL="0" marR="0" rtl="0" algn="ctr">
              <a:lnSpc>
                <a:spcPct val="100000"/>
              </a:lnSpc>
              <a:spcBef>
                <a:spcPts val="0"/>
              </a:spcBef>
              <a:spcAft>
                <a:spcPts val="0"/>
              </a:spcAft>
              <a:buClr>
                <a:srgbClr val="0D0D0D"/>
              </a:buClr>
              <a:buSzPts val="2000"/>
              <a:buFont typeface="Arial"/>
              <a:buNone/>
            </a:pPr>
            <a:r>
              <a:rPr b="1" i="0" lang="en-US" sz="2000" u="none" cap="none" strike="noStrike">
                <a:solidFill>
                  <a:srgbClr val="0D0D0D"/>
                </a:solidFill>
                <a:latin typeface="Arial"/>
                <a:ea typeface="Arial"/>
                <a:cs typeface="Arial"/>
                <a:sym typeface="Arial"/>
              </a:rPr>
              <a:t>LIQUID FLAT PLATE COLLECTORS</a:t>
            </a:r>
            <a:r>
              <a:rPr b="1" i="0" lang="en-US" sz="1200" u="none" cap="none" strike="noStrike">
                <a:solidFill>
                  <a:srgbClr val="0D0D0D"/>
                </a:solidFill>
                <a:latin typeface="Arial"/>
                <a:ea typeface="Arial"/>
                <a:cs typeface="Arial"/>
                <a:sym typeface="Arial"/>
              </a:rPr>
              <a:t>:</a:t>
            </a:r>
            <a:endParaRPr b="1"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223" name="Google Shape;223;p11"/>
          <p:cNvSpPr/>
          <p:nvPr/>
        </p:nvSpPr>
        <p:spPr>
          <a:xfrm>
            <a:off x="152400" y="609600"/>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200"/>
              <a:buFont typeface="Arial"/>
              <a:buNone/>
            </a:pPr>
            <a:br>
              <a:rPr b="0" i="0" lang="en-US" sz="12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sp>
        <p:nvSpPr>
          <p:cNvPr id="972" name="Google Shape;972;p110"/>
          <p:cNvSpPr/>
          <p:nvPr/>
        </p:nvSpPr>
        <p:spPr>
          <a:xfrm>
            <a:off x="1625601" y="1066800"/>
            <a:ext cx="8882743" cy="1938992"/>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6000">
                <a:solidFill>
                  <a:srgbClr val="00B050"/>
                </a:solidFill>
                <a:latin typeface="Times New Roman"/>
                <a:ea typeface="Times New Roman"/>
                <a:cs typeface="Times New Roman"/>
                <a:sym typeface="Times New Roman"/>
              </a:rPr>
              <a:t>Thank you for your kind attention</a:t>
            </a:r>
            <a:endParaRPr b="0" i="0" sz="1800" u="none" cap="none" strike="noStrike">
              <a:solidFill>
                <a:srgbClr val="00B050"/>
              </a:solidFill>
              <a:latin typeface="Arial"/>
              <a:ea typeface="Arial"/>
              <a:cs typeface="Arial"/>
              <a:sym typeface="Arial"/>
            </a:endParaRPr>
          </a:p>
        </p:txBody>
      </p:sp>
      <p:sp>
        <p:nvSpPr>
          <p:cNvPr id="973" name="Google Shape;973;p110"/>
          <p:cNvSpPr txBox="1"/>
          <p:nvPr/>
        </p:nvSpPr>
        <p:spPr>
          <a:xfrm>
            <a:off x="7213601" y="3886200"/>
            <a:ext cx="4223657" cy="20005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C00000"/>
                </a:solidFill>
                <a:latin typeface="Times New Roman"/>
                <a:ea typeface="Times New Roman"/>
                <a:cs typeface="Times New Roman"/>
                <a:sym typeface="Times New Roman"/>
              </a:rPr>
              <a:t>Prepared By</a:t>
            </a:r>
            <a:endParaRPr b="1" sz="2400">
              <a:solidFill>
                <a:srgbClr val="C00000"/>
              </a:solidFill>
              <a:latin typeface="Times New Roman"/>
              <a:ea typeface="Times New Roman"/>
              <a:cs typeface="Times New Roman"/>
              <a:sym typeface="Times New Roman"/>
            </a:endParaRPr>
          </a:p>
          <a:p>
            <a:pPr indent="0" lvl="0" marL="0" marR="0" rtl="0" algn="l">
              <a:spcBef>
                <a:spcPts val="0"/>
              </a:spcBef>
              <a:spcAft>
                <a:spcPts val="0"/>
              </a:spcAft>
              <a:buNone/>
            </a:pPr>
            <a:r>
              <a:rPr lang="en-US" sz="2000">
                <a:solidFill>
                  <a:srgbClr val="C00000"/>
                </a:solidFill>
                <a:latin typeface="Times New Roman"/>
                <a:ea typeface="Times New Roman"/>
                <a:cs typeface="Times New Roman"/>
                <a:sym typeface="Times New Roman"/>
              </a:rPr>
              <a:t>Iftekhar Mahmud</a:t>
            </a:r>
            <a:endParaRPr sz="2000">
              <a:solidFill>
                <a:srgbClr val="C00000"/>
              </a:solidFill>
              <a:latin typeface="Times New Roman"/>
              <a:ea typeface="Times New Roman"/>
              <a:cs typeface="Times New Roman"/>
              <a:sym typeface="Times New Roman"/>
            </a:endParaRPr>
          </a:p>
          <a:p>
            <a:pPr indent="0" lvl="0" marL="0" marR="0" rtl="0" algn="l">
              <a:spcBef>
                <a:spcPts val="0"/>
              </a:spcBef>
              <a:spcAft>
                <a:spcPts val="0"/>
              </a:spcAft>
              <a:buNone/>
            </a:pPr>
            <a:r>
              <a:rPr lang="en-US" sz="2000">
                <a:solidFill>
                  <a:srgbClr val="C00000"/>
                </a:solidFill>
                <a:latin typeface="Times New Roman"/>
                <a:ea typeface="Times New Roman"/>
                <a:cs typeface="Times New Roman"/>
                <a:sym typeface="Times New Roman"/>
              </a:rPr>
              <a:t>Lecturer</a:t>
            </a:r>
            <a:endParaRPr sz="2000">
              <a:solidFill>
                <a:srgbClr val="C00000"/>
              </a:solidFill>
              <a:latin typeface="Times New Roman"/>
              <a:ea typeface="Times New Roman"/>
              <a:cs typeface="Times New Roman"/>
              <a:sym typeface="Times New Roman"/>
            </a:endParaRPr>
          </a:p>
          <a:p>
            <a:pPr indent="0" lvl="0" marL="0" marR="0" rtl="0" algn="l">
              <a:spcBef>
                <a:spcPts val="0"/>
              </a:spcBef>
              <a:spcAft>
                <a:spcPts val="0"/>
              </a:spcAft>
              <a:buNone/>
            </a:pPr>
            <a:r>
              <a:rPr lang="en-US" sz="2000">
                <a:solidFill>
                  <a:srgbClr val="C00000"/>
                </a:solidFill>
                <a:latin typeface="Times New Roman"/>
                <a:ea typeface="Times New Roman"/>
                <a:cs typeface="Times New Roman"/>
                <a:sym typeface="Times New Roman"/>
              </a:rPr>
              <a:t>Department of Mechanical Engineering</a:t>
            </a:r>
            <a:endParaRPr sz="2000">
              <a:solidFill>
                <a:srgbClr val="C00000"/>
              </a:solidFill>
              <a:latin typeface="Times New Roman"/>
              <a:ea typeface="Times New Roman"/>
              <a:cs typeface="Times New Roman"/>
              <a:sym typeface="Times New Roman"/>
            </a:endParaRPr>
          </a:p>
          <a:p>
            <a:pPr indent="0" lvl="0" marL="0" marR="0" rtl="0" algn="l">
              <a:spcBef>
                <a:spcPts val="0"/>
              </a:spcBef>
              <a:spcAft>
                <a:spcPts val="0"/>
              </a:spcAft>
              <a:buNone/>
            </a:pPr>
            <a:r>
              <a:rPr lang="en-US" sz="2000">
                <a:solidFill>
                  <a:srgbClr val="C00000"/>
                </a:solidFill>
                <a:latin typeface="Times New Roman"/>
                <a:ea typeface="Times New Roman"/>
                <a:cs typeface="Times New Roman"/>
                <a:sym typeface="Times New Roman"/>
              </a:rPr>
              <a:t>University of Global Village (UGV), Barishal</a:t>
            </a:r>
            <a:endParaRPr sz="2000">
              <a:solidFill>
                <a:srgbClr val="C00000"/>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2"/>
          <p:cNvSpPr/>
          <p:nvPr/>
        </p:nvSpPr>
        <p:spPr>
          <a:xfrm>
            <a:off x="3959860" y="1287145"/>
            <a:ext cx="4855845" cy="364553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800"/>
              <a:buFont typeface="Times New Roman"/>
              <a:buNone/>
            </a:pPr>
            <a:r>
              <a:rPr b="1" i="0" lang="en-US" sz="8800" u="none" cap="none" strike="noStrike">
                <a:solidFill>
                  <a:srgbClr val="000000"/>
                </a:solidFill>
                <a:latin typeface="Times New Roman"/>
                <a:ea typeface="Times New Roman"/>
                <a:cs typeface="Times New Roman"/>
                <a:sym typeface="Times New Roman"/>
              </a:rPr>
              <a:t>Week 2</a:t>
            </a:r>
            <a:endParaRPr b="0" i="0" sz="8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8800"/>
              <a:buFont typeface="Calibri"/>
              <a:buNone/>
            </a:pPr>
            <a:r>
              <a:t/>
            </a:r>
            <a:endParaRPr b="0" i="0" sz="88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13"/>
          <p:cNvPicPr preferRelativeResize="0"/>
          <p:nvPr/>
        </p:nvPicPr>
        <p:blipFill rotWithShape="1">
          <a:blip r:embed="rId3">
            <a:alphaModFix/>
          </a:blip>
          <a:srcRect b="0" l="0" r="0" t="0"/>
          <a:stretch/>
        </p:blipFill>
        <p:spPr>
          <a:xfrm>
            <a:off x="1452563" y="219075"/>
            <a:ext cx="5505450" cy="5432425"/>
          </a:xfrm>
          <a:prstGeom prst="rect">
            <a:avLst/>
          </a:prstGeom>
          <a:noFill/>
          <a:ln>
            <a:noFill/>
          </a:ln>
        </p:spPr>
      </p:pic>
      <p:grpSp>
        <p:nvGrpSpPr>
          <p:cNvPr id="234" name="Google Shape;234;p13"/>
          <p:cNvGrpSpPr/>
          <p:nvPr/>
        </p:nvGrpSpPr>
        <p:grpSpPr>
          <a:xfrm>
            <a:off x="2093343" y="1579189"/>
            <a:ext cx="6862692" cy="3464445"/>
            <a:chOff x="6350" y="6350"/>
            <a:chExt cx="4133215" cy="2268855"/>
          </a:xfrm>
        </p:grpSpPr>
        <p:pic>
          <p:nvPicPr>
            <p:cNvPr id="235" name="Google Shape;235;p13"/>
            <p:cNvPicPr preferRelativeResize="0"/>
            <p:nvPr/>
          </p:nvPicPr>
          <p:blipFill rotWithShape="1">
            <a:blip r:embed="rId4">
              <a:alphaModFix/>
            </a:blip>
            <a:srcRect b="0" l="0" r="0" t="0"/>
            <a:stretch/>
          </p:blipFill>
          <p:spPr>
            <a:xfrm>
              <a:off x="12700" y="12700"/>
              <a:ext cx="4120515" cy="2256155"/>
            </a:xfrm>
            <a:prstGeom prst="rect">
              <a:avLst/>
            </a:prstGeom>
            <a:noFill/>
            <a:ln>
              <a:noFill/>
            </a:ln>
          </p:spPr>
        </p:pic>
        <p:sp>
          <p:nvSpPr>
            <p:cNvPr id="236" name="Google Shape;236;p13"/>
            <p:cNvSpPr/>
            <p:nvPr/>
          </p:nvSpPr>
          <p:spPr>
            <a:xfrm>
              <a:off x="6350" y="6350"/>
              <a:ext cx="4133215" cy="2268855"/>
            </a:xfrm>
            <a:custGeom>
              <a:rect b="b" l="l" r="r" t="t"/>
              <a:pathLst>
                <a:path extrusionOk="0" h="2268855" w="4133215">
                  <a:moveTo>
                    <a:pt x="0" y="2268855"/>
                  </a:moveTo>
                  <a:lnTo>
                    <a:pt x="4133215" y="2268855"/>
                  </a:lnTo>
                  <a:lnTo>
                    <a:pt x="4133215" y="0"/>
                  </a:lnTo>
                  <a:lnTo>
                    <a:pt x="0" y="0"/>
                  </a:lnTo>
                  <a:lnTo>
                    <a:pt x="0" y="2268855"/>
                  </a:lnTo>
                  <a:close/>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37" name="Google Shape;237;p13"/>
          <p:cNvSpPr/>
          <p:nvPr/>
        </p:nvSpPr>
        <p:spPr>
          <a:xfrm>
            <a:off x="152400" y="152400"/>
            <a:ext cx="12192000" cy="457200"/>
          </a:xfrm>
          <a:prstGeom prst="rect">
            <a:avLst/>
          </a:prstGeom>
          <a:noFill/>
          <a:ln>
            <a:noFill/>
          </a:ln>
        </p:spPr>
        <p:txBody>
          <a:bodyPr anchorCtr="0" anchor="ctr" bIns="0" lIns="228525" spcFirstLastPara="1" rIns="0" wrap="square" tIns="10315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 name="Google Shape;238;p13"/>
          <p:cNvSpPr/>
          <p:nvPr/>
        </p:nvSpPr>
        <p:spPr>
          <a:xfrm>
            <a:off x="1023581" y="195218"/>
            <a:ext cx="9539786" cy="92333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D0D0D"/>
              </a:buClr>
              <a:buSzPts val="1800"/>
              <a:buFont typeface="Arial"/>
              <a:buNone/>
            </a:pPr>
            <a:r>
              <a:rPr b="1" i="0" lang="en-US" sz="1800" u="none" cap="none" strike="noStrike">
                <a:solidFill>
                  <a:srgbClr val="0D0D0D"/>
                </a:solidFill>
                <a:latin typeface="Arial"/>
                <a:ea typeface="Arial"/>
                <a:cs typeface="Arial"/>
                <a:sym typeface="Arial"/>
              </a:rPr>
              <a:t>     </a:t>
            </a:r>
            <a:endParaRPr b="1" i="0" sz="1800" u="none" cap="none" strike="noStrike">
              <a:solidFill>
                <a:srgbClr val="0D0D0D"/>
              </a:solidFill>
              <a:latin typeface="Arial"/>
              <a:ea typeface="Arial"/>
              <a:cs typeface="Arial"/>
              <a:sym typeface="Arial"/>
            </a:endParaRPr>
          </a:p>
          <a:p>
            <a:pPr indent="0" lvl="0" marL="0" marR="0" rtl="0" algn="ctr">
              <a:lnSpc>
                <a:spcPct val="100000"/>
              </a:lnSpc>
              <a:spcBef>
                <a:spcPts val="0"/>
              </a:spcBef>
              <a:spcAft>
                <a:spcPts val="0"/>
              </a:spcAft>
              <a:buClr>
                <a:srgbClr val="0D0D0D"/>
              </a:buClr>
              <a:buSzPts val="1800"/>
              <a:buFont typeface="Arial"/>
              <a:buNone/>
            </a:pPr>
            <a:r>
              <a:rPr b="1" i="0" lang="en-US" sz="1800" u="none" cap="none" strike="noStrike">
                <a:solidFill>
                  <a:srgbClr val="0D0D0D"/>
                </a:solidFill>
                <a:latin typeface="Arial"/>
                <a:ea typeface="Arial"/>
                <a:cs typeface="Arial"/>
                <a:sym typeface="Arial"/>
              </a:rPr>
              <a:t> SOLAR POND TECHNOLOGY:</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239" name="Google Shape;239;p13"/>
          <p:cNvSpPr/>
          <p:nvPr/>
        </p:nvSpPr>
        <p:spPr>
          <a:xfrm>
            <a:off x="152400" y="609600"/>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200"/>
              <a:buFont typeface="Arial"/>
              <a:buNone/>
            </a:pPr>
            <a:br>
              <a:rPr b="0" i="0" lang="en-US" sz="12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4"/>
          <p:cNvSpPr/>
          <p:nvPr/>
        </p:nvSpPr>
        <p:spPr>
          <a:xfrm>
            <a:off x="787878" y="712676"/>
            <a:ext cx="10357450" cy="2893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Solar pond electric power plant:-</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br>
              <a:rPr lang="en-US" sz="2400">
                <a:solidFill>
                  <a:schemeClr val="dk1"/>
                </a:solidFill>
                <a:latin typeface="Calibri"/>
                <a:ea typeface="Calibri"/>
                <a:cs typeface="Calibri"/>
                <a:sym typeface="Calibri"/>
              </a:rPr>
            </a:b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rgbClr val="001D35"/>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sz="1800">
              <a:solidFill>
                <a:srgbClr val="001D35"/>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sz="1800">
              <a:solidFill>
                <a:srgbClr val="001D35"/>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sz="1800">
              <a:solidFill>
                <a:srgbClr val="001D35"/>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sz="2000">
              <a:solidFill>
                <a:srgbClr val="001D35"/>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pic>
        <p:nvPicPr>
          <p:cNvPr id="245" name="Google Shape;245;p14"/>
          <p:cNvPicPr preferRelativeResize="0"/>
          <p:nvPr/>
        </p:nvPicPr>
        <p:blipFill rotWithShape="1">
          <a:blip r:embed="rId3">
            <a:alphaModFix/>
          </a:blip>
          <a:srcRect b="0" l="0" r="0" t="0"/>
          <a:stretch/>
        </p:blipFill>
        <p:spPr>
          <a:xfrm>
            <a:off x="2388358" y="1833562"/>
            <a:ext cx="7629099" cy="404862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15"/>
          <p:cNvPicPr preferRelativeResize="0"/>
          <p:nvPr/>
        </p:nvPicPr>
        <p:blipFill rotWithShape="1">
          <a:blip r:embed="rId3">
            <a:alphaModFix/>
          </a:blip>
          <a:srcRect b="0" l="0" r="0" t="0"/>
          <a:stretch/>
        </p:blipFill>
        <p:spPr>
          <a:xfrm>
            <a:off x="2251882" y="2838734"/>
            <a:ext cx="8011234" cy="3077712"/>
          </a:xfrm>
          <a:prstGeom prst="rect">
            <a:avLst/>
          </a:prstGeom>
          <a:noFill/>
          <a:ln>
            <a:noFill/>
          </a:ln>
        </p:spPr>
      </p:pic>
      <p:sp>
        <p:nvSpPr>
          <p:cNvPr id="251" name="Google Shape;251;p15"/>
          <p:cNvSpPr/>
          <p:nvPr/>
        </p:nvSpPr>
        <p:spPr>
          <a:xfrm>
            <a:off x="3661940" y="1992574"/>
            <a:ext cx="421281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PHOTOVOLTAIC CELL:</a:t>
            </a:r>
            <a:endParaRPr b="1" sz="20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6"/>
          <p:cNvSpPr/>
          <p:nvPr/>
        </p:nvSpPr>
        <p:spPr>
          <a:xfrm>
            <a:off x="787878" y="712683"/>
            <a:ext cx="1035745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Basic photovoltaic system for power generation:</a:t>
            </a:r>
            <a:endParaRPr b="1" sz="2400">
              <a:solidFill>
                <a:schemeClr val="dk1"/>
              </a:solidFill>
              <a:latin typeface="Calibri"/>
              <a:ea typeface="Calibri"/>
              <a:cs typeface="Calibri"/>
              <a:sym typeface="Calibri"/>
            </a:endParaRPr>
          </a:p>
          <a:p>
            <a:pPr indent="0" lvl="0" marL="0" marR="0" rtl="0" algn="ctr">
              <a:spcBef>
                <a:spcPts val="0"/>
              </a:spcBef>
              <a:spcAft>
                <a:spcPts val="0"/>
              </a:spcAft>
              <a:buNone/>
            </a:pPr>
            <a:r>
              <a:rPr lang="en-US" sz="1800">
                <a:solidFill>
                  <a:srgbClr val="001D35"/>
                </a:solidFill>
                <a:latin typeface="Times New Roman"/>
                <a:ea typeface="Times New Roman"/>
                <a:cs typeface="Times New Roman"/>
                <a:sym typeface="Times New Roman"/>
              </a:rPr>
              <a:t>.</a:t>
            </a:r>
            <a:endParaRPr sz="1800">
              <a:solidFill>
                <a:srgbClr val="001D35"/>
              </a:solidFill>
              <a:latin typeface="Times New Roman"/>
              <a:ea typeface="Times New Roman"/>
              <a:cs typeface="Times New Roman"/>
              <a:sym typeface="Times New Roman"/>
            </a:endParaRPr>
          </a:p>
        </p:txBody>
      </p:sp>
      <p:grpSp>
        <p:nvGrpSpPr>
          <p:cNvPr id="257" name="Google Shape;257;p16"/>
          <p:cNvGrpSpPr/>
          <p:nvPr/>
        </p:nvGrpSpPr>
        <p:grpSpPr>
          <a:xfrm>
            <a:off x="2620370" y="1924334"/>
            <a:ext cx="6619164" cy="4012442"/>
            <a:chOff x="-1562692" y="6350"/>
            <a:chExt cx="5382217" cy="2127250"/>
          </a:xfrm>
        </p:grpSpPr>
        <p:pic>
          <p:nvPicPr>
            <p:cNvPr id="258" name="Google Shape;258;p16"/>
            <p:cNvPicPr preferRelativeResize="0"/>
            <p:nvPr/>
          </p:nvPicPr>
          <p:blipFill rotWithShape="1">
            <a:blip r:embed="rId3">
              <a:alphaModFix/>
            </a:blip>
            <a:srcRect b="0" l="0" r="0" t="0"/>
            <a:stretch/>
          </p:blipFill>
          <p:spPr>
            <a:xfrm>
              <a:off x="-1562692" y="12700"/>
              <a:ext cx="5375867" cy="2114550"/>
            </a:xfrm>
            <a:prstGeom prst="rect">
              <a:avLst/>
            </a:prstGeom>
            <a:noFill/>
            <a:ln>
              <a:noFill/>
            </a:ln>
          </p:spPr>
        </p:pic>
        <p:sp>
          <p:nvSpPr>
            <p:cNvPr id="259" name="Google Shape;259;p16"/>
            <p:cNvSpPr/>
            <p:nvPr/>
          </p:nvSpPr>
          <p:spPr>
            <a:xfrm>
              <a:off x="6350" y="6350"/>
              <a:ext cx="3813175" cy="2127250"/>
            </a:xfrm>
            <a:custGeom>
              <a:rect b="b" l="l" r="r" t="t"/>
              <a:pathLst>
                <a:path extrusionOk="0" h="2127250" w="3813175">
                  <a:moveTo>
                    <a:pt x="0" y="2127250"/>
                  </a:moveTo>
                  <a:lnTo>
                    <a:pt x="3813175" y="2127250"/>
                  </a:lnTo>
                  <a:lnTo>
                    <a:pt x="3813175" y="0"/>
                  </a:lnTo>
                  <a:lnTo>
                    <a:pt x="0" y="0"/>
                  </a:lnTo>
                  <a:lnTo>
                    <a:pt x="0" y="2127250"/>
                  </a:lnTo>
                  <a:close/>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7"/>
          <p:cNvSpPr/>
          <p:nvPr/>
        </p:nvSpPr>
        <p:spPr>
          <a:xfrm>
            <a:off x="787878" y="712676"/>
            <a:ext cx="1035745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Hydro Power Plants:</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rgbClr val="001D35"/>
                </a:solidFill>
                <a:latin typeface="Times New Roman"/>
                <a:ea typeface="Times New Roman"/>
                <a:cs typeface="Times New Roman"/>
                <a:sym typeface="Times New Roman"/>
              </a:rPr>
              <a:t> </a:t>
            </a:r>
            <a:endParaRPr sz="2000">
              <a:solidFill>
                <a:srgbClr val="001D35"/>
              </a:solidFill>
              <a:latin typeface="Times New Roman"/>
              <a:ea typeface="Times New Roman"/>
              <a:cs typeface="Times New Roman"/>
              <a:sym typeface="Times New Roman"/>
            </a:endParaRPr>
          </a:p>
        </p:txBody>
      </p:sp>
      <p:grpSp>
        <p:nvGrpSpPr>
          <p:cNvPr id="265" name="Google Shape;265;p17"/>
          <p:cNvGrpSpPr/>
          <p:nvPr/>
        </p:nvGrpSpPr>
        <p:grpSpPr>
          <a:xfrm>
            <a:off x="2511188" y="2039303"/>
            <a:ext cx="5764449" cy="3952064"/>
            <a:chOff x="6350" y="6350"/>
            <a:chExt cx="4359275" cy="2779395"/>
          </a:xfrm>
        </p:grpSpPr>
        <p:pic>
          <p:nvPicPr>
            <p:cNvPr id="266" name="Google Shape;266;p17"/>
            <p:cNvPicPr preferRelativeResize="0"/>
            <p:nvPr/>
          </p:nvPicPr>
          <p:blipFill rotWithShape="1">
            <a:blip r:embed="rId3">
              <a:alphaModFix/>
            </a:blip>
            <a:srcRect b="0" l="0" r="0" t="0"/>
            <a:stretch/>
          </p:blipFill>
          <p:spPr>
            <a:xfrm>
              <a:off x="12700" y="12700"/>
              <a:ext cx="4346575" cy="2766694"/>
            </a:xfrm>
            <a:prstGeom prst="rect">
              <a:avLst/>
            </a:prstGeom>
            <a:noFill/>
            <a:ln>
              <a:noFill/>
            </a:ln>
          </p:spPr>
        </p:pic>
        <p:sp>
          <p:nvSpPr>
            <p:cNvPr id="267" name="Google Shape;267;p17"/>
            <p:cNvSpPr/>
            <p:nvPr/>
          </p:nvSpPr>
          <p:spPr>
            <a:xfrm>
              <a:off x="6350" y="6350"/>
              <a:ext cx="4359275" cy="2779395"/>
            </a:xfrm>
            <a:custGeom>
              <a:rect b="b" l="l" r="r" t="t"/>
              <a:pathLst>
                <a:path extrusionOk="0" h="2779395" w="4359275">
                  <a:moveTo>
                    <a:pt x="0" y="2779394"/>
                  </a:moveTo>
                  <a:lnTo>
                    <a:pt x="4359275" y="2779394"/>
                  </a:lnTo>
                  <a:lnTo>
                    <a:pt x="4359275" y="0"/>
                  </a:lnTo>
                  <a:lnTo>
                    <a:pt x="0" y="0"/>
                  </a:lnTo>
                  <a:lnTo>
                    <a:pt x="0" y="2779394"/>
                  </a:lnTo>
                  <a:close/>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8"/>
          <p:cNvSpPr/>
          <p:nvPr/>
        </p:nvSpPr>
        <p:spPr>
          <a:xfrm>
            <a:off x="2940050" y="1458595"/>
            <a:ext cx="6108065" cy="34848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0"/>
              <a:buFont typeface="Times New Roman"/>
              <a:buNone/>
            </a:pPr>
            <a:r>
              <a:rPr b="1" i="0" lang="en-US" sz="8000" u="none" cap="none" strike="noStrike">
                <a:solidFill>
                  <a:srgbClr val="000000"/>
                </a:solidFill>
                <a:latin typeface="Times New Roman"/>
                <a:ea typeface="Times New Roman"/>
                <a:cs typeface="Times New Roman"/>
                <a:sym typeface="Times New Roman"/>
              </a:rPr>
              <a:t>Week 3</a:t>
            </a:r>
            <a:endParaRPr b="0" i="0" sz="8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8000"/>
              <a:buFont typeface="Calibri"/>
              <a:buNone/>
            </a:pPr>
            <a:r>
              <a:t/>
            </a:r>
            <a:endParaRPr b="0" i="0" sz="8000" u="none" cap="none" strike="noStrik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9"/>
          <p:cNvSpPr/>
          <p:nvPr/>
        </p:nvSpPr>
        <p:spPr>
          <a:xfrm>
            <a:off x="874142" y="712676"/>
            <a:ext cx="10357450"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NUCLEAR POWER:-</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Nuclear Fusion: - </a:t>
            </a:r>
            <a:r>
              <a:rPr lang="en-US" sz="2400">
                <a:solidFill>
                  <a:schemeClr val="dk1"/>
                </a:solidFill>
                <a:latin typeface="Calibri"/>
                <a:ea typeface="Calibri"/>
                <a:cs typeface="Calibri"/>
                <a:sym typeface="Calibri"/>
              </a:rPr>
              <a:t>Nuclear fusion is the combining of two nuclei with low masses to form one nucleus of larger mass. Nuclear fusion reactions are also called thermonuclear reactions.</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br>
              <a:rPr lang="en-US" sz="2400">
                <a:solidFill>
                  <a:schemeClr val="dk1"/>
                </a:solidFill>
                <a:latin typeface="Calibri"/>
                <a:ea typeface="Calibri"/>
                <a:cs typeface="Calibri"/>
                <a:sym typeface="Calibri"/>
              </a:rPr>
            </a:br>
            <a:endParaRPr sz="2400">
              <a:solidFill>
                <a:schemeClr val="dk1"/>
              </a:solidFill>
              <a:latin typeface="Calibri"/>
              <a:ea typeface="Calibri"/>
              <a:cs typeface="Calibri"/>
              <a:sym typeface="Calibri"/>
            </a:endParaRPr>
          </a:p>
        </p:txBody>
      </p:sp>
      <p:grpSp>
        <p:nvGrpSpPr>
          <p:cNvPr id="278" name="Google Shape;278;p19"/>
          <p:cNvGrpSpPr/>
          <p:nvPr/>
        </p:nvGrpSpPr>
        <p:grpSpPr>
          <a:xfrm>
            <a:off x="2265528" y="2320119"/>
            <a:ext cx="7110484" cy="3766781"/>
            <a:chOff x="6350" y="6350"/>
            <a:chExt cx="5175250" cy="3317875"/>
          </a:xfrm>
        </p:grpSpPr>
        <p:pic>
          <p:nvPicPr>
            <p:cNvPr id="279" name="Google Shape;279;p19"/>
            <p:cNvPicPr preferRelativeResize="0"/>
            <p:nvPr/>
          </p:nvPicPr>
          <p:blipFill rotWithShape="1">
            <a:blip r:embed="rId3">
              <a:alphaModFix/>
            </a:blip>
            <a:srcRect b="0" l="0" r="0" t="0"/>
            <a:stretch/>
          </p:blipFill>
          <p:spPr>
            <a:xfrm>
              <a:off x="12700" y="12700"/>
              <a:ext cx="5162550" cy="3305175"/>
            </a:xfrm>
            <a:prstGeom prst="rect">
              <a:avLst/>
            </a:prstGeom>
            <a:noFill/>
            <a:ln>
              <a:noFill/>
            </a:ln>
          </p:spPr>
        </p:pic>
        <p:sp>
          <p:nvSpPr>
            <p:cNvPr id="280" name="Google Shape;280;p19"/>
            <p:cNvSpPr/>
            <p:nvPr/>
          </p:nvSpPr>
          <p:spPr>
            <a:xfrm>
              <a:off x="6350" y="6350"/>
              <a:ext cx="5175250" cy="3317875"/>
            </a:xfrm>
            <a:custGeom>
              <a:rect b="b" l="l" r="r" t="t"/>
              <a:pathLst>
                <a:path extrusionOk="0" h="3317875" w="5175250">
                  <a:moveTo>
                    <a:pt x="0" y="3317875"/>
                  </a:moveTo>
                  <a:lnTo>
                    <a:pt x="5175250" y="3317875"/>
                  </a:lnTo>
                  <a:lnTo>
                    <a:pt x="5175250" y="0"/>
                  </a:lnTo>
                  <a:lnTo>
                    <a:pt x="0" y="0"/>
                  </a:lnTo>
                  <a:lnTo>
                    <a:pt x="0" y="3317875"/>
                  </a:lnTo>
                  <a:close/>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graphicFrame>
        <p:nvGraphicFramePr>
          <p:cNvPr id="167" name="Google Shape;167;p2"/>
          <p:cNvGraphicFramePr/>
          <p:nvPr/>
        </p:nvGraphicFramePr>
        <p:xfrm>
          <a:off x="1801503" y="1841247"/>
          <a:ext cx="3000000" cy="3000000"/>
        </p:xfrm>
        <a:graphic>
          <a:graphicData uri="http://schemas.openxmlformats.org/drawingml/2006/table">
            <a:tbl>
              <a:tblPr>
                <a:noFill/>
                <a:tableStyleId>{3A570FCF-ED19-46DF-923C-E930CCECB2F8}</a:tableStyleId>
              </a:tblPr>
              <a:tblGrid>
                <a:gridCol w="1357525"/>
                <a:gridCol w="8059425"/>
              </a:tblGrid>
              <a:tr h="2647250">
                <a:tc>
                  <a:txBody>
                    <a:bodyPr/>
                    <a:lstStyle/>
                    <a:p>
                      <a:pPr indent="0" lvl="0" marL="0" marR="0" rtl="0" algn="ctr">
                        <a:lnSpc>
                          <a:spcPct val="150000"/>
                        </a:lnSpc>
                        <a:spcBef>
                          <a:spcPts val="0"/>
                        </a:spcBef>
                        <a:spcAft>
                          <a:spcPts val="0"/>
                        </a:spcAft>
                        <a:buNone/>
                      </a:pPr>
                      <a:r>
                        <a:t/>
                      </a:r>
                      <a:endParaRPr b="1" sz="1600" u="none" cap="none" strike="noStrike">
                        <a:latin typeface="Times New Roman"/>
                        <a:ea typeface="Times New Roman"/>
                        <a:cs typeface="Times New Roman"/>
                        <a:sym typeface="Times New Roman"/>
                      </a:endParaRPr>
                    </a:p>
                    <a:p>
                      <a:pPr indent="0" lvl="0" marL="0" marR="0" rtl="0" algn="ctr">
                        <a:lnSpc>
                          <a:spcPct val="150000"/>
                        </a:lnSpc>
                        <a:spcBef>
                          <a:spcPts val="1000"/>
                        </a:spcBef>
                        <a:spcAft>
                          <a:spcPts val="0"/>
                        </a:spcAft>
                        <a:buNone/>
                      </a:pPr>
                      <a:r>
                        <a:rPr b="1" lang="en-US" sz="1600" u="none" cap="none" strike="noStrike">
                          <a:latin typeface="Times New Roman"/>
                          <a:ea typeface="Times New Roman"/>
                          <a:cs typeface="Times New Roman"/>
                          <a:sym typeface="Times New Roman"/>
                        </a:rPr>
                        <a:t>CLO 1</a:t>
                      </a:r>
                      <a:endParaRPr sz="1600" u="none" cap="none" strike="noStrike">
                        <a:latin typeface="Calibri"/>
                        <a:ea typeface="Calibri"/>
                        <a:cs typeface="Calibri"/>
                        <a:sym typeface="Calibri"/>
                      </a:endParaRPr>
                    </a:p>
                    <a:p>
                      <a:pPr indent="0" lvl="0" marL="0" marR="0" rtl="0" algn="ctr">
                        <a:lnSpc>
                          <a:spcPct val="150000"/>
                        </a:lnSpc>
                        <a:spcBef>
                          <a:spcPts val="1000"/>
                        </a:spcBef>
                        <a:spcAft>
                          <a:spcPts val="0"/>
                        </a:spcAft>
                        <a:buClr>
                          <a:schemeClr val="dk1"/>
                        </a:buClr>
                        <a:buSzPts val="1600"/>
                        <a:buFont typeface="Times New Roman"/>
                        <a:buNone/>
                      </a:pPr>
                      <a:r>
                        <a:rPr b="1" lang="en-US" sz="1600" u="none" cap="none" strike="noStrike">
                          <a:latin typeface="Times New Roman"/>
                          <a:ea typeface="Times New Roman"/>
                          <a:cs typeface="Times New Roman"/>
                          <a:sym typeface="Times New Roman"/>
                        </a:rPr>
                        <a:t>CLO 2</a:t>
                      </a:r>
                      <a:endParaRPr sz="1600" u="none" cap="none" strike="noStrike">
                        <a:latin typeface="Calibri"/>
                        <a:ea typeface="Calibri"/>
                        <a:cs typeface="Calibri"/>
                        <a:sym typeface="Calibri"/>
                      </a:endParaRPr>
                    </a:p>
                    <a:p>
                      <a:pPr indent="0" lvl="0" marL="0" marR="0" rtl="0" algn="ctr">
                        <a:lnSpc>
                          <a:spcPct val="150000"/>
                        </a:lnSpc>
                        <a:spcBef>
                          <a:spcPts val="1000"/>
                        </a:spcBef>
                        <a:spcAft>
                          <a:spcPts val="0"/>
                        </a:spcAft>
                        <a:buClr>
                          <a:schemeClr val="dk1"/>
                        </a:buClr>
                        <a:buSzPts val="1600"/>
                        <a:buFont typeface="Times New Roman"/>
                        <a:buNone/>
                      </a:pPr>
                      <a:r>
                        <a:rPr b="1" lang="en-US" sz="1600" u="none" cap="none" strike="noStrike">
                          <a:latin typeface="Times New Roman"/>
                          <a:ea typeface="Times New Roman"/>
                          <a:cs typeface="Times New Roman"/>
                          <a:sym typeface="Times New Roman"/>
                        </a:rPr>
                        <a:t>CLO 3</a:t>
                      </a:r>
                      <a:endParaRPr b="1" sz="1600" u="none" cap="none" strike="noStrike">
                        <a:latin typeface="Times New Roman"/>
                        <a:ea typeface="Times New Roman"/>
                        <a:cs typeface="Times New Roman"/>
                        <a:sym typeface="Times New Roman"/>
                      </a:endParaRPr>
                    </a:p>
                    <a:p>
                      <a:pPr indent="0" lvl="0" marL="0" marR="0" rtl="0" algn="ctr">
                        <a:lnSpc>
                          <a:spcPct val="150000"/>
                        </a:lnSpc>
                        <a:spcBef>
                          <a:spcPts val="1000"/>
                        </a:spcBef>
                        <a:spcAft>
                          <a:spcPts val="0"/>
                        </a:spcAft>
                        <a:buClr>
                          <a:schemeClr val="dk1"/>
                        </a:buClr>
                        <a:buSzPts val="1600"/>
                        <a:buFont typeface="Calibri"/>
                        <a:buNone/>
                      </a:pPr>
                      <a:r>
                        <a:t/>
                      </a:r>
                      <a:endParaRPr b="1" sz="1600" u="none" cap="none" strike="noStrike">
                        <a:latin typeface="Times New Roman"/>
                        <a:ea typeface="Times New Roman"/>
                        <a:cs typeface="Times New Roman"/>
                        <a:sym typeface="Times New Roman"/>
                      </a:endParaRPr>
                    </a:p>
                    <a:p>
                      <a:pPr indent="0" lvl="0" marL="0" marR="0" rtl="0" algn="ctr">
                        <a:lnSpc>
                          <a:spcPct val="150000"/>
                        </a:lnSpc>
                        <a:spcBef>
                          <a:spcPts val="1000"/>
                        </a:spcBef>
                        <a:spcAft>
                          <a:spcPts val="0"/>
                        </a:spcAft>
                        <a:buClr>
                          <a:schemeClr val="dk1"/>
                        </a:buClr>
                        <a:buSzPts val="1600"/>
                        <a:buFont typeface="Times New Roman"/>
                        <a:buNone/>
                      </a:pPr>
                      <a:r>
                        <a:rPr b="1" lang="en-US" sz="1600" u="none" cap="none" strike="noStrike">
                          <a:latin typeface="Times New Roman"/>
                          <a:ea typeface="Times New Roman"/>
                          <a:cs typeface="Times New Roman"/>
                          <a:sym typeface="Times New Roman"/>
                        </a:rPr>
                        <a:t>CLO 4</a:t>
                      </a:r>
                      <a:endParaRPr b="1" sz="1600" u="none" cap="none" strike="noStrike">
                        <a:latin typeface="Times New Roman"/>
                        <a:ea typeface="Times New Roman"/>
                        <a:cs typeface="Times New Roman"/>
                        <a:sym typeface="Times New Roman"/>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Apply evidence-based approaches in the development and evaluation of renewable energy</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resources and basic concepts of Hydraulic turbines.</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Acquire a basic understanding of the formation of steam </a:t>
                      </a:r>
                      <a:endParaRPr sz="1600">
                        <a:latin typeface="Calibri"/>
                        <a:ea typeface="Calibri"/>
                        <a:cs typeface="Calibri"/>
                        <a:sym typeface="Calibri"/>
                      </a:endParaRPr>
                    </a:p>
                    <a:p>
                      <a:pPr indent="0" lvl="0" marL="0" marR="0" rtl="0" algn="l">
                        <a:spcBef>
                          <a:spcPts val="0"/>
                        </a:spcBef>
                        <a:spcAft>
                          <a:spcPts val="0"/>
                        </a:spcAft>
                        <a:buNone/>
                      </a:pPr>
                      <a:r>
                        <a:t/>
                      </a:r>
                      <a:endParaRPr sz="1600">
                        <a:latin typeface="Calibri"/>
                        <a:ea typeface="Calibri"/>
                        <a:cs typeface="Calibri"/>
                        <a:sym typeface="Calibri"/>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Understand a basic understanding role of Mechanical Engineering in the industry and</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society</a:t>
                      </a:r>
                      <a:endParaRPr sz="1600">
                        <a:latin typeface="Calibri"/>
                        <a:ea typeface="Calibri"/>
                        <a:cs typeface="Calibri"/>
                        <a:sym typeface="Calibri"/>
                      </a:endParaRPr>
                    </a:p>
                    <a:p>
                      <a:pPr indent="0" lvl="0" marL="0" marR="0" rtl="0" algn="l">
                        <a:spcBef>
                          <a:spcPts val="0"/>
                        </a:spcBef>
                        <a:spcAft>
                          <a:spcPts val="0"/>
                        </a:spcAft>
                        <a:buNone/>
                      </a:pPr>
                      <a:r>
                        <a:t/>
                      </a:r>
                      <a:endParaRPr sz="1600">
                        <a:latin typeface="Calibri"/>
                        <a:ea typeface="Calibri"/>
                        <a:cs typeface="Calibri"/>
                        <a:sym typeface="Calibri"/>
                      </a:endParaRPr>
                    </a:p>
                    <a:p>
                      <a:pPr indent="0" lvl="0" marL="0" marR="0" rtl="0" algn="l">
                        <a:spcBef>
                          <a:spcPts val="0"/>
                        </a:spcBef>
                        <a:spcAft>
                          <a:spcPts val="0"/>
                        </a:spcAft>
                        <a:buNone/>
                      </a:pPr>
                      <a:r>
                        <a:t/>
                      </a:r>
                      <a:endParaRPr sz="1600">
                        <a:latin typeface="Calibri"/>
                        <a:ea typeface="Calibri"/>
                        <a:cs typeface="Calibri"/>
                        <a:sym typeface="Calibri"/>
                      </a:endParaRPr>
                    </a:p>
                    <a:p>
                      <a:pPr indent="0" lvl="0" marL="0" marR="0" rtl="0" algn="l">
                        <a:spcBef>
                          <a:spcPts val="0"/>
                        </a:spcBef>
                        <a:spcAft>
                          <a:spcPts val="0"/>
                        </a:spcAft>
                        <a:buNone/>
                      </a:pPr>
                      <a:r>
                        <a:t/>
                      </a:r>
                      <a:endParaRPr sz="16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Obtain knowledge of various engineering materials and metal joining techniques.</a:t>
                      </a:r>
                      <a:endParaRPr sz="1600">
                        <a:solidFill>
                          <a:schemeClr val="dk1"/>
                        </a:solidFill>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36325">
                <a:tc>
                  <a:txBody>
                    <a:bodyPr/>
                    <a:lstStyle/>
                    <a:p>
                      <a:pPr indent="0" lvl="0" marL="0" marR="0" rtl="0" algn="ctr">
                        <a:lnSpc>
                          <a:spcPct val="150000"/>
                        </a:lnSpc>
                        <a:spcBef>
                          <a:spcPts val="0"/>
                        </a:spcBef>
                        <a:spcAft>
                          <a:spcPts val="0"/>
                        </a:spcAft>
                        <a:buNone/>
                      </a:pPr>
                      <a:r>
                        <a:rPr b="1" lang="en-US" sz="1600">
                          <a:latin typeface="Times New Roman"/>
                          <a:ea typeface="Times New Roman"/>
                          <a:cs typeface="Times New Roman"/>
                          <a:sym typeface="Times New Roman"/>
                        </a:rPr>
                        <a:t>CLO 5</a:t>
                      </a:r>
                      <a:endParaRPr sz="1600">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lnSpc>
                          <a:spcPct val="150000"/>
                        </a:lnSpc>
                        <a:spcBef>
                          <a:spcPts val="0"/>
                        </a:spcBef>
                        <a:spcAft>
                          <a:spcPts val="0"/>
                        </a:spcAft>
                        <a:buNone/>
                      </a:pPr>
                      <a:r>
                        <a:rPr lang="en-US" sz="1600">
                          <a:solidFill>
                            <a:schemeClr val="dk1"/>
                          </a:solidFill>
                          <a:latin typeface="Calibri"/>
                          <a:ea typeface="Calibri"/>
                          <a:cs typeface="Calibri"/>
                          <a:sym typeface="Calibri"/>
                        </a:rPr>
                        <a:t>Identify essential concepts of heat transfer devices</a:t>
                      </a:r>
                      <a:endParaRPr sz="1600">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32175">
                <a:tc>
                  <a:txBody>
                    <a:bodyPr/>
                    <a:lstStyle/>
                    <a:p>
                      <a:pPr indent="0" lvl="0" marL="0" marR="0" rtl="0" algn="ctr">
                        <a:lnSpc>
                          <a:spcPct val="150000"/>
                        </a:lnSpc>
                        <a:spcBef>
                          <a:spcPts val="0"/>
                        </a:spcBef>
                        <a:spcAft>
                          <a:spcPts val="0"/>
                        </a:spcAft>
                        <a:buNone/>
                      </a:pPr>
                      <a:r>
                        <a:rPr b="1" lang="en-US" sz="1600">
                          <a:latin typeface="Times New Roman"/>
                          <a:ea typeface="Times New Roman"/>
                          <a:cs typeface="Times New Roman"/>
                          <a:sym typeface="Times New Roman"/>
                        </a:rPr>
                        <a:t>CLO 6</a:t>
                      </a:r>
                      <a:endParaRPr sz="1600">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Acquire knowledge on automobile technology in transport application and basics of</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Refrigeration and Air-Conditioning.</a:t>
                      </a:r>
                      <a:endParaRPr sz="1600">
                        <a:solidFill>
                          <a:schemeClr val="dk1"/>
                        </a:solidFill>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87875">
                <a:tc>
                  <a:txBody>
                    <a:bodyPr/>
                    <a:lstStyle/>
                    <a:p>
                      <a:pPr indent="0" lvl="0" marL="0" marR="0" rtl="0" algn="ctr">
                        <a:lnSpc>
                          <a:spcPct val="150000"/>
                        </a:lnSpc>
                        <a:spcBef>
                          <a:spcPts val="0"/>
                        </a:spcBef>
                        <a:spcAft>
                          <a:spcPts val="0"/>
                        </a:spcAft>
                        <a:buNone/>
                      </a:pPr>
                      <a:r>
                        <a:rPr b="1" lang="en-US" sz="1600">
                          <a:latin typeface="Times New Roman"/>
                          <a:ea typeface="Times New Roman"/>
                          <a:cs typeface="Times New Roman"/>
                          <a:sym typeface="Times New Roman"/>
                        </a:rPr>
                        <a:t>CLO </a:t>
                      </a:r>
                      <a:r>
                        <a:rPr b="1" lang="en-US" sz="1600">
                          <a:latin typeface="Times New Roman"/>
                          <a:ea typeface="Times New Roman"/>
                          <a:cs typeface="Times New Roman"/>
                          <a:sym typeface="Times New Roman"/>
                        </a:rPr>
                        <a:t> 7</a:t>
                      </a:r>
                      <a:endParaRPr sz="1600">
                        <a:latin typeface="Calibri"/>
                        <a:ea typeface="Calibri"/>
                        <a:cs typeface="Calibri"/>
                        <a:sym typeface="Calibri"/>
                      </a:endParaRPr>
                    </a:p>
                    <a:p>
                      <a:pPr indent="0" lvl="0" marL="0" marR="0" rtl="0" algn="ctr">
                        <a:lnSpc>
                          <a:spcPct val="150000"/>
                        </a:lnSpc>
                        <a:spcBef>
                          <a:spcPts val="1000"/>
                        </a:spcBef>
                        <a:spcAft>
                          <a:spcPts val="0"/>
                        </a:spcAft>
                        <a:buNone/>
                      </a:pPr>
                      <a:r>
                        <a:t/>
                      </a:r>
                      <a:endParaRPr sz="1600">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lnSpc>
                          <a:spcPct val="150000"/>
                        </a:lnSpc>
                        <a:spcBef>
                          <a:spcPts val="0"/>
                        </a:spcBef>
                        <a:spcAft>
                          <a:spcPts val="0"/>
                        </a:spcAft>
                        <a:buNone/>
                      </a:pPr>
                      <a:r>
                        <a:rPr lang="en-US" sz="1600">
                          <a:solidFill>
                            <a:schemeClr val="dk1"/>
                          </a:solidFill>
                          <a:latin typeface="Calibri"/>
                          <a:ea typeface="Calibri"/>
                          <a:cs typeface="Calibri"/>
                          <a:sym typeface="Calibri"/>
                        </a:rPr>
                        <a:t>Obtain knowledge of various engineering materials and metal joining techniques.</a:t>
                      </a:r>
                      <a:endParaRPr sz="1600">
                        <a:solidFill>
                          <a:schemeClr val="dk1"/>
                        </a:solidFill>
                        <a:latin typeface="Calibri"/>
                        <a:ea typeface="Calibri"/>
                        <a:cs typeface="Calibri"/>
                        <a:sym typeface="Calibri"/>
                      </a:endParaRPr>
                    </a:p>
                    <a:p>
                      <a:pPr indent="0" lvl="0" marL="0" marR="0" rtl="0" algn="just">
                        <a:lnSpc>
                          <a:spcPct val="150000"/>
                        </a:lnSpc>
                        <a:spcBef>
                          <a:spcPts val="1000"/>
                        </a:spcBef>
                        <a:spcAft>
                          <a:spcPts val="0"/>
                        </a:spcAft>
                        <a:buNone/>
                      </a:pPr>
                      <a:r>
                        <a:t/>
                      </a:r>
                      <a:endParaRPr sz="1600">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28650">
                <a:tc>
                  <a:txBody>
                    <a:bodyPr/>
                    <a:lstStyle/>
                    <a:p>
                      <a:pPr indent="0" lvl="0" marL="0" marR="0" rtl="0" algn="ctr">
                        <a:lnSpc>
                          <a:spcPct val="150000"/>
                        </a:lnSpc>
                        <a:spcBef>
                          <a:spcPts val="0"/>
                        </a:spcBef>
                        <a:spcAft>
                          <a:spcPts val="0"/>
                        </a:spcAft>
                        <a:buNone/>
                      </a:pPr>
                      <a:r>
                        <a:t/>
                      </a:r>
                      <a:endParaRPr sz="1200">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t/>
                      </a:r>
                      <a:endParaRPr sz="1200">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68" name="Google Shape;168;p2"/>
          <p:cNvSpPr/>
          <p:nvPr/>
        </p:nvSpPr>
        <p:spPr>
          <a:xfrm>
            <a:off x="2169994" y="849353"/>
            <a:ext cx="7733204" cy="92333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Course Learning Outcomes (CLOs): </a:t>
            </a:r>
            <a:r>
              <a:rPr b="0" i="0" lang="en-US" sz="1800" u="none" cap="none" strike="noStrike">
                <a:solidFill>
                  <a:schemeClr val="dk1"/>
                </a:solidFill>
                <a:latin typeface="Times New Roman"/>
                <a:ea typeface="Times New Roman"/>
                <a:cs typeface="Times New Roman"/>
                <a:sym typeface="Times New Roman"/>
              </a:rPr>
              <a:t>After completing this course successfully, the students will be able to-</a:t>
            </a:r>
            <a:endParaRPr b="0" i="0" sz="1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0"/>
          <p:cNvSpPr/>
          <p:nvPr/>
        </p:nvSpPr>
        <p:spPr>
          <a:xfrm>
            <a:off x="787878" y="712676"/>
            <a:ext cx="10357450"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COOLING TOWER</a:t>
            </a:r>
            <a:r>
              <a:rPr lang="en-US" sz="2000">
                <a:solidFill>
                  <a:srgbClr val="001D35"/>
                </a:solidFill>
                <a:latin typeface="Times New Roman"/>
                <a:ea typeface="Times New Roman"/>
                <a:cs typeface="Times New Roman"/>
                <a:sym typeface="Times New Roman"/>
              </a:rPr>
              <a:t> </a:t>
            </a:r>
            <a:endParaRPr sz="2000">
              <a:solidFill>
                <a:srgbClr val="001D35"/>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sz="1800">
              <a:solidFill>
                <a:srgbClr val="001D35"/>
              </a:solidFill>
              <a:latin typeface="Times New Roman"/>
              <a:ea typeface="Times New Roman"/>
              <a:cs typeface="Times New Roman"/>
              <a:sym typeface="Times New Roman"/>
            </a:endParaRPr>
          </a:p>
        </p:txBody>
      </p:sp>
      <p:grpSp>
        <p:nvGrpSpPr>
          <p:cNvPr id="286" name="Google Shape;286;p20"/>
          <p:cNvGrpSpPr/>
          <p:nvPr/>
        </p:nvGrpSpPr>
        <p:grpSpPr>
          <a:xfrm>
            <a:off x="1528550" y="1878964"/>
            <a:ext cx="8106769" cy="3812151"/>
            <a:chOff x="-2108412" y="6350"/>
            <a:chExt cx="7020137" cy="4016868"/>
          </a:xfrm>
        </p:grpSpPr>
        <p:pic>
          <p:nvPicPr>
            <p:cNvPr id="287" name="Google Shape;287;p20"/>
            <p:cNvPicPr preferRelativeResize="0"/>
            <p:nvPr/>
          </p:nvPicPr>
          <p:blipFill rotWithShape="1">
            <a:blip r:embed="rId3">
              <a:alphaModFix/>
            </a:blip>
            <a:srcRect b="0" l="0" r="0" t="0"/>
            <a:stretch/>
          </p:blipFill>
          <p:spPr>
            <a:xfrm>
              <a:off x="-2108412" y="12700"/>
              <a:ext cx="7013788" cy="4010518"/>
            </a:xfrm>
            <a:prstGeom prst="rect">
              <a:avLst/>
            </a:prstGeom>
            <a:noFill/>
            <a:ln>
              <a:noFill/>
            </a:ln>
          </p:spPr>
        </p:pic>
        <p:sp>
          <p:nvSpPr>
            <p:cNvPr id="288" name="Google Shape;288;p20"/>
            <p:cNvSpPr/>
            <p:nvPr/>
          </p:nvSpPr>
          <p:spPr>
            <a:xfrm>
              <a:off x="6350" y="6350"/>
              <a:ext cx="4905375" cy="3100070"/>
            </a:xfrm>
            <a:custGeom>
              <a:rect b="b" l="l" r="r" t="t"/>
              <a:pathLst>
                <a:path extrusionOk="0" h="3100070" w="4905375">
                  <a:moveTo>
                    <a:pt x="0" y="3100070"/>
                  </a:moveTo>
                  <a:lnTo>
                    <a:pt x="4905375" y="3100070"/>
                  </a:lnTo>
                  <a:lnTo>
                    <a:pt x="4905375" y="0"/>
                  </a:lnTo>
                  <a:lnTo>
                    <a:pt x="0" y="0"/>
                  </a:lnTo>
                  <a:lnTo>
                    <a:pt x="0" y="3100070"/>
                  </a:lnTo>
                  <a:close/>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1"/>
          <p:cNvSpPr/>
          <p:nvPr/>
        </p:nvSpPr>
        <p:spPr>
          <a:xfrm>
            <a:off x="787878" y="712676"/>
            <a:ext cx="10357450" cy="18466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Biofuels</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u="sng">
                <a:solidFill>
                  <a:schemeClr val="dk1"/>
                </a:solidFill>
                <a:latin typeface="Calibri"/>
                <a:ea typeface="Calibri"/>
                <a:cs typeface="Calibri"/>
                <a:sym typeface="Calibri"/>
              </a:rPr>
              <a:t>Source of biomass: - sources of biomass/biofuels are:-</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br>
              <a:rPr lang="en-US" sz="2400">
                <a:solidFill>
                  <a:schemeClr val="dk1"/>
                </a:solidFill>
                <a:latin typeface="Calibri"/>
                <a:ea typeface="Calibri"/>
                <a:cs typeface="Calibri"/>
                <a:sym typeface="Calibri"/>
              </a:rPr>
            </a:b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rgbClr val="001D35"/>
              </a:solidFill>
              <a:latin typeface="Times New Roman"/>
              <a:ea typeface="Times New Roman"/>
              <a:cs typeface="Times New Roman"/>
              <a:sym typeface="Times New Roman"/>
            </a:endParaRPr>
          </a:p>
        </p:txBody>
      </p:sp>
      <p:pic>
        <p:nvPicPr>
          <p:cNvPr id="294" name="Google Shape;294;p21"/>
          <p:cNvPicPr preferRelativeResize="0"/>
          <p:nvPr/>
        </p:nvPicPr>
        <p:blipFill rotWithShape="1">
          <a:blip r:embed="rId3">
            <a:alphaModFix/>
          </a:blip>
          <a:srcRect b="0" l="0" r="0" t="0"/>
          <a:stretch/>
        </p:blipFill>
        <p:spPr>
          <a:xfrm>
            <a:off x="2265528" y="1842448"/>
            <a:ext cx="7083188" cy="409432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2"/>
          <p:cNvSpPr/>
          <p:nvPr/>
        </p:nvSpPr>
        <p:spPr>
          <a:xfrm>
            <a:off x="787878" y="712677"/>
            <a:ext cx="10357450" cy="550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Second-generation </a:t>
            </a:r>
            <a:r>
              <a:rPr lang="en-US" sz="3200">
                <a:solidFill>
                  <a:schemeClr val="dk1"/>
                </a:solidFill>
                <a:latin typeface="Calibri"/>
                <a:ea typeface="Calibri"/>
                <a:cs typeface="Calibri"/>
                <a:sym typeface="Calibri"/>
              </a:rPr>
              <a:t>biofuels are derived from non-food feedstock including lignocellulose biomass like crop residues or wood. Two transformative technologies are under development.</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lang="en-US" sz="3200">
                <a:solidFill>
                  <a:schemeClr val="dk1"/>
                </a:solidFill>
                <a:latin typeface="Calibri"/>
                <a:ea typeface="Calibri"/>
                <a:cs typeface="Calibri"/>
                <a:sym typeface="Calibri"/>
              </a:rPr>
              <a:t>                          Sunlight</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lang="en-US" sz="3200">
                <a:solidFill>
                  <a:schemeClr val="dk1"/>
                </a:solidFill>
                <a:latin typeface="Calibri"/>
                <a:ea typeface="Calibri"/>
                <a:cs typeface="Calibri"/>
                <a:sym typeface="Calibri"/>
              </a:rPr>
              <a:t>      6CO</a:t>
            </a:r>
            <a:r>
              <a:rPr baseline="-25000" lang="en-US" sz="3200">
                <a:solidFill>
                  <a:schemeClr val="dk1"/>
                </a:solidFill>
                <a:latin typeface="Calibri"/>
                <a:ea typeface="Calibri"/>
                <a:cs typeface="Calibri"/>
                <a:sym typeface="Calibri"/>
              </a:rPr>
              <a:t>2</a:t>
            </a:r>
            <a:r>
              <a:rPr lang="en-US" sz="3200">
                <a:solidFill>
                  <a:schemeClr val="dk1"/>
                </a:solidFill>
                <a:latin typeface="Calibri"/>
                <a:ea typeface="Calibri"/>
                <a:cs typeface="Calibri"/>
                <a:sym typeface="Calibri"/>
              </a:rPr>
              <a:t> + 6H</a:t>
            </a:r>
            <a:r>
              <a:rPr baseline="-25000" lang="en-US" sz="3200">
                <a:solidFill>
                  <a:schemeClr val="dk1"/>
                </a:solidFill>
                <a:latin typeface="Calibri"/>
                <a:ea typeface="Calibri"/>
                <a:cs typeface="Calibri"/>
                <a:sym typeface="Calibri"/>
              </a:rPr>
              <a:t>2</a:t>
            </a:r>
            <a:r>
              <a:rPr lang="en-US" sz="3200">
                <a:solidFill>
                  <a:schemeClr val="dk1"/>
                </a:solidFill>
                <a:latin typeface="Calibri"/>
                <a:ea typeface="Calibri"/>
                <a:cs typeface="Calibri"/>
                <a:sym typeface="Calibri"/>
              </a:rPr>
              <a:t>O	  -    (CH</a:t>
            </a:r>
            <a:r>
              <a:rPr baseline="-25000" lang="en-US" sz="3200">
                <a:solidFill>
                  <a:schemeClr val="dk1"/>
                </a:solidFill>
                <a:latin typeface="Calibri"/>
                <a:ea typeface="Calibri"/>
                <a:cs typeface="Calibri"/>
                <a:sym typeface="Calibri"/>
              </a:rPr>
              <a:t>2</a:t>
            </a:r>
            <a:r>
              <a:rPr lang="en-US" sz="3200">
                <a:solidFill>
                  <a:schemeClr val="dk1"/>
                </a:solidFill>
                <a:latin typeface="Calibri"/>
                <a:ea typeface="Calibri"/>
                <a:cs typeface="Calibri"/>
                <a:sym typeface="Calibri"/>
              </a:rPr>
              <a:t>O)</a:t>
            </a:r>
            <a:r>
              <a:rPr baseline="-25000" lang="en-US" sz="3200">
                <a:solidFill>
                  <a:schemeClr val="dk1"/>
                </a:solidFill>
                <a:latin typeface="Calibri"/>
                <a:ea typeface="Calibri"/>
                <a:cs typeface="Calibri"/>
                <a:sym typeface="Calibri"/>
              </a:rPr>
              <a:t>6</a:t>
            </a:r>
            <a:r>
              <a:rPr lang="en-US" sz="3200">
                <a:solidFill>
                  <a:schemeClr val="dk1"/>
                </a:solidFill>
                <a:latin typeface="Calibri"/>
                <a:ea typeface="Calibri"/>
                <a:cs typeface="Calibri"/>
                <a:sym typeface="Calibri"/>
              </a:rPr>
              <a:t> + 6O</a:t>
            </a:r>
            <a:r>
              <a:rPr baseline="-25000" lang="en-US" sz="3200">
                <a:solidFill>
                  <a:schemeClr val="dk1"/>
                </a:solidFill>
                <a:latin typeface="Calibri"/>
                <a:ea typeface="Calibri"/>
                <a:cs typeface="Calibri"/>
                <a:sym typeface="Calibri"/>
              </a:rPr>
              <a:t>2</a:t>
            </a:r>
            <a:r>
              <a:rPr lang="en-US" sz="3200">
                <a:solidFill>
                  <a:schemeClr val="dk1"/>
                </a:solidFill>
                <a:latin typeface="Calibri"/>
                <a:ea typeface="Calibri"/>
                <a:cs typeface="Calibri"/>
                <a:sym typeface="Calibri"/>
              </a:rPr>
              <a:t> + 636 kCal</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b="1" lang="en-US" sz="3200">
                <a:solidFill>
                  <a:schemeClr val="dk1"/>
                </a:solidFill>
                <a:latin typeface="Calibri"/>
                <a:ea typeface="Calibri"/>
                <a:cs typeface="Calibri"/>
                <a:sym typeface="Calibri"/>
              </a:rPr>
              <a:t>Biochemical:</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b="1" lang="en-US" sz="3200">
                <a:solidFill>
                  <a:schemeClr val="dk1"/>
                </a:solidFill>
                <a:latin typeface="Calibri"/>
                <a:ea typeface="Calibri"/>
                <a:cs typeface="Calibri"/>
                <a:sym typeface="Calibri"/>
              </a:rPr>
              <a:t>Thermo chemical: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b="1" lang="en-US" sz="3200">
                <a:solidFill>
                  <a:schemeClr val="dk1"/>
                </a:solidFill>
                <a:latin typeface="Calibri"/>
                <a:ea typeface="Calibri"/>
                <a:cs typeface="Calibri"/>
                <a:sym typeface="Calibri"/>
              </a:rPr>
              <a:t>Emission of bio-fuels:</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b="1" lang="en-US" sz="3200">
                <a:solidFill>
                  <a:schemeClr val="dk1"/>
                </a:solidFill>
                <a:latin typeface="Calibri"/>
                <a:ea typeface="Calibri"/>
                <a:cs typeface="Calibri"/>
                <a:sym typeface="Calibri"/>
              </a:rPr>
              <a:t>Calorific value of bio-fuels: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b="1" lang="en-US" sz="3200">
                <a:solidFill>
                  <a:schemeClr val="dk1"/>
                </a:solidFill>
                <a:latin typeface="Calibri"/>
                <a:ea typeface="Calibri"/>
                <a:cs typeface="Calibri"/>
                <a:sym typeface="Calibri"/>
              </a:rPr>
              <a:t>Advantages of biomass energy:-</a:t>
            </a:r>
            <a:endParaRPr b="1" sz="3200">
              <a:solidFill>
                <a:schemeClr val="dk1"/>
              </a:solidFill>
              <a:latin typeface="Calibri"/>
              <a:ea typeface="Calibri"/>
              <a:cs typeface="Calibri"/>
              <a:sym typeface="Calibri"/>
            </a:endParaRPr>
          </a:p>
        </p:txBody>
      </p:sp>
      <p:sp>
        <p:nvSpPr>
          <p:cNvPr descr="AGROH INFRASTRUCTURE DEVELOPERS PRIVATE LIMITED Got New Flyover Bridge  Project In Indore. Mp – NPI" id="300" name="Google Shape;300;p22"/>
          <p:cNvSpPr/>
          <p:nvPr/>
        </p:nvSpPr>
        <p:spPr>
          <a:xfrm>
            <a:off x="155574" y="-14445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3"/>
          <p:cNvSpPr/>
          <p:nvPr/>
        </p:nvSpPr>
        <p:spPr>
          <a:xfrm>
            <a:off x="787878" y="712676"/>
            <a:ext cx="10357450" cy="41549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Disadvantages of biomass energy:-</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Comparison of biofuels with petroleum fuels in terms of calorific value and emission:</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Steam Formation and Properties:</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Definition of Steam</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Formation of steam at constant pressure:</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p:txBody>
      </p:sp>
      <p:sp>
        <p:nvSpPr>
          <p:cNvPr descr="AGROH INFRASTRUCTURE DEVELOPERS PRIVATE LIMITED Got New Flyover Bridge  Project In Indore. Mp – NPI" id="306" name="Google Shape;306;p23"/>
          <p:cNvSpPr/>
          <p:nvPr/>
        </p:nvSpPr>
        <p:spPr>
          <a:xfrm>
            <a:off x="155574" y="-14445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07" name="Google Shape;307;p23"/>
          <p:cNvPicPr preferRelativeResize="0"/>
          <p:nvPr/>
        </p:nvPicPr>
        <p:blipFill rotWithShape="1">
          <a:blip r:embed="rId3">
            <a:alphaModFix/>
          </a:blip>
          <a:srcRect b="0" l="0" r="0" t="0"/>
          <a:stretch/>
        </p:blipFill>
        <p:spPr>
          <a:xfrm>
            <a:off x="2565779" y="3193576"/>
            <a:ext cx="6468683" cy="327546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4"/>
          <p:cNvSpPr/>
          <p:nvPr/>
        </p:nvSpPr>
        <p:spPr>
          <a:xfrm>
            <a:off x="787878" y="712686"/>
            <a:ext cx="1035745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Steam boilers:</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CLASSIFICATION OF BOILERS:</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p:txBody>
      </p:sp>
      <p:sp>
        <p:nvSpPr>
          <p:cNvPr descr="AGROH INFRASTRUCTURE DEVELOPERS PRIVATE LIMITED Got New Flyover Bridge  Project In Indore. Mp – NPI" id="313" name="Google Shape;313;p24"/>
          <p:cNvSpPr/>
          <p:nvPr/>
        </p:nvSpPr>
        <p:spPr>
          <a:xfrm>
            <a:off x="155574" y="-14445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14" name="Google Shape;314;p24"/>
          <p:cNvGrpSpPr/>
          <p:nvPr/>
        </p:nvGrpSpPr>
        <p:grpSpPr>
          <a:xfrm>
            <a:off x="2934269" y="2334576"/>
            <a:ext cx="6141492" cy="3861507"/>
            <a:chOff x="0" y="0"/>
            <a:chExt cx="4425696" cy="2188463"/>
          </a:xfrm>
        </p:grpSpPr>
        <p:pic>
          <p:nvPicPr>
            <p:cNvPr id="315" name="Google Shape;315;p24"/>
            <p:cNvPicPr preferRelativeResize="0"/>
            <p:nvPr/>
          </p:nvPicPr>
          <p:blipFill rotWithShape="1">
            <a:blip r:embed="rId3">
              <a:alphaModFix/>
            </a:blip>
            <a:srcRect b="0" l="0" r="0" t="0"/>
            <a:stretch/>
          </p:blipFill>
          <p:spPr>
            <a:xfrm>
              <a:off x="0" y="0"/>
              <a:ext cx="4425696" cy="2188463"/>
            </a:xfrm>
            <a:prstGeom prst="rect">
              <a:avLst/>
            </a:prstGeom>
            <a:noFill/>
            <a:ln>
              <a:noFill/>
            </a:ln>
          </p:spPr>
        </p:pic>
        <p:pic>
          <p:nvPicPr>
            <p:cNvPr id="316" name="Google Shape;316;p24"/>
            <p:cNvPicPr preferRelativeResize="0"/>
            <p:nvPr/>
          </p:nvPicPr>
          <p:blipFill rotWithShape="1">
            <a:blip r:embed="rId4">
              <a:alphaModFix/>
            </a:blip>
            <a:srcRect b="0" l="0" r="0" t="0"/>
            <a:stretch/>
          </p:blipFill>
          <p:spPr>
            <a:xfrm>
              <a:off x="64769" y="64007"/>
              <a:ext cx="4241800" cy="2005329"/>
            </a:xfrm>
            <a:prstGeom prst="rect">
              <a:avLst/>
            </a:prstGeom>
            <a:noFill/>
            <a:ln>
              <a:noFill/>
            </a:ln>
          </p:spPr>
        </p:pic>
        <p:sp>
          <p:nvSpPr>
            <p:cNvPr id="317" name="Google Shape;317;p24"/>
            <p:cNvSpPr/>
            <p:nvPr/>
          </p:nvSpPr>
          <p:spPr>
            <a:xfrm>
              <a:off x="45719" y="44957"/>
              <a:ext cx="4279900" cy="2043430"/>
            </a:xfrm>
            <a:custGeom>
              <a:rect b="b" l="l" r="r" t="t"/>
              <a:pathLst>
                <a:path extrusionOk="0" h="2043430" w="4279900">
                  <a:moveTo>
                    <a:pt x="0" y="2043429"/>
                  </a:moveTo>
                  <a:lnTo>
                    <a:pt x="4279900" y="2043429"/>
                  </a:lnTo>
                  <a:lnTo>
                    <a:pt x="4279900" y="0"/>
                  </a:lnTo>
                  <a:lnTo>
                    <a:pt x="0" y="0"/>
                  </a:lnTo>
                  <a:lnTo>
                    <a:pt x="0" y="2043429"/>
                  </a:lnTo>
                  <a:close/>
                </a:path>
              </a:pathLst>
            </a:custGeom>
            <a:noFill/>
            <a:ln cap="flat" cmpd="sng" w="38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5"/>
          <p:cNvSpPr txBox="1"/>
          <p:nvPr/>
        </p:nvSpPr>
        <p:spPr>
          <a:xfrm>
            <a:off x="3048000" y="1830070"/>
            <a:ext cx="6797675" cy="31972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6000">
              <a:solidFill>
                <a:srgbClr val="000000"/>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8000">
                <a:solidFill>
                  <a:srgbClr val="000000"/>
                </a:solidFill>
                <a:latin typeface="Times New Roman"/>
                <a:ea typeface="Times New Roman"/>
                <a:cs typeface="Times New Roman"/>
                <a:sym typeface="Times New Roman"/>
              </a:rPr>
              <a:t>Week 4</a:t>
            </a:r>
            <a:endParaRPr b="1" sz="8000">
              <a:solidFill>
                <a:srgbClr val="000000"/>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descr="AGROH INFRASTRUCTURE DEVELOPERS PRIVATE LIMITED Got New Flyover Bridge  Project In Indore. Mp – NPI" id="327" name="Google Shape;327;p26"/>
          <p:cNvSpPr/>
          <p:nvPr/>
        </p:nvSpPr>
        <p:spPr>
          <a:xfrm>
            <a:off x="155574" y="-14445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Pillar Arch Photos, Images &amp; Pictures ..." id="328" name="Google Shape;328;p26"/>
          <p:cNvSpPr/>
          <p:nvPr/>
        </p:nvSpPr>
        <p:spPr>
          <a:xfrm>
            <a:off x="307974" y="794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29" name="Google Shape;329;p26"/>
          <p:cNvGrpSpPr/>
          <p:nvPr/>
        </p:nvGrpSpPr>
        <p:grpSpPr>
          <a:xfrm>
            <a:off x="2866030" y="1091821"/>
            <a:ext cx="6346209" cy="4039737"/>
            <a:chOff x="0" y="0"/>
            <a:chExt cx="4564380" cy="1927860"/>
          </a:xfrm>
        </p:grpSpPr>
        <p:pic>
          <p:nvPicPr>
            <p:cNvPr id="330" name="Google Shape;330;p26"/>
            <p:cNvPicPr preferRelativeResize="0"/>
            <p:nvPr/>
          </p:nvPicPr>
          <p:blipFill rotWithShape="1">
            <a:blip r:embed="rId3">
              <a:alphaModFix/>
            </a:blip>
            <a:srcRect b="0" l="0" r="0" t="0"/>
            <a:stretch/>
          </p:blipFill>
          <p:spPr>
            <a:xfrm>
              <a:off x="0" y="0"/>
              <a:ext cx="4564380" cy="1927860"/>
            </a:xfrm>
            <a:prstGeom prst="rect">
              <a:avLst/>
            </a:prstGeom>
            <a:noFill/>
            <a:ln>
              <a:noFill/>
            </a:ln>
          </p:spPr>
        </p:pic>
        <p:pic>
          <p:nvPicPr>
            <p:cNvPr id="331" name="Google Shape;331;p26"/>
            <p:cNvPicPr preferRelativeResize="0"/>
            <p:nvPr/>
          </p:nvPicPr>
          <p:blipFill rotWithShape="1">
            <a:blip r:embed="rId4">
              <a:alphaModFix/>
            </a:blip>
            <a:srcRect b="0" l="0" r="0" t="0"/>
            <a:stretch/>
          </p:blipFill>
          <p:spPr>
            <a:xfrm>
              <a:off x="65151" y="63881"/>
              <a:ext cx="4380865" cy="1744979"/>
            </a:xfrm>
            <a:prstGeom prst="rect">
              <a:avLst/>
            </a:prstGeom>
            <a:noFill/>
            <a:ln>
              <a:noFill/>
            </a:ln>
          </p:spPr>
        </p:pic>
        <p:sp>
          <p:nvSpPr>
            <p:cNvPr id="332" name="Google Shape;332;p26"/>
            <p:cNvSpPr/>
            <p:nvPr/>
          </p:nvSpPr>
          <p:spPr>
            <a:xfrm>
              <a:off x="46101" y="44830"/>
              <a:ext cx="4418965" cy="1783080"/>
            </a:xfrm>
            <a:custGeom>
              <a:rect b="b" l="l" r="r" t="t"/>
              <a:pathLst>
                <a:path extrusionOk="0" h="1783080" w="4418965">
                  <a:moveTo>
                    <a:pt x="0" y="1783079"/>
                  </a:moveTo>
                  <a:lnTo>
                    <a:pt x="4418965" y="1783079"/>
                  </a:lnTo>
                  <a:lnTo>
                    <a:pt x="4418965" y="0"/>
                  </a:lnTo>
                  <a:lnTo>
                    <a:pt x="0" y="0"/>
                  </a:lnTo>
                  <a:lnTo>
                    <a:pt x="0" y="1783079"/>
                  </a:lnTo>
                  <a:close/>
                </a:path>
              </a:pathLst>
            </a:custGeom>
            <a:noFill/>
            <a:ln cap="flat" cmpd="sng" w="38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descr="AGROH INFRASTRUCTURE DEVELOPERS PRIVATE LIMITED Got New Flyover Bridge  Project In Indore. Mp – NPI" id="337" name="Google Shape;337;p27"/>
          <p:cNvSpPr/>
          <p:nvPr/>
        </p:nvSpPr>
        <p:spPr>
          <a:xfrm>
            <a:off x="155574" y="-14445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8" name="Google Shape;338;p27"/>
          <p:cNvSpPr txBox="1"/>
          <p:nvPr/>
        </p:nvSpPr>
        <p:spPr>
          <a:xfrm>
            <a:off x="1309605" y="707495"/>
            <a:ext cx="9680453" cy="347787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800">
                <a:solidFill>
                  <a:schemeClr val="dk1"/>
                </a:solidFill>
                <a:latin typeface="Calibri"/>
                <a:ea typeface="Calibri"/>
                <a:cs typeface="Calibri"/>
                <a:sym typeface="Calibri"/>
              </a:rPr>
              <a:t>BABCOCK &amp; WILCOX BOILER:</a:t>
            </a:r>
            <a:endParaRPr b="1" sz="1800">
              <a:solidFill>
                <a:schemeClr val="dk1"/>
              </a:solidFill>
              <a:latin typeface="Calibri"/>
              <a:ea typeface="Calibri"/>
              <a:cs typeface="Calibri"/>
              <a:sym typeface="Calibri"/>
            </a:endParaRPr>
          </a:p>
          <a:p>
            <a:pPr indent="0" lvl="0" marL="12700" marR="0" rtl="0" algn="l">
              <a:lnSpc>
                <a:spcPct val="100000"/>
              </a:lnSpc>
              <a:spcBef>
                <a:spcPts val="100"/>
              </a:spcBef>
              <a:spcAft>
                <a:spcPts val="0"/>
              </a:spcAft>
              <a:buNone/>
            </a:pPr>
            <a:r>
              <a:t/>
            </a:r>
            <a:endParaRPr b="1" sz="1800">
              <a:solidFill>
                <a:schemeClr val="dk1"/>
              </a:solidFill>
              <a:latin typeface="Times New Roman"/>
              <a:ea typeface="Times New Roman"/>
              <a:cs typeface="Times New Roman"/>
              <a:sym typeface="Times New Roman"/>
            </a:endParaRPr>
          </a:p>
          <a:p>
            <a:pPr indent="0" lvl="0" marL="12700" marR="0" rtl="0" algn="l">
              <a:lnSpc>
                <a:spcPct val="100000"/>
              </a:lnSpc>
              <a:spcBef>
                <a:spcPts val="100"/>
              </a:spcBef>
              <a:spcAft>
                <a:spcPts val="0"/>
              </a:spcAft>
              <a:buNone/>
            </a:pPr>
            <a:r>
              <a:t/>
            </a:r>
            <a:endParaRPr b="1" sz="1800">
              <a:solidFill>
                <a:schemeClr val="dk1"/>
              </a:solidFill>
              <a:latin typeface="Times New Roman"/>
              <a:ea typeface="Times New Roman"/>
              <a:cs typeface="Times New Roman"/>
              <a:sym typeface="Times New Roman"/>
            </a:endParaRPr>
          </a:p>
          <a:p>
            <a:pPr indent="0" lvl="0" marL="12700" marR="0" rtl="0" algn="l">
              <a:lnSpc>
                <a:spcPct val="100000"/>
              </a:lnSpc>
              <a:spcBef>
                <a:spcPts val="100"/>
              </a:spcBef>
              <a:spcAft>
                <a:spcPts val="0"/>
              </a:spcAft>
              <a:buNone/>
            </a:pPr>
            <a:r>
              <a:t/>
            </a:r>
            <a:endParaRPr b="1" sz="1800">
              <a:solidFill>
                <a:schemeClr val="dk1"/>
              </a:solidFill>
              <a:latin typeface="Times New Roman"/>
              <a:ea typeface="Times New Roman"/>
              <a:cs typeface="Times New Roman"/>
              <a:sym typeface="Times New Roman"/>
            </a:endParaRPr>
          </a:p>
          <a:p>
            <a:pPr indent="0" lvl="0" marL="12700" marR="0" rtl="0" algn="l">
              <a:lnSpc>
                <a:spcPct val="100000"/>
              </a:lnSpc>
              <a:spcBef>
                <a:spcPts val="100"/>
              </a:spcBef>
              <a:spcAft>
                <a:spcPts val="0"/>
              </a:spcAft>
              <a:buNone/>
            </a:pPr>
            <a:r>
              <a:t/>
            </a:r>
            <a:endParaRPr b="1" sz="1800">
              <a:solidFill>
                <a:schemeClr val="dk1"/>
              </a:solidFill>
              <a:latin typeface="Times New Roman"/>
              <a:ea typeface="Times New Roman"/>
              <a:cs typeface="Times New Roman"/>
              <a:sym typeface="Times New Roman"/>
            </a:endParaRPr>
          </a:p>
          <a:p>
            <a:pPr indent="0" lvl="0" marL="12700" marR="0" rtl="0" algn="l">
              <a:lnSpc>
                <a:spcPct val="100000"/>
              </a:lnSpc>
              <a:spcBef>
                <a:spcPts val="100"/>
              </a:spcBef>
              <a:spcAft>
                <a:spcPts val="0"/>
              </a:spcAft>
              <a:buNone/>
            </a:pPr>
            <a:r>
              <a:t/>
            </a:r>
            <a:endParaRPr b="1" sz="1800">
              <a:solidFill>
                <a:schemeClr val="dk1"/>
              </a:solidFill>
              <a:latin typeface="Times New Roman"/>
              <a:ea typeface="Times New Roman"/>
              <a:cs typeface="Times New Roman"/>
              <a:sym typeface="Times New Roman"/>
            </a:endParaRPr>
          </a:p>
          <a:p>
            <a:pPr indent="0" lvl="0" marL="12700" marR="0" rtl="0" algn="l">
              <a:lnSpc>
                <a:spcPct val="100000"/>
              </a:lnSpc>
              <a:spcBef>
                <a:spcPts val="100"/>
              </a:spcBef>
              <a:spcAft>
                <a:spcPts val="0"/>
              </a:spcAft>
              <a:buNone/>
            </a:pPr>
            <a:r>
              <a:t/>
            </a:r>
            <a:endParaRPr b="1" sz="1800">
              <a:solidFill>
                <a:schemeClr val="dk1"/>
              </a:solidFill>
              <a:latin typeface="Times New Roman"/>
              <a:ea typeface="Times New Roman"/>
              <a:cs typeface="Times New Roman"/>
              <a:sym typeface="Times New Roman"/>
            </a:endParaRPr>
          </a:p>
          <a:p>
            <a:pPr indent="0" lvl="0" marL="12700" marR="0" rtl="0" algn="l">
              <a:lnSpc>
                <a:spcPct val="100000"/>
              </a:lnSpc>
              <a:spcBef>
                <a:spcPts val="100"/>
              </a:spcBef>
              <a:spcAft>
                <a:spcPts val="0"/>
              </a:spcAft>
              <a:buNone/>
            </a:pPr>
            <a:r>
              <a:t/>
            </a:r>
            <a:endParaRPr b="1" sz="1800">
              <a:solidFill>
                <a:schemeClr val="dk1"/>
              </a:solidFill>
              <a:latin typeface="Times New Roman"/>
              <a:ea typeface="Times New Roman"/>
              <a:cs typeface="Times New Roman"/>
              <a:sym typeface="Times New Roman"/>
            </a:endParaRPr>
          </a:p>
          <a:p>
            <a:pPr indent="0" lvl="0" marL="12700" marR="0" rtl="0" algn="l">
              <a:lnSpc>
                <a:spcPct val="100000"/>
              </a:lnSpc>
              <a:spcBef>
                <a:spcPts val="100"/>
              </a:spcBef>
              <a:spcAft>
                <a:spcPts val="0"/>
              </a:spcAft>
              <a:buNone/>
            </a:pPr>
            <a:r>
              <a:t/>
            </a:r>
            <a:endParaRPr b="1" sz="1800">
              <a:solidFill>
                <a:schemeClr val="dk1"/>
              </a:solidFill>
              <a:latin typeface="Times New Roman"/>
              <a:ea typeface="Times New Roman"/>
              <a:cs typeface="Times New Roman"/>
              <a:sym typeface="Times New Roman"/>
            </a:endParaRPr>
          </a:p>
          <a:p>
            <a:pPr indent="0" lvl="0" marL="12700" marR="0" rtl="0" algn="l">
              <a:lnSpc>
                <a:spcPct val="100000"/>
              </a:lnSpc>
              <a:spcBef>
                <a:spcPts val="100"/>
              </a:spcBef>
              <a:spcAft>
                <a:spcPts val="0"/>
              </a:spcAft>
              <a:buNone/>
            </a:pPr>
            <a:r>
              <a:t/>
            </a:r>
            <a:endParaRPr b="1" sz="1800">
              <a:solidFill>
                <a:schemeClr val="dk1"/>
              </a:solidFill>
              <a:latin typeface="Times New Roman"/>
              <a:ea typeface="Times New Roman"/>
              <a:cs typeface="Times New Roman"/>
              <a:sym typeface="Times New Roman"/>
            </a:endParaRPr>
          </a:p>
          <a:p>
            <a:pPr indent="0" lvl="0" marL="12700" marR="0" rtl="0" algn="l">
              <a:lnSpc>
                <a:spcPct val="100000"/>
              </a:lnSpc>
              <a:spcBef>
                <a:spcPts val="100"/>
              </a:spcBef>
              <a:spcAft>
                <a:spcPts val="0"/>
              </a:spcAft>
              <a:buNone/>
            </a:pPr>
            <a:r>
              <a:t/>
            </a:r>
            <a:endParaRPr b="1" sz="1800">
              <a:solidFill>
                <a:schemeClr val="dk1"/>
              </a:solidFill>
              <a:latin typeface="Times New Roman"/>
              <a:ea typeface="Times New Roman"/>
              <a:cs typeface="Times New Roman"/>
              <a:sym typeface="Times New Roman"/>
            </a:endParaRPr>
          </a:p>
          <a:p>
            <a:pPr indent="0" lvl="0" marL="12700" marR="0" rtl="0" algn="l">
              <a:lnSpc>
                <a:spcPct val="100000"/>
              </a:lnSpc>
              <a:spcBef>
                <a:spcPts val="100"/>
              </a:spcBef>
              <a:spcAft>
                <a:spcPts val="0"/>
              </a:spcAft>
              <a:buNone/>
            </a:pPr>
            <a:r>
              <a:t/>
            </a:r>
            <a:endParaRPr b="1" sz="1800">
              <a:solidFill>
                <a:schemeClr val="dk1"/>
              </a:solidFill>
              <a:latin typeface="Times New Roman"/>
              <a:ea typeface="Times New Roman"/>
              <a:cs typeface="Times New Roman"/>
              <a:sym typeface="Times New Roman"/>
            </a:endParaRPr>
          </a:p>
        </p:txBody>
      </p:sp>
      <p:grpSp>
        <p:nvGrpSpPr>
          <p:cNvPr id="339" name="Google Shape;339;p27"/>
          <p:cNvGrpSpPr/>
          <p:nvPr/>
        </p:nvGrpSpPr>
        <p:grpSpPr>
          <a:xfrm>
            <a:off x="2743199" y="1738312"/>
            <a:ext cx="6701051" cy="4157521"/>
            <a:chOff x="-804862" y="9525"/>
            <a:chExt cx="5891212" cy="4157521"/>
          </a:xfrm>
        </p:grpSpPr>
        <p:pic>
          <p:nvPicPr>
            <p:cNvPr id="340" name="Google Shape;340;p27"/>
            <p:cNvPicPr preferRelativeResize="0"/>
            <p:nvPr/>
          </p:nvPicPr>
          <p:blipFill rotWithShape="1">
            <a:blip r:embed="rId3">
              <a:alphaModFix/>
            </a:blip>
            <a:srcRect b="0" l="0" r="0" t="0"/>
            <a:stretch/>
          </p:blipFill>
          <p:spPr>
            <a:xfrm>
              <a:off x="-804862" y="19050"/>
              <a:ext cx="5881687" cy="4147996"/>
            </a:xfrm>
            <a:prstGeom prst="rect">
              <a:avLst/>
            </a:prstGeom>
            <a:noFill/>
            <a:ln>
              <a:noFill/>
            </a:ln>
          </p:spPr>
        </p:pic>
        <p:sp>
          <p:nvSpPr>
            <p:cNvPr id="341" name="Google Shape;341;p27"/>
            <p:cNvSpPr/>
            <p:nvPr/>
          </p:nvSpPr>
          <p:spPr>
            <a:xfrm>
              <a:off x="9525" y="9525"/>
              <a:ext cx="5076825" cy="3381375"/>
            </a:xfrm>
            <a:custGeom>
              <a:rect b="b" l="l" r="r" t="t"/>
              <a:pathLst>
                <a:path extrusionOk="0" h="3381375" w="5076825">
                  <a:moveTo>
                    <a:pt x="0" y="3381375"/>
                  </a:moveTo>
                  <a:lnTo>
                    <a:pt x="5076825" y="3381375"/>
                  </a:lnTo>
                  <a:lnTo>
                    <a:pt x="5076825" y="0"/>
                  </a:lnTo>
                  <a:lnTo>
                    <a:pt x="0" y="0"/>
                  </a:lnTo>
                  <a:lnTo>
                    <a:pt x="0" y="3381375"/>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descr="AGROH INFRASTRUCTURE DEVELOPERS PRIVATE LIMITED Got New Flyover Bridge  Project In Indore. Mp – NPI" id="346" name="Google Shape;346;p28"/>
          <p:cNvSpPr/>
          <p:nvPr/>
        </p:nvSpPr>
        <p:spPr>
          <a:xfrm>
            <a:off x="155574" y="-14445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7" name="Google Shape;347;p28"/>
          <p:cNvSpPr txBox="1"/>
          <p:nvPr/>
        </p:nvSpPr>
        <p:spPr>
          <a:xfrm>
            <a:off x="1222734" y="711974"/>
            <a:ext cx="9379130" cy="443711"/>
          </a:xfrm>
          <a:prstGeom prst="rect">
            <a:avLst/>
          </a:prstGeom>
          <a:noFill/>
          <a:ln>
            <a:noFill/>
          </a:ln>
        </p:spPr>
        <p:txBody>
          <a:bodyPr anchorCtr="0" anchor="t" bIns="0" lIns="0" spcFirstLastPara="1" rIns="0" wrap="square" tIns="12700">
            <a:spAutoFit/>
          </a:bodyPr>
          <a:lstStyle/>
          <a:p>
            <a:pPr indent="0" lvl="0" marL="0" marR="0" rtl="0" algn="ctr">
              <a:spcBef>
                <a:spcPts val="0"/>
              </a:spcBef>
              <a:spcAft>
                <a:spcPts val="0"/>
              </a:spcAft>
              <a:buNone/>
            </a:pPr>
            <a:r>
              <a:rPr b="1" lang="en-US" sz="2800">
                <a:solidFill>
                  <a:schemeClr val="dk1"/>
                </a:solidFill>
                <a:latin typeface="Calibri"/>
                <a:ea typeface="Calibri"/>
                <a:cs typeface="Calibri"/>
                <a:sym typeface="Calibri"/>
              </a:rPr>
              <a:t>Lancashire boiler:</a:t>
            </a:r>
            <a:endParaRPr b="1" sz="2800">
              <a:solidFill>
                <a:schemeClr val="dk1"/>
              </a:solidFill>
              <a:latin typeface="Calibri"/>
              <a:ea typeface="Calibri"/>
              <a:cs typeface="Calibri"/>
              <a:sym typeface="Calibri"/>
            </a:endParaRPr>
          </a:p>
        </p:txBody>
      </p:sp>
      <p:grpSp>
        <p:nvGrpSpPr>
          <p:cNvPr id="348" name="Google Shape;348;p28"/>
          <p:cNvGrpSpPr/>
          <p:nvPr/>
        </p:nvGrpSpPr>
        <p:grpSpPr>
          <a:xfrm>
            <a:off x="2442949" y="1774824"/>
            <a:ext cx="6423556" cy="3929939"/>
            <a:chOff x="9525" y="9525"/>
            <a:chExt cx="5541010" cy="3308350"/>
          </a:xfrm>
        </p:grpSpPr>
        <p:pic>
          <p:nvPicPr>
            <p:cNvPr id="349" name="Google Shape;349;p28"/>
            <p:cNvPicPr preferRelativeResize="0"/>
            <p:nvPr/>
          </p:nvPicPr>
          <p:blipFill rotWithShape="1">
            <a:blip r:embed="rId3">
              <a:alphaModFix/>
            </a:blip>
            <a:srcRect b="0" l="0" r="0" t="0"/>
            <a:stretch/>
          </p:blipFill>
          <p:spPr>
            <a:xfrm>
              <a:off x="19050" y="19050"/>
              <a:ext cx="5521959" cy="3289300"/>
            </a:xfrm>
            <a:prstGeom prst="rect">
              <a:avLst/>
            </a:prstGeom>
            <a:noFill/>
            <a:ln>
              <a:noFill/>
            </a:ln>
          </p:spPr>
        </p:pic>
        <p:sp>
          <p:nvSpPr>
            <p:cNvPr id="350" name="Google Shape;350;p28"/>
            <p:cNvSpPr/>
            <p:nvPr/>
          </p:nvSpPr>
          <p:spPr>
            <a:xfrm>
              <a:off x="9525" y="9525"/>
              <a:ext cx="5541010" cy="3308350"/>
            </a:xfrm>
            <a:custGeom>
              <a:rect b="b" l="l" r="r" t="t"/>
              <a:pathLst>
                <a:path extrusionOk="0" h="3308350" w="5541010">
                  <a:moveTo>
                    <a:pt x="0" y="3308350"/>
                  </a:moveTo>
                  <a:lnTo>
                    <a:pt x="5541009" y="3308350"/>
                  </a:lnTo>
                  <a:lnTo>
                    <a:pt x="5541009" y="0"/>
                  </a:lnTo>
                  <a:lnTo>
                    <a:pt x="0" y="0"/>
                  </a:lnTo>
                  <a:lnTo>
                    <a:pt x="0" y="3308350"/>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descr="AGROH INFRASTRUCTURE DEVELOPERS PRIVATE LIMITED Got New Flyover Bridge  Project In Indore. Mp – NPI" id="355" name="Google Shape;355;p29"/>
          <p:cNvSpPr/>
          <p:nvPr/>
        </p:nvSpPr>
        <p:spPr>
          <a:xfrm>
            <a:off x="155574" y="-14445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356" name="Google Shape;356;p29"/>
          <p:cNvGraphicFramePr/>
          <p:nvPr/>
        </p:nvGraphicFramePr>
        <p:xfrm>
          <a:off x="2197290" y="750627"/>
          <a:ext cx="3000000" cy="3000000"/>
        </p:xfrm>
        <a:graphic>
          <a:graphicData uri="http://schemas.openxmlformats.org/drawingml/2006/table">
            <a:tbl>
              <a:tblPr bandCol="1" bandRow="1" firstCol="1" firstRow="1" lastCol="1" lastRow="1">
                <a:noFill/>
                <a:tableStyleId>{2A3060B9-6CE8-4D11-B103-7E99081B64CD}</a:tableStyleId>
              </a:tblPr>
              <a:tblGrid>
                <a:gridCol w="1811100"/>
                <a:gridCol w="3005925"/>
                <a:gridCol w="3126000"/>
              </a:tblGrid>
              <a:tr h="780200">
                <a:tc>
                  <a:txBody>
                    <a:bodyPr/>
                    <a:lstStyle/>
                    <a:p>
                      <a:pPr indent="0" lvl="0" marL="67945" marR="94615" rtl="0" algn="l">
                        <a:lnSpc>
                          <a:spcPct val="115000"/>
                        </a:lnSpc>
                        <a:spcBef>
                          <a:spcPts val="0"/>
                        </a:spcBef>
                        <a:spcAft>
                          <a:spcPts val="0"/>
                        </a:spcAft>
                        <a:buNone/>
                      </a:pPr>
                      <a:r>
                        <a:rPr lang="en-US" sz="1200"/>
                        <a:t>Sl no</a:t>
                      </a:r>
                      <a:endParaRPr sz="1100">
                        <a:latin typeface="Times New Roman"/>
                        <a:ea typeface="Times New Roman"/>
                        <a:cs typeface="Times New Roman"/>
                        <a:sym typeface="Times New Roman"/>
                      </a:endParaRPr>
                    </a:p>
                  </a:txBody>
                  <a:tcPr marT="0" marB="0" marR="0" marL="0"/>
                </a:tc>
                <a:tc>
                  <a:txBody>
                    <a:bodyPr/>
                    <a:lstStyle/>
                    <a:p>
                      <a:pPr indent="0" lvl="0" marL="67945" marR="0" rtl="0" algn="l">
                        <a:spcBef>
                          <a:spcPts val="0"/>
                        </a:spcBef>
                        <a:spcAft>
                          <a:spcPts val="0"/>
                        </a:spcAft>
                        <a:buNone/>
                      </a:pPr>
                      <a:r>
                        <a:rPr lang="en-US" sz="1200"/>
                        <a:t>WATER TUBE BOILERS</a:t>
                      </a:r>
                      <a:endParaRPr sz="1100">
                        <a:latin typeface="Times New Roman"/>
                        <a:ea typeface="Times New Roman"/>
                        <a:cs typeface="Times New Roman"/>
                        <a:sym typeface="Times New Roman"/>
                      </a:endParaRPr>
                    </a:p>
                  </a:txBody>
                  <a:tcPr marT="0" marB="0" marR="0" marL="0"/>
                </a:tc>
                <a:tc>
                  <a:txBody>
                    <a:bodyPr/>
                    <a:lstStyle/>
                    <a:p>
                      <a:pPr indent="0" lvl="0" marL="67945" marR="0" rtl="0" algn="l">
                        <a:spcBef>
                          <a:spcPts val="0"/>
                        </a:spcBef>
                        <a:spcAft>
                          <a:spcPts val="0"/>
                        </a:spcAft>
                        <a:buNone/>
                      </a:pPr>
                      <a:r>
                        <a:rPr lang="en-US" sz="1200"/>
                        <a:t>FIRE TUBE BOILERS</a:t>
                      </a:r>
                      <a:endParaRPr sz="1100">
                        <a:latin typeface="Times New Roman"/>
                        <a:ea typeface="Times New Roman"/>
                        <a:cs typeface="Times New Roman"/>
                        <a:sym typeface="Times New Roman"/>
                      </a:endParaRPr>
                    </a:p>
                  </a:txBody>
                  <a:tcPr marT="0" marB="0" marR="0" marL="0"/>
                </a:tc>
              </a:tr>
              <a:tr h="708525">
                <a:tc>
                  <a:txBody>
                    <a:bodyPr/>
                    <a:lstStyle/>
                    <a:p>
                      <a:pPr indent="0" lvl="0" marL="67945" marR="0" rtl="0" algn="l">
                        <a:lnSpc>
                          <a:spcPct val="113333"/>
                        </a:lnSpc>
                        <a:spcBef>
                          <a:spcPts val="0"/>
                        </a:spcBef>
                        <a:spcAft>
                          <a:spcPts val="0"/>
                        </a:spcAft>
                        <a:buNone/>
                      </a:pPr>
                      <a:r>
                        <a:rPr lang="en-US" sz="1200"/>
                        <a:t>1.</a:t>
                      </a:r>
                      <a:endParaRPr sz="1100">
                        <a:latin typeface="Times New Roman"/>
                        <a:ea typeface="Times New Roman"/>
                        <a:cs typeface="Times New Roman"/>
                        <a:sym typeface="Times New Roman"/>
                      </a:endParaRPr>
                    </a:p>
                  </a:txBody>
                  <a:tcPr marT="0" marB="0" marR="0" marL="0"/>
                </a:tc>
                <a:tc>
                  <a:txBody>
                    <a:bodyPr/>
                    <a:lstStyle/>
                    <a:p>
                      <a:pPr indent="0" lvl="0" marL="67945" marR="59689" rtl="0" algn="just">
                        <a:spcBef>
                          <a:spcPts val="0"/>
                        </a:spcBef>
                        <a:spcAft>
                          <a:spcPts val="0"/>
                        </a:spcAft>
                        <a:buNone/>
                      </a:pPr>
                      <a:r>
                        <a:rPr lang="en-US" sz="1200"/>
                        <a:t>In water tube boilers, water is circulated inside the tubes and hot gases surround the water tubes</a:t>
                      </a:r>
                      <a:endParaRPr sz="1100">
                        <a:latin typeface="Times New Roman"/>
                        <a:ea typeface="Times New Roman"/>
                        <a:cs typeface="Times New Roman"/>
                        <a:sym typeface="Times New Roman"/>
                      </a:endParaRPr>
                    </a:p>
                  </a:txBody>
                  <a:tcPr marT="0" marB="0" marR="0" marL="0"/>
                </a:tc>
                <a:tc>
                  <a:txBody>
                    <a:bodyPr/>
                    <a:lstStyle/>
                    <a:p>
                      <a:pPr indent="0" lvl="0" marL="67945" marR="61595" rtl="0" algn="just">
                        <a:spcBef>
                          <a:spcPts val="0"/>
                        </a:spcBef>
                        <a:spcAft>
                          <a:spcPts val="0"/>
                        </a:spcAft>
                        <a:buNone/>
                      </a:pPr>
                      <a:r>
                        <a:rPr lang="en-US" sz="1200"/>
                        <a:t>In fire tube boilers, hot gases pass inside the tube and water surrounds the tubes.</a:t>
                      </a:r>
                      <a:endParaRPr sz="1100">
                        <a:latin typeface="Times New Roman"/>
                        <a:ea typeface="Times New Roman"/>
                        <a:cs typeface="Times New Roman"/>
                        <a:sym typeface="Times New Roman"/>
                      </a:endParaRPr>
                    </a:p>
                  </a:txBody>
                  <a:tcPr marT="0" marB="0" marR="0" marL="0"/>
                </a:tc>
              </a:tr>
              <a:tr h="505575">
                <a:tc>
                  <a:txBody>
                    <a:bodyPr/>
                    <a:lstStyle/>
                    <a:p>
                      <a:pPr indent="0" lvl="0" marL="67945" marR="0" rtl="0" algn="l">
                        <a:lnSpc>
                          <a:spcPct val="113750"/>
                        </a:lnSpc>
                        <a:spcBef>
                          <a:spcPts val="0"/>
                        </a:spcBef>
                        <a:spcAft>
                          <a:spcPts val="0"/>
                        </a:spcAft>
                        <a:buNone/>
                      </a:pPr>
                      <a:r>
                        <a:rPr lang="en-US" sz="1200"/>
                        <a:t>2.</a:t>
                      </a:r>
                      <a:endParaRPr sz="1100">
                        <a:latin typeface="Times New Roman"/>
                        <a:ea typeface="Times New Roman"/>
                        <a:cs typeface="Times New Roman"/>
                        <a:sym typeface="Times New Roman"/>
                      </a:endParaRPr>
                    </a:p>
                  </a:txBody>
                  <a:tcPr marT="0" marB="0" marR="0" marL="0"/>
                </a:tc>
                <a:tc>
                  <a:txBody>
                    <a:bodyPr/>
                    <a:lstStyle/>
                    <a:p>
                      <a:pPr indent="0" lvl="0" marL="67945" marR="0" rtl="0" algn="l">
                        <a:spcBef>
                          <a:spcPts val="0"/>
                        </a:spcBef>
                        <a:spcAft>
                          <a:spcPts val="0"/>
                        </a:spcAft>
                        <a:buNone/>
                      </a:pPr>
                      <a:r>
                        <a:rPr lang="en-US" sz="1200"/>
                        <a:t>Furnace is situated outside the boilers shell.</a:t>
                      </a:r>
                      <a:endParaRPr sz="1100">
                        <a:latin typeface="Times New Roman"/>
                        <a:ea typeface="Times New Roman"/>
                        <a:cs typeface="Times New Roman"/>
                        <a:sym typeface="Times New Roman"/>
                      </a:endParaRPr>
                    </a:p>
                  </a:txBody>
                  <a:tcPr marT="0" marB="0" marR="0" marL="0"/>
                </a:tc>
                <a:tc>
                  <a:txBody>
                    <a:bodyPr/>
                    <a:lstStyle/>
                    <a:p>
                      <a:pPr indent="0" lvl="0" marL="67945" marR="0" rtl="0" algn="l">
                        <a:spcBef>
                          <a:spcPts val="0"/>
                        </a:spcBef>
                        <a:spcAft>
                          <a:spcPts val="0"/>
                        </a:spcAft>
                        <a:buNone/>
                      </a:pPr>
                      <a:r>
                        <a:rPr lang="en-US" sz="1200"/>
                        <a:t>Furnace is situated inside the boiler shell</a:t>
                      </a:r>
                      <a:endParaRPr sz="1100">
                        <a:latin typeface="Times New Roman"/>
                        <a:ea typeface="Times New Roman"/>
                        <a:cs typeface="Times New Roman"/>
                        <a:sym typeface="Times New Roman"/>
                      </a:endParaRPr>
                    </a:p>
                  </a:txBody>
                  <a:tcPr marT="0" marB="0" marR="0" marL="0"/>
                </a:tc>
              </a:tr>
              <a:tr h="602400">
                <a:tc>
                  <a:txBody>
                    <a:bodyPr/>
                    <a:lstStyle/>
                    <a:p>
                      <a:pPr indent="0" lvl="0" marL="67945" marR="0" rtl="0" algn="l">
                        <a:lnSpc>
                          <a:spcPct val="113750"/>
                        </a:lnSpc>
                        <a:spcBef>
                          <a:spcPts val="0"/>
                        </a:spcBef>
                        <a:spcAft>
                          <a:spcPts val="0"/>
                        </a:spcAft>
                        <a:buNone/>
                      </a:pPr>
                      <a:r>
                        <a:rPr lang="en-US" sz="1200"/>
                        <a:t>3.</a:t>
                      </a:r>
                      <a:endParaRPr sz="1100">
                        <a:latin typeface="Times New Roman"/>
                        <a:ea typeface="Times New Roman"/>
                        <a:cs typeface="Times New Roman"/>
                        <a:sym typeface="Times New Roman"/>
                      </a:endParaRPr>
                    </a:p>
                  </a:txBody>
                  <a:tcPr marT="0" marB="0" marR="0" marL="0"/>
                </a:tc>
                <a:tc>
                  <a:txBody>
                    <a:bodyPr/>
                    <a:lstStyle/>
                    <a:p>
                      <a:pPr indent="0" lvl="0" marL="67945" marR="60960" rtl="0" algn="just">
                        <a:lnSpc>
                          <a:spcPct val="115000"/>
                        </a:lnSpc>
                        <a:spcBef>
                          <a:spcPts val="0"/>
                        </a:spcBef>
                        <a:spcAft>
                          <a:spcPts val="0"/>
                        </a:spcAft>
                        <a:buNone/>
                      </a:pPr>
                      <a:r>
                        <a:rPr lang="en-US" sz="1200"/>
                        <a:t>Water circulates between the drum and the tubes maintaining a closed circuit.</a:t>
                      </a:r>
                      <a:endParaRPr sz="1100">
                        <a:latin typeface="Times New Roman"/>
                        <a:ea typeface="Times New Roman"/>
                        <a:cs typeface="Times New Roman"/>
                        <a:sym typeface="Times New Roman"/>
                      </a:endParaRPr>
                    </a:p>
                  </a:txBody>
                  <a:tcPr marT="0" marB="0" marR="0" marL="0"/>
                </a:tc>
                <a:tc>
                  <a:txBody>
                    <a:bodyPr/>
                    <a:lstStyle/>
                    <a:p>
                      <a:pPr indent="0" lvl="0" marL="67945" marR="0" rtl="0" algn="l">
                        <a:spcBef>
                          <a:spcPts val="0"/>
                        </a:spcBef>
                        <a:spcAft>
                          <a:spcPts val="0"/>
                        </a:spcAft>
                        <a:buNone/>
                      </a:pPr>
                      <a:r>
                        <a:rPr lang="en-US" sz="1200"/>
                        <a:t>Water circulates within the boilers drum only.</a:t>
                      </a:r>
                      <a:endParaRPr sz="1100">
                        <a:latin typeface="Times New Roman"/>
                        <a:ea typeface="Times New Roman"/>
                        <a:cs typeface="Times New Roman"/>
                        <a:sym typeface="Times New Roman"/>
                      </a:endParaRPr>
                    </a:p>
                  </a:txBody>
                  <a:tcPr marT="0" marB="0" marR="0" marL="0"/>
                </a:tc>
              </a:tr>
              <a:tr h="686300">
                <a:tc>
                  <a:txBody>
                    <a:bodyPr/>
                    <a:lstStyle/>
                    <a:p>
                      <a:pPr indent="0" lvl="0" marL="67945" marR="0" rtl="0" algn="l">
                        <a:lnSpc>
                          <a:spcPct val="113750"/>
                        </a:lnSpc>
                        <a:spcBef>
                          <a:spcPts val="0"/>
                        </a:spcBef>
                        <a:spcAft>
                          <a:spcPts val="0"/>
                        </a:spcAft>
                        <a:buNone/>
                      </a:pPr>
                      <a:r>
                        <a:rPr lang="en-US" sz="1200"/>
                        <a:t>4.</a:t>
                      </a:r>
                      <a:endParaRPr sz="1100">
                        <a:latin typeface="Times New Roman"/>
                        <a:ea typeface="Times New Roman"/>
                        <a:cs typeface="Times New Roman"/>
                        <a:sym typeface="Times New Roman"/>
                      </a:endParaRPr>
                    </a:p>
                  </a:txBody>
                  <a:tcPr marT="0" marB="0" marR="0" marL="0"/>
                </a:tc>
                <a:tc>
                  <a:txBody>
                    <a:bodyPr/>
                    <a:lstStyle/>
                    <a:p>
                      <a:pPr indent="0" lvl="0" marL="67945" marR="59689" rtl="0" algn="just">
                        <a:spcBef>
                          <a:spcPts val="0"/>
                        </a:spcBef>
                        <a:spcAft>
                          <a:spcPts val="0"/>
                        </a:spcAft>
                        <a:buNone/>
                      </a:pPr>
                      <a:r>
                        <a:rPr lang="en-US" sz="1200"/>
                        <a:t>Combustion space is large, complete combustion of fuel is possible</a:t>
                      </a:r>
                      <a:endParaRPr sz="1100">
                        <a:latin typeface="Times New Roman"/>
                        <a:ea typeface="Times New Roman"/>
                        <a:cs typeface="Times New Roman"/>
                        <a:sym typeface="Times New Roman"/>
                      </a:endParaRPr>
                    </a:p>
                  </a:txBody>
                  <a:tcPr marT="0" marB="0" marR="0" marL="0"/>
                </a:tc>
                <a:tc>
                  <a:txBody>
                    <a:bodyPr/>
                    <a:lstStyle/>
                    <a:p>
                      <a:pPr indent="0" lvl="0" marL="67945" marR="62864" rtl="0" algn="just">
                        <a:spcBef>
                          <a:spcPts val="0"/>
                        </a:spcBef>
                        <a:spcAft>
                          <a:spcPts val="0"/>
                        </a:spcAft>
                        <a:buNone/>
                      </a:pPr>
                      <a:r>
                        <a:rPr lang="en-US" sz="1200"/>
                        <a:t>Combustion efficiency is low. Combustion takes place in a small space within the boiler shell.</a:t>
                      </a:r>
                      <a:endParaRPr sz="1100">
                        <a:latin typeface="Times New Roman"/>
                        <a:ea typeface="Times New Roman"/>
                        <a:cs typeface="Times New Roman"/>
                        <a:sym typeface="Times New Roman"/>
                      </a:endParaRPr>
                    </a:p>
                  </a:txBody>
                  <a:tcPr marT="0" marB="0" marR="0" marL="0"/>
                </a:tc>
              </a:tr>
              <a:tr h="291875">
                <a:tc>
                  <a:txBody>
                    <a:bodyPr/>
                    <a:lstStyle/>
                    <a:p>
                      <a:pPr indent="0" lvl="0" marL="67945" marR="0" rtl="0" algn="l">
                        <a:lnSpc>
                          <a:spcPct val="113750"/>
                        </a:lnSpc>
                        <a:spcBef>
                          <a:spcPts val="0"/>
                        </a:spcBef>
                        <a:spcAft>
                          <a:spcPts val="0"/>
                        </a:spcAft>
                        <a:buNone/>
                      </a:pPr>
                      <a:r>
                        <a:rPr lang="en-US" sz="1200"/>
                        <a:t>5.</a:t>
                      </a:r>
                      <a:endParaRPr sz="1100">
                        <a:latin typeface="Times New Roman"/>
                        <a:ea typeface="Times New Roman"/>
                        <a:cs typeface="Times New Roman"/>
                        <a:sym typeface="Times New Roman"/>
                      </a:endParaRPr>
                    </a:p>
                  </a:txBody>
                  <a:tcPr marT="0" marB="0" marR="0" marL="0"/>
                </a:tc>
                <a:tc>
                  <a:txBody>
                    <a:bodyPr/>
                    <a:lstStyle/>
                    <a:p>
                      <a:pPr indent="0" lvl="0" marL="67945" marR="0" rtl="0" algn="l">
                        <a:lnSpc>
                          <a:spcPct val="113750"/>
                        </a:lnSpc>
                        <a:spcBef>
                          <a:spcPts val="0"/>
                        </a:spcBef>
                        <a:spcAft>
                          <a:spcPts val="0"/>
                        </a:spcAft>
                        <a:buNone/>
                      </a:pPr>
                      <a:r>
                        <a:rPr lang="en-US" sz="1200"/>
                        <a:t>Steam generation rate is fast.</a:t>
                      </a:r>
                      <a:endParaRPr sz="1100">
                        <a:latin typeface="Times New Roman"/>
                        <a:ea typeface="Times New Roman"/>
                        <a:cs typeface="Times New Roman"/>
                        <a:sym typeface="Times New Roman"/>
                      </a:endParaRPr>
                    </a:p>
                  </a:txBody>
                  <a:tcPr marT="0" marB="0" marR="0" marL="0"/>
                </a:tc>
                <a:tc>
                  <a:txBody>
                    <a:bodyPr/>
                    <a:lstStyle/>
                    <a:p>
                      <a:pPr indent="0" lvl="0" marL="67945" marR="0" rtl="0" algn="l">
                        <a:lnSpc>
                          <a:spcPct val="113750"/>
                        </a:lnSpc>
                        <a:spcBef>
                          <a:spcPts val="0"/>
                        </a:spcBef>
                        <a:spcAft>
                          <a:spcPts val="0"/>
                        </a:spcAft>
                        <a:buNone/>
                      </a:pPr>
                      <a:r>
                        <a:rPr lang="en-US" sz="1200"/>
                        <a:t>Steam generation rate is slow</a:t>
                      </a:r>
                      <a:endParaRPr sz="1100">
                        <a:latin typeface="Times New Roman"/>
                        <a:ea typeface="Times New Roman"/>
                        <a:cs typeface="Times New Roman"/>
                        <a:sym typeface="Times New Roman"/>
                      </a:endParaRPr>
                    </a:p>
                  </a:txBody>
                  <a:tcPr marT="0" marB="0" marR="0" marL="0"/>
                </a:tc>
              </a:tr>
              <a:tr h="284700">
                <a:tc>
                  <a:txBody>
                    <a:bodyPr/>
                    <a:lstStyle/>
                    <a:p>
                      <a:pPr indent="0" lvl="0" marL="67945" marR="0" rtl="0" algn="l">
                        <a:lnSpc>
                          <a:spcPct val="113750"/>
                        </a:lnSpc>
                        <a:spcBef>
                          <a:spcPts val="0"/>
                        </a:spcBef>
                        <a:spcAft>
                          <a:spcPts val="0"/>
                        </a:spcAft>
                        <a:buNone/>
                      </a:pPr>
                      <a:r>
                        <a:rPr lang="en-US" sz="1200"/>
                        <a:t>6.</a:t>
                      </a:r>
                      <a:endParaRPr sz="1100">
                        <a:latin typeface="Times New Roman"/>
                        <a:ea typeface="Times New Roman"/>
                        <a:cs typeface="Times New Roman"/>
                        <a:sym typeface="Times New Roman"/>
                      </a:endParaRPr>
                    </a:p>
                  </a:txBody>
                  <a:tcPr marT="0" marB="0" marR="0" marL="0"/>
                </a:tc>
                <a:tc>
                  <a:txBody>
                    <a:bodyPr/>
                    <a:lstStyle/>
                    <a:p>
                      <a:pPr indent="0" lvl="0" marL="67945" marR="0" rtl="0" algn="l">
                        <a:lnSpc>
                          <a:spcPct val="113750"/>
                        </a:lnSpc>
                        <a:spcBef>
                          <a:spcPts val="0"/>
                        </a:spcBef>
                        <a:spcAft>
                          <a:spcPts val="0"/>
                        </a:spcAft>
                        <a:buNone/>
                      </a:pPr>
                      <a:r>
                        <a:rPr lang="en-US" sz="1200"/>
                        <a:t>Evaporating capacity is high</a:t>
                      </a:r>
                      <a:endParaRPr sz="1100">
                        <a:latin typeface="Times New Roman"/>
                        <a:ea typeface="Times New Roman"/>
                        <a:cs typeface="Times New Roman"/>
                        <a:sym typeface="Times New Roman"/>
                      </a:endParaRPr>
                    </a:p>
                  </a:txBody>
                  <a:tcPr marT="0" marB="0" marR="0" marL="0"/>
                </a:tc>
                <a:tc>
                  <a:txBody>
                    <a:bodyPr/>
                    <a:lstStyle/>
                    <a:p>
                      <a:pPr indent="0" lvl="0" marL="67945" marR="0" rtl="0" algn="l">
                        <a:lnSpc>
                          <a:spcPct val="113750"/>
                        </a:lnSpc>
                        <a:spcBef>
                          <a:spcPts val="0"/>
                        </a:spcBef>
                        <a:spcAft>
                          <a:spcPts val="0"/>
                        </a:spcAft>
                        <a:buNone/>
                      </a:pPr>
                      <a:r>
                        <a:rPr lang="en-US" sz="1200"/>
                        <a:t>Rate of evaporation is low</a:t>
                      </a:r>
                      <a:endParaRPr sz="1100">
                        <a:latin typeface="Times New Roman"/>
                        <a:ea typeface="Times New Roman"/>
                        <a:cs typeface="Times New Roman"/>
                        <a:sym typeface="Times New Roman"/>
                      </a:endParaRPr>
                    </a:p>
                  </a:txBody>
                  <a:tcPr marT="0" marB="0" marR="0" marL="0"/>
                </a:tc>
              </a:tr>
              <a:tr h="283275">
                <a:tc>
                  <a:txBody>
                    <a:bodyPr/>
                    <a:lstStyle/>
                    <a:p>
                      <a:pPr indent="0" lvl="0" marL="67945" marR="0" rtl="0" algn="l">
                        <a:lnSpc>
                          <a:spcPct val="114583"/>
                        </a:lnSpc>
                        <a:spcBef>
                          <a:spcPts val="0"/>
                        </a:spcBef>
                        <a:spcAft>
                          <a:spcPts val="0"/>
                        </a:spcAft>
                        <a:buNone/>
                      </a:pPr>
                      <a:r>
                        <a:rPr lang="en-US" sz="1200"/>
                        <a:t>7.</a:t>
                      </a:r>
                      <a:endParaRPr sz="1100">
                        <a:latin typeface="Times New Roman"/>
                        <a:ea typeface="Times New Roman"/>
                        <a:cs typeface="Times New Roman"/>
                        <a:sym typeface="Times New Roman"/>
                      </a:endParaRPr>
                    </a:p>
                  </a:txBody>
                  <a:tcPr marT="0" marB="0" marR="0" marL="0"/>
                </a:tc>
                <a:tc>
                  <a:txBody>
                    <a:bodyPr/>
                    <a:lstStyle/>
                    <a:p>
                      <a:pPr indent="0" lvl="0" marL="67945" marR="0" rtl="0" algn="l">
                        <a:lnSpc>
                          <a:spcPct val="114583"/>
                        </a:lnSpc>
                        <a:spcBef>
                          <a:spcPts val="0"/>
                        </a:spcBef>
                        <a:spcAft>
                          <a:spcPts val="0"/>
                        </a:spcAft>
                        <a:buNone/>
                      </a:pPr>
                      <a:r>
                        <a:rPr lang="en-US" sz="1200"/>
                        <a:t>Thermal efficiency is high</a:t>
                      </a:r>
                      <a:endParaRPr sz="1100">
                        <a:latin typeface="Times New Roman"/>
                        <a:ea typeface="Times New Roman"/>
                        <a:cs typeface="Times New Roman"/>
                        <a:sym typeface="Times New Roman"/>
                      </a:endParaRPr>
                    </a:p>
                  </a:txBody>
                  <a:tcPr marT="0" marB="0" marR="0" marL="0"/>
                </a:tc>
                <a:tc>
                  <a:txBody>
                    <a:bodyPr/>
                    <a:lstStyle/>
                    <a:p>
                      <a:pPr indent="0" lvl="0" marL="67945" marR="0" rtl="0" algn="l">
                        <a:lnSpc>
                          <a:spcPct val="114583"/>
                        </a:lnSpc>
                        <a:spcBef>
                          <a:spcPts val="0"/>
                        </a:spcBef>
                        <a:spcAft>
                          <a:spcPts val="0"/>
                        </a:spcAft>
                        <a:buNone/>
                      </a:pPr>
                      <a:r>
                        <a:rPr lang="en-US" sz="1200"/>
                        <a:t>Thermal efficiency is low</a:t>
                      </a:r>
                      <a:endParaRPr sz="1100">
                        <a:latin typeface="Times New Roman"/>
                        <a:ea typeface="Times New Roman"/>
                        <a:cs typeface="Times New Roman"/>
                        <a:sym typeface="Times New Roman"/>
                      </a:endParaRPr>
                    </a:p>
                  </a:txBody>
                  <a:tcPr marT="0" marB="0" marR="0" marL="0"/>
                </a:tc>
              </a:tr>
              <a:tr h="602400">
                <a:tc>
                  <a:txBody>
                    <a:bodyPr/>
                    <a:lstStyle/>
                    <a:p>
                      <a:pPr indent="0" lvl="0" marL="67945" marR="0" rtl="0" algn="l">
                        <a:lnSpc>
                          <a:spcPct val="113750"/>
                        </a:lnSpc>
                        <a:spcBef>
                          <a:spcPts val="0"/>
                        </a:spcBef>
                        <a:spcAft>
                          <a:spcPts val="0"/>
                        </a:spcAft>
                        <a:buNone/>
                      </a:pPr>
                      <a:r>
                        <a:rPr lang="en-US" sz="1200"/>
                        <a:t>8.</a:t>
                      </a:r>
                      <a:endParaRPr sz="1100">
                        <a:latin typeface="Times New Roman"/>
                        <a:ea typeface="Times New Roman"/>
                        <a:cs typeface="Times New Roman"/>
                        <a:sym typeface="Times New Roman"/>
                      </a:endParaRPr>
                    </a:p>
                  </a:txBody>
                  <a:tcPr marT="0" marB="0" marR="0" marL="0"/>
                </a:tc>
                <a:tc>
                  <a:txBody>
                    <a:bodyPr/>
                    <a:lstStyle/>
                    <a:p>
                      <a:pPr indent="0" lvl="0" marL="67945" marR="60960" rtl="0" algn="just">
                        <a:lnSpc>
                          <a:spcPct val="115000"/>
                        </a:lnSpc>
                        <a:spcBef>
                          <a:spcPts val="0"/>
                        </a:spcBef>
                        <a:spcAft>
                          <a:spcPts val="0"/>
                        </a:spcAft>
                        <a:buNone/>
                      </a:pPr>
                      <a:r>
                        <a:rPr lang="en-US" sz="1200"/>
                        <a:t>All parts of water tubes boilers are easily accessible for cleaning, inspection and repair</a:t>
                      </a:r>
                      <a:endParaRPr sz="1100">
                        <a:latin typeface="Times New Roman"/>
                        <a:ea typeface="Times New Roman"/>
                        <a:cs typeface="Times New Roman"/>
                        <a:sym typeface="Times New Roman"/>
                      </a:endParaRPr>
                    </a:p>
                  </a:txBody>
                  <a:tcPr marT="0" marB="0" marR="0" marL="0"/>
                </a:tc>
                <a:tc>
                  <a:txBody>
                    <a:bodyPr/>
                    <a:lstStyle/>
                    <a:p>
                      <a:pPr indent="0" lvl="0" marL="67945" marR="0" rtl="0" algn="l">
                        <a:spcBef>
                          <a:spcPts val="0"/>
                        </a:spcBef>
                        <a:spcAft>
                          <a:spcPts val="0"/>
                        </a:spcAft>
                        <a:buNone/>
                      </a:pPr>
                      <a:r>
                        <a:rPr lang="en-US" sz="1200"/>
                        <a:t>Cleaning, inspection and repairing is difficult due to inaccessible parts.</a:t>
                      </a:r>
                      <a:endParaRPr sz="1100">
                        <a:latin typeface="Times New Roman"/>
                        <a:ea typeface="Times New Roman"/>
                        <a:cs typeface="Times New Roman"/>
                        <a:sym typeface="Times New Roman"/>
                      </a:endParaRPr>
                    </a:p>
                  </a:txBody>
                  <a:tcPr marT="0" marB="0" marR="0" marL="0"/>
                </a:tc>
              </a:tr>
              <a:tr h="266050">
                <a:tc>
                  <a:txBody>
                    <a:bodyPr/>
                    <a:lstStyle/>
                    <a:p>
                      <a:pPr indent="0" lvl="0" marL="67945" marR="0" rtl="0" algn="l">
                        <a:lnSpc>
                          <a:spcPct val="113333"/>
                        </a:lnSpc>
                        <a:spcBef>
                          <a:spcPts val="0"/>
                        </a:spcBef>
                        <a:spcAft>
                          <a:spcPts val="0"/>
                        </a:spcAft>
                        <a:buNone/>
                      </a:pPr>
                      <a:r>
                        <a:rPr lang="en-US" sz="1200"/>
                        <a:t>9.</a:t>
                      </a:r>
                      <a:endParaRPr sz="1100">
                        <a:latin typeface="Times New Roman"/>
                        <a:ea typeface="Times New Roman"/>
                        <a:cs typeface="Times New Roman"/>
                        <a:sym typeface="Times New Roman"/>
                      </a:endParaRPr>
                    </a:p>
                  </a:txBody>
                  <a:tcPr marT="0" marB="0" marR="0" marL="0"/>
                </a:tc>
                <a:tc>
                  <a:txBody>
                    <a:bodyPr/>
                    <a:lstStyle/>
                    <a:p>
                      <a:pPr indent="0" lvl="0" marL="67945" marR="0" rtl="0" algn="l">
                        <a:lnSpc>
                          <a:spcPct val="113333"/>
                        </a:lnSpc>
                        <a:spcBef>
                          <a:spcPts val="0"/>
                        </a:spcBef>
                        <a:spcAft>
                          <a:spcPts val="0"/>
                        </a:spcAft>
                        <a:buNone/>
                      </a:pPr>
                      <a:r>
                        <a:rPr lang="en-US" sz="1200"/>
                        <a:t>High cost</a:t>
                      </a:r>
                      <a:endParaRPr sz="1100">
                        <a:latin typeface="Times New Roman"/>
                        <a:ea typeface="Times New Roman"/>
                        <a:cs typeface="Times New Roman"/>
                        <a:sym typeface="Times New Roman"/>
                      </a:endParaRPr>
                    </a:p>
                  </a:txBody>
                  <a:tcPr marT="0" marB="0" marR="0" marL="0"/>
                </a:tc>
                <a:tc>
                  <a:txBody>
                    <a:bodyPr/>
                    <a:lstStyle/>
                    <a:p>
                      <a:pPr indent="0" lvl="0" marL="67945" marR="0" rtl="0" algn="l">
                        <a:lnSpc>
                          <a:spcPct val="113333"/>
                        </a:lnSpc>
                        <a:spcBef>
                          <a:spcPts val="0"/>
                        </a:spcBef>
                        <a:spcAft>
                          <a:spcPts val="0"/>
                        </a:spcAft>
                        <a:buNone/>
                      </a:pPr>
                      <a:r>
                        <a:rPr lang="en-US" sz="1200"/>
                        <a:t>Low cost</a:t>
                      </a:r>
                      <a:endParaRPr sz="1100">
                        <a:latin typeface="Times New Roman"/>
                        <a:ea typeface="Times New Roman"/>
                        <a:cs typeface="Times New Roman"/>
                        <a:sym typeface="Times New Roman"/>
                      </a:endParaRPr>
                    </a:p>
                  </a:txBody>
                  <a:tcPr marT="0" marB="0" marR="0" marL="0"/>
                </a:tc>
              </a:tr>
              <a:tr h="284000">
                <a:tc>
                  <a:txBody>
                    <a:bodyPr/>
                    <a:lstStyle/>
                    <a:p>
                      <a:pPr indent="0" lvl="0" marL="67945" marR="0" rtl="0" algn="l">
                        <a:lnSpc>
                          <a:spcPct val="114583"/>
                        </a:lnSpc>
                        <a:spcBef>
                          <a:spcPts val="0"/>
                        </a:spcBef>
                        <a:spcAft>
                          <a:spcPts val="0"/>
                        </a:spcAft>
                        <a:buNone/>
                      </a:pPr>
                      <a:r>
                        <a:rPr lang="en-US" sz="1200"/>
                        <a:t>10.</a:t>
                      </a:r>
                      <a:endParaRPr sz="1100">
                        <a:latin typeface="Times New Roman"/>
                        <a:ea typeface="Times New Roman"/>
                        <a:cs typeface="Times New Roman"/>
                        <a:sym typeface="Times New Roman"/>
                      </a:endParaRPr>
                    </a:p>
                  </a:txBody>
                  <a:tcPr marT="0" marB="0" marR="0" marL="0"/>
                </a:tc>
                <a:tc>
                  <a:txBody>
                    <a:bodyPr/>
                    <a:lstStyle/>
                    <a:p>
                      <a:pPr indent="0" lvl="0" marL="67945" marR="0" rtl="0" algn="l">
                        <a:lnSpc>
                          <a:spcPct val="114583"/>
                        </a:lnSpc>
                        <a:spcBef>
                          <a:spcPts val="0"/>
                        </a:spcBef>
                        <a:spcAft>
                          <a:spcPts val="0"/>
                        </a:spcAft>
                        <a:buNone/>
                      </a:pPr>
                      <a:r>
                        <a:rPr lang="en-US" sz="1200"/>
                        <a:t>Used in power plants</a:t>
                      </a:r>
                      <a:endParaRPr sz="1100">
                        <a:latin typeface="Times New Roman"/>
                        <a:ea typeface="Times New Roman"/>
                        <a:cs typeface="Times New Roman"/>
                        <a:sym typeface="Times New Roman"/>
                      </a:endParaRPr>
                    </a:p>
                  </a:txBody>
                  <a:tcPr marT="0" marB="0" marR="0" marL="0"/>
                </a:tc>
                <a:tc>
                  <a:txBody>
                    <a:bodyPr/>
                    <a:lstStyle/>
                    <a:p>
                      <a:pPr indent="0" lvl="0" marL="67945" marR="0" rtl="0" algn="l">
                        <a:lnSpc>
                          <a:spcPct val="114583"/>
                        </a:lnSpc>
                        <a:spcBef>
                          <a:spcPts val="0"/>
                        </a:spcBef>
                        <a:spcAft>
                          <a:spcPts val="0"/>
                        </a:spcAft>
                        <a:buNone/>
                      </a:pPr>
                      <a:r>
                        <a:rPr lang="en-US" sz="1200"/>
                        <a:t>Used in process industries.</a:t>
                      </a:r>
                      <a:endParaRPr sz="1100">
                        <a:latin typeface="Times New Roman"/>
                        <a:ea typeface="Times New Roman"/>
                        <a:cs typeface="Times New Roman"/>
                        <a:sym typeface="Times New Roman"/>
                      </a:endParaRPr>
                    </a:p>
                  </a:txBody>
                  <a:tcPr marT="0" marB="0" marR="0" marL="0"/>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graphicFrame>
        <p:nvGraphicFramePr>
          <p:cNvPr id="173" name="Google Shape;173;p3"/>
          <p:cNvGraphicFramePr/>
          <p:nvPr/>
        </p:nvGraphicFramePr>
        <p:xfrm>
          <a:off x="805271" y="374220"/>
          <a:ext cx="3000000" cy="3000000"/>
        </p:xfrm>
        <a:graphic>
          <a:graphicData uri="http://schemas.openxmlformats.org/drawingml/2006/table">
            <a:tbl>
              <a:tblPr>
                <a:noFill/>
                <a:tableStyleId>{3A570FCF-ED19-46DF-923C-E930CCECB2F8}</a:tableStyleId>
              </a:tblPr>
              <a:tblGrid>
                <a:gridCol w="715950"/>
                <a:gridCol w="7580750"/>
                <a:gridCol w="772125"/>
                <a:gridCol w="1207300"/>
              </a:tblGrid>
              <a:tr h="462025">
                <a:tc>
                  <a:txBody>
                    <a:bodyPr/>
                    <a:lstStyle/>
                    <a:p>
                      <a:pPr indent="0" lvl="0" marL="0" marR="0" rtl="0" algn="ctr">
                        <a:lnSpc>
                          <a:spcPct val="107000"/>
                        </a:lnSpc>
                        <a:spcBef>
                          <a:spcPts val="0"/>
                        </a:spcBef>
                        <a:spcAft>
                          <a:spcPts val="0"/>
                        </a:spcAft>
                        <a:buNone/>
                      </a:pPr>
                      <a:r>
                        <a:rPr lang="en-US" sz="1800">
                          <a:latin typeface="Times New Roman"/>
                          <a:ea typeface="Times New Roman"/>
                          <a:cs typeface="Times New Roman"/>
                          <a:sym typeface="Times New Roman"/>
                        </a:rPr>
                        <a:t>SL</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800">
                          <a:latin typeface="Times New Roman"/>
                          <a:ea typeface="Times New Roman"/>
                          <a:cs typeface="Times New Roman"/>
                          <a:sym typeface="Times New Roman"/>
                        </a:rPr>
                        <a:t>Content of Course</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800">
                          <a:latin typeface="Times New Roman"/>
                          <a:ea typeface="Times New Roman"/>
                          <a:cs typeface="Times New Roman"/>
                          <a:sym typeface="Times New Roman"/>
                        </a:rPr>
                        <a:t>Hrs</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800">
                          <a:latin typeface="Times New Roman"/>
                          <a:ea typeface="Times New Roman"/>
                          <a:cs typeface="Times New Roman"/>
                          <a:sym typeface="Times New Roman"/>
                        </a:rPr>
                        <a:t>CLOs</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99675">
                <a:tc>
                  <a:txBody>
                    <a:bodyPr/>
                    <a:lstStyle/>
                    <a:p>
                      <a:pPr indent="0" lvl="0" marL="0" marR="0" rtl="0" algn="ctr">
                        <a:lnSpc>
                          <a:spcPct val="107000"/>
                        </a:lnSpc>
                        <a:spcBef>
                          <a:spcPts val="0"/>
                        </a:spcBef>
                        <a:spcAft>
                          <a:spcPts val="0"/>
                        </a:spcAft>
                        <a:buNone/>
                      </a:pPr>
                      <a:r>
                        <a:rPr lang="en-US" sz="1400">
                          <a:latin typeface="Times New Roman"/>
                          <a:ea typeface="Times New Roman"/>
                          <a:cs typeface="Times New Roman"/>
                          <a:sym typeface="Times New Roman"/>
                        </a:rPr>
                        <a:t>1</a:t>
                      </a:r>
                      <a:endParaRPr sz="11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400">
                          <a:solidFill>
                            <a:schemeClr val="dk1"/>
                          </a:solidFill>
                          <a:latin typeface="Calibri"/>
                          <a:ea typeface="Calibri"/>
                          <a:cs typeface="Calibri"/>
                          <a:sym typeface="Calibri"/>
                        </a:rPr>
                        <a:t>Scope of mechanical engineering; Study of sources of energy-conventional  and renewable; Environmental pollution.</a:t>
                      </a:r>
                      <a:endParaRPr sz="14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400">
                          <a:latin typeface="Times New Roman"/>
                          <a:ea typeface="Times New Roman"/>
                          <a:cs typeface="Times New Roman"/>
                          <a:sym typeface="Times New Roman"/>
                        </a:rPr>
                        <a:t>8</a:t>
                      </a:r>
                      <a:endParaRPr sz="11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200">
                          <a:latin typeface="Times New Roman"/>
                          <a:ea typeface="Times New Roman"/>
                          <a:cs typeface="Times New Roman"/>
                          <a:sym typeface="Times New Roman"/>
                        </a:rPr>
                        <a:t>CLO1</a:t>
                      </a:r>
                      <a:endParaRPr sz="11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73450">
                <a:tc>
                  <a:txBody>
                    <a:bodyPr/>
                    <a:lstStyle/>
                    <a:p>
                      <a:pPr indent="0" lvl="0" marL="0" marR="0" rtl="0" algn="ctr">
                        <a:lnSpc>
                          <a:spcPct val="107000"/>
                        </a:lnSpc>
                        <a:spcBef>
                          <a:spcPts val="0"/>
                        </a:spcBef>
                        <a:spcAft>
                          <a:spcPts val="0"/>
                        </a:spcAft>
                        <a:buNone/>
                      </a:pPr>
                      <a:r>
                        <a:rPr lang="en-US" sz="1400">
                          <a:latin typeface="Times New Roman"/>
                          <a:ea typeface="Times New Roman"/>
                          <a:cs typeface="Times New Roman"/>
                          <a:sym typeface="Times New Roman"/>
                        </a:rPr>
                        <a:t>2</a:t>
                      </a:r>
                      <a:endParaRPr sz="11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Major mechanical applications: Automobiles and I.C. engines; Gas turbine</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and jet engines.</a:t>
                      </a:r>
                      <a:endParaRPr sz="14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400">
                          <a:latin typeface="Times New Roman"/>
                          <a:ea typeface="Times New Roman"/>
                          <a:cs typeface="Times New Roman"/>
                          <a:sym typeface="Times New Roman"/>
                        </a:rPr>
                        <a:t>8</a:t>
                      </a:r>
                      <a:endParaRPr sz="11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200">
                          <a:latin typeface="Times New Roman"/>
                          <a:ea typeface="Times New Roman"/>
                          <a:cs typeface="Times New Roman"/>
                          <a:sym typeface="Times New Roman"/>
                        </a:rPr>
                        <a:t>CLO3, CLO4</a:t>
                      </a:r>
                      <a:endParaRPr sz="11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09925">
                <a:tc>
                  <a:txBody>
                    <a:bodyPr/>
                    <a:lstStyle/>
                    <a:p>
                      <a:pPr indent="0" lvl="0" marL="0" marR="0" rtl="0" algn="ctr">
                        <a:lnSpc>
                          <a:spcPct val="107000"/>
                        </a:lnSpc>
                        <a:spcBef>
                          <a:spcPts val="0"/>
                        </a:spcBef>
                        <a:spcAft>
                          <a:spcPts val="0"/>
                        </a:spcAft>
                        <a:buNone/>
                      </a:pPr>
                      <a:r>
                        <a:rPr lang="en-US" sz="1400">
                          <a:latin typeface="Times New Roman"/>
                          <a:ea typeface="Times New Roman"/>
                          <a:cs typeface="Times New Roman"/>
                          <a:sym typeface="Times New Roman"/>
                        </a:rPr>
                        <a:t>3</a:t>
                      </a:r>
                      <a:endParaRPr sz="11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Fluid machinery-Fan, blower, compressor, pump; Steam generators and</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turbines. Refrigeration and air-conditioning systems</a:t>
                      </a:r>
                      <a:endParaRPr sz="14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400">
                          <a:latin typeface="Times New Roman"/>
                          <a:ea typeface="Times New Roman"/>
                          <a:cs typeface="Times New Roman"/>
                          <a:sym typeface="Times New Roman"/>
                        </a:rPr>
                        <a:t>9</a:t>
                      </a:r>
                      <a:endParaRPr sz="11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200">
                          <a:latin typeface="Times New Roman"/>
                          <a:ea typeface="Times New Roman"/>
                          <a:cs typeface="Times New Roman"/>
                          <a:sym typeface="Times New Roman"/>
                        </a:rPr>
                        <a:t>CLO2, CLO6</a:t>
                      </a:r>
                      <a:endParaRPr sz="11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51125">
                <a:tc>
                  <a:txBody>
                    <a:bodyPr/>
                    <a:lstStyle/>
                    <a:p>
                      <a:pPr indent="0" lvl="0" marL="0" marR="0" rtl="0" algn="ctr">
                        <a:lnSpc>
                          <a:spcPct val="107000"/>
                        </a:lnSpc>
                        <a:spcBef>
                          <a:spcPts val="0"/>
                        </a:spcBef>
                        <a:spcAft>
                          <a:spcPts val="0"/>
                        </a:spcAft>
                        <a:buNone/>
                      </a:pPr>
                      <a:r>
                        <a:rPr lang="en-US" sz="1400">
                          <a:latin typeface="Times New Roman"/>
                          <a:ea typeface="Times New Roman"/>
                          <a:cs typeface="Times New Roman"/>
                          <a:sym typeface="Times New Roman"/>
                        </a:rPr>
                        <a:t>4</a:t>
                      </a:r>
                      <a:endParaRPr sz="11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Machine elements: Gears, bearings, spring, beam, column; Materials for mechanical engineers. Engineering codes and standards; Engineering ethics</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and occupational safety.</a:t>
                      </a:r>
                      <a:endParaRPr sz="14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400">
                          <a:latin typeface="Times New Roman"/>
                          <a:ea typeface="Times New Roman"/>
                          <a:cs typeface="Times New Roman"/>
                          <a:sym typeface="Times New Roman"/>
                        </a:rPr>
                        <a:t>9</a:t>
                      </a:r>
                      <a:endParaRPr sz="11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200">
                          <a:latin typeface="Times New Roman"/>
                          <a:ea typeface="Times New Roman"/>
                          <a:cs typeface="Times New Roman"/>
                          <a:sym typeface="Times New Roman"/>
                        </a:rPr>
                        <a:t>CLO5, CLO7</a:t>
                      </a:r>
                      <a:endParaRPr sz="11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74" name="Google Shape;174;p3"/>
          <p:cNvSpPr/>
          <p:nvPr/>
        </p:nvSpPr>
        <p:spPr>
          <a:xfrm>
            <a:off x="805217" y="4770311"/>
            <a:ext cx="10857923" cy="132343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Times New Roman"/>
              <a:buNone/>
            </a:pPr>
            <a:r>
              <a:rPr b="0" i="0" lang="en-US" sz="1600" u="none" cap="none" strike="noStrike">
                <a:solidFill>
                  <a:schemeClr val="dk1"/>
                </a:solidFill>
                <a:latin typeface="Times New Roman"/>
                <a:ea typeface="Times New Roman"/>
                <a:cs typeface="Times New Roman"/>
                <a:sym typeface="Times New Roman"/>
              </a:rPr>
              <a:t>Text Book:</a:t>
            </a:r>
            <a:endParaRPr b="0" i="0" sz="1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1.Handbook of Mechanical Engineering, Karl-Heinrich Grote, Erik K. Antonsson</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2.Mechanical engineering handbook, Ed. Frank Kreith</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3.Handbook of Automation Computation and Control, Eugene M., Ramo, Simon, Wolldridge, Dean E.</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4.Robotic Welding, Intelligence and Automation, Tzyh-Jong Tarn, Shan-Ben Chen, Changjiu Zhou.</a:t>
            </a:r>
            <a:endParaRPr b="0" i="0" sz="16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30"/>
          <p:cNvSpPr/>
          <p:nvPr/>
        </p:nvSpPr>
        <p:spPr>
          <a:xfrm>
            <a:off x="3959959" y="1852405"/>
            <a:ext cx="4364536" cy="2553335"/>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0"/>
              <a:buFont typeface="Times New Roman"/>
              <a:buNone/>
            </a:pPr>
            <a:r>
              <a:rPr b="1" i="0" lang="en-US" sz="8000" u="none" cap="none" strike="noStrike">
                <a:solidFill>
                  <a:srgbClr val="000000"/>
                </a:solidFill>
                <a:latin typeface="Times New Roman"/>
                <a:ea typeface="Times New Roman"/>
                <a:cs typeface="Times New Roman"/>
                <a:sym typeface="Times New Roman"/>
              </a:rPr>
              <a:t>Week 5</a:t>
            </a:r>
            <a:endParaRPr b="0" i="0" sz="8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8000"/>
              <a:buFont typeface="Calibri"/>
              <a:buNone/>
            </a:pPr>
            <a:r>
              <a:t/>
            </a:r>
            <a:endParaRPr b="0" i="0" sz="8000" u="none" cap="none" strike="noStrik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31"/>
          <p:cNvSpPr/>
          <p:nvPr/>
        </p:nvSpPr>
        <p:spPr>
          <a:xfrm>
            <a:off x="684361" y="272728"/>
            <a:ext cx="10357450" cy="258532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800" u="sng">
              <a:solidFill>
                <a:schemeClr val="dk1"/>
              </a:solidFill>
              <a:latin typeface="Calibri"/>
              <a:ea typeface="Calibri"/>
              <a:cs typeface="Calibri"/>
              <a:sym typeface="Calibri"/>
            </a:endParaRPr>
          </a:p>
          <a:p>
            <a:pPr indent="0" lvl="0" marL="0" marR="0" rtl="0" algn="ctr">
              <a:spcBef>
                <a:spcPts val="0"/>
              </a:spcBef>
              <a:spcAft>
                <a:spcPts val="0"/>
              </a:spcAft>
              <a:buNone/>
            </a:pPr>
            <a:r>
              <a:rPr b="1" lang="en-US" sz="2400" u="sng">
                <a:solidFill>
                  <a:schemeClr val="dk1"/>
                </a:solidFill>
                <a:latin typeface="Calibri"/>
                <a:ea typeface="Calibri"/>
                <a:cs typeface="Calibri"/>
                <a:sym typeface="Calibri"/>
              </a:rPr>
              <a:t>TURBINES AND IC ENGINES AND PUMPS</a:t>
            </a:r>
            <a:r>
              <a:rPr b="1" lang="en-US" sz="2400">
                <a:solidFill>
                  <a:schemeClr val="dk1"/>
                </a:solidFill>
                <a:latin typeface="Calibri"/>
                <a:ea typeface="Calibri"/>
                <a:cs typeface="Calibri"/>
                <a:sym typeface="Calibri"/>
              </a:rPr>
              <a:t> </a:t>
            </a:r>
            <a:r>
              <a:rPr b="1" lang="en-US" sz="2400" u="sng">
                <a:solidFill>
                  <a:schemeClr val="dk1"/>
                </a:solidFill>
                <a:latin typeface="Calibri"/>
                <a:ea typeface="Calibri"/>
                <a:cs typeface="Calibri"/>
                <a:sym typeface="Calibri"/>
              </a:rPr>
              <a:t>STEAM TURBINE</a:t>
            </a:r>
            <a:endParaRPr b="1" sz="2400" u="sng">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PRIME MOVER: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Turbine:</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Turbines are classified based on the medium used to run the rotors of turbine:</a:t>
            </a:r>
            <a:endParaRPr b="1" sz="24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b="1" sz="2400" u="sng">
              <a:solidFill>
                <a:schemeClr val="dk1"/>
              </a:solidFill>
              <a:latin typeface="Calibri"/>
              <a:ea typeface="Calibri"/>
              <a:cs typeface="Calibri"/>
              <a:sym typeface="Calibri"/>
            </a:endParaRPr>
          </a:p>
        </p:txBody>
      </p:sp>
      <p:pic>
        <p:nvPicPr>
          <p:cNvPr id="367" name="Google Shape;367;p31"/>
          <p:cNvPicPr preferRelativeResize="0"/>
          <p:nvPr/>
        </p:nvPicPr>
        <p:blipFill rotWithShape="1">
          <a:blip r:embed="rId3">
            <a:alphaModFix/>
          </a:blip>
          <a:srcRect b="0" l="0" r="0" t="0"/>
          <a:stretch/>
        </p:blipFill>
        <p:spPr>
          <a:xfrm>
            <a:off x="2101755" y="2676843"/>
            <a:ext cx="6861905" cy="298697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32"/>
          <p:cNvSpPr/>
          <p:nvPr/>
        </p:nvSpPr>
        <p:spPr>
          <a:xfrm>
            <a:off x="3540646" y="1156226"/>
            <a:ext cx="511172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EXPANSION OF STEAM IN THE NOZZLE:</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p:txBody>
      </p:sp>
      <p:grpSp>
        <p:nvGrpSpPr>
          <p:cNvPr id="373" name="Google Shape;373;p32"/>
          <p:cNvGrpSpPr/>
          <p:nvPr/>
        </p:nvGrpSpPr>
        <p:grpSpPr>
          <a:xfrm>
            <a:off x="2333767" y="2083435"/>
            <a:ext cx="6859445" cy="3457556"/>
            <a:chOff x="9525" y="9525"/>
            <a:chExt cx="6194425" cy="2691130"/>
          </a:xfrm>
        </p:grpSpPr>
        <p:pic>
          <p:nvPicPr>
            <p:cNvPr id="374" name="Google Shape;374;p32"/>
            <p:cNvPicPr preferRelativeResize="0"/>
            <p:nvPr/>
          </p:nvPicPr>
          <p:blipFill rotWithShape="1">
            <a:blip r:embed="rId3">
              <a:alphaModFix/>
            </a:blip>
            <a:srcRect b="0" l="0" r="0" t="0"/>
            <a:stretch/>
          </p:blipFill>
          <p:spPr>
            <a:xfrm>
              <a:off x="19050" y="19050"/>
              <a:ext cx="6175375" cy="2672080"/>
            </a:xfrm>
            <a:prstGeom prst="rect">
              <a:avLst/>
            </a:prstGeom>
            <a:noFill/>
            <a:ln>
              <a:noFill/>
            </a:ln>
          </p:spPr>
        </p:pic>
        <p:sp>
          <p:nvSpPr>
            <p:cNvPr id="375" name="Google Shape;375;p32"/>
            <p:cNvSpPr/>
            <p:nvPr/>
          </p:nvSpPr>
          <p:spPr>
            <a:xfrm>
              <a:off x="9525" y="9525"/>
              <a:ext cx="6194425" cy="2691130"/>
            </a:xfrm>
            <a:custGeom>
              <a:rect b="b" l="l" r="r" t="t"/>
              <a:pathLst>
                <a:path extrusionOk="0" h="2691130" w="6194425">
                  <a:moveTo>
                    <a:pt x="0" y="2691130"/>
                  </a:moveTo>
                  <a:lnTo>
                    <a:pt x="6194425" y="2691130"/>
                  </a:lnTo>
                  <a:lnTo>
                    <a:pt x="6194425" y="0"/>
                  </a:lnTo>
                  <a:lnTo>
                    <a:pt x="0" y="0"/>
                  </a:lnTo>
                  <a:lnTo>
                    <a:pt x="0" y="2691130"/>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3"/>
          <p:cNvSpPr/>
          <p:nvPr/>
        </p:nvSpPr>
        <p:spPr>
          <a:xfrm>
            <a:off x="3959959" y="1787092"/>
            <a:ext cx="4364536" cy="2553335"/>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0"/>
              <a:buFont typeface="Times New Roman"/>
              <a:buNone/>
            </a:pPr>
            <a:r>
              <a:rPr b="1" i="0" lang="en-US" sz="8000" u="none" cap="none" strike="noStrike">
                <a:solidFill>
                  <a:srgbClr val="000000"/>
                </a:solidFill>
                <a:latin typeface="Times New Roman"/>
                <a:ea typeface="Times New Roman"/>
                <a:cs typeface="Times New Roman"/>
                <a:sym typeface="Times New Roman"/>
              </a:rPr>
              <a:t>Week 6</a:t>
            </a:r>
            <a:endParaRPr b="0" i="0" sz="8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8000"/>
              <a:buFont typeface="Calibri"/>
              <a:buNone/>
            </a:pPr>
            <a:r>
              <a:t/>
            </a:r>
            <a:endParaRPr b="0" i="0" sz="8000" u="none" cap="none" strike="noStrik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34"/>
          <p:cNvSpPr/>
          <p:nvPr/>
        </p:nvSpPr>
        <p:spPr>
          <a:xfrm>
            <a:off x="1391734" y="860585"/>
            <a:ext cx="936541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PROPELLING FORCE IN THE STEAM TURBINE:</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p:txBody>
      </p:sp>
      <p:grpSp>
        <p:nvGrpSpPr>
          <p:cNvPr id="386" name="Google Shape;386;p34"/>
          <p:cNvGrpSpPr/>
          <p:nvPr/>
        </p:nvGrpSpPr>
        <p:grpSpPr>
          <a:xfrm>
            <a:off x="2483893" y="1719618"/>
            <a:ext cx="6346208" cy="4162567"/>
            <a:chOff x="9525" y="9525"/>
            <a:chExt cx="4543425" cy="2085339"/>
          </a:xfrm>
        </p:grpSpPr>
        <p:pic>
          <p:nvPicPr>
            <p:cNvPr id="387" name="Google Shape;387;p34"/>
            <p:cNvPicPr preferRelativeResize="0"/>
            <p:nvPr/>
          </p:nvPicPr>
          <p:blipFill rotWithShape="1">
            <a:blip r:embed="rId3">
              <a:alphaModFix/>
            </a:blip>
            <a:srcRect b="0" l="0" r="0" t="0"/>
            <a:stretch/>
          </p:blipFill>
          <p:spPr>
            <a:xfrm>
              <a:off x="19050" y="19050"/>
              <a:ext cx="4524375" cy="2066290"/>
            </a:xfrm>
            <a:prstGeom prst="rect">
              <a:avLst/>
            </a:prstGeom>
            <a:noFill/>
            <a:ln>
              <a:noFill/>
            </a:ln>
          </p:spPr>
        </p:pic>
        <p:sp>
          <p:nvSpPr>
            <p:cNvPr id="388" name="Google Shape;388;p34"/>
            <p:cNvSpPr/>
            <p:nvPr/>
          </p:nvSpPr>
          <p:spPr>
            <a:xfrm>
              <a:off x="9525" y="9525"/>
              <a:ext cx="4543425" cy="2085339"/>
            </a:xfrm>
            <a:custGeom>
              <a:rect b="b" l="l" r="r" t="t"/>
              <a:pathLst>
                <a:path extrusionOk="0" h="2085339" w="4543425">
                  <a:moveTo>
                    <a:pt x="0" y="2085340"/>
                  </a:moveTo>
                  <a:lnTo>
                    <a:pt x="4543425" y="2085340"/>
                  </a:lnTo>
                  <a:lnTo>
                    <a:pt x="4543425" y="0"/>
                  </a:lnTo>
                  <a:lnTo>
                    <a:pt x="0" y="0"/>
                  </a:lnTo>
                  <a:lnTo>
                    <a:pt x="0" y="2085340"/>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grpSp>
        <p:nvGrpSpPr>
          <p:cNvPr id="393" name="Google Shape;393;p35"/>
          <p:cNvGrpSpPr/>
          <p:nvPr/>
        </p:nvGrpSpPr>
        <p:grpSpPr>
          <a:xfrm>
            <a:off x="1815152" y="1069910"/>
            <a:ext cx="7544951" cy="2533099"/>
            <a:chOff x="0" y="12"/>
            <a:chExt cx="5873115" cy="1497330"/>
          </a:xfrm>
        </p:grpSpPr>
        <p:sp>
          <p:nvSpPr>
            <p:cNvPr id="394" name="Google Shape;394;p35"/>
            <p:cNvSpPr/>
            <p:nvPr/>
          </p:nvSpPr>
          <p:spPr>
            <a:xfrm>
              <a:off x="0" y="12"/>
              <a:ext cx="5873115" cy="1497330"/>
            </a:xfrm>
            <a:custGeom>
              <a:rect b="b" l="l" r="r" t="t"/>
              <a:pathLst>
                <a:path extrusionOk="0" h="1497330" w="5873115">
                  <a:moveTo>
                    <a:pt x="5860669" y="0"/>
                  </a:moveTo>
                  <a:lnTo>
                    <a:pt x="12192" y="0"/>
                  </a:lnTo>
                  <a:lnTo>
                    <a:pt x="0" y="0"/>
                  </a:lnTo>
                  <a:lnTo>
                    <a:pt x="0" y="12179"/>
                  </a:lnTo>
                  <a:lnTo>
                    <a:pt x="0" y="1484617"/>
                  </a:lnTo>
                  <a:lnTo>
                    <a:pt x="0" y="1496809"/>
                  </a:lnTo>
                  <a:lnTo>
                    <a:pt x="12192" y="1496809"/>
                  </a:lnTo>
                  <a:lnTo>
                    <a:pt x="5860669" y="1496809"/>
                  </a:lnTo>
                  <a:lnTo>
                    <a:pt x="5860669" y="1484617"/>
                  </a:lnTo>
                  <a:lnTo>
                    <a:pt x="12192" y="1484617"/>
                  </a:lnTo>
                  <a:lnTo>
                    <a:pt x="12192" y="12179"/>
                  </a:lnTo>
                  <a:lnTo>
                    <a:pt x="5860669" y="12179"/>
                  </a:lnTo>
                  <a:lnTo>
                    <a:pt x="5860669" y="0"/>
                  </a:lnTo>
                  <a:close/>
                </a:path>
                <a:path extrusionOk="0" h="1497330" w="5873115">
                  <a:moveTo>
                    <a:pt x="5872924" y="0"/>
                  </a:moveTo>
                  <a:lnTo>
                    <a:pt x="5860745" y="0"/>
                  </a:lnTo>
                  <a:lnTo>
                    <a:pt x="5860745" y="12179"/>
                  </a:lnTo>
                  <a:lnTo>
                    <a:pt x="5860745" y="1484617"/>
                  </a:lnTo>
                  <a:lnTo>
                    <a:pt x="5860745" y="1496809"/>
                  </a:lnTo>
                  <a:lnTo>
                    <a:pt x="5872924" y="1496809"/>
                  </a:lnTo>
                  <a:lnTo>
                    <a:pt x="5872924" y="1484617"/>
                  </a:lnTo>
                  <a:lnTo>
                    <a:pt x="5872924" y="12179"/>
                  </a:lnTo>
                  <a:lnTo>
                    <a:pt x="5872924"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95" name="Google Shape;395;p35"/>
            <p:cNvPicPr preferRelativeResize="0"/>
            <p:nvPr/>
          </p:nvPicPr>
          <p:blipFill rotWithShape="1">
            <a:blip r:embed="rId3">
              <a:alphaModFix/>
            </a:blip>
            <a:srcRect b="0" l="0" r="0" t="0"/>
            <a:stretch/>
          </p:blipFill>
          <p:spPr>
            <a:xfrm>
              <a:off x="12395" y="10540"/>
              <a:ext cx="5842634" cy="1472564"/>
            </a:xfrm>
            <a:prstGeom prst="rect">
              <a:avLst/>
            </a:prstGeom>
            <a:noFill/>
            <a:ln>
              <a:noFill/>
            </a:ln>
          </p:spPr>
        </p:pic>
      </p:grpSp>
      <p:sp>
        <p:nvSpPr>
          <p:cNvPr id="396" name="Google Shape;396;p35"/>
          <p:cNvSpPr/>
          <p:nvPr/>
        </p:nvSpPr>
        <p:spPr>
          <a:xfrm>
            <a:off x="1719618" y="4119309"/>
            <a:ext cx="8079475" cy="175432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chemeClr val="dk1"/>
                </a:solidFill>
                <a:latin typeface="Calibri"/>
                <a:ea typeface="Calibri"/>
                <a:cs typeface="Calibri"/>
                <a:sym typeface="Calibri"/>
              </a:rPr>
              <a:t>Steam turbines are mainly classified into two types:--</a:t>
            </a:r>
            <a:endParaRPr b="1" sz="1800">
              <a:solidFill>
                <a:schemeClr val="dk1"/>
              </a:solidFill>
              <a:latin typeface="Calibri"/>
              <a:ea typeface="Calibri"/>
              <a:cs typeface="Calibri"/>
              <a:sym typeface="Calibri"/>
            </a:endParaRPr>
          </a:p>
          <a:p>
            <a:pPr indent="0" lvl="0" marL="0" marR="0" rtl="0" algn="just">
              <a:spcBef>
                <a:spcPts val="0"/>
              </a:spcBef>
              <a:spcAft>
                <a:spcPts val="0"/>
              </a:spcAft>
              <a:buNone/>
            </a:pPr>
            <a:r>
              <a:rPr b="1" lang="en-US" sz="1800">
                <a:solidFill>
                  <a:schemeClr val="dk1"/>
                </a:solidFill>
                <a:latin typeface="Calibri"/>
                <a:ea typeface="Calibri"/>
                <a:cs typeface="Calibri"/>
                <a:sym typeface="Calibri"/>
              </a:rPr>
              <a:t>Impulse Turbine (De-Laval Turbine): </a:t>
            </a:r>
            <a:r>
              <a:rPr lang="en-US" sz="1800">
                <a:solidFill>
                  <a:schemeClr val="dk1"/>
                </a:solidFill>
                <a:latin typeface="Calibri"/>
                <a:ea typeface="Calibri"/>
                <a:cs typeface="Calibri"/>
                <a:sym typeface="Calibri"/>
              </a:rPr>
              <a:t>In impulse turbine the steam expands in nozzles and its pressure does not alter as it moves over the blades.</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b="1" lang="en-US" sz="1800">
                <a:solidFill>
                  <a:schemeClr val="dk1"/>
                </a:solidFill>
                <a:latin typeface="Calibri"/>
                <a:ea typeface="Calibri"/>
                <a:cs typeface="Calibri"/>
                <a:sym typeface="Calibri"/>
              </a:rPr>
              <a:t>Reaction Turbine (Parson’s Turbine): </a:t>
            </a:r>
            <a:r>
              <a:rPr lang="en-US" sz="1800">
                <a:solidFill>
                  <a:schemeClr val="dk1"/>
                </a:solidFill>
                <a:latin typeface="Calibri"/>
                <a:ea typeface="Calibri"/>
                <a:cs typeface="Calibri"/>
                <a:sym typeface="Calibri"/>
              </a:rPr>
              <a:t>In reaction turbine, the steam expands continuously as it passes over the blades and thus there is a gradual fall in the pressure during expansion.</a:t>
            </a:r>
            <a:endParaRPr sz="18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grpSp>
        <p:nvGrpSpPr>
          <p:cNvPr id="401" name="Google Shape;401;p36"/>
          <p:cNvGrpSpPr/>
          <p:nvPr/>
        </p:nvGrpSpPr>
        <p:grpSpPr>
          <a:xfrm>
            <a:off x="1719619" y="777921"/>
            <a:ext cx="7236104" cy="5131560"/>
            <a:chOff x="9525" y="9525"/>
            <a:chExt cx="5719445" cy="3047365"/>
          </a:xfrm>
        </p:grpSpPr>
        <p:pic>
          <p:nvPicPr>
            <p:cNvPr id="402" name="Google Shape;402;p36"/>
            <p:cNvPicPr preferRelativeResize="0"/>
            <p:nvPr/>
          </p:nvPicPr>
          <p:blipFill rotWithShape="1">
            <a:blip r:embed="rId3">
              <a:alphaModFix/>
            </a:blip>
            <a:srcRect b="0" l="0" r="0" t="0"/>
            <a:stretch/>
          </p:blipFill>
          <p:spPr>
            <a:xfrm>
              <a:off x="19050" y="19050"/>
              <a:ext cx="5700395" cy="3028314"/>
            </a:xfrm>
            <a:prstGeom prst="rect">
              <a:avLst/>
            </a:prstGeom>
            <a:noFill/>
            <a:ln>
              <a:noFill/>
            </a:ln>
          </p:spPr>
        </p:pic>
        <p:sp>
          <p:nvSpPr>
            <p:cNvPr id="403" name="Google Shape;403;p36"/>
            <p:cNvSpPr/>
            <p:nvPr/>
          </p:nvSpPr>
          <p:spPr>
            <a:xfrm>
              <a:off x="9525" y="9525"/>
              <a:ext cx="5719445" cy="3047365"/>
            </a:xfrm>
            <a:custGeom>
              <a:rect b="b" l="l" r="r" t="t"/>
              <a:pathLst>
                <a:path extrusionOk="0" h="3047365" w="5719445">
                  <a:moveTo>
                    <a:pt x="0" y="3047364"/>
                  </a:moveTo>
                  <a:lnTo>
                    <a:pt x="5719445" y="3047364"/>
                  </a:lnTo>
                  <a:lnTo>
                    <a:pt x="5719445" y="0"/>
                  </a:lnTo>
                  <a:lnTo>
                    <a:pt x="0" y="0"/>
                  </a:lnTo>
                  <a:lnTo>
                    <a:pt x="0" y="3047364"/>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37"/>
          <p:cNvSpPr/>
          <p:nvPr/>
        </p:nvSpPr>
        <p:spPr>
          <a:xfrm>
            <a:off x="4031876" y="1156226"/>
            <a:ext cx="507118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REACTION TURBINE (PARSON’S TURBINE)</a:t>
            </a:r>
            <a:endParaRPr b="1" sz="2000">
              <a:solidFill>
                <a:schemeClr val="dk1"/>
              </a:solidFill>
              <a:latin typeface="Calibri"/>
              <a:ea typeface="Calibri"/>
              <a:cs typeface="Calibri"/>
              <a:sym typeface="Calibri"/>
            </a:endParaRPr>
          </a:p>
        </p:txBody>
      </p:sp>
      <p:grpSp>
        <p:nvGrpSpPr>
          <p:cNvPr id="409" name="Google Shape;409;p37"/>
          <p:cNvGrpSpPr/>
          <p:nvPr/>
        </p:nvGrpSpPr>
        <p:grpSpPr>
          <a:xfrm>
            <a:off x="2156347" y="2000249"/>
            <a:ext cx="8761862" cy="3800049"/>
            <a:chOff x="9525" y="9525"/>
            <a:chExt cx="5422265" cy="2857500"/>
          </a:xfrm>
        </p:grpSpPr>
        <p:pic>
          <p:nvPicPr>
            <p:cNvPr id="410" name="Google Shape;410;p37"/>
            <p:cNvPicPr preferRelativeResize="0"/>
            <p:nvPr/>
          </p:nvPicPr>
          <p:blipFill rotWithShape="1">
            <a:blip r:embed="rId3">
              <a:alphaModFix/>
            </a:blip>
            <a:srcRect b="0" l="0" r="0" t="0"/>
            <a:stretch/>
          </p:blipFill>
          <p:spPr>
            <a:xfrm>
              <a:off x="19050" y="19050"/>
              <a:ext cx="5403215" cy="2838450"/>
            </a:xfrm>
            <a:prstGeom prst="rect">
              <a:avLst/>
            </a:prstGeom>
            <a:noFill/>
            <a:ln>
              <a:noFill/>
            </a:ln>
          </p:spPr>
        </p:pic>
        <p:sp>
          <p:nvSpPr>
            <p:cNvPr id="411" name="Google Shape;411;p37"/>
            <p:cNvSpPr/>
            <p:nvPr/>
          </p:nvSpPr>
          <p:spPr>
            <a:xfrm>
              <a:off x="9525" y="9525"/>
              <a:ext cx="5422265" cy="2857500"/>
            </a:xfrm>
            <a:custGeom>
              <a:rect b="b" l="l" r="r" t="t"/>
              <a:pathLst>
                <a:path extrusionOk="0" h="2857500" w="5422265">
                  <a:moveTo>
                    <a:pt x="0" y="2857500"/>
                  </a:moveTo>
                  <a:lnTo>
                    <a:pt x="5422265" y="2857500"/>
                  </a:lnTo>
                  <a:lnTo>
                    <a:pt x="5422265" y="0"/>
                  </a:lnTo>
                  <a:lnTo>
                    <a:pt x="0" y="0"/>
                  </a:lnTo>
                  <a:lnTo>
                    <a:pt x="0" y="2857500"/>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38"/>
          <p:cNvSpPr/>
          <p:nvPr/>
        </p:nvSpPr>
        <p:spPr>
          <a:xfrm>
            <a:off x="3959959" y="1950377"/>
            <a:ext cx="4364536" cy="2553335"/>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0"/>
              <a:buFont typeface="Times New Roman"/>
              <a:buNone/>
            </a:pPr>
            <a:r>
              <a:rPr b="1" i="0" lang="en-US" sz="8000" u="none" cap="none" strike="noStrike">
                <a:solidFill>
                  <a:srgbClr val="000000"/>
                </a:solidFill>
                <a:latin typeface="Times New Roman"/>
                <a:ea typeface="Times New Roman"/>
                <a:cs typeface="Times New Roman"/>
                <a:sym typeface="Times New Roman"/>
              </a:rPr>
              <a:t>Week 7</a:t>
            </a:r>
            <a:endParaRPr b="0" i="0" sz="8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8000"/>
              <a:buFont typeface="Calibri"/>
              <a:buNone/>
            </a:pPr>
            <a:r>
              <a:t/>
            </a:r>
            <a:endParaRPr b="0" i="0" sz="8000" u="none" cap="none" strike="noStrike">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graphicFrame>
        <p:nvGraphicFramePr>
          <p:cNvPr id="421" name="Google Shape;421;p39"/>
          <p:cNvGraphicFramePr/>
          <p:nvPr/>
        </p:nvGraphicFramePr>
        <p:xfrm>
          <a:off x="1528550" y="955344"/>
          <a:ext cx="3000000" cy="3000000"/>
        </p:xfrm>
        <a:graphic>
          <a:graphicData uri="http://schemas.openxmlformats.org/drawingml/2006/table">
            <a:tbl>
              <a:tblPr bandCol="1" bandRow="1" firstCol="1" firstRow="1" lastCol="1" lastRow="1">
                <a:noFill/>
                <a:tableStyleId>{2A3060B9-6CE8-4D11-B103-7E99081B64CD}</a:tableStyleId>
              </a:tblPr>
              <a:tblGrid>
                <a:gridCol w="5382400"/>
                <a:gridCol w="3775225"/>
              </a:tblGrid>
              <a:tr h="497100">
                <a:tc>
                  <a:txBody>
                    <a:bodyPr/>
                    <a:lstStyle/>
                    <a:p>
                      <a:pPr indent="0" lvl="0" marL="930910" marR="0" rtl="0" algn="l">
                        <a:lnSpc>
                          <a:spcPct val="113750"/>
                        </a:lnSpc>
                        <a:spcBef>
                          <a:spcPts val="0"/>
                        </a:spcBef>
                        <a:spcAft>
                          <a:spcPts val="0"/>
                        </a:spcAft>
                        <a:buNone/>
                      </a:pPr>
                      <a:r>
                        <a:rPr lang="en-US" sz="1200"/>
                        <a:t>Impulse turbine</a:t>
                      </a:r>
                      <a:endParaRPr sz="1100">
                        <a:latin typeface="Times New Roman"/>
                        <a:ea typeface="Times New Roman"/>
                        <a:cs typeface="Times New Roman"/>
                        <a:sym typeface="Times New Roman"/>
                      </a:endParaRPr>
                    </a:p>
                  </a:txBody>
                  <a:tcPr marT="0" marB="0" marR="0" marL="0"/>
                </a:tc>
                <a:tc>
                  <a:txBody>
                    <a:bodyPr/>
                    <a:lstStyle/>
                    <a:p>
                      <a:pPr indent="0" lvl="0" marL="923289" marR="0" rtl="0" algn="l">
                        <a:lnSpc>
                          <a:spcPct val="113750"/>
                        </a:lnSpc>
                        <a:spcBef>
                          <a:spcPts val="0"/>
                        </a:spcBef>
                        <a:spcAft>
                          <a:spcPts val="0"/>
                        </a:spcAft>
                        <a:buNone/>
                      </a:pPr>
                      <a:r>
                        <a:rPr lang="en-US" sz="1200"/>
                        <a:t>Reaction turbine</a:t>
                      </a:r>
                      <a:endParaRPr sz="1100">
                        <a:latin typeface="Times New Roman"/>
                        <a:ea typeface="Times New Roman"/>
                        <a:cs typeface="Times New Roman"/>
                        <a:sym typeface="Times New Roman"/>
                      </a:endParaRPr>
                    </a:p>
                  </a:txBody>
                  <a:tcPr marT="0" marB="0" marR="0" marL="0"/>
                </a:tc>
              </a:tr>
              <a:tr h="557200">
                <a:tc>
                  <a:txBody>
                    <a:bodyPr/>
                    <a:lstStyle/>
                    <a:p>
                      <a:pPr indent="0" lvl="0" marL="67945" marR="0" rtl="0" algn="l">
                        <a:lnSpc>
                          <a:spcPct val="114583"/>
                        </a:lnSpc>
                        <a:spcBef>
                          <a:spcPts val="0"/>
                        </a:spcBef>
                        <a:spcAft>
                          <a:spcPts val="0"/>
                        </a:spcAft>
                        <a:buNone/>
                      </a:pPr>
                      <a:r>
                        <a:rPr lang="en-US" sz="1200"/>
                        <a:t>Turbine blades have symmetrical profile</a:t>
                      </a:r>
                      <a:endParaRPr sz="1100">
                        <a:latin typeface="Times New Roman"/>
                        <a:ea typeface="Times New Roman"/>
                        <a:cs typeface="Times New Roman"/>
                        <a:sym typeface="Times New Roman"/>
                      </a:endParaRPr>
                    </a:p>
                  </a:txBody>
                  <a:tcPr marT="0" marB="0" marR="0" marL="0"/>
                </a:tc>
                <a:tc>
                  <a:txBody>
                    <a:bodyPr/>
                    <a:lstStyle/>
                    <a:p>
                      <a:pPr indent="0" lvl="0" marL="67945" marR="0" rtl="0" algn="l">
                        <a:lnSpc>
                          <a:spcPct val="114583"/>
                        </a:lnSpc>
                        <a:spcBef>
                          <a:spcPts val="0"/>
                        </a:spcBef>
                        <a:spcAft>
                          <a:spcPts val="0"/>
                        </a:spcAft>
                        <a:buNone/>
                      </a:pPr>
                      <a:r>
                        <a:rPr lang="en-US" sz="1200"/>
                        <a:t>Turbines blades have aero-foil profile</a:t>
                      </a:r>
                      <a:endParaRPr sz="1100">
                        <a:latin typeface="Times New Roman"/>
                        <a:ea typeface="Times New Roman"/>
                        <a:cs typeface="Times New Roman"/>
                        <a:sym typeface="Times New Roman"/>
                      </a:endParaRPr>
                    </a:p>
                  </a:txBody>
                  <a:tcPr marT="0" marB="0" marR="0" marL="0"/>
                </a:tc>
              </a:tr>
              <a:tr h="1150425">
                <a:tc>
                  <a:txBody>
                    <a:bodyPr/>
                    <a:lstStyle/>
                    <a:p>
                      <a:pPr indent="0" lvl="0" marL="67945" marR="61595" rtl="0" algn="just">
                        <a:lnSpc>
                          <a:spcPct val="107000"/>
                        </a:lnSpc>
                        <a:spcBef>
                          <a:spcPts val="0"/>
                        </a:spcBef>
                        <a:spcAft>
                          <a:spcPts val="0"/>
                        </a:spcAft>
                        <a:buNone/>
                      </a:pPr>
                      <a:r>
                        <a:rPr lang="en-US" sz="1200"/>
                        <a:t>The steam completely expands in the nozzle and its pressure remains constant during its flow through the blade passage</a:t>
                      </a:r>
                      <a:endParaRPr sz="1100">
                        <a:latin typeface="Times New Roman"/>
                        <a:ea typeface="Times New Roman"/>
                        <a:cs typeface="Times New Roman"/>
                        <a:sym typeface="Times New Roman"/>
                      </a:endParaRPr>
                    </a:p>
                  </a:txBody>
                  <a:tcPr marT="0" marB="0" marR="0" marL="0"/>
                </a:tc>
                <a:tc>
                  <a:txBody>
                    <a:bodyPr/>
                    <a:lstStyle/>
                    <a:p>
                      <a:pPr indent="0" lvl="0" marL="67945" marR="61595" rtl="0" algn="just">
                        <a:lnSpc>
                          <a:spcPct val="107000"/>
                        </a:lnSpc>
                        <a:spcBef>
                          <a:spcPts val="0"/>
                        </a:spcBef>
                        <a:spcAft>
                          <a:spcPts val="0"/>
                        </a:spcAft>
                        <a:buNone/>
                      </a:pPr>
                      <a:r>
                        <a:rPr lang="en-US" sz="1200"/>
                        <a:t>The steam expands partially in the fixed blade (nozzle) and further expansion takes place in the rotor (moving) blades</a:t>
                      </a:r>
                      <a:endParaRPr sz="1100">
                        <a:latin typeface="Times New Roman"/>
                        <a:ea typeface="Times New Roman"/>
                        <a:cs typeface="Times New Roman"/>
                        <a:sym typeface="Times New Roman"/>
                      </a:endParaRPr>
                    </a:p>
                  </a:txBody>
                  <a:tcPr marT="0" marB="0" marR="0" marL="0"/>
                </a:tc>
              </a:tr>
              <a:tr h="824850">
                <a:tc>
                  <a:txBody>
                    <a:bodyPr/>
                    <a:lstStyle/>
                    <a:p>
                      <a:pPr indent="0" lvl="0" marL="67945" marR="0" rtl="0" algn="l">
                        <a:lnSpc>
                          <a:spcPct val="107000"/>
                        </a:lnSpc>
                        <a:spcBef>
                          <a:spcPts val="0"/>
                        </a:spcBef>
                        <a:spcAft>
                          <a:spcPts val="0"/>
                        </a:spcAft>
                        <a:buNone/>
                      </a:pPr>
                      <a:r>
                        <a:rPr lang="en-US" sz="1200"/>
                        <a:t>The pressure on both ends of the moving blade is same</a:t>
                      </a:r>
                      <a:endParaRPr sz="1100">
                        <a:latin typeface="Times New Roman"/>
                        <a:ea typeface="Times New Roman"/>
                        <a:cs typeface="Times New Roman"/>
                        <a:sym typeface="Times New Roman"/>
                      </a:endParaRPr>
                    </a:p>
                  </a:txBody>
                  <a:tcPr marT="0" marB="0" marR="0" marL="0"/>
                </a:tc>
                <a:tc>
                  <a:txBody>
                    <a:bodyPr/>
                    <a:lstStyle/>
                    <a:p>
                      <a:pPr indent="0" lvl="0" marL="67945" marR="0" rtl="0" algn="l">
                        <a:lnSpc>
                          <a:spcPct val="107000"/>
                        </a:lnSpc>
                        <a:spcBef>
                          <a:spcPts val="0"/>
                        </a:spcBef>
                        <a:spcAft>
                          <a:spcPts val="0"/>
                        </a:spcAft>
                        <a:buNone/>
                      </a:pPr>
                      <a:r>
                        <a:rPr lang="en-US" sz="1200"/>
                        <a:t>The pressure on two ends of the moving blades are different</a:t>
                      </a:r>
                      <a:endParaRPr sz="1100">
                        <a:latin typeface="Times New Roman"/>
                        <a:ea typeface="Times New Roman"/>
                        <a:cs typeface="Times New Roman"/>
                        <a:sym typeface="Times New Roman"/>
                      </a:endParaRPr>
                    </a:p>
                  </a:txBody>
                  <a:tcPr marT="0" marB="0" marR="0" marL="0"/>
                </a:tc>
              </a:tr>
              <a:tr h="557200">
                <a:tc>
                  <a:txBody>
                    <a:bodyPr/>
                    <a:lstStyle/>
                    <a:p>
                      <a:pPr indent="0" lvl="0" marL="67945" marR="0" rtl="0" algn="l">
                        <a:lnSpc>
                          <a:spcPct val="113750"/>
                        </a:lnSpc>
                        <a:spcBef>
                          <a:spcPts val="0"/>
                        </a:spcBef>
                        <a:spcAft>
                          <a:spcPts val="0"/>
                        </a:spcAft>
                        <a:buNone/>
                      </a:pPr>
                      <a:r>
                        <a:rPr lang="en-US" sz="1200"/>
                        <a:t>Less efficient</a:t>
                      </a:r>
                      <a:endParaRPr sz="1100">
                        <a:latin typeface="Times New Roman"/>
                        <a:ea typeface="Times New Roman"/>
                        <a:cs typeface="Times New Roman"/>
                        <a:sym typeface="Times New Roman"/>
                      </a:endParaRPr>
                    </a:p>
                  </a:txBody>
                  <a:tcPr marT="0" marB="0" marR="0" marL="0"/>
                </a:tc>
                <a:tc>
                  <a:txBody>
                    <a:bodyPr/>
                    <a:lstStyle/>
                    <a:p>
                      <a:pPr indent="0" lvl="0" marL="67945" marR="0" rtl="0" algn="l">
                        <a:lnSpc>
                          <a:spcPct val="113750"/>
                        </a:lnSpc>
                        <a:spcBef>
                          <a:spcPts val="0"/>
                        </a:spcBef>
                        <a:spcAft>
                          <a:spcPts val="0"/>
                        </a:spcAft>
                        <a:buNone/>
                      </a:pPr>
                      <a:r>
                        <a:rPr lang="en-US" sz="1200"/>
                        <a:t>More efficient</a:t>
                      </a:r>
                      <a:endParaRPr sz="1100">
                        <a:latin typeface="Times New Roman"/>
                        <a:ea typeface="Times New Roman"/>
                        <a:cs typeface="Times New Roman"/>
                        <a:sym typeface="Times New Roman"/>
                      </a:endParaRPr>
                    </a:p>
                  </a:txBody>
                  <a:tcPr marT="0" marB="0" marR="0" marL="0"/>
                </a:tc>
              </a:tr>
              <a:tr h="824850">
                <a:tc>
                  <a:txBody>
                    <a:bodyPr/>
                    <a:lstStyle/>
                    <a:p>
                      <a:pPr indent="0" lvl="0" marL="67945" marR="0" rtl="0" algn="l">
                        <a:lnSpc>
                          <a:spcPct val="113750"/>
                        </a:lnSpc>
                        <a:spcBef>
                          <a:spcPts val="0"/>
                        </a:spcBef>
                        <a:spcAft>
                          <a:spcPts val="0"/>
                        </a:spcAft>
                        <a:buNone/>
                      </a:pPr>
                      <a:r>
                        <a:rPr lang="en-US" sz="1200"/>
                        <a:t>High speed and requires less space</a:t>
                      </a:r>
                      <a:endParaRPr sz="1100">
                        <a:latin typeface="Times New Roman"/>
                        <a:ea typeface="Times New Roman"/>
                        <a:cs typeface="Times New Roman"/>
                        <a:sym typeface="Times New Roman"/>
                      </a:endParaRPr>
                    </a:p>
                  </a:txBody>
                  <a:tcPr marT="0" marB="0" marR="0" marL="0"/>
                </a:tc>
                <a:tc>
                  <a:txBody>
                    <a:bodyPr/>
                    <a:lstStyle/>
                    <a:p>
                      <a:pPr indent="0" lvl="0" marL="67945" marR="0" rtl="0" algn="l">
                        <a:lnSpc>
                          <a:spcPct val="106000"/>
                        </a:lnSpc>
                        <a:spcBef>
                          <a:spcPts val="0"/>
                        </a:spcBef>
                        <a:spcAft>
                          <a:spcPts val="0"/>
                        </a:spcAft>
                        <a:buNone/>
                      </a:pPr>
                      <a:r>
                        <a:rPr lang="en-US" sz="1200"/>
                        <a:t>Comparatively less speed and requires more space</a:t>
                      </a:r>
                      <a:endParaRPr sz="1100">
                        <a:latin typeface="Times New Roman"/>
                        <a:ea typeface="Times New Roman"/>
                        <a:cs typeface="Times New Roman"/>
                        <a:sym typeface="Times New Roman"/>
                      </a:endParaRPr>
                    </a:p>
                  </a:txBody>
                  <a:tcPr marT="0" marB="0" marR="0" marL="0"/>
                </a:tc>
              </a:tr>
              <a:tr h="824850">
                <a:tc>
                  <a:txBody>
                    <a:bodyPr/>
                    <a:lstStyle/>
                    <a:p>
                      <a:pPr indent="0" lvl="0" marL="67945" marR="0" rtl="0" algn="l">
                        <a:lnSpc>
                          <a:spcPct val="113750"/>
                        </a:lnSpc>
                        <a:spcBef>
                          <a:spcPts val="0"/>
                        </a:spcBef>
                        <a:spcAft>
                          <a:spcPts val="0"/>
                        </a:spcAft>
                        <a:buNone/>
                      </a:pPr>
                      <a:r>
                        <a:rPr lang="en-US" sz="1200"/>
                        <a:t>Suitable for small power requirements</a:t>
                      </a:r>
                      <a:endParaRPr sz="1100">
                        <a:latin typeface="Times New Roman"/>
                        <a:ea typeface="Times New Roman"/>
                        <a:cs typeface="Times New Roman"/>
                        <a:sym typeface="Times New Roman"/>
                      </a:endParaRPr>
                    </a:p>
                  </a:txBody>
                  <a:tcPr marT="0" marB="0" marR="0" marL="0"/>
                </a:tc>
                <a:tc>
                  <a:txBody>
                    <a:bodyPr/>
                    <a:lstStyle/>
                    <a:p>
                      <a:pPr indent="0" lvl="0" marL="67945" marR="0" rtl="0" algn="l">
                        <a:lnSpc>
                          <a:spcPct val="106000"/>
                        </a:lnSpc>
                        <a:spcBef>
                          <a:spcPts val="0"/>
                        </a:spcBef>
                        <a:spcAft>
                          <a:spcPts val="0"/>
                        </a:spcAft>
                        <a:buNone/>
                      </a:pPr>
                      <a:r>
                        <a:rPr lang="en-US" sz="1200"/>
                        <a:t>Suitable for medium and higher power requirements</a:t>
                      </a:r>
                      <a:endParaRPr sz="1100">
                        <a:latin typeface="Times New Roman"/>
                        <a:ea typeface="Times New Roman"/>
                        <a:cs typeface="Times New Roman"/>
                        <a:sym typeface="Times New Roman"/>
                      </a:endParaRPr>
                    </a:p>
                  </a:txBody>
                  <a:tcPr marT="0" marB="0" marR="0" marL="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graphicFrame>
        <p:nvGraphicFramePr>
          <p:cNvPr id="179" name="Google Shape;179;p4"/>
          <p:cNvGraphicFramePr/>
          <p:nvPr/>
        </p:nvGraphicFramePr>
        <p:xfrm>
          <a:off x="627798" y="353943"/>
          <a:ext cx="3000000" cy="3000000"/>
        </p:xfrm>
        <a:graphic>
          <a:graphicData uri="http://schemas.openxmlformats.org/drawingml/2006/table">
            <a:tbl>
              <a:tblPr>
                <a:noFill/>
                <a:tableStyleId>{3A570FCF-ED19-46DF-923C-E930CCECB2F8}</a:tableStyleId>
              </a:tblPr>
              <a:tblGrid>
                <a:gridCol w="727225"/>
                <a:gridCol w="4893200"/>
                <a:gridCol w="2097075"/>
                <a:gridCol w="2027175"/>
                <a:gridCol w="1398050"/>
              </a:tblGrid>
              <a:tr h="239575">
                <a:tc>
                  <a:txBody>
                    <a:bodyPr/>
                    <a:lstStyle/>
                    <a:p>
                      <a:pPr indent="0" lvl="0" marL="0" marR="0" rtl="0" algn="ctr">
                        <a:lnSpc>
                          <a:spcPct val="107000"/>
                        </a:lnSpc>
                        <a:spcBef>
                          <a:spcPts val="0"/>
                        </a:spcBef>
                        <a:spcAft>
                          <a:spcPts val="0"/>
                        </a:spcAft>
                        <a:buNone/>
                      </a:pPr>
                      <a:r>
                        <a:rPr b="1" lang="en-US" sz="1100">
                          <a:latin typeface="Times New Roman"/>
                          <a:ea typeface="Times New Roman"/>
                          <a:cs typeface="Times New Roman"/>
                          <a:sym typeface="Times New Roman"/>
                        </a:rPr>
                        <a:t>Week</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1" lang="en-US" sz="1100">
                          <a:latin typeface="Times New Roman"/>
                          <a:ea typeface="Times New Roman"/>
                          <a:cs typeface="Times New Roman"/>
                          <a:sym typeface="Times New Roman"/>
                        </a:rPr>
                        <a:t>Topic</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1" lang="en-US" sz="1100">
                          <a:latin typeface="Times New Roman"/>
                          <a:ea typeface="Times New Roman"/>
                          <a:cs typeface="Times New Roman"/>
                          <a:sym typeface="Times New Roman"/>
                        </a:rPr>
                        <a:t>Teaching-Learning Strategy</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1" lang="en-US" sz="1100">
                          <a:latin typeface="Times New Roman"/>
                          <a:ea typeface="Times New Roman"/>
                          <a:cs typeface="Times New Roman"/>
                          <a:sym typeface="Times New Roman"/>
                        </a:rPr>
                        <a:t>Assessment Strategy</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1" lang="en-US" sz="1100">
                          <a:latin typeface="Times New Roman"/>
                          <a:ea typeface="Times New Roman"/>
                          <a:cs typeface="Times New Roman"/>
                          <a:sym typeface="Times New Roman"/>
                        </a:rPr>
                        <a:t>Corresponding CLOs</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0550">
                <a:tc>
                  <a:txBody>
                    <a:bodyPr/>
                    <a:lstStyle/>
                    <a:p>
                      <a:pPr indent="0" lvl="0" marL="0" marR="0" rtl="0" algn="ctr">
                        <a:lnSpc>
                          <a:spcPct val="107000"/>
                        </a:lnSpc>
                        <a:spcBef>
                          <a:spcPts val="0"/>
                        </a:spcBef>
                        <a:spcAft>
                          <a:spcPts val="0"/>
                        </a:spcAft>
                        <a:buNone/>
                      </a:pPr>
                      <a:r>
                        <a:rPr lang="en-US" sz="1100">
                          <a:latin typeface="Times New Roman"/>
                          <a:ea typeface="Times New Roman"/>
                          <a:cs typeface="Times New Roman"/>
                          <a:sym typeface="Times New Roman"/>
                        </a:rPr>
                        <a:t>1</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a:solidFill>
                            <a:schemeClr val="dk1"/>
                          </a:solidFill>
                          <a:latin typeface="Calibri"/>
                          <a:ea typeface="Calibri"/>
                          <a:cs typeface="Calibri"/>
                          <a:sym typeface="Calibri"/>
                        </a:rPr>
                        <a:t>Scope of mechanical engineering</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100">
                          <a:solidFill>
                            <a:srgbClr val="000000"/>
                          </a:solidFill>
                          <a:latin typeface="Times New Roman"/>
                          <a:ea typeface="Times New Roman"/>
                          <a:cs typeface="Times New Roman"/>
                          <a:sym typeface="Times New Roman"/>
                        </a:rPr>
                        <a:t>Lecture, discussion, group work</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a:latin typeface="Times New Roman"/>
                          <a:ea typeface="Times New Roman"/>
                          <a:cs typeface="Times New Roman"/>
                          <a:sym typeface="Times New Roman"/>
                        </a:rPr>
                        <a:t>Quiz, Written Exam</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100">
                          <a:latin typeface="Times New Roman"/>
                          <a:ea typeface="Times New Roman"/>
                          <a:cs typeface="Times New Roman"/>
                          <a:sym typeface="Times New Roman"/>
                        </a:rPr>
                        <a:t>CLO1</a:t>
                      </a:r>
                      <a:endParaRPr sz="1100">
                        <a:latin typeface="Calibri"/>
                        <a:ea typeface="Calibri"/>
                        <a:cs typeface="Calibri"/>
                        <a:sym typeface="Calibri"/>
                      </a:endParaRPr>
                    </a:p>
                  </a:txBody>
                  <a:tcPr marT="0" marB="0" marR="55125" marL="55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0550">
                <a:tc>
                  <a:txBody>
                    <a:bodyPr/>
                    <a:lstStyle/>
                    <a:p>
                      <a:pPr indent="0" lvl="0" marL="0" marR="0" rtl="0" algn="ctr">
                        <a:lnSpc>
                          <a:spcPct val="107000"/>
                        </a:lnSpc>
                        <a:spcBef>
                          <a:spcPts val="0"/>
                        </a:spcBef>
                        <a:spcAft>
                          <a:spcPts val="0"/>
                        </a:spcAft>
                        <a:buNone/>
                      </a:pPr>
                      <a:r>
                        <a:rPr lang="en-US" sz="1100">
                          <a:latin typeface="Times New Roman"/>
                          <a:ea typeface="Times New Roman"/>
                          <a:cs typeface="Times New Roman"/>
                          <a:sym typeface="Times New Roman"/>
                        </a:rPr>
                        <a:t>2</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a:solidFill>
                            <a:schemeClr val="dk1"/>
                          </a:solidFill>
                          <a:latin typeface="Calibri"/>
                          <a:ea typeface="Calibri"/>
                          <a:cs typeface="Calibri"/>
                          <a:sym typeface="Calibri"/>
                        </a:rPr>
                        <a:t>Study of sources of energy-conventional and renewable</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100">
                          <a:solidFill>
                            <a:srgbClr val="000000"/>
                          </a:solidFill>
                          <a:latin typeface="Times New Roman"/>
                          <a:ea typeface="Times New Roman"/>
                          <a:cs typeface="Times New Roman"/>
                          <a:sym typeface="Times New Roman"/>
                        </a:rPr>
                        <a:t>Oral Presentation, debate</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a:latin typeface="Times New Roman"/>
                          <a:ea typeface="Times New Roman"/>
                          <a:cs typeface="Times New Roman"/>
                          <a:sym typeface="Times New Roman"/>
                        </a:rPr>
                        <a:t>Assignment, Written, Quiz</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100">
                          <a:latin typeface="Times New Roman"/>
                          <a:ea typeface="Times New Roman"/>
                          <a:cs typeface="Times New Roman"/>
                          <a:sym typeface="Times New Roman"/>
                        </a:rPr>
                        <a:t>CLO1</a:t>
                      </a:r>
                      <a:endParaRPr sz="1100">
                        <a:latin typeface="Calibri"/>
                        <a:ea typeface="Calibri"/>
                        <a:cs typeface="Calibri"/>
                        <a:sym typeface="Calibri"/>
                      </a:endParaRPr>
                    </a:p>
                  </a:txBody>
                  <a:tcPr marT="0" marB="0" marR="55125" marL="55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3300">
                <a:tc>
                  <a:txBody>
                    <a:bodyPr/>
                    <a:lstStyle/>
                    <a:p>
                      <a:pPr indent="0" lvl="0" marL="0" marR="0" rtl="0" algn="ctr">
                        <a:lnSpc>
                          <a:spcPct val="107000"/>
                        </a:lnSpc>
                        <a:spcBef>
                          <a:spcPts val="0"/>
                        </a:spcBef>
                        <a:spcAft>
                          <a:spcPts val="0"/>
                        </a:spcAft>
                        <a:buNone/>
                      </a:pPr>
                      <a:r>
                        <a:rPr lang="en-US" sz="1100">
                          <a:latin typeface="Times New Roman"/>
                          <a:ea typeface="Times New Roman"/>
                          <a:cs typeface="Times New Roman"/>
                          <a:sym typeface="Times New Roman"/>
                        </a:rPr>
                        <a:t>3</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a:solidFill>
                            <a:schemeClr val="dk1"/>
                          </a:solidFill>
                          <a:latin typeface="Calibri"/>
                          <a:ea typeface="Calibri"/>
                          <a:cs typeface="Calibri"/>
                          <a:sym typeface="Calibri"/>
                        </a:rPr>
                        <a:t>Environmental pollution</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100">
                          <a:solidFill>
                            <a:srgbClr val="000000"/>
                          </a:solidFill>
                          <a:latin typeface="Times New Roman"/>
                          <a:ea typeface="Times New Roman"/>
                          <a:cs typeface="Times New Roman"/>
                          <a:sym typeface="Times New Roman"/>
                        </a:rPr>
                        <a:t>Video lecture, Field visit</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a:latin typeface="Times New Roman"/>
                          <a:ea typeface="Times New Roman"/>
                          <a:cs typeface="Times New Roman"/>
                          <a:sym typeface="Times New Roman"/>
                        </a:rPr>
                        <a:t>Report writing, Demonstration</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100">
                          <a:latin typeface="Times New Roman"/>
                          <a:ea typeface="Times New Roman"/>
                          <a:cs typeface="Times New Roman"/>
                          <a:sym typeface="Times New Roman"/>
                        </a:rPr>
                        <a:t>CLO1</a:t>
                      </a:r>
                      <a:endParaRPr sz="1100">
                        <a:latin typeface="Calibri"/>
                        <a:ea typeface="Calibri"/>
                        <a:cs typeface="Calibri"/>
                        <a:sym typeface="Calibri"/>
                      </a:endParaRPr>
                    </a:p>
                  </a:txBody>
                  <a:tcPr marT="0" marB="0" marR="55125" marL="55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3700">
                <a:tc>
                  <a:txBody>
                    <a:bodyPr/>
                    <a:lstStyle/>
                    <a:p>
                      <a:pPr indent="0" lvl="0" marL="0" marR="0" rtl="0" algn="ctr">
                        <a:lnSpc>
                          <a:spcPct val="107000"/>
                        </a:lnSpc>
                        <a:spcBef>
                          <a:spcPts val="0"/>
                        </a:spcBef>
                        <a:spcAft>
                          <a:spcPts val="0"/>
                        </a:spcAft>
                        <a:buNone/>
                      </a:pPr>
                      <a:r>
                        <a:rPr lang="en-US" sz="1100">
                          <a:latin typeface="Times New Roman"/>
                          <a:ea typeface="Times New Roman"/>
                          <a:cs typeface="Times New Roman"/>
                          <a:sym typeface="Times New Roman"/>
                        </a:rPr>
                        <a:t>4</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a:solidFill>
                            <a:schemeClr val="dk1"/>
                          </a:solidFill>
                          <a:latin typeface="Calibri"/>
                          <a:ea typeface="Calibri"/>
                          <a:cs typeface="Calibri"/>
                          <a:sym typeface="Calibri"/>
                        </a:rPr>
                        <a:t>Major mechanical applications</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100">
                          <a:solidFill>
                            <a:srgbClr val="000000"/>
                          </a:solidFill>
                          <a:latin typeface="Times New Roman"/>
                          <a:ea typeface="Times New Roman"/>
                          <a:cs typeface="Times New Roman"/>
                          <a:sym typeface="Times New Roman"/>
                        </a:rPr>
                        <a:t>Lecture</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a:latin typeface="Times New Roman"/>
                          <a:ea typeface="Times New Roman"/>
                          <a:cs typeface="Times New Roman"/>
                          <a:sym typeface="Times New Roman"/>
                        </a:rPr>
                        <a:t>Viva, Quiz</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100">
                          <a:latin typeface="Times New Roman"/>
                          <a:ea typeface="Times New Roman"/>
                          <a:cs typeface="Times New Roman"/>
                          <a:sym typeface="Times New Roman"/>
                        </a:rPr>
                        <a:t>CLO1, CLO3</a:t>
                      </a:r>
                      <a:endParaRPr sz="1100">
                        <a:latin typeface="Calibri"/>
                        <a:ea typeface="Calibri"/>
                        <a:cs typeface="Calibri"/>
                        <a:sym typeface="Calibri"/>
                      </a:endParaRPr>
                    </a:p>
                  </a:txBody>
                  <a:tcPr marT="0" marB="0" marR="55125" marL="55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3700">
                <a:tc>
                  <a:txBody>
                    <a:bodyPr/>
                    <a:lstStyle/>
                    <a:p>
                      <a:pPr indent="0" lvl="0" marL="0" marR="0" rtl="0" algn="ctr">
                        <a:lnSpc>
                          <a:spcPct val="107000"/>
                        </a:lnSpc>
                        <a:spcBef>
                          <a:spcPts val="0"/>
                        </a:spcBef>
                        <a:spcAft>
                          <a:spcPts val="0"/>
                        </a:spcAft>
                        <a:buNone/>
                      </a:pPr>
                      <a:r>
                        <a:rPr lang="en-US" sz="1100">
                          <a:latin typeface="Times New Roman"/>
                          <a:ea typeface="Times New Roman"/>
                          <a:cs typeface="Times New Roman"/>
                          <a:sym typeface="Times New Roman"/>
                        </a:rPr>
                        <a:t>5</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a:solidFill>
                            <a:schemeClr val="dk1"/>
                          </a:solidFill>
                          <a:latin typeface="Calibri"/>
                          <a:ea typeface="Calibri"/>
                          <a:cs typeface="Calibri"/>
                          <a:sym typeface="Calibri"/>
                        </a:rPr>
                        <a:t>Automobiles and I.C. engines</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100">
                          <a:solidFill>
                            <a:srgbClr val="000000"/>
                          </a:solidFill>
                          <a:latin typeface="Times New Roman"/>
                          <a:ea typeface="Times New Roman"/>
                          <a:cs typeface="Times New Roman"/>
                          <a:sym typeface="Times New Roman"/>
                        </a:rPr>
                        <a:t>Project exhibition</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a:latin typeface="Times New Roman"/>
                          <a:ea typeface="Times New Roman"/>
                          <a:cs typeface="Times New Roman"/>
                          <a:sym typeface="Times New Roman"/>
                        </a:rPr>
                        <a:t>Project, Field visit</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100">
                          <a:latin typeface="Times New Roman"/>
                          <a:ea typeface="Times New Roman"/>
                          <a:cs typeface="Times New Roman"/>
                          <a:sym typeface="Times New Roman"/>
                        </a:rPr>
                        <a:t>CLO1</a:t>
                      </a:r>
                      <a:endParaRPr sz="1100">
                        <a:latin typeface="Calibri"/>
                        <a:ea typeface="Calibri"/>
                        <a:cs typeface="Calibri"/>
                        <a:sym typeface="Calibri"/>
                      </a:endParaRPr>
                    </a:p>
                  </a:txBody>
                  <a:tcPr marT="0" marB="0" marR="55125" marL="55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79125">
                <a:tc>
                  <a:txBody>
                    <a:bodyPr/>
                    <a:lstStyle/>
                    <a:p>
                      <a:pPr indent="0" lvl="0" marL="0" marR="0" rtl="0" algn="ctr">
                        <a:lnSpc>
                          <a:spcPct val="107000"/>
                        </a:lnSpc>
                        <a:spcBef>
                          <a:spcPts val="0"/>
                        </a:spcBef>
                        <a:spcAft>
                          <a:spcPts val="0"/>
                        </a:spcAft>
                        <a:buNone/>
                      </a:pPr>
                      <a:r>
                        <a:rPr lang="en-US" sz="1100">
                          <a:latin typeface="Times New Roman"/>
                          <a:ea typeface="Times New Roman"/>
                          <a:cs typeface="Times New Roman"/>
                          <a:sym typeface="Times New Roman"/>
                        </a:rPr>
                        <a:t>6</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100">
                          <a:solidFill>
                            <a:schemeClr val="dk1"/>
                          </a:solidFill>
                          <a:latin typeface="Calibri"/>
                          <a:ea typeface="Calibri"/>
                          <a:cs typeface="Calibri"/>
                          <a:sym typeface="Calibri"/>
                        </a:rPr>
                        <a:t>Gas turbine</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lang="en-US" sz="1100">
                          <a:solidFill>
                            <a:schemeClr val="dk1"/>
                          </a:solidFill>
                          <a:latin typeface="Calibri"/>
                          <a:ea typeface="Calibri"/>
                          <a:cs typeface="Calibri"/>
                          <a:sym typeface="Calibri"/>
                        </a:rPr>
                        <a:t>and jet engines.</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100">
                          <a:solidFill>
                            <a:srgbClr val="000000"/>
                          </a:solidFill>
                          <a:latin typeface="Times New Roman"/>
                          <a:ea typeface="Times New Roman"/>
                          <a:cs typeface="Times New Roman"/>
                          <a:sym typeface="Times New Roman"/>
                        </a:rPr>
                        <a:t>Discussion, Video Presentation</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a:latin typeface="Times New Roman"/>
                          <a:ea typeface="Times New Roman"/>
                          <a:cs typeface="Times New Roman"/>
                          <a:sym typeface="Times New Roman"/>
                        </a:rPr>
                        <a:t>Quiz, Written Exam</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100">
                          <a:latin typeface="Times New Roman"/>
                          <a:ea typeface="Times New Roman"/>
                          <a:cs typeface="Times New Roman"/>
                          <a:sym typeface="Times New Roman"/>
                        </a:rPr>
                        <a:t>CLO1</a:t>
                      </a:r>
                      <a:endParaRPr sz="1100">
                        <a:latin typeface="Calibri"/>
                        <a:ea typeface="Calibri"/>
                        <a:cs typeface="Calibri"/>
                        <a:sym typeface="Calibri"/>
                      </a:endParaRPr>
                    </a:p>
                  </a:txBody>
                  <a:tcPr marT="0" marB="0" marR="55125" marL="55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3300">
                <a:tc>
                  <a:txBody>
                    <a:bodyPr/>
                    <a:lstStyle/>
                    <a:p>
                      <a:pPr indent="0" lvl="0" marL="0" marR="0" rtl="0" algn="ctr">
                        <a:lnSpc>
                          <a:spcPct val="107000"/>
                        </a:lnSpc>
                        <a:spcBef>
                          <a:spcPts val="0"/>
                        </a:spcBef>
                        <a:spcAft>
                          <a:spcPts val="0"/>
                        </a:spcAft>
                        <a:buNone/>
                      </a:pPr>
                      <a:r>
                        <a:rPr lang="en-US" sz="1100">
                          <a:latin typeface="Times New Roman"/>
                          <a:ea typeface="Times New Roman"/>
                          <a:cs typeface="Times New Roman"/>
                          <a:sym typeface="Times New Roman"/>
                        </a:rPr>
                        <a:t>7</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a:solidFill>
                            <a:schemeClr val="dk1"/>
                          </a:solidFill>
                          <a:latin typeface="Calibri"/>
                          <a:ea typeface="Calibri"/>
                          <a:cs typeface="Calibri"/>
                          <a:sym typeface="Calibri"/>
                        </a:rPr>
                        <a:t>Fluid machinery-Fan</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100">
                          <a:solidFill>
                            <a:srgbClr val="000000"/>
                          </a:solidFill>
                          <a:latin typeface="Times New Roman"/>
                          <a:ea typeface="Times New Roman"/>
                          <a:cs typeface="Times New Roman"/>
                          <a:sym typeface="Times New Roman"/>
                        </a:rPr>
                        <a:t>Case-based Learning, Demonstration</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a:latin typeface="Times New Roman"/>
                          <a:ea typeface="Times New Roman"/>
                          <a:cs typeface="Times New Roman"/>
                          <a:sym typeface="Times New Roman"/>
                        </a:rPr>
                        <a:t>Assignment, Written, Quiz</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100">
                          <a:latin typeface="Times New Roman"/>
                          <a:ea typeface="Times New Roman"/>
                          <a:cs typeface="Times New Roman"/>
                          <a:sym typeface="Times New Roman"/>
                        </a:rPr>
                        <a:t>CLO1, CLO4</a:t>
                      </a:r>
                      <a:endParaRPr sz="1100">
                        <a:latin typeface="Calibri"/>
                        <a:ea typeface="Calibri"/>
                        <a:cs typeface="Calibri"/>
                        <a:sym typeface="Calibri"/>
                      </a:endParaRPr>
                    </a:p>
                  </a:txBody>
                  <a:tcPr marT="0" marB="0" marR="55125" marL="55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3300">
                <a:tc>
                  <a:txBody>
                    <a:bodyPr/>
                    <a:lstStyle/>
                    <a:p>
                      <a:pPr indent="0" lvl="0" marL="0" marR="0" rtl="0" algn="ctr">
                        <a:lnSpc>
                          <a:spcPct val="107000"/>
                        </a:lnSpc>
                        <a:spcBef>
                          <a:spcPts val="0"/>
                        </a:spcBef>
                        <a:spcAft>
                          <a:spcPts val="0"/>
                        </a:spcAft>
                        <a:buNone/>
                      </a:pPr>
                      <a:r>
                        <a:rPr lang="en-US" sz="1100">
                          <a:latin typeface="Times New Roman"/>
                          <a:ea typeface="Times New Roman"/>
                          <a:cs typeface="Times New Roman"/>
                          <a:sym typeface="Times New Roman"/>
                        </a:rPr>
                        <a:t>8</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100">
                          <a:solidFill>
                            <a:schemeClr val="dk1"/>
                          </a:solidFill>
                          <a:latin typeface="Calibri"/>
                          <a:ea typeface="Calibri"/>
                          <a:cs typeface="Calibri"/>
                          <a:sym typeface="Calibri"/>
                        </a:rPr>
                        <a:t>, blower, compressor, pump; Steam generators and</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lang="en-US" sz="1100">
                          <a:solidFill>
                            <a:schemeClr val="dk1"/>
                          </a:solidFill>
                          <a:latin typeface="Calibri"/>
                          <a:ea typeface="Calibri"/>
                          <a:cs typeface="Calibri"/>
                          <a:sym typeface="Calibri"/>
                        </a:rPr>
                        <a:t>turbines. </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100">
                          <a:solidFill>
                            <a:srgbClr val="000000"/>
                          </a:solidFill>
                          <a:latin typeface="Times New Roman"/>
                          <a:ea typeface="Times New Roman"/>
                          <a:cs typeface="Times New Roman"/>
                          <a:sym typeface="Times New Roman"/>
                        </a:rPr>
                        <a:t>Lecture, discussion, group work</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a:latin typeface="Times New Roman"/>
                          <a:ea typeface="Times New Roman"/>
                          <a:cs typeface="Times New Roman"/>
                          <a:sym typeface="Times New Roman"/>
                        </a:rPr>
                        <a:t>Report writing, Demonstration</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100">
                          <a:latin typeface="Times New Roman"/>
                          <a:ea typeface="Times New Roman"/>
                          <a:cs typeface="Times New Roman"/>
                          <a:sym typeface="Times New Roman"/>
                        </a:rPr>
                        <a:t>CLO3, CLO4</a:t>
                      </a:r>
                      <a:endParaRPr sz="1100">
                        <a:latin typeface="Calibri"/>
                        <a:ea typeface="Calibri"/>
                        <a:cs typeface="Calibri"/>
                        <a:sym typeface="Calibri"/>
                      </a:endParaRPr>
                    </a:p>
                  </a:txBody>
                  <a:tcPr marT="0" marB="0" marR="55125" marL="55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0550">
                <a:tc>
                  <a:txBody>
                    <a:bodyPr/>
                    <a:lstStyle/>
                    <a:p>
                      <a:pPr indent="0" lvl="0" marL="0" marR="0" rtl="0" algn="ctr">
                        <a:lnSpc>
                          <a:spcPct val="107000"/>
                        </a:lnSpc>
                        <a:spcBef>
                          <a:spcPts val="0"/>
                        </a:spcBef>
                        <a:spcAft>
                          <a:spcPts val="0"/>
                        </a:spcAft>
                        <a:buNone/>
                      </a:pPr>
                      <a:r>
                        <a:rPr lang="en-US" sz="1100">
                          <a:latin typeface="Times New Roman"/>
                          <a:ea typeface="Times New Roman"/>
                          <a:cs typeface="Times New Roman"/>
                          <a:sym typeface="Times New Roman"/>
                        </a:rPr>
                        <a:t>9</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a:solidFill>
                            <a:schemeClr val="dk1"/>
                          </a:solidFill>
                          <a:latin typeface="Calibri"/>
                          <a:ea typeface="Calibri"/>
                          <a:cs typeface="Calibri"/>
                          <a:sym typeface="Calibri"/>
                        </a:rPr>
                        <a:t>Refrigeration and air-conditioning systems</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100">
                          <a:solidFill>
                            <a:srgbClr val="000000"/>
                          </a:solidFill>
                          <a:latin typeface="Times New Roman"/>
                          <a:ea typeface="Times New Roman"/>
                          <a:cs typeface="Times New Roman"/>
                          <a:sym typeface="Times New Roman"/>
                        </a:rPr>
                        <a:t>Oral Presentation, debate</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a:latin typeface="Times New Roman"/>
                          <a:ea typeface="Times New Roman"/>
                          <a:cs typeface="Times New Roman"/>
                          <a:sym typeface="Times New Roman"/>
                        </a:rPr>
                        <a:t>Viva, Quiz</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100">
                          <a:latin typeface="Times New Roman"/>
                          <a:ea typeface="Times New Roman"/>
                          <a:cs typeface="Times New Roman"/>
                          <a:sym typeface="Times New Roman"/>
                        </a:rPr>
                        <a:t>CLO2</a:t>
                      </a:r>
                      <a:endParaRPr sz="1100">
                        <a:latin typeface="Calibri"/>
                        <a:ea typeface="Calibri"/>
                        <a:cs typeface="Calibri"/>
                        <a:sym typeface="Calibri"/>
                      </a:endParaRPr>
                    </a:p>
                  </a:txBody>
                  <a:tcPr marT="0" marB="0" marR="55125" marL="55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0550">
                <a:tc>
                  <a:txBody>
                    <a:bodyPr/>
                    <a:lstStyle/>
                    <a:p>
                      <a:pPr indent="0" lvl="0" marL="0" marR="0" rtl="0" algn="ctr">
                        <a:lnSpc>
                          <a:spcPct val="107000"/>
                        </a:lnSpc>
                        <a:spcBef>
                          <a:spcPts val="0"/>
                        </a:spcBef>
                        <a:spcAft>
                          <a:spcPts val="0"/>
                        </a:spcAft>
                        <a:buNone/>
                      </a:pPr>
                      <a:r>
                        <a:rPr lang="en-US" sz="1100">
                          <a:latin typeface="Times New Roman"/>
                          <a:ea typeface="Times New Roman"/>
                          <a:cs typeface="Times New Roman"/>
                          <a:sym typeface="Times New Roman"/>
                        </a:rPr>
                        <a:t>10</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a:solidFill>
                            <a:schemeClr val="dk1"/>
                          </a:solidFill>
                          <a:latin typeface="Calibri"/>
                          <a:ea typeface="Calibri"/>
                          <a:cs typeface="Calibri"/>
                          <a:sym typeface="Calibri"/>
                        </a:rPr>
                        <a:t>Electromechanical systems- Robotics</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100">
                          <a:solidFill>
                            <a:srgbClr val="000000"/>
                          </a:solidFill>
                          <a:latin typeface="Times New Roman"/>
                          <a:ea typeface="Times New Roman"/>
                          <a:cs typeface="Times New Roman"/>
                          <a:sym typeface="Times New Roman"/>
                        </a:rPr>
                        <a:t>Video lecture</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a:latin typeface="Times New Roman"/>
                          <a:ea typeface="Times New Roman"/>
                          <a:cs typeface="Times New Roman"/>
                          <a:sym typeface="Times New Roman"/>
                        </a:rPr>
                        <a:t>Project, Field visit</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100">
                          <a:latin typeface="Times New Roman"/>
                          <a:ea typeface="Times New Roman"/>
                          <a:cs typeface="Times New Roman"/>
                          <a:sym typeface="Times New Roman"/>
                        </a:rPr>
                        <a:t>CLO2</a:t>
                      </a:r>
                      <a:endParaRPr sz="1100">
                        <a:latin typeface="Calibri"/>
                        <a:ea typeface="Calibri"/>
                        <a:cs typeface="Calibri"/>
                        <a:sym typeface="Calibri"/>
                      </a:endParaRPr>
                    </a:p>
                  </a:txBody>
                  <a:tcPr marT="0" marB="0" marR="55125" marL="55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87475">
                <a:tc>
                  <a:txBody>
                    <a:bodyPr/>
                    <a:lstStyle/>
                    <a:p>
                      <a:pPr indent="0" lvl="0" marL="0" marR="0" rtl="0" algn="ctr">
                        <a:lnSpc>
                          <a:spcPct val="107000"/>
                        </a:lnSpc>
                        <a:spcBef>
                          <a:spcPts val="0"/>
                        </a:spcBef>
                        <a:spcAft>
                          <a:spcPts val="0"/>
                        </a:spcAft>
                        <a:buNone/>
                      </a:pPr>
                      <a:r>
                        <a:rPr lang="en-US" sz="1100">
                          <a:latin typeface="Times New Roman"/>
                          <a:ea typeface="Times New Roman"/>
                          <a:cs typeface="Times New Roman"/>
                          <a:sym typeface="Times New Roman"/>
                        </a:rPr>
                        <a:t>11</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a:latin typeface="Times New Roman"/>
                          <a:ea typeface="Times New Roman"/>
                          <a:cs typeface="Times New Roman"/>
                          <a:sym typeface="Times New Roman"/>
                        </a:rPr>
                        <a:t> </a:t>
                      </a:r>
                      <a:r>
                        <a:rPr lang="en-US" sz="1100">
                          <a:solidFill>
                            <a:schemeClr val="dk1"/>
                          </a:solidFill>
                          <a:latin typeface="Calibri"/>
                          <a:ea typeface="Calibri"/>
                          <a:cs typeface="Calibri"/>
                          <a:sym typeface="Calibri"/>
                        </a:rPr>
                        <a:t>, Mechatronics, MEMS</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100">
                          <a:solidFill>
                            <a:srgbClr val="000000"/>
                          </a:solidFill>
                          <a:latin typeface="Times New Roman"/>
                          <a:ea typeface="Times New Roman"/>
                          <a:cs typeface="Times New Roman"/>
                          <a:sym typeface="Times New Roman"/>
                        </a:rPr>
                        <a:t>Lecture</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a:latin typeface="Times New Roman"/>
                          <a:ea typeface="Times New Roman"/>
                          <a:cs typeface="Times New Roman"/>
                          <a:sym typeface="Times New Roman"/>
                        </a:rPr>
                        <a:t>Quiz, Written Exam</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100">
                          <a:latin typeface="Times New Roman"/>
                          <a:ea typeface="Times New Roman"/>
                          <a:cs typeface="Times New Roman"/>
                          <a:sym typeface="Times New Roman"/>
                        </a:rPr>
                        <a:t>CLO3, CLO4</a:t>
                      </a:r>
                      <a:endParaRPr sz="1100">
                        <a:latin typeface="Calibri"/>
                        <a:ea typeface="Calibri"/>
                        <a:cs typeface="Calibri"/>
                        <a:sym typeface="Calibri"/>
                      </a:endParaRPr>
                    </a:p>
                  </a:txBody>
                  <a:tcPr marT="0" marB="0" marR="55125" marL="55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87475">
                <a:tc>
                  <a:txBody>
                    <a:bodyPr/>
                    <a:lstStyle/>
                    <a:p>
                      <a:pPr indent="0" lvl="0" marL="0" marR="0" rtl="0" algn="ctr">
                        <a:lnSpc>
                          <a:spcPct val="107000"/>
                        </a:lnSpc>
                        <a:spcBef>
                          <a:spcPts val="0"/>
                        </a:spcBef>
                        <a:spcAft>
                          <a:spcPts val="0"/>
                        </a:spcAft>
                        <a:buNone/>
                      </a:pPr>
                      <a:r>
                        <a:rPr lang="en-US" sz="1100">
                          <a:latin typeface="Times New Roman"/>
                          <a:ea typeface="Times New Roman"/>
                          <a:cs typeface="Times New Roman"/>
                          <a:sym typeface="Times New Roman"/>
                        </a:rPr>
                        <a:t>12</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a:solidFill>
                            <a:schemeClr val="dk1"/>
                          </a:solidFill>
                          <a:latin typeface="Calibri"/>
                          <a:ea typeface="Calibri"/>
                          <a:cs typeface="Calibri"/>
                          <a:sym typeface="Calibri"/>
                        </a:rPr>
                        <a:t>Bioengineering.</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100">
                          <a:solidFill>
                            <a:srgbClr val="000000"/>
                          </a:solidFill>
                          <a:latin typeface="Times New Roman"/>
                          <a:ea typeface="Times New Roman"/>
                          <a:cs typeface="Times New Roman"/>
                          <a:sym typeface="Times New Roman"/>
                        </a:rPr>
                        <a:t>Project exhibition</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a:latin typeface="Times New Roman"/>
                          <a:ea typeface="Times New Roman"/>
                          <a:cs typeface="Times New Roman"/>
                          <a:sym typeface="Times New Roman"/>
                        </a:rPr>
                        <a:t>Assignment, Written, Quiz</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100">
                          <a:latin typeface="Times New Roman"/>
                          <a:ea typeface="Times New Roman"/>
                          <a:cs typeface="Times New Roman"/>
                          <a:sym typeface="Times New Roman"/>
                        </a:rPr>
                        <a:t>CLO3, CLO3</a:t>
                      </a:r>
                      <a:endParaRPr sz="1100">
                        <a:latin typeface="Calibri"/>
                        <a:ea typeface="Calibri"/>
                        <a:cs typeface="Calibri"/>
                        <a:sym typeface="Calibri"/>
                      </a:endParaRPr>
                    </a:p>
                  </a:txBody>
                  <a:tcPr marT="0" marB="0" marR="55125" marL="55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3300">
                <a:tc>
                  <a:txBody>
                    <a:bodyPr/>
                    <a:lstStyle/>
                    <a:p>
                      <a:pPr indent="0" lvl="0" marL="0" marR="0" rtl="0" algn="ctr">
                        <a:lnSpc>
                          <a:spcPct val="107000"/>
                        </a:lnSpc>
                        <a:spcBef>
                          <a:spcPts val="0"/>
                        </a:spcBef>
                        <a:spcAft>
                          <a:spcPts val="0"/>
                        </a:spcAft>
                        <a:buNone/>
                      </a:pPr>
                      <a:r>
                        <a:rPr lang="en-US" sz="1100">
                          <a:latin typeface="Times New Roman"/>
                          <a:ea typeface="Times New Roman"/>
                          <a:cs typeface="Times New Roman"/>
                          <a:sym typeface="Times New Roman"/>
                        </a:rPr>
                        <a:t>13</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a:solidFill>
                            <a:schemeClr val="dk1"/>
                          </a:solidFill>
                          <a:latin typeface="Calibri"/>
                          <a:ea typeface="Calibri"/>
                          <a:cs typeface="Calibri"/>
                          <a:sym typeface="Calibri"/>
                        </a:rPr>
                        <a:t>Machine elements: Gears, bearings</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100">
                          <a:solidFill>
                            <a:srgbClr val="000000"/>
                          </a:solidFill>
                          <a:latin typeface="Times New Roman"/>
                          <a:ea typeface="Times New Roman"/>
                          <a:cs typeface="Times New Roman"/>
                          <a:sym typeface="Times New Roman"/>
                        </a:rPr>
                        <a:t>Discussion, Video Presentation</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a:latin typeface="Times New Roman"/>
                          <a:ea typeface="Times New Roman"/>
                          <a:cs typeface="Times New Roman"/>
                          <a:sym typeface="Times New Roman"/>
                        </a:rPr>
                        <a:t>Report writing, Demonstration</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100">
                          <a:latin typeface="Times New Roman"/>
                          <a:ea typeface="Times New Roman"/>
                          <a:cs typeface="Times New Roman"/>
                          <a:sym typeface="Times New Roman"/>
                        </a:rPr>
                        <a:t>CLO1</a:t>
                      </a:r>
                      <a:endParaRPr sz="1100">
                        <a:latin typeface="Calibri"/>
                        <a:ea typeface="Calibri"/>
                        <a:cs typeface="Calibri"/>
                        <a:sym typeface="Calibri"/>
                      </a:endParaRPr>
                    </a:p>
                  </a:txBody>
                  <a:tcPr marT="0" marB="0" marR="55125" marL="55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3300">
                <a:tc>
                  <a:txBody>
                    <a:bodyPr/>
                    <a:lstStyle/>
                    <a:p>
                      <a:pPr indent="0" lvl="0" marL="0" marR="0" rtl="0" algn="ctr">
                        <a:lnSpc>
                          <a:spcPct val="107000"/>
                        </a:lnSpc>
                        <a:spcBef>
                          <a:spcPts val="0"/>
                        </a:spcBef>
                        <a:spcAft>
                          <a:spcPts val="0"/>
                        </a:spcAft>
                        <a:buNone/>
                      </a:pPr>
                      <a:r>
                        <a:rPr lang="en-US" sz="1100">
                          <a:latin typeface="Times New Roman"/>
                          <a:ea typeface="Times New Roman"/>
                          <a:cs typeface="Times New Roman"/>
                          <a:sym typeface="Times New Roman"/>
                        </a:rPr>
                        <a:t>14</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a:solidFill>
                            <a:schemeClr val="dk1"/>
                          </a:solidFill>
                          <a:latin typeface="Calibri"/>
                          <a:ea typeface="Calibri"/>
                          <a:cs typeface="Calibri"/>
                          <a:sym typeface="Calibri"/>
                        </a:rPr>
                        <a:t>spring, beam, column</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100">
                          <a:solidFill>
                            <a:srgbClr val="000000"/>
                          </a:solidFill>
                          <a:latin typeface="Times New Roman"/>
                          <a:ea typeface="Times New Roman"/>
                          <a:cs typeface="Times New Roman"/>
                          <a:sym typeface="Times New Roman"/>
                        </a:rPr>
                        <a:t>Case-based Learning, Demonstration</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a:latin typeface="Times New Roman"/>
                          <a:ea typeface="Times New Roman"/>
                          <a:cs typeface="Times New Roman"/>
                          <a:sym typeface="Times New Roman"/>
                        </a:rPr>
                        <a:t>Viva, Quiz</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100">
                          <a:latin typeface="Times New Roman"/>
                          <a:ea typeface="Times New Roman"/>
                          <a:cs typeface="Times New Roman"/>
                          <a:sym typeface="Times New Roman"/>
                        </a:rPr>
                        <a:t>CLO1</a:t>
                      </a:r>
                      <a:endParaRPr sz="1100">
                        <a:latin typeface="Calibri"/>
                        <a:ea typeface="Calibri"/>
                        <a:cs typeface="Calibri"/>
                        <a:sym typeface="Calibri"/>
                      </a:endParaRPr>
                    </a:p>
                  </a:txBody>
                  <a:tcPr marT="0" marB="0" marR="55125" marL="55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3300">
                <a:tc>
                  <a:txBody>
                    <a:bodyPr/>
                    <a:lstStyle/>
                    <a:p>
                      <a:pPr indent="0" lvl="0" marL="0" marR="0" rtl="0" algn="ctr">
                        <a:lnSpc>
                          <a:spcPct val="107000"/>
                        </a:lnSpc>
                        <a:spcBef>
                          <a:spcPts val="0"/>
                        </a:spcBef>
                        <a:spcAft>
                          <a:spcPts val="0"/>
                        </a:spcAft>
                        <a:buNone/>
                      </a:pPr>
                      <a:r>
                        <a:rPr lang="en-US" sz="1100">
                          <a:latin typeface="Times New Roman"/>
                          <a:ea typeface="Times New Roman"/>
                          <a:cs typeface="Times New Roman"/>
                          <a:sym typeface="Times New Roman"/>
                        </a:rPr>
                        <a:t>15</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a:solidFill>
                            <a:schemeClr val="dk1"/>
                          </a:solidFill>
                          <a:latin typeface="Calibri"/>
                          <a:ea typeface="Calibri"/>
                          <a:cs typeface="Calibri"/>
                          <a:sym typeface="Calibri"/>
                        </a:rPr>
                        <a:t>Materials for mechanical engineers. </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100">
                          <a:solidFill>
                            <a:srgbClr val="000000"/>
                          </a:solidFill>
                          <a:latin typeface="Times New Roman"/>
                          <a:ea typeface="Times New Roman"/>
                          <a:cs typeface="Times New Roman"/>
                          <a:sym typeface="Times New Roman"/>
                        </a:rPr>
                        <a:t>Lecture, discussion, group work</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a:latin typeface="Times New Roman"/>
                          <a:ea typeface="Times New Roman"/>
                          <a:cs typeface="Times New Roman"/>
                          <a:sym typeface="Times New Roman"/>
                        </a:rPr>
                        <a:t>Project, Field visit</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100">
                          <a:latin typeface="Times New Roman"/>
                          <a:ea typeface="Times New Roman"/>
                          <a:cs typeface="Times New Roman"/>
                          <a:sym typeface="Times New Roman"/>
                        </a:rPr>
                        <a:t>CLO3, CLO4</a:t>
                      </a:r>
                      <a:endParaRPr sz="1100">
                        <a:latin typeface="Calibri"/>
                        <a:ea typeface="Calibri"/>
                        <a:cs typeface="Calibri"/>
                        <a:sym typeface="Calibri"/>
                      </a:endParaRPr>
                    </a:p>
                  </a:txBody>
                  <a:tcPr marT="0" marB="0" marR="55125" marL="55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3300">
                <a:tc>
                  <a:txBody>
                    <a:bodyPr/>
                    <a:lstStyle/>
                    <a:p>
                      <a:pPr indent="0" lvl="0" marL="0" marR="0" rtl="0" algn="ctr">
                        <a:lnSpc>
                          <a:spcPct val="107000"/>
                        </a:lnSpc>
                        <a:spcBef>
                          <a:spcPts val="0"/>
                        </a:spcBef>
                        <a:spcAft>
                          <a:spcPts val="0"/>
                        </a:spcAft>
                        <a:buNone/>
                      </a:pPr>
                      <a:r>
                        <a:rPr lang="en-US" sz="1100">
                          <a:latin typeface="Times New Roman"/>
                          <a:ea typeface="Times New Roman"/>
                          <a:cs typeface="Times New Roman"/>
                          <a:sym typeface="Times New Roman"/>
                        </a:rPr>
                        <a:t>16</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a:solidFill>
                            <a:schemeClr val="dk1"/>
                          </a:solidFill>
                          <a:latin typeface="Calibri"/>
                          <a:ea typeface="Calibri"/>
                          <a:cs typeface="Calibri"/>
                          <a:sym typeface="Calibri"/>
                        </a:rPr>
                        <a:t>Engineering codes and standards; </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100">
                          <a:solidFill>
                            <a:srgbClr val="000000"/>
                          </a:solidFill>
                          <a:latin typeface="Times New Roman"/>
                          <a:ea typeface="Times New Roman"/>
                          <a:cs typeface="Times New Roman"/>
                          <a:sym typeface="Times New Roman"/>
                        </a:rPr>
                        <a:t>Oral Presentation, debate</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a:latin typeface="Times New Roman"/>
                          <a:ea typeface="Times New Roman"/>
                          <a:cs typeface="Times New Roman"/>
                          <a:sym typeface="Times New Roman"/>
                        </a:rPr>
                        <a:t>Quiz, Written Exam</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100">
                          <a:latin typeface="Times New Roman"/>
                          <a:ea typeface="Times New Roman"/>
                          <a:cs typeface="Times New Roman"/>
                          <a:sym typeface="Times New Roman"/>
                        </a:rPr>
                        <a:t>CLO3, CLO4</a:t>
                      </a:r>
                      <a:endParaRPr sz="1100">
                        <a:latin typeface="Calibri"/>
                        <a:ea typeface="Calibri"/>
                        <a:cs typeface="Calibri"/>
                        <a:sym typeface="Calibri"/>
                      </a:endParaRPr>
                    </a:p>
                  </a:txBody>
                  <a:tcPr marT="0" marB="0" marR="55125" marL="55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87475">
                <a:tc>
                  <a:txBody>
                    <a:bodyPr/>
                    <a:lstStyle/>
                    <a:p>
                      <a:pPr indent="0" lvl="0" marL="0" marR="0" rtl="0" algn="ctr">
                        <a:lnSpc>
                          <a:spcPct val="107000"/>
                        </a:lnSpc>
                        <a:spcBef>
                          <a:spcPts val="0"/>
                        </a:spcBef>
                        <a:spcAft>
                          <a:spcPts val="0"/>
                        </a:spcAft>
                        <a:buNone/>
                      </a:pPr>
                      <a:r>
                        <a:rPr lang="en-US" sz="1100">
                          <a:latin typeface="Times New Roman"/>
                          <a:ea typeface="Times New Roman"/>
                          <a:cs typeface="Times New Roman"/>
                          <a:sym typeface="Times New Roman"/>
                        </a:rPr>
                        <a:t>17</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100">
                          <a:solidFill>
                            <a:schemeClr val="dk1"/>
                          </a:solidFill>
                          <a:latin typeface="Calibri"/>
                          <a:ea typeface="Calibri"/>
                          <a:cs typeface="Calibri"/>
                          <a:sym typeface="Calibri"/>
                        </a:rPr>
                        <a:t>Engineering ethics</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lang="en-US" sz="1100">
                          <a:solidFill>
                            <a:schemeClr val="dk1"/>
                          </a:solidFill>
                          <a:latin typeface="Calibri"/>
                          <a:ea typeface="Calibri"/>
                          <a:cs typeface="Calibri"/>
                          <a:sym typeface="Calibri"/>
                        </a:rPr>
                        <a:t>and occupational safety.	</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100">
                          <a:solidFill>
                            <a:srgbClr val="000000"/>
                          </a:solidFill>
                          <a:latin typeface="Times New Roman"/>
                          <a:ea typeface="Times New Roman"/>
                          <a:cs typeface="Times New Roman"/>
                          <a:sym typeface="Times New Roman"/>
                        </a:rPr>
                        <a:t>Video lecture</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US" sz="1100">
                          <a:latin typeface="Times New Roman"/>
                          <a:ea typeface="Times New Roman"/>
                          <a:cs typeface="Times New Roman"/>
                          <a:sym typeface="Times New Roman"/>
                        </a:rPr>
                        <a:t>Assignment, Written, Quiz</a:t>
                      </a:r>
                      <a:endParaRPr sz="1100">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100">
                          <a:latin typeface="Times New Roman"/>
                          <a:ea typeface="Times New Roman"/>
                          <a:cs typeface="Times New Roman"/>
                          <a:sym typeface="Times New Roman"/>
                        </a:rPr>
                        <a:t>CLO3,</a:t>
                      </a:r>
                      <a:r>
                        <a:rPr lang="en-US" sz="1100">
                          <a:latin typeface="Times New Roman"/>
                          <a:ea typeface="Times New Roman"/>
                          <a:cs typeface="Times New Roman"/>
                          <a:sym typeface="Times New Roman"/>
                        </a:rPr>
                        <a:t> CLO4</a:t>
                      </a:r>
                      <a:endParaRPr sz="1100">
                        <a:latin typeface="Calibri"/>
                        <a:ea typeface="Calibri"/>
                        <a:cs typeface="Calibri"/>
                        <a:sym typeface="Calibri"/>
                      </a:endParaRPr>
                    </a:p>
                  </a:txBody>
                  <a:tcPr marT="0" marB="0" marR="55125" marL="55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80" name="Google Shape;180;p4"/>
          <p:cNvSpPr/>
          <p:nvPr/>
        </p:nvSpPr>
        <p:spPr>
          <a:xfrm>
            <a:off x="1536802" y="15389"/>
            <a:ext cx="8533105" cy="338554"/>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600"/>
              <a:buFont typeface="Times New Roman"/>
              <a:buNone/>
            </a:pPr>
            <a:r>
              <a:rPr b="0" i="0" lang="en-US" sz="1600" u="none" cap="none" strike="noStrike">
                <a:solidFill>
                  <a:schemeClr val="dk1"/>
                </a:solidFill>
                <a:latin typeface="Times New Roman"/>
                <a:ea typeface="Times New Roman"/>
                <a:cs typeface="Times New Roman"/>
                <a:sym typeface="Times New Roman"/>
              </a:rPr>
              <a:t>Course plan specifying content, CLOs, teaching learning and assessment strategy mapped with CLOs</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40"/>
          <p:cNvSpPr txBox="1"/>
          <p:nvPr/>
        </p:nvSpPr>
        <p:spPr>
          <a:xfrm>
            <a:off x="2759940" y="1911771"/>
            <a:ext cx="655607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Working of an OPEN CYCLE GAS TURBINE</a:t>
            </a:r>
            <a:endParaRPr b="1" sz="2000">
              <a:solidFill>
                <a:schemeClr val="dk1"/>
              </a:solidFill>
              <a:latin typeface="Calibri"/>
              <a:ea typeface="Calibri"/>
              <a:cs typeface="Calibri"/>
              <a:sym typeface="Calibri"/>
            </a:endParaRPr>
          </a:p>
        </p:txBody>
      </p:sp>
      <p:grpSp>
        <p:nvGrpSpPr>
          <p:cNvPr id="427" name="Google Shape;427;p40"/>
          <p:cNvGrpSpPr/>
          <p:nvPr/>
        </p:nvGrpSpPr>
        <p:grpSpPr>
          <a:xfrm>
            <a:off x="3463978" y="2945839"/>
            <a:ext cx="6736294" cy="3332129"/>
            <a:chOff x="9525" y="9525"/>
            <a:chExt cx="4947285" cy="2358390"/>
          </a:xfrm>
        </p:grpSpPr>
        <p:pic>
          <p:nvPicPr>
            <p:cNvPr id="428" name="Google Shape;428;p40"/>
            <p:cNvPicPr preferRelativeResize="0"/>
            <p:nvPr/>
          </p:nvPicPr>
          <p:blipFill rotWithShape="1">
            <a:blip r:embed="rId3">
              <a:alphaModFix/>
            </a:blip>
            <a:srcRect b="0" l="0" r="0" t="0"/>
            <a:stretch/>
          </p:blipFill>
          <p:spPr>
            <a:xfrm>
              <a:off x="19050" y="19050"/>
              <a:ext cx="4928235" cy="2339340"/>
            </a:xfrm>
            <a:prstGeom prst="rect">
              <a:avLst/>
            </a:prstGeom>
            <a:noFill/>
            <a:ln>
              <a:noFill/>
            </a:ln>
          </p:spPr>
        </p:pic>
        <p:sp>
          <p:nvSpPr>
            <p:cNvPr id="429" name="Google Shape;429;p40"/>
            <p:cNvSpPr/>
            <p:nvPr/>
          </p:nvSpPr>
          <p:spPr>
            <a:xfrm>
              <a:off x="9525" y="9525"/>
              <a:ext cx="4947285" cy="2358390"/>
            </a:xfrm>
            <a:custGeom>
              <a:rect b="b" l="l" r="r" t="t"/>
              <a:pathLst>
                <a:path extrusionOk="0" h="2358390" w="4947285">
                  <a:moveTo>
                    <a:pt x="0" y="2358390"/>
                  </a:moveTo>
                  <a:lnTo>
                    <a:pt x="4947285" y="2358390"/>
                  </a:lnTo>
                  <a:lnTo>
                    <a:pt x="4947285" y="0"/>
                  </a:lnTo>
                  <a:lnTo>
                    <a:pt x="0" y="0"/>
                  </a:lnTo>
                  <a:lnTo>
                    <a:pt x="0" y="2358390"/>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41"/>
          <p:cNvSpPr/>
          <p:nvPr/>
        </p:nvSpPr>
        <p:spPr>
          <a:xfrm>
            <a:off x="805135" y="1050368"/>
            <a:ext cx="1048684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Working of a CLOSED CYCLE GAS TURBINE</a:t>
            </a:r>
            <a:endParaRPr b="1" sz="2000">
              <a:solidFill>
                <a:schemeClr val="dk1"/>
              </a:solidFill>
              <a:latin typeface="Times New Roman"/>
              <a:ea typeface="Times New Roman"/>
              <a:cs typeface="Times New Roman"/>
              <a:sym typeface="Times New Roman"/>
            </a:endParaRPr>
          </a:p>
        </p:txBody>
      </p:sp>
      <p:grpSp>
        <p:nvGrpSpPr>
          <p:cNvPr id="435" name="Google Shape;435;p41"/>
          <p:cNvGrpSpPr/>
          <p:nvPr/>
        </p:nvGrpSpPr>
        <p:grpSpPr>
          <a:xfrm>
            <a:off x="2115403" y="1923098"/>
            <a:ext cx="6782937" cy="3536006"/>
            <a:chOff x="9525" y="9525"/>
            <a:chExt cx="4876165" cy="3011805"/>
          </a:xfrm>
        </p:grpSpPr>
        <p:pic>
          <p:nvPicPr>
            <p:cNvPr id="436" name="Google Shape;436;p41"/>
            <p:cNvPicPr preferRelativeResize="0"/>
            <p:nvPr/>
          </p:nvPicPr>
          <p:blipFill rotWithShape="1">
            <a:blip r:embed="rId3">
              <a:alphaModFix/>
            </a:blip>
            <a:srcRect b="0" l="0" r="0" t="0"/>
            <a:stretch/>
          </p:blipFill>
          <p:spPr>
            <a:xfrm>
              <a:off x="19050" y="19050"/>
              <a:ext cx="4857115" cy="2992755"/>
            </a:xfrm>
            <a:prstGeom prst="rect">
              <a:avLst/>
            </a:prstGeom>
            <a:noFill/>
            <a:ln>
              <a:noFill/>
            </a:ln>
          </p:spPr>
        </p:pic>
        <p:sp>
          <p:nvSpPr>
            <p:cNvPr id="437" name="Google Shape;437;p41"/>
            <p:cNvSpPr/>
            <p:nvPr/>
          </p:nvSpPr>
          <p:spPr>
            <a:xfrm>
              <a:off x="9525" y="9525"/>
              <a:ext cx="4876165" cy="3011805"/>
            </a:xfrm>
            <a:custGeom>
              <a:rect b="b" l="l" r="r" t="t"/>
              <a:pathLst>
                <a:path extrusionOk="0" h="3011805" w="4876165">
                  <a:moveTo>
                    <a:pt x="0" y="3011805"/>
                  </a:moveTo>
                  <a:lnTo>
                    <a:pt x="4876165" y="3011805"/>
                  </a:lnTo>
                  <a:lnTo>
                    <a:pt x="4876165" y="0"/>
                  </a:lnTo>
                  <a:lnTo>
                    <a:pt x="0" y="0"/>
                  </a:lnTo>
                  <a:lnTo>
                    <a:pt x="0" y="3011805"/>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graphicFrame>
        <p:nvGraphicFramePr>
          <p:cNvPr id="442" name="Google Shape;442;p42"/>
          <p:cNvGraphicFramePr/>
          <p:nvPr/>
        </p:nvGraphicFramePr>
        <p:xfrm>
          <a:off x="2047164" y="971038"/>
          <a:ext cx="3000000" cy="3000000"/>
        </p:xfrm>
        <a:graphic>
          <a:graphicData uri="http://schemas.openxmlformats.org/drawingml/2006/table">
            <a:tbl>
              <a:tblPr bandCol="1" bandRow="1" firstCol="1" firstRow="1" lastCol="1" lastRow="1">
                <a:noFill/>
                <a:tableStyleId>{2A3060B9-6CE8-4D11-B103-7E99081B64CD}</a:tableStyleId>
              </a:tblPr>
              <a:tblGrid>
                <a:gridCol w="706150"/>
                <a:gridCol w="3519500"/>
                <a:gridCol w="3771950"/>
              </a:tblGrid>
              <a:tr h="244050">
                <a:tc>
                  <a:txBody>
                    <a:bodyPr/>
                    <a:lstStyle/>
                    <a:p>
                      <a:pPr indent="0" lvl="0" marL="93980" marR="0" rtl="0" algn="l">
                        <a:lnSpc>
                          <a:spcPct val="151666"/>
                        </a:lnSpc>
                        <a:spcBef>
                          <a:spcPts val="0"/>
                        </a:spcBef>
                        <a:spcAft>
                          <a:spcPts val="0"/>
                        </a:spcAft>
                        <a:buNone/>
                      </a:pPr>
                      <a:r>
                        <a:rPr lang="en-US" sz="900"/>
                        <a:t>Sl no</a:t>
                      </a:r>
                      <a:endParaRPr sz="800">
                        <a:latin typeface="Times New Roman"/>
                        <a:ea typeface="Times New Roman"/>
                        <a:cs typeface="Times New Roman"/>
                        <a:sym typeface="Times New Roman"/>
                      </a:endParaRPr>
                    </a:p>
                  </a:txBody>
                  <a:tcPr marT="0" marB="0" marR="0" marL="0"/>
                </a:tc>
                <a:tc>
                  <a:txBody>
                    <a:bodyPr/>
                    <a:lstStyle/>
                    <a:p>
                      <a:pPr indent="0" lvl="0" marL="788670" marR="0" rtl="0" algn="l">
                        <a:lnSpc>
                          <a:spcPct val="151666"/>
                        </a:lnSpc>
                        <a:spcBef>
                          <a:spcPts val="0"/>
                        </a:spcBef>
                        <a:spcAft>
                          <a:spcPts val="0"/>
                        </a:spcAft>
                        <a:buNone/>
                      </a:pPr>
                      <a:r>
                        <a:rPr lang="en-US" sz="900"/>
                        <a:t>OPEN CYCLE</a:t>
                      </a:r>
                      <a:endParaRPr sz="800">
                        <a:latin typeface="Times New Roman"/>
                        <a:ea typeface="Times New Roman"/>
                        <a:cs typeface="Times New Roman"/>
                        <a:sym typeface="Times New Roman"/>
                      </a:endParaRPr>
                    </a:p>
                  </a:txBody>
                  <a:tcPr marT="0" marB="0" marR="0" marL="0"/>
                </a:tc>
                <a:tc>
                  <a:txBody>
                    <a:bodyPr/>
                    <a:lstStyle/>
                    <a:p>
                      <a:pPr indent="0" lvl="0" marL="779780" marR="0" rtl="0" algn="l">
                        <a:lnSpc>
                          <a:spcPct val="151666"/>
                        </a:lnSpc>
                        <a:spcBef>
                          <a:spcPts val="0"/>
                        </a:spcBef>
                        <a:spcAft>
                          <a:spcPts val="0"/>
                        </a:spcAft>
                        <a:buNone/>
                      </a:pPr>
                      <a:r>
                        <a:rPr lang="en-US" sz="900"/>
                        <a:t>CLOSED CYCLE</a:t>
                      </a:r>
                      <a:endParaRPr sz="800">
                        <a:latin typeface="Times New Roman"/>
                        <a:ea typeface="Times New Roman"/>
                        <a:cs typeface="Times New Roman"/>
                        <a:sym typeface="Times New Roman"/>
                      </a:endParaRPr>
                    </a:p>
                  </a:txBody>
                  <a:tcPr marT="0" marB="0" marR="0" marL="0"/>
                </a:tc>
              </a:tr>
              <a:tr h="406250">
                <a:tc>
                  <a:txBody>
                    <a:bodyPr/>
                    <a:lstStyle/>
                    <a:p>
                      <a:pPr indent="0" lvl="0" marL="67945" marR="0" rtl="0" algn="l">
                        <a:lnSpc>
                          <a:spcPct val="151666"/>
                        </a:lnSpc>
                        <a:spcBef>
                          <a:spcPts val="0"/>
                        </a:spcBef>
                        <a:spcAft>
                          <a:spcPts val="0"/>
                        </a:spcAft>
                        <a:buNone/>
                      </a:pPr>
                      <a:r>
                        <a:rPr lang="en-US" sz="900"/>
                        <a:t>1</a:t>
                      </a:r>
                      <a:endParaRPr sz="800">
                        <a:latin typeface="Times New Roman"/>
                        <a:ea typeface="Times New Roman"/>
                        <a:cs typeface="Times New Roman"/>
                        <a:sym typeface="Times New Roman"/>
                      </a:endParaRPr>
                    </a:p>
                  </a:txBody>
                  <a:tcPr marT="0" marB="0" marR="0" marL="0"/>
                </a:tc>
                <a:tc>
                  <a:txBody>
                    <a:bodyPr/>
                    <a:lstStyle/>
                    <a:p>
                      <a:pPr indent="0" lvl="0" marL="67945" marR="0" rtl="0" algn="l">
                        <a:lnSpc>
                          <a:spcPct val="113000"/>
                        </a:lnSpc>
                        <a:spcBef>
                          <a:spcPts val="0"/>
                        </a:spcBef>
                        <a:spcAft>
                          <a:spcPts val="0"/>
                        </a:spcAft>
                        <a:buNone/>
                      </a:pPr>
                      <a:r>
                        <a:rPr lang="en-US" sz="900"/>
                        <a:t>Fresh working fluid enters in every cycle</a:t>
                      </a:r>
                      <a:endParaRPr sz="800">
                        <a:latin typeface="Times New Roman"/>
                        <a:ea typeface="Times New Roman"/>
                        <a:cs typeface="Times New Roman"/>
                        <a:sym typeface="Times New Roman"/>
                      </a:endParaRPr>
                    </a:p>
                  </a:txBody>
                  <a:tcPr marT="0" marB="0" marR="0" marL="0"/>
                </a:tc>
                <a:tc>
                  <a:txBody>
                    <a:bodyPr/>
                    <a:lstStyle/>
                    <a:p>
                      <a:pPr indent="0" lvl="0" marL="67945" marR="62230" rtl="0" algn="l">
                        <a:lnSpc>
                          <a:spcPct val="113000"/>
                        </a:lnSpc>
                        <a:spcBef>
                          <a:spcPts val="0"/>
                        </a:spcBef>
                        <a:spcAft>
                          <a:spcPts val="0"/>
                        </a:spcAft>
                        <a:buNone/>
                      </a:pPr>
                      <a:r>
                        <a:rPr lang="en-US" sz="900"/>
                        <a:t>Working	fluid	is	continuously circulated in every cycle of operation</a:t>
                      </a:r>
                      <a:endParaRPr sz="800">
                        <a:latin typeface="Times New Roman"/>
                        <a:ea typeface="Times New Roman"/>
                        <a:cs typeface="Times New Roman"/>
                        <a:sym typeface="Times New Roman"/>
                      </a:endParaRPr>
                    </a:p>
                  </a:txBody>
                  <a:tcPr marT="0" marB="0" marR="0" marL="0"/>
                </a:tc>
              </a:tr>
              <a:tr h="569475">
                <a:tc>
                  <a:txBody>
                    <a:bodyPr/>
                    <a:lstStyle/>
                    <a:p>
                      <a:pPr indent="0" lvl="0" marL="67945" marR="0" rtl="0" algn="l">
                        <a:lnSpc>
                          <a:spcPct val="151666"/>
                        </a:lnSpc>
                        <a:spcBef>
                          <a:spcPts val="0"/>
                        </a:spcBef>
                        <a:spcAft>
                          <a:spcPts val="0"/>
                        </a:spcAft>
                        <a:buNone/>
                      </a:pPr>
                      <a:r>
                        <a:rPr lang="en-US" sz="900"/>
                        <a:t>2</a:t>
                      </a:r>
                      <a:endParaRPr sz="800">
                        <a:latin typeface="Times New Roman"/>
                        <a:ea typeface="Times New Roman"/>
                        <a:cs typeface="Times New Roman"/>
                        <a:sym typeface="Times New Roman"/>
                      </a:endParaRPr>
                    </a:p>
                  </a:txBody>
                  <a:tcPr marT="0" marB="0" marR="0" marL="0"/>
                </a:tc>
                <a:tc>
                  <a:txBody>
                    <a:bodyPr/>
                    <a:lstStyle/>
                    <a:p>
                      <a:pPr indent="0" lvl="0" marL="67945" marR="2540" rtl="0" algn="l">
                        <a:lnSpc>
                          <a:spcPct val="115000"/>
                        </a:lnSpc>
                        <a:spcBef>
                          <a:spcPts val="0"/>
                        </a:spcBef>
                        <a:spcAft>
                          <a:spcPts val="0"/>
                        </a:spcAft>
                        <a:buNone/>
                      </a:pPr>
                      <a:r>
                        <a:rPr lang="en-US" sz="900"/>
                        <a:t>The working fluid after doing work is exhausted to the atmosphere.</a:t>
                      </a:r>
                      <a:endParaRPr sz="800">
                        <a:latin typeface="Times New Roman"/>
                        <a:ea typeface="Times New Roman"/>
                        <a:cs typeface="Times New Roman"/>
                        <a:sym typeface="Times New Roman"/>
                      </a:endParaRPr>
                    </a:p>
                  </a:txBody>
                  <a:tcPr marT="0" marB="0" marR="0" marL="0"/>
                </a:tc>
                <a:tc>
                  <a:txBody>
                    <a:bodyPr/>
                    <a:lstStyle/>
                    <a:p>
                      <a:pPr indent="0" lvl="0" marL="67945" marR="63500" rtl="0" algn="just">
                        <a:lnSpc>
                          <a:spcPct val="115000"/>
                        </a:lnSpc>
                        <a:spcBef>
                          <a:spcPts val="0"/>
                        </a:spcBef>
                        <a:spcAft>
                          <a:spcPts val="0"/>
                        </a:spcAft>
                        <a:buNone/>
                      </a:pPr>
                      <a:r>
                        <a:rPr lang="en-US" sz="900"/>
                        <a:t>The working fluid after doing work is cooled and fed back to the compressor for the next cycle.</a:t>
                      </a:r>
                      <a:endParaRPr sz="800">
                        <a:latin typeface="Times New Roman"/>
                        <a:ea typeface="Times New Roman"/>
                        <a:cs typeface="Times New Roman"/>
                        <a:sym typeface="Times New Roman"/>
                      </a:endParaRPr>
                    </a:p>
                  </a:txBody>
                  <a:tcPr marT="0" marB="0" marR="0" marL="0"/>
                </a:tc>
              </a:tr>
              <a:tr h="567925">
                <a:tc>
                  <a:txBody>
                    <a:bodyPr/>
                    <a:lstStyle/>
                    <a:p>
                      <a:pPr indent="0" lvl="0" marL="67945" marR="0" rtl="0" algn="l">
                        <a:lnSpc>
                          <a:spcPct val="151666"/>
                        </a:lnSpc>
                        <a:spcBef>
                          <a:spcPts val="0"/>
                        </a:spcBef>
                        <a:spcAft>
                          <a:spcPts val="0"/>
                        </a:spcAft>
                        <a:buNone/>
                      </a:pPr>
                      <a:r>
                        <a:rPr lang="en-US" sz="900"/>
                        <a:t>3</a:t>
                      </a:r>
                      <a:endParaRPr sz="800">
                        <a:latin typeface="Times New Roman"/>
                        <a:ea typeface="Times New Roman"/>
                        <a:cs typeface="Times New Roman"/>
                        <a:sym typeface="Times New Roman"/>
                      </a:endParaRPr>
                    </a:p>
                  </a:txBody>
                  <a:tcPr marT="0" marB="0" marR="0" marL="0"/>
                </a:tc>
                <a:tc>
                  <a:txBody>
                    <a:bodyPr/>
                    <a:lstStyle/>
                    <a:p>
                      <a:pPr indent="0" lvl="0" marL="67945" marR="0" rtl="0" algn="l">
                        <a:lnSpc>
                          <a:spcPct val="113000"/>
                        </a:lnSpc>
                        <a:spcBef>
                          <a:spcPts val="0"/>
                        </a:spcBef>
                        <a:spcAft>
                          <a:spcPts val="0"/>
                        </a:spcAft>
                        <a:buNone/>
                      </a:pPr>
                      <a:r>
                        <a:rPr lang="en-US" sz="900"/>
                        <a:t>There is mass transfer along with heat and work transfer.</a:t>
                      </a:r>
                      <a:endParaRPr sz="800">
                        <a:latin typeface="Times New Roman"/>
                        <a:ea typeface="Times New Roman"/>
                        <a:cs typeface="Times New Roman"/>
                        <a:sym typeface="Times New Roman"/>
                      </a:endParaRPr>
                    </a:p>
                  </a:txBody>
                  <a:tcPr marT="0" marB="0" marR="0" marL="0"/>
                </a:tc>
                <a:tc>
                  <a:txBody>
                    <a:bodyPr/>
                    <a:lstStyle/>
                    <a:p>
                      <a:pPr indent="0" lvl="0" marL="67945" marR="62864" rtl="0" algn="just">
                        <a:lnSpc>
                          <a:spcPct val="113000"/>
                        </a:lnSpc>
                        <a:spcBef>
                          <a:spcPts val="0"/>
                        </a:spcBef>
                        <a:spcAft>
                          <a:spcPts val="0"/>
                        </a:spcAft>
                        <a:buNone/>
                      </a:pPr>
                      <a:r>
                        <a:rPr lang="en-US" sz="900"/>
                        <a:t>Only heat and work transfer take place between the system and the surrounding.</a:t>
                      </a:r>
                      <a:endParaRPr sz="800">
                        <a:latin typeface="Times New Roman"/>
                        <a:ea typeface="Times New Roman"/>
                        <a:cs typeface="Times New Roman"/>
                        <a:sym typeface="Times New Roman"/>
                      </a:endParaRPr>
                    </a:p>
                  </a:txBody>
                  <a:tcPr marT="0" marB="0" marR="0" marL="0"/>
                </a:tc>
              </a:tr>
              <a:tr h="347350">
                <a:tc>
                  <a:txBody>
                    <a:bodyPr/>
                    <a:lstStyle/>
                    <a:p>
                      <a:pPr indent="0" lvl="0" marL="67945" marR="0" rtl="0" algn="l">
                        <a:lnSpc>
                          <a:spcPct val="152777"/>
                        </a:lnSpc>
                        <a:spcBef>
                          <a:spcPts val="0"/>
                        </a:spcBef>
                        <a:spcAft>
                          <a:spcPts val="0"/>
                        </a:spcAft>
                        <a:buNone/>
                      </a:pPr>
                      <a:r>
                        <a:rPr lang="en-US" sz="900"/>
                        <a:t>4</a:t>
                      </a:r>
                      <a:endParaRPr sz="800">
                        <a:latin typeface="Times New Roman"/>
                        <a:ea typeface="Times New Roman"/>
                        <a:cs typeface="Times New Roman"/>
                        <a:sym typeface="Times New Roman"/>
                      </a:endParaRPr>
                    </a:p>
                  </a:txBody>
                  <a:tcPr marT="0" marB="0" marR="0" marL="0"/>
                </a:tc>
                <a:tc>
                  <a:txBody>
                    <a:bodyPr/>
                    <a:lstStyle/>
                    <a:p>
                      <a:pPr indent="0" lvl="0" marL="67945" marR="0" rtl="0" algn="l">
                        <a:lnSpc>
                          <a:spcPct val="113000"/>
                        </a:lnSpc>
                        <a:spcBef>
                          <a:spcPts val="0"/>
                        </a:spcBef>
                        <a:spcAft>
                          <a:spcPts val="0"/>
                        </a:spcAft>
                        <a:buNone/>
                      </a:pPr>
                      <a:r>
                        <a:rPr lang="en-US" sz="900"/>
                        <a:t>Only atmospheric air is used as the working fluid.</a:t>
                      </a:r>
                      <a:endParaRPr sz="800">
                        <a:latin typeface="Times New Roman"/>
                        <a:ea typeface="Times New Roman"/>
                        <a:cs typeface="Times New Roman"/>
                        <a:sym typeface="Times New Roman"/>
                      </a:endParaRPr>
                    </a:p>
                  </a:txBody>
                  <a:tcPr marT="0" marB="0" marR="0" marL="0"/>
                </a:tc>
                <a:tc>
                  <a:txBody>
                    <a:bodyPr/>
                    <a:lstStyle/>
                    <a:p>
                      <a:pPr indent="0" lvl="0" marL="67945" marR="0" rtl="0" algn="l">
                        <a:lnSpc>
                          <a:spcPct val="113000"/>
                        </a:lnSpc>
                        <a:spcBef>
                          <a:spcPts val="0"/>
                        </a:spcBef>
                        <a:spcAft>
                          <a:spcPts val="0"/>
                        </a:spcAft>
                        <a:buNone/>
                      </a:pPr>
                      <a:r>
                        <a:rPr lang="en-US" sz="900"/>
                        <a:t>Any fluid with better thermodynamic properties can be used as working fluid.</a:t>
                      </a:r>
                      <a:endParaRPr sz="800">
                        <a:latin typeface="Times New Roman"/>
                        <a:ea typeface="Times New Roman"/>
                        <a:cs typeface="Times New Roman"/>
                        <a:sym typeface="Times New Roman"/>
                      </a:endParaRPr>
                    </a:p>
                  </a:txBody>
                  <a:tcPr marT="0" marB="0" marR="0" marL="0"/>
                </a:tc>
              </a:tr>
              <a:tr h="567925">
                <a:tc>
                  <a:txBody>
                    <a:bodyPr/>
                    <a:lstStyle/>
                    <a:p>
                      <a:pPr indent="0" lvl="0" marL="67945" marR="0" rtl="0" algn="l">
                        <a:lnSpc>
                          <a:spcPct val="151666"/>
                        </a:lnSpc>
                        <a:spcBef>
                          <a:spcPts val="0"/>
                        </a:spcBef>
                        <a:spcAft>
                          <a:spcPts val="0"/>
                        </a:spcAft>
                        <a:buNone/>
                      </a:pPr>
                      <a:r>
                        <a:rPr lang="en-US" sz="900"/>
                        <a:t>5</a:t>
                      </a:r>
                      <a:endParaRPr sz="800">
                        <a:latin typeface="Times New Roman"/>
                        <a:ea typeface="Times New Roman"/>
                        <a:cs typeface="Times New Roman"/>
                        <a:sym typeface="Times New Roman"/>
                      </a:endParaRPr>
                    </a:p>
                  </a:txBody>
                  <a:tcPr marT="0" marB="0" marR="0" marL="0"/>
                </a:tc>
                <a:tc>
                  <a:txBody>
                    <a:bodyPr/>
                    <a:lstStyle/>
                    <a:p>
                      <a:pPr indent="0" lvl="0" marL="67945" marR="61595" rtl="0" algn="just">
                        <a:lnSpc>
                          <a:spcPct val="113000"/>
                        </a:lnSpc>
                        <a:spcBef>
                          <a:spcPts val="0"/>
                        </a:spcBef>
                        <a:spcAft>
                          <a:spcPts val="0"/>
                        </a:spcAft>
                        <a:buNone/>
                      </a:pPr>
                      <a:r>
                        <a:rPr lang="en-US" sz="900"/>
                        <a:t>The compressed air mixes with the products of combustion of fuel, the mass of the compressed air increases.</a:t>
                      </a:r>
                      <a:endParaRPr sz="800">
                        <a:latin typeface="Times New Roman"/>
                        <a:ea typeface="Times New Roman"/>
                        <a:cs typeface="Times New Roman"/>
                        <a:sym typeface="Times New Roman"/>
                      </a:endParaRPr>
                    </a:p>
                  </a:txBody>
                  <a:tcPr marT="0" marB="0" marR="0" marL="0"/>
                </a:tc>
                <a:tc>
                  <a:txBody>
                    <a:bodyPr/>
                    <a:lstStyle/>
                    <a:p>
                      <a:pPr indent="0" lvl="0" marL="67945" marR="63500" rtl="0" algn="just">
                        <a:lnSpc>
                          <a:spcPct val="113000"/>
                        </a:lnSpc>
                        <a:spcBef>
                          <a:spcPts val="0"/>
                        </a:spcBef>
                        <a:spcAft>
                          <a:spcPts val="0"/>
                        </a:spcAft>
                        <a:buNone/>
                      </a:pPr>
                      <a:r>
                        <a:rPr lang="en-US" sz="900"/>
                        <a:t>The compressed fluid is heated by an external source. Hence the mass of the fluid remains same.</a:t>
                      </a:r>
                      <a:endParaRPr sz="800">
                        <a:latin typeface="Times New Roman"/>
                        <a:ea typeface="Times New Roman"/>
                        <a:cs typeface="Times New Roman"/>
                        <a:sym typeface="Times New Roman"/>
                      </a:endParaRPr>
                    </a:p>
                  </a:txBody>
                  <a:tcPr marT="0" marB="0" marR="0" marL="0"/>
                </a:tc>
              </a:tr>
              <a:tr h="893350">
                <a:tc>
                  <a:txBody>
                    <a:bodyPr/>
                    <a:lstStyle/>
                    <a:p>
                      <a:pPr indent="0" lvl="0" marL="67945" marR="0" rtl="0" algn="l">
                        <a:lnSpc>
                          <a:spcPct val="151666"/>
                        </a:lnSpc>
                        <a:spcBef>
                          <a:spcPts val="0"/>
                        </a:spcBef>
                        <a:spcAft>
                          <a:spcPts val="0"/>
                        </a:spcAft>
                        <a:buNone/>
                      </a:pPr>
                      <a:r>
                        <a:rPr lang="en-US" sz="900"/>
                        <a:t>6</a:t>
                      </a:r>
                      <a:endParaRPr sz="800">
                        <a:latin typeface="Times New Roman"/>
                        <a:ea typeface="Times New Roman"/>
                        <a:cs typeface="Times New Roman"/>
                        <a:sym typeface="Times New Roman"/>
                      </a:endParaRPr>
                    </a:p>
                  </a:txBody>
                  <a:tcPr marT="0" marB="0" marR="0" marL="0"/>
                </a:tc>
                <a:tc>
                  <a:txBody>
                    <a:bodyPr/>
                    <a:lstStyle/>
                    <a:p>
                      <a:pPr indent="0" lvl="0" marL="67945" marR="62230" rtl="0" algn="just">
                        <a:lnSpc>
                          <a:spcPct val="115000"/>
                        </a:lnSpc>
                        <a:spcBef>
                          <a:spcPts val="0"/>
                        </a:spcBef>
                        <a:spcAft>
                          <a:spcPts val="0"/>
                        </a:spcAft>
                        <a:buNone/>
                      </a:pPr>
                      <a:r>
                        <a:rPr lang="en-US" sz="900"/>
                        <a:t>Since the compressed air gets contaminated with product of combustion of fuel, turbine blades are subjected to corrosion and erosion.</a:t>
                      </a:r>
                      <a:endParaRPr sz="800">
                        <a:latin typeface="Times New Roman"/>
                        <a:ea typeface="Times New Roman"/>
                        <a:cs typeface="Times New Roman"/>
                        <a:sym typeface="Times New Roman"/>
                      </a:endParaRPr>
                    </a:p>
                  </a:txBody>
                  <a:tcPr marT="0" marB="0" marR="0" marL="0"/>
                </a:tc>
                <a:tc>
                  <a:txBody>
                    <a:bodyPr/>
                    <a:lstStyle/>
                    <a:p>
                      <a:pPr indent="0" lvl="0" marL="67945" marR="64770" rtl="0" algn="just">
                        <a:lnSpc>
                          <a:spcPct val="115000"/>
                        </a:lnSpc>
                        <a:spcBef>
                          <a:spcPts val="0"/>
                        </a:spcBef>
                        <a:spcAft>
                          <a:spcPts val="0"/>
                        </a:spcAft>
                        <a:buNone/>
                      </a:pPr>
                      <a:r>
                        <a:rPr lang="en-US" sz="900"/>
                        <a:t>Since, there is no contamination of the working fluid, corrosion and erosion of the turbine blades is avoided.</a:t>
                      </a:r>
                      <a:endParaRPr sz="800">
                        <a:latin typeface="Times New Roman"/>
                        <a:ea typeface="Times New Roman"/>
                        <a:cs typeface="Times New Roman"/>
                        <a:sym typeface="Times New Roman"/>
                      </a:endParaRPr>
                    </a:p>
                  </a:txBody>
                  <a:tcPr marT="0" marB="0" marR="0" marL="0"/>
                </a:tc>
              </a:tr>
              <a:tr h="407275">
                <a:tc>
                  <a:txBody>
                    <a:bodyPr/>
                    <a:lstStyle/>
                    <a:p>
                      <a:pPr indent="0" lvl="0" marL="67945" marR="0" rtl="0" algn="l">
                        <a:lnSpc>
                          <a:spcPct val="151666"/>
                        </a:lnSpc>
                        <a:spcBef>
                          <a:spcPts val="0"/>
                        </a:spcBef>
                        <a:spcAft>
                          <a:spcPts val="0"/>
                        </a:spcAft>
                        <a:buNone/>
                      </a:pPr>
                      <a:r>
                        <a:rPr lang="en-US" sz="900"/>
                        <a:t>7</a:t>
                      </a:r>
                      <a:endParaRPr sz="800">
                        <a:latin typeface="Times New Roman"/>
                        <a:ea typeface="Times New Roman"/>
                        <a:cs typeface="Times New Roman"/>
                        <a:sym typeface="Times New Roman"/>
                      </a:endParaRPr>
                    </a:p>
                  </a:txBody>
                  <a:tcPr marT="0" marB="0" marR="0" marL="0"/>
                </a:tc>
                <a:tc>
                  <a:txBody>
                    <a:bodyPr/>
                    <a:lstStyle/>
                    <a:p>
                      <a:pPr indent="0" lvl="0" marL="67945" marR="0" rtl="0" algn="l">
                        <a:lnSpc>
                          <a:spcPct val="115000"/>
                        </a:lnSpc>
                        <a:spcBef>
                          <a:spcPts val="0"/>
                        </a:spcBef>
                        <a:spcAft>
                          <a:spcPts val="0"/>
                        </a:spcAft>
                        <a:buNone/>
                      </a:pPr>
                      <a:r>
                        <a:rPr lang="en-US" sz="900"/>
                        <a:t>Comparatively lower due to pressure losses</a:t>
                      </a:r>
                      <a:endParaRPr sz="800">
                        <a:latin typeface="Times New Roman"/>
                        <a:ea typeface="Times New Roman"/>
                        <a:cs typeface="Times New Roman"/>
                        <a:sym typeface="Times New Roman"/>
                      </a:endParaRPr>
                    </a:p>
                  </a:txBody>
                  <a:tcPr marT="0" marB="0" marR="0" marL="0"/>
                </a:tc>
                <a:tc>
                  <a:txBody>
                    <a:bodyPr/>
                    <a:lstStyle/>
                    <a:p>
                      <a:pPr indent="0" lvl="0" marL="67945" marR="0" rtl="0" algn="l">
                        <a:lnSpc>
                          <a:spcPct val="151666"/>
                        </a:lnSpc>
                        <a:spcBef>
                          <a:spcPts val="0"/>
                        </a:spcBef>
                        <a:spcAft>
                          <a:spcPts val="0"/>
                        </a:spcAft>
                        <a:buNone/>
                      </a:pPr>
                      <a:r>
                        <a:rPr lang="en-US" sz="900"/>
                        <a:t>Higher efficiency</a:t>
                      </a:r>
                      <a:endParaRPr sz="800">
                        <a:latin typeface="Times New Roman"/>
                        <a:ea typeface="Times New Roman"/>
                        <a:cs typeface="Times New Roman"/>
                        <a:sym typeface="Times New Roman"/>
                      </a:endParaRPr>
                    </a:p>
                  </a:txBody>
                  <a:tcPr marT="0" marB="0" marR="0" marL="0"/>
                </a:tc>
              </a:tr>
              <a:tr h="406250">
                <a:tc>
                  <a:txBody>
                    <a:bodyPr/>
                    <a:lstStyle/>
                    <a:p>
                      <a:pPr indent="0" lvl="0" marL="67945" marR="0" rtl="0" algn="l">
                        <a:lnSpc>
                          <a:spcPct val="151666"/>
                        </a:lnSpc>
                        <a:spcBef>
                          <a:spcPts val="0"/>
                        </a:spcBef>
                        <a:spcAft>
                          <a:spcPts val="0"/>
                        </a:spcAft>
                        <a:buNone/>
                      </a:pPr>
                      <a:r>
                        <a:rPr lang="en-US" sz="900"/>
                        <a:t>8</a:t>
                      </a:r>
                      <a:endParaRPr sz="800">
                        <a:latin typeface="Times New Roman"/>
                        <a:ea typeface="Times New Roman"/>
                        <a:cs typeface="Times New Roman"/>
                        <a:sym typeface="Times New Roman"/>
                      </a:endParaRPr>
                    </a:p>
                  </a:txBody>
                  <a:tcPr marT="0" marB="0" marR="0" marL="0"/>
                </a:tc>
                <a:tc>
                  <a:txBody>
                    <a:bodyPr/>
                    <a:lstStyle/>
                    <a:p>
                      <a:pPr indent="0" lvl="0" marL="67945" marR="0" rtl="0" algn="l">
                        <a:lnSpc>
                          <a:spcPct val="151666"/>
                        </a:lnSpc>
                        <a:spcBef>
                          <a:spcPts val="0"/>
                        </a:spcBef>
                        <a:spcAft>
                          <a:spcPts val="0"/>
                        </a:spcAft>
                        <a:buNone/>
                      </a:pPr>
                      <a:r>
                        <a:rPr lang="en-US" sz="900"/>
                        <a:t>Comparatively less</a:t>
                      </a:r>
                      <a:endParaRPr sz="800">
                        <a:latin typeface="Times New Roman"/>
                        <a:ea typeface="Times New Roman"/>
                        <a:cs typeface="Times New Roman"/>
                        <a:sym typeface="Times New Roman"/>
                      </a:endParaRPr>
                    </a:p>
                  </a:txBody>
                  <a:tcPr marT="0" marB="0" marR="0" marL="0"/>
                </a:tc>
                <a:tc>
                  <a:txBody>
                    <a:bodyPr/>
                    <a:lstStyle/>
                    <a:p>
                      <a:pPr indent="0" lvl="0" marL="67945" marR="0" rtl="0" algn="l">
                        <a:lnSpc>
                          <a:spcPct val="113000"/>
                        </a:lnSpc>
                        <a:spcBef>
                          <a:spcPts val="0"/>
                        </a:spcBef>
                        <a:spcAft>
                          <a:spcPts val="0"/>
                        </a:spcAft>
                        <a:buNone/>
                      </a:pPr>
                      <a:r>
                        <a:rPr lang="en-US" sz="900"/>
                        <a:t>Installation and maintenance costs are high</a:t>
                      </a:r>
                      <a:endParaRPr sz="800">
                        <a:latin typeface="Times New Roman"/>
                        <a:ea typeface="Times New Roman"/>
                        <a:cs typeface="Times New Roman"/>
                        <a:sym typeface="Times New Roman"/>
                      </a:endParaRPr>
                    </a:p>
                  </a:txBody>
                  <a:tcPr marT="0" marB="0" marR="0" marL="0"/>
                </a:tc>
              </a:tr>
              <a:tr h="405750">
                <a:tc>
                  <a:txBody>
                    <a:bodyPr/>
                    <a:lstStyle/>
                    <a:p>
                      <a:pPr indent="0" lvl="0" marL="67945" marR="0" rtl="0" algn="l">
                        <a:lnSpc>
                          <a:spcPct val="151666"/>
                        </a:lnSpc>
                        <a:spcBef>
                          <a:spcPts val="0"/>
                        </a:spcBef>
                        <a:spcAft>
                          <a:spcPts val="0"/>
                        </a:spcAft>
                        <a:buNone/>
                      </a:pPr>
                      <a:r>
                        <a:rPr lang="en-US" sz="900"/>
                        <a:t>9</a:t>
                      </a:r>
                      <a:endParaRPr sz="800">
                        <a:latin typeface="Times New Roman"/>
                        <a:ea typeface="Times New Roman"/>
                        <a:cs typeface="Times New Roman"/>
                        <a:sym typeface="Times New Roman"/>
                      </a:endParaRPr>
                    </a:p>
                  </a:txBody>
                  <a:tcPr marT="0" marB="0" marR="0" marL="0"/>
                </a:tc>
                <a:tc>
                  <a:txBody>
                    <a:bodyPr/>
                    <a:lstStyle/>
                    <a:p>
                      <a:pPr indent="0" lvl="0" marL="67945" marR="0" rtl="0" algn="l">
                        <a:lnSpc>
                          <a:spcPct val="151666"/>
                        </a:lnSpc>
                        <a:spcBef>
                          <a:spcPts val="0"/>
                        </a:spcBef>
                        <a:spcAft>
                          <a:spcPts val="0"/>
                        </a:spcAft>
                        <a:buNone/>
                      </a:pPr>
                      <a:r>
                        <a:rPr lang="en-US" sz="900"/>
                        <a:t>Comparatively less</a:t>
                      </a:r>
                      <a:endParaRPr sz="800">
                        <a:latin typeface="Times New Roman"/>
                        <a:ea typeface="Times New Roman"/>
                        <a:cs typeface="Times New Roman"/>
                        <a:sym typeface="Times New Roman"/>
                      </a:endParaRPr>
                    </a:p>
                  </a:txBody>
                  <a:tcPr marT="0" marB="0" marR="0" marL="0"/>
                </a:tc>
                <a:tc>
                  <a:txBody>
                    <a:bodyPr/>
                    <a:lstStyle/>
                    <a:p>
                      <a:pPr indent="0" lvl="0" marL="67945" marR="0" rtl="0" algn="l">
                        <a:lnSpc>
                          <a:spcPct val="113000"/>
                        </a:lnSpc>
                        <a:spcBef>
                          <a:spcPts val="0"/>
                        </a:spcBef>
                        <a:spcAft>
                          <a:spcPts val="0"/>
                        </a:spcAft>
                        <a:buNone/>
                      </a:pPr>
                      <a:r>
                        <a:rPr lang="en-US" sz="900"/>
                        <a:t>Weight of the turbine per KW power developed is high.</a:t>
                      </a:r>
                      <a:endParaRPr sz="800">
                        <a:latin typeface="Times New Roman"/>
                        <a:ea typeface="Times New Roman"/>
                        <a:cs typeface="Times New Roman"/>
                        <a:sym typeface="Times New Roman"/>
                      </a:endParaRPr>
                    </a:p>
                  </a:txBody>
                  <a:tcPr marT="0" marB="0" marR="0" marL="0"/>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43"/>
          <p:cNvSpPr/>
          <p:nvPr/>
        </p:nvSpPr>
        <p:spPr>
          <a:xfrm>
            <a:off x="589475" y="102305"/>
            <a:ext cx="11297728" cy="63094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Hot rolled versus Cold Formed Steel:</a:t>
            </a:r>
            <a:endParaRPr sz="1800">
              <a:solidFill>
                <a:schemeClr val="dk1"/>
              </a:solidFill>
              <a:latin typeface="Calibri"/>
              <a:ea typeface="Calibri"/>
              <a:cs typeface="Calibri"/>
              <a:sym typeface="Calibri"/>
            </a:endParaRPr>
          </a:p>
          <a:p>
            <a:pPr indent="0" lvl="0" marL="0" marR="0" rtl="0" algn="just">
              <a:spcBef>
                <a:spcPts val="600"/>
              </a:spcBef>
              <a:spcAft>
                <a:spcPts val="0"/>
              </a:spcAft>
              <a:buNone/>
            </a:pPr>
            <a:r>
              <a:rPr lang="en-US" sz="1600">
                <a:solidFill>
                  <a:schemeClr val="dk1"/>
                </a:solidFill>
                <a:latin typeface="Times New Roman"/>
                <a:ea typeface="Times New Roman"/>
                <a:cs typeface="Times New Roman"/>
                <a:sym typeface="Times New Roman"/>
              </a:rPr>
              <a:t>The main difference between hot rolled and cold formed steel is the temperature at which they are processed: </a:t>
            </a:r>
            <a:endParaRPr sz="1600">
              <a:solidFill>
                <a:schemeClr val="dk1"/>
              </a:solidFill>
              <a:latin typeface="Times New Roman"/>
              <a:ea typeface="Times New Roman"/>
              <a:cs typeface="Times New Roman"/>
              <a:sym typeface="Times New Roman"/>
            </a:endParaRPr>
          </a:p>
          <a:p>
            <a:pPr indent="0" lvl="0" marL="0" marR="0" rtl="0" algn="just">
              <a:spcBef>
                <a:spcPts val="600"/>
              </a:spcBef>
              <a:spcAft>
                <a:spcPts val="0"/>
              </a:spcAft>
              <a:buNone/>
            </a:pPr>
            <a:r>
              <a:rPr b="1" lang="en-US" sz="1600">
                <a:solidFill>
                  <a:schemeClr val="dk1"/>
                </a:solidFill>
                <a:latin typeface="Times New Roman"/>
                <a:ea typeface="Times New Roman"/>
                <a:cs typeface="Times New Roman"/>
                <a:sym typeface="Times New Roman"/>
              </a:rPr>
              <a:t>Hot rolled steel</a:t>
            </a:r>
            <a:endParaRPr b="1" sz="1600">
              <a:solidFill>
                <a:schemeClr val="dk1"/>
              </a:solidFill>
              <a:latin typeface="Times New Roman"/>
              <a:ea typeface="Times New Roman"/>
              <a:cs typeface="Times New Roman"/>
              <a:sym typeface="Times New Roman"/>
            </a:endParaRPr>
          </a:p>
          <a:p>
            <a:pPr indent="0" lvl="0" marL="0" marR="0" rtl="0" algn="just">
              <a:spcBef>
                <a:spcPts val="600"/>
              </a:spcBef>
              <a:spcAft>
                <a:spcPts val="0"/>
              </a:spcAft>
              <a:buNone/>
            </a:pPr>
            <a:r>
              <a:rPr lang="en-US" sz="1600">
                <a:solidFill>
                  <a:schemeClr val="dk1"/>
                </a:solidFill>
                <a:latin typeface="Times New Roman"/>
                <a:ea typeface="Times New Roman"/>
                <a:cs typeface="Times New Roman"/>
                <a:sym typeface="Times New Roman"/>
              </a:rPr>
              <a:t>Rolled at a temperature above the material's recrystallization temperature, usually over 1,700°F. This process allows the steel to be easily shaped and formed into larger sizes. Hot rolled steel is often used in large, rugged structural sections like bridges, railway tracks, and structural frames. </a:t>
            </a:r>
            <a:endParaRPr sz="1600">
              <a:solidFill>
                <a:schemeClr val="dk1"/>
              </a:solidFill>
              <a:latin typeface="Times New Roman"/>
              <a:ea typeface="Times New Roman"/>
              <a:cs typeface="Times New Roman"/>
              <a:sym typeface="Times New Roman"/>
            </a:endParaRPr>
          </a:p>
          <a:p>
            <a:pPr indent="0" lvl="0" marL="0" marR="0" rtl="0" algn="just">
              <a:spcBef>
                <a:spcPts val="600"/>
              </a:spcBef>
              <a:spcAft>
                <a:spcPts val="0"/>
              </a:spcAft>
              <a:buNone/>
            </a:pPr>
            <a:r>
              <a:rPr b="1" lang="en-US" sz="1600">
                <a:solidFill>
                  <a:schemeClr val="dk1"/>
                </a:solidFill>
                <a:latin typeface="Times New Roman"/>
                <a:ea typeface="Times New Roman"/>
                <a:cs typeface="Times New Roman"/>
                <a:sym typeface="Times New Roman"/>
              </a:rPr>
              <a:t>Cold formed steel</a:t>
            </a:r>
            <a:endParaRPr b="1" sz="1600">
              <a:solidFill>
                <a:schemeClr val="dk1"/>
              </a:solidFill>
              <a:latin typeface="Times New Roman"/>
              <a:ea typeface="Times New Roman"/>
              <a:cs typeface="Times New Roman"/>
              <a:sym typeface="Times New Roman"/>
            </a:endParaRPr>
          </a:p>
          <a:p>
            <a:pPr indent="0" lvl="0" marL="0" marR="0" rtl="0" algn="just">
              <a:spcBef>
                <a:spcPts val="600"/>
              </a:spcBef>
              <a:spcAft>
                <a:spcPts val="0"/>
              </a:spcAft>
              <a:buNone/>
            </a:pPr>
            <a:r>
              <a:rPr lang="en-US" sz="1600">
                <a:solidFill>
                  <a:schemeClr val="dk1"/>
                </a:solidFill>
                <a:latin typeface="Times New Roman"/>
                <a:ea typeface="Times New Roman"/>
                <a:cs typeface="Times New Roman"/>
                <a:sym typeface="Times New Roman"/>
              </a:rPr>
              <a:t>Rolled or bent at room temperature without heat. Cold formed steel is often used for smaller shapes and thinner gauges, and is more precise and stronger than hot rolled steel. Cold rolled steel is often used for more aesthetic applications like furniture or appliances. </a:t>
            </a:r>
            <a:endParaRPr sz="1600">
              <a:solidFill>
                <a:schemeClr val="dk1"/>
              </a:solidFill>
              <a:latin typeface="Times New Roman"/>
              <a:ea typeface="Times New Roman"/>
              <a:cs typeface="Times New Roman"/>
              <a:sym typeface="Times New Roman"/>
            </a:endParaRPr>
          </a:p>
          <a:p>
            <a:pPr indent="0" lvl="0" marL="0" marR="0" rtl="0" algn="just">
              <a:spcBef>
                <a:spcPts val="600"/>
              </a:spcBef>
              <a:spcAft>
                <a:spcPts val="0"/>
              </a:spcAft>
              <a:buNone/>
            </a:pPr>
            <a:r>
              <a:rPr lang="en-US" sz="1600">
                <a:solidFill>
                  <a:schemeClr val="dk1"/>
                </a:solidFill>
                <a:latin typeface="Times New Roman"/>
                <a:ea typeface="Times New Roman"/>
                <a:cs typeface="Times New Roman"/>
                <a:sym typeface="Times New Roman"/>
              </a:rPr>
              <a:t>Here are some other differences between hot rolled and cold formed steel: </a:t>
            </a:r>
            <a:endParaRPr sz="1600">
              <a:solidFill>
                <a:schemeClr val="dk1"/>
              </a:solidFill>
              <a:latin typeface="Times New Roman"/>
              <a:ea typeface="Times New Roman"/>
              <a:cs typeface="Times New Roman"/>
              <a:sym typeface="Times New Roman"/>
            </a:endParaRPr>
          </a:p>
          <a:p>
            <a:pPr indent="0" lvl="0" marL="0" marR="0" rtl="0" algn="just">
              <a:spcBef>
                <a:spcPts val="600"/>
              </a:spcBef>
              <a:spcAft>
                <a:spcPts val="0"/>
              </a:spcAft>
              <a:buNone/>
            </a:pPr>
            <a:r>
              <a:rPr b="1" lang="en-US" sz="1600">
                <a:solidFill>
                  <a:schemeClr val="dk1"/>
                </a:solidFill>
                <a:latin typeface="Times New Roman"/>
                <a:ea typeface="Times New Roman"/>
                <a:cs typeface="Times New Roman"/>
                <a:sym typeface="Times New Roman"/>
              </a:rPr>
              <a:t>Surface quality</a:t>
            </a:r>
            <a:endParaRPr b="1" sz="1600">
              <a:solidFill>
                <a:schemeClr val="dk1"/>
              </a:solidFill>
              <a:latin typeface="Times New Roman"/>
              <a:ea typeface="Times New Roman"/>
              <a:cs typeface="Times New Roman"/>
              <a:sym typeface="Times New Roman"/>
            </a:endParaRPr>
          </a:p>
          <a:p>
            <a:pPr indent="0" lvl="0" marL="0" marR="0" rtl="0" algn="just">
              <a:spcBef>
                <a:spcPts val="600"/>
              </a:spcBef>
              <a:spcAft>
                <a:spcPts val="0"/>
              </a:spcAft>
              <a:buNone/>
            </a:pPr>
            <a:r>
              <a:rPr lang="en-US" sz="1600">
                <a:solidFill>
                  <a:schemeClr val="dk1"/>
                </a:solidFill>
                <a:latin typeface="Times New Roman"/>
                <a:ea typeface="Times New Roman"/>
                <a:cs typeface="Times New Roman"/>
                <a:sym typeface="Times New Roman"/>
              </a:rPr>
              <a:t>Hot rolled steel has rough edges and surfaces, while cold rolled steel has a shiny, smooth surface. </a:t>
            </a:r>
            <a:endParaRPr sz="1600">
              <a:solidFill>
                <a:schemeClr val="dk1"/>
              </a:solidFill>
              <a:latin typeface="Times New Roman"/>
              <a:ea typeface="Times New Roman"/>
              <a:cs typeface="Times New Roman"/>
              <a:sym typeface="Times New Roman"/>
            </a:endParaRPr>
          </a:p>
          <a:p>
            <a:pPr indent="0" lvl="0" marL="0" marR="0" rtl="0" algn="just">
              <a:spcBef>
                <a:spcPts val="600"/>
              </a:spcBef>
              <a:spcAft>
                <a:spcPts val="0"/>
              </a:spcAft>
              <a:buNone/>
            </a:pPr>
            <a:r>
              <a:rPr b="1" lang="en-US" sz="1600">
                <a:solidFill>
                  <a:schemeClr val="dk1"/>
                </a:solidFill>
                <a:latin typeface="Times New Roman"/>
                <a:ea typeface="Times New Roman"/>
                <a:cs typeface="Times New Roman"/>
                <a:sym typeface="Times New Roman"/>
              </a:rPr>
              <a:t>Material hardness</a:t>
            </a:r>
            <a:endParaRPr b="1" sz="1600">
              <a:solidFill>
                <a:schemeClr val="dk1"/>
              </a:solidFill>
              <a:latin typeface="Times New Roman"/>
              <a:ea typeface="Times New Roman"/>
              <a:cs typeface="Times New Roman"/>
              <a:sym typeface="Times New Roman"/>
            </a:endParaRPr>
          </a:p>
          <a:p>
            <a:pPr indent="0" lvl="0" marL="0" marR="0" rtl="0" algn="just">
              <a:spcBef>
                <a:spcPts val="600"/>
              </a:spcBef>
              <a:spcAft>
                <a:spcPts val="0"/>
              </a:spcAft>
              <a:buNone/>
            </a:pPr>
            <a:r>
              <a:rPr lang="en-US" sz="1600">
                <a:solidFill>
                  <a:schemeClr val="dk1"/>
                </a:solidFill>
                <a:latin typeface="Times New Roman"/>
                <a:ea typeface="Times New Roman"/>
                <a:cs typeface="Times New Roman"/>
                <a:sym typeface="Times New Roman"/>
              </a:rPr>
              <a:t>Cold rolled steel is harder and stronger than hot rolled steel. </a:t>
            </a:r>
            <a:endParaRPr sz="1600">
              <a:solidFill>
                <a:schemeClr val="dk1"/>
              </a:solidFill>
              <a:latin typeface="Times New Roman"/>
              <a:ea typeface="Times New Roman"/>
              <a:cs typeface="Times New Roman"/>
              <a:sym typeface="Times New Roman"/>
            </a:endParaRPr>
          </a:p>
          <a:p>
            <a:pPr indent="0" lvl="0" marL="0" marR="0" rtl="0" algn="just">
              <a:spcBef>
                <a:spcPts val="600"/>
              </a:spcBef>
              <a:spcAft>
                <a:spcPts val="0"/>
              </a:spcAft>
              <a:buNone/>
            </a:pPr>
            <a:r>
              <a:rPr b="1" lang="en-US" sz="1600">
                <a:solidFill>
                  <a:schemeClr val="dk1"/>
                </a:solidFill>
                <a:latin typeface="Times New Roman"/>
                <a:ea typeface="Times New Roman"/>
                <a:cs typeface="Times New Roman"/>
                <a:sym typeface="Times New Roman"/>
              </a:rPr>
              <a:t>Internal stress</a:t>
            </a:r>
            <a:endParaRPr b="1" sz="1600">
              <a:solidFill>
                <a:schemeClr val="dk1"/>
              </a:solidFill>
              <a:latin typeface="Times New Roman"/>
              <a:ea typeface="Times New Roman"/>
              <a:cs typeface="Times New Roman"/>
              <a:sym typeface="Times New Roman"/>
            </a:endParaRPr>
          </a:p>
          <a:p>
            <a:pPr indent="0" lvl="0" marL="0" marR="0" rtl="0" algn="just">
              <a:spcBef>
                <a:spcPts val="600"/>
              </a:spcBef>
              <a:spcAft>
                <a:spcPts val="0"/>
              </a:spcAft>
              <a:buNone/>
            </a:pPr>
            <a:r>
              <a:rPr lang="en-US" sz="1600">
                <a:solidFill>
                  <a:schemeClr val="dk1"/>
                </a:solidFill>
                <a:latin typeface="Times New Roman"/>
                <a:ea typeface="Times New Roman"/>
                <a:cs typeface="Times New Roman"/>
                <a:sym typeface="Times New Roman"/>
              </a:rPr>
              <a:t>Cold rolled steel has greater internal stresses than hot rolled steel, which must be relieved before processing. </a:t>
            </a:r>
            <a:endParaRPr sz="1600">
              <a:solidFill>
                <a:schemeClr val="dk1"/>
              </a:solidFill>
              <a:latin typeface="Times New Roman"/>
              <a:ea typeface="Times New Roman"/>
              <a:cs typeface="Times New Roman"/>
              <a:sym typeface="Times New Roman"/>
            </a:endParaRPr>
          </a:p>
          <a:p>
            <a:pPr indent="0" lvl="0" marL="0" marR="0" rtl="0" algn="just">
              <a:spcBef>
                <a:spcPts val="600"/>
              </a:spcBef>
              <a:spcAft>
                <a:spcPts val="0"/>
              </a:spcAft>
              <a:buNone/>
            </a:pPr>
            <a:r>
              <a:rPr b="1" lang="en-US" sz="1600">
                <a:solidFill>
                  <a:schemeClr val="dk1"/>
                </a:solidFill>
                <a:latin typeface="Times New Roman"/>
                <a:ea typeface="Times New Roman"/>
                <a:cs typeface="Times New Roman"/>
                <a:sym typeface="Times New Roman"/>
              </a:rPr>
              <a:t>Cost</a:t>
            </a:r>
            <a:endParaRPr b="1" sz="1600">
              <a:solidFill>
                <a:schemeClr val="dk1"/>
              </a:solidFill>
              <a:latin typeface="Times New Roman"/>
              <a:ea typeface="Times New Roman"/>
              <a:cs typeface="Times New Roman"/>
              <a:sym typeface="Times New Roman"/>
            </a:endParaRPr>
          </a:p>
          <a:p>
            <a:pPr indent="0" lvl="0" marL="0" marR="0" rtl="0" algn="just">
              <a:spcBef>
                <a:spcPts val="600"/>
              </a:spcBef>
              <a:spcAft>
                <a:spcPts val="0"/>
              </a:spcAft>
              <a:buNone/>
            </a:pPr>
            <a:r>
              <a:rPr lang="en-US" sz="1600">
                <a:solidFill>
                  <a:schemeClr val="dk1"/>
                </a:solidFill>
                <a:latin typeface="Times New Roman"/>
                <a:ea typeface="Times New Roman"/>
                <a:cs typeface="Times New Roman"/>
                <a:sym typeface="Times New Roman"/>
              </a:rPr>
              <a:t>Hot rolled steel sections are often more cost-effective for large quantities. </a:t>
            </a:r>
            <a:endParaRPr sz="1600">
              <a:solidFill>
                <a:schemeClr val="dk1"/>
              </a:solidFill>
              <a:latin typeface="Times New Roman"/>
              <a:ea typeface="Times New Roman"/>
              <a:cs typeface="Times New Roman"/>
              <a:sym typeface="Times New Roman"/>
            </a:endParaRPr>
          </a:p>
          <a:p>
            <a:pPr indent="0" lvl="0" marL="0" marR="0" rtl="0" algn="just">
              <a:spcBef>
                <a:spcPts val="600"/>
              </a:spcBef>
              <a:spcAft>
                <a:spcPts val="0"/>
              </a:spcAft>
              <a:buNone/>
            </a:pPr>
            <a:r>
              <a:rPr b="1" lang="en-US" sz="1600">
                <a:solidFill>
                  <a:schemeClr val="dk1"/>
                </a:solidFill>
                <a:latin typeface="Times New Roman"/>
                <a:ea typeface="Times New Roman"/>
                <a:cs typeface="Times New Roman"/>
                <a:sym typeface="Times New Roman"/>
              </a:rPr>
              <a:t>Ductility</a:t>
            </a:r>
            <a:endParaRPr b="1" sz="1600">
              <a:solidFill>
                <a:schemeClr val="dk1"/>
              </a:solidFill>
              <a:latin typeface="Times New Roman"/>
              <a:ea typeface="Times New Roman"/>
              <a:cs typeface="Times New Roman"/>
              <a:sym typeface="Times New Roman"/>
            </a:endParaRPr>
          </a:p>
          <a:p>
            <a:pPr indent="0" lvl="0" marL="0" marR="0" rtl="0" algn="just">
              <a:spcBef>
                <a:spcPts val="600"/>
              </a:spcBef>
              <a:spcAft>
                <a:spcPts val="0"/>
              </a:spcAft>
              <a:buNone/>
            </a:pPr>
            <a:r>
              <a:rPr lang="en-US" sz="1600">
                <a:solidFill>
                  <a:schemeClr val="dk1"/>
                </a:solidFill>
                <a:latin typeface="Times New Roman"/>
                <a:ea typeface="Times New Roman"/>
                <a:cs typeface="Times New Roman"/>
                <a:sym typeface="Times New Roman"/>
              </a:rPr>
              <a:t>Cold rolled steel is more ductile than hot rolled steel, meaning it can bend under greater stress without breaking. </a:t>
            </a:r>
            <a:endParaRPr sz="1600">
              <a:solidFill>
                <a:schemeClr val="dk1"/>
              </a:solidFill>
              <a:latin typeface="Times New Roman"/>
              <a:ea typeface="Times New Roman"/>
              <a:cs typeface="Times New Roman"/>
              <a:sym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44"/>
          <p:cNvSpPr/>
          <p:nvPr/>
        </p:nvSpPr>
        <p:spPr>
          <a:xfrm>
            <a:off x="1035169" y="1125895"/>
            <a:ext cx="1026543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PELTON WHEEL TURBINE</a:t>
            </a:r>
            <a:endParaRPr b="1" sz="1800">
              <a:solidFill>
                <a:schemeClr val="dk1"/>
              </a:solidFill>
              <a:latin typeface="Calibri"/>
              <a:ea typeface="Calibri"/>
              <a:cs typeface="Calibri"/>
              <a:sym typeface="Calibri"/>
            </a:endParaRPr>
          </a:p>
          <a:p>
            <a:pPr indent="-228600" lvl="0" marL="342900" marR="0" rtl="0" algn="l">
              <a:spcBef>
                <a:spcPts val="0"/>
              </a:spcBef>
              <a:spcAft>
                <a:spcPts val="0"/>
              </a:spcAft>
              <a:buClr>
                <a:schemeClr val="dk1"/>
              </a:buClr>
              <a:buSzPts val="1800"/>
              <a:buFont typeface="Calibri"/>
              <a:buNone/>
            </a:pPr>
            <a:r>
              <a:t/>
            </a:r>
            <a:endParaRPr b="1" sz="1800">
              <a:solidFill>
                <a:schemeClr val="dk1"/>
              </a:solidFill>
              <a:latin typeface="Calibri"/>
              <a:ea typeface="Calibri"/>
              <a:cs typeface="Calibri"/>
              <a:sym typeface="Calibri"/>
            </a:endParaRPr>
          </a:p>
        </p:txBody>
      </p:sp>
      <p:grpSp>
        <p:nvGrpSpPr>
          <p:cNvPr id="453" name="Google Shape;453;p44"/>
          <p:cNvGrpSpPr/>
          <p:nvPr/>
        </p:nvGrpSpPr>
        <p:grpSpPr>
          <a:xfrm>
            <a:off x="2647667" y="1546555"/>
            <a:ext cx="6578220" cy="3764915"/>
            <a:chOff x="-1042953" y="12"/>
            <a:chExt cx="6578220" cy="3764915"/>
          </a:xfrm>
        </p:grpSpPr>
        <p:sp>
          <p:nvSpPr>
            <p:cNvPr id="454" name="Google Shape;454;p44"/>
            <p:cNvSpPr/>
            <p:nvPr/>
          </p:nvSpPr>
          <p:spPr>
            <a:xfrm>
              <a:off x="0" y="12"/>
              <a:ext cx="4810760" cy="3764915"/>
            </a:xfrm>
            <a:custGeom>
              <a:rect b="b" l="l" r="r" t="t"/>
              <a:pathLst>
                <a:path extrusionOk="0" h="3764915" w="4810760">
                  <a:moveTo>
                    <a:pt x="4798441" y="3752723"/>
                  </a:moveTo>
                  <a:lnTo>
                    <a:pt x="12192" y="3752723"/>
                  </a:lnTo>
                  <a:lnTo>
                    <a:pt x="0" y="3752723"/>
                  </a:lnTo>
                  <a:lnTo>
                    <a:pt x="0" y="3764902"/>
                  </a:lnTo>
                  <a:lnTo>
                    <a:pt x="12192" y="3764902"/>
                  </a:lnTo>
                  <a:lnTo>
                    <a:pt x="4798441" y="3764902"/>
                  </a:lnTo>
                  <a:lnTo>
                    <a:pt x="4798441" y="3752723"/>
                  </a:lnTo>
                  <a:close/>
                </a:path>
                <a:path extrusionOk="0" h="3764915" w="4810760">
                  <a:moveTo>
                    <a:pt x="4798441" y="0"/>
                  </a:moveTo>
                  <a:lnTo>
                    <a:pt x="12192" y="0"/>
                  </a:lnTo>
                  <a:lnTo>
                    <a:pt x="0" y="0"/>
                  </a:lnTo>
                  <a:lnTo>
                    <a:pt x="0" y="12179"/>
                  </a:lnTo>
                  <a:lnTo>
                    <a:pt x="0" y="3752710"/>
                  </a:lnTo>
                  <a:lnTo>
                    <a:pt x="12192" y="3752710"/>
                  </a:lnTo>
                  <a:lnTo>
                    <a:pt x="12192" y="12179"/>
                  </a:lnTo>
                  <a:lnTo>
                    <a:pt x="4798441" y="12179"/>
                  </a:lnTo>
                  <a:lnTo>
                    <a:pt x="4798441" y="0"/>
                  </a:lnTo>
                  <a:close/>
                </a:path>
                <a:path extrusionOk="0" h="3764915" w="4810760">
                  <a:moveTo>
                    <a:pt x="4810747" y="3752723"/>
                  </a:moveTo>
                  <a:lnTo>
                    <a:pt x="4798568" y="3752723"/>
                  </a:lnTo>
                  <a:lnTo>
                    <a:pt x="4798568" y="3764902"/>
                  </a:lnTo>
                  <a:lnTo>
                    <a:pt x="4810747" y="3764902"/>
                  </a:lnTo>
                  <a:lnTo>
                    <a:pt x="4810747" y="3752723"/>
                  </a:lnTo>
                  <a:close/>
                </a:path>
                <a:path extrusionOk="0" h="3764915" w="4810760">
                  <a:moveTo>
                    <a:pt x="4810747" y="0"/>
                  </a:moveTo>
                  <a:lnTo>
                    <a:pt x="4798568" y="0"/>
                  </a:lnTo>
                  <a:lnTo>
                    <a:pt x="4798568" y="12179"/>
                  </a:lnTo>
                  <a:lnTo>
                    <a:pt x="4798568" y="3752710"/>
                  </a:lnTo>
                  <a:lnTo>
                    <a:pt x="4810747" y="3752710"/>
                  </a:lnTo>
                  <a:lnTo>
                    <a:pt x="4810747" y="12179"/>
                  </a:lnTo>
                  <a:lnTo>
                    <a:pt x="4810747"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455" name="Google Shape;455;p44"/>
            <p:cNvPicPr preferRelativeResize="0"/>
            <p:nvPr/>
          </p:nvPicPr>
          <p:blipFill rotWithShape="1">
            <a:blip r:embed="rId3">
              <a:alphaModFix/>
            </a:blip>
            <a:srcRect b="0" l="0" r="0" t="0"/>
            <a:stretch/>
          </p:blipFill>
          <p:spPr>
            <a:xfrm>
              <a:off x="-1042953" y="377791"/>
              <a:ext cx="6578220" cy="3373153"/>
            </a:xfrm>
            <a:prstGeom prst="rect">
              <a:avLst/>
            </a:prstGeom>
            <a:noFill/>
            <a:ln>
              <a:noFill/>
            </a:ln>
          </p:spPr>
        </p:pic>
      </p:gr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45"/>
          <p:cNvSpPr/>
          <p:nvPr/>
        </p:nvSpPr>
        <p:spPr>
          <a:xfrm>
            <a:off x="744754" y="671648"/>
            <a:ext cx="10512725" cy="615553"/>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1" i="0" lang="en-US" sz="1800" u="none" cap="none" strike="noStrike">
                <a:solidFill>
                  <a:schemeClr val="dk1"/>
                </a:solidFill>
                <a:latin typeface="Calibri"/>
                <a:ea typeface="Calibri"/>
                <a:cs typeface="Calibri"/>
                <a:sym typeface="Calibri"/>
              </a:rPr>
              <a:t>FRANCIS TURBINE</a:t>
            </a:r>
            <a:endParaRPr b="1" i="0" sz="18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600">
              <a:solidFill>
                <a:schemeClr val="dk1"/>
              </a:solidFill>
              <a:latin typeface="Times New Roman"/>
              <a:ea typeface="Times New Roman"/>
              <a:cs typeface="Times New Roman"/>
              <a:sym typeface="Times New Roman"/>
            </a:endParaRPr>
          </a:p>
        </p:txBody>
      </p:sp>
      <p:grpSp>
        <p:nvGrpSpPr>
          <p:cNvPr id="461" name="Google Shape;461;p45"/>
          <p:cNvGrpSpPr/>
          <p:nvPr/>
        </p:nvGrpSpPr>
        <p:grpSpPr>
          <a:xfrm>
            <a:off x="2279176" y="1510664"/>
            <a:ext cx="7096836" cy="4794601"/>
            <a:chOff x="0" y="0"/>
            <a:chExt cx="4585335" cy="3836670"/>
          </a:xfrm>
        </p:grpSpPr>
        <p:sp>
          <p:nvSpPr>
            <p:cNvPr id="462" name="Google Shape;462;p45"/>
            <p:cNvSpPr/>
            <p:nvPr/>
          </p:nvSpPr>
          <p:spPr>
            <a:xfrm>
              <a:off x="0" y="0"/>
              <a:ext cx="4585335" cy="3836670"/>
            </a:xfrm>
            <a:custGeom>
              <a:rect b="b" l="l" r="r" t="t"/>
              <a:pathLst>
                <a:path extrusionOk="0" h="3836670" w="4585335">
                  <a:moveTo>
                    <a:pt x="12179" y="0"/>
                  </a:moveTo>
                  <a:lnTo>
                    <a:pt x="0" y="0"/>
                  </a:lnTo>
                  <a:lnTo>
                    <a:pt x="0" y="12192"/>
                  </a:lnTo>
                  <a:lnTo>
                    <a:pt x="0" y="3824351"/>
                  </a:lnTo>
                  <a:lnTo>
                    <a:pt x="0" y="3836543"/>
                  </a:lnTo>
                  <a:lnTo>
                    <a:pt x="12179" y="3836543"/>
                  </a:lnTo>
                  <a:lnTo>
                    <a:pt x="12179" y="3824351"/>
                  </a:lnTo>
                  <a:lnTo>
                    <a:pt x="12179" y="12192"/>
                  </a:lnTo>
                  <a:lnTo>
                    <a:pt x="12179" y="0"/>
                  </a:lnTo>
                  <a:close/>
                </a:path>
                <a:path extrusionOk="0" h="3836670" w="4585335">
                  <a:moveTo>
                    <a:pt x="4572889" y="3824351"/>
                  </a:moveTo>
                  <a:lnTo>
                    <a:pt x="12192" y="3824351"/>
                  </a:lnTo>
                  <a:lnTo>
                    <a:pt x="12192" y="3836543"/>
                  </a:lnTo>
                  <a:lnTo>
                    <a:pt x="4572889" y="3836543"/>
                  </a:lnTo>
                  <a:lnTo>
                    <a:pt x="4572889" y="3824351"/>
                  </a:lnTo>
                  <a:close/>
                </a:path>
                <a:path extrusionOk="0" h="3836670" w="4585335">
                  <a:moveTo>
                    <a:pt x="4572889" y="0"/>
                  </a:moveTo>
                  <a:lnTo>
                    <a:pt x="12192" y="0"/>
                  </a:lnTo>
                  <a:lnTo>
                    <a:pt x="12192" y="12192"/>
                  </a:lnTo>
                  <a:lnTo>
                    <a:pt x="4572889" y="12192"/>
                  </a:lnTo>
                  <a:lnTo>
                    <a:pt x="4572889" y="0"/>
                  </a:lnTo>
                  <a:close/>
                </a:path>
                <a:path extrusionOk="0" h="3836670" w="4585335">
                  <a:moveTo>
                    <a:pt x="4585208" y="0"/>
                  </a:moveTo>
                  <a:lnTo>
                    <a:pt x="4573016" y="0"/>
                  </a:lnTo>
                  <a:lnTo>
                    <a:pt x="4573016" y="12192"/>
                  </a:lnTo>
                  <a:lnTo>
                    <a:pt x="4573016" y="3824351"/>
                  </a:lnTo>
                  <a:lnTo>
                    <a:pt x="4573016" y="3836543"/>
                  </a:lnTo>
                  <a:lnTo>
                    <a:pt x="4585208" y="3836543"/>
                  </a:lnTo>
                  <a:lnTo>
                    <a:pt x="4585208" y="3824351"/>
                  </a:lnTo>
                  <a:lnTo>
                    <a:pt x="4585208" y="12192"/>
                  </a:lnTo>
                  <a:lnTo>
                    <a:pt x="4585208"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463" name="Google Shape;463;p45"/>
            <p:cNvPicPr preferRelativeResize="0"/>
            <p:nvPr/>
          </p:nvPicPr>
          <p:blipFill rotWithShape="1">
            <a:blip r:embed="rId3">
              <a:alphaModFix/>
            </a:blip>
            <a:srcRect b="0" l="0" r="0" t="0"/>
            <a:stretch/>
          </p:blipFill>
          <p:spPr>
            <a:xfrm>
              <a:off x="11937" y="12192"/>
              <a:ext cx="4559934" cy="3811904"/>
            </a:xfrm>
            <a:prstGeom prst="rect">
              <a:avLst/>
            </a:prstGeom>
            <a:noFill/>
            <a:ln>
              <a:noFill/>
            </a:ln>
          </p:spPr>
        </p:pic>
      </p:gr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46"/>
          <p:cNvSpPr txBox="1"/>
          <p:nvPr/>
        </p:nvSpPr>
        <p:spPr>
          <a:xfrm>
            <a:off x="3048000" y="2220595"/>
            <a:ext cx="6096000" cy="2023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0">
                <a:solidFill>
                  <a:srgbClr val="000000"/>
                </a:solidFill>
                <a:latin typeface="Times New Roman"/>
                <a:ea typeface="Times New Roman"/>
                <a:cs typeface="Times New Roman"/>
                <a:sym typeface="Times New Roman"/>
              </a:rPr>
              <a:t>Week 8</a:t>
            </a:r>
            <a:endParaRPr b="1" sz="8000">
              <a:solidFill>
                <a:srgbClr val="000000"/>
              </a:solidFill>
              <a:latin typeface="Times New Roman"/>
              <a:ea typeface="Times New Roman"/>
              <a:cs typeface="Times New Roman"/>
              <a:sym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47"/>
          <p:cNvSpPr/>
          <p:nvPr/>
        </p:nvSpPr>
        <p:spPr>
          <a:xfrm>
            <a:off x="4084718" y="937862"/>
            <a:ext cx="186621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KAPLAN TURBINE</a:t>
            </a:r>
            <a:endParaRPr b="1" sz="1800">
              <a:solidFill>
                <a:schemeClr val="dk1"/>
              </a:solidFill>
              <a:latin typeface="Calibri"/>
              <a:ea typeface="Calibri"/>
              <a:cs typeface="Calibri"/>
              <a:sym typeface="Calibri"/>
            </a:endParaRPr>
          </a:p>
        </p:txBody>
      </p:sp>
      <p:grpSp>
        <p:nvGrpSpPr>
          <p:cNvPr id="474" name="Google Shape;474;p47"/>
          <p:cNvGrpSpPr/>
          <p:nvPr/>
        </p:nvGrpSpPr>
        <p:grpSpPr>
          <a:xfrm>
            <a:off x="1705970" y="1474788"/>
            <a:ext cx="7465326" cy="3908425"/>
            <a:chOff x="0" y="0"/>
            <a:chExt cx="4475480" cy="3908425"/>
          </a:xfrm>
        </p:grpSpPr>
        <p:sp>
          <p:nvSpPr>
            <p:cNvPr id="475" name="Google Shape;475;p47"/>
            <p:cNvSpPr/>
            <p:nvPr/>
          </p:nvSpPr>
          <p:spPr>
            <a:xfrm>
              <a:off x="0" y="0"/>
              <a:ext cx="4475480" cy="3908425"/>
            </a:xfrm>
            <a:custGeom>
              <a:rect b="b" l="l" r="r" t="t"/>
              <a:pathLst>
                <a:path extrusionOk="0" h="3908425" w="4475480">
                  <a:moveTo>
                    <a:pt x="4457065" y="0"/>
                  </a:moveTo>
                  <a:lnTo>
                    <a:pt x="18288" y="0"/>
                  </a:lnTo>
                  <a:lnTo>
                    <a:pt x="0" y="0"/>
                  </a:lnTo>
                  <a:lnTo>
                    <a:pt x="0" y="18237"/>
                  </a:lnTo>
                  <a:lnTo>
                    <a:pt x="0" y="3889832"/>
                  </a:lnTo>
                  <a:lnTo>
                    <a:pt x="0" y="3908120"/>
                  </a:lnTo>
                  <a:lnTo>
                    <a:pt x="18288" y="3908120"/>
                  </a:lnTo>
                  <a:lnTo>
                    <a:pt x="4457065" y="3908120"/>
                  </a:lnTo>
                  <a:lnTo>
                    <a:pt x="4457065" y="3889832"/>
                  </a:lnTo>
                  <a:lnTo>
                    <a:pt x="18288" y="3889832"/>
                  </a:lnTo>
                  <a:lnTo>
                    <a:pt x="18288" y="18288"/>
                  </a:lnTo>
                  <a:lnTo>
                    <a:pt x="4457065" y="18288"/>
                  </a:lnTo>
                  <a:lnTo>
                    <a:pt x="4457065" y="0"/>
                  </a:lnTo>
                  <a:close/>
                </a:path>
                <a:path extrusionOk="0" h="3908425" w="4475480">
                  <a:moveTo>
                    <a:pt x="4475480" y="0"/>
                  </a:moveTo>
                  <a:lnTo>
                    <a:pt x="4457192" y="0"/>
                  </a:lnTo>
                  <a:lnTo>
                    <a:pt x="4457192" y="18237"/>
                  </a:lnTo>
                  <a:lnTo>
                    <a:pt x="4457192" y="3889832"/>
                  </a:lnTo>
                  <a:lnTo>
                    <a:pt x="4457192" y="3908120"/>
                  </a:lnTo>
                  <a:lnTo>
                    <a:pt x="4475480" y="3908120"/>
                  </a:lnTo>
                  <a:lnTo>
                    <a:pt x="4475480" y="3889832"/>
                  </a:lnTo>
                  <a:lnTo>
                    <a:pt x="4475480" y="18288"/>
                  </a:lnTo>
                  <a:lnTo>
                    <a:pt x="447548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476" name="Google Shape;476;p47"/>
            <p:cNvPicPr preferRelativeResize="0"/>
            <p:nvPr/>
          </p:nvPicPr>
          <p:blipFill rotWithShape="1">
            <a:blip r:embed="rId3">
              <a:alphaModFix/>
            </a:blip>
            <a:srcRect b="0" l="0" r="0" t="0"/>
            <a:stretch/>
          </p:blipFill>
          <p:spPr>
            <a:xfrm>
              <a:off x="17652" y="17119"/>
              <a:ext cx="4429760" cy="3871595"/>
            </a:xfrm>
            <a:prstGeom prst="rect">
              <a:avLst/>
            </a:prstGeom>
            <a:noFill/>
            <a:ln>
              <a:noFill/>
            </a:ln>
          </p:spPr>
        </p:pic>
      </p:gr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graphicFrame>
        <p:nvGraphicFramePr>
          <p:cNvPr id="481" name="Google Shape;481;p48"/>
          <p:cNvGraphicFramePr/>
          <p:nvPr/>
        </p:nvGraphicFramePr>
        <p:xfrm>
          <a:off x="1787857" y="1064524"/>
          <a:ext cx="3000000" cy="3000000"/>
        </p:xfrm>
        <a:graphic>
          <a:graphicData uri="http://schemas.openxmlformats.org/drawingml/2006/table">
            <a:tbl>
              <a:tblPr bandCol="1" bandRow="1" firstCol="1" firstRow="1" lastCol="1" lastRow="1">
                <a:noFill/>
                <a:tableStyleId>{2A3060B9-6CE8-4D11-B103-7E99081B64CD}</a:tableStyleId>
              </a:tblPr>
              <a:tblGrid>
                <a:gridCol w="715175"/>
                <a:gridCol w="3890500"/>
                <a:gridCol w="4224425"/>
              </a:tblGrid>
              <a:tr h="1105475">
                <a:tc>
                  <a:txBody>
                    <a:bodyPr/>
                    <a:lstStyle/>
                    <a:p>
                      <a:pPr indent="0" lvl="0" marL="67945" marR="0" rtl="0" algn="l">
                        <a:lnSpc>
                          <a:spcPct val="114583"/>
                        </a:lnSpc>
                        <a:spcBef>
                          <a:spcPts val="0"/>
                        </a:spcBef>
                        <a:spcAft>
                          <a:spcPts val="0"/>
                        </a:spcAft>
                        <a:buNone/>
                      </a:pPr>
                      <a:r>
                        <a:rPr lang="en-US" sz="1200"/>
                        <a:t>SI</a:t>
                      </a:r>
                      <a:endParaRPr sz="1100"/>
                    </a:p>
                    <a:p>
                      <a:pPr indent="0" lvl="0" marL="67945" marR="0" rtl="0" algn="l">
                        <a:lnSpc>
                          <a:spcPct val="107916"/>
                        </a:lnSpc>
                        <a:spcBef>
                          <a:spcPts val="0"/>
                        </a:spcBef>
                        <a:spcAft>
                          <a:spcPts val="0"/>
                        </a:spcAft>
                        <a:buNone/>
                      </a:pPr>
                      <a:r>
                        <a:rPr lang="en-US" sz="1200"/>
                        <a:t>No.</a:t>
                      </a:r>
                      <a:endParaRPr sz="1100">
                        <a:latin typeface="Times New Roman"/>
                        <a:ea typeface="Times New Roman"/>
                        <a:cs typeface="Times New Roman"/>
                        <a:sym typeface="Times New Roman"/>
                      </a:endParaRPr>
                    </a:p>
                  </a:txBody>
                  <a:tcPr marT="0" marB="0" marR="0" marL="0"/>
                </a:tc>
                <a:tc>
                  <a:txBody>
                    <a:bodyPr/>
                    <a:lstStyle/>
                    <a:p>
                      <a:pPr indent="0" lvl="0" marL="67945" marR="0" rtl="0" algn="l">
                        <a:lnSpc>
                          <a:spcPct val="114583"/>
                        </a:lnSpc>
                        <a:spcBef>
                          <a:spcPts val="0"/>
                        </a:spcBef>
                        <a:spcAft>
                          <a:spcPts val="0"/>
                        </a:spcAft>
                        <a:buNone/>
                      </a:pPr>
                      <a:r>
                        <a:rPr lang="en-US" sz="1200"/>
                        <a:t>Reaction Water Turbine</a:t>
                      </a:r>
                      <a:endParaRPr sz="1100">
                        <a:latin typeface="Times New Roman"/>
                        <a:ea typeface="Times New Roman"/>
                        <a:cs typeface="Times New Roman"/>
                        <a:sym typeface="Times New Roman"/>
                      </a:endParaRPr>
                    </a:p>
                  </a:txBody>
                  <a:tcPr marT="0" marB="0" marR="0" marL="0"/>
                </a:tc>
                <a:tc>
                  <a:txBody>
                    <a:bodyPr/>
                    <a:lstStyle/>
                    <a:p>
                      <a:pPr indent="0" lvl="0" marL="67310" marR="0" rtl="0" algn="l">
                        <a:lnSpc>
                          <a:spcPct val="114583"/>
                        </a:lnSpc>
                        <a:spcBef>
                          <a:spcPts val="0"/>
                        </a:spcBef>
                        <a:spcAft>
                          <a:spcPts val="0"/>
                        </a:spcAft>
                        <a:buNone/>
                      </a:pPr>
                      <a:r>
                        <a:rPr lang="en-US" sz="1200"/>
                        <a:t>Impulse Water Turbine</a:t>
                      </a:r>
                      <a:endParaRPr sz="1100">
                        <a:latin typeface="Times New Roman"/>
                        <a:ea typeface="Times New Roman"/>
                        <a:cs typeface="Times New Roman"/>
                        <a:sym typeface="Times New Roman"/>
                      </a:endParaRPr>
                    </a:p>
                  </a:txBody>
                  <a:tcPr marT="0" marB="0" marR="0" marL="0"/>
                </a:tc>
              </a:tr>
              <a:tr h="609975">
                <a:tc>
                  <a:txBody>
                    <a:bodyPr/>
                    <a:lstStyle/>
                    <a:p>
                      <a:pPr indent="0" lvl="0" marL="67945" marR="0" rtl="0" algn="l">
                        <a:lnSpc>
                          <a:spcPct val="111249"/>
                        </a:lnSpc>
                        <a:spcBef>
                          <a:spcPts val="0"/>
                        </a:spcBef>
                        <a:spcAft>
                          <a:spcPts val="0"/>
                        </a:spcAft>
                        <a:buNone/>
                      </a:pPr>
                      <a:r>
                        <a:rPr lang="en-US" sz="1200"/>
                        <a:t>1.</a:t>
                      </a:r>
                      <a:endParaRPr sz="1100">
                        <a:latin typeface="Times New Roman"/>
                        <a:ea typeface="Times New Roman"/>
                        <a:cs typeface="Times New Roman"/>
                        <a:sym typeface="Times New Roman"/>
                      </a:endParaRPr>
                    </a:p>
                  </a:txBody>
                  <a:tcPr marT="0" marB="0" marR="0" marL="0"/>
                </a:tc>
                <a:tc>
                  <a:txBody>
                    <a:bodyPr/>
                    <a:lstStyle/>
                    <a:p>
                      <a:pPr indent="0" lvl="0" marL="67945" marR="0" rtl="0" algn="l">
                        <a:spcBef>
                          <a:spcPts val="0"/>
                        </a:spcBef>
                        <a:spcAft>
                          <a:spcPts val="0"/>
                        </a:spcAft>
                        <a:buNone/>
                      </a:pPr>
                      <a:r>
                        <a:rPr lang="en-US" sz="1200"/>
                        <a:t>Reaction turbines are used for low and medium heads. Example Francis and</a:t>
                      </a:r>
                      <a:endParaRPr sz="1100"/>
                    </a:p>
                    <a:p>
                      <a:pPr indent="0" lvl="0" marL="67945" marR="0" rtl="0" algn="l">
                        <a:lnSpc>
                          <a:spcPct val="109583"/>
                        </a:lnSpc>
                        <a:spcBef>
                          <a:spcPts val="0"/>
                        </a:spcBef>
                        <a:spcAft>
                          <a:spcPts val="0"/>
                        </a:spcAft>
                        <a:buNone/>
                      </a:pPr>
                      <a:r>
                        <a:rPr lang="en-US" sz="1200"/>
                        <a:t>Kaplan turbine.</a:t>
                      </a:r>
                      <a:endParaRPr sz="1100">
                        <a:latin typeface="Times New Roman"/>
                        <a:ea typeface="Times New Roman"/>
                        <a:cs typeface="Times New Roman"/>
                        <a:sym typeface="Times New Roman"/>
                      </a:endParaRPr>
                    </a:p>
                  </a:txBody>
                  <a:tcPr marT="0" marB="0" marR="0" marL="0"/>
                </a:tc>
                <a:tc>
                  <a:txBody>
                    <a:bodyPr/>
                    <a:lstStyle/>
                    <a:p>
                      <a:pPr indent="0" lvl="0" marL="67310" marR="0" rtl="0" algn="l">
                        <a:spcBef>
                          <a:spcPts val="0"/>
                        </a:spcBef>
                        <a:spcAft>
                          <a:spcPts val="0"/>
                        </a:spcAft>
                        <a:buNone/>
                      </a:pPr>
                      <a:r>
                        <a:rPr lang="en-US" sz="1200"/>
                        <a:t>Impulse turbines are used for high heads. Example Pelton turbine</a:t>
                      </a:r>
                      <a:endParaRPr sz="1100">
                        <a:latin typeface="Times New Roman"/>
                        <a:ea typeface="Times New Roman"/>
                        <a:cs typeface="Times New Roman"/>
                        <a:sym typeface="Times New Roman"/>
                      </a:endParaRPr>
                    </a:p>
                  </a:txBody>
                  <a:tcPr marT="0" marB="0" marR="0" marL="0"/>
                </a:tc>
              </a:tr>
              <a:tr h="403500">
                <a:tc>
                  <a:txBody>
                    <a:bodyPr/>
                    <a:lstStyle/>
                    <a:p>
                      <a:pPr indent="0" lvl="0" marL="67945" marR="0" rtl="0" algn="l">
                        <a:lnSpc>
                          <a:spcPct val="112500"/>
                        </a:lnSpc>
                        <a:spcBef>
                          <a:spcPts val="0"/>
                        </a:spcBef>
                        <a:spcAft>
                          <a:spcPts val="0"/>
                        </a:spcAft>
                        <a:buNone/>
                      </a:pPr>
                      <a:r>
                        <a:rPr lang="en-US" sz="1200"/>
                        <a:t>2.</a:t>
                      </a:r>
                      <a:endParaRPr sz="1100">
                        <a:latin typeface="Times New Roman"/>
                        <a:ea typeface="Times New Roman"/>
                        <a:cs typeface="Times New Roman"/>
                        <a:sym typeface="Times New Roman"/>
                      </a:endParaRPr>
                    </a:p>
                  </a:txBody>
                  <a:tcPr marT="0" marB="0" marR="0" marL="0"/>
                </a:tc>
                <a:tc>
                  <a:txBody>
                    <a:bodyPr/>
                    <a:lstStyle/>
                    <a:p>
                      <a:pPr indent="0" lvl="0" marL="67945" marR="0" rtl="0" algn="l">
                        <a:lnSpc>
                          <a:spcPct val="112500"/>
                        </a:lnSpc>
                        <a:spcBef>
                          <a:spcPts val="0"/>
                        </a:spcBef>
                        <a:spcAft>
                          <a:spcPts val="0"/>
                        </a:spcAft>
                        <a:buNone/>
                      </a:pPr>
                      <a:r>
                        <a:rPr lang="en-US" sz="1200"/>
                        <a:t>Pressure drop occurs in both fixed and</a:t>
                      </a:r>
                      <a:endParaRPr sz="1100"/>
                    </a:p>
                    <a:p>
                      <a:pPr indent="0" lvl="0" marL="67945" marR="0" rtl="0" algn="l">
                        <a:lnSpc>
                          <a:spcPct val="109583"/>
                        </a:lnSpc>
                        <a:spcBef>
                          <a:spcPts val="0"/>
                        </a:spcBef>
                        <a:spcAft>
                          <a:spcPts val="0"/>
                        </a:spcAft>
                        <a:buNone/>
                      </a:pPr>
                      <a:r>
                        <a:rPr lang="en-US" sz="1200"/>
                        <a:t>moving blades.</a:t>
                      </a:r>
                      <a:endParaRPr sz="1100">
                        <a:latin typeface="Times New Roman"/>
                        <a:ea typeface="Times New Roman"/>
                        <a:cs typeface="Times New Roman"/>
                        <a:sym typeface="Times New Roman"/>
                      </a:endParaRPr>
                    </a:p>
                  </a:txBody>
                  <a:tcPr marT="0" marB="0" marR="0" marL="0"/>
                </a:tc>
                <a:tc>
                  <a:txBody>
                    <a:bodyPr/>
                    <a:lstStyle/>
                    <a:p>
                      <a:pPr indent="0" lvl="0" marL="67310" marR="0" rtl="0" algn="l">
                        <a:lnSpc>
                          <a:spcPct val="112500"/>
                        </a:lnSpc>
                        <a:spcBef>
                          <a:spcPts val="0"/>
                        </a:spcBef>
                        <a:spcAft>
                          <a:spcPts val="0"/>
                        </a:spcAft>
                        <a:buNone/>
                      </a:pPr>
                      <a:r>
                        <a:rPr lang="en-US" sz="1200"/>
                        <a:t>No pressure change occurs at the turbine blades</a:t>
                      </a:r>
                      <a:endParaRPr sz="1100">
                        <a:latin typeface="Times New Roman"/>
                        <a:ea typeface="Times New Roman"/>
                        <a:cs typeface="Times New Roman"/>
                        <a:sym typeface="Times New Roman"/>
                      </a:endParaRPr>
                    </a:p>
                  </a:txBody>
                  <a:tcPr marT="0" marB="0" marR="0" marL="0"/>
                </a:tc>
              </a:tr>
              <a:tr h="820125">
                <a:tc>
                  <a:txBody>
                    <a:bodyPr/>
                    <a:lstStyle/>
                    <a:p>
                      <a:pPr indent="0" lvl="0" marL="67945" marR="0" rtl="0" algn="l">
                        <a:lnSpc>
                          <a:spcPct val="111249"/>
                        </a:lnSpc>
                        <a:spcBef>
                          <a:spcPts val="0"/>
                        </a:spcBef>
                        <a:spcAft>
                          <a:spcPts val="0"/>
                        </a:spcAft>
                        <a:buNone/>
                      </a:pPr>
                      <a:r>
                        <a:rPr lang="en-US" sz="1200"/>
                        <a:t>3.</a:t>
                      </a:r>
                      <a:endParaRPr sz="1100">
                        <a:latin typeface="Times New Roman"/>
                        <a:ea typeface="Times New Roman"/>
                        <a:cs typeface="Times New Roman"/>
                        <a:sym typeface="Times New Roman"/>
                      </a:endParaRPr>
                    </a:p>
                  </a:txBody>
                  <a:tcPr marT="0" marB="0" marR="0" marL="0"/>
                </a:tc>
                <a:tc>
                  <a:txBody>
                    <a:bodyPr/>
                    <a:lstStyle/>
                    <a:p>
                      <a:pPr indent="0" lvl="0" marL="67945" marR="88265" rtl="0" algn="just">
                        <a:spcBef>
                          <a:spcPts val="0"/>
                        </a:spcBef>
                        <a:spcAft>
                          <a:spcPts val="0"/>
                        </a:spcAft>
                        <a:buNone/>
                      </a:pPr>
                      <a:r>
                        <a:rPr lang="en-US" sz="1200"/>
                        <a:t>Part of the pressure energy is converted to kinetic energy in the spiral casing, and the remaining in the blade passages that acts as</a:t>
                      </a:r>
                      <a:endParaRPr sz="1100"/>
                    </a:p>
                    <a:p>
                      <a:pPr indent="0" lvl="0" marL="67945" marR="0" rtl="0" algn="l">
                        <a:lnSpc>
                          <a:spcPct val="109583"/>
                        </a:lnSpc>
                        <a:spcBef>
                          <a:spcPts val="0"/>
                        </a:spcBef>
                        <a:spcAft>
                          <a:spcPts val="0"/>
                        </a:spcAft>
                        <a:buNone/>
                      </a:pPr>
                      <a:r>
                        <a:rPr lang="en-US" sz="1200"/>
                        <a:t>nozzle.</a:t>
                      </a:r>
                      <a:endParaRPr sz="1100">
                        <a:latin typeface="Times New Roman"/>
                        <a:ea typeface="Times New Roman"/>
                        <a:cs typeface="Times New Roman"/>
                        <a:sym typeface="Times New Roman"/>
                      </a:endParaRPr>
                    </a:p>
                  </a:txBody>
                  <a:tcPr marT="0" marB="0" marR="0" marL="0"/>
                </a:tc>
                <a:tc>
                  <a:txBody>
                    <a:bodyPr/>
                    <a:lstStyle/>
                    <a:p>
                      <a:pPr indent="0" lvl="0" marL="67310" marR="0" rtl="0" algn="l">
                        <a:spcBef>
                          <a:spcPts val="0"/>
                        </a:spcBef>
                        <a:spcAft>
                          <a:spcPts val="0"/>
                        </a:spcAft>
                        <a:buNone/>
                      </a:pPr>
                      <a:r>
                        <a:rPr lang="en-US" sz="1200"/>
                        <a:t>Pressure energy is completely converted to kinetic energy in a nozzle.</a:t>
                      </a:r>
                      <a:endParaRPr sz="1100">
                        <a:latin typeface="Times New Roman"/>
                        <a:ea typeface="Times New Roman"/>
                        <a:cs typeface="Times New Roman"/>
                        <a:sym typeface="Times New Roman"/>
                      </a:endParaRPr>
                    </a:p>
                  </a:txBody>
                  <a:tcPr marT="0" marB="0" marR="0" marL="0"/>
                </a:tc>
              </a:tr>
              <a:tr h="1728475">
                <a:tc>
                  <a:txBody>
                    <a:bodyPr/>
                    <a:lstStyle/>
                    <a:p>
                      <a:pPr indent="0" lvl="0" marL="67945" marR="0" rtl="0" algn="l">
                        <a:lnSpc>
                          <a:spcPct val="112500"/>
                        </a:lnSpc>
                        <a:spcBef>
                          <a:spcPts val="0"/>
                        </a:spcBef>
                        <a:spcAft>
                          <a:spcPts val="0"/>
                        </a:spcAft>
                        <a:buNone/>
                      </a:pPr>
                      <a:r>
                        <a:rPr lang="en-US" sz="1200"/>
                        <a:t>4.</a:t>
                      </a:r>
                      <a:endParaRPr sz="1100">
                        <a:latin typeface="Times New Roman"/>
                        <a:ea typeface="Times New Roman"/>
                        <a:cs typeface="Times New Roman"/>
                        <a:sym typeface="Times New Roman"/>
                      </a:endParaRPr>
                    </a:p>
                  </a:txBody>
                  <a:tcPr marT="0" marB="0" marR="0" marL="0"/>
                </a:tc>
                <a:tc>
                  <a:txBody>
                    <a:bodyPr/>
                    <a:lstStyle/>
                    <a:p>
                      <a:pPr indent="0" lvl="0" marL="67945" marR="57150" rtl="0" algn="l">
                        <a:spcBef>
                          <a:spcPts val="0"/>
                        </a:spcBef>
                        <a:spcAft>
                          <a:spcPts val="0"/>
                        </a:spcAft>
                        <a:buNone/>
                      </a:pPr>
                      <a:r>
                        <a:rPr lang="en-US" sz="1200"/>
                        <a:t>Reaction turbines rotate faster given the same head and flow conditions.</a:t>
                      </a:r>
                      <a:endParaRPr sz="1100">
                        <a:latin typeface="Times New Roman"/>
                        <a:ea typeface="Times New Roman"/>
                        <a:cs typeface="Times New Roman"/>
                        <a:sym typeface="Times New Roman"/>
                      </a:endParaRPr>
                    </a:p>
                  </a:txBody>
                  <a:tcPr marT="0" marB="0" marR="0" marL="0"/>
                </a:tc>
                <a:tc>
                  <a:txBody>
                    <a:bodyPr/>
                    <a:lstStyle/>
                    <a:p>
                      <a:pPr indent="0" lvl="0" marL="67310" marR="0" rtl="0" algn="l">
                        <a:lnSpc>
                          <a:spcPct val="112500"/>
                        </a:lnSpc>
                        <a:spcBef>
                          <a:spcPts val="0"/>
                        </a:spcBef>
                        <a:spcAft>
                          <a:spcPts val="0"/>
                        </a:spcAft>
                        <a:buNone/>
                      </a:pPr>
                      <a:r>
                        <a:rPr lang="en-US" sz="1200"/>
                        <a:t>Comparatively low.</a:t>
                      </a:r>
                      <a:endParaRPr sz="1100">
                        <a:latin typeface="Times New Roman"/>
                        <a:ea typeface="Times New Roman"/>
                        <a:cs typeface="Times New Roman"/>
                        <a:sym typeface="Times New Roman"/>
                      </a:endParaRPr>
                    </a:p>
                  </a:txBody>
                  <a:tcPr marT="0" marB="0" marR="0" marL="0"/>
                </a:tc>
              </a:tr>
            </a:tbl>
          </a:graphicData>
        </a:graphic>
      </p:graphicFrame>
      <p:sp>
        <p:nvSpPr>
          <p:cNvPr id="482" name="Google Shape;482;p48"/>
          <p:cNvSpPr/>
          <p:nvPr/>
        </p:nvSpPr>
        <p:spPr>
          <a:xfrm>
            <a:off x="2897188" y="3287713"/>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200"/>
              <a:buFont typeface="Arial"/>
              <a:buNone/>
            </a:pPr>
            <a:br>
              <a:rPr b="0" i="0" lang="en-US" sz="1200" u="none" cap="none" strike="noStrike">
                <a:solidFill>
                  <a:schemeClr val="dk1"/>
                </a:solidFill>
                <a:latin typeface="Arial"/>
                <a:ea typeface="Arial"/>
                <a:cs typeface="Arial"/>
                <a:sym typeface="Arial"/>
              </a:rPr>
            </a:b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graphicFrame>
        <p:nvGraphicFramePr>
          <p:cNvPr id="487" name="Google Shape;487;p49"/>
          <p:cNvGraphicFramePr/>
          <p:nvPr/>
        </p:nvGraphicFramePr>
        <p:xfrm>
          <a:off x="258881" y="419016"/>
          <a:ext cx="3000000" cy="3000000"/>
        </p:xfrm>
        <a:graphic>
          <a:graphicData uri="http://schemas.openxmlformats.org/drawingml/2006/table">
            <a:tbl>
              <a:tblPr bandCol="1" bandRow="1" firstCol="1" firstRow="1" lastCol="1" lastRow="1">
                <a:noFill/>
                <a:tableStyleId>{2A3060B9-6CE8-4D11-B103-7E99081B64CD}</a:tableStyleId>
              </a:tblPr>
              <a:tblGrid>
                <a:gridCol w="670750"/>
                <a:gridCol w="4718550"/>
                <a:gridCol w="6012550"/>
              </a:tblGrid>
              <a:tr h="714650">
                <a:tc>
                  <a:txBody>
                    <a:bodyPr/>
                    <a:lstStyle/>
                    <a:p>
                      <a:pPr indent="0" lvl="0" marL="67945" marR="117475" rtl="0" algn="l">
                        <a:lnSpc>
                          <a:spcPct val="115000"/>
                        </a:lnSpc>
                        <a:spcBef>
                          <a:spcPts val="0"/>
                        </a:spcBef>
                        <a:spcAft>
                          <a:spcPts val="0"/>
                        </a:spcAft>
                        <a:buNone/>
                      </a:pPr>
                      <a:r>
                        <a:rPr lang="en-US" sz="1200"/>
                        <a:t>Sl no</a:t>
                      </a:r>
                      <a:endParaRPr sz="1100">
                        <a:latin typeface="Times New Roman"/>
                        <a:ea typeface="Times New Roman"/>
                        <a:cs typeface="Times New Roman"/>
                        <a:sym typeface="Times New Roman"/>
                      </a:endParaRPr>
                    </a:p>
                  </a:txBody>
                  <a:tcPr marT="0" marB="0" marR="0" marL="0"/>
                </a:tc>
                <a:tc>
                  <a:txBody>
                    <a:bodyPr/>
                    <a:lstStyle/>
                    <a:p>
                      <a:pPr indent="0" lvl="0" marL="67310" marR="0" rtl="0" algn="l">
                        <a:lnSpc>
                          <a:spcPct val="114583"/>
                        </a:lnSpc>
                        <a:spcBef>
                          <a:spcPts val="0"/>
                        </a:spcBef>
                        <a:spcAft>
                          <a:spcPts val="0"/>
                        </a:spcAft>
                        <a:buNone/>
                      </a:pPr>
                      <a:r>
                        <a:rPr lang="en-US" sz="1200"/>
                        <a:t>Francis turbine</a:t>
                      </a:r>
                      <a:endParaRPr sz="1100">
                        <a:latin typeface="Times New Roman"/>
                        <a:ea typeface="Times New Roman"/>
                        <a:cs typeface="Times New Roman"/>
                        <a:sym typeface="Times New Roman"/>
                      </a:endParaRPr>
                    </a:p>
                  </a:txBody>
                  <a:tcPr marT="0" marB="0" marR="0" marL="0"/>
                </a:tc>
                <a:tc>
                  <a:txBody>
                    <a:bodyPr/>
                    <a:lstStyle/>
                    <a:p>
                      <a:pPr indent="0" lvl="0" marL="67310" marR="0" rtl="0" algn="l">
                        <a:lnSpc>
                          <a:spcPct val="114583"/>
                        </a:lnSpc>
                        <a:spcBef>
                          <a:spcPts val="0"/>
                        </a:spcBef>
                        <a:spcAft>
                          <a:spcPts val="0"/>
                        </a:spcAft>
                        <a:buNone/>
                      </a:pPr>
                      <a:r>
                        <a:rPr lang="en-US" sz="1200"/>
                        <a:t>Kaplan turbine</a:t>
                      </a:r>
                      <a:endParaRPr sz="1100">
                        <a:latin typeface="Times New Roman"/>
                        <a:ea typeface="Times New Roman"/>
                        <a:cs typeface="Times New Roman"/>
                        <a:sym typeface="Times New Roman"/>
                      </a:endParaRPr>
                    </a:p>
                  </a:txBody>
                  <a:tcPr marT="0" marB="0" marR="0" marL="0"/>
                </a:tc>
              </a:tr>
              <a:tr h="349675">
                <a:tc>
                  <a:txBody>
                    <a:bodyPr/>
                    <a:lstStyle/>
                    <a:p>
                      <a:pPr indent="0" lvl="0" marL="67945" marR="0" rtl="0" algn="l">
                        <a:lnSpc>
                          <a:spcPct val="106250"/>
                        </a:lnSpc>
                        <a:spcBef>
                          <a:spcPts val="0"/>
                        </a:spcBef>
                        <a:spcAft>
                          <a:spcPts val="0"/>
                        </a:spcAft>
                        <a:buNone/>
                      </a:pPr>
                      <a:r>
                        <a:rPr lang="en-US" sz="1200"/>
                        <a:t>1</a:t>
                      </a:r>
                      <a:endParaRPr sz="1100">
                        <a:latin typeface="Times New Roman"/>
                        <a:ea typeface="Times New Roman"/>
                        <a:cs typeface="Times New Roman"/>
                        <a:sym typeface="Times New Roman"/>
                      </a:endParaRPr>
                    </a:p>
                  </a:txBody>
                  <a:tcPr marT="0" marB="0" marR="0" marL="0"/>
                </a:tc>
                <a:tc>
                  <a:txBody>
                    <a:bodyPr/>
                    <a:lstStyle/>
                    <a:p>
                      <a:pPr indent="0" lvl="0" marL="67310" marR="0" rtl="0" algn="l">
                        <a:lnSpc>
                          <a:spcPct val="106250"/>
                        </a:lnSpc>
                        <a:spcBef>
                          <a:spcPts val="0"/>
                        </a:spcBef>
                        <a:spcAft>
                          <a:spcPts val="0"/>
                        </a:spcAft>
                        <a:buNone/>
                      </a:pPr>
                      <a:r>
                        <a:rPr lang="en-US" sz="1200"/>
                        <a:t>It is a mixed flow turbine</a:t>
                      </a:r>
                      <a:endParaRPr sz="1100">
                        <a:latin typeface="Times New Roman"/>
                        <a:ea typeface="Times New Roman"/>
                        <a:cs typeface="Times New Roman"/>
                        <a:sym typeface="Times New Roman"/>
                      </a:endParaRPr>
                    </a:p>
                  </a:txBody>
                  <a:tcPr marT="0" marB="0" marR="0" marL="0"/>
                </a:tc>
                <a:tc>
                  <a:txBody>
                    <a:bodyPr/>
                    <a:lstStyle/>
                    <a:p>
                      <a:pPr indent="0" lvl="0" marL="67310" marR="0" rtl="0" algn="l">
                        <a:lnSpc>
                          <a:spcPct val="106250"/>
                        </a:lnSpc>
                        <a:spcBef>
                          <a:spcPts val="0"/>
                        </a:spcBef>
                        <a:spcAft>
                          <a:spcPts val="0"/>
                        </a:spcAft>
                        <a:buNone/>
                      </a:pPr>
                      <a:r>
                        <a:rPr lang="en-US" sz="1200"/>
                        <a:t>It is an axial flow turbine</a:t>
                      </a:r>
                      <a:endParaRPr sz="1100">
                        <a:latin typeface="Times New Roman"/>
                        <a:ea typeface="Times New Roman"/>
                        <a:cs typeface="Times New Roman"/>
                        <a:sym typeface="Times New Roman"/>
                      </a:endParaRPr>
                    </a:p>
                  </a:txBody>
                  <a:tcPr marT="0" marB="0" marR="0" marL="0"/>
                </a:tc>
              </a:tr>
              <a:tr h="705700">
                <a:tc>
                  <a:txBody>
                    <a:bodyPr/>
                    <a:lstStyle/>
                    <a:p>
                      <a:pPr indent="0" lvl="0" marL="67945" marR="0" rtl="0" algn="l">
                        <a:lnSpc>
                          <a:spcPct val="112500"/>
                        </a:lnSpc>
                        <a:spcBef>
                          <a:spcPts val="0"/>
                        </a:spcBef>
                        <a:spcAft>
                          <a:spcPts val="0"/>
                        </a:spcAft>
                        <a:buNone/>
                      </a:pPr>
                      <a:r>
                        <a:rPr lang="en-US" sz="1200"/>
                        <a:t>2</a:t>
                      </a:r>
                      <a:endParaRPr sz="1100">
                        <a:latin typeface="Times New Roman"/>
                        <a:ea typeface="Times New Roman"/>
                        <a:cs typeface="Times New Roman"/>
                        <a:sym typeface="Times New Roman"/>
                      </a:endParaRPr>
                    </a:p>
                  </a:txBody>
                  <a:tcPr marT="0" marB="0" marR="0" marL="0"/>
                </a:tc>
                <a:tc>
                  <a:txBody>
                    <a:bodyPr/>
                    <a:lstStyle/>
                    <a:p>
                      <a:pPr indent="0" lvl="0" marL="67310" marR="0" rtl="0" algn="l">
                        <a:lnSpc>
                          <a:spcPct val="112500"/>
                        </a:lnSpc>
                        <a:spcBef>
                          <a:spcPts val="0"/>
                        </a:spcBef>
                        <a:spcAft>
                          <a:spcPts val="0"/>
                        </a:spcAft>
                        <a:buNone/>
                      </a:pPr>
                      <a:r>
                        <a:rPr lang="en-US" sz="1200"/>
                        <a:t>Medium head turbine, requires</a:t>
                      </a:r>
                      <a:endParaRPr sz="1100"/>
                    </a:p>
                    <a:p>
                      <a:pPr indent="0" lvl="0" marL="67310" marR="0" rtl="0" algn="l">
                        <a:lnSpc>
                          <a:spcPct val="109583"/>
                        </a:lnSpc>
                        <a:spcBef>
                          <a:spcPts val="0"/>
                        </a:spcBef>
                        <a:spcAft>
                          <a:spcPts val="0"/>
                        </a:spcAft>
                        <a:buNone/>
                      </a:pPr>
                      <a:r>
                        <a:rPr lang="en-US" sz="1200"/>
                        <a:t>medium quantity of water</a:t>
                      </a:r>
                      <a:endParaRPr sz="1100">
                        <a:latin typeface="Times New Roman"/>
                        <a:ea typeface="Times New Roman"/>
                        <a:cs typeface="Times New Roman"/>
                        <a:sym typeface="Times New Roman"/>
                      </a:endParaRPr>
                    </a:p>
                  </a:txBody>
                  <a:tcPr marT="0" marB="0" marR="0" marL="0"/>
                </a:tc>
                <a:tc>
                  <a:txBody>
                    <a:bodyPr/>
                    <a:lstStyle/>
                    <a:p>
                      <a:pPr indent="0" lvl="0" marL="67310" marR="0" rtl="0" algn="l">
                        <a:lnSpc>
                          <a:spcPct val="112500"/>
                        </a:lnSpc>
                        <a:spcBef>
                          <a:spcPts val="0"/>
                        </a:spcBef>
                        <a:spcAft>
                          <a:spcPts val="0"/>
                        </a:spcAft>
                        <a:buNone/>
                      </a:pPr>
                      <a:r>
                        <a:rPr lang="en-US" sz="1200"/>
                        <a:t>Low head turbine, requires large quantity of water</a:t>
                      </a:r>
                      <a:endParaRPr sz="1100">
                        <a:latin typeface="Times New Roman"/>
                        <a:ea typeface="Times New Roman"/>
                        <a:cs typeface="Times New Roman"/>
                        <a:sym typeface="Times New Roman"/>
                      </a:endParaRPr>
                    </a:p>
                  </a:txBody>
                  <a:tcPr marT="0" marB="0" marR="0" marL="0"/>
                </a:tc>
              </a:tr>
              <a:tr h="928075">
                <a:tc>
                  <a:txBody>
                    <a:bodyPr/>
                    <a:lstStyle/>
                    <a:p>
                      <a:pPr indent="0" lvl="0" marL="67945" marR="0" rtl="0" algn="l">
                        <a:lnSpc>
                          <a:spcPct val="111249"/>
                        </a:lnSpc>
                        <a:spcBef>
                          <a:spcPts val="0"/>
                        </a:spcBef>
                        <a:spcAft>
                          <a:spcPts val="0"/>
                        </a:spcAft>
                        <a:buNone/>
                      </a:pPr>
                      <a:r>
                        <a:rPr lang="en-US" sz="1200"/>
                        <a:t>3</a:t>
                      </a:r>
                      <a:endParaRPr sz="1100">
                        <a:latin typeface="Times New Roman"/>
                        <a:ea typeface="Times New Roman"/>
                        <a:cs typeface="Times New Roman"/>
                        <a:sym typeface="Times New Roman"/>
                      </a:endParaRPr>
                    </a:p>
                  </a:txBody>
                  <a:tcPr marT="0" marB="0" marR="0" marL="0"/>
                </a:tc>
                <a:tc>
                  <a:txBody>
                    <a:bodyPr/>
                    <a:lstStyle/>
                    <a:p>
                      <a:pPr indent="0" lvl="0" marL="67310" marR="0" rtl="0" algn="l">
                        <a:lnSpc>
                          <a:spcPct val="111249"/>
                        </a:lnSpc>
                        <a:spcBef>
                          <a:spcPts val="0"/>
                        </a:spcBef>
                        <a:spcAft>
                          <a:spcPts val="0"/>
                        </a:spcAft>
                        <a:buNone/>
                      </a:pPr>
                      <a:r>
                        <a:rPr lang="en-US" sz="1200"/>
                        <a:t>Number of guide vanes are around 16</a:t>
                      </a:r>
                      <a:endParaRPr sz="1100"/>
                    </a:p>
                    <a:p>
                      <a:pPr indent="0" lvl="0" marL="67310" marR="0" rtl="0" algn="l">
                        <a:lnSpc>
                          <a:spcPct val="109583"/>
                        </a:lnSpc>
                        <a:spcBef>
                          <a:spcPts val="0"/>
                        </a:spcBef>
                        <a:spcAft>
                          <a:spcPts val="0"/>
                        </a:spcAft>
                        <a:buNone/>
                      </a:pPr>
                      <a:r>
                        <a:rPr lang="en-US" sz="1200"/>
                        <a:t>to 24</a:t>
                      </a:r>
                      <a:endParaRPr sz="1100">
                        <a:latin typeface="Times New Roman"/>
                        <a:ea typeface="Times New Roman"/>
                        <a:cs typeface="Times New Roman"/>
                        <a:sym typeface="Times New Roman"/>
                      </a:endParaRPr>
                    </a:p>
                  </a:txBody>
                  <a:tcPr marT="0" marB="0" marR="0" marL="0"/>
                </a:tc>
                <a:tc>
                  <a:txBody>
                    <a:bodyPr/>
                    <a:lstStyle/>
                    <a:p>
                      <a:pPr indent="0" lvl="0" marL="67310" marR="0" rtl="0" algn="l">
                        <a:lnSpc>
                          <a:spcPct val="111249"/>
                        </a:lnSpc>
                        <a:spcBef>
                          <a:spcPts val="0"/>
                        </a:spcBef>
                        <a:spcAft>
                          <a:spcPts val="0"/>
                        </a:spcAft>
                        <a:buNone/>
                      </a:pPr>
                      <a:r>
                        <a:rPr lang="en-US" sz="1200"/>
                        <a:t>Number of guide vanes are around 3 to 8</a:t>
                      </a:r>
                      <a:endParaRPr sz="1100">
                        <a:latin typeface="Times New Roman"/>
                        <a:ea typeface="Times New Roman"/>
                        <a:cs typeface="Times New Roman"/>
                        <a:sym typeface="Times New Roman"/>
                      </a:endParaRPr>
                    </a:p>
                  </a:txBody>
                  <a:tcPr marT="0" marB="0" marR="0" marL="0"/>
                </a:tc>
              </a:tr>
              <a:tr h="705700">
                <a:tc>
                  <a:txBody>
                    <a:bodyPr/>
                    <a:lstStyle/>
                    <a:p>
                      <a:pPr indent="0" lvl="0" marL="67945" marR="0" rtl="0" algn="l">
                        <a:lnSpc>
                          <a:spcPct val="112500"/>
                        </a:lnSpc>
                        <a:spcBef>
                          <a:spcPts val="0"/>
                        </a:spcBef>
                        <a:spcAft>
                          <a:spcPts val="0"/>
                        </a:spcAft>
                        <a:buNone/>
                      </a:pPr>
                      <a:r>
                        <a:rPr lang="en-US" sz="1200"/>
                        <a:t>4</a:t>
                      </a:r>
                      <a:endParaRPr sz="1100">
                        <a:latin typeface="Times New Roman"/>
                        <a:ea typeface="Times New Roman"/>
                        <a:cs typeface="Times New Roman"/>
                        <a:sym typeface="Times New Roman"/>
                      </a:endParaRPr>
                    </a:p>
                  </a:txBody>
                  <a:tcPr marT="0" marB="0" marR="0" marL="0"/>
                </a:tc>
                <a:tc>
                  <a:txBody>
                    <a:bodyPr/>
                    <a:lstStyle/>
                    <a:p>
                      <a:pPr indent="0" lvl="0" marL="67310" marR="0" rtl="0" algn="l">
                        <a:lnSpc>
                          <a:spcPct val="112500"/>
                        </a:lnSpc>
                        <a:spcBef>
                          <a:spcPts val="0"/>
                        </a:spcBef>
                        <a:spcAft>
                          <a:spcPts val="0"/>
                        </a:spcAft>
                        <a:buNone/>
                      </a:pPr>
                      <a:r>
                        <a:rPr lang="en-US" sz="1200"/>
                        <a:t>The runner is supported by a driving</a:t>
                      </a:r>
                      <a:endParaRPr sz="1100"/>
                    </a:p>
                    <a:p>
                      <a:pPr indent="0" lvl="0" marL="67310" marR="0" rtl="0" algn="l">
                        <a:lnSpc>
                          <a:spcPct val="109583"/>
                        </a:lnSpc>
                        <a:spcBef>
                          <a:spcPts val="0"/>
                        </a:spcBef>
                        <a:spcAft>
                          <a:spcPts val="0"/>
                        </a:spcAft>
                        <a:buNone/>
                      </a:pPr>
                      <a:r>
                        <a:rPr lang="en-US" sz="1200"/>
                        <a:t>shaft</a:t>
                      </a:r>
                      <a:endParaRPr sz="1100">
                        <a:latin typeface="Times New Roman"/>
                        <a:ea typeface="Times New Roman"/>
                        <a:cs typeface="Times New Roman"/>
                        <a:sym typeface="Times New Roman"/>
                      </a:endParaRPr>
                    </a:p>
                  </a:txBody>
                  <a:tcPr marT="0" marB="0" marR="0" marL="0"/>
                </a:tc>
                <a:tc>
                  <a:txBody>
                    <a:bodyPr/>
                    <a:lstStyle/>
                    <a:p>
                      <a:pPr indent="0" lvl="0" marL="67310" marR="0" rtl="0" algn="l">
                        <a:lnSpc>
                          <a:spcPct val="112500"/>
                        </a:lnSpc>
                        <a:spcBef>
                          <a:spcPts val="0"/>
                        </a:spcBef>
                        <a:spcAft>
                          <a:spcPts val="0"/>
                        </a:spcAft>
                        <a:buNone/>
                      </a:pPr>
                      <a:r>
                        <a:rPr lang="en-US" sz="1200"/>
                        <a:t>The runner is the extension of the vertical shaft</a:t>
                      </a:r>
                      <a:endParaRPr sz="1100">
                        <a:latin typeface="Times New Roman"/>
                        <a:ea typeface="Times New Roman"/>
                        <a:cs typeface="Times New Roman"/>
                        <a:sym typeface="Times New Roman"/>
                      </a:endParaRPr>
                    </a:p>
                  </a:txBody>
                  <a:tcPr marT="0" marB="0" marR="0" marL="0"/>
                </a:tc>
              </a:tr>
              <a:tr h="1378225">
                <a:tc>
                  <a:txBody>
                    <a:bodyPr/>
                    <a:lstStyle/>
                    <a:p>
                      <a:pPr indent="0" lvl="0" marL="67945" marR="0" rtl="0" algn="l">
                        <a:lnSpc>
                          <a:spcPct val="111249"/>
                        </a:lnSpc>
                        <a:spcBef>
                          <a:spcPts val="0"/>
                        </a:spcBef>
                        <a:spcAft>
                          <a:spcPts val="0"/>
                        </a:spcAft>
                        <a:buNone/>
                      </a:pPr>
                      <a:r>
                        <a:rPr lang="en-US" sz="1200"/>
                        <a:t>5</a:t>
                      </a:r>
                      <a:endParaRPr sz="1100">
                        <a:latin typeface="Times New Roman"/>
                        <a:ea typeface="Times New Roman"/>
                        <a:cs typeface="Times New Roman"/>
                        <a:sym typeface="Times New Roman"/>
                      </a:endParaRPr>
                    </a:p>
                  </a:txBody>
                  <a:tcPr marT="0" marB="0" marR="0" marL="0"/>
                </a:tc>
                <a:tc>
                  <a:txBody>
                    <a:bodyPr/>
                    <a:lstStyle/>
                    <a:p>
                      <a:pPr indent="0" lvl="0" marL="67310" marR="27940" rtl="0" algn="l">
                        <a:spcBef>
                          <a:spcPts val="0"/>
                        </a:spcBef>
                        <a:spcAft>
                          <a:spcPts val="0"/>
                        </a:spcAft>
                        <a:buNone/>
                      </a:pPr>
                      <a:r>
                        <a:rPr lang="en-US" sz="1200"/>
                        <a:t>Guide vanes are assembled with the help of links and levers to act as valves</a:t>
                      </a:r>
                      <a:endParaRPr sz="1100">
                        <a:latin typeface="Times New Roman"/>
                        <a:ea typeface="Times New Roman"/>
                        <a:cs typeface="Times New Roman"/>
                        <a:sym typeface="Times New Roman"/>
                      </a:endParaRPr>
                    </a:p>
                  </a:txBody>
                  <a:tcPr marT="0" marB="0" marR="0" marL="0"/>
                </a:tc>
                <a:tc>
                  <a:txBody>
                    <a:bodyPr/>
                    <a:lstStyle/>
                    <a:p>
                      <a:pPr indent="0" lvl="0" marL="67310" marR="0" rtl="0" algn="l">
                        <a:lnSpc>
                          <a:spcPct val="111249"/>
                        </a:lnSpc>
                        <a:spcBef>
                          <a:spcPts val="0"/>
                        </a:spcBef>
                        <a:spcAft>
                          <a:spcPts val="0"/>
                        </a:spcAft>
                        <a:buNone/>
                      </a:pPr>
                      <a:r>
                        <a:rPr lang="en-US" sz="1200"/>
                        <a:t>Guide vanes are made adjustable for smooth flow of</a:t>
                      </a:r>
                      <a:endParaRPr sz="1100"/>
                    </a:p>
                    <a:p>
                      <a:pPr indent="0" lvl="0" marL="67310" marR="130810" rtl="0" algn="l">
                        <a:lnSpc>
                          <a:spcPct val="112500"/>
                        </a:lnSpc>
                        <a:spcBef>
                          <a:spcPts val="0"/>
                        </a:spcBef>
                        <a:spcAft>
                          <a:spcPts val="0"/>
                        </a:spcAft>
                        <a:buNone/>
                      </a:pPr>
                      <a:r>
                        <a:rPr lang="en-US" sz="1200"/>
                        <a:t>water. They are so designed and fixed around the hub</a:t>
                      </a:r>
                      <a:endParaRPr sz="1100">
                        <a:latin typeface="Times New Roman"/>
                        <a:ea typeface="Times New Roman"/>
                        <a:cs typeface="Times New Roman"/>
                        <a:sym typeface="Times New Roman"/>
                      </a:endParaRPr>
                    </a:p>
                  </a:txBody>
                  <a:tcPr marT="0" marB="0" marR="0" marL="0"/>
                </a:tc>
              </a:tr>
              <a:tr h="353500">
                <a:tc>
                  <a:txBody>
                    <a:bodyPr/>
                    <a:lstStyle/>
                    <a:p>
                      <a:pPr indent="0" lvl="0" marL="67945" marR="0" rtl="0" algn="l">
                        <a:lnSpc>
                          <a:spcPct val="107083"/>
                        </a:lnSpc>
                        <a:spcBef>
                          <a:spcPts val="0"/>
                        </a:spcBef>
                        <a:spcAft>
                          <a:spcPts val="0"/>
                        </a:spcAft>
                        <a:buNone/>
                      </a:pPr>
                      <a:r>
                        <a:rPr lang="en-US" sz="1200"/>
                        <a:t>6</a:t>
                      </a:r>
                      <a:endParaRPr sz="1100">
                        <a:latin typeface="Times New Roman"/>
                        <a:ea typeface="Times New Roman"/>
                        <a:cs typeface="Times New Roman"/>
                        <a:sym typeface="Times New Roman"/>
                      </a:endParaRPr>
                    </a:p>
                  </a:txBody>
                  <a:tcPr marT="0" marB="0" marR="0" marL="0"/>
                </a:tc>
                <a:tc>
                  <a:txBody>
                    <a:bodyPr/>
                    <a:lstStyle/>
                    <a:p>
                      <a:pPr indent="0" lvl="0" marL="67310" marR="0" rtl="0" algn="l">
                        <a:lnSpc>
                          <a:spcPct val="107083"/>
                        </a:lnSpc>
                        <a:spcBef>
                          <a:spcPts val="0"/>
                        </a:spcBef>
                        <a:spcAft>
                          <a:spcPts val="0"/>
                        </a:spcAft>
                        <a:buNone/>
                      </a:pPr>
                      <a:r>
                        <a:rPr lang="en-US" sz="1200"/>
                        <a:t>Requires large space</a:t>
                      </a:r>
                      <a:endParaRPr sz="1100">
                        <a:latin typeface="Times New Roman"/>
                        <a:ea typeface="Times New Roman"/>
                        <a:cs typeface="Times New Roman"/>
                        <a:sym typeface="Times New Roman"/>
                      </a:endParaRPr>
                    </a:p>
                  </a:txBody>
                  <a:tcPr marT="0" marB="0" marR="0" marL="0"/>
                </a:tc>
                <a:tc>
                  <a:txBody>
                    <a:bodyPr/>
                    <a:lstStyle/>
                    <a:p>
                      <a:pPr indent="0" lvl="0" marL="67310" marR="0" rtl="0" algn="l">
                        <a:lnSpc>
                          <a:spcPct val="107083"/>
                        </a:lnSpc>
                        <a:spcBef>
                          <a:spcPts val="0"/>
                        </a:spcBef>
                        <a:spcAft>
                          <a:spcPts val="0"/>
                        </a:spcAft>
                        <a:buNone/>
                      </a:pPr>
                      <a:r>
                        <a:rPr lang="en-US" sz="1200"/>
                        <a:t>Requires less space due to sloped vanes</a:t>
                      </a:r>
                      <a:endParaRPr sz="1100">
                        <a:latin typeface="Times New Roman"/>
                        <a:ea typeface="Times New Roman"/>
                        <a:cs typeface="Times New Roman"/>
                        <a:sym typeface="Times New Roman"/>
                      </a:endParaRPr>
                    </a:p>
                  </a:txBody>
                  <a:tcPr marT="0" marB="0" marR="0" marL="0"/>
                </a:tc>
              </a:tr>
              <a:tr h="350950">
                <a:tc>
                  <a:txBody>
                    <a:bodyPr/>
                    <a:lstStyle/>
                    <a:p>
                      <a:pPr indent="0" lvl="0" marL="67945" marR="0" rtl="0" algn="l">
                        <a:lnSpc>
                          <a:spcPct val="106250"/>
                        </a:lnSpc>
                        <a:spcBef>
                          <a:spcPts val="0"/>
                        </a:spcBef>
                        <a:spcAft>
                          <a:spcPts val="0"/>
                        </a:spcAft>
                        <a:buNone/>
                      </a:pPr>
                      <a:r>
                        <a:rPr lang="en-US" sz="1200"/>
                        <a:t>7</a:t>
                      </a:r>
                      <a:endParaRPr sz="1100">
                        <a:latin typeface="Times New Roman"/>
                        <a:ea typeface="Times New Roman"/>
                        <a:cs typeface="Times New Roman"/>
                        <a:sym typeface="Times New Roman"/>
                      </a:endParaRPr>
                    </a:p>
                  </a:txBody>
                  <a:tcPr marT="0" marB="0" marR="0" marL="0"/>
                </a:tc>
                <a:tc>
                  <a:txBody>
                    <a:bodyPr/>
                    <a:lstStyle/>
                    <a:p>
                      <a:pPr indent="0" lvl="0" marL="67310" marR="0" rtl="0" algn="l">
                        <a:lnSpc>
                          <a:spcPct val="106250"/>
                        </a:lnSpc>
                        <a:spcBef>
                          <a:spcPts val="0"/>
                        </a:spcBef>
                        <a:spcAft>
                          <a:spcPts val="0"/>
                        </a:spcAft>
                        <a:buNone/>
                      </a:pPr>
                      <a:r>
                        <a:rPr lang="en-US" sz="1200"/>
                        <a:t>Eddy losses are impossible to avoid</a:t>
                      </a:r>
                      <a:endParaRPr sz="1100">
                        <a:latin typeface="Times New Roman"/>
                        <a:ea typeface="Times New Roman"/>
                        <a:cs typeface="Times New Roman"/>
                        <a:sym typeface="Times New Roman"/>
                      </a:endParaRPr>
                    </a:p>
                  </a:txBody>
                  <a:tcPr marT="0" marB="0" marR="0" marL="0"/>
                </a:tc>
                <a:tc>
                  <a:txBody>
                    <a:bodyPr/>
                    <a:lstStyle/>
                    <a:p>
                      <a:pPr indent="0" lvl="0" marL="67310" marR="0" rtl="0" algn="l">
                        <a:lnSpc>
                          <a:spcPct val="106250"/>
                        </a:lnSpc>
                        <a:spcBef>
                          <a:spcPts val="0"/>
                        </a:spcBef>
                        <a:spcAft>
                          <a:spcPts val="0"/>
                        </a:spcAft>
                        <a:buNone/>
                      </a:pPr>
                      <a:r>
                        <a:rPr lang="en-US" sz="1200"/>
                        <a:t>It is almost eliminated</a:t>
                      </a:r>
                      <a:endParaRPr sz="1100">
                        <a:latin typeface="Times New Roman"/>
                        <a:ea typeface="Times New Roman"/>
                        <a:cs typeface="Times New Roman"/>
                        <a:sym typeface="Times New Roman"/>
                      </a:endParaRPr>
                    </a:p>
                  </a:txBody>
                  <a:tcPr marT="0" marB="0" marR="0" marL="0"/>
                </a:tc>
              </a:tr>
              <a:tr h="353500">
                <a:tc>
                  <a:txBody>
                    <a:bodyPr/>
                    <a:lstStyle/>
                    <a:p>
                      <a:pPr indent="0" lvl="0" marL="67945" marR="0" rtl="0" algn="l">
                        <a:lnSpc>
                          <a:spcPct val="107083"/>
                        </a:lnSpc>
                        <a:spcBef>
                          <a:spcPts val="0"/>
                        </a:spcBef>
                        <a:spcAft>
                          <a:spcPts val="0"/>
                        </a:spcAft>
                        <a:buNone/>
                      </a:pPr>
                      <a:r>
                        <a:rPr lang="en-US" sz="1200"/>
                        <a:t>8</a:t>
                      </a:r>
                      <a:endParaRPr sz="1100">
                        <a:latin typeface="Times New Roman"/>
                        <a:ea typeface="Times New Roman"/>
                        <a:cs typeface="Times New Roman"/>
                        <a:sym typeface="Times New Roman"/>
                      </a:endParaRPr>
                    </a:p>
                  </a:txBody>
                  <a:tcPr marT="0" marB="0" marR="0" marL="0"/>
                </a:tc>
                <a:tc>
                  <a:txBody>
                    <a:bodyPr/>
                    <a:lstStyle/>
                    <a:p>
                      <a:pPr indent="0" lvl="0" marL="67310" marR="0" rtl="0" algn="l">
                        <a:lnSpc>
                          <a:spcPct val="107083"/>
                        </a:lnSpc>
                        <a:spcBef>
                          <a:spcPts val="0"/>
                        </a:spcBef>
                        <a:spcAft>
                          <a:spcPts val="0"/>
                        </a:spcAft>
                        <a:buNone/>
                      </a:pPr>
                      <a:r>
                        <a:rPr lang="en-US" sz="1200"/>
                        <a:t>Cavitation do not occurs</a:t>
                      </a:r>
                      <a:endParaRPr sz="1100">
                        <a:latin typeface="Times New Roman"/>
                        <a:ea typeface="Times New Roman"/>
                        <a:cs typeface="Times New Roman"/>
                        <a:sym typeface="Times New Roman"/>
                      </a:endParaRPr>
                    </a:p>
                  </a:txBody>
                  <a:tcPr marT="0" marB="0" marR="0" marL="0"/>
                </a:tc>
                <a:tc>
                  <a:txBody>
                    <a:bodyPr/>
                    <a:lstStyle/>
                    <a:p>
                      <a:pPr indent="0" lvl="0" marL="67310" marR="0" rtl="0" algn="l">
                        <a:lnSpc>
                          <a:spcPct val="107083"/>
                        </a:lnSpc>
                        <a:spcBef>
                          <a:spcPts val="0"/>
                        </a:spcBef>
                        <a:spcAft>
                          <a:spcPts val="0"/>
                        </a:spcAft>
                        <a:buNone/>
                      </a:pPr>
                      <a:r>
                        <a:rPr lang="en-US" sz="1200"/>
                        <a:t>Cavitation is likely to occur</a:t>
                      </a:r>
                      <a:endParaRPr sz="1100">
                        <a:latin typeface="Times New Roman"/>
                        <a:ea typeface="Times New Roman"/>
                        <a:cs typeface="Times New Roman"/>
                        <a:sym typeface="Times New Roman"/>
                      </a:endParaRPr>
                    </a:p>
                  </a:txBody>
                  <a:tcPr marT="0" marB="0" marR="0" marL="0"/>
                </a:tc>
              </a:tr>
              <a:tr h="349675">
                <a:tc>
                  <a:txBody>
                    <a:bodyPr/>
                    <a:lstStyle/>
                    <a:p>
                      <a:pPr indent="0" lvl="0" marL="67945" marR="0" rtl="0" algn="l">
                        <a:lnSpc>
                          <a:spcPct val="106250"/>
                        </a:lnSpc>
                        <a:spcBef>
                          <a:spcPts val="0"/>
                        </a:spcBef>
                        <a:spcAft>
                          <a:spcPts val="0"/>
                        </a:spcAft>
                        <a:buNone/>
                      </a:pPr>
                      <a:r>
                        <a:rPr lang="en-US" sz="1200"/>
                        <a:t>9</a:t>
                      </a:r>
                      <a:endParaRPr sz="1100">
                        <a:latin typeface="Times New Roman"/>
                        <a:ea typeface="Times New Roman"/>
                        <a:cs typeface="Times New Roman"/>
                        <a:sym typeface="Times New Roman"/>
                      </a:endParaRPr>
                    </a:p>
                  </a:txBody>
                  <a:tcPr marT="0" marB="0" marR="0" marL="0"/>
                </a:tc>
                <a:tc>
                  <a:txBody>
                    <a:bodyPr/>
                    <a:lstStyle/>
                    <a:p>
                      <a:pPr indent="0" lvl="0" marL="67310" marR="0" rtl="0" algn="l">
                        <a:lnSpc>
                          <a:spcPct val="106250"/>
                        </a:lnSpc>
                        <a:spcBef>
                          <a:spcPts val="0"/>
                        </a:spcBef>
                        <a:spcAft>
                          <a:spcPts val="0"/>
                        </a:spcAft>
                        <a:buNone/>
                      </a:pPr>
                      <a:r>
                        <a:rPr lang="en-US" sz="1200"/>
                        <a:t>Draft tube is of simple elbow type</a:t>
                      </a:r>
                      <a:endParaRPr sz="1100">
                        <a:latin typeface="Times New Roman"/>
                        <a:ea typeface="Times New Roman"/>
                        <a:cs typeface="Times New Roman"/>
                        <a:sym typeface="Times New Roman"/>
                      </a:endParaRPr>
                    </a:p>
                  </a:txBody>
                  <a:tcPr marT="0" marB="0" marR="0" marL="0"/>
                </a:tc>
                <a:tc>
                  <a:txBody>
                    <a:bodyPr/>
                    <a:lstStyle/>
                    <a:p>
                      <a:pPr indent="0" lvl="0" marL="67310" marR="0" rtl="0" algn="l">
                        <a:lnSpc>
                          <a:spcPct val="106250"/>
                        </a:lnSpc>
                        <a:spcBef>
                          <a:spcPts val="0"/>
                        </a:spcBef>
                        <a:spcAft>
                          <a:spcPts val="0"/>
                        </a:spcAft>
                        <a:buNone/>
                      </a:pPr>
                      <a:r>
                        <a:rPr lang="en-US" sz="1200"/>
                        <a:t>Draft tube is of circular to rectangular type</a:t>
                      </a:r>
                      <a:endParaRPr sz="1100">
                        <a:latin typeface="Times New Roman"/>
                        <a:ea typeface="Times New Roman"/>
                        <a:cs typeface="Times New Roman"/>
                        <a:sym typeface="Times New Roman"/>
                      </a:endParaRPr>
                    </a:p>
                  </a:txBody>
                  <a:tcPr marT="0" marB="0" marR="0" marL="0"/>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graphicFrame>
        <p:nvGraphicFramePr>
          <p:cNvPr id="185" name="Google Shape;185;p5"/>
          <p:cNvGraphicFramePr/>
          <p:nvPr/>
        </p:nvGraphicFramePr>
        <p:xfrm>
          <a:off x="1752599" y="1066800"/>
          <a:ext cx="3000000" cy="3000000"/>
        </p:xfrm>
        <a:graphic>
          <a:graphicData uri="http://schemas.openxmlformats.org/drawingml/2006/table">
            <a:tbl>
              <a:tblPr bandCol="1" bandRow="1" firstCol="1" firstRow="1" lastCol="1" lastRow="1">
                <a:noFill/>
                <a:tableStyleId>{2A3060B9-6CE8-4D11-B103-7E99081B64CD}</a:tableStyleId>
              </a:tblPr>
              <a:tblGrid>
                <a:gridCol w="1435100"/>
                <a:gridCol w="1402725"/>
                <a:gridCol w="1467475"/>
                <a:gridCol w="1369700"/>
                <a:gridCol w="970925"/>
                <a:gridCol w="1964700"/>
              </a:tblGrid>
              <a:tr h="2091050">
                <a:tc>
                  <a:txBody>
                    <a:bodyPr/>
                    <a:lstStyle/>
                    <a:p>
                      <a:pPr indent="0" lvl="0" marL="68580" marR="141605" rtl="0" algn="l">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Bloom's Category Marks (out of 90)</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0" lvl="0" marL="347345" marR="346075" rtl="0" algn="ctr">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Tests (45)</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266700" lvl="0" marL="479425" marR="203834" rtl="0" algn="l">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Assignments (10)</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266700" lvl="0" marL="479425" marR="203834" rtl="0" algn="ctr">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Class</a:t>
                      </a:r>
                      <a:endParaRPr sz="1400">
                        <a:solidFill>
                          <a:schemeClr val="dk1"/>
                        </a:solidFill>
                        <a:latin typeface="Times New Roman"/>
                        <a:ea typeface="Times New Roman"/>
                        <a:cs typeface="Times New Roman"/>
                        <a:sym typeface="Times New Roman"/>
                      </a:endParaRPr>
                    </a:p>
                    <a:p>
                      <a:pPr indent="-266700" lvl="0" marL="479425" marR="203834" rtl="0" algn="ctr">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Test (20)</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117475" lvl="0" marL="338455" marR="205105" rtl="0" algn="l">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Quiz (5)</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16510" lvl="0" marL="91440" marR="0" rtl="0" algn="ctr">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External Participation in</a:t>
                      </a:r>
                      <a:endParaRPr sz="1400">
                        <a:solidFill>
                          <a:schemeClr val="dk1"/>
                        </a:solidFill>
                        <a:latin typeface="Times New Roman"/>
                        <a:ea typeface="Times New Roman"/>
                        <a:cs typeface="Times New Roman"/>
                        <a:sym typeface="Times New Roman"/>
                      </a:endParaRPr>
                    </a:p>
                    <a:p>
                      <a:pPr indent="-320040" lvl="0" marL="411480" marR="0" rtl="0" algn="ctr">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Curricular/Co-Curricular Activities (10)</a:t>
                      </a:r>
                      <a:endParaRPr sz="1400">
                        <a:solidFill>
                          <a:schemeClr val="dk1"/>
                        </a:solidFill>
                        <a:latin typeface="Times New Roman"/>
                        <a:ea typeface="Times New Roman"/>
                        <a:cs typeface="Times New Roman"/>
                        <a:sym typeface="Times New Roman"/>
                      </a:endParaRPr>
                    </a:p>
                  </a:txBody>
                  <a:tcPr marT="0" marB="0" marR="0" marL="0"/>
                </a:tc>
              </a:tr>
              <a:tr h="565775">
                <a:tc>
                  <a:txBody>
                    <a:bodyPr/>
                    <a:lstStyle/>
                    <a:p>
                      <a:pPr indent="0" lvl="0" marL="68580" marR="0" rtl="0" algn="l">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Remember</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0" lvl="0" marL="0" marR="0" rtl="0" algn="ctr">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  5</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0" lvl="0" marL="0" marR="0" rtl="0" algn="l">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 </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0" lvl="0" marL="0" marR="0" rtl="0" algn="l">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              10</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0" lvl="0" marL="208280" marR="203834" rtl="0" algn="ctr">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05</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0" lvl="0" marL="0" marR="0" rtl="0" algn="l">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 </a:t>
                      </a:r>
                      <a:endParaRPr sz="1400">
                        <a:solidFill>
                          <a:schemeClr val="dk1"/>
                        </a:solidFill>
                        <a:latin typeface="Times New Roman"/>
                        <a:ea typeface="Times New Roman"/>
                        <a:cs typeface="Times New Roman"/>
                        <a:sym typeface="Times New Roman"/>
                      </a:endParaRPr>
                    </a:p>
                  </a:txBody>
                  <a:tcPr marT="0" marB="0" marR="0" marL="0"/>
                </a:tc>
              </a:tr>
              <a:tr h="565150">
                <a:tc>
                  <a:txBody>
                    <a:bodyPr/>
                    <a:lstStyle/>
                    <a:p>
                      <a:pPr indent="0" lvl="0" marL="68580" marR="0" rtl="0" algn="l">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Understand</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0" lvl="0" marL="0" marR="0" rtl="0" algn="ctr">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   5</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0" lvl="0" marL="198755" marR="194310" rtl="0" algn="ctr">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05</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0" lvl="0" marL="198755" marR="194310" rtl="0" algn="ctr">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10</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0" lvl="0" marL="0" marR="0" rtl="0" algn="l">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 </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0" lvl="0" marL="0" marR="0" rtl="0" algn="l">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 </a:t>
                      </a:r>
                      <a:endParaRPr sz="1400">
                        <a:solidFill>
                          <a:schemeClr val="dk1"/>
                        </a:solidFill>
                        <a:latin typeface="Times New Roman"/>
                        <a:ea typeface="Times New Roman"/>
                        <a:cs typeface="Times New Roman"/>
                        <a:sym typeface="Times New Roman"/>
                      </a:endParaRPr>
                    </a:p>
                  </a:txBody>
                  <a:tcPr marT="0" marB="0" marR="0" marL="0"/>
                </a:tc>
              </a:tr>
              <a:tr h="566425">
                <a:tc>
                  <a:txBody>
                    <a:bodyPr/>
                    <a:lstStyle/>
                    <a:p>
                      <a:pPr indent="0" lvl="0" marL="68580" marR="0" rtl="0" algn="l">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Apply</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0" lvl="0" marL="347345" marR="344805" rtl="0" algn="ctr">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10</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0" lvl="0" marL="0" marR="0" rtl="0" algn="l">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 </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0" lvl="0" marL="0" marR="0" rtl="0" algn="l">
                        <a:lnSpc>
                          <a:spcPct val="15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0" lvl="0" marL="0" marR="0" rtl="0" algn="l">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 </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0" lvl="0" marL="91440" marR="91440" rtl="0" algn="ctr">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10</a:t>
                      </a:r>
                      <a:endParaRPr sz="1400">
                        <a:solidFill>
                          <a:schemeClr val="dk1"/>
                        </a:solidFill>
                        <a:latin typeface="Times New Roman"/>
                        <a:ea typeface="Times New Roman"/>
                        <a:cs typeface="Times New Roman"/>
                        <a:sym typeface="Times New Roman"/>
                      </a:endParaRPr>
                    </a:p>
                  </a:txBody>
                  <a:tcPr marT="0" marB="0" marR="0" marL="0"/>
                </a:tc>
              </a:tr>
              <a:tr h="565775">
                <a:tc>
                  <a:txBody>
                    <a:bodyPr/>
                    <a:lstStyle/>
                    <a:p>
                      <a:pPr indent="0" lvl="0" marL="68580" marR="0" rtl="0" algn="l">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Analyze</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0" lvl="0" marL="347345" marR="344805" rtl="0" algn="ctr">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15</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0" lvl="0" marL="0" marR="0" rtl="0" algn="l">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 </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0" lvl="0" marL="0" marR="0" rtl="0" algn="l">
                        <a:lnSpc>
                          <a:spcPct val="15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0" lvl="0" marL="0" marR="0" rtl="0" algn="l">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 </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0" lvl="0" marL="0" marR="0" rtl="0" algn="l">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 </a:t>
                      </a:r>
                      <a:endParaRPr sz="1400">
                        <a:solidFill>
                          <a:schemeClr val="dk1"/>
                        </a:solidFill>
                        <a:latin typeface="Times New Roman"/>
                        <a:ea typeface="Times New Roman"/>
                        <a:cs typeface="Times New Roman"/>
                        <a:sym typeface="Times New Roman"/>
                      </a:endParaRPr>
                    </a:p>
                  </a:txBody>
                  <a:tcPr marT="0" marB="0" marR="0" marL="0"/>
                </a:tc>
              </a:tr>
              <a:tr h="565775">
                <a:tc>
                  <a:txBody>
                    <a:bodyPr/>
                    <a:lstStyle/>
                    <a:p>
                      <a:pPr indent="0" lvl="0" marL="68580" marR="0" rtl="0" algn="l">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Evaluate</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0" lvl="0" marL="347345" marR="344805" rtl="0" algn="ctr">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10</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0" lvl="0" marL="0" marR="0" rtl="0" algn="l">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 </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0" lvl="0" marL="0" marR="0" rtl="0" algn="l">
                        <a:lnSpc>
                          <a:spcPct val="15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0" lvl="0" marL="0" marR="0" rtl="0" algn="l">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 </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0" lvl="0" marL="0" marR="0" rtl="0" algn="l">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 </a:t>
                      </a:r>
                      <a:endParaRPr sz="1400">
                        <a:solidFill>
                          <a:schemeClr val="dk1"/>
                        </a:solidFill>
                        <a:latin typeface="Times New Roman"/>
                        <a:ea typeface="Times New Roman"/>
                        <a:cs typeface="Times New Roman"/>
                        <a:sym typeface="Times New Roman"/>
                      </a:endParaRPr>
                    </a:p>
                  </a:txBody>
                  <a:tcPr marT="0" marB="0" marR="0" marL="0"/>
                </a:tc>
              </a:tr>
              <a:tr h="565775">
                <a:tc>
                  <a:txBody>
                    <a:bodyPr/>
                    <a:lstStyle/>
                    <a:p>
                      <a:pPr indent="0" lvl="0" marL="68580" marR="0" rtl="0" algn="l">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Create</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0" lvl="0" marL="0" marR="0" rtl="0" algn="l">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 </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0" lvl="0" marL="198755" marR="194310" rtl="0" algn="ctr">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05</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0" lvl="0" marL="198755" marR="194310" rtl="0" algn="ctr">
                        <a:lnSpc>
                          <a:spcPct val="15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0" lvl="0" marL="0" marR="0" rtl="0" algn="l">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 </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0" lvl="0" marL="0" marR="0" rtl="0" algn="l">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 </a:t>
                      </a:r>
                      <a:endParaRPr sz="1400">
                        <a:solidFill>
                          <a:schemeClr val="dk1"/>
                        </a:solidFill>
                        <a:latin typeface="Times New Roman"/>
                        <a:ea typeface="Times New Roman"/>
                        <a:cs typeface="Times New Roman"/>
                        <a:sym typeface="Times New Roman"/>
                      </a:endParaRPr>
                    </a:p>
                  </a:txBody>
                  <a:tcPr marT="0" marB="0" marR="0" marL="0"/>
                </a:tc>
              </a:tr>
            </a:tbl>
          </a:graphicData>
        </a:graphic>
      </p:graphicFrame>
      <p:sp>
        <p:nvSpPr>
          <p:cNvPr id="186" name="Google Shape;186;p5"/>
          <p:cNvSpPr txBox="1"/>
          <p:nvPr>
            <p:ph idx="1" type="body"/>
          </p:nvPr>
        </p:nvSpPr>
        <p:spPr>
          <a:xfrm>
            <a:off x="2438399" y="450429"/>
            <a:ext cx="6400800" cy="491490"/>
          </a:xfrm>
          <a:prstGeom prst="rect">
            <a:avLst/>
          </a:prstGeom>
          <a:noFill/>
          <a:ln>
            <a:noFill/>
          </a:ln>
        </p:spPr>
        <p:txBody>
          <a:bodyPr anchorCtr="0" anchor="ctr" bIns="24900" lIns="49800" spcFirstLastPara="1" rIns="49800" wrap="square" tIns="24900">
            <a:spAutoFit/>
          </a:bodyPr>
          <a:lstStyle/>
          <a:p>
            <a:pPr indent="0" lvl="0" marL="0" marR="0" rtl="0" algn="ctr">
              <a:lnSpc>
                <a:spcPct val="90000"/>
              </a:lnSpc>
              <a:spcBef>
                <a:spcPts val="0"/>
              </a:spcBef>
              <a:spcAft>
                <a:spcPts val="0"/>
              </a:spcAft>
              <a:buClr>
                <a:schemeClr val="dk1"/>
              </a:buClr>
              <a:buSzPts val="1600"/>
              <a:buFont typeface="Arial"/>
              <a:buNone/>
            </a:pPr>
            <a:r>
              <a:rPr b="1" i="0" lang="en-US" sz="1600" u="none" cap="none" strike="noStrike">
                <a:solidFill>
                  <a:schemeClr val="dk1"/>
                </a:solidFill>
                <a:latin typeface="Times New Roman"/>
                <a:ea typeface="Times New Roman"/>
                <a:cs typeface="Times New Roman"/>
                <a:sym typeface="Times New Roman"/>
              </a:rPr>
              <a:t> ASSESSMENT PATTERN</a:t>
            </a:r>
            <a:endParaRPr b="0" i="0" sz="1600" u="none" cap="none" strike="noStrike">
              <a:solidFill>
                <a:schemeClr val="dk1"/>
              </a:solidFill>
              <a:latin typeface="Times New Roman"/>
              <a:ea typeface="Times New Roman"/>
              <a:cs typeface="Times New Roman"/>
              <a:sym typeface="Times New Roman"/>
            </a:endParaRPr>
          </a:p>
          <a:p>
            <a:pPr indent="0" lvl="0" marL="0" marR="0" rtl="0" algn="ctr">
              <a:lnSpc>
                <a:spcPct val="90000"/>
              </a:lnSpc>
              <a:spcBef>
                <a:spcPts val="0"/>
              </a:spcBef>
              <a:spcAft>
                <a:spcPts val="0"/>
              </a:spcAft>
              <a:buClr>
                <a:schemeClr val="dk1"/>
              </a:buClr>
              <a:buSzPts val="1600"/>
              <a:buFont typeface="Arial"/>
              <a:buNone/>
            </a:pPr>
            <a:r>
              <a:rPr b="1" i="0" lang="en-US" sz="1600" u="none" cap="none" strike="noStrike">
                <a:solidFill>
                  <a:schemeClr val="dk1"/>
                </a:solidFill>
                <a:latin typeface="Times New Roman"/>
                <a:ea typeface="Times New Roman"/>
                <a:cs typeface="Times New Roman"/>
                <a:sym typeface="Times New Roman"/>
              </a:rPr>
              <a:t>      CIE- Continuous Internal Evaluation (90 Marks)</a:t>
            </a:r>
            <a:endParaRPr b="0" i="0" sz="16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50"/>
          <p:cNvSpPr/>
          <p:nvPr/>
        </p:nvSpPr>
        <p:spPr>
          <a:xfrm>
            <a:off x="4211619" y="651259"/>
            <a:ext cx="28407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External combustion Engine</a:t>
            </a:r>
            <a:endParaRPr sz="1800">
              <a:solidFill>
                <a:schemeClr val="dk1"/>
              </a:solidFill>
              <a:latin typeface="Calibri"/>
              <a:ea typeface="Calibri"/>
              <a:cs typeface="Calibri"/>
              <a:sym typeface="Calibri"/>
            </a:endParaRPr>
          </a:p>
        </p:txBody>
      </p:sp>
      <p:pic>
        <p:nvPicPr>
          <p:cNvPr id="493" name="Google Shape;493;p50"/>
          <p:cNvPicPr preferRelativeResize="0"/>
          <p:nvPr/>
        </p:nvPicPr>
        <p:blipFill rotWithShape="1">
          <a:blip r:embed="rId3">
            <a:alphaModFix/>
          </a:blip>
          <a:srcRect b="0" l="0" r="0" t="0"/>
          <a:stretch/>
        </p:blipFill>
        <p:spPr>
          <a:xfrm>
            <a:off x="2497540" y="2098357"/>
            <a:ext cx="6346209" cy="3524521"/>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51"/>
          <p:cNvSpPr/>
          <p:nvPr/>
        </p:nvSpPr>
        <p:spPr>
          <a:xfrm>
            <a:off x="4297415" y="2026577"/>
            <a:ext cx="4364536" cy="2553335"/>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0"/>
              <a:buFont typeface="Times New Roman"/>
              <a:buNone/>
            </a:pPr>
            <a:r>
              <a:rPr b="1" i="0" lang="en-US" sz="8000" u="none" cap="none" strike="noStrike">
                <a:solidFill>
                  <a:srgbClr val="000000"/>
                </a:solidFill>
                <a:latin typeface="Times New Roman"/>
                <a:ea typeface="Times New Roman"/>
                <a:cs typeface="Times New Roman"/>
                <a:sym typeface="Times New Roman"/>
              </a:rPr>
              <a:t>Week 9</a:t>
            </a:r>
            <a:endParaRPr b="0" i="0" sz="8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8000"/>
              <a:buFont typeface="Calibri"/>
              <a:buNone/>
            </a:pPr>
            <a:r>
              <a:t/>
            </a:r>
            <a:endParaRPr b="0" i="0" sz="8000" u="none" cap="none" strike="noStrike">
              <a:solidFill>
                <a:schemeClr val="dk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grpSp>
        <p:nvGrpSpPr>
          <p:cNvPr id="503" name="Google Shape;503;p52"/>
          <p:cNvGrpSpPr/>
          <p:nvPr/>
        </p:nvGrpSpPr>
        <p:grpSpPr>
          <a:xfrm>
            <a:off x="2408462" y="736979"/>
            <a:ext cx="7513459" cy="4899545"/>
            <a:chOff x="9525" y="9525"/>
            <a:chExt cx="5184775" cy="3070860"/>
          </a:xfrm>
        </p:grpSpPr>
        <p:pic>
          <p:nvPicPr>
            <p:cNvPr id="504" name="Google Shape;504;p52"/>
            <p:cNvPicPr preferRelativeResize="0"/>
            <p:nvPr/>
          </p:nvPicPr>
          <p:blipFill rotWithShape="1">
            <a:blip r:embed="rId3">
              <a:alphaModFix/>
            </a:blip>
            <a:srcRect b="0" l="0" r="0" t="0"/>
            <a:stretch/>
          </p:blipFill>
          <p:spPr>
            <a:xfrm>
              <a:off x="19050" y="19050"/>
              <a:ext cx="5165725" cy="3051810"/>
            </a:xfrm>
            <a:prstGeom prst="rect">
              <a:avLst/>
            </a:prstGeom>
            <a:noFill/>
            <a:ln>
              <a:noFill/>
            </a:ln>
          </p:spPr>
        </p:pic>
        <p:sp>
          <p:nvSpPr>
            <p:cNvPr id="505" name="Google Shape;505;p52"/>
            <p:cNvSpPr/>
            <p:nvPr/>
          </p:nvSpPr>
          <p:spPr>
            <a:xfrm>
              <a:off x="9525" y="9525"/>
              <a:ext cx="5184775" cy="3070860"/>
            </a:xfrm>
            <a:custGeom>
              <a:rect b="b" l="l" r="r" t="t"/>
              <a:pathLst>
                <a:path extrusionOk="0" h="3070860" w="5184775">
                  <a:moveTo>
                    <a:pt x="0" y="3070860"/>
                  </a:moveTo>
                  <a:lnTo>
                    <a:pt x="5184775" y="3070860"/>
                  </a:lnTo>
                  <a:lnTo>
                    <a:pt x="5184775" y="0"/>
                  </a:lnTo>
                  <a:lnTo>
                    <a:pt x="0" y="0"/>
                  </a:lnTo>
                  <a:lnTo>
                    <a:pt x="0" y="3070860"/>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53"/>
          <p:cNvSpPr/>
          <p:nvPr/>
        </p:nvSpPr>
        <p:spPr>
          <a:xfrm>
            <a:off x="846161" y="220639"/>
            <a:ext cx="4715962" cy="2492990"/>
          </a:xfrm>
          <a:prstGeom prst="rect">
            <a:avLst/>
          </a:prstGeom>
          <a:noFill/>
          <a:ln>
            <a:noFill/>
          </a:ln>
        </p:spPr>
        <p:txBody>
          <a:bodyPr anchorCtr="0" anchor="ctr" bIns="0" lIns="228525" spcFirstLastPara="1" rIns="0" wrap="square" tIns="0">
            <a:spAutoFit/>
          </a:bodyPr>
          <a:lstStyle/>
          <a:p>
            <a:pPr indent="0" lvl="0" marL="0" marR="0" rtl="0" algn="l">
              <a:lnSpc>
                <a:spcPct val="100000"/>
              </a:lnSpc>
              <a:spcBef>
                <a:spcPts val="0"/>
              </a:spcBef>
              <a:spcAft>
                <a:spcPts val="0"/>
              </a:spcAft>
              <a:buClr>
                <a:schemeClr val="dk1"/>
              </a:buClr>
              <a:buSzPts val="1200"/>
              <a:buFont typeface="Calibri"/>
              <a:buNone/>
            </a:pPr>
            <a:r>
              <a:t/>
            </a:r>
            <a:endParaRPr b="1"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b="1" sz="12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b="1"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b="1" sz="12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b="1"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1" i="0" lang="en-US" sz="1200" u="none" cap="none" strike="noStrike">
                <a:solidFill>
                  <a:schemeClr val="dk1"/>
                </a:solidFill>
                <a:latin typeface="Arial"/>
                <a:ea typeface="Arial"/>
                <a:cs typeface="Arial"/>
                <a:sym typeface="Arial"/>
              </a:rPr>
              <a:t>PARTS OF AN IC ENGINE:</a:t>
            </a:r>
            <a:endParaRPr b="1"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The following are the main parts of an internal combustion engine.</a:t>
            </a:r>
            <a:endParaRPr b="0" i="0" sz="1300" u="none" cap="none" strike="noStrike">
              <a:solidFill>
                <a:schemeClr val="dk1"/>
              </a:solidFill>
              <a:latin typeface="Arial"/>
              <a:ea typeface="Arial"/>
              <a:cs typeface="Arial"/>
              <a:sym typeface="Arial"/>
            </a:endParaRPr>
          </a:p>
          <a:p>
            <a:pPr indent="-76200" lvl="0" marL="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Cylinder	2) Piston</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3) Piston rings	4) Connecting rod</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5) Crank	6) Crankshaft</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7) Crankcase	8) Fly wheel</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9) Valves</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grpSp>
        <p:nvGrpSpPr>
          <p:cNvPr id="511" name="Google Shape;511;p53"/>
          <p:cNvGrpSpPr/>
          <p:nvPr/>
        </p:nvGrpSpPr>
        <p:grpSpPr>
          <a:xfrm>
            <a:off x="3832049" y="2878501"/>
            <a:ext cx="6370086" cy="3509648"/>
            <a:chOff x="9525" y="9525"/>
            <a:chExt cx="5683885" cy="3510279"/>
          </a:xfrm>
        </p:grpSpPr>
        <p:pic>
          <p:nvPicPr>
            <p:cNvPr id="512" name="Google Shape;512;p53"/>
            <p:cNvPicPr preferRelativeResize="0"/>
            <p:nvPr/>
          </p:nvPicPr>
          <p:blipFill rotWithShape="1">
            <a:blip r:embed="rId3">
              <a:alphaModFix/>
            </a:blip>
            <a:srcRect b="0" l="0" r="0" t="0"/>
            <a:stretch/>
          </p:blipFill>
          <p:spPr>
            <a:xfrm>
              <a:off x="19050" y="19050"/>
              <a:ext cx="5664834" cy="3491229"/>
            </a:xfrm>
            <a:prstGeom prst="rect">
              <a:avLst/>
            </a:prstGeom>
            <a:noFill/>
            <a:ln>
              <a:noFill/>
            </a:ln>
          </p:spPr>
        </p:pic>
        <p:sp>
          <p:nvSpPr>
            <p:cNvPr id="513" name="Google Shape;513;p53"/>
            <p:cNvSpPr/>
            <p:nvPr/>
          </p:nvSpPr>
          <p:spPr>
            <a:xfrm>
              <a:off x="9525" y="9525"/>
              <a:ext cx="5683885" cy="3510279"/>
            </a:xfrm>
            <a:custGeom>
              <a:rect b="b" l="l" r="r" t="t"/>
              <a:pathLst>
                <a:path extrusionOk="0" h="3510279" w="5683885">
                  <a:moveTo>
                    <a:pt x="0" y="3510279"/>
                  </a:moveTo>
                  <a:lnTo>
                    <a:pt x="5683884" y="3510279"/>
                  </a:lnTo>
                  <a:lnTo>
                    <a:pt x="5683884" y="0"/>
                  </a:lnTo>
                  <a:lnTo>
                    <a:pt x="0" y="0"/>
                  </a:lnTo>
                  <a:lnTo>
                    <a:pt x="0" y="3510279"/>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14" name="Google Shape;514;p53"/>
          <p:cNvSpPr/>
          <p:nvPr/>
        </p:nvSpPr>
        <p:spPr>
          <a:xfrm>
            <a:off x="0" y="474663"/>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200"/>
              <a:buFont typeface="Arial"/>
              <a:buNone/>
            </a:pPr>
            <a:br>
              <a:rPr b="0" i="0" lang="en-US" sz="12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pic>
        <p:nvPicPr>
          <p:cNvPr id="519" name="Google Shape;519;p54"/>
          <p:cNvPicPr preferRelativeResize="0"/>
          <p:nvPr/>
        </p:nvPicPr>
        <p:blipFill rotWithShape="1">
          <a:blip r:embed="rId3">
            <a:alphaModFix/>
          </a:blip>
          <a:srcRect b="0" l="0" r="0" t="0"/>
          <a:stretch/>
        </p:blipFill>
        <p:spPr>
          <a:xfrm>
            <a:off x="1300163" y="1471613"/>
            <a:ext cx="5505450" cy="5432425"/>
          </a:xfrm>
          <a:prstGeom prst="rect">
            <a:avLst/>
          </a:prstGeom>
          <a:noFill/>
          <a:ln>
            <a:noFill/>
          </a:ln>
        </p:spPr>
      </p:pic>
      <p:grpSp>
        <p:nvGrpSpPr>
          <p:cNvPr id="520" name="Google Shape;520;p54"/>
          <p:cNvGrpSpPr/>
          <p:nvPr/>
        </p:nvGrpSpPr>
        <p:grpSpPr>
          <a:xfrm>
            <a:off x="1501337" y="1363254"/>
            <a:ext cx="6875764" cy="3607161"/>
            <a:chOff x="9525" y="9525"/>
            <a:chExt cx="4769485" cy="2833370"/>
          </a:xfrm>
        </p:grpSpPr>
        <p:pic>
          <p:nvPicPr>
            <p:cNvPr id="521" name="Google Shape;521;p54"/>
            <p:cNvPicPr preferRelativeResize="0"/>
            <p:nvPr/>
          </p:nvPicPr>
          <p:blipFill rotWithShape="1">
            <a:blip r:embed="rId4">
              <a:alphaModFix/>
            </a:blip>
            <a:srcRect b="0" l="0" r="0" t="0"/>
            <a:stretch/>
          </p:blipFill>
          <p:spPr>
            <a:xfrm>
              <a:off x="19050" y="19050"/>
              <a:ext cx="4750435" cy="2814319"/>
            </a:xfrm>
            <a:prstGeom prst="rect">
              <a:avLst/>
            </a:prstGeom>
            <a:noFill/>
            <a:ln>
              <a:noFill/>
            </a:ln>
          </p:spPr>
        </p:pic>
        <p:sp>
          <p:nvSpPr>
            <p:cNvPr id="522" name="Google Shape;522;p54"/>
            <p:cNvSpPr/>
            <p:nvPr/>
          </p:nvSpPr>
          <p:spPr>
            <a:xfrm>
              <a:off x="9525" y="9525"/>
              <a:ext cx="4769485" cy="2833370"/>
            </a:xfrm>
            <a:custGeom>
              <a:rect b="b" l="l" r="r" t="t"/>
              <a:pathLst>
                <a:path extrusionOk="0" h="2833370" w="4769485">
                  <a:moveTo>
                    <a:pt x="0" y="2833369"/>
                  </a:moveTo>
                  <a:lnTo>
                    <a:pt x="4769485" y="2833369"/>
                  </a:lnTo>
                  <a:lnTo>
                    <a:pt x="4769485" y="0"/>
                  </a:lnTo>
                  <a:lnTo>
                    <a:pt x="0" y="0"/>
                  </a:lnTo>
                  <a:lnTo>
                    <a:pt x="0" y="2833369"/>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23" name="Google Shape;523;p54"/>
          <p:cNvSpPr/>
          <p:nvPr/>
        </p:nvSpPr>
        <p:spPr>
          <a:xfrm>
            <a:off x="0" y="0"/>
            <a:ext cx="12192000" cy="457200"/>
          </a:xfrm>
          <a:prstGeom prst="rect">
            <a:avLst/>
          </a:prstGeom>
          <a:noFill/>
          <a:ln>
            <a:noFill/>
          </a:ln>
        </p:spPr>
        <p:txBody>
          <a:bodyPr anchorCtr="0" anchor="ctr" bIns="0" lIns="228525" spcFirstLastPara="1" rIns="0" wrap="square" tIns="7935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4" name="Google Shape;524;p54"/>
          <p:cNvSpPr/>
          <p:nvPr/>
        </p:nvSpPr>
        <p:spPr>
          <a:xfrm>
            <a:off x="2852282" y="473075"/>
            <a:ext cx="3526928" cy="677108"/>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IC ENGINE TERMINOLOGY</a:t>
            </a:r>
            <a:r>
              <a:rPr b="1" i="0" lang="en-US" sz="1200" u="none" cap="none" strike="noStrike">
                <a:solidFill>
                  <a:schemeClr val="dk1"/>
                </a:solidFill>
                <a:latin typeface="Arial"/>
                <a:ea typeface="Arial"/>
                <a:cs typeface="Arial"/>
                <a:sym typeface="Arial"/>
              </a:rPr>
              <a:t>:</a:t>
            </a:r>
            <a:endParaRPr b="1"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525" name="Google Shape;525;p54"/>
          <p:cNvSpPr/>
          <p:nvPr/>
        </p:nvSpPr>
        <p:spPr>
          <a:xfrm>
            <a:off x="0" y="473075"/>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200"/>
              <a:buFont typeface="Arial"/>
              <a:buNone/>
            </a:pPr>
            <a:br>
              <a:rPr b="0" i="0" lang="en-US" sz="12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grpSp>
        <p:nvGrpSpPr>
          <p:cNvPr id="530" name="Google Shape;530;p55"/>
          <p:cNvGrpSpPr/>
          <p:nvPr/>
        </p:nvGrpSpPr>
        <p:grpSpPr>
          <a:xfrm>
            <a:off x="1883391" y="1614488"/>
            <a:ext cx="7463810" cy="4376879"/>
            <a:chOff x="9525" y="9525"/>
            <a:chExt cx="6503034" cy="3629025"/>
          </a:xfrm>
        </p:grpSpPr>
        <p:pic>
          <p:nvPicPr>
            <p:cNvPr id="531" name="Google Shape;531;p55"/>
            <p:cNvPicPr preferRelativeResize="0"/>
            <p:nvPr/>
          </p:nvPicPr>
          <p:blipFill rotWithShape="1">
            <a:blip r:embed="rId3">
              <a:alphaModFix/>
            </a:blip>
            <a:srcRect b="0" l="0" r="0" t="0"/>
            <a:stretch/>
          </p:blipFill>
          <p:spPr>
            <a:xfrm>
              <a:off x="19050" y="19050"/>
              <a:ext cx="6483984" cy="3609975"/>
            </a:xfrm>
            <a:prstGeom prst="rect">
              <a:avLst/>
            </a:prstGeom>
            <a:noFill/>
            <a:ln>
              <a:noFill/>
            </a:ln>
          </p:spPr>
        </p:pic>
        <p:sp>
          <p:nvSpPr>
            <p:cNvPr id="532" name="Google Shape;532;p55"/>
            <p:cNvSpPr/>
            <p:nvPr/>
          </p:nvSpPr>
          <p:spPr>
            <a:xfrm>
              <a:off x="9525" y="9525"/>
              <a:ext cx="6503034" cy="3629025"/>
            </a:xfrm>
            <a:custGeom>
              <a:rect b="b" l="l" r="r" t="t"/>
              <a:pathLst>
                <a:path extrusionOk="0" h="3629025" w="6503034">
                  <a:moveTo>
                    <a:pt x="0" y="3629025"/>
                  </a:moveTo>
                  <a:lnTo>
                    <a:pt x="6503034" y="3629025"/>
                  </a:lnTo>
                  <a:lnTo>
                    <a:pt x="6503034" y="0"/>
                  </a:lnTo>
                  <a:lnTo>
                    <a:pt x="0" y="0"/>
                  </a:lnTo>
                  <a:lnTo>
                    <a:pt x="0" y="3629025"/>
                  </a:lnTo>
                  <a:close/>
                </a:path>
              </a:pathLst>
            </a:custGeom>
            <a:noFill/>
            <a:ln cap="flat" cmpd="sng" w="190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grpSp>
        <p:nvGrpSpPr>
          <p:cNvPr id="537" name="Google Shape;537;p56"/>
          <p:cNvGrpSpPr/>
          <p:nvPr/>
        </p:nvGrpSpPr>
        <p:grpSpPr>
          <a:xfrm>
            <a:off x="2210936" y="1187356"/>
            <a:ext cx="7874759" cy="4763068"/>
            <a:chOff x="9525" y="9525"/>
            <a:chExt cx="5101590" cy="2382520"/>
          </a:xfrm>
        </p:grpSpPr>
        <p:pic>
          <p:nvPicPr>
            <p:cNvPr id="538" name="Google Shape;538;p56"/>
            <p:cNvPicPr preferRelativeResize="0"/>
            <p:nvPr/>
          </p:nvPicPr>
          <p:blipFill rotWithShape="1">
            <a:blip r:embed="rId3">
              <a:alphaModFix/>
            </a:blip>
            <a:srcRect b="0" l="0" r="0" t="0"/>
            <a:stretch/>
          </p:blipFill>
          <p:spPr>
            <a:xfrm>
              <a:off x="19050" y="19050"/>
              <a:ext cx="5082540" cy="2363470"/>
            </a:xfrm>
            <a:prstGeom prst="rect">
              <a:avLst/>
            </a:prstGeom>
            <a:noFill/>
            <a:ln>
              <a:noFill/>
            </a:ln>
          </p:spPr>
        </p:pic>
        <p:sp>
          <p:nvSpPr>
            <p:cNvPr id="539" name="Google Shape;539;p56"/>
            <p:cNvSpPr/>
            <p:nvPr/>
          </p:nvSpPr>
          <p:spPr>
            <a:xfrm>
              <a:off x="9525" y="9525"/>
              <a:ext cx="5101590" cy="2382520"/>
            </a:xfrm>
            <a:custGeom>
              <a:rect b="b" l="l" r="r" t="t"/>
              <a:pathLst>
                <a:path extrusionOk="0" h="2382520" w="5101590">
                  <a:moveTo>
                    <a:pt x="0" y="2382520"/>
                  </a:moveTo>
                  <a:lnTo>
                    <a:pt x="5101590" y="2382520"/>
                  </a:lnTo>
                  <a:lnTo>
                    <a:pt x="5101590" y="0"/>
                  </a:lnTo>
                  <a:lnTo>
                    <a:pt x="0" y="0"/>
                  </a:lnTo>
                  <a:lnTo>
                    <a:pt x="0" y="2382520"/>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57"/>
          <p:cNvSpPr/>
          <p:nvPr/>
        </p:nvSpPr>
        <p:spPr>
          <a:xfrm>
            <a:off x="4082660" y="801384"/>
            <a:ext cx="402668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FOUR STROKE DIESEL ENGINE (4-S-D-E):-</a:t>
            </a:r>
            <a:endParaRPr b="1" sz="1800">
              <a:solidFill>
                <a:schemeClr val="dk1"/>
              </a:solidFill>
              <a:latin typeface="Calibri"/>
              <a:ea typeface="Calibri"/>
              <a:cs typeface="Calibri"/>
              <a:sym typeface="Calibri"/>
            </a:endParaRPr>
          </a:p>
        </p:txBody>
      </p:sp>
      <p:grpSp>
        <p:nvGrpSpPr>
          <p:cNvPr id="545" name="Google Shape;545;p57"/>
          <p:cNvGrpSpPr/>
          <p:nvPr/>
        </p:nvGrpSpPr>
        <p:grpSpPr>
          <a:xfrm>
            <a:off x="3004820" y="1501457"/>
            <a:ext cx="6182360" cy="3855085"/>
            <a:chOff x="9525" y="9525"/>
            <a:chExt cx="6182360" cy="3855085"/>
          </a:xfrm>
        </p:grpSpPr>
        <p:pic>
          <p:nvPicPr>
            <p:cNvPr id="546" name="Google Shape;546;p57"/>
            <p:cNvPicPr preferRelativeResize="0"/>
            <p:nvPr/>
          </p:nvPicPr>
          <p:blipFill rotWithShape="1">
            <a:blip r:embed="rId3">
              <a:alphaModFix/>
            </a:blip>
            <a:srcRect b="0" l="0" r="0" t="0"/>
            <a:stretch/>
          </p:blipFill>
          <p:spPr>
            <a:xfrm>
              <a:off x="19050" y="19050"/>
              <a:ext cx="6163309" cy="3836035"/>
            </a:xfrm>
            <a:prstGeom prst="rect">
              <a:avLst/>
            </a:prstGeom>
            <a:noFill/>
            <a:ln>
              <a:noFill/>
            </a:ln>
          </p:spPr>
        </p:pic>
        <p:sp>
          <p:nvSpPr>
            <p:cNvPr id="547" name="Google Shape;547;p57"/>
            <p:cNvSpPr/>
            <p:nvPr/>
          </p:nvSpPr>
          <p:spPr>
            <a:xfrm>
              <a:off x="9525" y="9525"/>
              <a:ext cx="6182360" cy="3855085"/>
            </a:xfrm>
            <a:custGeom>
              <a:rect b="b" l="l" r="r" t="t"/>
              <a:pathLst>
                <a:path extrusionOk="0" h="3855085" w="6182360">
                  <a:moveTo>
                    <a:pt x="0" y="3855085"/>
                  </a:moveTo>
                  <a:lnTo>
                    <a:pt x="6182359" y="3855085"/>
                  </a:lnTo>
                  <a:lnTo>
                    <a:pt x="6182359" y="0"/>
                  </a:lnTo>
                  <a:lnTo>
                    <a:pt x="0" y="0"/>
                  </a:lnTo>
                  <a:lnTo>
                    <a:pt x="0" y="3855085"/>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grpSp>
        <p:nvGrpSpPr>
          <p:cNvPr id="552" name="Google Shape;552;p58"/>
          <p:cNvGrpSpPr/>
          <p:nvPr/>
        </p:nvGrpSpPr>
        <p:grpSpPr>
          <a:xfrm>
            <a:off x="2320119" y="1816417"/>
            <a:ext cx="7192371" cy="4011177"/>
            <a:chOff x="9525" y="9525"/>
            <a:chExt cx="4472305" cy="3225165"/>
          </a:xfrm>
        </p:grpSpPr>
        <p:pic>
          <p:nvPicPr>
            <p:cNvPr id="553" name="Google Shape;553;p58"/>
            <p:cNvPicPr preferRelativeResize="0"/>
            <p:nvPr/>
          </p:nvPicPr>
          <p:blipFill rotWithShape="1">
            <a:blip r:embed="rId3">
              <a:alphaModFix/>
            </a:blip>
            <a:srcRect b="0" l="0" r="0" t="0"/>
            <a:stretch/>
          </p:blipFill>
          <p:spPr>
            <a:xfrm>
              <a:off x="19050" y="19050"/>
              <a:ext cx="4453255" cy="3206115"/>
            </a:xfrm>
            <a:prstGeom prst="rect">
              <a:avLst/>
            </a:prstGeom>
            <a:noFill/>
            <a:ln>
              <a:noFill/>
            </a:ln>
          </p:spPr>
        </p:pic>
        <p:sp>
          <p:nvSpPr>
            <p:cNvPr id="554" name="Google Shape;554;p58"/>
            <p:cNvSpPr/>
            <p:nvPr/>
          </p:nvSpPr>
          <p:spPr>
            <a:xfrm>
              <a:off x="9525" y="9525"/>
              <a:ext cx="4472305" cy="3225165"/>
            </a:xfrm>
            <a:custGeom>
              <a:rect b="b" l="l" r="r" t="t"/>
              <a:pathLst>
                <a:path extrusionOk="0" h="3225165" w="4472305">
                  <a:moveTo>
                    <a:pt x="0" y="3225165"/>
                  </a:moveTo>
                  <a:lnTo>
                    <a:pt x="4472305" y="3225165"/>
                  </a:lnTo>
                  <a:lnTo>
                    <a:pt x="4472305" y="0"/>
                  </a:lnTo>
                  <a:lnTo>
                    <a:pt x="0" y="0"/>
                  </a:lnTo>
                  <a:lnTo>
                    <a:pt x="0" y="3225165"/>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grpSp>
        <p:nvGrpSpPr>
          <p:cNvPr id="559" name="Google Shape;559;p59"/>
          <p:cNvGrpSpPr/>
          <p:nvPr/>
        </p:nvGrpSpPr>
        <p:grpSpPr>
          <a:xfrm>
            <a:off x="2969260" y="1638300"/>
            <a:ext cx="6253480" cy="3581400"/>
            <a:chOff x="9525" y="9525"/>
            <a:chExt cx="6253480" cy="3581400"/>
          </a:xfrm>
        </p:grpSpPr>
        <p:pic>
          <p:nvPicPr>
            <p:cNvPr id="560" name="Google Shape;560;p59"/>
            <p:cNvPicPr preferRelativeResize="0"/>
            <p:nvPr/>
          </p:nvPicPr>
          <p:blipFill rotWithShape="1">
            <a:blip r:embed="rId3">
              <a:alphaModFix/>
            </a:blip>
            <a:srcRect b="0" l="0" r="0" t="0"/>
            <a:stretch/>
          </p:blipFill>
          <p:spPr>
            <a:xfrm>
              <a:off x="19050" y="19050"/>
              <a:ext cx="6234430" cy="3562350"/>
            </a:xfrm>
            <a:prstGeom prst="rect">
              <a:avLst/>
            </a:prstGeom>
            <a:noFill/>
            <a:ln>
              <a:noFill/>
            </a:ln>
          </p:spPr>
        </p:pic>
        <p:sp>
          <p:nvSpPr>
            <p:cNvPr id="561" name="Google Shape;561;p59"/>
            <p:cNvSpPr/>
            <p:nvPr/>
          </p:nvSpPr>
          <p:spPr>
            <a:xfrm>
              <a:off x="9525" y="9525"/>
              <a:ext cx="6253480" cy="3581400"/>
            </a:xfrm>
            <a:custGeom>
              <a:rect b="b" l="l" r="r" t="t"/>
              <a:pathLst>
                <a:path extrusionOk="0" h="3581400" w="6253480">
                  <a:moveTo>
                    <a:pt x="0" y="3581400"/>
                  </a:moveTo>
                  <a:lnTo>
                    <a:pt x="6253480" y="3581400"/>
                  </a:lnTo>
                  <a:lnTo>
                    <a:pt x="6253480" y="0"/>
                  </a:lnTo>
                  <a:lnTo>
                    <a:pt x="0" y="0"/>
                  </a:lnTo>
                  <a:lnTo>
                    <a:pt x="0" y="3581400"/>
                  </a:lnTo>
                  <a:close/>
                </a:path>
              </a:pathLst>
            </a:custGeom>
            <a:noFill/>
            <a:ln cap="flat" cmpd="sng" w="190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graphicFrame>
        <p:nvGraphicFramePr>
          <p:cNvPr id="191" name="Google Shape;191;p6"/>
          <p:cNvGraphicFramePr/>
          <p:nvPr/>
        </p:nvGraphicFramePr>
        <p:xfrm>
          <a:off x="1981199" y="838200"/>
          <a:ext cx="3000000" cy="3000000"/>
        </p:xfrm>
        <a:graphic>
          <a:graphicData uri="http://schemas.openxmlformats.org/drawingml/2006/table">
            <a:tbl>
              <a:tblPr bandCol="1" bandRow="1" firstCol="1" firstRow="1" lastCol="1" lastRow="1">
                <a:noFill/>
                <a:tableStyleId>{2A3060B9-6CE8-4D11-B103-7E99081B64CD}</a:tableStyleId>
              </a:tblPr>
              <a:tblGrid>
                <a:gridCol w="3884925"/>
                <a:gridCol w="4268475"/>
              </a:tblGrid>
              <a:tr h="1678300">
                <a:tc>
                  <a:txBody>
                    <a:bodyPr/>
                    <a:lstStyle/>
                    <a:p>
                      <a:pPr indent="0" lvl="0" marL="68580" marR="0" rtl="0" algn="ctr">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Bloom's Category</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0" lvl="0" marL="1374775" marR="1370965" rtl="0" algn="l">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Test</a:t>
                      </a:r>
                      <a:endParaRPr sz="1400">
                        <a:solidFill>
                          <a:schemeClr val="dk1"/>
                        </a:solidFill>
                        <a:latin typeface="Times New Roman"/>
                        <a:ea typeface="Times New Roman"/>
                        <a:cs typeface="Times New Roman"/>
                        <a:sym typeface="Times New Roman"/>
                      </a:endParaRPr>
                    </a:p>
                  </a:txBody>
                  <a:tcPr marT="0" marB="0" marR="0" marL="0"/>
                </a:tc>
              </a:tr>
              <a:tr h="403225">
                <a:tc>
                  <a:txBody>
                    <a:bodyPr/>
                    <a:lstStyle/>
                    <a:p>
                      <a:pPr indent="0" lvl="0" marL="68580" marR="0" rtl="0" algn="ctr">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Remember</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0" lvl="0" marL="4445" marR="0" rtl="0" algn="l">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                               10</a:t>
                      </a:r>
                      <a:endParaRPr sz="1400">
                        <a:solidFill>
                          <a:schemeClr val="dk1"/>
                        </a:solidFill>
                        <a:latin typeface="Times New Roman"/>
                        <a:ea typeface="Times New Roman"/>
                        <a:cs typeface="Times New Roman"/>
                        <a:sym typeface="Times New Roman"/>
                      </a:endParaRPr>
                    </a:p>
                  </a:txBody>
                  <a:tcPr marT="0" marB="0" marR="0" marL="0"/>
                </a:tc>
              </a:tr>
              <a:tr h="827400">
                <a:tc>
                  <a:txBody>
                    <a:bodyPr/>
                    <a:lstStyle/>
                    <a:p>
                      <a:pPr indent="0" lvl="0" marL="68580" marR="0" rtl="0" algn="ctr">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Understand</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0" lvl="0" marL="1374775" marR="1370330" rtl="0" algn="l">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10</a:t>
                      </a:r>
                      <a:endParaRPr sz="1400">
                        <a:solidFill>
                          <a:schemeClr val="dk1"/>
                        </a:solidFill>
                        <a:latin typeface="Times New Roman"/>
                        <a:ea typeface="Times New Roman"/>
                        <a:cs typeface="Times New Roman"/>
                        <a:sym typeface="Times New Roman"/>
                      </a:endParaRPr>
                    </a:p>
                  </a:txBody>
                  <a:tcPr marT="0" marB="0" marR="0" marL="0"/>
                </a:tc>
              </a:tr>
              <a:tr h="828050">
                <a:tc>
                  <a:txBody>
                    <a:bodyPr/>
                    <a:lstStyle/>
                    <a:p>
                      <a:pPr indent="0" lvl="0" marL="68580" marR="0" rtl="0" algn="ctr">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Apply</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0" lvl="0" marL="1374775" marR="1370330" rtl="0" algn="l">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10</a:t>
                      </a:r>
                      <a:endParaRPr sz="1400">
                        <a:solidFill>
                          <a:schemeClr val="dk1"/>
                        </a:solidFill>
                        <a:latin typeface="Times New Roman"/>
                        <a:ea typeface="Times New Roman"/>
                        <a:cs typeface="Times New Roman"/>
                        <a:sym typeface="Times New Roman"/>
                      </a:endParaRPr>
                    </a:p>
                  </a:txBody>
                  <a:tcPr marT="0" marB="0" marR="0" marL="0"/>
                </a:tc>
              </a:tr>
              <a:tr h="828050">
                <a:tc>
                  <a:txBody>
                    <a:bodyPr/>
                    <a:lstStyle/>
                    <a:p>
                      <a:pPr indent="0" lvl="0" marL="68580" marR="0" rtl="0" algn="ctr">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Analyze</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0" lvl="0" marL="1374775" marR="1370330" rtl="0" algn="l">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10</a:t>
                      </a:r>
                      <a:endParaRPr sz="1400">
                        <a:solidFill>
                          <a:schemeClr val="dk1"/>
                        </a:solidFill>
                        <a:latin typeface="Times New Roman"/>
                        <a:ea typeface="Times New Roman"/>
                        <a:cs typeface="Times New Roman"/>
                        <a:sym typeface="Times New Roman"/>
                      </a:endParaRPr>
                    </a:p>
                  </a:txBody>
                  <a:tcPr marT="0" marB="0" marR="0" marL="0"/>
                </a:tc>
              </a:tr>
              <a:tr h="402600">
                <a:tc>
                  <a:txBody>
                    <a:bodyPr/>
                    <a:lstStyle/>
                    <a:p>
                      <a:pPr indent="0" lvl="0" marL="68580" marR="0" rtl="0" algn="ctr">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Evaluate</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0" lvl="0" marL="4445" marR="0" rtl="0" algn="l">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                               10</a:t>
                      </a:r>
                      <a:endParaRPr sz="1400">
                        <a:solidFill>
                          <a:schemeClr val="dk1"/>
                        </a:solidFill>
                        <a:latin typeface="Times New Roman"/>
                        <a:ea typeface="Times New Roman"/>
                        <a:cs typeface="Times New Roman"/>
                        <a:sym typeface="Times New Roman"/>
                      </a:endParaRPr>
                    </a:p>
                  </a:txBody>
                  <a:tcPr marT="0" marB="0" marR="0" marL="0"/>
                </a:tc>
              </a:tr>
              <a:tr h="403225">
                <a:tc>
                  <a:txBody>
                    <a:bodyPr/>
                    <a:lstStyle/>
                    <a:p>
                      <a:pPr indent="0" lvl="0" marL="68580" marR="0" rtl="0" algn="ctr">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Create</a:t>
                      </a:r>
                      <a:endParaRPr sz="1400">
                        <a:solidFill>
                          <a:schemeClr val="dk1"/>
                        </a:solidFill>
                        <a:latin typeface="Times New Roman"/>
                        <a:ea typeface="Times New Roman"/>
                        <a:cs typeface="Times New Roman"/>
                        <a:sym typeface="Times New Roman"/>
                      </a:endParaRPr>
                    </a:p>
                  </a:txBody>
                  <a:tcPr marT="0" marB="0" marR="0" marL="0"/>
                </a:tc>
                <a:tc>
                  <a:txBody>
                    <a:bodyPr/>
                    <a:lstStyle/>
                    <a:p>
                      <a:pPr indent="0" lvl="0" marL="4445" marR="0" rtl="0" algn="l">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                               10</a:t>
                      </a:r>
                      <a:endParaRPr sz="1400">
                        <a:solidFill>
                          <a:schemeClr val="dk1"/>
                        </a:solidFill>
                        <a:latin typeface="Times New Roman"/>
                        <a:ea typeface="Times New Roman"/>
                        <a:cs typeface="Times New Roman"/>
                        <a:sym typeface="Times New Roman"/>
                      </a:endParaRPr>
                    </a:p>
                  </a:txBody>
                  <a:tcPr marT="0" marB="0" marR="0" marL="0"/>
                </a:tc>
              </a:tr>
            </a:tbl>
          </a:graphicData>
        </a:graphic>
      </p:graphicFrame>
      <p:sp>
        <p:nvSpPr>
          <p:cNvPr id="192" name="Google Shape;192;p6"/>
          <p:cNvSpPr txBox="1"/>
          <p:nvPr>
            <p:ph idx="1" type="body"/>
          </p:nvPr>
        </p:nvSpPr>
        <p:spPr>
          <a:xfrm>
            <a:off x="3200399" y="286368"/>
            <a:ext cx="4648200" cy="319405"/>
          </a:xfrm>
          <a:prstGeom prst="rect">
            <a:avLst/>
          </a:prstGeom>
          <a:noFill/>
          <a:ln>
            <a:noFill/>
          </a:ln>
        </p:spPr>
        <p:txBody>
          <a:bodyPr anchorCtr="0" anchor="ctr" bIns="19000" lIns="221275" spcFirstLastPara="1" rIns="0" wrap="square" tIns="80375">
            <a:spAutoFit/>
          </a:bodyPr>
          <a:lstStyle/>
          <a:p>
            <a:pPr indent="0" lvl="0" marL="0" rtl="0" algn="l">
              <a:lnSpc>
                <a:spcPct val="90000"/>
              </a:lnSpc>
              <a:spcBef>
                <a:spcPts val="0"/>
              </a:spcBef>
              <a:spcAft>
                <a:spcPts val="0"/>
              </a:spcAft>
              <a:buClr>
                <a:schemeClr val="dk1"/>
              </a:buClr>
              <a:buSzPts val="1600"/>
              <a:buNone/>
            </a:pPr>
            <a:r>
              <a:rPr b="1" lang="en-US" sz="1600">
                <a:solidFill>
                  <a:schemeClr val="dk1"/>
                </a:solidFill>
                <a:latin typeface="Times New Roman"/>
                <a:ea typeface="Times New Roman"/>
                <a:cs typeface="Times New Roman"/>
                <a:sym typeface="Times New Roman"/>
              </a:rPr>
              <a:t>          SEE- Semester End Examination (60 Marks)</a:t>
            </a:r>
            <a:endParaRPr b="1" sz="1600">
              <a:solidFill>
                <a:schemeClr val="dk1"/>
              </a:solidFill>
              <a:latin typeface="Times New Roman"/>
              <a:ea typeface="Times New Roman"/>
              <a:cs typeface="Times New Roman"/>
              <a:sym typeface="Times New Roman"/>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graphicFrame>
        <p:nvGraphicFramePr>
          <p:cNvPr id="566" name="Google Shape;566;p60"/>
          <p:cNvGraphicFramePr/>
          <p:nvPr/>
        </p:nvGraphicFramePr>
        <p:xfrm>
          <a:off x="2947917" y="627796"/>
          <a:ext cx="3000000" cy="3000000"/>
        </p:xfrm>
        <a:graphic>
          <a:graphicData uri="http://schemas.openxmlformats.org/drawingml/2006/table">
            <a:tbl>
              <a:tblPr bandCol="1" bandRow="1" firstCol="1" firstRow="1" lastCol="1" lastRow="1">
                <a:noFill/>
                <a:tableStyleId>{2A3060B9-6CE8-4D11-B103-7E99081B64CD}</a:tableStyleId>
              </a:tblPr>
              <a:tblGrid>
                <a:gridCol w="1824000"/>
                <a:gridCol w="2148500"/>
                <a:gridCol w="601375"/>
                <a:gridCol w="685275"/>
                <a:gridCol w="282625"/>
                <a:gridCol w="1316950"/>
                <a:gridCol w="251725"/>
              </a:tblGrid>
              <a:tr h="144025">
                <a:tc>
                  <a:txBody>
                    <a:bodyPr/>
                    <a:lstStyle/>
                    <a:p>
                      <a:pPr indent="0" lvl="0" marL="95885" marR="0" rtl="0" algn="l">
                        <a:lnSpc>
                          <a:spcPct val="160000"/>
                        </a:lnSpc>
                        <a:spcBef>
                          <a:spcPts val="0"/>
                        </a:spcBef>
                        <a:spcAft>
                          <a:spcPts val="0"/>
                        </a:spcAft>
                        <a:buNone/>
                      </a:pPr>
                      <a:r>
                        <a:rPr lang="en-US" sz="800"/>
                        <a:t>Sl no</a:t>
                      </a:r>
                      <a:endParaRPr sz="700">
                        <a:latin typeface="Times New Roman"/>
                        <a:ea typeface="Times New Roman"/>
                        <a:cs typeface="Times New Roman"/>
                        <a:sym typeface="Times New Roman"/>
                      </a:endParaRPr>
                    </a:p>
                  </a:txBody>
                  <a:tcPr marT="0" marB="0" marR="0" marL="0"/>
                </a:tc>
                <a:tc>
                  <a:txBody>
                    <a:bodyPr/>
                    <a:lstStyle/>
                    <a:p>
                      <a:pPr indent="0" lvl="0" marL="1905" marR="0" rtl="0" algn="ctr">
                        <a:lnSpc>
                          <a:spcPct val="160000"/>
                        </a:lnSpc>
                        <a:spcBef>
                          <a:spcPts val="0"/>
                        </a:spcBef>
                        <a:spcAft>
                          <a:spcPts val="0"/>
                        </a:spcAft>
                        <a:buNone/>
                      </a:pPr>
                      <a:r>
                        <a:rPr lang="en-US" sz="800"/>
                        <a:t>Principle</a:t>
                      </a:r>
                      <a:endParaRPr sz="700">
                        <a:latin typeface="Times New Roman"/>
                        <a:ea typeface="Times New Roman"/>
                        <a:cs typeface="Times New Roman"/>
                        <a:sym typeface="Times New Roman"/>
                      </a:endParaRPr>
                    </a:p>
                  </a:txBody>
                  <a:tcPr marT="0" marB="0" marR="0" marL="0"/>
                </a:tc>
                <a:tc gridSpan="3">
                  <a:txBody>
                    <a:bodyPr/>
                    <a:lstStyle/>
                    <a:p>
                      <a:pPr indent="0" lvl="0" marL="234315" marR="0" rtl="0" algn="l">
                        <a:lnSpc>
                          <a:spcPct val="160000"/>
                        </a:lnSpc>
                        <a:spcBef>
                          <a:spcPts val="0"/>
                        </a:spcBef>
                        <a:spcAft>
                          <a:spcPts val="0"/>
                        </a:spcAft>
                        <a:buNone/>
                      </a:pPr>
                      <a:r>
                        <a:rPr lang="en-US" sz="800"/>
                        <a:t>Four-stroke engine</a:t>
                      </a:r>
                      <a:endParaRPr sz="700">
                        <a:latin typeface="Times New Roman"/>
                        <a:ea typeface="Times New Roman"/>
                        <a:cs typeface="Times New Roman"/>
                        <a:sym typeface="Times New Roman"/>
                      </a:endParaRPr>
                    </a:p>
                  </a:txBody>
                  <a:tcPr marT="0" marB="0" marR="0" marL="0"/>
                </a:tc>
                <a:tc hMerge="1"/>
                <a:tc hMerge="1"/>
                <a:tc gridSpan="2">
                  <a:txBody>
                    <a:bodyPr/>
                    <a:lstStyle/>
                    <a:p>
                      <a:pPr indent="0" lvl="0" marL="250825" marR="0" rtl="0" algn="l">
                        <a:lnSpc>
                          <a:spcPct val="160000"/>
                        </a:lnSpc>
                        <a:spcBef>
                          <a:spcPts val="0"/>
                        </a:spcBef>
                        <a:spcAft>
                          <a:spcPts val="0"/>
                        </a:spcAft>
                        <a:buNone/>
                      </a:pPr>
                      <a:r>
                        <a:rPr lang="en-US" sz="800"/>
                        <a:t>Two-stroke engine</a:t>
                      </a:r>
                      <a:endParaRPr sz="700">
                        <a:latin typeface="Times New Roman"/>
                        <a:ea typeface="Times New Roman"/>
                        <a:cs typeface="Times New Roman"/>
                        <a:sym typeface="Times New Roman"/>
                      </a:endParaRPr>
                    </a:p>
                  </a:txBody>
                  <a:tcPr marT="0" marB="0" marR="0" marL="0"/>
                </a:tc>
                <a:tc hMerge="1"/>
              </a:tr>
              <a:tr h="144025">
                <a:tc>
                  <a:txBody>
                    <a:bodyPr/>
                    <a:lstStyle/>
                    <a:p>
                      <a:pPr indent="0" lvl="0" marL="67945" marR="0" rtl="0" algn="l">
                        <a:lnSpc>
                          <a:spcPct val="167500"/>
                        </a:lnSpc>
                        <a:spcBef>
                          <a:spcPts val="0"/>
                        </a:spcBef>
                        <a:spcAft>
                          <a:spcPts val="0"/>
                        </a:spcAft>
                        <a:buNone/>
                      </a:pPr>
                      <a:r>
                        <a:rPr lang="en-US" sz="800"/>
                        <a:t>1</a:t>
                      </a:r>
                      <a:endParaRPr sz="700">
                        <a:latin typeface="Times New Roman"/>
                        <a:ea typeface="Times New Roman"/>
                        <a:cs typeface="Times New Roman"/>
                        <a:sym typeface="Times New Roman"/>
                      </a:endParaRPr>
                    </a:p>
                  </a:txBody>
                  <a:tcPr marT="0" marB="0" marR="0" marL="0"/>
                </a:tc>
                <a:tc>
                  <a:txBody>
                    <a:bodyPr/>
                    <a:lstStyle/>
                    <a:p>
                      <a:pPr indent="0" lvl="0" marL="67945" marR="0" rtl="0" algn="l">
                        <a:lnSpc>
                          <a:spcPct val="167500"/>
                        </a:lnSpc>
                        <a:spcBef>
                          <a:spcPts val="0"/>
                        </a:spcBef>
                        <a:spcAft>
                          <a:spcPts val="0"/>
                        </a:spcAft>
                        <a:buNone/>
                      </a:pPr>
                      <a:r>
                        <a:rPr lang="en-US" sz="800"/>
                        <a:t>Number of strokes per cycle</a:t>
                      </a:r>
                      <a:endParaRPr sz="700">
                        <a:latin typeface="Times New Roman"/>
                        <a:ea typeface="Times New Roman"/>
                        <a:cs typeface="Times New Roman"/>
                        <a:sym typeface="Times New Roman"/>
                      </a:endParaRPr>
                    </a:p>
                  </a:txBody>
                  <a:tcPr marT="0" marB="0" marR="0" marL="0"/>
                </a:tc>
                <a:tc gridSpan="3">
                  <a:txBody>
                    <a:bodyPr/>
                    <a:lstStyle/>
                    <a:p>
                      <a:pPr indent="0" lvl="0" marL="67945" marR="0" rtl="0" algn="l">
                        <a:lnSpc>
                          <a:spcPct val="167500"/>
                        </a:lnSpc>
                        <a:spcBef>
                          <a:spcPts val="0"/>
                        </a:spcBef>
                        <a:spcAft>
                          <a:spcPts val="0"/>
                        </a:spcAft>
                        <a:buNone/>
                      </a:pPr>
                      <a:r>
                        <a:rPr lang="en-US" sz="800"/>
                        <a:t>Four strokes per cycle</a:t>
                      </a:r>
                      <a:endParaRPr sz="700">
                        <a:latin typeface="Times New Roman"/>
                        <a:ea typeface="Times New Roman"/>
                        <a:cs typeface="Times New Roman"/>
                        <a:sym typeface="Times New Roman"/>
                      </a:endParaRPr>
                    </a:p>
                  </a:txBody>
                  <a:tcPr marT="0" marB="0" marR="0" marL="0"/>
                </a:tc>
                <a:tc hMerge="1"/>
                <a:tc hMerge="1"/>
                <a:tc gridSpan="2">
                  <a:txBody>
                    <a:bodyPr/>
                    <a:lstStyle/>
                    <a:p>
                      <a:pPr indent="0" lvl="0" marL="67945" marR="0" rtl="0" algn="l">
                        <a:lnSpc>
                          <a:spcPct val="167500"/>
                        </a:lnSpc>
                        <a:spcBef>
                          <a:spcPts val="0"/>
                        </a:spcBef>
                        <a:spcAft>
                          <a:spcPts val="0"/>
                        </a:spcAft>
                        <a:buNone/>
                      </a:pPr>
                      <a:r>
                        <a:rPr lang="en-US" sz="800"/>
                        <a:t>Two strokes per cycle</a:t>
                      </a:r>
                      <a:endParaRPr sz="700">
                        <a:latin typeface="Times New Roman"/>
                        <a:ea typeface="Times New Roman"/>
                        <a:cs typeface="Times New Roman"/>
                        <a:sym typeface="Times New Roman"/>
                      </a:endParaRPr>
                    </a:p>
                  </a:txBody>
                  <a:tcPr marT="0" marB="0" marR="0" marL="0"/>
                </a:tc>
                <a:tc hMerge="1"/>
              </a:tr>
              <a:tr h="274925">
                <a:tc>
                  <a:txBody>
                    <a:bodyPr/>
                    <a:lstStyle/>
                    <a:p>
                      <a:pPr indent="0" lvl="0" marL="67945" marR="0" rtl="0" algn="l">
                        <a:lnSpc>
                          <a:spcPct val="167500"/>
                        </a:lnSpc>
                        <a:spcBef>
                          <a:spcPts val="0"/>
                        </a:spcBef>
                        <a:spcAft>
                          <a:spcPts val="0"/>
                        </a:spcAft>
                        <a:buNone/>
                      </a:pPr>
                      <a:r>
                        <a:rPr lang="en-US" sz="800"/>
                        <a:t>2</a:t>
                      </a:r>
                      <a:endParaRPr sz="700">
                        <a:latin typeface="Times New Roman"/>
                        <a:ea typeface="Times New Roman"/>
                        <a:cs typeface="Times New Roman"/>
                        <a:sym typeface="Times New Roman"/>
                      </a:endParaRPr>
                    </a:p>
                  </a:txBody>
                  <a:tcPr marT="0" marB="0" marR="0" marL="0"/>
                </a:tc>
                <a:tc>
                  <a:txBody>
                    <a:bodyPr/>
                    <a:lstStyle/>
                    <a:p>
                      <a:pPr indent="0" lvl="0" marL="67945" marR="0" rtl="0" algn="l">
                        <a:lnSpc>
                          <a:spcPct val="167500"/>
                        </a:lnSpc>
                        <a:spcBef>
                          <a:spcPts val="0"/>
                        </a:spcBef>
                        <a:spcAft>
                          <a:spcPts val="0"/>
                        </a:spcAft>
                        <a:buNone/>
                      </a:pPr>
                      <a:r>
                        <a:rPr lang="en-US" sz="800"/>
                        <a:t>Number of cycles per min</a:t>
                      </a:r>
                      <a:endParaRPr sz="700">
                        <a:latin typeface="Times New Roman"/>
                        <a:ea typeface="Times New Roman"/>
                        <a:cs typeface="Times New Roman"/>
                        <a:sym typeface="Times New Roman"/>
                      </a:endParaRPr>
                    </a:p>
                  </a:txBody>
                  <a:tcPr marT="0" marB="0" marR="0" marL="0"/>
                </a:tc>
                <a:tc gridSpan="3">
                  <a:txBody>
                    <a:bodyPr/>
                    <a:lstStyle/>
                    <a:p>
                      <a:pPr indent="0" lvl="0" marL="67945" marR="0" rtl="0" algn="l">
                        <a:spcBef>
                          <a:spcPts val="0"/>
                        </a:spcBef>
                        <a:spcAft>
                          <a:spcPts val="0"/>
                        </a:spcAft>
                        <a:buNone/>
                      </a:pPr>
                      <a:r>
                        <a:rPr lang="en-US" sz="800"/>
                        <a:t>Half of the speed of the engine</a:t>
                      </a:r>
                      <a:endParaRPr sz="700"/>
                    </a:p>
                    <a:p>
                      <a:pPr indent="0" lvl="0" marL="67945" marR="0" rtl="0" algn="l">
                        <a:lnSpc>
                          <a:spcPct val="165000"/>
                        </a:lnSpc>
                        <a:spcBef>
                          <a:spcPts val="0"/>
                        </a:spcBef>
                        <a:spcAft>
                          <a:spcPts val="0"/>
                        </a:spcAft>
                        <a:buNone/>
                      </a:pPr>
                      <a:r>
                        <a:rPr lang="en-US" sz="800"/>
                        <a:t>n=N/2</a:t>
                      </a:r>
                      <a:endParaRPr sz="700">
                        <a:latin typeface="Times New Roman"/>
                        <a:ea typeface="Times New Roman"/>
                        <a:cs typeface="Times New Roman"/>
                        <a:sym typeface="Times New Roman"/>
                      </a:endParaRPr>
                    </a:p>
                  </a:txBody>
                  <a:tcPr marT="0" marB="0" marR="0" marL="0"/>
                </a:tc>
                <a:tc hMerge="1"/>
                <a:tc hMerge="1"/>
                <a:tc gridSpan="2">
                  <a:txBody>
                    <a:bodyPr/>
                    <a:lstStyle/>
                    <a:p>
                      <a:pPr indent="0" lvl="0" marL="67945" marR="0" rtl="0" algn="l">
                        <a:spcBef>
                          <a:spcPts val="0"/>
                        </a:spcBef>
                        <a:spcAft>
                          <a:spcPts val="0"/>
                        </a:spcAft>
                        <a:buNone/>
                      </a:pPr>
                      <a:r>
                        <a:rPr lang="en-US" sz="800"/>
                        <a:t>Equal to the speed of the engine</a:t>
                      </a:r>
                      <a:endParaRPr sz="700"/>
                    </a:p>
                    <a:p>
                      <a:pPr indent="0" lvl="0" marL="67945" marR="0" rtl="0" algn="l">
                        <a:lnSpc>
                          <a:spcPct val="165000"/>
                        </a:lnSpc>
                        <a:spcBef>
                          <a:spcPts val="0"/>
                        </a:spcBef>
                        <a:spcAft>
                          <a:spcPts val="0"/>
                        </a:spcAft>
                        <a:buNone/>
                      </a:pPr>
                      <a:r>
                        <a:rPr lang="en-US" sz="800"/>
                        <a:t>n=N</a:t>
                      </a:r>
                      <a:endParaRPr sz="700">
                        <a:latin typeface="Times New Roman"/>
                        <a:ea typeface="Times New Roman"/>
                        <a:cs typeface="Times New Roman"/>
                        <a:sym typeface="Times New Roman"/>
                      </a:endParaRPr>
                    </a:p>
                  </a:txBody>
                  <a:tcPr marT="0" marB="0" marR="0" marL="0"/>
                </a:tc>
                <a:tc hMerge="1"/>
              </a:tr>
              <a:tr h="360000">
                <a:tc>
                  <a:txBody>
                    <a:bodyPr/>
                    <a:lstStyle/>
                    <a:p>
                      <a:pPr indent="0" lvl="0" marL="67945" marR="0" rtl="0" algn="l">
                        <a:lnSpc>
                          <a:spcPct val="167500"/>
                        </a:lnSpc>
                        <a:spcBef>
                          <a:spcPts val="0"/>
                        </a:spcBef>
                        <a:spcAft>
                          <a:spcPts val="0"/>
                        </a:spcAft>
                        <a:buNone/>
                      </a:pPr>
                      <a:r>
                        <a:rPr lang="en-US" sz="800"/>
                        <a:t>3</a:t>
                      </a:r>
                      <a:endParaRPr sz="700">
                        <a:latin typeface="Times New Roman"/>
                        <a:ea typeface="Times New Roman"/>
                        <a:cs typeface="Times New Roman"/>
                        <a:sym typeface="Times New Roman"/>
                      </a:endParaRPr>
                    </a:p>
                  </a:txBody>
                  <a:tcPr marT="0" marB="0" marR="0" marL="0"/>
                </a:tc>
                <a:tc>
                  <a:txBody>
                    <a:bodyPr/>
                    <a:lstStyle/>
                    <a:p>
                      <a:pPr indent="0" lvl="0" marL="67945" marR="0" rtl="0" algn="l">
                        <a:lnSpc>
                          <a:spcPct val="167500"/>
                        </a:lnSpc>
                        <a:spcBef>
                          <a:spcPts val="0"/>
                        </a:spcBef>
                        <a:spcAft>
                          <a:spcPts val="0"/>
                        </a:spcAft>
                        <a:buNone/>
                      </a:pPr>
                      <a:r>
                        <a:rPr lang="en-US" sz="800"/>
                        <a:t>Power</a:t>
                      </a:r>
                      <a:endParaRPr sz="700">
                        <a:latin typeface="Times New Roman"/>
                        <a:ea typeface="Times New Roman"/>
                        <a:cs typeface="Times New Roman"/>
                        <a:sym typeface="Times New Roman"/>
                      </a:endParaRPr>
                    </a:p>
                  </a:txBody>
                  <a:tcPr marT="0" marB="0" marR="0" marL="0"/>
                </a:tc>
                <a:tc gridSpan="3">
                  <a:txBody>
                    <a:bodyPr/>
                    <a:lstStyle/>
                    <a:p>
                      <a:pPr indent="0" lvl="0" marL="67945" marR="0" rtl="0" algn="l">
                        <a:spcBef>
                          <a:spcPts val="0"/>
                        </a:spcBef>
                        <a:spcAft>
                          <a:spcPts val="0"/>
                        </a:spcAft>
                        <a:buNone/>
                      </a:pPr>
                      <a:r>
                        <a:rPr lang="en-US" sz="800"/>
                        <a:t>Power is developed in every alternate revolution</a:t>
                      </a:r>
                      <a:endParaRPr sz="700"/>
                    </a:p>
                    <a:p>
                      <a:pPr indent="0" lvl="0" marL="67945" marR="0" rtl="0" algn="l">
                        <a:lnSpc>
                          <a:spcPct val="165000"/>
                        </a:lnSpc>
                        <a:spcBef>
                          <a:spcPts val="0"/>
                        </a:spcBef>
                        <a:spcAft>
                          <a:spcPts val="0"/>
                        </a:spcAft>
                        <a:buNone/>
                      </a:pPr>
                      <a:r>
                        <a:rPr lang="en-US" sz="800"/>
                        <a:t>of the crankshaft</a:t>
                      </a:r>
                      <a:endParaRPr sz="700">
                        <a:latin typeface="Times New Roman"/>
                        <a:ea typeface="Times New Roman"/>
                        <a:cs typeface="Times New Roman"/>
                        <a:sym typeface="Times New Roman"/>
                      </a:endParaRPr>
                    </a:p>
                  </a:txBody>
                  <a:tcPr marT="0" marB="0" marR="0" marL="0"/>
                </a:tc>
                <a:tc hMerge="1"/>
                <a:tc hMerge="1"/>
                <a:tc gridSpan="2">
                  <a:txBody>
                    <a:bodyPr/>
                    <a:lstStyle/>
                    <a:p>
                      <a:pPr indent="0" lvl="0" marL="67945" marR="0" rtl="0" algn="l">
                        <a:spcBef>
                          <a:spcPts val="0"/>
                        </a:spcBef>
                        <a:spcAft>
                          <a:spcPts val="0"/>
                        </a:spcAft>
                        <a:buNone/>
                      </a:pPr>
                      <a:r>
                        <a:rPr lang="en-US" sz="800"/>
                        <a:t>Power is developed in every revolution of the</a:t>
                      </a:r>
                      <a:endParaRPr sz="700"/>
                    </a:p>
                    <a:p>
                      <a:pPr indent="0" lvl="0" marL="67945" marR="0" rtl="0" algn="l">
                        <a:lnSpc>
                          <a:spcPct val="165000"/>
                        </a:lnSpc>
                        <a:spcBef>
                          <a:spcPts val="0"/>
                        </a:spcBef>
                        <a:spcAft>
                          <a:spcPts val="0"/>
                        </a:spcAft>
                        <a:buNone/>
                      </a:pPr>
                      <a:r>
                        <a:rPr lang="en-US" sz="800"/>
                        <a:t>crankshaft</a:t>
                      </a:r>
                      <a:endParaRPr sz="700">
                        <a:latin typeface="Times New Roman"/>
                        <a:ea typeface="Times New Roman"/>
                        <a:cs typeface="Times New Roman"/>
                        <a:sym typeface="Times New Roman"/>
                      </a:endParaRPr>
                    </a:p>
                  </a:txBody>
                  <a:tcPr marT="0" marB="0" marR="0" marL="0"/>
                </a:tc>
                <a:tc hMerge="1"/>
              </a:tr>
              <a:tr h="450425">
                <a:tc>
                  <a:txBody>
                    <a:bodyPr/>
                    <a:lstStyle/>
                    <a:p>
                      <a:pPr indent="0" lvl="0" marL="67945" marR="0" rtl="0" algn="l">
                        <a:lnSpc>
                          <a:spcPct val="167500"/>
                        </a:lnSpc>
                        <a:spcBef>
                          <a:spcPts val="0"/>
                        </a:spcBef>
                        <a:spcAft>
                          <a:spcPts val="0"/>
                        </a:spcAft>
                        <a:buNone/>
                      </a:pPr>
                      <a:r>
                        <a:rPr lang="en-US" sz="800"/>
                        <a:t>4</a:t>
                      </a:r>
                      <a:endParaRPr sz="700">
                        <a:latin typeface="Times New Roman"/>
                        <a:ea typeface="Times New Roman"/>
                        <a:cs typeface="Times New Roman"/>
                        <a:sym typeface="Times New Roman"/>
                      </a:endParaRPr>
                    </a:p>
                  </a:txBody>
                  <a:tcPr marT="0" marB="0" marR="0" marL="0"/>
                </a:tc>
                <a:tc>
                  <a:txBody>
                    <a:bodyPr/>
                    <a:lstStyle/>
                    <a:p>
                      <a:pPr indent="0" lvl="0" marL="67945" marR="0" rtl="0" algn="l">
                        <a:lnSpc>
                          <a:spcPct val="167500"/>
                        </a:lnSpc>
                        <a:spcBef>
                          <a:spcPts val="0"/>
                        </a:spcBef>
                        <a:spcAft>
                          <a:spcPts val="0"/>
                        </a:spcAft>
                        <a:buNone/>
                      </a:pPr>
                      <a:r>
                        <a:rPr lang="en-US" sz="800"/>
                        <a:t>Flywheel</a:t>
                      </a:r>
                      <a:endParaRPr sz="700">
                        <a:latin typeface="Times New Roman"/>
                        <a:ea typeface="Times New Roman"/>
                        <a:cs typeface="Times New Roman"/>
                        <a:sym typeface="Times New Roman"/>
                      </a:endParaRPr>
                    </a:p>
                  </a:txBody>
                  <a:tcPr marT="0" marB="0" marR="0" marL="0"/>
                </a:tc>
                <a:tc>
                  <a:txBody>
                    <a:bodyPr/>
                    <a:lstStyle/>
                    <a:p>
                      <a:pPr indent="0" lvl="0" marL="67945" marR="0" rtl="0" algn="l">
                        <a:lnSpc>
                          <a:spcPct val="167500"/>
                        </a:lnSpc>
                        <a:spcBef>
                          <a:spcPts val="0"/>
                        </a:spcBef>
                        <a:spcAft>
                          <a:spcPts val="0"/>
                        </a:spcAft>
                        <a:buNone/>
                      </a:pPr>
                      <a:r>
                        <a:rPr lang="en-US" sz="800"/>
                        <a:t>Heavy</a:t>
                      </a:r>
                      <a:endParaRPr sz="700"/>
                    </a:p>
                    <a:p>
                      <a:pPr indent="0" lvl="0" marL="67945" marR="0" rtl="0" algn="l">
                        <a:lnSpc>
                          <a:spcPct val="165000"/>
                        </a:lnSpc>
                        <a:spcBef>
                          <a:spcPts val="0"/>
                        </a:spcBef>
                        <a:spcAft>
                          <a:spcPts val="0"/>
                        </a:spcAft>
                        <a:buNone/>
                      </a:pPr>
                      <a:r>
                        <a:rPr lang="en-US" sz="800"/>
                        <a:t>required</a:t>
                      </a:r>
                      <a:endParaRPr sz="700">
                        <a:latin typeface="Times New Roman"/>
                        <a:ea typeface="Times New Roman"/>
                        <a:cs typeface="Times New Roman"/>
                        <a:sym typeface="Times New Roman"/>
                      </a:endParaRPr>
                    </a:p>
                  </a:txBody>
                  <a:tcPr marT="0" marB="0" marR="0" marL="0"/>
                </a:tc>
                <a:tc>
                  <a:txBody>
                    <a:bodyPr/>
                    <a:lstStyle/>
                    <a:p>
                      <a:pPr indent="0" lvl="0" marL="83185" marR="0" rtl="0" algn="l">
                        <a:lnSpc>
                          <a:spcPct val="167500"/>
                        </a:lnSpc>
                        <a:spcBef>
                          <a:spcPts val="0"/>
                        </a:spcBef>
                        <a:spcAft>
                          <a:spcPts val="0"/>
                        </a:spcAft>
                        <a:buNone/>
                      </a:pPr>
                      <a:r>
                        <a:rPr lang="en-US" sz="800"/>
                        <a:t>flywheel</a:t>
                      </a:r>
                      <a:endParaRPr sz="700">
                        <a:latin typeface="Times New Roman"/>
                        <a:ea typeface="Times New Roman"/>
                        <a:cs typeface="Times New Roman"/>
                        <a:sym typeface="Times New Roman"/>
                      </a:endParaRPr>
                    </a:p>
                  </a:txBody>
                  <a:tcPr marT="0" marB="0" marR="0" marL="0"/>
                </a:tc>
                <a:tc>
                  <a:txBody>
                    <a:bodyPr/>
                    <a:lstStyle/>
                    <a:p>
                      <a:pPr indent="0" lvl="0" marL="137160" marR="0" rtl="0" algn="l">
                        <a:lnSpc>
                          <a:spcPct val="167500"/>
                        </a:lnSpc>
                        <a:spcBef>
                          <a:spcPts val="0"/>
                        </a:spcBef>
                        <a:spcAft>
                          <a:spcPts val="0"/>
                        </a:spcAft>
                        <a:buNone/>
                      </a:pPr>
                      <a:r>
                        <a:rPr lang="en-US" sz="800"/>
                        <a:t>is</a:t>
                      </a:r>
                      <a:endParaRPr sz="700">
                        <a:latin typeface="Times New Roman"/>
                        <a:ea typeface="Times New Roman"/>
                        <a:cs typeface="Times New Roman"/>
                        <a:sym typeface="Times New Roman"/>
                      </a:endParaRPr>
                    </a:p>
                  </a:txBody>
                  <a:tcPr marT="0" marB="0" marR="0" marL="0"/>
                </a:tc>
                <a:tc>
                  <a:txBody>
                    <a:bodyPr/>
                    <a:lstStyle/>
                    <a:p>
                      <a:pPr indent="0" lvl="0" marL="67945" marR="0" rtl="0" algn="l">
                        <a:lnSpc>
                          <a:spcPct val="167500"/>
                        </a:lnSpc>
                        <a:spcBef>
                          <a:spcPts val="0"/>
                        </a:spcBef>
                        <a:spcAft>
                          <a:spcPts val="0"/>
                        </a:spcAft>
                        <a:buNone/>
                      </a:pPr>
                      <a:r>
                        <a:rPr lang="en-US" sz="800"/>
                        <a:t>Lighter	flywheel</a:t>
                      </a:r>
                      <a:endParaRPr sz="700"/>
                    </a:p>
                    <a:p>
                      <a:pPr indent="0" lvl="0" marL="67945" marR="0" rtl="0" algn="l">
                        <a:lnSpc>
                          <a:spcPct val="165000"/>
                        </a:lnSpc>
                        <a:spcBef>
                          <a:spcPts val="0"/>
                        </a:spcBef>
                        <a:spcAft>
                          <a:spcPts val="0"/>
                        </a:spcAft>
                        <a:buNone/>
                      </a:pPr>
                      <a:r>
                        <a:rPr lang="en-US" sz="800"/>
                        <a:t>required</a:t>
                      </a:r>
                      <a:endParaRPr sz="700">
                        <a:latin typeface="Times New Roman"/>
                        <a:ea typeface="Times New Roman"/>
                        <a:cs typeface="Times New Roman"/>
                        <a:sym typeface="Times New Roman"/>
                      </a:endParaRPr>
                    </a:p>
                  </a:txBody>
                  <a:tcPr marT="0" marB="0" marR="0" marL="0"/>
                </a:tc>
                <a:tc>
                  <a:txBody>
                    <a:bodyPr/>
                    <a:lstStyle/>
                    <a:p>
                      <a:pPr indent="0" lvl="0" marL="43180" marR="635" rtl="0" algn="ctr">
                        <a:lnSpc>
                          <a:spcPct val="167500"/>
                        </a:lnSpc>
                        <a:spcBef>
                          <a:spcPts val="0"/>
                        </a:spcBef>
                        <a:spcAft>
                          <a:spcPts val="0"/>
                        </a:spcAft>
                        <a:buNone/>
                      </a:pPr>
                      <a:r>
                        <a:rPr lang="en-US" sz="800"/>
                        <a:t>is</a:t>
                      </a:r>
                      <a:endParaRPr sz="700">
                        <a:latin typeface="Times New Roman"/>
                        <a:ea typeface="Times New Roman"/>
                        <a:cs typeface="Times New Roman"/>
                        <a:sym typeface="Times New Roman"/>
                      </a:endParaRPr>
                    </a:p>
                  </a:txBody>
                  <a:tcPr marT="0" marB="0" marR="0" marL="0"/>
                </a:tc>
              </a:tr>
              <a:tr h="1064575">
                <a:tc>
                  <a:txBody>
                    <a:bodyPr/>
                    <a:lstStyle/>
                    <a:p>
                      <a:pPr indent="0" lvl="0" marL="67945" marR="0" rtl="0" algn="l">
                        <a:lnSpc>
                          <a:spcPct val="167500"/>
                        </a:lnSpc>
                        <a:spcBef>
                          <a:spcPts val="0"/>
                        </a:spcBef>
                        <a:spcAft>
                          <a:spcPts val="0"/>
                        </a:spcAft>
                        <a:buNone/>
                      </a:pPr>
                      <a:r>
                        <a:rPr lang="en-US" sz="800"/>
                        <a:t>5</a:t>
                      </a:r>
                      <a:endParaRPr sz="700">
                        <a:latin typeface="Times New Roman"/>
                        <a:ea typeface="Times New Roman"/>
                        <a:cs typeface="Times New Roman"/>
                        <a:sym typeface="Times New Roman"/>
                      </a:endParaRPr>
                    </a:p>
                  </a:txBody>
                  <a:tcPr marT="0" marB="0" marR="0" marL="0"/>
                </a:tc>
                <a:tc>
                  <a:txBody>
                    <a:bodyPr/>
                    <a:lstStyle/>
                    <a:p>
                      <a:pPr indent="0" lvl="0" marL="67945" marR="0" rtl="0" algn="l">
                        <a:lnSpc>
                          <a:spcPct val="167500"/>
                        </a:lnSpc>
                        <a:spcBef>
                          <a:spcPts val="0"/>
                        </a:spcBef>
                        <a:spcAft>
                          <a:spcPts val="0"/>
                        </a:spcAft>
                        <a:buNone/>
                      </a:pPr>
                      <a:r>
                        <a:rPr lang="en-US" sz="800"/>
                        <a:t>Admission of the charge</a:t>
                      </a:r>
                      <a:endParaRPr sz="700">
                        <a:latin typeface="Times New Roman"/>
                        <a:ea typeface="Times New Roman"/>
                        <a:cs typeface="Times New Roman"/>
                        <a:sym typeface="Times New Roman"/>
                      </a:endParaRPr>
                    </a:p>
                  </a:txBody>
                  <a:tcPr marT="0" marB="0" marR="0" marL="0"/>
                </a:tc>
                <a:tc gridSpan="3">
                  <a:txBody>
                    <a:bodyPr/>
                    <a:lstStyle/>
                    <a:p>
                      <a:pPr indent="0" lvl="0" marL="67945" marR="60960" rtl="0" algn="just">
                        <a:spcBef>
                          <a:spcPts val="0"/>
                        </a:spcBef>
                        <a:spcAft>
                          <a:spcPts val="0"/>
                        </a:spcAft>
                        <a:buNone/>
                      </a:pPr>
                      <a:r>
                        <a:rPr lang="en-US" sz="800"/>
                        <a:t>The charge is directly admitted into the engine cylinder during the suction stroke</a:t>
                      </a:r>
                      <a:endParaRPr sz="700">
                        <a:latin typeface="Times New Roman"/>
                        <a:ea typeface="Times New Roman"/>
                        <a:cs typeface="Times New Roman"/>
                        <a:sym typeface="Times New Roman"/>
                      </a:endParaRPr>
                    </a:p>
                  </a:txBody>
                  <a:tcPr marT="0" marB="0" marR="0" marL="0"/>
                </a:tc>
                <a:tc hMerge="1"/>
                <a:tc hMerge="1"/>
                <a:tc gridSpan="2">
                  <a:txBody>
                    <a:bodyPr/>
                    <a:lstStyle/>
                    <a:p>
                      <a:pPr indent="0" lvl="0" marL="67945" marR="60960" rtl="0" algn="just">
                        <a:spcBef>
                          <a:spcPts val="0"/>
                        </a:spcBef>
                        <a:spcAft>
                          <a:spcPts val="0"/>
                        </a:spcAft>
                        <a:buNone/>
                      </a:pPr>
                      <a:r>
                        <a:rPr lang="en-US" sz="800"/>
                        <a:t>The charge is first admitted into the crankcase   and   then</a:t>
                      </a:r>
                      <a:endParaRPr sz="700"/>
                    </a:p>
                    <a:p>
                      <a:pPr indent="0" lvl="0" marL="67945" marR="60960" rtl="0" algn="just">
                        <a:lnSpc>
                          <a:spcPct val="168750"/>
                        </a:lnSpc>
                        <a:spcBef>
                          <a:spcPts val="0"/>
                        </a:spcBef>
                        <a:spcAft>
                          <a:spcPts val="0"/>
                        </a:spcAft>
                        <a:buNone/>
                      </a:pPr>
                      <a:r>
                        <a:rPr lang="en-US" sz="800"/>
                        <a:t>transferred to the engine cylinder</a:t>
                      </a:r>
                      <a:endParaRPr sz="700">
                        <a:latin typeface="Times New Roman"/>
                        <a:ea typeface="Times New Roman"/>
                        <a:cs typeface="Times New Roman"/>
                        <a:sym typeface="Times New Roman"/>
                      </a:endParaRPr>
                    </a:p>
                  </a:txBody>
                  <a:tcPr marT="0" marB="0" marR="0" marL="0"/>
                </a:tc>
                <a:tc hMerge="1"/>
              </a:tr>
              <a:tr h="530200">
                <a:tc>
                  <a:txBody>
                    <a:bodyPr/>
                    <a:lstStyle/>
                    <a:p>
                      <a:pPr indent="0" lvl="0" marL="67945" marR="0" rtl="0" algn="l">
                        <a:lnSpc>
                          <a:spcPct val="168750"/>
                        </a:lnSpc>
                        <a:spcBef>
                          <a:spcPts val="0"/>
                        </a:spcBef>
                        <a:spcAft>
                          <a:spcPts val="0"/>
                        </a:spcAft>
                        <a:buNone/>
                      </a:pPr>
                      <a:r>
                        <a:rPr lang="en-US" sz="800"/>
                        <a:t>6</a:t>
                      </a:r>
                      <a:endParaRPr sz="700">
                        <a:latin typeface="Times New Roman"/>
                        <a:ea typeface="Times New Roman"/>
                        <a:cs typeface="Times New Roman"/>
                        <a:sym typeface="Times New Roman"/>
                      </a:endParaRPr>
                    </a:p>
                  </a:txBody>
                  <a:tcPr marT="0" marB="0" marR="0" marL="0"/>
                </a:tc>
                <a:tc>
                  <a:txBody>
                    <a:bodyPr/>
                    <a:lstStyle/>
                    <a:p>
                      <a:pPr indent="0" lvl="0" marL="67945" marR="0" rtl="0" algn="l">
                        <a:lnSpc>
                          <a:spcPct val="168750"/>
                        </a:lnSpc>
                        <a:spcBef>
                          <a:spcPts val="0"/>
                        </a:spcBef>
                        <a:spcAft>
                          <a:spcPts val="0"/>
                        </a:spcAft>
                        <a:buNone/>
                      </a:pPr>
                      <a:r>
                        <a:rPr lang="en-US" sz="800"/>
                        <a:t>Exhaust gases</a:t>
                      </a:r>
                      <a:endParaRPr sz="700">
                        <a:latin typeface="Times New Roman"/>
                        <a:ea typeface="Times New Roman"/>
                        <a:cs typeface="Times New Roman"/>
                        <a:sym typeface="Times New Roman"/>
                      </a:endParaRPr>
                    </a:p>
                  </a:txBody>
                  <a:tcPr marT="0" marB="0" marR="0" marL="0"/>
                </a:tc>
                <a:tc gridSpan="3">
                  <a:txBody>
                    <a:bodyPr/>
                    <a:lstStyle/>
                    <a:p>
                      <a:pPr indent="0" lvl="0" marL="67945" marR="60960" rtl="0" algn="just">
                        <a:spcBef>
                          <a:spcPts val="0"/>
                        </a:spcBef>
                        <a:spcAft>
                          <a:spcPts val="0"/>
                        </a:spcAft>
                        <a:buNone/>
                      </a:pPr>
                      <a:r>
                        <a:rPr lang="en-US" sz="800"/>
                        <a:t>The exhaust gases are driven out through the outlet by the piston during the exhaust stroke</a:t>
                      </a:r>
                      <a:endParaRPr sz="700">
                        <a:latin typeface="Times New Roman"/>
                        <a:ea typeface="Times New Roman"/>
                        <a:cs typeface="Times New Roman"/>
                        <a:sym typeface="Times New Roman"/>
                      </a:endParaRPr>
                    </a:p>
                  </a:txBody>
                  <a:tcPr marT="0" marB="0" marR="0" marL="0"/>
                </a:tc>
                <a:tc hMerge="1"/>
                <a:tc hMerge="1"/>
                <a:tc gridSpan="2">
                  <a:txBody>
                    <a:bodyPr/>
                    <a:lstStyle/>
                    <a:p>
                      <a:pPr indent="0" lvl="0" marL="67945" marR="60325" rtl="0" algn="just">
                        <a:spcBef>
                          <a:spcPts val="0"/>
                        </a:spcBef>
                        <a:spcAft>
                          <a:spcPts val="0"/>
                        </a:spcAft>
                        <a:buNone/>
                      </a:pPr>
                      <a:r>
                        <a:rPr lang="en-US" sz="800"/>
                        <a:t>The exhaust gases will be expelled out of the cylinder by scavenging operation    by    the</a:t>
                      </a:r>
                      <a:endParaRPr sz="700"/>
                    </a:p>
                    <a:p>
                      <a:pPr indent="0" lvl="0" marL="67945" marR="0" rtl="0" algn="just">
                        <a:lnSpc>
                          <a:spcPct val="165000"/>
                        </a:lnSpc>
                        <a:spcBef>
                          <a:spcPts val="0"/>
                        </a:spcBef>
                        <a:spcAft>
                          <a:spcPts val="0"/>
                        </a:spcAft>
                        <a:buNone/>
                      </a:pPr>
                      <a:r>
                        <a:rPr lang="en-US" sz="800"/>
                        <a:t>incoming fresh charge</a:t>
                      </a:r>
                      <a:endParaRPr sz="700">
                        <a:latin typeface="Times New Roman"/>
                        <a:ea typeface="Times New Roman"/>
                        <a:cs typeface="Times New Roman"/>
                        <a:sym typeface="Times New Roman"/>
                      </a:endParaRPr>
                    </a:p>
                  </a:txBody>
                  <a:tcPr marT="0" marB="0" marR="0" marL="0"/>
                </a:tc>
                <a:tc hMerge="1"/>
              </a:tr>
              <a:tr h="660950">
                <a:tc>
                  <a:txBody>
                    <a:bodyPr/>
                    <a:lstStyle/>
                    <a:p>
                      <a:pPr indent="0" lvl="0" marL="67945" marR="0" rtl="0" algn="l">
                        <a:lnSpc>
                          <a:spcPct val="167500"/>
                        </a:lnSpc>
                        <a:spcBef>
                          <a:spcPts val="0"/>
                        </a:spcBef>
                        <a:spcAft>
                          <a:spcPts val="0"/>
                        </a:spcAft>
                        <a:buNone/>
                      </a:pPr>
                      <a:r>
                        <a:rPr lang="en-US" sz="800"/>
                        <a:t>7</a:t>
                      </a:r>
                      <a:endParaRPr sz="700">
                        <a:latin typeface="Times New Roman"/>
                        <a:ea typeface="Times New Roman"/>
                        <a:cs typeface="Times New Roman"/>
                        <a:sym typeface="Times New Roman"/>
                      </a:endParaRPr>
                    </a:p>
                  </a:txBody>
                  <a:tcPr marT="0" marB="0" marR="0" marL="0"/>
                </a:tc>
                <a:tc>
                  <a:txBody>
                    <a:bodyPr/>
                    <a:lstStyle/>
                    <a:p>
                      <a:pPr indent="0" lvl="0" marL="67945" marR="0" rtl="0" algn="l">
                        <a:lnSpc>
                          <a:spcPct val="167500"/>
                        </a:lnSpc>
                        <a:spcBef>
                          <a:spcPts val="0"/>
                        </a:spcBef>
                        <a:spcAft>
                          <a:spcPts val="0"/>
                        </a:spcAft>
                        <a:buNone/>
                      </a:pPr>
                      <a:r>
                        <a:rPr lang="en-US" sz="800"/>
                        <a:t>Valves</a:t>
                      </a:r>
                      <a:endParaRPr sz="700">
                        <a:latin typeface="Times New Roman"/>
                        <a:ea typeface="Times New Roman"/>
                        <a:cs typeface="Times New Roman"/>
                        <a:sym typeface="Times New Roman"/>
                      </a:endParaRPr>
                    </a:p>
                  </a:txBody>
                  <a:tcPr marT="0" marB="0" marR="0" marL="0"/>
                </a:tc>
                <a:tc gridSpan="3">
                  <a:txBody>
                    <a:bodyPr/>
                    <a:lstStyle/>
                    <a:p>
                      <a:pPr indent="0" lvl="0" marL="67945" marR="60960" rtl="0" algn="just">
                        <a:spcBef>
                          <a:spcPts val="0"/>
                        </a:spcBef>
                        <a:spcAft>
                          <a:spcPts val="0"/>
                        </a:spcAft>
                        <a:buNone/>
                      </a:pPr>
                      <a:r>
                        <a:rPr lang="en-US" sz="800"/>
                        <a:t>The inlet and the exhaust are opened and closed by mechanical valves</a:t>
                      </a:r>
                      <a:endParaRPr sz="700">
                        <a:latin typeface="Times New Roman"/>
                        <a:ea typeface="Times New Roman"/>
                        <a:cs typeface="Times New Roman"/>
                        <a:sym typeface="Times New Roman"/>
                      </a:endParaRPr>
                    </a:p>
                  </a:txBody>
                  <a:tcPr marT="0" marB="0" marR="0" marL="0"/>
                </a:tc>
                <a:tc hMerge="1"/>
                <a:tc hMerge="1"/>
                <a:tc gridSpan="2">
                  <a:txBody>
                    <a:bodyPr/>
                    <a:lstStyle/>
                    <a:p>
                      <a:pPr indent="0" lvl="0" marL="67945" marR="60325" rtl="0" algn="l">
                        <a:spcBef>
                          <a:spcPts val="0"/>
                        </a:spcBef>
                        <a:spcAft>
                          <a:spcPts val="0"/>
                        </a:spcAft>
                        <a:buNone/>
                      </a:pPr>
                      <a:r>
                        <a:rPr lang="en-US" sz="800"/>
                        <a:t>The piston itself opens and	closes	the	inlet,</a:t>
                      </a:r>
                      <a:endParaRPr sz="700"/>
                    </a:p>
                    <a:p>
                      <a:pPr indent="0" lvl="0" marL="67945" marR="0" rtl="0" algn="l">
                        <a:lnSpc>
                          <a:spcPct val="168750"/>
                        </a:lnSpc>
                        <a:spcBef>
                          <a:spcPts val="0"/>
                        </a:spcBef>
                        <a:spcAft>
                          <a:spcPts val="0"/>
                        </a:spcAft>
                        <a:buNone/>
                      </a:pPr>
                      <a:r>
                        <a:rPr lang="en-US" sz="800"/>
                        <a:t>transfer and the exhaust ports</a:t>
                      </a:r>
                      <a:endParaRPr sz="700">
                        <a:latin typeface="Times New Roman"/>
                        <a:ea typeface="Times New Roman"/>
                        <a:cs typeface="Times New Roman"/>
                        <a:sym typeface="Times New Roman"/>
                      </a:endParaRPr>
                    </a:p>
                  </a:txBody>
                  <a:tcPr marT="0" marB="0" marR="0" marL="0"/>
                </a:tc>
                <a:tc hMerge="1"/>
              </a:tr>
              <a:tr h="629275">
                <a:tc>
                  <a:txBody>
                    <a:bodyPr/>
                    <a:lstStyle/>
                    <a:p>
                      <a:pPr indent="0" lvl="0" marL="67945" marR="0" rtl="0" algn="l">
                        <a:lnSpc>
                          <a:spcPct val="167500"/>
                        </a:lnSpc>
                        <a:spcBef>
                          <a:spcPts val="0"/>
                        </a:spcBef>
                        <a:spcAft>
                          <a:spcPts val="0"/>
                        </a:spcAft>
                        <a:buNone/>
                      </a:pPr>
                      <a:r>
                        <a:rPr lang="en-US" sz="800"/>
                        <a:t>8</a:t>
                      </a:r>
                      <a:endParaRPr sz="700">
                        <a:latin typeface="Times New Roman"/>
                        <a:ea typeface="Times New Roman"/>
                        <a:cs typeface="Times New Roman"/>
                        <a:sym typeface="Times New Roman"/>
                      </a:endParaRPr>
                    </a:p>
                  </a:txBody>
                  <a:tcPr marT="0" marB="0" marR="0" marL="0"/>
                </a:tc>
                <a:tc>
                  <a:txBody>
                    <a:bodyPr/>
                    <a:lstStyle/>
                    <a:p>
                      <a:pPr indent="0" lvl="0" marL="67945" marR="0" rtl="0" algn="l">
                        <a:lnSpc>
                          <a:spcPct val="167500"/>
                        </a:lnSpc>
                        <a:spcBef>
                          <a:spcPts val="0"/>
                        </a:spcBef>
                        <a:spcAft>
                          <a:spcPts val="0"/>
                        </a:spcAft>
                        <a:buNone/>
                      </a:pPr>
                      <a:r>
                        <a:rPr lang="en-US" sz="800"/>
                        <a:t>Engine cooling</a:t>
                      </a:r>
                      <a:endParaRPr sz="700">
                        <a:latin typeface="Times New Roman"/>
                        <a:ea typeface="Times New Roman"/>
                        <a:cs typeface="Times New Roman"/>
                        <a:sym typeface="Times New Roman"/>
                      </a:endParaRPr>
                    </a:p>
                  </a:txBody>
                  <a:tcPr marT="0" marB="0" marR="0" marL="0"/>
                </a:tc>
                <a:tc gridSpan="3">
                  <a:txBody>
                    <a:bodyPr/>
                    <a:lstStyle/>
                    <a:p>
                      <a:pPr indent="0" lvl="0" marL="67945" marR="60960" rtl="0" algn="just">
                        <a:spcBef>
                          <a:spcPts val="0"/>
                        </a:spcBef>
                        <a:spcAft>
                          <a:spcPts val="0"/>
                        </a:spcAft>
                        <a:buNone/>
                      </a:pPr>
                      <a:r>
                        <a:rPr lang="en-US" sz="800"/>
                        <a:t>The cooling can be made more effective since the combustion  takes  place</a:t>
                      </a:r>
                      <a:endParaRPr sz="700"/>
                    </a:p>
                    <a:p>
                      <a:pPr indent="0" lvl="0" marL="67945" marR="61595" rtl="0" algn="just">
                        <a:lnSpc>
                          <a:spcPct val="168750"/>
                        </a:lnSpc>
                        <a:spcBef>
                          <a:spcPts val="0"/>
                        </a:spcBef>
                        <a:spcAft>
                          <a:spcPts val="0"/>
                        </a:spcAft>
                        <a:buNone/>
                      </a:pPr>
                      <a:r>
                        <a:rPr lang="en-US" sz="800"/>
                        <a:t>in alternate revolution of the crankshaft</a:t>
                      </a:r>
                      <a:endParaRPr sz="700">
                        <a:latin typeface="Times New Roman"/>
                        <a:ea typeface="Times New Roman"/>
                        <a:cs typeface="Times New Roman"/>
                        <a:sym typeface="Times New Roman"/>
                      </a:endParaRPr>
                    </a:p>
                  </a:txBody>
                  <a:tcPr marT="0" marB="0" marR="0" marL="0"/>
                </a:tc>
                <a:tc hMerge="1"/>
                <a:tc hMerge="1"/>
                <a:tc gridSpan="2">
                  <a:txBody>
                    <a:bodyPr/>
                    <a:lstStyle/>
                    <a:p>
                      <a:pPr indent="0" lvl="0" marL="67945" marR="60325" rtl="0" algn="just">
                        <a:spcBef>
                          <a:spcPts val="0"/>
                        </a:spcBef>
                        <a:spcAft>
                          <a:spcPts val="0"/>
                        </a:spcAft>
                        <a:buNone/>
                      </a:pPr>
                      <a:r>
                        <a:rPr lang="en-US" sz="800"/>
                        <a:t>The rate of cooling must be very high since the combustion  takes  place</a:t>
                      </a:r>
                      <a:endParaRPr sz="700"/>
                    </a:p>
                    <a:p>
                      <a:pPr indent="0" lvl="0" marL="67945" marR="60960" rtl="0" algn="just">
                        <a:lnSpc>
                          <a:spcPct val="168750"/>
                        </a:lnSpc>
                        <a:spcBef>
                          <a:spcPts val="0"/>
                        </a:spcBef>
                        <a:spcAft>
                          <a:spcPts val="0"/>
                        </a:spcAft>
                        <a:buNone/>
                      </a:pPr>
                      <a:r>
                        <a:rPr lang="en-US" sz="800"/>
                        <a:t>in every revolution of the crankshaft</a:t>
                      </a:r>
                      <a:endParaRPr sz="700">
                        <a:latin typeface="Times New Roman"/>
                        <a:ea typeface="Times New Roman"/>
                        <a:cs typeface="Times New Roman"/>
                        <a:sym typeface="Times New Roman"/>
                      </a:endParaRPr>
                    </a:p>
                  </a:txBody>
                  <a:tcPr marT="0" marB="0" marR="0" marL="0"/>
                </a:tc>
                <a:tc hMerge="1"/>
              </a:tr>
              <a:tr h="450425">
                <a:tc>
                  <a:txBody>
                    <a:bodyPr/>
                    <a:lstStyle/>
                    <a:p>
                      <a:pPr indent="0" lvl="0" marL="67945" marR="0" rtl="0" algn="l">
                        <a:lnSpc>
                          <a:spcPct val="166875"/>
                        </a:lnSpc>
                        <a:spcBef>
                          <a:spcPts val="0"/>
                        </a:spcBef>
                        <a:spcAft>
                          <a:spcPts val="0"/>
                        </a:spcAft>
                        <a:buNone/>
                      </a:pPr>
                      <a:r>
                        <a:rPr lang="en-US" sz="800"/>
                        <a:t>9</a:t>
                      </a:r>
                      <a:endParaRPr sz="700">
                        <a:latin typeface="Times New Roman"/>
                        <a:ea typeface="Times New Roman"/>
                        <a:cs typeface="Times New Roman"/>
                        <a:sym typeface="Times New Roman"/>
                      </a:endParaRPr>
                    </a:p>
                  </a:txBody>
                  <a:tcPr marT="0" marB="0" marR="0" marL="0"/>
                </a:tc>
                <a:tc>
                  <a:txBody>
                    <a:bodyPr/>
                    <a:lstStyle/>
                    <a:p>
                      <a:pPr indent="0" lvl="0" marL="67945" marR="0" rtl="0" algn="l">
                        <a:lnSpc>
                          <a:spcPct val="166875"/>
                        </a:lnSpc>
                        <a:spcBef>
                          <a:spcPts val="0"/>
                        </a:spcBef>
                        <a:spcAft>
                          <a:spcPts val="0"/>
                        </a:spcAft>
                        <a:buNone/>
                      </a:pPr>
                      <a:r>
                        <a:rPr lang="en-US" sz="800"/>
                        <a:t>fuel consumption</a:t>
                      </a:r>
                      <a:endParaRPr sz="700">
                        <a:latin typeface="Times New Roman"/>
                        <a:ea typeface="Times New Roman"/>
                        <a:cs typeface="Times New Roman"/>
                        <a:sym typeface="Times New Roman"/>
                      </a:endParaRPr>
                    </a:p>
                  </a:txBody>
                  <a:tcPr marT="0" marB="0" marR="0" marL="0"/>
                </a:tc>
                <a:tc gridSpan="3">
                  <a:txBody>
                    <a:bodyPr/>
                    <a:lstStyle/>
                    <a:p>
                      <a:pPr indent="0" lvl="0" marL="67945" marR="0" rtl="0" algn="l">
                        <a:lnSpc>
                          <a:spcPct val="166875"/>
                        </a:lnSpc>
                        <a:spcBef>
                          <a:spcPts val="0"/>
                        </a:spcBef>
                        <a:spcAft>
                          <a:spcPts val="0"/>
                        </a:spcAft>
                        <a:buNone/>
                      </a:pPr>
                      <a:r>
                        <a:rPr lang="en-US" sz="800"/>
                        <a:t>Fuel consumption is Less</a:t>
                      </a:r>
                      <a:endParaRPr sz="700">
                        <a:latin typeface="Times New Roman"/>
                        <a:ea typeface="Times New Roman"/>
                        <a:cs typeface="Times New Roman"/>
                        <a:sym typeface="Times New Roman"/>
                      </a:endParaRPr>
                    </a:p>
                  </a:txBody>
                  <a:tcPr marT="0" marB="0" marR="0" marL="0"/>
                </a:tc>
                <a:tc hMerge="1"/>
                <a:tc hMerge="1"/>
                <a:tc>
                  <a:txBody>
                    <a:bodyPr/>
                    <a:lstStyle/>
                    <a:p>
                      <a:pPr indent="0" lvl="0" marL="67945" marR="0" rtl="0" algn="l">
                        <a:lnSpc>
                          <a:spcPct val="166875"/>
                        </a:lnSpc>
                        <a:spcBef>
                          <a:spcPts val="0"/>
                        </a:spcBef>
                        <a:spcAft>
                          <a:spcPts val="0"/>
                        </a:spcAft>
                        <a:buNone/>
                      </a:pPr>
                      <a:r>
                        <a:rPr lang="en-US" sz="800"/>
                        <a:t>Fuel	consumption</a:t>
                      </a:r>
                      <a:endParaRPr sz="700"/>
                    </a:p>
                    <a:p>
                      <a:pPr indent="0" lvl="0" marL="67945" marR="0" rtl="0" algn="l">
                        <a:lnSpc>
                          <a:spcPct val="165000"/>
                        </a:lnSpc>
                        <a:spcBef>
                          <a:spcPts val="0"/>
                        </a:spcBef>
                        <a:spcAft>
                          <a:spcPts val="0"/>
                        </a:spcAft>
                        <a:buNone/>
                      </a:pPr>
                      <a:r>
                        <a:rPr lang="en-US" sz="800"/>
                        <a:t>More</a:t>
                      </a:r>
                      <a:endParaRPr sz="700">
                        <a:latin typeface="Times New Roman"/>
                        <a:ea typeface="Times New Roman"/>
                        <a:cs typeface="Times New Roman"/>
                        <a:sym typeface="Times New Roman"/>
                      </a:endParaRPr>
                    </a:p>
                  </a:txBody>
                  <a:tcPr marT="0" marB="0" marR="0" marL="0"/>
                </a:tc>
                <a:tc>
                  <a:txBody>
                    <a:bodyPr/>
                    <a:lstStyle/>
                    <a:p>
                      <a:pPr indent="0" lvl="0" marL="43180" marR="0" rtl="0" algn="ctr">
                        <a:lnSpc>
                          <a:spcPct val="166875"/>
                        </a:lnSpc>
                        <a:spcBef>
                          <a:spcPts val="0"/>
                        </a:spcBef>
                        <a:spcAft>
                          <a:spcPts val="0"/>
                        </a:spcAft>
                        <a:buNone/>
                      </a:pPr>
                      <a:r>
                        <a:rPr lang="en-US" sz="800"/>
                        <a:t>is</a:t>
                      </a:r>
                      <a:endParaRPr sz="700">
                        <a:latin typeface="Times New Roman"/>
                        <a:ea typeface="Times New Roman"/>
                        <a:cs typeface="Times New Roman"/>
                        <a:sym typeface="Times New Roman"/>
                      </a:endParaRPr>
                    </a:p>
                  </a:txBody>
                  <a:tcPr marT="0" marB="0" marR="0" marL="0"/>
                </a:tc>
              </a:tr>
              <a:tr h="144025">
                <a:tc>
                  <a:txBody>
                    <a:bodyPr/>
                    <a:lstStyle/>
                    <a:p>
                      <a:pPr indent="0" lvl="0" marL="67945" marR="0" rtl="0" algn="l">
                        <a:lnSpc>
                          <a:spcPct val="162500"/>
                        </a:lnSpc>
                        <a:spcBef>
                          <a:spcPts val="0"/>
                        </a:spcBef>
                        <a:spcAft>
                          <a:spcPts val="0"/>
                        </a:spcAft>
                        <a:buNone/>
                      </a:pPr>
                      <a:r>
                        <a:rPr lang="en-US" sz="800"/>
                        <a:t>10</a:t>
                      </a:r>
                      <a:endParaRPr sz="700">
                        <a:latin typeface="Times New Roman"/>
                        <a:ea typeface="Times New Roman"/>
                        <a:cs typeface="Times New Roman"/>
                        <a:sym typeface="Times New Roman"/>
                      </a:endParaRPr>
                    </a:p>
                  </a:txBody>
                  <a:tcPr marT="0" marB="0" marR="0" marL="0"/>
                </a:tc>
                <a:tc>
                  <a:txBody>
                    <a:bodyPr/>
                    <a:lstStyle/>
                    <a:p>
                      <a:pPr indent="0" lvl="0" marL="67945" marR="0" rtl="0" algn="l">
                        <a:lnSpc>
                          <a:spcPct val="162500"/>
                        </a:lnSpc>
                        <a:spcBef>
                          <a:spcPts val="0"/>
                        </a:spcBef>
                        <a:spcAft>
                          <a:spcPts val="0"/>
                        </a:spcAft>
                        <a:buNone/>
                      </a:pPr>
                      <a:r>
                        <a:rPr lang="en-US" sz="800"/>
                        <a:t>Mechanical efficiency</a:t>
                      </a:r>
                      <a:endParaRPr sz="700">
                        <a:latin typeface="Times New Roman"/>
                        <a:ea typeface="Times New Roman"/>
                        <a:cs typeface="Times New Roman"/>
                        <a:sym typeface="Times New Roman"/>
                      </a:endParaRPr>
                    </a:p>
                  </a:txBody>
                  <a:tcPr marT="0" marB="0" marR="0" marL="0"/>
                </a:tc>
                <a:tc gridSpan="3">
                  <a:txBody>
                    <a:bodyPr/>
                    <a:lstStyle/>
                    <a:p>
                      <a:pPr indent="0" lvl="0" marL="67945" marR="0" rtl="0" algn="l">
                        <a:lnSpc>
                          <a:spcPct val="162500"/>
                        </a:lnSpc>
                        <a:spcBef>
                          <a:spcPts val="0"/>
                        </a:spcBef>
                        <a:spcAft>
                          <a:spcPts val="0"/>
                        </a:spcAft>
                        <a:buNone/>
                      </a:pPr>
                      <a:r>
                        <a:rPr lang="en-US" sz="800"/>
                        <a:t>Less</a:t>
                      </a:r>
                      <a:endParaRPr sz="700">
                        <a:latin typeface="Times New Roman"/>
                        <a:ea typeface="Times New Roman"/>
                        <a:cs typeface="Times New Roman"/>
                        <a:sym typeface="Times New Roman"/>
                      </a:endParaRPr>
                    </a:p>
                  </a:txBody>
                  <a:tcPr marT="0" marB="0" marR="0" marL="0"/>
                </a:tc>
                <a:tc hMerge="1"/>
                <a:tc hMerge="1"/>
                <a:tc gridSpan="2">
                  <a:txBody>
                    <a:bodyPr/>
                    <a:lstStyle/>
                    <a:p>
                      <a:pPr indent="0" lvl="0" marL="67945" marR="0" rtl="0" algn="l">
                        <a:lnSpc>
                          <a:spcPct val="162500"/>
                        </a:lnSpc>
                        <a:spcBef>
                          <a:spcPts val="0"/>
                        </a:spcBef>
                        <a:spcAft>
                          <a:spcPts val="0"/>
                        </a:spcAft>
                        <a:buNone/>
                      </a:pPr>
                      <a:r>
                        <a:rPr lang="en-US" sz="800"/>
                        <a:t>High</a:t>
                      </a:r>
                      <a:endParaRPr sz="700">
                        <a:latin typeface="Times New Roman"/>
                        <a:ea typeface="Times New Roman"/>
                        <a:cs typeface="Times New Roman"/>
                        <a:sym typeface="Times New Roman"/>
                      </a:endParaRPr>
                    </a:p>
                  </a:txBody>
                  <a:tcPr marT="0" marB="0" marR="0" marL="0"/>
                </a:tc>
                <a:tc hMerge="1"/>
              </a:tr>
              <a:tr h="144025">
                <a:tc>
                  <a:txBody>
                    <a:bodyPr/>
                    <a:lstStyle/>
                    <a:p>
                      <a:pPr indent="0" lvl="0" marL="67945" marR="0" rtl="0" algn="l">
                        <a:lnSpc>
                          <a:spcPct val="160000"/>
                        </a:lnSpc>
                        <a:spcBef>
                          <a:spcPts val="0"/>
                        </a:spcBef>
                        <a:spcAft>
                          <a:spcPts val="0"/>
                        </a:spcAft>
                        <a:buNone/>
                      </a:pPr>
                      <a:r>
                        <a:rPr lang="en-US" sz="800"/>
                        <a:t>11</a:t>
                      </a:r>
                      <a:endParaRPr sz="700">
                        <a:latin typeface="Times New Roman"/>
                        <a:ea typeface="Times New Roman"/>
                        <a:cs typeface="Times New Roman"/>
                        <a:sym typeface="Times New Roman"/>
                      </a:endParaRPr>
                    </a:p>
                  </a:txBody>
                  <a:tcPr marT="0" marB="0" marR="0" marL="0"/>
                </a:tc>
                <a:tc>
                  <a:txBody>
                    <a:bodyPr/>
                    <a:lstStyle/>
                    <a:p>
                      <a:pPr indent="0" lvl="0" marL="67945" marR="0" rtl="0" algn="l">
                        <a:lnSpc>
                          <a:spcPct val="160000"/>
                        </a:lnSpc>
                        <a:spcBef>
                          <a:spcPts val="0"/>
                        </a:spcBef>
                        <a:spcAft>
                          <a:spcPts val="0"/>
                        </a:spcAft>
                        <a:buNone/>
                      </a:pPr>
                      <a:r>
                        <a:rPr lang="en-US" sz="800"/>
                        <a:t>Noise</a:t>
                      </a:r>
                      <a:endParaRPr sz="700">
                        <a:latin typeface="Times New Roman"/>
                        <a:ea typeface="Times New Roman"/>
                        <a:cs typeface="Times New Roman"/>
                        <a:sym typeface="Times New Roman"/>
                      </a:endParaRPr>
                    </a:p>
                  </a:txBody>
                  <a:tcPr marT="0" marB="0" marR="0" marL="0"/>
                </a:tc>
                <a:tc gridSpan="3">
                  <a:txBody>
                    <a:bodyPr/>
                    <a:lstStyle/>
                    <a:p>
                      <a:pPr indent="0" lvl="0" marL="67945" marR="0" rtl="0" algn="l">
                        <a:lnSpc>
                          <a:spcPct val="160000"/>
                        </a:lnSpc>
                        <a:spcBef>
                          <a:spcPts val="0"/>
                        </a:spcBef>
                        <a:spcAft>
                          <a:spcPts val="0"/>
                        </a:spcAft>
                        <a:buNone/>
                      </a:pPr>
                      <a:r>
                        <a:rPr lang="en-US" sz="800"/>
                        <a:t>Noise will be less</a:t>
                      </a:r>
                      <a:endParaRPr sz="700">
                        <a:latin typeface="Times New Roman"/>
                        <a:ea typeface="Times New Roman"/>
                        <a:cs typeface="Times New Roman"/>
                        <a:sym typeface="Times New Roman"/>
                      </a:endParaRPr>
                    </a:p>
                  </a:txBody>
                  <a:tcPr marT="0" marB="0" marR="0" marL="0"/>
                </a:tc>
                <a:tc hMerge="1"/>
                <a:tc hMerge="1"/>
                <a:tc gridSpan="2">
                  <a:txBody>
                    <a:bodyPr/>
                    <a:lstStyle/>
                    <a:p>
                      <a:pPr indent="0" lvl="0" marL="67945" marR="0" rtl="0" algn="l">
                        <a:lnSpc>
                          <a:spcPct val="160000"/>
                        </a:lnSpc>
                        <a:spcBef>
                          <a:spcPts val="0"/>
                        </a:spcBef>
                        <a:spcAft>
                          <a:spcPts val="0"/>
                        </a:spcAft>
                        <a:buNone/>
                      </a:pPr>
                      <a:r>
                        <a:rPr lang="en-US" sz="800"/>
                        <a:t>Noise will be More</a:t>
                      </a:r>
                      <a:endParaRPr sz="700">
                        <a:latin typeface="Times New Roman"/>
                        <a:ea typeface="Times New Roman"/>
                        <a:cs typeface="Times New Roman"/>
                        <a:sym typeface="Times New Roman"/>
                      </a:endParaRPr>
                    </a:p>
                  </a:txBody>
                  <a:tcPr marT="0" marB="0" marR="0" marL="0"/>
                </a:tc>
                <a:tc hMerge="1"/>
              </a:tr>
              <a:tr h="614850">
                <a:tc>
                  <a:txBody>
                    <a:bodyPr/>
                    <a:lstStyle/>
                    <a:p>
                      <a:pPr indent="0" lvl="0" marL="67945" marR="0" rtl="0" algn="l">
                        <a:lnSpc>
                          <a:spcPct val="167500"/>
                        </a:lnSpc>
                        <a:spcBef>
                          <a:spcPts val="0"/>
                        </a:spcBef>
                        <a:spcAft>
                          <a:spcPts val="0"/>
                        </a:spcAft>
                        <a:buNone/>
                      </a:pPr>
                      <a:r>
                        <a:rPr lang="en-US" sz="800"/>
                        <a:t>12</a:t>
                      </a:r>
                      <a:endParaRPr sz="700">
                        <a:latin typeface="Times New Roman"/>
                        <a:ea typeface="Times New Roman"/>
                        <a:cs typeface="Times New Roman"/>
                        <a:sym typeface="Times New Roman"/>
                      </a:endParaRPr>
                    </a:p>
                  </a:txBody>
                  <a:tcPr marT="0" marB="0" marR="0" marL="0"/>
                </a:tc>
                <a:tc>
                  <a:txBody>
                    <a:bodyPr/>
                    <a:lstStyle/>
                    <a:p>
                      <a:pPr indent="0" lvl="0" marL="67945" marR="0" rtl="0" algn="l">
                        <a:lnSpc>
                          <a:spcPct val="167500"/>
                        </a:lnSpc>
                        <a:spcBef>
                          <a:spcPts val="0"/>
                        </a:spcBef>
                        <a:spcAft>
                          <a:spcPts val="0"/>
                        </a:spcAft>
                        <a:buNone/>
                      </a:pPr>
                      <a:r>
                        <a:rPr lang="en-US" sz="800"/>
                        <a:t>Uses</a:t>
                      </a:r>
                      <a:endParaRPr sz="700">
                        <a:latin typeface="Times New Roman"/>
                        <a:ea typeface="Times New Roman"/>
                        <a:cs typeface="Times New Roman"/>
                        <a:sym typeface="Times New Roman"/>
                      </a:endParaRPr>
                    </a:p>
                  </a:txBody>
                  <a:tcPr marT="0" marB="0" marR="0" marL="0"/>
                </a:tc>
                <a:tc gridSpan="3">
                  <a:txBody>
                    <a:bodyPr/>
                    <a:lstStyle/>
                    <a:p>
                      <a:pPr indent="0" lvl="0" marL="67945" marR="0" rtl="0" algn="l">
                        <a:spcBef>
                          <a:spcPts val="0"/>
                        </a:spcBef>
                        <a:spcAft>
                          <a:spcPts val="0"/>
                        </a:spcAft>
                        <a:buNone/>
                      </a:pPr>
                      <a:r>
                        <a:rPr lang="en-US" sz="800"/>
                        <a:t>Used in slow speed and High power applications</a:t>
                      </a:r>
                      <a:endParaRPr sz="700"/>
                    </a:p>
                    <a:p>
                      <a:pPr indent="0" lvl="0" marL="67945" marR="0" rtl="0" algn="l">
                        <a:lnSpc>
                          <a:spcPct val="168750"/>
                        </a:lnSpc>
                        <a:spcBef>
                          <a:spcPts val="0"/>
                        </a:spcBef>
                        <a:spcAft>
                          <a:spcPts val="0"/>
                        </a:spcAft>
                        <a:buNone/>
                      </a:pPr>
                      <a:r>
                        <a:rPr lang="en-US" sz="800"/>
                        <a:t>like cars, trucks, tractors, jeeps, buses etc..</a:t>
                      </a:r>
                      <a:endParaRPr sz="700">
                        <a:latin typeface="Times New Roman"/>
                        <a:ea typeface="Times New Roman"/>
                        <a:cs typeface="Times New Roman"/>
                        <a:sym typeface="Times New Roman"/>
                      </a:endParaRPr>
                    </a:p>
                  </a:txBody>
                  <a:tcPr marT="0" marB="0" marR="0" marL="0"/>
                </a:tc>
                <a:tc hMerge="1"/>
                <a:tc hMerge="1"/>
                <a:tc gridSpan="2">
                  <a:txBody>
                    <a:bodyPr/>
                    <a:lstStyle/>
                    <a:p>
                      <a:pPr indent="0" lvl="0" marL="67945" marR="0" rtl="0" algn="l">
                        <a:spcBef>
                          <a:spcPts val="0"/>
                        </a:spcBef>
                        <a:spcAft>
                          <a:spcPts val="0"/>
                        </a:spcAft>
                        <a:buNone/>
                      </a:pPr>
                      <a:r>
                        <a:rPr lang="en-US" sz="800"/>
                        <a:t>Used in High speed and Low power applications</a:t>
                      </a:r>
                      <a:endParaRPr sz="700"/>
                    </a:p>
                    <a:p>
                      <a:pPr indent="0" lvl="0" marL="67945" marR="60960" rtl="0" algn="l">
                        <a:lnSpc>
                          <a:spcPct val="168750"/>
                        </a:lnSpc>
                        <a:spcBef>
                          <a:spcPts val="0"/>
                        </a:spcBef>
                        <a:spcAft>
                          <a:spcPts val="0"/>
                        </a:spcAft>
                        <a:buNone/>
                      </a:pPr>
                      <a:r>
                        <a:rPr lang="en-US" sz="800"/>
                        <a:t>like	mopeds,	scooters, motor cycles etc..</a:t>
                      </a:r>
                      <a:endParaRPr sz="700">
                        <a:latin typeface="Times New Roman"/>
                        <a:ea typeface="Times New Roman"/>
                        <a:cs typeface="Times New Roman"/>
                        <a:sym typeface="Times New Roman"/>
                      </a:endParaRPr>
                    </a:p>
                  </a:txBody>
                  <a:tcPr marT="0" marB="0" marR="0" marL="0"/>
                </a:tc>
                <a:tc hMerge="1"/>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graphicFrame>
        <p:nvGraphicFramePr>
          <p:cNvPr id="571" name="Google Shape;571;p61"/>
          <p:cNvGraphicFramePr/>
          <p:nvPr/>
        </p:nvGraphicFramePr>
        <p:xfrm>
          <a:off x="1417092" y="-130172"/>
          <a:ext cx="3000000" cy="3000000"/>
        </p:xfrm>
        <a:graphic>
          <a:graphicData uri="http://schemas.openxmlformats.org/drawingml/2006/table">
            <a:tbl>
              <a:tblPr bandCol="1" bandRow="1" firstCol="1" firstRow="1" lastCol="1" lastRow="1">
                <a:noFill/>
                <a:tableStyleId>{2A3060B9-6CE8-4D11-B103-7E99081B64CD}</a:tableStyleId>
              </a:tblPr>
              <a:tblGrid>
                <a:gridCol w="787375"/>
                <a:gridCol w="3705025"/>
                <a:gridCol w="2451150"/>
                <a:gridCol w="2598525"/>
              </a:tblGrid>
              <a:tr h="88900">
                <a:tc>
                  <a:txBody>
                    <a:bodyPr/>
                    <a:lstStyle/>
                    <a:p>
                      <a:pPr indent="0" lvl="0" marL="95885" marR="0" rtl="0" algn="l">
                        <a:lnSpc>
                          <a:spcPct val="195000"/>
                        </a:lnSpc>
                        <a:spcBef>
                          <a:spcPts val="0"/>
                        </a:spcBef>
                        <a:spcAft>
                          <a:spcPts val="0"/>
                        </a:spcAft>
                        <a:buNone/>
                      </a:pPr>
                      <a:r>
                        <a:rPr lang="en-US" sz="700"/>
                        <a:t>Sl no</a:t>
                      </a:r>
                      <a:endParaRPr sz="600">
                        <a:latin typeface="Times New Roman"/>
                        <a:ea typeface="Times New Roman"/>
                        <a:cs typeface="Times New Roman"/>
                        <a:sym typeface="Times New Roman"/>
                      </a:endParaRPr>
                    </a:p>
                  </a:txBody>
                  <a:tcPr marT="0" marB="0" marR="0" marL="0"/>
                </a:tc>
                <a:tc>
                  <a:txBody>
                    <a:bodyPr/>
                    <a:lstStyle/>
                    <a:p>
                      <a:pPr indent="0" lvl="0" marL="1905" marR="0" rtl="0" algn="ctr">
                        <a:lnSpc>
                          <a:spcPct val="195000"/>
                        </a:lnSpc>
                        <a:spcBef>
                          <a:spcPts val="0"/>
                        </a:spcBef>
                        <a:spcAft>
                          <a:spcPts val="0"/>
                        </a:spcAft>
                        <a:buNone/>
                      </a:pPr>
                      <a:r>
                        <a:rPr lang="en-US" sz="700"/>
                        <a:t>Principle</a:t>
                      </a:r>
                      <a:endParaRPr sz="600">
                        <a:latin typeface="Times New Roman"/>
                        <a:ea typeface="Times New Roman"/>
                        <a:cs typeface="Times New Roman"/>
                        <a:sym typeface="Times New Roman"/>
                      </a:endParaRPr>
                    </a:p>
                  </a:txBody>
                  <a:tcPr marT="0" marB="0" marR="0" marL="0"/>
                </a:tc>
                <a:tc>
                  <a:txBody>
                    <a:bodyPr/>
                    <a:lstStyle/>
                    <a:p>
                      <a:pPr indent="-21590" lvl="0" marL="446405" marR="416560" rtl="0" algn="l">
                        <a:lnSpc>
                          <a:spcPct val="197142"/>
                        </a:lnSpc>
                        <a:spcBef>
                          <a:spcPts val="0"/>
                        </a:spcBef>
                        <a:spcAft>
                          <a:spcPts val="0"/>
                        </a:spcAft>
                        <a:buNone/>
                      </a:pPr>
                      <a:r>
                        <a:rPr lang="en-US" sz="700"/>
                        <a:t>Petrol engine ( S I Engine)</a:t>
                      </a:r>
                      <a:endParaRPr sz="600">
                        <a:latin typeface="Times New Roman"/>
                        <a:ea typeface="Times New Roman"/>
                        <a:cs typeface="Times New Roman"/>
                        <a:sym typeface="Times New Roman"/>
                      </a:endParaRPr>
                    </a:p>
                  </a:txBody>
                  <a:tcPr marT="0" marB="0" marR="0" marL="0"/>
                </a:tc>
                <a:tc>
                  <a:txBody>
                    <a:bodyPr/>
                    <a:lstStyle/>
                    <a:p>
                      <a:pPr indent="-3175" lvl="0" marL="433069" marR="421640" rtl="0" algn="l">
                        <a:lnSpc>
                          <a:spcPct val="197142"/>
                        </a:lnSpc>
                        <a:spcBef>
                          <a:spcPts val="0"/>
                        </a:spcBef>
                        <a:spcAft>
                          <a:spcPts val="0"/>
                        </a:spcAft>
                        <a:buNone/>
                      </a:pPr>
                      <a:r>
                        <a:rPr lang="en-US" sz="700"/>
                        <a:t>Diesel engine ( C I Engine)</a:t>
                      </a:r>
                      <a:endParaRPr sz="600">
                        <a:latin typeface="Times New Roman"/>
                        <a:ea typeface="Times New Roman"/>
                        <a:cs typeface="Times New Roman"/>
                        <a:sym typeface="Times New Roman"/>
                      </a:endParaRPr>
                    </a:p>
                  </a:txBody>
                  <a:tcPr marT="0" marB="0" marR="0" marL="0"/>
                </a:tc>
              </a:tr>
              <a:tr h="88900">
                <a:tc>
                  <a:txBody>
                    <a:bodyPr/>
                    <a:lstStyle/>
                    <a:p>
                      <a:pPr indent="0" lvl="0" marL="67945" marR="0" rtl="0" algn="l">
                        <a:lnSpc>
                          <a:spcPct val="182142"/>
                        </a:lnSpc>
                        <a:spcBef>
                          <a:spcPts val="0"/>
                        </a:spcBef>
                        <a:spcAft>
                          <a:spcPts val="0"/>
                        </a:spcAft>
                        <a:buNone/>
                      </a:pPr>
                      <a:r>
                        <a:rPr lang="en-US" sz="700"/>
                        <a:t>1</a:t>
                      </a:r>
                      <a:endParaRPr sz="600">
                        <a:latin typeface="Times New Roman"/>
                        <a:ea typeface="Times New Roman"/>
                        <a:cs typeface="Times New Roman"/>
                        <a:sym typeface="Times New Roman"/>
                      </a:endParaRPr>
                    </a:p>
                  </a:txBody>
                  <a:tcPr marT="0" marB="0" marR="0" marL="0"/>
                </a:tc>
                <a:tc>
                  <a:txBody>
                    <a:bodyPr/>
                    <a:lstStyle/>
                    <a:p>
                      <a:pPr indent="0" lvl="0" marL="67945" marR="0" rtl="0" algn="l">
                        <a:lnSpc>
                          <a:spcPct val="182142"/>
                        </a:lnSpc>
                        <a:spcBef>
                          <a:spcPts val="0"/>
                        </a:spcBef>
                        <a:spcAft>
                          <a:spcPts val="0"/>
                        </a:spcAft>
                        <a:buNone/>
                      </a:pPr>
                      <a:r>
                        <a:rPr lang="en-US" sz="700"/>
                        <a:t>Working cycle</a:t>
                      </a:r>
                      <a:endParaRPr sz="600">
                        <a:latin typeface="Times New Roman"/>
                        <a:ea typeface="Times New Roman"/>
                        <a:cs typeface="Times New Roman"/>
                        <a:sym typeface="Times New Roman"/>
                      </a:endParaRPr>
                    </a:p>
                  </a:txBody>
                  <a:tcPr marT="0" marB="0" marR="0" marL="0"/>
                </a:tc>
                <a:tc>
                  <a:txBody>
                    <a:bodyPr/>
                    <a:lstStyle/>
                    <a:p>
                      <a:pPr indent="0" lvl="0" marL="67945" marR="0" rtl="0" algn="l">
                        <a:lnSpc>
                          <a:spcPct val="182142"/>
                        </a:lnSpc>
                        <a:spcBef>
                          <a:spcPts val="0"/>
                        </a:spcBef>
                        <a:spcAft>
                          <a:spcPts val="0"/>
                        </a:spcAft>
                        <a:buNone/>
                      </a:pPr>
                      <a:r>
                        <a:rPr lang="en-US" sz="700"/>
                        <a:t>Works on Otto cycle</a:t>
                      </a:r>
                      <a:endParaRPr sz="600">
                        <a:latin typeface="Times New Roman"/>
                        <a:ea typeface="Times New Roman"/>
                        <a:cs typeface="Times New Roman"/>
                        <a:sym typeface="Times New Roman"/>
                      </a:endParaRPr>
                    </a:p>
                  </a:txBody>
                  <a:tcPr marT="0" marB="0" marR="0" marL="0"/>
                </a:tc>
                <a:tc>
                  <a:txBody>
                    <a:bodyPr/>
                    <a:lstStyle/>
                    <a:p>
                      <a:pPr indent="0" lvl="0" marL="67945" marR="0" rtl="0" algn="l">
                        <a:lnSpc>
                          <a:spcPct val="182142"/>
                        </a:lnSpc>
                        <a:spcBef>
                          <a:spcPts val="0"/>
                        </a:spcBef>
                        <a:spcAft>
                          <a:spcPts val="0"/>
                        </a:spcAft>
                        <a:buNone/>
                      </a:pPr>
                      <a:r>
                        <a:rPr lang="en-US" sz="700"/>
                        <a:t>Works on diesel cycle</a:t>
                      </a:r>
                      <a:endParaRPr sz="600">
                        <a:latin typeface="Times New Roman"/>
                        <a:ea typeface="Times New Roman"/>
                        <a:cs typeface="Times New Roman"/>
                        <a:sym typeface="Times New Roman"/>
                      </a:endParaRPr>
                    </a:p>
                  </a:txBody>
                  <a:tcPr marT="0" marB="0" marR="0" marL="0"/>
                </a:tc>
              </a:tr>
              <a:tr h="88900">
                <a:tc>
                  <a:txBody>
                    <a:bodyPr/>
                    <a:lstStyle/>
                    <a:p>
                      <a:pPr indent="0" lvl="0" marL="67945" marR="0" rtl="0" algn="l">
                        <a:lnSpc>
                          <a:spcPct val="182857"/>
                        </a:lnSpc>
                        <a:spcBef>
                          <a:spcPts val="0"/>
                        </a:spcBef>
                        <a:spcAft>
                          <a:spcPts val="0"/>
                        </a:spcAft>
                        <a:buNone/>
                      </a:pPr>
                      <a:r>
                        <a:rPr lang="en-US" sz="700"/>
                        <a:t>2</a:t>
                      </a:r>
                      <a:endParaRPr sz="600">
                        <a:latin typeface="Times New Roman"/>
                        <a:ea typeface="Times New Roman"/>
                        <a:cs typeface="Times New Roman"/>
                        <a:sym typeface="Times New Roman"/>
                      </a:endParaRPr>
                    </a:p>
                  </a:txBody>
                  <a:tcPr marT="0" marB="0" marR="0" marL="0"/>
                </a:tc>
                <a:tc>
                  <a:txBody>
                    <a:bodyPr/>
                    <a:lstStyle/>
                    <a:p>
                      <a:pPr indent="0" lvl="0" marL="67945" marR="0" rtl="0" algn="l">
                        <a:lnSpc>
                          <a:spcPct val="182857"/>
                        </a:lnSpc>
                        <a:spcBef>
                          <a:spcPts val="0"/>
                        </a:spcBef>
                        <a:spcAft>
                          <a:spcPts val="0"/>
                        </a:spcAft>
                        <a:buNone/>
                      </a:pPr>
                      <a:r>
                        <a:rPr lang="en-US" sz="700"/>
                        <a:t>Fuel used</a:t>
                      </a:r>
                      <a:endParaRPr sz="600">
                        <a:latin typeface="Times New Roman"/>
                        <a:ea typeface="Times New Roman"/>
                        <a:cs typeface="Times New Roman"/>
                        <a:sym typeface="Times New Roman"/>
                      </a:endParaRPr>
                    </a:p>
                  </a:txBody>
                  <a:tcPr marT="0" marB="0" marR="0" marL="0"/>
                </a:tc>
                <a:tc>
                  <a:txBody>
                    <a:bodyPr/>
                    <a:lstStyle/>
                    <a:p>
                      <a:pPr indent="0" lvl="0" marL="67945" marR="0" rtl="0" algn="l">
                        <a:lnSpc>
                          <a:spcPct val="182857"/>
                        </a:lnSpc>
                        <a:spcBef>
                          <a:spcPts val="0"/>
                        </a:spcBef>
                        <a:spcAft>
                          <a:spcPts val="0"/>
                        </a:spcAft>
                        <a:buNone/>
                      </a:pPr>
                      <a:r>
                        <a:rPr lang="en-US" sz="700"/>
                        <a:t>Petrol</a:t>
                      </a:r>
                      <a:endParaRPr sz="600">
                        <a:latin typeface="Times New Roman"/>
                        <a:ea typeface="Times New Roman"/>
                        <a:cs typeface="Times New Roman"/>
                        <a:sym typeface="Times New Roman"/>
                      </a:endParaRPr>
                    </a:p>
                  </a:txBody>
                  <a:tcPr marT="0" marB="0" marR="0" marL="0"/>
                </a:tc>
                <a:tc>
                  <a:txBody>
                    <a:bodyPr/>
                    <a:lstStyle/>
                    <a:p>
                      <a:pPr indent="0" lvl="0" marL="67945" marR="0" rtl="0" algn="l">
                        <a:lnSpc>
                          <a:spcPct val="182857"/>
                        </a:lnSpc>
                        <a:spcBef>
                          <a:spcPts val="0"/>
                        </a:spcBef>
                        <a:spcAft>
                          <a:spcPts val="0"/>
                        </a:spcAft>
                        <a:buNone/>
                      </a:pPr>
                      <a:r>
                        <a:rPr lang="en-US" sz="700"/>
                        <a:t>Diesel</a:t>
                      </a:r>
                      <a:endParaRPr sz="600">
                        <a:latin typeface="Times New Roman"/>
                        <a:ea typeface="Times New Roman"/>
                        <a:cs typeface="Times New Roman"/>
                        <a:sym typeface="Times New Roman"/>
                      </a:endParaRPr>
                    </a:p>
                  </a:txBody>
                  <a:tcPr marT="0" marB="0" marR="0" marL="0"/>
                </a:tc>
              </a:tr>
              <a:tr h="444525">
                <a:tc>
                  <a:txBody>
                    <a:bodyPr/>
                    <a:lstStyle/>
                    <a:p>
                      <a:pPr indent="0" lvl="0" marL="67945" marR="0" rtl="0" algn="l">
                        <a:lnSpc>
                          <a:spcPct val="192857"/>
                        </a:lnSpc>
                        <a:spcBef>
                          <a:spcPts val="0"/>
                        </a:spcBef>
                        <a:spcAft>
                          <a:spcPts val="0"/>
                        </a:spcAft>
                        <a:buNone/>
                      </a:pPr>
                      <a:r>
                        <a:rPr lang="en-US" sz="700"/>
                        <a:t>3</a:t>
                      </a:r>
                      <a:endParaRPr sz="600">
                        <a:latin typeface="Times New Roman"/>
                        <a:ea typeface="Times New Roman"/>
                        <a:cs typeface="Times New Roman"/>
                        <a:sym typeface="Times New Roman"/>
                      </a:endParaRPr>
                    </a:p>
                  </a:txBody>
                  <a:tcPr marT="0" marB="0" marR="0" marL="0"/>
                </a:tc>
                <a:tc>
                  <a:txBody>
                    <a:bodyPr/>
                    <a:lstStyle/>
                    <a:p>
                      <a:pPr indent="0" lvl="0" marL="67945" marR="0" rtl="0" algn="l">
                        <a:lnSpc>
                          <a:spcPct val="192857"/>
                        </a:lnSpc>
                        <a:spcBef>
                          <a:spcPts val="0"/>
                        </a:spcBef>
                        <a:spcAft>
                          <a:spcPts val="0"/>
                        </a:spcAft>
                        <a:buNone/>
                      </a:pPr>
                      <a:r>
                        <a:rPr lang="en-US" sz="700"/>
                        <a:t>Admission of the fuel</a:t>
                      </a:r>
                      <a:endParaRPr sz="600">
                        <a:latin typeface="Times New Roman"/>
                        <a:ea typeface="Times New Roman"/>
                        <a:cs typeface="Times New Roman"/>
                        <a:sym typeface="Times New Roman"/>
                      </a:endParaRPr>
                    </a:p>
                  </a:txBody>
                  <a:tcPr marT="0" marB="0" marR="0" marL="0"/>
                </a:tc>
                <a:tc>
                  <a:txBody>
                    <a:bodyPr/>
                    <a:lstStyle/>
                    <a:p>
                      <a:pPr indent="0" lvl="0" marL="67945" marR="60960" rtl="0" algn="just">
                        <a:spcBef>
                          <a:spcPts val="0"/>
                        </a:spcBef>
                        <a:spcAft>
                          <a:spcPts val="0"/>
                        </a:spcAft>
                        <a:buNone/>
                      </a:pPr>
                      <a:r>
                        <a:rPr lang="en-US" sz="700"/>
                        <a:t>During the suction stroke itself the petrol admitted to the cylinder with air</a:t>
                      </a:r>
                      <a:endParaRPr sz="600">
                        <a:latin typeface="Times New Roman"/>
                        <a:ea typeface="Times New Roman"/>
                        <a:cs typeface="Times New Roman"/>
                        <a:sym typeface="Times New Roman"/>
                      </a:endParaRPr>
                    </a:p>
                  </a:txBody>
                  <a:tcPr marT="0" marB="0" marR="0" marL="0"/>
                </a:tc>
                <a:tc>
                  <a:txBody>
                    <a:bodyPr/>
                    <a:lstStyle/>
                    <a:p>
                      <a:pPr indent="0" lvl="0" marL="67945" marR="60960" rtl="0" algn="just">
                        <a:spcBef>
                          <a:spcPts val="0"/>
                        </a:spcBef>
                        <a:spcAft>
                          <a:spcPts val="0"/>
                        </a:spcAft>
                        <a:buNone/>
                      </a:pPr>
                      <a:r>
                        <a:rPr lang="en-US" sz="700"/>
                        <a:t>At the end of the compression stroke the diesel is injected into the</a:t>
                      </a:r>
                      <a:endParaRPr sz="600"/>
                    </a:p>
                    <a:p>
                      <a:pPr indent="0" lvl="0" marL="67945" marR="0" rtl="0" algn="l">
                        <a:lnSpc>
                          <a:spcPct val="188571"/>
                        </a:lnSpc>
                        <a:spcBef>
                          <a:spcPts val="0"/>
                        </a:spcBef>
                        <a:spcAft>
                          <a:spcPts val="0"/>
                        </a:spcAft>
                        <a:buNone/>
                      </a:pPr>
                      <a:r>
                        <a:rPr lang="en-US" sz="700"/>
                        <a:t>cylinder</a:t>
                      </a:r>
                      <a:endParaRPr sz="600">
                        <a:latin typeface="Times New Roman"/>
                        <a:ea typeface="Times New Roman"/>
                        <a:cs typeface="Times New Roman"/>
                        <a:sym typeface="Times New Roman"/>
                      </a:endParaRPr>
                    </a:p>
                  </a:txBody>
                  <a:tcPr marT="0" marB="0" marR="0" marL="0"/>
                </a:tc>
              </a:tr>
              <a:tr h="361850">
                <a:tc>
                  <a:txBody>
                    <a:bodyPr/>
                    <a:lstStyle/>
                    <a:p>
                      <a:pPr indent="0" lvl="0" marL="67945" marR="0" rtl="0" algn="l">
                        <a:lnSpc>
                          <a:spcPct val="191428"/>
                        </a:lnSpc>
                        <a:spcBef>
                          <a:spcPts val="0"/>
                        </a:spcBef>
                        <a:spcAft>
                          <a:spcPts val="0"/>
                        </a:spcAft>
                        <a:buNone/>
                      </a:pPr>
                      <a:r>
                        <a:rPr lang="en-US" sz="700"/>
                        <a:t>4</a:t>
                      </a:r>
                      <a:endParaRPr sz="600">
                        <a:latin typeface="Times New Roman"/>
                        <a:ea typeface="Times New Roman"/>
                        <a:cs typeface="Times New Roman"/>
                        <a:sym typeface="Times New Roman"/>
                      </a:endParaRPr>
                    </a:p>
                  </a:txBody>
                  <a:tcPr marT="0" marB="0" marR="0" marL="0"/>
                </a:tc>
                <a:tc>
                  <a:txBody>
                    <a:bodyPr/>
                    <a:lstStyle/>
                    <a:p>
                      <a:pPr indent="0" lvl="0" marL="67945" marR="0" rtl="0" algn="l">
                        <a:spcBef>
                          <a:spcPts val="0"/>
                        </a:spcBef>
                        <a:spcAft>
                          <a:spcPts val="0"/>
                        </a:spcAft>
                        <a:buNone/>
                      </a:pPr>
                      <a:r>
                        <a:rPr lang="en-US" sz="700"/>
                        <a:t>Charge drawn during the suction stroke</a:t>
                      </a:r>
                      <a:endParaRPr sz="600">
                        <a:latin typeface="Times New Roman"/>
                        <a:ea typeface="Times New Roman"/>
                        <a:cs typeface="Times New Roman"/>
                        <a:sym typeface="Times New Roman"/>
                      </a:endParaRPr>
                    </a:p>
                  </a:txBody>
                  <a:tcPr marT="0" marB="0" marR="0" marL="0"/>
                </a:tc>
                <a:tc>
                  <a:txBody>
                    <a:bodyPr/>
                    <a:lstStyle/>
                    <a:p>
                      <a:pPr indent="0" lvl="0" marL="67945" marR="60960" rtl="0" algn="l">
                        <a:spcBef>
                          <a:spcPts val="0"/>
                        </a:spcBef>
                        <a:spcAft>
                          <a:spcPts val="0"/>
                        </a:spcAft>
                        <a:buNone/>
                      </a:pPr>
                      <a:r>
                        <a:rPr lang="en-US" sz="700"/>
                        <a:t>Air and petrol mixture is drawn during the suction</a:t>
                      </a:r>
                      <a:endParaRPr sz="600"/>
                    </a:p>
                    <a:p>
                      <a:pPr indent="0" lvl="0" marL="67945" marR="0" rtl="0" algn="l">
                        <a:lnSpc>
                          <a:spcPct val="188571"/>
                        </a:lnSpc>
                        <a:spcBef>
                          <a:spcPts val="0"/>
                        </a:spcBef>
                        <a:spcAft>
                          <a:spcPts val="0"/>
                        </a:spcAft>
                        <a:buNone/>
                      </a:pPr>
                      <a:r>
                        <a:rPr lang="en-US" sz="700"/>
                        <a:t>stroke</a:t>
                      </a:r>
                      <a:endParaRPr sz="600">
                        <a:latin typeface="Times New Roman"/>
                        <a:ea typeface="Times New Roman"/>
                        <a:cs typeface="Times New Roman"/>
                        <a:sym typeface="Times New Roman"/>
                      </a:endParaRPr>
                    </a:p>
                  </a:txBody>
                  <a:tcPr marT="0" marB="0" marR="0" marL="0"/>
                </a:tc>
                <a:tc>
                  <a:txBody>
                    <a:bodyPr/>
                    <a:lstStyle/>
                    <a:p>
                      <a:pPr indent="0" lvl="0" marL="67945" marR="0" rtl="0" algn="l">
                        <a:spcBef>
                          <a:spcPts val="0"/>
                        </a:spcBef>
                        <a:spcAft>
                          <a:spcPts val="0"/>
                        </a:spcAft>
                        <a:buNone/>
                      </a:pPr>
                      <a:r>
                        <a:rPr lang="en-US" sz="700"/>
                        <a:t>Only air is drawn during the suction stroke</a:t>
                      </a:r>
                      <a:endParaRPr sz="600">
                        <a:latin typeface="Times New Roman"/>
                        <a:ea typeface="Times New Roman"/>
                        <a:cs typeface="Times New Roman"/>
                        <a:sym typeface="Times New Roman"/>
                      </a:endParaRPr>
                    </a:p>
                  </a:txBody>
                  <a:tcPr marT="0" marB="0" marR="0" marL="0"/>
                </a:tc>
              </a:tr>
              <a:tr h="514925">
                <a:tc>
                  <a:txBody>
                    <a:bodyPr/>
                    <a:lstStyle/>
                    <a:p>
                      <a:pPr indent="0" lvl="0" marL="67945" marR="0" rtl="0" algn="l">
                        <a:lnSpc>
                          <a:spcPct val="191428"/>
                        </a:lnSpc>
                        <a:spcBef>
                          <a:spcPts val="0"/>
                        </a:spcBef>
                        <a:spcAft>
                          <a:spcPts val="0"/>
                        </a:spcAft>
                        <a:buNone/>
                      </a:pPr>
                      <a:r>
                        <a:rPr lang="en-US" sz="700"/>
                        <a:t>5</a:t>
                      </a:r>
                      <a:endParaRPr sz="600">
                        <a:latin typeface="Times New Roman"/>
                        <a:ea typeface="Times New Roman"/>
                        <a:cs typeface="Times New Roman"/>
                        <a:sym typeface="Times New Roman"/>
                      </a:endParaRPr>
                    </a:p>
                  </a:txBody>
                  <a:tcPr marT="0" marB="0" marR="0" marL="0"/>
                </a:tc>
                <a:tc>
                  <a:txBody>
                    <a:bodyPr/>
                    <a:lstStyle/>
                    <a:p>
                      <a:pPr indent="0" lvl="0" marL="67945" marR="0" rtl="0" algn="l">
                        <a:lnSpc>
                          <a:spcPct val="191428"/>
                        </a:lnSpc>
                        <a:spcBef>
                          <a:spcPts val="0"/>
                        </a:spcBef>
                        <a:spcAft>
                          <a:spcPts val="0"/>
                        </a:spcAft>
                        <a:buNone/>
                      </a:pPr>
                      <a:r>
                        <a:rPr lang="en-US" sz="700"/>
                        <a:t>Compression ratio</a:t>
                      </a:r>
                      <a:endParaRPr sz="600">
                        <a:latin typeface="Times New Roman"/>
                        <a:ea typeface="Times New Roman"/>
                        <a:cs typeface="Times New Roman"/>
                        <a:sym typeface="Times New Roman"/>
                      </a:endParaRPr>
                    </a:p>
                  </a:txBody>
                  <a:tcPr marT="0" marB="0" marR="0" marL="0"/>
                </a:tc>
                <a:tc>
                  <a:txBody>
                    <a:bodyPr/>
                    <a:lstStyle/>
                    <a:p>
                      <a:pPr indent="0" lvl="0" marL="67945" marR="0" rtl="0" algn="l">
                        <a:spcBef>
                          <a:spcPts val="0"/>
                        </a:spcBef>
                        <a:spcAft>
                          <a:spcPts val="0"/>
                        </a:spcAft>
                        <a:buNone/>
                      </a:pPr>
                      <a:r>
                        <a:rPr lang="en-US" sz="700"/>
                        <a:t>Low compression ratio ranging from 7:1 to12:1</a:t>
                      </a:r>
                      <a:endParaRPr sz="600">
                        <a:latin typeface="Times New Roman"/>
                        <a:ea typeface="Times New Roman"/>
                        <a:cs typeface="Times New Roman"/>
                        <a:sym typeface="Times New Roman"/>
                      </a:endParaRPr>
                    </a:p>
                  </a:txBody>
                  <a:tcPr marT="0" marB="0" marR="0" marL="0"/>
                </a:tc>
                <a:tc>
                  <a:txBody>
                    <a:bodyPr/>
                    <a:lstStyle/>
                    <a:p>
                      <a:pPr indent="0" lvl="0" marL="67945" marR="0" rtl="0" algn="l">
                        <a:lnSpc>
                          <a:spcPct val="191428"/>
                        </a:lnSpc>
                        <a:spcBef>
                          <a:spcPts val="0"/>
                        </a:spcBef>
                        <a:spcAft>
                          <a:spcPts val="0"/>
                        </a:spcAft>
                        <a:buNone/>
                      </a:pPr>
                      <a:r>
                        <a:rPr lang="en-US" sz="700"/>
                        <a:t>High compression ratio</a:t>
                      </a:r>
                      <a:endParaRPr sz="600"/>
                    </a:p>
                    <a:p>
                      <a:pPr indent="0" lvl="0" marL="67945" marR="61595" rtl="0" algn="l">
                        <a:lnSpc>
                          <a:spcPct val="192857"/>
                        </a:lnSpc>
                        <a:spcBef>
                          <a:spcPts val="0"/>
                        </a:spcBef>
                        <a:spcAft>
                          <a:spcPts val="0"/>
                        </a:spcAft>
                        <a:buNone/>
                      </a:pPr>
                      <a:r>
                        <a:rPr lang="en-US" sz="700"/>
                        <a:t>ranging	from	16:1	to 20:1</a:t>
                      </a:r>
                      <a:endParaRPr sz="600">
                        <a:latin typeface="Times New Roman"/>
                        <a:ea typeface="Times New Roman"/>
                        <a:cs typeface="Times New Roman"/>
                        <a:sym typeface="Times New Roman"/>
                      </a:endParaRPr>
                    </a:p>
                  </a:txBody>
                  <a:tcPr marT="0" marB="0" marR="0" marL="0"/>
                </a:tc>
              </a:tr>
              <a:tr h="642900">
                <a:tc>
                  <a:txBody>
                    <a:bodyPr/>
                    <a:lstStyle/>
                    <a:p>
                      <a:pPr indent="0" lvl="0" marL="67945" marR="0" rtl="0" algn="l">
                        <a:lnSpc>
                          <a:spcPct val="191428"/>
                        </a:lnSpc>
                        <a:spcBef>
                          <a:spcPts val="0"/>
                        </a:spcBef>
                        <a:spcAft>
                          <a:spcPts val="0"/>
                        </a:spcAft>
                        <a:buNone/>
                      </a:pPr>
                      <a:r>
                        <a:rPr lang="en-US" sz="700"/>
                        <a:t>6</a:t>
                      </a:r>
                      <a:endParaRPr sz="600">
                        <a:latin typeface="Times New Roman"/>
                        <a:ea typeface="Times New Roman"/>
                        <a:cs typeface="Times New Roman"/>
                        <a:sym typeface="Times New Roman"/>
                      </a:endParaRPr>
                    </a:p>
                  </a:txBody>
                  <a:tcPr marT="0" marB="0" marR="0" marL="0"/>
                </a:tc>
                <a:tc>
                  <a:txBody>
                    <a:bodyPr/>
                    <a:lstStyle/>
                    <a:p>
                      <a:pPr indent="0" lvl="0" marL="67945" marR="0" rtl="0" algn="l">
                        <a:lnSpc>
                          <a:spcPct val="191428"/>
                        </a:lnSpc>
                        <a:spcBef>
                          <a:spcPts val="0"/>
                        </a:spcBef>
                        <a:spcAft>
                          <a:spcPts val="0"/>
                        </a:spcAft>
                        <a:buNone/>
                      </a:pPr>
                      <a:r>
                        <a:rPr lang="en-US" sz="700"/>
                        <a:t>Ignition of the fuel</a:t>
                      </a:r>
                      <a:endParaRPr sz="600">
                        <a:latin typeface="Times New Roman"/>
                        <a:ea typeface="Times New Roman"/>
                        <a:cs typeface="Times New Roman"/>
                        <a:sym typeface="Times New Roman"/>
                      </a:endParaRPr>
                    </a:p>
                  </a:txBody>
                  <a:tcPr marT="0" marB="0" marR="0" marL="0"/>
                </a:tc>
                <a:tc>
                  <a:txBody>
                    <a:bodyPr/>
                    <a:lstStyle/>
                    <a:p>
                      <a:pPr indent="0" lvl="0" marL="67945" marR="0" rtl="0" algn="l">
                        <a:spcBef>
                          <a:spcPts val="0"/>
                        </a:spcBef>
                        <a:spcAft>
                          <a:spcPts val="0"/>
                        </a:spcAft>
                        <a:buNone/>
                      </a:pPr>
                      <a:r>
                        <a:rPr lang="en-US" sz="700"/>
                        <a:t>Petrol is ignited by the sparkplug</a:t>
                      </a:r>
                      <a:endParaRPr sz="600">
                        <a:latin typeface="Times New Roman"/>
                        <a:ea typeface="Times New Roman"/>
                        <a:cs typeface="Times New Roman"/>
                        <a:sym typeface="Times New Roman"/>
                      </a:endParaRPr>
                    </a:p>
                  </a:txBody>
                  <a:tcPr marT="0" marB="0" marR="0" marL="0"/>
                </a:tc>
                <a:tc>
                  <a:txBody>
                    <a:bodyPr/>
                    <a:lstStyle/>
                    <a:p>
                      <a:pPr indent="0" lvl="0" marL="67945" marR="0" rtl="0" algn="l">
                        <a:lnSpc>
                          <a:spcPct val="191428"/>
                        </a:lnSpc>
                        <a:spcBef>
                          <a:spcPts val="0"/>
                        </a:spcBef>
                        <a:spcAft>
                          <a:spcPts val="0"/>
                        </a:spcAft>
                        <a:buNone/>
                      </a:pPr>
                      <a:r>
                        <a:rPr lang="en-US" sz="700"/>
                        <a:t>Diesel	is	ignited	by</a:t>
                      </a:r>
                      <a:endParaRPr sz="600"/>
                    </a:p>
                    <a:p>
                      <a:pPr indent="0" lvl="0" marL="67945" marR="62230" rtl="0" algn="l">
                        <a:lnSpc>
                          <a:spcPct val="192857"/>
                        </a:lnSpc>
                        <a:spcBef>
                          <a:spcPts val="0"/>
                        </a:spcBef>
                        <a:spcAft>
                          <a:spcPts val="0"/>
                        </a:spcAft>
                        <a:buNone/>
                      </a:pPr>
                      <a:r>
                        <a:rPr lang="en-US" sz="700"/>
                        <a:t>compression ignition or self-ignition</a:t>
                      </a:r>
                      <a:endParaRPr sz="600">
                        <a:latin typeface="Times New Roman"/>
                        <a:ea typeface="Times New Roman"/>
                        <a:cs typeface="Times New Roman"/>
                        <a:sym typeface="Times New Roman"/>
                      </a:endParaRPr>
                    </a:p>
                  </a:txBody>
                  <a:tcPr marT="0" marB="0" marR="0" marL="0"/>
                </a:tc>
              </a:tr>
              <a:tr h="361850">
                <a:tc>
                  <a:txBody>
                    <a:bodyPr/>
                    <a:lstStyle/>
                    <a:p>
                      <a:pPr indent="0" lvl="0" marL="67945" marR="0" rtl="0" algn="l">
                        <a:lnSpc>
                          <a:spcPct val="191428"/>
                        </a:lnSpc>
                        <a:spcBef>
                          <a:spcPts val="0"/>
                        </a:spcBef>
                        <a:spcAft>
                          <a:spcPts val="0"/>
                        </a:spcAft>
                        <a:buNone/>
                      </a:pPr>
                      <a:r>
                        <a:rPr lang="en-US" sz="700"/>
                        <a:t>7</a:t>
                      </a:r>
                      <a:endParaRPr sz="600">
                        <a:latin typeface="Times New Roman"/>
                        <a:ea typeface="Times New Roman"/>
                        <a:cs typeface="Times New Roman"/>
                        <a:sym typeface="Times New Roman"/>
                      </a:endParaRPr>
                    </a:p>
                  </a:txBody>
                  <a:tcPr marT="0" marB="0" marR="0" marL="0"/>
                </a:tc>
                <a:tc>
                  <a:txBody>
                    <a:bodyPr/>
                    <a:lstStyle/>
                    <a:p>
                      <a:pPr indent="0" lvl="0" marL="67945" marR="0" rtl="0" algn="l">
                        <a:lnSpc>
                          <a:spcPct val="191428"/>
                        </a:lnSpc>
                        <a:spcBef>
                          <a:spcPts val="0"/>
                        </a:spcBef>
                        <a:spcAft>
                          <a:spcPts val="0"/>
                        </a:spcAft>
                        <a:buNone/>
                      </a:pPr>
                      <a:r>
                        <a:rPr lang="en-US" sz="700"/>
                        <a:t>Engine speed</a:t>
                      </a:r>
                      <a:endParaRPr sz="600">
                        <a:latin typeface="Times New Roman"/>
                        <a:ea typeface="Times New Roman"/>
                        <a:cs typeface="Times New Roman"/>
                        <a:sym typeface="Times New Roman"/>
                      </a:endParaRPr>
                    </a:p>
                  </a:txBody>
                  <a:tcPr marT="0" marB="0" marR="0" marL="0"/>
                </a:tc>
                <a:tc>
                  <a:txBody>
                    <a:bodyPr/>
                    <a:lstStyle/>
                    <a:p>
                      <a:pPr indent="0" lvl="0" marL="67945" marR="0" rtl="0" algn="l">
                        <a:spcBef>
                          <a:spcPts val="0"/>
                        </a:spcBef>
                        <a:spcAft>
                          <a:spcPts val="0"/>
                        </a:spcAft>
                        <a:buNone/>
                      </a:pPr>
                      <a:r>
                        <a:rPr lang="en-US" sz="700"/>
                        <a:t>High engine speeds of about 3000 rpm</a:t>
                      </a:r>
                      <a:endParaRPr sz="600">
                        <a:latin typeface="Times New Roman"/>
                        <a:ea typeface="Times New Roman"/>
                        <a:cs typeface="Times New Roman"/>
                        <a:sym typeface="Times New Roman"/>
                      </a:endParaRPr>
                    </a:p>
                  </a:txBody>
                  <a:tcPr marT="0" marB="0" marR="0" marL="0"/>
                </a:tc>
                <a:tc>
                  <a:txBody>
                    <a:bodyPr/>
                    <a:lstStyle/>
                    <a:p>
                      <a:pPr indent="0" lvl="0" marL="67945" marR="61595" rtl="0" algn="l">
                        <a:spcBef>
                          <a:spcPts val="0"/>
                        </a:spcBef>
                        <a:spcAft>
                          <a:spcPts val="0"/>
                        </a:spcAft>
                        <a:buNone/>
                      </a:pPr>
                      <a:r>
                        <a:rPr lang="en-US" sz="700"/>
                        <a:t>Low	engine	speeds ranging from 500 to1500</a:t>
                      </a:r>
                      <a:endParaRPr sz="600"/>
                    </a:p>
                    <a:p>
                      <a:pPr indent="0" lvl="0" marL="67945" marR="0" rtl="0" algn="l">
                        <a:lnSpc>
                          <a:spcPct val="188571"/>
                        </a:lnSpc>
                        <a:spcBef>
                          <a:spcPts val="0"/>
                        </a:spcBef>
                        <a:spcAft>
                          <a:spcPts val="0"/>
                        </a:spcAft>
                        <a:buNone/>
                      </a:pPr>
                      <a:r>
                        <a:rPr lang="en-US" sz="700"/>
                        <a:t>rpm</a:t>
                      </a:r>
                      <a:endParaRPr sz="600">
                        <a:latin typeface="Times New Roman"/>
                        <a:ea typeface="Times New Roman"/>
                        <a:cs typeface="Times New Roman"/>
                        <a:sym typeface="Times New Roman"/>
                      </a:endParaRPr>
                    </a:p>
                  </a:txBody>
                  <a:tcPr marT="0" marB="0" marR="0" marL="0"/>
                </a:tc>
              </a:tr>
              <a:tr h="444525">
                <a:tc>
                  <a:txBody>
                    <a:bodyPr/>
                    <a:lstStyle/>
                    <a:p>
                      <a:pPr indent="0" lvl="0" marL="67945" marR="0" rtl="0" algn="l">
                        <a:lnSpc>
                          <a:spcPct val="191428"/>
                        </a:lnSpc>
                        <a:spcBef>
                          <a:spcPts val="0"/>
                        </a:spcBef>
                        <a:spcAft>
                          <a:spcPts val="0"/>
                        </a:spcAft>
                        <a:buNone/>
                      </a:pPr>
                      <a:r>
                        <a:rPr lang="en-US" sz="700"/>
                        <a:t>8</a:t>
                      </a:r>
                      <a:endParaRPr sz="600">
                        <a:latin typeface="Times New Roman"/>
                        <a:ea typeface="Times New Roman"/>
                        <a:cs typeface="Times New Roman"/>
                        <a:sym typeface="Times New Roman"/>
                      </a:endParaRPr>
                    </a:p>
                  </a:txBody>
                  <a:tcPr marT="0" marB="0" marR="0" marL="0"/>
                </a:tc>
                <a:tc>
                  <a:txBody>
                    <a:bodyPr/>
                    <a:lstStyle/>
                    <a:p>
                      <a:pPr indent="0" lvl="0" marL="67945" marR="0" rtl="0" algn="l">
                        <a:lnSpc>
                          <a:spcPct val="191428"/>
                        </a:lnSpc>
                        <a:spcBef>
                          <a:spcPts val="0"/>
                        </a:spcBef>
                        <a:spcAft>
                          <a:spcPts val="0"/>
                        </a:spcAft>
                        <a:buNone/>
                      </a:pPr>
                      <a:r>
                        <a:rPr lang="en-US" sz="700"/>
                        <a:t>Power output</a:t>
                      </a:r>
                      <a:endParaRPr sz="600">
                        <a:latin typeface="Times New Roman"/>
                        <a:ea typeface="Times New Roman"/>
                        <a:cs typeface="Times New Roman"/>
                        <a:sym typeface="Times New Roman"/>
                      </a:endParaRPr>
                    </a:p>
                  </a:txBody>
                  <a:tcPr marT="0" marB="0" marR="0" marL="0"/>
                </a:tc>
                <a:tc>
                  <a:txBody>
                    <a:bodyPr/>
                    <a:lstStyle/>
                    <a:p>
                      <a:pPr indent="0" lvl="0" marL="67945" marR="61595" rtl="0" algn="l">
                        <a:spcBef>
                          <a:spcPts val="0"/>
                        </a:spcBef>
                        <a:spcAft>
                          <a:spcPts val="0"/>
                        </a:spcAft>
                        <a:buNone/>
                      </a:pPr>
                      <a:r>
                        <a:rPr lang="en-US" sz="700"/>
                        <a:t>Because	of	the	low compression ratio power</a:t>
                      </a:r>
                      <a:endParaRPr sz="600"/>
                    </a:p>
                    <a:p>
                      <a:pPr indent="0" lvl="0" marL="67945" marR="0" rtl="0" algn="l">
                        <a:lnSpc>
                          <a:spcPct val="188571"/>
                        </a:lnSpc>
                        <a:spcBef>
                          <a:spcPts val="0"/>
                        </a:spcBef>
                        <a:spcAft>
                          <a:spcPts val="0"/>
                        </a:spcAft>
                        <a:buNone/>
                      </a:pPr>
                      <a:r>
                        <a:rPr lang="en-US" sz="700"/>
                        <a:t>developed will be less</a:t>
                      </a:r>
                      <a:endParaRPr sz="600">
                        <a:latin typeface="Times New Roman"/>
                        <a:ea typeface="Times New Roman"/>
                        <a:cs typeface="Times New Roman"/>
                        <a:sym typeface="Times New Roman"/>
                      </a:endParaRPr>
                    </a:p>
                  </a:txBody>
                  <a:tcPr marT="0" marB="0" marR="0" marL="0"/>
                </a:tc>
                <a:tc>
                  <a:txBody>
                    <a:bodyPr/>
                    <a:lstStyle/>
                    <a:p>
                      <a:pPr indent="0" lvl="0" marL="67945" marR="60960" rtl="0" algn="l">
                        <a:spcBef>
                          <a:spcPts val="0"/>
                        </a:spcBef>
                        <a:spcAft>
                          <a:spcPts val="0"/>
                        </a:spcAft>
                        <a:buNone/>
                      </a:pPr>
                      <a:r>
                        <a:rPr lang="en-US" sz="700"/>
                        <a:t>Due to high compression ratio	the	power</a:t>
                      </a:r>
                      <a:endParaRPr sz="600"/>
                    </a:p>
                    <a:p>
                      <a:pPr indent="0" lvl="0" marL="67945" marR="0" rtl="0" algn="l">
                        <a:lnSpc>
                          <a:spcPct val="188571"/>
                        </a:lnSpc>
                        <a:spcBef>
                          <a:spcPts val="0"/>
                        </a:spcBef>
                        <a:spcAft>
                          <a:spcPts val="0"/>
                        </a:spcAft>
                        <a:buNone/>
                      </a:pPr>
                      <a:r>
                        <a:rPr lang="en-US" sz="700"/>
                        <a:t>developed will be more</a:t>
                      </a:r>
                      <a:endParaRPr sz="600">
                        <a:latin typeface="Times New Roman"/>
                        <a:ea typeface="Times New Roman"/>
                        <a:cs typeface="Times New Roman"/>
                        <a:sym typeface="Times New Roman"/>
                      </a:endParaRPr>
                    </a:p>
                  </a:txBody>
                  <a:tcPr marT="0" marB="0" marR="0" marL="0"/>
                </a:tc>
              </a:tr>
              <a:tr h="652750">
                <a:tc>
                  <a:txBody>
                    <a:bodyPr/>
                    <a:lstStyle/>
                    <a:p>
                      <a:pPr indent="0" lvl="0" marL="67945" marR="0" rtl="0" algn="l">
                        <a:lnSpc>
                          <a:spcPct val="191428"/>
                        </a:lnSpc>
                        <a:spcBef>
                          <a:spcPts val="0"/>
                        </a:spcBef>
                        <a:spcAft>
                          <a:spcPts val="0"/>
                        </a:spcAft>
                        <a:buNone/>
                      </a:pPr>
                      <a:r>
                        <a:rPr lang="en-US" sz="700"/>
                        <a:t>9</a:t>
                      </a:r>
                      <a:endParaRPr sz="600">
                        <a:latin typeface="Times New Roman"/>
                        <a:ea typeface="Times New Roman"/>
                        <a:cs typeface="Times New Roman"/>
                        <a:sym typeface="Times New Roman"/>
                      </a:endParaRPr>
                    </a:p>
                  </a:txBody>
                  <a:tcPr marT="0" marB="0" marR="0" marL="0"/>
                </a:tc>
                <a:tc>
                  <a:txBody>
                    <a:bodyPr/>
                    <a:lstStyle/>
                    <a:p>
                      <a:pPr indent="0" lvl="0" marL="67945" marR="0" rtl="0" algn="l">
                        <a:lnSpc>
                          <a:spcPct val="191428"/>
                        </a:lnSpc>
                        <a:spcBef>
                          <a:spcPts val="0"/>
                        </a:spcBef>
                        <a:spcAft>
                          <a:spcPts val="0"/>
                        </a:spcAft>
                        <a:buNone/>
                      </a:pPr>
                      <a:r>
                        <a:rPr lang="en-US" sz="700"/>
                        <a:t>Thermal efficiency</a:t>
                      </a:r>
                      <a:endParaRPr sz="600">
                        <a:latin typeface="Times New Roman"/>
                        <a:ea typeface="Times New Roman"/>
                        <a:cs typeface="Times New Roman"/>
                        <a:sym typeface="Times New Roman"/>
                      </a:endParaRPr>
                    </a:p>
                  </a:txBody>
                  <a:tcPr marT="0" marB="0" marR="0" marL="0"/>
                </a:tc>
                <a:tc>
                  <a:txBody>
                    <a:bodyPr/>
                    <a:lstStyle/>
                    <a:p>
                      <a:pPr indent="0" lvl="0" marL="67945" marR="0" rtl="0" algn="l">
                        <a:lnSpc>
                          <a:spcPct val="191428"/>
                        </a:lnSpc>
                        <a:spcBef>
                          <a:spcPts val="0"/>
                        </a:spcBef>
                        <a:spcAft>
                          <a:spcPts val="0"/>
                        </a:spcAft>
                        <a:buNone/>
                      </a:pPr>
                      <a:r>
                        <a:rPr lang="en-US" sz="700"/>
                        <a:t>The thermal efficiency is</a:t>
                      </a:r>
                      <a:endParaRPr sz="600"/>
                    </a:p>
                    <a:p>
                      <a:pPr indent="0" lvl="0" marL="67945" marR="60960" rtl="0" algn="l">
                        <a:lnSpc>
                          <a:spcPct val="192857"/>
                        </a:lnSpc>
                        <a:spcBef>
                          <a:spcPts val="0"/>
                        </a:spcBef>
                        <a:spcAft>
                          <a:spcPts val="0"/>
                        </a:spcAft>
                        <a:buNone/>
                      </a:pPr>
                      <a:r>
                        <a:rPr lang="en-US" sz="700"/>
                        <a:t>less	due	to	lower compression ratio</a:t>
                      </a:r>
                      <a:endParaRPr sz="600">
                        <a:latin typeface="Times New Roman"/>
                        <a:ea typeface="Times New Roman"/>
                        <a:cs typeface="Times New Roman"/>
                        <a:sym typeface="Times New Roman"/>
                      </a:endParaRPr>
                    </a:p>
                  </a:txBody>
                  <a:tcPr marT="0" marB="0" marR="0" marL="0"/>
                </a:tc>
                <a:tc>
                  <a:txBody>
                    <a:bodyPr/>
                    <a:lstStyle/>
                    <a:p>
                      <a:pPr indent="0" lvl="0" marL="67945" marR="0" rtl="0" algn="l">
                        <a:lnSpc>
                          <a:spcPct val="191428"/>
                        </a:lnSpc>
                        <a:spcBef>
                          <a:spcPts val="0"/>
                        </a:spcBef>
                        <a:spcAft>
                          <a:spcPts val="0"/>
                        </a:spcAft>
                        <a:buNone/>
                      </a:pPr>
                      <a:r>
                        <a:rPr lang="en-US" sz="700"/>
                        <a:t>The thermal efficiency is</a:t>
                      </a:r>
                      <a:endParaRPr sz="600"/>
                    </a:p>
                    <a:p>
                      <a:pPr indent="0" lvl="0" marL="67945" marR="61595" rtl="0" algn="l">
                        <a:lnSpc>
                          <a:spcPct val="192857"/>
                        </a:lnSpc>
                        <a:spcBef>
                          <a:spcPts val="0"/>
                        </a:spcBef>
                        <a:spcAft>
                          <a:spcPts val="0"/>
                        </a:spcAft>
                        <a:buNone/>
                      </a:pPr>
                      <a:r>
                        <a:rPr lang="en-US" sz="700"/>
                        <a:t>higher	due	to	high compression ratio</a:t>
                      </a:r>
                      <a:endParaRPr sz="600">
                        <a:latin typeface="Times New Roman"/>
                        <a:ea typeface="Times New Roman"/>
                        <a:cs typeface="Times New Roman"/>
                        <a:sym typeface="Times New Roman"/>
                      </a:endParaRPr>
                    </a:p>
                  </a:txBody>
                  <a:tcPr marT="0" marB="0" marR="0" marL="0"/>
                </a:tc>
              </a:tr>
              <a:tr h="755125">
                <a:tc>
                  <a:txBody>
                    <a:bodyPr/>
                    <a:lstStyle/>
                    <a:p>
                      <a:pPr indent="0" lvl="0" marL="67945" marR="0" rtl="0" algn="l">
                        <a:lnSpc>
                          <a:spcPct val="192857"/>
                        </a:lnSpc>
                        <a:spcBef>
                          <a:spcPts val="0"/>
                        </a:spcBef>
                        <a:spcAft>
                          <a:spcPts val="0"/>
                        </a:spcAft>
                        <a:buNone/>
                      </a:pPr>
                      <a:r>
                        <a:rPr lang="en-US" sz="700"/>
                        <a:t>10</a:t>
                      </a:r>
                      <a:endParaRPr sz="600">
                        <a:latin typeface="Times New Roman"/>
                        <a:ea typeface="Times New Roman"/>
                        <a:cs typeface="Times New Roman"/>
                        <a:sym typeface="Times New Roman"/>
                      </a:endParaRPr>
                    </a:p>
                  </a:txBody>
                  <a:tcPr marT="0" marB="0" marR="0" marL="0"/>
                </a:tc>
                <a:tc>
                  <a:txBody>
                    <a:bodyPr/>
                    <a:lstStyle/>
                    <a:p>
                      <a:pPr indent="0" lvl="0" marL="67945" marR="0" rtl="0" algn="l">
                        <a:lnSpc>
                          <a:spcPct val="192857"/>
                        </a:lnSpc>
                        <a:spcBef>
                          <a:spcPts val="0"/>
                        </a:spcBef>
                        <a:spcAft>
                          <a:spcPts val="0"/>
                        </a:spcAft>
                        <a:buNone/>
                      </a:pPr>
                      <a:r>
                        <a:rPr lang="en-US" sz="700"/>
                        <a:t>Noise and vibration</a:t>
                      </a:r>
                      <a:endParaRPr sz="600">
                        <a:latin typeface="Times New Roman"/>
                        <a:ea typeface="Times New Roman"/>
                        <a:cs typeface="Times New Roman"/>
                        <a:sym typeface="Times New Roman"/>
                      </a:endParaRPr>
                    </a:p>
                  </a:txBody>
                  <a:tcPr marT="0" marB="0" marR="0" marL="0"/>
                </a:tc>
                <a:tc>
                  <a:txBody>
                    <a:bodyPr/>
                    <a:lstStyle/>
                    <a:p>
                      <a:pPr indent="0" lvl="0" marL="67945" marR="60960" rtl="0" algn="l">
                        <a:spcBef>
                          <a:spcPts val="0"/>
                        </a:spcBef>
                        <a:spcAft>
                          <a:spcPts val="0"/>
                        </a:spcAft>
                        <a:buNone/>
                      </a:pPr>
                      <a:r>
                        <a:rPr lang="en-US" sz="700"/>
                        <a:t>Because		of	lower operating	pressure	the</a:t>
                      </a:r>
                      <a:endParaRPr sz="600"/>
                    </a:p>
                    <a:p>
                      <a:pPr indent="0" lvl="0" marL="67945" marR="0" rtl="0" algn="l">
                        <a:lnSpc>
                          <a:spcPct val="192857"/>
                        </a:lnSpc>
                        <a:spcBef>
                          <a:spcPts val="0"/>
                        </a:spcBef>
                        <a:spcAft>
                          <a:spcPts val="0"/>
                        </a:spcAft>
                        <a:buNone/>
                      </a:pPr>
                      <a:r>
                        <a:rPr lang="en-US" sz="700"/>
                        <a:t>noise and vibrations are almost nil</a:t>
                      </a:r>
                      <a:endParaRPr sz="600">
                        <a:latin typeface="Times New Roman"/>
                        <a:ea typeface="Times New Roman"/>
                        <a:cs typeface="Times New Roman"/>
                        <a:sym typeface="Times New Roman"/>
                      </a:endParaRPr>
                    </a:p>
                  </a:txBody>
                  <a:tcPr marT="0" marB="0" marR="0" marL="0"/>
                </a:tc>
                <a:tc>
                  <a:txBody>
                    <a:bodyPr/>
                    <a:lstStyle/>
                    <a:p>
                      <a:pPr indent="0" lvl="0" marL="67945" marR="60325" rtl="0" algn="l">
                        <a:spcBef>
                          <a:spcPts val="0"/>
                        </a:spcBef>
                        <a:spcAft>
                          <a:spcPts val="0"/>
                        </a:spcAft>
                        <a:buNone/>
                      </a:pPr>
                      <a:r>
                        <a:rPr lang="en-US" sz="700"/>
                        <a:t>Because		of	higher operating	pressure	the</a:t>
                      </a:r>
                      <a:endParaRPr sz="600"/>
                    </a:p>
                    <a:p>
                      <a:pPr indent="0" lvl="0" marL="67945" marR="0" rtl="0" algn="l">
                        <a:lnSpc>
                          <a:spcPct val="192857"/>
                        </a:lnSpc>
                        <a:spcBef>
                          <a:spcPts val="0"/>
                        </a:spcBef>
                        <a:spcAft>
                          <a:spcPts val="0"/>
                        </a:spcAft>
                        <a:buNone/>
                      </a:pPr>
                      <a:r>
                        <a:rPr lang="en-US" sz="700"/>
                        <a:t>noise and vibrations are high</a:t>
                      </a:r>
                      <a:endParaRPr sz="600">
                        <a:latin typeface="Times New Roman"/>
                        <a:ea typeface="Times New Roman"/>
                        <a:cs typeface="Times New Roman"/>
                        <a:sym typeface="Times New Roman"/>
                      </a:endParaRPr>
                    </a:p>
                  </a:txBody>
                  <a:tcPr marT="0" marB="0" marR="0" marL="0"/>
                </a:tc>
              </a:tr>
              <a:tr h="369725">
                <a:tc>
                  <a:txBody>
                    <a:bodyPr/>
                    <a:lstStyle/>
                    <a:p>
                      <a:pPr indent="0" lvl="0" marL="67945" marR="0" rtl="0" algn="l">
                        <a:lnSpc>
                          <a:spcPct val="191428"/>
                        </a:lnSpc>
                        <a:spcBef>
                          <a:spcPts val="0"/>
                        </a:spcBef>
                        <a:spcAft>
                          <a:spcPts val="0"/>
                        </a:spcAft>
                        <a:buNone/>
                      </a:pPr>
                      <a:r>
                        <a:rPr lang="en-US" sz="700"/>
                        <a:t>11</a:t>
                      </a:r>
                      <a:endParaRPr sz="600">
                        <a:latin typeface="Times New Roman"/>
                        <a:ea typeface="Times New Roman"/>
                        <a:cs typeface="Times New Roman"/>
                        <a:sym typeface="Times New Roman"/>
                      </a:endParaRPr>
                    </a:p>
                  </a:txBody>
                  <a:tcPr marT="0" marB="0" marR="0" marL="0"/>
                </a:tc>
                <a:tc>
                  <a:txBody>
                    <a:bodyPr/>
                    <a:lstStyle/>
                    <a:p>
                      <a:pPr indent="0" lvl="0" marL="67945" marR="0" rtl="0" algn="l">
                        <a:lnSpc>
                          <a:spcPct val="191428"/>
                        </a:lnSpc>
                        <a:spcBef>
                          <a:spcPts val="0"/>
                        </a:spcBef>
                        <a:spcAft>
                          <a:spcPts val="0"/>
                        </a:spcAft>
                        <a:buNone/>
                      </a:pPr>
                      <a:r>
                        <a:rPr lang="en-US" sz="700"/>
                        <a:t>Weight of the engine</a:t>
                      </a:r>
                      <a:endParaRPr sz="600">
                        <a:latin typeface="Times New Roman"/>
                        <a:ea typeface="Times New Roman"/>
                        <a:cs typeface="Times New Roman"/>
                        <a:sym typeface="Times New Roman"/>
                      </a:endParaRPr>
                    </a:p>
                  </a:txBody>
                  <a:tcPr marT="0" marB="0" marR="0" marL="0"/>
                </a:tc>
                <a:tc>
                  <a:txBody>
                    <a:bodyPr/>
                    <a:lstStyle/>
                    <a:p>
                      <a:pPr indent="0" lvl="0" marL="67945" marR="0" rtl="0" algn="l">
                        <a:lnSpc>
                          <a:spcPct val="191428"/>
                        </a:lnSpc>
                        <a:spcBef>
                          <a:spcPts val="0"/>
                        </a:spcBef>
                        <a:spcAft>
                          <a:spcPts val="0"/>
                        </a:spcAft>
                        <a:buNone/>
                      </a:pPr>
                      <a:r>
                        <a:rPr lang="en-US" sz="700"/>
                        <a:t>Weight of the engine is</a:t>
                      </a:r>
                      <a:endParaRPr sz="600"/>
                    </a:p>
                    <a:p>
                      <a:pPr indent="0" lvl="0" marL="67945" marR="0" rtl="0" algn="l">
                        <a:lnSpc>
                          <a:spcPct val="188571"/>
                        </a:lnSpc>
                        <a:spcBef>
                          <a:spcPts val="0"/>
                        </a:spcBef>
                        <a:spcAft>
                          <a:spcPts val="0"/>
                        </a:spcAft>
                        <a:buNone/>
                      </a:pPr>
                      <a:r>
                        <a:rPr lang="en-US" sz="700"/>
                        <a:t>less</a:t>
                      </a:r>
                      <a:endParaRPr sz="600">
                        <a:latin typeface="Times New Roman"/>
                        <a:ea typeface="Times New Roman"/>
                        <a:cs typeface="Times New Roman"/>
                        <a:sym typeface="Times New Roman"/>
                      </a:endParaRPr>
                    </a:p>
                  </a:txBody>
                  <a:tcPr marT="0" marB="0" marR="0" marL="0"/>
                </a:tc>
                <a:tc>
                  <a:txBody>
                    <a:bodyPr/>
                    <a:lstStyle/>
                    <a:p>
                      <a:pPr indent="0" lvl="0" marL="67945" marR="0" rtl="0" algn="l">
                        <a:lnSpc>
                          <a:spcPct val="191428"/>
                        </a:lnSpc>
                        <a:spcBef>
                          <a:spcPts val="0"/>
                        </a:spcBef>
                        <a:spcAft>
                          <a:spcPts val="0"/>
                        </a:spcAft>
                        <a:buNone/>
                      </a:pPr>
                      <a:r>
                        <a:rPr lang="en-US" sz="700"/>
                        <a:t>Weight of the engine is</a:t>
                      </a:r>
                      <a:endParaRPr sz="600"/>
                    </a:p>
                    <a:p>
                      <a:pPr indent="0" lvl="0" marL="67945" marR="0" rtl="0" algn="l">
                        <a:lnSpc>
                          <a:spcPct val="188571"/>
                        </a:lnSpc>
                        <a:spcBef>
                          <a:spcPts val="0"/>
                        </a:spcBef>
                        <a:spcAft>
                          <a:spcPts val="0"/>
                        </a:spcAft>
                        <a:buNone/>
                      </a:pPr>
                      <a:r>
                        <a:rPr lang="en-US" sz="700"/>
                        <a:t>more</a:t>
                      </a:r>
                      <a:endParaRPr sz="600">
                        <a:latin typeface="Times New Roman"/>
                        <a:ea typeface="Times New Roman"/>
                        <a:cs typeface="Times New Roman"/>
                        <a:sym typeface="Times New Roman"/>
                      </a:endParaRPr>
                    </a:p>
                  </a:txBody>
                  <a:tcPr marT="0" marB="0" marR="0" marL="0"/>
                </a:tc>
              </a:tr>
              <a:tr h="369725">
                <a:tc>
                  <a:txBody>
                    <a:bodyPr/>
                    <a:lstStyle/>
                    <a:p>
                      <a:pPr indent="0" lvl="0" marL="67945" marR="0" rtl="0" algn="l">
                        <a:lnSpc>
                          <a:spcPct val="191428"/>
                        </a:lnSpc>
                        <a:spcBef>
                          <a:spcPts val="0"/>
                        </a:spcBef>
                        <a:spcAft>
                          <a:spcPts val="0"/>
                        </a:spcAft>
                        <a:buNone/>
                      </a:pPr>
                      <a:r>
                        <a:rPr lang="en-US" sz="700"/>
                        <a:t>12</a:t>
                      </a:r>
                      <a:endParaRPr sz="600">
                        <a:latin typeface="Times New Roman"/>
                        <a:ea typeface="Times New Roman"/>
                        <a:cs typeface="Times New Roman"/>
                        <a:sym typeface="Times New Roman"/>
                      </a:endParaRPr>
                    </a:p>
                  </a:txBody>
                  <a:tcPr marT="0" marB="0" marR="0" marL="0"/>
                </a:tc>
                <a:tc>
                  <a:txBody>
                    <a:bodyPr/>
                    <a:lstStyle/>
                    <a:p>
                      <a:pPr indent="0" lvl="0" marL="67945" marR="0" rtl="0" algn="l">
                        <a:lnSpc>
                          <a:spcPct val="191428"/>
                        </a:lnSpc>
                        <a:spcBef>
                          <a:spcPts val="0"/>
                        </a:spcBef>
                        <a:spcAft>
                          <a:spcPts val="0"/>
                        </a:spcAft>
                        <a:buNone/>
                      </a:pPr>
                      <a:r>
                        <a:rPr lang="en-US" sz="700"/>
                        <a:t>Initial cost</a:t>
                      </a:r>
                      <a:endParaRPr sz="600">
                        <a:latin typeface="Times New Roman"/>
                        <a:ea typeface="Times New Roman"/>
                        <a:cs typeface="Times New Roman"/>
                        <a:sym typeface="Times New Roman"/>
                      </a:endParaRPr>
                    </a:p>
                  </a:txBody>
                  <a:tcPr marT="0" marB="0" marR="0" marL="0"/>
                </a:tc>
                <a:tc>
                  <a:txBody>
                    <a:bodyPr/>
                    <a:lstStyle/>
                    <a:p>
                      <a:pPr indent="0" lvl="0" marL="67945" marR="0" rtl="0" algn="l">
                        <a:lnSpc>
                          <a:spcPct val="191428"/>
                        </a:lnSpc>
                        <a:spcBef>
                          <a:spcPts val="0"/>
                        </a:spcBef>
                        <a:spcAft>
                          <a:spcPts val="0"/>
                        </a:spcAft>
                        <a:buNone/>
                      </a:pPr>
                      <a:r>
                        <a:rPr lang="en-US" sz="700"/>
                        <a:t>Initial cost of the engine</a:t>
                      </a:r>
                      <a:endParaRPr sz="600"/>
                    </a:p>
                    <a:p>
                      <a:pPr indent="0" lvl="0" marL="67945" marR="0" rtl="0" algn="l">
                        <a:lnSpc>
                          <a:spcPct val="188571"/>
                        </a:lnSpc>
                        <a:spcBef>
                          <a:spcPts val="0"/>
                        </a:spcBef>
                        <a:spcAft>
                          <a:spcPts val="0"/>
                        </a:spcAft>
                        <a:buNone/>
                      </a:pPr>
                      <a:r>
                        <a:rPr lang="en-US" sz="700"/>
                        <a:t>is less</a:t>
                      </a:r>
                      <a:endParaRPr sz="600">
                        <a:latin typeface="Times New Roman"/>
                        <a:ea typeface="Times New Roman"/>
                        <a:cs typeface="Times New Roman"/>
                        <a:sym typeface="Times New Roman"/>
                      </a:endParaRPr>
                    </a:p>
                  </a:txBody>
                  <a:tcPr marT="0" marB="0" marR="0" marL="0"/>
                </a:tc>
                <a:tc>
                  <a:txBody>
                    <a:bodyPr/>
                    <a:lstStyle/>
                    <a:p>
                      <a:pPr indent="0" lvl="0" marL="67945" marR="0" rtl="0" algn="l">
                        <a:lnSpc>
                          <a:spcPct val="191428"/>
                        </a:lnSpc>
                        <a:spcBef>
                          <a:spcPts val="0"/>
                        </a:spcBef>
                        <a:spcAft>
                          <a:spcPts val="0"/>
                        </a:spcAft>
                        <a:buNone/>
                      </a:pPr>
                      <a:r>
                        <a:rPr lang="en-US" sz="700"/>
                        <a:t>Initial cost of the engine</a:t>
                      </a:r>
                      <a:endParaRPr sz="600"/>
                    </a:p>
                    <a:p>
                      <a:pPr indent="0" lvl="0" marL="67945" marR="0" rtl="0" algn="l">
                        <a:lnSpc>
                          <a:spcPct val="188571"/>
                        </a:lnSpc>
                        <a:spcBef>
                          <a:spcPts val="0"/>
                        </a:spcBef>
                        <a:spcAft>
                          <a:spcPts val="0"/>
                        </a:spcAft>
                        <a:buNone/>
                      </a:pPr>
                      <a:r>
                        <a:rPr lang="en-US" sz="700"/>
                        <a:t>is more</a:t>
                      </a:r>
                      <a:endParaRPr sz="600">
                        <a:latin typeface="Times New Roman"/>
                        <a:ea typeface="Times New Roman"/>
                        <a:cs typeface="Times New Roman"/>
                        <a:sym typeface="Times New Roman"/>
                      </a:endParaRPr>
                    </a:p>
                  </a:txBody>
                  <a:tcPr marT="0" marB="0" marR="0" marL="0"/>
                </a:tc>
              </a:tr>
              <a:tr h="514925">
                <a:tc>
                  <a:txBody>
                    <a:bodyPr/>
                    <a:lstStyle/>
                    <a:p>
                      <a:pPr indent="0" lvl="0" marL="67945" marR="0" rtl="0" algn="l">
                        <a:lnSpc>
                          <a:spcPct val="191428"/>
                        </a:lnSpc>
                        <a:spcBef>
                          <a:spcPts val="0"/>
                        </a:spcBef>
                        <a:spcAft>
                          <a:spcPts val="0"/>
                        </a:spcAft>
                        <a:buNone/>
                      </a:pPr>
                      <a:r>
                        <a:rPr lang="en-US" sz="700"/>
                        <a:t>13</a:t>
                      </a:r>
                      <a:endParaRPr sz="600">
                        <a:latin typeface="Times New Roman"/>
                        <a:ea typeface="Times New Roman"/>
                        <a:cs typeface="Times New Roman"/>
                        <a:sym typeface="Times New Roman"/>
                      </a:endParaRPr>
                    </a:p>
                  </a:txBody>
                  <a:tcPr marT="0" marB="0" marR="0" marL="0"/>
                </a:tc>
                <a:tc>
                  <a:txBody>
                    <a:bodyPr/>
                    <a:lstStyle/>
                    <a:p>
                      <a:pPr indent="0" lvl="0" marL="67945" marR="0" rtl="0" algn="l">
                        <a:lnSpc>
                          <a:spcPct val="191428"/>
                        </a:lnSpc>
                        <a:spcBef>
                          <a:spcPts val="0"/>
                        </a:spcBef>
                        <a:spcAft>
                          <a:spcPts val="0"/>
                        </a:spcAft>
                        <a:buNone/>
                      </a:pPr>
                      <a:r>
                        <a:rPr lang="en-US" sz="700"/>
                        <a:t>Operating fuel cost</a:t>
                      </a:r>
                      <a:endParaRPr sz="600">
                        <a:latin typeface="Times New Roman"/>
                        <a:ea typeface="Times New Roman"/>
                        <a:cs typeface="Times New Roman"/>
                        <a:sym typeface="Times New Roman"/>
                      </a:endParaRPr>
                    </a:p>
                  </a:txBody>
                  <a:tcPr marT="0" marB="0" marR="0" marL="0"/>
                </a:tc>
                <a:tc>
                  <a:txBody>
                    <a:bodyPr/>
                    <a:lstStyle/>
                    <a:p>
                      <a:pPr indent="0" lvl="0" marL="67945" marR="0" rtl="0" algn="l">
                        <a:lnSpc>
                          <a:spcPct val="191428"/>
                        </a:lnSpc>
                        <a:spcBef>
                          <a:spcPts val="0"/>
                        </a:spcBef>
                        <a:spcAft>
                          <a:spcPts val="0"/>
                        </a:spcAft>
                        <a:buNone/>
                      </a:pPr>
                      <a:r>
                        <a:rPr lang="en-US" sz="700"/>
                        <a:t>Operating  fuel  cost  is</a:t>
                      </a:r>
                      <a:endParaRPr sz="600"/>
                    </a:p>
                    <a:p>
                      <a:pPr indent="0" lvl="0" marL="67945" marR="0" rtl="0" algn="l">
                        <a:lnSpc>
                          <a:spcPct val="192857"/>
                        </a:lnSpc>
                        <a:spcBef>
                          <a:spcPts val="0"/>
                        </a:spcBef>
                        <a:spcAft>
                          <a:spcPts val="0"/>
                        </a:spcAft>
                        <a:buNone/>
                      </a:pPr>
                      <a:r>
                        <a:rPr lang="en-US" sz="700"/>
                        <a:t>more because petrol is costly</a:t>
                      </a:r>
                      <a:endParaRPr sz="600">
                        <a:latin typeface="Times New Roman"/>
                        <a:ea typeface="Times New Roman"/>
                        <a:cs typeface="Times New Roman"/>
                        <a:sym typeface="Times New Roman"/>
                      </a:endParaRPr>
                    </a:p>
                  </a:txBody>
                  <a:tcPr marT="0" marB="0" marR="0" marL="0"/>
                </a:tc>
                <a:tc>
                  <a:txBody>
                    <a:bodyPr/>
                    <a:lstStyle/>
                    <a:p>
                      <a:pPr indent="0" lvl="0" marL="67945" marR="0" rtl="0" algn="l">
                        <a:lnSpc>
                          <a:spcPct val="191428"/>
                        </a:lnSpc>
                        <a:spcBef>
                          <a:spcPts val="0"/>
                        </a:spcBef>
                        <a:spcAft>
                          <a:spcPts val="0"/>
                        </a:spcAft>
                        <a:buNone/>
                      </a:pPr>
                      <a:r>
                        <a:rPr lang="en-US" sz="700"/>
                        <a:t>Operating  fuel  cost  is</a:t>
                      </a:r>
                      <a:endParaRPr sz="600"/>
                    </a:p>
                    <a:p>
                      <a:pPr indent="0" lvl="0" marL="67945" marR="61595" rtl="0" algn="l">
                        <a:lnSpc>
                          <a:spcPct val="192857"/>
                        </a:lnSpc>
                        <a:spcBef>
                          <a:spcPts val="0"/>
                        </a:spcBef>
                        <a:spcAft>
                          <a:spcPts val="0"/>
                        </a:spcAft>
                        <a:buNone/>
                      </a:pPr>
                      <a:r>
                        <a:rPr lang="en-US" sz="700"/>
                        <a:t>less	because	diesel	is cheap</a:t>
                      </a:r>
                      <a:endParaRPr sz="600">
                        <a:latin typeface="Times New Roman"/>
                        <a:ea typeface="Times New Roman"/>
                        <a:cs typeface="Times New Roman"/>
                        <a:sym typeface="Times New Roman"/>
                      </a:endParaRPr>
                    </a:p>
                  </a:txBody>
                  <a:tcPr marT="0" marB="0" marR="0" marL="0"/>
                </a:tc>
              </a:tr>
              <a:tr h="88900">
                <a:tc>
                  <a:txBody>
                    <a:bodyPr/>
                    <a:lstStyle/>
                    <a:p>
                      <a:pPr indent="0" lvl="0" marL="67945" marR="0" rtl="0" algn="l">
                        <a:lnSpc>
                          <a:spcPct val="187857"/>
                        </a:lnSpc>
                        <a:spcBef>
                          <a:spcPts val="0"/>
                        </a:spcBef>
                        <a:spcAft>
                          <a:spcPts val="0"/>
                        </a:spcAft>
                        <a:buNone/>
                      </a:pPr>
                      <a:r>
                        <a:rPr lang="en-US" sz="700"/>
                        <a:t>14</a:t>
                      </a:r>
                      <a:endParaRPr sz="600">
                        <a:latin typeface="Times New Roman"/>
                        <a:ea typeface="Times New Roman"/>
                        <a:cs typeface="Times New Roman"/>
                        <a:sym typeface="Times New Roman"/>
                      </a:endParaRPr>
                    </a:p>
                  </a:txBody>
                  <a:tcPr marT="0" marB="0" marR="0" marL="0"/>
                </a:tc>
                <a:tc>
                  <a:txBody>
                    <a:bodyPr/>
                    <a:lstStyle/>
                    <a:p>
                      <a:pPr indent="0" lvl="0" marL="67945" marR="0" rtl="0" algn="l">
                        <a:lnSpc>
                          <a:spcPct val="187857"/>
                        </a:lnSpc>
                        <a:spcBef>
                          <a:spcPts val="0"/>
                        </a:spcBef>
                        <a:spcAft>
                          <a:spcPts val="0"/>
                        </a:spcAft>
                        <a:buNone/>
                      </a:pPr>
                      <a:r>
                        <a:rPr lang="en-US" sz="700"/>
                        <a:t>Maintenance cost</a:t>
                      </a:r>
                      <a:endParaRPr sz="600">
                        <a:latin typeface="Times New Roman"/>
                        <a:ea typeface="Times New Roman"/>
                        <a:cs typeface="Times New Roman"/>
                        <a:sym typeface="Times New Roman"/>
                      </a:endParaRPr>
                    </a:p>
                  </a:txBody>
                  <a:tcPr marT="0" marB="0" marR="0" marL="0"/>
                </a:tc>
                <a:tc>
                  <a:txBody>
                    <a:bodyPr/>
                    <a:lstStyle/>
                    <a:p>
                      <a:pPr indent="0" lvl="0" marL="67945" marR="0" rtl="0" algn="l">
                        <a:lnSpc>
                          <a:spcPct val="187857"/>
                        </a:lnSpc>
                        <a:spcBef>
                          <a:spcPts val="0"/>
                        </a:spcBef>
                        <a:spcAft>
                          <a:spcPts val="0"/>
                        </a:spcAft>
                        <a:buNone/>
                      </a:pPr>
                      <a:r>
                        <a:rPr lang="en-US" sz="700"/>
                        <a:t>Less</a:t>
                      </a:r>
                      <a:endParaRPr sz="600">
                        <a:latin typeface="Times New Roman"/>
                        <a:ea typeface="Times New Roman"/>
                        <a:cs typeface="Times New Roman"/>
                        <a:sym typeface="Times New Roman"/>
                      </a:endParaRPr>
                    </a:p>
                  </a:txBody>
                  <a:tcPr marT="0" marB="0" marR="0" marL="0"/>
                </a:tc>
                <a:tc>
                  <a:txBody>
                    <a:bodyPr/>
                    <a:lstStyle/>
                    <a:p>
                      <a:pPr indent="0" lvl="0" marL="67945" marR="0" rtl="0" algn="l">
                        <a:lnSpc>
                          <a:spcPct val="187857"/>
                        </a:lnSpc>
                        <a:spcBef>
                          <a:spcPts val="0"/>
                        </a:spcBef>
                        <a:spcAft>
                          <a:spcPts val="0"/>
                        </a:spcAft>
                        <a:buNone/>
                      </a:pPr>
                      <a:r>
                        <a:rPr lang="en-US" sz="700"/>
                        <a:t>Slightly higher</a:t>
                      </a:r>
                      <a:endParaRPr sz="600">
                        <a:latin typeface="Times New Roman"/>
                        <a:ea typeface="Times New Roman"/>
                        <a:cs typeface="Times New Roman"/>
                        <a:sym typeface="Times New Roman"/>
                      </a:endParaRPr>
                    </a:p>
                  </a:txBody>
                  <a:tcPr marT="0" marB="0" marR="0" marL="0"/>
                </a:tc>
              </a:tr>
              <a:tr h="361850">
                <a:tc>
                  <a:txBody>
                    <a:bodyPr/>
                    <a:lstStyle/>
                    <a:p>
                      <a:pPr indent="0" lvl="0" marL="67945" marR="0" rtl="0" algn="l">
                        <a:lnSpc>
                          <a:spcPct val="191428"/>
                        </a:lnSpc>
                        <a:spcBef>
                          <a:spcPts val="0"/>
                        </a:spcBef>
                        <a:spcAft>
                          <a:spcPts val="0"/>
                        </a:spcAft>
                        <a:buNone/>
                      </a:pPr>
                      <a:r>
                        <a:rPr lang="en-US" sz="700"/>
                        <a:t>15</a:t>
                      </a:r>
                      <a:endParaRPr sz="600">
                        <a:latin typeface="Times New Roman"/>
                        <a:ea typeface="Times New Roman"/>
                        <a:cs typeface="Times New Roman"/>
                        <a:sym typeface="Times New Roman"/>
                      </a:endParaRPr>
                    </a:p>
                  </a:txBody>
                  <a:tcPr marT="0" marB="0" marR="0" marL="0"/>
                </a:tc>
                <a:tc>
                  <a:txBody>
                    <a:bodyPr/>
                    <a:lstStyle/>
                    <a:p>
                      <a:pPr indent="0" lvl="0" marL="67945" marR="0" rtl="0" algn="l">
                        <a:lnSpc>
                          <a:spcPct val="191428"/>
                        </a:lnSpc>
                        <a:spcBef>
                          <a:spcPts val="0"/>
                        </a:spcBef>
                        <a:spcAft>
                          <a:spcPts val="0"/>
                        </a:spcAft>
                        <a:buNone/>
                      </a:pPr>
                      <a:r>
                        <a:rPr lang="en-US" sz="700"/>
                        <a:t>Starting of the engine</a:t>
                      </a:r>
                      <a:endParaRPr sz="600">
                        <a:latin typeface="Times New Roman"/>
                        <a:ea typeface="Times New Roman"/>
                        <a:cs typeface="Times New Roman"/>
                        <a:sym typeface="Times New Roman"/>
                      </a:endParaRPr>
                    </a:p>
                  </a:txBody>
                  <a:tcPr marT="0" marB="0" marR="0" marL="0"/>
                </a:tc>
                <a:tc>
                  <a:txBody>
                    <a:bodyPr/>
                    <a:lstStyle/>
                    <a:p>
                      <a:pPr indent="0" lvl="0" marL="67945" marR="60960" rtl="0" algn="l">
                        <a:spcBef>
                          <a:spcPts val="0"/>
                        </a:spcBef>
                        <a:spcAft>
                          <a:spcPts val="0"/>
                        </a:spcAft>
                        <a:buNone/>
                      </a:pPr>
                      <a:r>
                        <a:rPr lang="en-US" sz="700"/>
                        <a:t>The petrol engines can easily be started even in</a:t>
                      </a:r>
                      <a:endParaRPr sz="600"/>
                    </a:p>
                    <a:p>
                      <a:pPr indent="0" lvl="0" marL="67945" marR="0" rtl="0" algn="l">
                        <a:lnSpc>
                          <a:spcPct val="188571"/>
                        </a:lnSpc>
                        <a:spcBef>
                          <a:spcPts val="0"/>
                        </a:spcBef>
                        <a:spcAft>
                          <a:spcPts val="0"/>
                        </a:spcAft>
                        <a:buNone/>
                      </a:pPr>
                      <a:r>
                        <a:rPr lang="en-US" sz="700"/>
                        <a:t>cold weather</a:t>
                      </a:r>
                      <a:endParaRPr sz="600">
                        <a:latin typeface="Times New Roman"/>
                        <a:ea typeface="Times New Roman"/>
                        <a:cs typeface="Times New Roman"/>
                        <a:sym typeface="Times New Roman"/>
                      </a:endParaRPr>
                    </a:p>
                  </a:txBody>
                  <a:tcPr marT="0" marB="0" marR="0" marL="0"/>
                </a:tc>
                <a:tc>
                  <a:txBody>
                    <a:bodyPr/>
                    <a:lstStyle/>
                    <a:p>
                      <a:pPr indent="0" lvl="0" marL="67945" marR="0" rtl="0" algn="l">
                        <a:spcBef>
                          <a:spcPts val="0"/>
                        </a:spcBef>
                        <a:spcAft>
                          <a:spcPts val="0"/>
                        </a:spcAft>
                        <a:buNone/>
                      </a:pPr>
                      <a:r>
                        <a:rPr lang="en-US" sz="700"/>
                        <a:t>The diesel engines are difficult to start in cold</a:t>
                      </a:r>
                      <a:endParaRPr sz="600"/>
                    </a:p>
                    <a:p>
                      <a:pPr indent="0" lvl="0" marL="67945" marR="0" rtl="0" algn="l">
                        <a:lnSpc>
                          <a:spcPct val="188571"/>
                        </a:lnSpc>
                        <a:spcBef>
                          <a:spcPts val="0"/>
                        </a:spcBef>
                        <a:spcAft>
                          <a:spcPts val="0"/>
                        </a:spcAft>
                        <a:buNone/>
                      </a:pPr>
                      <a:r>
                        <a:rPr lang="en-US" sz="700"/>
                        <a:t>weather</a:t>
                      </a:r>
                      <a:endParaRPr sz="600">
                        <a:latin typeface="Times New Roman"/>
                        <a:ea typeface="Times New Roman"/>
                        <a:cs typeface="Times New Roman"/>
                        <a:sym typeface="Times New Roman"/>
                      </a:endParaRPr>
                    </a:p>
                  </a:txBody>
                  <a:tcPr marT="0" marB="0" marR="0" marL="0"/>
                </a:tc>
              </a:tr>
              <a:tr h="88900">
                <a:tc>
                  <a:txBody>
                    <a:bodyPr/>
                    <a:lstStyle/>
                    <a:p>
                      <a:pPr indent="0" lvl="0" marL="67945" marR="0" rtl="0" algn="l">
                        <a:lnSpc>
                          <a:spcPct val="191428"/>
                        </a:lnSpc>
                        <a:spcBef>
                          <a:spcPts val="0"/>
                        </a:spcBef>
                        <a:spcAft>
                          <a:spcPts val="0"/>
                        </a:spcAft>
                        <a:buNone/>
                      </a:pPr>
                      <a:r>
                        <a:rPr lang="en-US" sz="700"/>
                        <a:t>16</a:t>
                      </a:r>
                      <a:endParaRPr sz="600">
                        <a:latin typeface="Times New Roman"/>
                        <a:ea typeface="Times New Roman"/>
                        <a:cs typeface="Times New Roman"/>
                        <a:sym typeface="Times New Roman"/>
                      </a:endParaRPr>
                    </a:p>
                  </a:txBody>
                  <a:tcPr marT="0" marB="0" marR="0" marL="0"/>
                </a:tc>
                <a:tc>
                  <a:txBody>
                    <a:bodyPr/>
                    <a:lstStyle/>
                    <a:p>
                      <a:pPr indent="0" lvl="0" marL="67945" marR="0" rtl="0" algn="l">
                        <a:lnSpc>
                          <a:spcPct val="191428"/>
                        </a:lnSpc>
                        <a:spcBef>
                          <a:spcPts val="0"/>
                        </a:spcBef>
                        <a:spcAft>
                          <a:spcPts val="0"/>
                        </a:spcAft>
                        <a:buNone/>
                      </a:pPr>
                      <a:r>
                        <a:rPr lang="en-US" sz="700"/>
                        <a:t>Exhaust gas pollution</a:t>
                      </a:r>
                      <a:endParaRPr sz="600">
                        <a:latin typeface="Times New Roman"/>
                        <a:ea typeface="Times New Roman"/>
                        <a:cs typeface="Times New Roman"/>
                        <a:sym typeface="Times New Roman"/>
                      </a:endParaRPr>
                    </a:p>
                  </a:txBody>
                  <a:tcPr marT="0" marB="0" marR="0" marL="0"/>
                </a:tc>
                <a:tc>
                  <a:txBody>
                    <a:bodyPr/>
                    <a:lstStyle/>
                    <a:p>
                      <a:pPr indent="0" lvl="0" marL="67945" marR="0" rtl="0" algn="l">
                        <a:lnSpc>
                          <a:spcPct val="191428"/>
                        </a:lnSpc>
                        <a:spcBef>
                          <a:spcPts val="0"/>
                        </a:spcBef>
                        <a:spcAft>
                          <a:spcPts val="0"/>
                        </a:spcAft>
                        <a:buNone/>
                      </a:pPr>
                      <a:r>
                        <a:rPr lang="en-US" sz="700"/>
                        <a:t>The exhaust pollution is</a:t>
                      </a:r>
                      <a:endParaRPr sz="600"/>
                    </a:p>
                    <a:p>
                      <a:pPr indent="0" lvl="0" marL="67945" marR="0" rtl="0" algn="l">
                        <a:lnSpc>
                          <a:spcPct val="188571"/>
                        </a:lnSpc>
                        <a:spcBef>
                          <a:spcPts val="0"/>
                        </a:spcBef>
                        <a:spcAft>
                          <a:spcPts val="0"/>
                        </a:spcAft>
                        <a:buNone/>
                      </a:pPr>
                      <a:r>
                        <a:rPr lang="en-US" sz="700"/>
                        <a:t>more</a:t>
                      </a:r>
                      <a:endParaRPr sz="600">
                        <a:latin typeface="Times New Roman"/>
                        <a:ea typeface="Times New Roman"/>
                        <a:cs typeface="Times New Roman"/>
                        <a:sym typeface="Times New Roman"/>
                      </a:endParaRPr>
                    </a:p>
                  </a:txBody>
                  <a:tcPr marT="0" marB="0" marR="0" marL="0"/>
                </a:tc>
                <a:tc>
                  <a:txBody>
                    <a:bodyPr/>
                    <a:lstStyle/>
                    <a:p>
                      <a:pPr indent="0" lvl="0" marL="67945" marR="0" rtl="0" algn="l">
                        <a:lnSpc>
                          <a:spcPct val="191428"/>
                        </a:lnSpc>
                        <a:spcBef>
                          <a:spcPts val="0"/>
                        </a:spcBef>
                        <a:spcAft>
                          <a:spcPts val="0"/>
                        </a:spcAft>
                        <a:buNone/>
                      </a:pPr>
                      <a:r>
                        <a:rPr lang="en-US" sz="700"/>
                        <a:t>The exhaust gas pollution</a:t>
                      </a:r>
                      <a:endParaRPr sz="600"/>
                    </a:p>
                    <a:p>
                      <a:pPr indent="0" lvl="0" marL="67945" marR="0" rtl="0" algn="l">
                        <a:lnSpc>
                          <a:spcPct val="188571"/>
                        </a:lnSpc>
                        <a:spcBef>
                          <a:spcPts val="0"/>
                        </a:spcBef>
                        <a:spcAft>
                          <a:spcPts val="0"/>
                        </a:spcAft>
                        <a:buNone/>
                      </a:pPr>
                      <a:r>
                        <a:rPr lang="en-US" sz="700"/>
                        <a:t>is less</a:t>
                      </a:r>
                      <a:endParaRPr sz="600">
                        <a:latin typeface="Times New Roman"/>
                        <a:ea typeface="Times New Roman"/>
                        <a:cs typeface="Times New Roman"/>
                        <a:sym typeface="Times New Roman"/>
                      </a:endParaRPr>
                    </a:p>
                  </a:txBody>
                  <a:tcPr marT="0" marB="0" marR="0" marL="0"/>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pic>
        <p:nvPicPr>
          <p:cNvPr id="576" name="Google Shape;576;p62"/>
          <p:cNvPicPr preferRelativeResize="0"/>
          <p:nvPr/>
        </p:nvPicPr>
        <p:blipFill rotWithShape="1">
          <a:blip r:embed="rId3">
            <a:alphaModFix/>
          </a:blip>
          <a:srcRect b="0" l="0" r="0" t="0"/>
          <a:stretch/>
        </p:blipFill>
        <p:spPr>
          <a:xfrm>
            <a:off x="4369839" y="989344"/>
            <a:ext cx="2778812" cy="1125839"/>
          </a:xfrm>
          <a:prstGeom prst="rect">
            <a:avLst/>
          </a:prstGeom>
          <a:noFill/>
          <a:ln>
            <a:noFill/>
          </a:ln>
        </p:spPr>
      </p:pic>
      <p:grpSp>
        <p:nvGrpSpPr>
          <p:cNvPr id="577" name="Google Shape;577;p62"/>
          <p:cNvGrpSpPr/>
          <p:nvPr/>
        </p:nvGrpSpPr>
        <p:grpSpPr>
          <a:xfrm>
            <a:off x="4231005" y="2472690"/>
            <a:ext cx="3729990" cy="1912620"/>
            <a:chOff x="6350" y="6350"/>
            <a:chExt cx="3729990" cy="1912620"/>
          </a:xfrm>
        </p:grpSpPr>
        <p:pic>
          <p:nvPicPr>
            <p:cNvPr id="578" name="Google Shape;578;p62"/>
            <p:cNvPicPr preferRelativeResize="0"/>
            <p:nvPr/>
          </p:nvPicPr>
          <p:blipFill rotWithShape="1">
            <a:blip r:embed="rId4">
              <a:alphaModFix/>
            </a:blip>
            <a:srcRect b="0" l="0" r="0" t="0"/>
            <a:stretch/>
          </p:blipFill>
          <p:spPr>
            <a:xfrm>
              <a:off x="12700" y="12700"/>
              <a:ext cx="3717290" cy="1899920"/>
            </a:xfrm>
            <a:prstGeom prst="rect">
              <a:avLst/>
            </a:prstGeom>
            <a:noFill/>
            <a:ln>
              <a:noFill/>
            </a:ln>
          </p:spPr>
        </p:pic>
        <p:sp>
          <p:nvSpPr>
            <p:cNvPr id="579" name="Google Shape;579;p62"/>
            <p:cNvSpPr/>
            <p:nvPr/>
          </p:nvSpPr>
          <p:spPr>
            <a:xfrm>
              <a:off x="6350" y="6350"/>
              <a:ext cx="3729990" cy="1912620"/>
            </a:xfrm>
            <a:custGeom>
              <a:rect b="b" l="l" r="r" t="t"/>
              <a:pathLst>
                <a:path extrusionOk="0" h="1912620" w="3729990">
                  <a:moveTo>
                    <a:pt x="0" y="1912620"/>
                  </a:moveTo>
                  <a:lnTo>
                    <a:pt x="3729990" y="1912620"/>
                  </a:lnTo>
                  <a:lnTo>
                    <a:pt x="3729990" y="0"/>
                  </a:lnTo>
                  <a:lnTo>
                    <a:pt x="0" y="0"/>
                  </a:lnTo>
                  <a:lnTo>
                    <a:pt x="0" y="1912620"/>
                  </a:lnTo>
                  <a:close/>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80" name="Google Shape;580;p62"/>
          <p:cNvGrpSpPr/>
          <p:nvPr/>
        </p:nvGrpSpPr>
        <p:grpSpPr>
          <a:xfrm>
            <a:off x="4369839" y="5148846"/>
            <a:ext cx="2839085" cy="463567"/>
            <a:chOff x="6350" y="6350"/>
            <a:chExt cx="2839085" cy="464184"/>
          </a:xfrm>
        </p:grpSpPr>
        <p:pic>
          <p:nvPicPr>
            <p:cNvPr id="581" name="Google Shape;581;p62"/>
            <p:cNvPicPr preferRelativeResize="0"/>
            <p:nvPr/>
          </p:nvPicPr>
          <p:blipFill rotWithShape="1">
            <a:blip r:embed="rId5">
              <a:alphaModFix/>
            </a:blip>
            <a:srcRect b="0" l="0" r="0" t="0"/>
            <a:stretch/>
          </p:blipFill>
          <p:spPr>
            <a:xfrm>
              <a:off x="12700" y="12700"/>
              <a:ext cx="2826385" cy="451485"/>
            </a:xfrm>
            <a:prstGeom prst="rect">
              <a:avLst/>
            </a:prstGeom>
            <a:noFill/>
            <a:ln>
              <a:noFill/>
            </a:ln>
          </p:spPr>
        </p:pic>
        <p:sp>
          <p:nvSpPr>
            <p:cNvPr id="582" name="Google Shape;582;p62"/>
            <p:cNvSpPr/>
            <p:nvPr/>
          </p:nvSpPr>
          <p:spPr>
            <a:xfrm>
              <a:off x="6350" y="6350"/>
              <a:ext cx="2839085" cy="464184"/>
            </a:xfrm>
            <a:custGeom>
              <a:rect b="b" l="l" r="r" t="t"/>
              <a:pathLst>
                <a:path extrusionOk="0" h="464184" w="2839085">
                  <a:moveTo>
                    <a:pt x="0" y="464185"/>
                  </a:moveTo>
                  <a:lnTo>
                    <a:pt x="2839085" y="464185"/>
                  </a:lnTo>
                  <a:lnTo>
                    <a:pt x="2839085" y="0"/>
                  </a:lnTo>
                  <a:lnTo>
                    <a:pt x="0" y="0"/>
                  </a:lnTo>
                  <a:lnTo>
                    <a:pt x="0" y="464185"/>
                  </a:lnTo>
                  <a:close/>
                </a:path>
              </a:pathLst>
            </a:custGeom>
            <a:noFill/>
            <a:ln cap="flat" cmpd="sng" w="126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grpSp>
        <p:nvGrpSpPr>
          <p:cNvPr id="587" name="Google Shape;587;p63"/>
          <p:cNvGrpSpPr/>
          <p:nvPr/>
        </p:nvGrpSpPr>
        <p:grpSpPr>
          <a:xfrm>
            <a:off x="4088339" y="1915268"/>
            <a:ext cx="2874645" cy="570865"/>
            <a:chOff x="6350" y="6350"/>
            <a:chExt cx="2874645" cy="570865"/>
          </a:xfrm>
        </p:grpSpPr>
        <p:pic>
          <p:nvPicPr>
            <p:cNvPr id="588" name="Google Shape;588;p63"/>
            <p:cNvPicPr preferRelativeResize="0"/>
            <p:nvPr/>
          </p:nvPicPr>
          <p:blipFill rotWithShape="1">
            <a:blip r:embed="rId3">
              <a:alphaModFix/>
            </a:blip>
            <a:srcRect b="0" l="0" r="0" t="0"/>
            <a:stretch/>
          </p:blipFill>
          <p:spPr>
            <a:xfrm>
              <a:off x="104363" y="75718"/>
              <a:ext cx="2658247" cy="405119"/>
            </a:xfrm>
            <a:prstGeom prst="rect">
              <a:avLst/>
            </a:prstGeom>
            <a:noFill/>
            <a:ln>
              <a:noFill/>
            </a:ln>
          </p:spPr>
        </p:pic>
        <p:sp>
          <p:nvSpPr>
            <p:cNvPr id="589" name="Google Shape;589;p63"/>
            <p:cNvSpPr/>
            <p:nvPr/>
          </p:nvSpPr>
          <p:spPr>
            <a:xfrm>
              <a:off x="6350" y="6350"/>
              <a:ext cx="2874645" cy="570865"/>
            </a:xfrm>
            <a:custGeom>
              <a:rect b="b" l="l" r="r" t="t"/>
              <a:pathLst>
                <a:path extrusionOk="0" h="570865" w="2874645">
                  <a:moveTo>
                    <a:pt x="0" y="570865"/>
                  </a:moveTo>
                  <a:lnTo>
                    <a:pt x="2874645" y="570865"/>
                  </a:lnTo>
                  <a:lnTo>
                    <a:pt x="2874645" y="0"/>
                  </a:lnTo>
                  <a:lnTo>
                    <a:pt x="0" y="0"/>
                  </a:lnTo>
                  <a:lnTo>
                    <a:pt x="0" y="570865"/>
                  </a:lnTo>
                  <a:close/>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90" name="Google Shape;590;p63"/>
          <p:cNvGrpSpPr/>
          <p:nvPr/>
        </p:nvGrpSpPr>
        <p:grpSpPr>
          <a:xfrm>
            <a:off x="4081989" y="957044"/>
            <a:ext cx="2827020" cy="713105"/>
            <a:chOff x="6350" y="6350"/>
            <a:chExt cx="2827020" cy="713105"/>
          </a:xfrm>
        </p:grpSpPr>
        <p:pic>
          <p:nvPicPr>
            <p:cNvPr id="591" name="Google Shape;591;p63"/>
            <p:cNvPicPr preferRelativeResize="0"/>
            <p:nvPr/>
          </p:nvPicPr>
          <p:blipFill rotWithShape="1">
            <a:blip r:embed="rId4">
              <a:alphaModFix/>
            </a:blip>
            <a:srcRect b="0" l="0" r="0" t="0"/>
            <a:stretch/>
          </p:blipFill>
          <p:spPr>
            <a:xfrm>
              <a:off x="12700" y="12700"/>
              <a:ext cx="2814320" cy="700404"/>
            </a:xfrm>
            <a:prstGeom prst="rect">
              <a:avLst/>
            </a:prstGeom>
            <a:noFill/>
            <a:ln>
              <a:noFill/>
            </a:ln>
          </p:spPr>
        </p:pic>
        <p:sp>
          <p:nvSpPr>
            <p:cNvPr id="592" name="Google Shape;592;p63"/>
            <p:cNvSpPr/>
            <p:nvPr/>
          </p:nvSpPr>
          <p:spPr>
            <a:xfrm>
              <a:off x="6350" y="6350"/>
              <a:ext cx="2827020" cy="713105"/>
            </a:xfrm>
            <a:custGeom>
              <a:rect b="b" l="l" r="r" t="t"/>
              <a:pathLst>
                <a:path extrusionOk="0" h="713105" w="2827020">
                  <a:moveTo>
                    <a:pt x="0" y="713104"/>
                  </a:moveTo>
                  <a:lnTo>
                    <a:pt x="2827020" y="713104"/>
                  </a:lnTo>
                  <a:lnTo>
                    <a:pt x="2827020" y="0"/>
                  </a:lnTo>
                  <a:lnTo>
                    <a:pt x="0" y="0"/>
                  </a:lnTo>
                  <a:lnTo>
                    <a:pt x="0" y="713104"/>
                  </a:lnTo>
                  <a:close/>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93" name="Google Shape;593;p63"/>
          <p:cNvGrpSpPr/>
          <p:nvPr/>
        </p:nvGrpSpPr>
        <p:grpSpPr>
          <a:xfrm>
            <a:off x="3868628" y="2924175"/>
            <a:ext cx="3314065" cy="511175"/>
            <a:chOff x="6350" y="6350"/>
            <a:chExt cx="3314065" cy="511175"/>
          </a:xfrm>
        </p:grpSpPr>
        <p:pic>
          <p:nvPicPr>
            <p:cNvPr id="594" name="Google Shape;594;p63"/>
            <p:cNvPicPr preferRelativeResize="0"/>
            <p:nvPr/>
          </p:nvPicPr>
          <p:blipFill rotWithShape="1">
            <a:blip r:embed="rId5">
              <a:alphaModFix/>
            </a:blip>
            <a:srcRect b="0" l="0" r="0" t="0"/>
            <a:stretch/>
          </p:blipFill>
          <p:spPr>
            <a:xfrm>
              <a:off x="12700" y="12700"/>
              <a:ext cx="3301365" cy="498475"/>
            </a:xfrm>
            <a:prstGeom prst="rect">
              <a:avLst/>
            </a:prstGeom>
            <a:noFill/>
            <a:ln>
              <a:noFill/>
            </a:ln>
          </p:spPr>
        </p:pic>
        <p:sp>
          <p:nvSpPr>
            <p:cNvPr id="595" name="Google Shape;595;p63"/>
            <p:cNvSpPr/>
            <p:nvPr/>
          </p:nvSpPr>
          <p:spPr>
            <a:xfrm>
              <a:off x="6350" y="6350"/>
              <a:ext cx="3314065" cy="511175"/>
            </a:xfrm>
            <a:custGeom>
              <a:rect b="b" l="l" r="r" t="t"/>
              <a:pathLst>
                <a:path extrusionOk="0" h="511175" w="3314065">
                  <a:moveTo>
                    <a:pt x="0" y="511175"/>
                  </a:moveTo>
                  <a:lnTo>
                    <a:pt x="3314065" y="511175"/>
                  </a:lnTo>
                  <a:lnTo>
                    <a:pt x="3314065" y="0"/>
                  </a:lnTo>
                  <a:lnTo>
                    <a:pt x="0" y="0"/>
                  </a:lnTo>
                  <a:lnTo>
                    <a:pt x="0" y="511175"/>
                  </a:lnTo>
                  <a:close/>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96" name="Google Shape;596;p63"/>
          <p:cNvGrpSpPr/>
          <p:nvPr/>
        </p:nvGrpSpPr>
        <p:grpSpPr>
          <a:xfrm>
            <a:off x="3874978" y="3907842"/>
            <a:ext cx="3805926" cy="570865"/>
            <a:chOff x="6350" y="6350"/>
            <a:chExt cx="3806612" cy="570865"/>
          </a:xfrm>
        </p:grpSpPr>
        <p:pic>
          <p:nvPicPr>
            <p:cNvPr id="597" name="Google Shape;597;p63"/>
            <p:cNvPicPr preferRelativeResize="0"/>
            <p:nvPr/>
          </p:nvPicPr>
          <p:blipFill rotWithShape="1">
            <a:blip r:embed="rId6">
              <a:alphaModFix/>
            </a:blip>
            <a:srcRect b="0" l="0" r="0" t="0"/>
            <a:stretch/>
          </p:blipFill>
          <p:spPr>
            <a:xfrm>
              <a:off x="12699" y="12700"/>
              <a:ext cx="3800263" cy="558164"/>
            </a:xfrm>
            <a:prstGeom prst="rect">
              <a:avLst/>
            </a:prstGeom>
            <a:noFill/>
            <a:ln>
              <a:noFill/>
            </a:ln>
          </p:spPr>
        </p:pic>
        <p:sp>
          <p:nvSpPr>
            <p:cNvPr id="598" name="Google Shape;598;p63"/>
            <p:cNvSpPr/>
            <p:nvPr/>
          </p:nvSpPr>
          <p:spPr>
            <a:xfrm>
              <a:off x="6350" y="6350"/>
              <a:ext cx="3503929" cy="570865"/>
            </a:xfrm>
            <a:custGeom>
              <a:rect b="b" l="l" r="r" t="t"/>
              <a:pathLst>
                <a:path extrusionOk="0" h="570865" w="3503929">
                  <a:moveTo>
                    <a:pt x="0" y="570864"/>
                  </a:moveTo>
                  <a:lnTo>
                    <a:pt x="3503929" y="570864"/>
                  </a:lnTo>
                  <a:lnTo>
                    <a:pt x="3503929" y="0"/>
                  </a:lnTo>
                  <a:lnTo>
                    <a:pt x="0" y="0"/>
                  </a:lnTo>
                  <a:lnTo>
                    <a:pt x="0" y="570864"/>
                  </a:lnTo>
                  <a:close/>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99" name="Google Shape;599;p63"/>
          <p:cNvGrpSpPr/>
          <p:nvPr/>
        </p:nvGrpSpPr>
        <p:grpSpPr>
          <a:xfrm>
            <a:off x="3868628" y="4772736"/>
            <a:ext cx="3480435" cy="558800"/>
            <a:chOff x="6350" y="6350"/>
            <a:chExt cx="3480435" cy="558800"/>
          </a:xfrm>
        </p:grpSpPr>
        <p:pic>
          <p:nvPicPr>
            <p:cNvPr id="600" name="Google Shape;600;p63"/>
            <p:cNvPicPr preferRelativeResize="0"/>
            <p:nvPr/>
          </p:nvPicPr>
          <p:blipFill rotWithShape="1">
            <a:blip r:embed="rId7">
              <a:alphaModFix/>
            </a:blip>
            <a:srcRect b="0" l="0" r="0" t="0"/>
            <a:stretch/>
          </p:blipFill>
          <p:spPr>
            <a:xfrm>
              <a:off x="12700" y="12700"/>
              <a:ext cx="3467735" cy="546100"/>
            </a:xfrm>
            <a:prstGeom prst="rect">
              <a:avLst/>
            </a:prstGeom>
            <a:noFill/>
            <a:ln>
              <a:noFill/>
            </a:ln>
          </p:spPr>
        </p:pic>
        <p:sp>
          <p:nvSpPr>
            <p:cNvPr id="601" name="Google Shape;601;p63"/>
            <p:cNvSpPr/>
            <p:nvPr/>
          </p:nvSpPr>
          <p:spPr>
            <a:xfrm>
              <a:off x="6350" y="6350"/>
              <a:ext cx="3480435" cy="558800"/>
            </a:xfrm>
            <a:custGeom>
              <a:rect b="b" l="l" r="r" t="t"/>
              <a:pathLst>
                <a:path extrusionOk="0" h="558800" w="3480435">
                  <a:moveTo>
                    <a:pt x="0" y="558800"/>
                  </a:moveTo>
                  <a:lnTo>
                    <a:pt x="3480435" y="558800"/>
                  </a:lnTo>
                  <a:lnTo>
                    <a:pt x="3480435" y="0"/>
                  </a:lnTo>
                  <a:lnTo>
                    <a:pt x="0" y="0"/>
                  </a:lnTo>
                  <a:lnTo>
                    <a:pt x="0" y="558800"/>
                  </a:lnTo>
                  <a:close/>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64"/>
          <p:cNvSpPr/>
          <p:nvPr/>
        </p:nvSpPr>
        <p:spPr>
          <a:xfrm>
            <a:off x="3959959" y="2004804"/>
            <a:ext cx="4364536" cy="2553335"/>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0"/>
              <a:buFont typeface="Times New Roman"/>
              <a:buNone/>
            </a:pPr>
            <a:r>
              <a:rPr b="1" i="0" lang="en-US" sz="8000" u="none" cap="none" strike="noStrike">
                <a:solidFill>
                  <a:srgbClr val="000000"/>
                </a:solidFill>
                <a:latin typeface="Times New Roman"/>
                <a:ea typeface="Times New Roman"/>
                <a:cs typeface="Times New Roman"/>
                <a:sym typeface="Times New Roman"/>
              </a:rPr>
              <a:t>Week 10</a:t>
            </a:r>
            <a:endParaRPr b="0" i="0" sz="8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8000"/>
              <a:buFont typeface="Calibri"/>
              <a:buNone/>
            </a:pPr>
            <a:r>
              <a:t/>
            </a:r>
            <a:endParaRPr b="0" i="0" sz="8000" u="none" cap="none" strike="noStrike">
              <a:solidFill>
                <a:schemeClr val="dk1"/>
              </a:solidFill>
              <a:latin typeface="Arial"/>
              <a:ea typeface="Arial"/>
              <a:cs typeface="Arial"/>
              <a:sym typeface="Arial"/>
            </a:endParaRPr>
          </a:p>
        </p:txBody>
      </p:sp>
      <p:sp>
        <p:nvSpPr>
          <p:cNvPr id="607" name="Google Shape;607;p64"/>
          <p:cNvSpPr txBox="1"/>
          <p:nvPr/>
        </p:nvSpPr>
        <p:spPr>
          <a:xfrm>
            <a:off x="7760970" y="2743200"/>
            <a:ext cx="406400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65"/>
          <p:cNvSpPr/>
          <p:nvPr/>
        </p:nvSpPr>
        <p:spPr>
          <a:xfrm>
            <a:off x="2829636" y="1085966"/>
            <a:ext cx="6096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MACHINE TOOLS AND AUTOMATION MACHINE TOOLS OPERATIONS</a:t>
            </a:r>
            <a:endParaRPr b="1" sz="1800">
              <a:solidFill>
                <a:schemeClr val="dk1"/>
              </a:solidFill>
              <a:latin typeface="Calibri"/>
              <a:ea typeface="Calibri"/>
              <a:cs typeface="Calibri"/>
              <a:sym typeface="Calibri"/>
            </a:endParaRPr>
          </a:p>
        </p:txBody>
      </p:sp>
      <p:grpSp>
        <p:nvGrpSpPr>
          <p:cNvPr id="613" name="Google Shape;613;p65"/>
          <p:cNvGrpSpPr/>
          <p:nvPr/>
        </p:nvGrpSpPr>
        <p:grpSpPr>
          <a:xfrm>
            <a:off x="2829636" y="1978925"/>
            <a:ext cx="5973169" cy="3234520"/>
            <a:chOff x="6350" y="6350"/>
            <a:chExt cx="3753485" cy="1805939"/>
          </a:xfrm>
        </p:grpSpPr>
        <p:pic>
          <p:nvPicPr>
            <p:cNvPr id="614" name="Google Shape;614;p65"/>
            <p:cNvPicPr preferRelativeResize="0"/>
            <p:nvPr/>
          </p:nvPicPr>
          <p:blipFill rotWithShape="1">
            <a:blip r:embed="rId3">
              <a:alphaModFix/>
            </a:blip>
            <a:srcRect b="0" l="0" r="0" t="0"/>
            <a:stretch/>
          </p:blipFill>
          <p:spPr>
            <a:xfrm>
              <a:off x="12700" y="12763"/>
              <a:ext cx="3735838" cy="1793100"/>
            </a:xfrm>
            <a:prstGeom prst="rect">
              <a:avLst/>
            </a:prstGeom>
            <a:noFill/>
            <a:ln>
              <a:noFill/>
            </a:ln>
          </p:spPr>
        </p:pic>
        <p:sp>
          <p:nvSpPr>
            <p:cNvPr id="615" name="Google Shape;615;p65"/>
            <p:cNvSpPr/>
            <p:nvPr/>
          </p:nvSpPr>
          <p:spPr>
            <a:xfrm>
              <a:off x="6350" y="6350"/>
              <a:ext cx="3753485" cy="1805939"/>
            </a:xfrm>
            <a:custGeom>
              <a:rect b="b" l="l" r="r" t="t"/>
              <a:pathLst>
                <a:path extrusionOk="0" h="1805939" w="3753485">
                  <a:moveTo>
                    <a:pt x="0" y="1805940"/>
                  </a:moveTo>
                  <a:lnTo>
                    <a:pt x="3753485" y="1805940"/>
                  </a:lnTo>
                  <a:lnTo>
                    <a:pt x="3753485" y="0"/>
                  </a:lnTo>
                  <a:lnTo>
                    <a:pt x="0" y="0"/>
                  </a:lnTo>
                  <a:lnTo>
                    <a:pt x="0" y="1805940"/>
                  </a:lnTo>
                  <a:close/>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grpSp>
        <p:nvGrpSpPr>
          <p:cNvPr id="620" name="Google Shape;620;p66"/>
          <p:cNvGrpSpPr/>
          <p:nvPr/>
        </p:nvGrpSpPr>
        <p:grpSpPr>
          <a:xfrm>
            <a:off x="2866030" y="1050879"/>
            <a:ext cx="6359857" cy="2606722"/>
            <a:chOff x="6350" y="6350"/>
            <a:chExt cx="3599179" cy="2162175"/>
          </a:xfrm>
        </p:grpSpPr>
        <p:pic>
          <p:nvPicPr>
            <p:cNvPr id="621" name="Google Shape;621;p66"/>
            <p:cNvPicPr preferRelativeResize="0"/>
            <p:nvPr/>
          </p:nvPicPr>
          <p:blipFill rotWithShape="1">
            <a:blip r:embed="rId3">
              <a:alphaModFix/>
            </a:blip>
            <a:srcRect b="0" l="0" r="0" t="0"/>
            <a:stretch/>
          </p:blipFill>
          <p:spPr>
            <a:xfrm>
              <a:off x="12700" y="12700"/>
              <a:ext cx="3586479" cy="2149475"/>
            </a:xfrm>
            <a:prstGeom prst="rect">
              <a:avLst/>
            </a:prstGeom>
            <a:noFill/>
            <a:ln>
              <a:noFill/>
            </a:ln>
          </p:spPr>
        </p:pic>
        <p:sp>
          <p:nvSpPr>
            <p:cNvPr id="622" name="Google Shape;622;p66"/>
            <p:cNvSpPr/>
            <p:nvPr/>
          </p:nvSpPr>
          <p:spPr>
            <a:xfrm>
              <a:off x="6350" y="6350"/>
              <a:ext cx="3599179" cy="2162175"/>
            </a:xfrm>
            <a:custGeom>
              <a:rect b="b" l="l" r="r" t="t"/>
              <a:pathLst>
                <a:path extrusionOk="0" h="2162175" w="3599179">
                  <a:moveTo>
                    <a:pt x="0" y="2162175"/>
                  </a:moveTo>
                  <a:lnTo>
                    <a:pt x="3599179" y="2162175"/>
                  </a:lnTo>
                  <a:lnTo>
                    <a:pt x="3599179" y="0"/>
                  </a:lnTo>
                  <a:lnTo>
                    <a:pt x="0" y="0"/>
                  </a:lnTo>
                  <a:lnTo>
                    <a:pt x="0" y="2162175"/>
                  </a:lnTo>
                  <a:close/>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23" name="Google Shape;623;p66"/>
          <p:cNvGrpSpPr/>
          <p:nvPr/>
        </p:nvGrpSpPr>
        <p:grpSpPr>
          <a:xfrm>
            <a:off x="2877251" y="4415549"/>
            <a:ext cx="6348636" cy="1247775"/>
            <a:chOff x="6350" y="6350"/>
            <a:chExt cx="3112135" cy="1247775"/>
          </a:xfrm>
        </p:grpSpPr>
        <p:pic>
          <p:nvPicPr>
            <p:cNvPr id="624" name="Google Shape;624;p66"/>
            <p:cNvPicPr preferRelativeResize="0"/>
            <p:nvPr/>
          </p:nvPicPr>
          <p:blipFill rotWithShape="1">
            <a:blip r:embed="rId4">
              <a:alphaModFix/>
            </a:blip>
            <a:srcRect b="0" l="0" r="0" t="0"/>
            <a:stretch/>
          </p:blipFill>
          <p:spPr>
            <a:xfrm>
              <a:off x="12700" y="12700"/>
              <a:ext cx="3099435" cy="1235075"/>
            </a:xfrm>
            <a:prstGeom prst="rect">
              <a:avLst/>
            </a:prstGeom>
            <a:noFill/>
            <a:ln>
              <a:noFill/>
            </a:ln>
          </p:spPr>
        </p:pic>
        <p:sp>
          <p:nvSpPr>
            <p:cNvPr id="625" name="Google Shape;625;p66"/>
            <p:cNvSpPr/>
            <p:nvPr/>
          </p:nvSpPr>
          <p:spPr>
            <a:xfrm>
              <a:off x="6350" y="6350"/>
              <a:ext cx="3112135" cy="1247775"/>
            </a:xfrm>
            <a:custGeom>
              <a:rect b="b" l="l" r="r" t="t"/>
              <a:pathLst>
                <a:path extrusionOk="0" h="1247775" w="3112135">
                  <a:moveTo>
                    <a:pt x="0" y="1247775"/>
                  </a:moveTo>
                  <a:lnTo>
                    <a:pt x="3112135" y="1247775"/>
                  </a:lnTo>
                  <a:lnTo>
                    <a:pt x="3112135" y="0"/>
                  </a:lnTo>
                  <a:lnTo>
                    <a:pt x="0" y="0"/>
                  </a:lnTo>
                  <a:lnTo>
                    <a:pt x="0" y="1247775"/>
                  </a:lnTo>
                  <a:close/>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grpSp>
        <p:nvGrpSpPr>
          <p:cNvPr id="630" name="Google Shape;630;p67"/>
          <p:cNvGrpSpPr/>
          <p:nvPr/>
        </p:nvGrpSpPr>
        <p:grpSpPr>
          <a:xfrm>
            <a:off x="1924335" y="382138"/>
            <a:ext cx="7629098" cy="3443013"/>
            <a:chOff x="6350" y="6350"/>
            <a:chExt cx="5724525" cy="2102485"/>
          </a:xfrm>
        </p:grpSpPr>
        <p:pic>
          <p:nvPicPr>
            <p:cNvPr id="631" name="Google Shape;631;p67"/>
            <p:cNvPicPr preferRelativeResize="0"/>
            <p:nvPr/>
          </p:nvPicPr>
          <p:blipFill rotWithShape="1">
            <a:blip r:embed="rId3">
              <a:alphaModFix/>
            </a:blip>
            <a:srcRect b="0" l="0" r="0" t="0"/>
            <a:stretch/>
          </p:blipFill>
          <p:spPr>
            <a:xfrm>
              <a:off x="12700" y="12700"/>
              <a:ext cx="5711825" cy="2089785"/>
            </a:xfrm>
            <a:prstGeom prst="rect">
              <a:avLst/>
            </a:prstGeom>
            <a:noFill/>
            <a:ln>
              <a:noFill/>
            </a:ln>
          </p:spPr>
        </p:pic>
        <p:sp>
          <p:nvSpPr>
            <p:cNvPr id="632" name="Google Shape;632;p67"/>
            <p:cNvSpPr/>
            <p:nvPr/>
          </p:nvSpPr>
          <p:spPr>
            <a:xfrm>
              <a:off x="6350" y="6350"/>
              <a:ext cx="5724525" cy="2102485"/>
            </a:xfrm>
            <a:custGeom>
              <a:rect b="b" l="l" r="r" t="t"/>
              <a:pathLst>
                <a:path extrusionOk="0" h="2102485" w="5724525">
                  <a:moveTo>
                    <a:pt x="0" y="2102485"/>
                  </a:moveTo>
                  <a:lnTo>
                    <a:pt x="5724525" y="2102485"/>
                  </a:lnTo>
                  <a:lnTo>
                    <a:pt x="5724525" y="0"/>
                  </a:lnTo>
                  <a:lnTo>
                    <a:pt x="0" y="0"/>
                  </a:lnTo>
                  <a:lnTo>
                    <a:pt x="0" y="2102485"/>
                  </a:lnTo>
                  <a:close/>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33" name="Google Shape;633;p67"/>
          <p:cNvSpPr/>
          <p:nvPr/>
        </p:nvSpPr>
        <p:spPr>
          <a:xfrm>
            <a:off x="1612917" y="4008608"/>
            <a:ext cx="165096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Thread Cutting </a:t>
            </a:r>
            <a:endParaRPr sz="1800">
              <a:solidFill>
                <a:schemeClr val="dk1"/>
              </a:solidFill>
              <a:latin typeface="Calibri"/>
              <a:ea typeface="Calibri"/>
              <a:cs typeface="Calibri"/>
              <a:sym typeface="Calibri"/>
            </a:endParaRPr>
          </a:p>
        </p:txBody>
      </p:sp>
      <p:grpSp>
        <p:nvGrpSpPr>
          <p:cNvPr id="634" name="Google Shape;634;p67"/>
          <p:cNvGrpSpPr/>
          <p:nvPr/>
        </p:nvGrpSpPr>
        <p:grpSpPr>
          <a:xfrm>
            <a:off x="3655469" y="4186924"/>
            <a:ext cx="6449060" cy="2245360"/>
            <a:chOff x="6350" y="6350"/>
            <a:chExt cx="6449060" cy="2245360"/>
          </a:xfrm>
        </p:grpSpPr>
        <p:pic>
          <p:nvPicPr>
            <p:cNvPr id="635" name="Google Shape;635;p67"/>
            <p:cNvPicPr preferRelativeResize="0"/>
            <p:nvPr/>
          </p:nvPicPr>
          <p:blipFill rotWithShape="1">
            <a:blip r:embed="rId4">
              <a:alphaModFix/>
            </a:blip>
            <a:srcRect b="0" l="0" r="0" t="0"/>
            <a:stretch/>
          </p:blipFill>
          <p:spPr>
            <a:xfrm>
              <a:off x="12700" y="12700"/>
              <a:ext cx="6436359" cy="2232660"/>
            </a:xfrm>
            <a:prstGeom prst="rect">
              <a:avLst/>
            </a:prstGeom>
            <a:noFill/>
            <a:ln>
              <a:noFill/>
            </a:ln>
          </p:spPr>
        </p:pic>
        <p:sp>
          <p:nvSpPr>
            <p:cNvPr id="636" name="Google Shape;636;p67"/>
            <p:cNvSpPr/>
            <p:nvPr/>
          </p:nvSpPr>
          <p:spPr>
            <a:xfrm>
              <a:off x="6350" y="6350"/>
              <a:ext cx="6449060" cy="2245360"/>
            </a:xfrm>
            <a:custGeom>
              <a:rect b="b" l="l" r="r" t="t"/>
              <a:pathLst>
                <a:path extrusionOk="0" h="2245360" w="6449060">
                  <a:moveTo>
                    <a:pt x="0" y="2245360"/>
                  </a:moveTo>
                  <a:lnTo>
                    <a:pt x="6449059" y="2245360"/>
                  </a:lnTo>
                  <a:lnTo>
                    <a:pt x="6449059" y="0"/>
                  </a:lnTo>
                  <a:lnTo>
                    <a:pt x="0" y="0"/>
                  </a:lnTo>
                  <a:lnTo>
                    <a:pt x="0" y="2245360"/>
                  </a:lnTo>
                  <a:close/>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pic>
        <p:nvPicPr>
          <p:cNvPr id="641" name="Google Shape;641;p68"/>
          <p:cNvPicPr preferRelativeResize="0"/>
          <p:nvPr/>
        </p:nvPicPr>
        <p:blipFill rotWithShape="1">
          <a:blip r:embed="rId3">
            <a:alphaModFix/>
          </a:blip>
          <a:srcRect b="0" l="0" r="0" t="0"/>
          <a:stretch/>
        </p:blipFill>
        <p:spPr>
          <a:xfrm>
            <a:off x="1300163" y="1471613"/>
            <a:ext cx="5505450" cy="5432425"/>
          </a:xfrm>
          <a:prstGeom prst="rect">
            <a:avLst/>
          </a:prstGeom>
          <a:noFill/>
          <a:ln>
            <a:noFill/>
          </a:ln>
        </p:spPr>
      </p:pic>
      <p:grpSp>
        <p:nvGrpSpPr>
          <p:cNvPr id="642" name="Google Shape;642;p68"/>
          <p:cNvGrpSpPr/>
          <p:nvPr/>
        </p:nvGrpSpPr>
        <p:grpSpPr>
          <a:xfrm>
            <a:off x="1322191" y="1269844"/>
            <a:ext cx="9230257" cy="2708473"/>
            <a:chOff x="6350" y="6350"/>
            <a:chExt cx="5368290" cy="2518410"/>
          </a:xfrm>
        </p:grpSpPr>
        <p:pic>
          <p:nvPicPr>
            <p:cNvPr id="643" name="Google Shape;643;p68"/>
            <p:cNvPicPr preferRelativeResize="0"/>
            <p:nvPr/>
          </p:nvPicPr>
          <p:blipFill rotWithShape="1">
            <a:blip r:embed="rId4">
              <a:alphaModFix/>
            </a:blip>
            <a:srcRect b="0" l="0" r="0" t="0"/>
            <a:stretch/>
          </p:blipFill>
          <p:spPr>
            <a:xfrm>
              <a:off x="12700" y="12700"/>
              <a:ext cx="5355590" cy="2505710"/>
            </a:xfrm>
            <a:prstGeom prst="rect">
              <a:avLst/>
            </a:prstGeom>
            <a:noFill/>
            <a:ln>
              <a:noFill/>
            </a:ln>
          </p:spPr>
        </p:pic>
        <p:sp>
          <p:nvSpPr>
            <p:cNvPr id="644" name="Google Shape;644;p68"/>
            <p:cNvSpPr/>
            <p:nvPr/>
          </p:nvSpPr>
          <p:spPr>
            <a:xfrm>
              <a:off x="6350" y="6350"/>
              <a:ext cx="5368290" cy="2518410"/>
            </a:xfrm>
            <a:custGeom>
              <a:rect b="b" l="l" r="r" t="t"/>
              <a:pathLst>
                <a:path extrusionOk="0" h="2518410" w="5368290">
                  <a:moveTo>
                    <a:pt x="0" y="2518410"/>
                  </a:moveTo>
                  <a:lnTo>
                    <a:pt x="5368290" y="2518410"/>
                  </a:lnTo>
                  <a:lnTo>
                    <a:pt x="5368290" y="0"/>
                  </a:lnTo>
                  <a:lnTo>
                    <a:pt x="0" y="0"/>
                  </a:lnTo>
                  <a:lnTo>
                    <a:pt x="0" y="2518410"/>
                  </a:lnTo>
                  <a:close/>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45" name="Google Shape;645;p68"/>
          <p:cNvSpPr/>
          <p:nvPr/>
        </p:nvSpPr>
        <p:spPr>
          <a:xfrm>
            <a:off x="0" y="0"/>
            <a:ext cx="12192000" cy="457200"/>
          </a:xfrm>
          <a:prstGeom prst="rect">
            <a:avLst/>
          </a:prstGeom>
          <a:noFill/>
          <a:ln>
            <a:noFill/>
          </a:ln>
        </p:spPr>
        <p:txBody>
          <a:bodyPr anchorCtr="0" anchor="ctr" bIns="0" lIns="228525" spcFirstLastPara="1" rIns="0" wrap="square" tIns="7935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6" name="Google Shape;646;p68"/>
          <p:cNvSpPr/>
          <p:nvPr/>
        </p:nvSpPr>
        <p:spPr>
          <a:xfrm>
            <a:off x="2538484" y="241546"/>
            <a:ext cx="5807103" cy="615553"/>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Taper Turning by the Swivelling the Compound Tool Rest:</a:t>
            </a:r>
            <a:endParaRPr b="1"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647" name="Google Shape;647;p68"/>
          <p:cNvSpPr/>
          <p:nvPr/>
        </p:nvSpPr>
        <p:spPr>
          <a:xfrm>
            <a:off x="0" y="479425"/>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200"/>
              <a:buFont typeface="Arial"/>
              <a:buNone/>
            </a:pPr>
            <a:br>
              <a:rPr b="0" i="0" lang="en-US" sz="12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69"/>
          <p:cNvSpPr/>
          <p:nvPr/>
        </p:nvSpPr>
        <p:spPr>
          <a:xfrm>
            <a:off x="4327873" y="774089"/>
            <a:ext cx="206229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DRILLING MACHINE</a:t>
            </a:r>
            <a:endParaRPr sz="1800">
              <a:solidFill>
                <a:schemeClr val="dk1"/>
              </a:solidFill>
              <a:latin typeface="Calibri"/>
              <a:ea typeface="Calibri"/>
              <a:cs typeface="Calibri"/>
              <a:sym typeface="Calibri"/>
            </a:endParaRPr>
          </a:p>
        </p:txBody>
      </p:sp>
      <p:grpSp>
        <p:nvGrpSpPr>
          <p:cNvPr id="653" name="Google Shape;653;p69"/>
          <p:cNvGrpSpPr/>
          <p:nvPr/>
        </p:nvGrpSpPr>
        <p:grpSpPr>
          <a:xfrm>
            <a:off x="2756848" y="1651379"/>
            <a:ext cx="6291618" cy="4326339"/>
            <a:chOff x="9525" y="9525"/>
            <a:chExt cx="3641090" cy="2536825"/>
          </a:xfrm>
        </p:grpSpPr>
        <p:pic>
          <p:nvPicPr>
            <p:cNvPr id="654" name="Google Shape;654;p69"/>
            <p:cNvPicPr preferRelativeResize="0"/>
            <p:nvPr/>
          </p:nvPicPr>
          <p:blipFill rotWithShape="1">
            <a:blip r:embed="rId3">
              <a:alphaModFix/>
            </a:blip>
            <a:srcRect b="0" l="0" r="0" t="0"/>
            <a:stretch/>
          </p:blipFill>
          <p:spPr>
            <a:xfrm>
              <a:off x="19050" y="19043"/>
              <a:ext cx="3611417" cy="2517720"/>
            </a:xfrm>
            <a:prstGeom prst="rect">
              <a:avLst/>
            </a:prstGeom>
            <a:noFill/>
            <a:ln>
              <a:noFill/>
            </a:ln>
          </p:spPr>
        </p:pic>
        <p:sp>
          <p:nvSpPr>
            <p:cNvPr id="655" name="Google Shape;655;p69"/>
            <p:cNvSpPr/>
            <p:nvPr/>
          </p:nvSpPr>
          <p:spPr>
            <a:xfrm>
              <a:off x="9525" y="9525"/>
              <a:ext cx="3641090" cy="2536825"/>
            </a:xfrm>
            <a:custGeom>
              <a:rect b="b" l="l" r="r" t="t"/>
              <a:pathLst>
                <a:path extrusionOk="0" h="2536825" w="3641090">
                  <a:moveTo>
                    <a:pt x="0" y="2536825"/>
                  </a:moveTo>
                  <a:lnTo>
                    <a:pt x="3641090" y="2536825"/>
                  </a:lnTo>
                  <a:lnTo>
                    <a:pt x="3641090" y="0"/>
                  </a:lnTo>
                  <a:lnTo>
                    <a:pt x="0" y="0"/>
                  </a:lnTo>
                  <a:lnTo>
                    <a:pt x="0" y="2536825"/>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7"/>
          <p:cNvSpPr/>
          <p:nvPr/>
        </p:nvSpPr>
        <p:spPr>
          <a:xfrm>
            <a:off x="3959860" y="1775460"/>
            <a:ext cx="4617085" cy="296989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000"/>
              <a:buFont typeface="Calibri"/>
              <a:buNone/>
            </a:pPr>
            <a:r>
              <a:t/>
            </a:r>
            <a:endParaRPr b="1" i="0" sz="80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8000"/>
              <a:buFont typeface="Times New Roman"/>
              <a:buNone/>
            </a:pPr>
            <a:r>
              <a:rPr b="1" i="0" lang="en-US" sz="8000" u="none" cap="none" strike="noStrike">
                <a:solidFill>
                  <a:srgbClr val="000000"/>
                </a:solidFill>
                <a:latin typeface="Times New Roman"/>
                <a:ea typeface="Times New Roman"/>
                <a:cs typeface="Times New Roman"/>
                <a:sym typeface="Times New Roman"/>
              </a:rPr>
              <a:t>Week 1</a:t>
            </a:r>
            <a:endParaRPr b="0" i="0" sz="8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8000"/>
              <a:buFont typeface="Calibri"/>
              <a:buNone/>
            </a:pPr>
            <a:r>
              <a:t/>
            </a:r>
            <a:endParaRPr b="0" i="0" sz="8000" u="none" cap="none" strike="noStrike">
              <a:solidFill>
                <a:schemeClr val="dk1"/>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70"/>
          <p:cNvSpPr/>
          <p:nvPr/>
        </p:nvSpPr>
        <p:spPr>
          <a:xfrm>
            <a:off x="3424247" y="634623"/>
            <a:ext cx="5597935" cy="708168"/>
          </a:xfrm>
          <a:prstGeom prst="rect">
            <a:avLst/>
          </a:prstGeom>
          <a:noFill/>
          <a:ln>
            <a:noFill/>
          </a:ln>
        </p:spPr>
        <p:txBody>
          <a:bodyPr anchorCtr="0" anchor="ctr" bIns="0" lIns="228525" spcFirstLastPara="1" rIns="0" wrap="square" tIns="122175">
            <a:spAutoFit/>
          </a:bodyPr>
          <a:lstStyle/>
          <a:p>
            <a:pPr indent="0" lvl="0" marL="0" marR="0" rtl="0" algn="ctr">
              <a:lnSpc>
                <a:spcPct val="100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DRILL BIT NOMENCLATURE:</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grpSp>
        <p:nvGrpSpPr>
          <p:cNvPr id="661" name="Google Shape;661;p70"/>
          <p:cNvGrpSpPr/>
          <p:nvPr/>
        </p:nvGrpSpPr>
        <p:grpSpPr>
          <a:xfrm>
            <a:off x="1432553" y="2002856"/>
            <a:ext cx="8639957" cy="3306143"/>
            <a:chOff x="9525" y="9525"/>
            <a:chExt cx="6241415" cy="2310765"/>
          </a:xfrm>
        </p:grpSpPr>
        <p:pic>
          <p:nvPicPr>
            <p:cNvPr id="662" name="Google Shape;662;p70"/>
            <p:cNvPicPr preferRelativeResize="0"/>
            <p:nvPr/>
          </p:nvPicPr>
          <p:blipFill rotWithShape="1">
            <a:blip r:embed="rId3">
              <a:alphaModFix/>
            </a:blip>
            <a:srcRect b="0" l="0" r="0" t="0"/>
            <a:stretch/>
          </p:blipFill>
          <p:spPr>
            <a:xfrm>
              <a:off x="19050" y="19116"/>
              <a:ext cx="6222400" cy="2291648"/>
            </a:xfrm>
            <a:prstGeom prst="rect">
              <a:avLst/>
            </a:prstGeom>
            <a:noFill/>
            <a:ln>
              <a:noFill/>
            </a:ln>
          </p:spPr>
        </p:pic>
        <p:sp>
          <p:nvSpPr>
            <p:cNvPr id="663" name="Google Shape;663;p70"/>
            <p:cNvSpPr/>
            <p:nvPr/>
          </p:nvSpPr>
          <p:spPr>
            <a:xfrm>
              <a:off x="9525" y="9525"/>
              <a:ext cx="6241415" cy="2310765"/>
            </a:xfrm>
            <a:custGeom>
              <a:rect b="b" l="l" r="r" t="t"/>
              <a:pathLst>
                <a:path extrusionOk="0" h="2310765" w="6241415">
                  <a:moveTo>
                    <a:pt x="0" y="2310765"/>
                  </a:moveTo>
                  <a:lnTo>
                    <a:pt x="6241415" y="2310765"/>
                  </a:lnTo>
                  <a:lnTo>
                    <a:pt x="6241415" y="0"/>
                  </a:lnTo>
                  <a:lnTo>
                    <a:pt x="0" y="0"/>
                  </a:lnTo>
                  <a:lnTo>
                    <a:pt x="0" y="2310765"/>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64" name="Google Shape;664;p70"/>
          <p:cNvSpPr/>
          <p:nvPr/>
        </p:nvSpPr>
        <p:spPr>
          <a:xfrm>
            <a:off x="0" y="461963"/>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200"/>
              <a:buFont typeface="Arial"/>
              <a:buNone/>
            </a:pPr>
            <a:br>
              <a:rPr b="0" i="0" lang="en-US" sz="12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71"/>
          <p:cNvSpPr/>
          <p:nvPr/>
        </p:nvSpPr>
        <p:spPr>
          <a:xfrm>
            <a:off x="3639598" y="842328"/>
            <a:ext cx="346614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DRILLING MACHINE OPERATIONS: </a:t>
            </a:r>
            <a:endParaRPr sz="1800">
              <a:solidFill>
                <a:schemeClr val="dk1"/>
              </a:solidFill>
              <a:latin typeface="Calibri"/>
              <a:ea typeface="Calibri"/>
              <a:cs typeface="Calibri"/>
              <a:sym typeface="Calibri"/>
            </a:endParaRPr>
          </a:p>
        </p:txBody>
      </p:sp>
      <p:grpSp>
        <p:nvGrpSpPr>
          <p:cNvPr id="670" name="Google Shape;670;p71"/>
          <p:cNvGrpSpPr/>
          <p:nvPr/>
        </p:nvGrpSpPr>
        <p:grpSpPr>
          <a:xfrm>
            <a:off x="2920621" y="2160588"/>
            <a:ext cx="5459103" cy="3175687"/>
            <a:chOff x="9525" y="9525"/>
            <a:chExt cx="3213735" cy="2536825"/>
          </a:xfrm>
        </p:grpSpPr>
        <p:pic>
          <p:nvPicPr>
            <p:cNvPr id="671" name="Google Shape;671;p71"/>
            <p:cNvPicPr preferRelativeResize="0"/>
            <p:nvPr/>
          </p:nvPicPr>
          <p:blipFill rotWithShape="1">
            <a:blip r:embed="rId3">
              <a:alphaModFix/>
            </a:blip>
            <a:srcRect b="0" l="0" r="0" t="0"/>
            <a:stretch/>
          </p:blipFill>
          <p:spPr>
            <a:xfrm>
              <a:off x="19050" y="19050"/>
              <a:ext cx="3194685" cy="2517774"/>
            </a:xfrm>
            <a:prstGeom prst="rect">
              <a:avLst/>
            </a:prstGeom>
            <a:noFill/>
            <a:ln>
              <a:noFill/>
            </a:ln>
          </p:spPr>
        </p:pic>
        <p:sp>
          <p:nvSpPr>
            <p:cNvPr id="672" name="Google Shape;672;p71"/>
            <p:cNvSpPr/>
            <p:nvPr/>
          </p:nvSpPr>
          <p:spPr>
            <a:xfrm>
              <a:off x="9525" y="9525"/>
              <a:ext cx="3213735" cy="2536825"/>
            </a:xfrm>
            <a:custGeom>
              <a:rect b="b" l="l" r="r" t="t"/>
              <a:pathLst>
                <a:path extrusionOk="0" h="2536825" w="3213735">
                  <a:moveTo>
                    <a:pt x="0" y="2536824"/>
                  </a:moveTo>
                  <a:lnTo>
                    <a:pt x="3213735" y="2536824"/>
                  </a:lnTo>
                  <a:lnTo>
                    <a:pt x="3213735" y="0"/>
                  </a:lnTo>
                  <a:lnTo>
                    <a:pt x="0" y="0"/>
                  </a:lnTo>
                  <a:lnTo>
                    <a:pt x="0" y="2536824"/>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72"/>
          <p:cNvSpPr/>
          <p:nvPr/>
        </p:nvSpPr>
        <p:spPr>
          <a:xfrm>
            <a:off x="4777802" y="801385"/>
            <a:ext cx="11862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Reaming:</a:t>
            </a:r>
            <a:endParaRPr sz="1800">
              <a:solidFill>
                <a:schemeClr val="dk1"/>
              </a:solidFill>
              <a:latin typeface="Calibri"/>
              <a:ea typeface="Calibri"/>
              <a:cs typeface="Calibri"/>
              <a:sym typeface="Calibri"/>
            </a:endParaRPr>
          </a:p>
        </p:txBody>
      </p:sp>
      <p:grpSp>
        <p:nvGrpSpPr>
          <p:cNvPr id="678" name="Google Shape;678;p72"/>
          <p:cNvGrpSpPr/>
          <p:nvPr/>
        </p:nvGrpSpPr>
        <p:grpSpPr>
          <a:xfrm>
            <a:off x="2224585" y="1733266"/>
            <a:ext cx="7124131" cy="3698543"/>
            <a:chOff x="9525" y="9525"/>
            <a:chExt cx="2821940" cy="2548255"/>
          </a:xfrm>
        </p:grpSpPr>
        <p:pic>
          <p:nvPicPr>
            <p:cNvPr id="679" name="Google Shape;679;p72"/>
            <p:cNvPicPr preferRelativeResize="0"/>
            <p:nvPr/>
          </p:nvPicPr>
          <p:blipFill rotWithShape="1">
            <a:blip r:embed="rId3">
              <a:alphaModFix/>
            </a:blip>
            <a:srcRect b="0" l="0" r="0" t="0"/>
            <a:stretch/>
          </p:blipFill>
          <p:spPr>
            <a:xfrm>
              <a:off x="19050" y="19062"/>
              <a:ext cx="2787601" cy="2529146"/>
            </a:xfrm>
            <a:prstGeom prst="rect">
              <a:avLst/>
            </a:prstGeom>
            <a:noFill/>
            <a:ln>
              <a:noFill/>
            </a:ln>
          </p:spPr>
        </p:pic>
        <p:sp>
          <p:nvSpPr>
            <p:cNvPr id="680" name="Google Shape;680;p72"/>
            <p:cNvSpPr/>
            <p:nvPr/>
          </p:nvSpPr>
          <p:spPr>
            <a:xfrm>
              <a:off x="9525" y="9525"/>
              <a:ext cx="2821940" cy="2548255"/>
            </a:xfrm>
            <a:custGeom>
              <a:rect b="b" l="l" r="r" t="t"/>
              <a:pathLst>
                <a:path extrusionOk="0" h="2548255" w="2821940">
                  <a:moveTo>
                    <a:pt x="0" y="2548255"/>
                  </a:moveTo>
                  <a:lnTo>
                    <a:pt x="2821940" y="2548255"/>
                  </a:lnTo>
                  <a:lnTo>
                    <a:pt x="2821940" y="0"/>
                  </a:lnTo>
                  <a:lnTo>
                    <a:pt x="0" y="0"/>
                  </a:lnTo>
                  <a:lnTo>
                    <a:pt x="0" y="2548255"/>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73"/>
          <p:cNvSpPr/>
          <p:nvPr/>
        </p:nvSpPr>
        <p:spPr>
          <a:xfrm>
            <a:off x="5223644" y="992453"/>
            <a:ext cx="87235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Boring:</a:t>
            </a:r>
            <a:endParaRPr sz="1800">
              <a:solidFill>
                <a:schemeClr val="dk1"/>
              </a:solidFill>
              <a:latin typeface="Calibri"/>
              <a:ea typeface="Calibri"/>
              <a:cs typeface="Calibri"/>
              <a:sym typeface="Calibri"/>
            </a:endParaRPr>
          </a:p>
        </p:txBody>
      </p:sp>
      <p:grpSp>
        <p:nvGrpSpPr>
          <p:cNvPr id="686" name="Google Shape;686;p73"/>
          <p:cNvGrpSpPr/>
          <p:nvPr/>
        </p:nvGrpSpPr>
        <p:grpSpPr>
          <a:xfrm>
            <a:off x="2866030" y="2232025"/>
            <a:ext cx="6155140" cy="3186136"/>
            <a:chOff x="9525" y="9525"/>
            <a:chExt cx="3368040" cy="2393950"/>
          </a:xfrm>
        </p:grpSpPr>
        <p:pic>
          <p:nvPicPr>
            <p:cNvPr id="687" name="Google Shape;687;p73"/>
            <p:cNvPicPr preferRelativeResize="0"/>
            <p:nvPr/>
          </p:nvPicPr>
          <p:blipFill rotWithShape="1">
            <a:blip r:embed="rId3">
              <a:alphaModFix/>
            </a:blip>
            <a:srcRect b="0" l="0" r="0" t="0"/>
            <a:stretch/>
          </p:blipFill>
          <p:spPr>
            <a:xfrm>
              <a:off x="19050" y="19024"/>
              <a:ext cx="3348837" cy="2374912"/>
            </a:xfrm>
            <a:prstGeom prst="rect">
              <a:avLst/>
            </a:prstGeom>
            <a:noFill/>
            <a:ln>
              <a:noFill/>
            </a:ln>
          </p:spPr>
        </p:pic>
        <p:sp>
          <p:nvSpPr>
            <p:cNvPr id="688" name="Google Shape;688;p73"/>
            <p:cNvSpPr/>
            <p:nvPr/>
          </p:nvSpPr>
          <p:spPr>
            <a:xfrm>
              <a:off x="9525" y="9525"/>
              <a:ext cx="3368040" cy="2393950"/>
            </a:xfrm>
            <a:custGeom>
              <a:rect b="b" l="l" r="r" t="t"/>
              <a:pathLst>
                <a:path extrusionOk="0" h="2393950" w="3368040">
                  <a:moveTo>
                    <a:pt x="0" y="2393950"/>
                  </a:moveTo>
                  <a:lnTo>
                    <a:pt x="3368040" y="2393950"/>
                  </a:lnTo>
                  <a:lnTo>
                    <a:pt x="3368040" y="0"/>
                  </a:lnTo>
                  <a:lnTo>
                    <a:pt x="0" y="0"/>
                  </a:lnTo>
                  <a:lnTo>
                    <a:pt x="0" y="2393950"/>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74"/>
          <p:cNvSpPr/>
          <p:nvPr/>
        </p:nvSpPr>
        <p:spPr>
          <a:xfrm>
            <a:off x="5036808" y="924215"/>
            <a:ext cx="17362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Counter boring: </a:t>
            </a:r>
            <a:endParaRPr sz="1800">
              <a:solidFill>
                <a:schemeClr val="dk1"/>
              </a:solidFill>
              <a:latin typeface="Calibri"/>
              <a:ea typeface="Calibri"/>
              <a:cs typeface="Calibri"/>
              <a:sym typeface="Calibri"/>
            </a:endParaRPr>
          </a:p>
        </p:txBody>
      </p:sp>
      <p:grpSp>
        <p:nvGrpSpPr>
          <p:cNvPr id="694" name="Google Shape;694;p74"/>
          <p:cNvGrpSpPr/>
          <p:nvPr/>
        </p:nvGrpSpPr>
        <p:grpSpPr>
          <a:xfrm>
            <a:off x="3425589" y="1965279"/>
            <a:ext cx="4493094" cy="3331338"/>
            <a:chOff x="9525" y="9525"/>
            <a:chExt cx="3154045" cy="2370455"/>
          </a:xfrm>
        </p:grpSpPr>
        <p:pic>
          <p:nvPicPr>
            <p:cNvPr id="695" name="Google Shape;695;p74"/>
            <p:cNvPicPr preferRelativeResize="0"/>
            <p:nvPr/>
          </p:nvPicPr>
          <p:blipFill rotWithShape="1">
            <a:blip r:embed="rId3">
              <a:alphaModFix/>
            </a:blip>
            <a:srcRect b="0" l="0" r="0" t="0"/>
            <a:stretch/>
          </p:blipFill>
          <p:spPr>
            <a:xfrm>
              <a:off x="19050" y="19021"/>
              <a:ext cx="3127838" cy="2351380"/>
            </a:xfrm>
            <a:prstGeom prst="rect">
              <a:avLst/>
            </a:prstGeom>
            <a:noFill/>
            <a:ln>
              <a:noFill/>
            </a:ln>
          </p:spPr>
        </p:pic>
        <p:sp>
          <p:nvSpPr>
            <p:cNvPr id="696" name="Google Shape;696;p74"/>
            <p:cNvSpPr/>
            <p:nvPr/>
          </p:nvSpPr>
          <p:spPr>
            <a:xfrm>
              <a:off x="9525" y="9525"/>
              <a:ext cx="3154045" cy="2370455"/>
            </a:xfrm>
            <a:custGeom>
              <a:rect b="b" l="l" r="r" t="t"/>
              <a:pathLst>
                <a:path extrusionOk="0" h="2370455" w="3154045">
                  <a:moveTo>
                    <a:pt x="0" y="2370455"/>
                  </a:moveTo>
                  <a:lnTo>
                    <a:pt x="3154045" y="2370455"/>
                  </a:lnTo>
                  <a:lnTo>
                    <a:pt x="3154045" y="0"/>
                  </a:lnTo>
                  <a:lnTo>
                    <a:pt x="0" y="0"/>
                  </a:lnTo>
                  <a:lnTo>
                    <a:pt x="0" y="2370455"/>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75"/>
          <p:cNvSpPr/>
          <p:nvPr/>
        </p:nvSpPr>
        <p:spPr>
          <a:xfrm>
            <a:off x="5132907" y="842328"/>
            <a:ext cx="16805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Countersinking:</a:t>
            </a:r>
            <a:endParaRPr sz="1800">
              <a:solidFill>
                <a:schemeClr val="dk1"/>
              </a:solidFill>
              <a:latin typeface="Calibri"/>
              <a:ea typeface="Calibri"/>
              <a:cs typeface="Calibri"/>
              <a:sym typeface="Calibri"/>
            </a:endParaRPr>
          </a:p>
        </p:txBody>
      </p:sp>
      <p:grpSp>
        <p:nvGrpSpPr>
          <p:cNvPr id="702" name="Google Shape;702;p75"/>
          <p:cNvGrpSpPr/>
          <p:nvPr/>
        </p:nvGrpSpPr>
        <p:grpSpPr>
          <a:xfrm>
            <a:off x="3234519" y="2392362"/>
            <a:ext cx="5527344" cy="3244163"/>
            <a:chOff x="9525" y="9525"/>
            <a:chExt cx="3094990" cy="2073275"/>
          </a:xfrm>
        </p:grpSpPr>
        <p:pic>
          <p:nvPicPr>
            <p:cNvPr id="703" name="Google Shape;703;p75"/>
            <p:cNvPicPr preferRelativeResize="0"/>
            <p:nvPr/>
          </p:nvPicPr>
          <p:blipFill rotWithShape="1">
            <a:blip r:embed="rId3">
              <a:alphaModFix/>
            </a:blip>
            <a:srcRect b="0" l="0" r="0" t="0"/>
            <a:stretch/>
          </p:blipFill>
          <p:spPr>
            <a:xfrm>
              <a:off x="19050" y="19142"/>
              <a:ext cx="3065315" cy="2054132"/>
            </a:xfrm>
            <a:prstGeom prst="rect">
              <a:avLst/>
            </a:prstGeom>
            <a:noFill/>
            <a:ln>
              <a:noFill/>
            </a:ln>
          </p:spPr>
        </p:pic>
        <p:sp>
          <p:nvSpPr>
            <p:cNvPr id="704" name="Google Shape;704;p75"/>
            <p:cNvSpPr/>
            <p:nvPr/>
          </p:nvSpPr>
          <p:spPr>
            <a:xfrm>
              <a:off x="9525" y="9525"/>
              <a:ext cx="3094990" cy="2073275"/>
            </a:xfrm>
            <a:custGeom>
              <a:rect b="b" l="l" r="r" t="t"/>
              <a:pathLst>
                <a:path extrusionOk="0" h="2073275" w="3094990">
                  <a:moveTo>
                    <a:pt x="0" y="2073274"/>
                  </a:moveTo>
                  <a:lnTo>
                    <a:pt x="3094990" y="2073274"/>
                  </a:lnTo>
                  <a:lnTo>
                    <a:pt x="3094990" y="0"/>
                  </a:lnTo>
                  <a:lnTo>
                    <a:pt x="0" y="0"/>
                  </a:lnTo>
                  <a:lnTo>
                    <a:pt x="0" y="2073274"/>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76"/>
          <p:cNvSpPr/>
          <p:nvPr/>
        </p:nvSpPr>
        <p:spPr>
          <a:xfrm>
            <a:off x="3959959" y="1983033"/>
            <a:ext cx="4364536" cy="2553335"/>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0"/>
              <a:buFont typeface="Times New Roman"/>
              <a:buNone/>
            </a:pPr>
            <a:r>
              <a:rPr b="1" i="0" lang="en-US" sz="8000" u="none" cap="none" strike="noStrike">
                <a:solidFill>
                  <a:srgbClr val="000000"/>
                </a:solidFill>
                <a:latin typeface="Times New Roman"/>
                <a:ea typeface="Times New Roman"/>
                <a:cs typeface="Times New Roman"/>
                <a:sym typeface="Times New Roman"/>
              </a:rPr>
              <a:t>Week 11</a:t>
            </a:r>
            <a:endParaRPr b="0" i="0" sz="8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8000"/>
              <a:buFont typeface="Calibri"/>
              <a:buNone/>
            </a:pPr>
            <a:r>
              <a:t/>
            </a:r>
            <a:endParaRPr b="0" i="0" sz="8000" u="none" cap="none" strike="noStrike">
              <a:solidFill>
                <a:schemeClr val="dk1"/>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grpSp>
        <p:nvGrpSpPr>
          <p:cNvPr id="714" name="Google Shape;714;p77"/>
          <p:cNvGrpSpPr/>
          <p:nvPr/>
        </p:nvGrpSpPr>
        <p:grpSpPr>
          <a:xfrm>
            <a:off x="2552132" y="1241946"/>
            <a:ext cx="6633006" cy="4619878"/>
            <a:chOff x="9525" y="9525"/>
            <a:chExt cx="5386705" cy="2655570"/>
          </a:xfrm>
        </p:grpSpPr>
        <p:pic>
          <p:nvPicPr>
            <p:cNvPr id="715" name="Google Shape;715;p77"/>
            <p:cNvPicPr preferRelativeResize="0"/>
            <p:nvPr/>
          </p:nvPicPr>
          <p:blipFill rotWithShape="1">
            <a:blip r:embed="rId3">
              <a:alphaModFix/>
            </a:blip>
            <a:srcRect b="0" l="0" r="0" t="0"/>
            <a:stretch/>
          </p:blipFill>
          <p:spPr>
            <a:xfrm>
              <a:off x="19050" y="19050"/>
              <a:ext cx="5367655" cy="2636520"/>
            </a:xfrm>
            <a:prstGeom prst="rect">
              <a:avLst/>
            </a:prstGeom>
            <a:noFill/>
            <a:ln>
              <a:noFill/>
            </a:ln>
          </p:spPr>
        </p:pic>
        <p:sp>
          <p:nvSpPr>
            <p:cNvPr id="716" name="Google Shape;716;p77"/>
            <p:cNvSpPr/>
            <p:nvPr/>
          </p:nvSpPr>
          <p:spPr>
            <a:xfrm>
              <a:off x="9525" y="9525"/>
              <a:ext cx="5386705" cy="2655570"/>
            </a:xfrm>
            <a:custGeom>
              <a:rect b="b" l="l" r="r" t="t"/>
              <a:pathLst>
                <a:path extrusionOk="0" h="2655570" w="5386705">
                  <a:moveTo>
                    <a:pt x="0" y="2655570"/>
                  </a:moveTo>
                  <a:lnTo>
                    <a:pt x="5386705" y="2655570"/>
                  </a:lnTo>
                  <a:lnTo>
                    <a:pt x="5386705" y="0"/>
                  </a:lnTo>
                  <a:lnTo>
                    <a:pt x="0" y="0"/>
                  </a:lnTo>
                  <a:lnTo>
                    <a:pt x="0" y="2655570"/>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78"/>
          <p:cNvSpPr/>
          <p:nvPr/>
        </p:nvSpPr>
        <p:spPr>
          <a:xfrm>
            <a:off x="4673576" y="896919"/>
            <a:ext cx="235352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PRINCIPLE OF MILLING</a:t>
            </a:r>
            <a:endParaRPr b="1" sz="1800">
              <a:solidFill>
                <a:schemeClr val="dk1"/>
              </a:solidFill>
              <a:latin typeface="Calibri"/>
              <a:ea typeface="Calibri"/>
              <a:cs typeface="Calibri"/>
              <a:sym typeface="Calibri"/>
            </a:endParaRPr>
          </a:p>
        </p:txBody>
      </p:sp>
      <p:grpSp>
        <p:nvGrpSpPr>
          <p:cNvPr id="722" name="Google Shape;722;p78"/>
          <p:cNvGrpSpPr/>
          <p:nvPr/>
        </p:nvGrpSpPr>
        <p:grpSpPr>
          <a:xfrm>
            <a:off x="3361055" y="2047875"/>
            <a:ext cx="6670049" cy="3452173"/>
            <a:chOff x="9525" y="9525"/>
            <a:chExt cx="6670049" cy="3452173"/>
          </a:xfrm>
        </p:grpSpPr>
        <p:pic>
          <p:nvPicPr>
            <p:cNvPr id="723" name="Google Shape;723;p78"/>
            <p:cNvPicPr preferRelativeResize="0"/>
            <p:nvPr/>
          </p:nvPicPr>
          <p:blipFill rotWithShape="1">
            <a:blip r:embed="rId3">
              <a:alphaModFix/>
            </a:blip>
            <a:srcRect b="0" l="0" r="0" t="0"/>
            <a:stretch/>
          </p:blipFill>
          <p:spPr>
            <a:xfrm>
              <a:off x="19050" y="19072"/>
              <a:ext cx="6660524" cy="3442626"/>
            </a:xfrm>
            <a:prstGeom prst="rect">
              <a:avLst/>
            </a:prstGeom>
            <a:noFill/>
            <a:ln>
              <a:noFill/>
            </a:ln>
          </p:spPr>
        </p:pic>
        <p:sp>
          <p:nvSpPr>
            <p:cNvPr id="724" name="Google Shape;724;p78"/>
            <p:cNvSpPr/>
            <p:nvPr/>
          </p:nvSpPr>
          <p:spPr>
            <a:xfrm>
              <a:off x="9525" y="9525"/>
              <a:ext cx="5469890" cy="2762250"/>
            </a:xfrm>
            <a:custGeom>
              <a:rect b="b" l="l" r="r" t="t"/>
              <a:pathLst>
                <a:path extrusionOk="0" h="2762250" w="5469890">
                  <a:moveTo>
                    <a:pt x="0" y="2762250"/>
                  </a:moveTo>
                  <a:lnTo>
                    <a:pt x="5469890" y="2762250"/>
                  </a:lnTo>
                  <a:lnTo>
                    <a:pt x="5469890" y="0"/>
                  </a:lnTo>
                  <a:lnTo>
                    <a:pt x="0" y="0"/>
                  </a:lnTo>
                  <a:lnTo>
                    <a:pt x="0" y="2762250"/>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79"/>
          <p:cNvSpPr/>
          <p:nvPr/>
        </p:nvSpPr>
        <p:spPr>
          <a:xfrm>
            <a:off x="1465082" y="1360943"/>
            <a:ext cx="276550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Plain milling or Slab milling</a:t>
            </a:r>
            <a:endParaRPr sz="1800">
              <a:solidFill>
                <a:schemeClr val="dk1"/>
              </a:solidFill>
              <a:latin typeface="Calibri"/>
              <a:ea typeface="Calibri"/>
              <a:cs typeface="Calibri"/>
              <a:sym typeface="Calibri"/>
            </a:endParaRPr>
          </a:p>
        </p:txBody>
      </p:sp>
      <p:grpSp>
        <p:nvGrpSpPr>
          <p:cNvPr id="730" name="Google Shape;730;p79"/>
          <p:cNvGrpSpPr/>
          <p:nvPr/>
        </p:nvGrpSpPr>
        <p:grpSpPr>
          <a:xfrm>
            <a:off x="2868295" y="2137093"/>
            <a:ext cx="6455410" cy="2583815"/>
            <a:chOff x="9525" y="9525"/>
            <a:chExt cx="6455410" cy="2583815"/>
          </a:xfrm>
        </p:grpSpPr>
        <p:pic>
          <p:nvPicPr>
            <p:cNvPr id="731" name="Google Shape;731;p79"/>
            <p:cNvPicPr preferRelativeResize="0"/>
            <p:nvPr/>
          </p:nvPicPr>
          <p:blipFill rotWithShape="1">
            <a:blip r:embed="rId3">
              <a:alphaModFix/>
            </a:blip>
            <a:srcRect b="0" l="0" r="0" t="0"/>
            <a:stretch/>
          </p:blipFill>
          <p:spPr>
            <a:xfrm>
              <a:off x="19050" y="19050"/>
              <a:ext cx="6436359" cy="2564764"/>
            </a:xfrm>
            <a:prstGeom prst="rect">
              <a:avLst/>
            </a:prstGeom>
            <a:noFill/>
            <a:ln>
              <a:noFill/>
            </a:ln>
          </p:spPr>
        </p:pic>
        <p:sp>
          <p:nvSpPr>
            <p:cNvPr id="732" name="Google Shape;732;p79"/>
            <p:cNvSpPr/>
            <p:nvPr/>
          </p:nvSpPr>
          <p:spPr>
            <a:xfrm>
              <a:off x="9525" y="9525"/>
              <a:ext cx="6455410" cy="2583815"/>
            </a:xfrm>
            <a:custGeom>
              <a:rect b="b" l="l" r="r" t="t"/>
              <a:pathLst>
                <a:path extrusionOk="0" h="2583815" w="6455410">
                  <a:moveTo>
                    <a:pt x="0" y="2583814"/>
                  </a:moveTo>
                  <a:lnTo>
                    <a:pt x="6455409" y="2583814"/>
                  </a:lnTo>
                  <a:lnTo>
                    <a:pt x="6455409" y="0"/>
                  </a:lnTo>
                  <a:lnTo>
                    <a:pt x="0" y="0"/>
                  </a:lnTo>
                  <a:lnTo>
                    <a:pt x="0" y="2583814"/>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8"/>
          <p:cNvSpPr/>
          <p:nvPr/>
        </p:nvSpPr>
        <p:spPr>
          <a:xfrm>
            <a:off x="1187355" y="409432"/>
            <a:ext cx="9253182" cy="63401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b="1" lang="en-US" sz="1800">
                <a:solidFill>
                  <a:schemeClr val="dk1"/>
                </a:solidFill>
                <a:latin typeface="Calibri"/>
                <a:ea typeface="Calibri"/>
                <a:cs typeface="Calibri"/>
                <a:sym typeface="Calibri"/>
              </a:rPr>
              <a:t>Energy Resources</a:t>
            </a:r>
            <a:r>
              <a:rPr lang="en-US" sz="1800">
                <a:solidFill>
                  <a:schemeClr val="dk1"/>
                </a:solidFill>
                <a:latin typeface="Calibri"/>
                <a:ea typeface="Calibri"/>
                <a:cs typeface="Calibri"/>
                <a:sym typeface="Calibri"/>
              </a:rPr>
              <a:t>: Non-renewable and renewable energy resources, Petroleum based solid, liquid and gaseous fuels, Calorific values of fuels, Combustion and combustion products of fuels,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b="1" lang="en-US" sz="1800">
                <a:solidFill>
                  <a:schemeClr val="dk1"/>
                </a:solidFill>
                <a:latin typeface="Calibri"/>
                <a:ea typeface="Calibri"/>
                <a:cs typeface="Calibri"/>
                <a:sym typeface="Calibri"/>
              </a:rPr>
              <a:t>Energy Resources: </a:t>
            </a:r>
            <a:r>
              <a:rPr lang="en-US" sz="1800">
                <a:solidFill>
                  <a:schemeClr val="dk1"/>
                </a:solidFill>
                <a:latin typeface="Calibri"/>
                <a:ea typeface="Calibri"/>
                <a:cs typeface="Calibri"/>
                <a:sym typeface="Calibri"/>
              </a:rPr>
              <a:t>energy is defined as the capacity to do work.it is primary requirement for day to day activities of human beings. ENERGY- Capacity to do work.</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1800">
                <a:solidFill>
                  <a:schemeClr val="dk1"/>
                </a:solidFill>
                <a:latin typeface="Calibri"/>
                <a:ea typeface="Calibri"/>
                <a:cs typeface="Calibri"/>
                <a:sym typeface="Calibri"/>
              </a:rPr>
              <a:t>ENERGY SOURCES: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b="1" lang="en-US" sz="1800">
                <a:solidFill>
                  <a:schemeClr val="dk1"/>
                </a:solidFill>
                <a:latin typeface="Calibri"/>
                <a:ea typeface="Calibri"/>
                <a:cs typeface="Calibri"/>
                <a:sym typeface="Calibri"/>
              </a:rPr>
              <a:t>RENEWABLE SOURCES OF ENERGY</a:t>
            </a:r>
            <a:r>
              <a:rPr lang="en-US" sz="1800">
                <a:solidFill>
                  <a:schemeClr val="dk1"/>
                </a:solidFill>
                <a:latin typeface="Calibri"/>
                <a:ea typeface="Calibri"/>
                <a:cs typeface="Calibri"/>
                <a:sym typeface="Calibri"/>
              </a:rPr>
              <a:t>: Energy sources which are continuously produced in nature and are essentially inexhaustible are called renewable energy sources.</a:t>
            </a:r>
            <a:endParaRPr sz="18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Direct solar energy </a:t>
            </a:r>
            <a:endParaRPr sz="18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 Wind energy </a:t>
            </a:r>
            <a:endParaRPr sz="18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Tidal energy </a:t>
            </a:r>
            <a:endParaRPr sz="18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 Hydel energy </a:t>
            </a:r>
            <a:endParaRPr sz="18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 Ocean thermal energy </a:t>
            </a:r>
            <a:endParaRPr sz="18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Bio energy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1800">
                <a:solidFill>
                  <a:schemeClr val="dk1"/>
                </a:solidFill>
                <a:latin typeface="Calibri"/>
                <a:ea typeface="Calibri"/>
                <a:cs typeface="Calibri"/>
                <a:sym typeface="Calibri"/>
              </a:rPr>
              <a:t>7. Geo thermal energy</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1800">
                <a:solidFill>
                  <a:schemeClr val="dk1"/>
                </a:solidFill>
                <a:latin typeface="Calibri"/>
                <a:ea typeface="Calibri"/>
                <a:cs typeface="Calibri"/>
                <a:sym typeface="Calibri"/>
              </a:rPr>
              <a:t>8. Peat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1800">
                <a:solidFill>
                  <a:schemeClr val="dk1"/>
                </a:solidFill>
                <a:latin typeface="Calibri"/>
                <a:ea typeface="Calibri"/>
                <a:cs typeface="Calibri"/>
                <a:sym typeface="Calibri"/>
              </a:rPr>
              <a:t>9. Fuel wood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1800">
                <a:solidFill>
                  <a:schemeClr val="dk1"/>
                </a:solidFill>
                <a:latin typeface="Calibri"/>
                <a:ea typeface="Calibri"/>
                <a:cs typeface="Calibri"/>
                <a:sym typeface="Calibri"/>
              </a:rPr>
              <a:t>10. Fuel cells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1800">
                <a:solidFill>
                  <a:schemeClr val="dk1"/>
                </a:solidFill>
                <a:latin typeface="Calibri"/>
                <a:ea typeface="Calibri"/>
                <a:cs typeface="Calibri"/>
                <a:sym typeface="Calibri"/>
              </a:rPr>
              <a:t>11. Solid wastes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1800">
                <a:solidFill>
                  <a:schemeClr val="dk1"/>
                </a:solidFill>
                <a:latin typeface="Calibri"/>
                <a:ea typeface="Calibri"/>
                <a:cs typeface="Calibri"/>
                <a:sym typeface="Calibri"/>
              </a:rPr>
              <a:t>12. Hydrogen</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400">
              <a:solidFill>
                <a:schemeClr val="dk1"/>
              </a:solidFill>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80"/>
          <p:cNvSpPr/>
          <p:nvPr/>
        </p:nvSpPr>
        <p:spPr>
          <a:xfrm>
            <a:off x="1831525" y="1101636"/>
            <a:ext cx="12410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End milling</a:t>
            </a:r>
            <a:endParaRPr sz="1800">
              <a:solidFill>
                <a:schemeClr val="dk1"/>
              </a:solidFill>
              <a:latin typeface="Calibri"/>
              <a:ea typeface="Calibri"/>
              <a:cs typeface="Calibri"/>
              <a:sym typeface="Calibri"/>
            </a:endParaRPr>
          </a:p>
        </p:txBody>
      </p:sp>
      <p:grpSp>
        <p:nvGrpSpPr>
          <p:cNvPr id="738" name="Google Shape;738;p80"/>
          <p:cNvGrpSpPr/>
          <p:nvPr/>
        </p:nvGrpSpPr>
        <p:grpSpPr>
          <a:xfrm>
            <a:off x="2862262" y="1650364"/>
            <a:ext cx="6467475" cy="3557274"/>
            <a:chOff x="9525" y="9525"/>
            <a:chExt cx="6467475" cy="3557904"/>
          </a:xfrm>
        </p:grpSpPr>
        <p:pic>
          <p:nvPicPr>
            <p:cNvPr id="739" name="Google Shape;739;p80"/>
            <p:cNvPicPr preferRelativeResize="0"/>
            <p:nvPr/>
          </p:nvPicPr>
          <p:blipFill rotWithShape="1">
            <a:blip r:embed="rId3">
              <a:alphaModFix/>
            </a:blip>
            <a:srcRect b="0" l="0" r="0" t="0"/>
            <a:stretch/>
          </p:blipFill>
          <p:spPr>
            <a:xfrm>
              <a:off x="19050" y="19112"/>
              <a:ext cx="6444006" cy="3538792"/>
            </a:xfrm>
            <a:prstGeom prst="rect">
              <a:avLst/>
            </a:prstGeom>
            <a:noFill/>
            <a:ln>
              <a:noFill/>
            </a:ln>
          </p:spPr>
        </p:pic>
        <p:sp>
          <p:nvSpPr>
            <p:cNvPr id="740" name="Google Shape;740;p80"/>
            <p:cNvSpPr/>
            <p:nvPr/>
          </p:nvSpPr>
          <p:spPr>
            <a:xfrm>
              <a:off x="9525" y="9525"/>
              <a:ext cx="6467475" cy="3557904"/>
            </a:xfrm>
            <a:custGeom>
              <a:rect b="b" l="l" r="r" t="t"/>
              <a:pathLst>
                <a:path extrusionOk="0" h="3557904" w="6467475">
                  <a:moveTo>
                    <a:pt x="0" y="3557904"/>
                  </a:moveTo>
                  <a:lnTo>
                    <a:pt x="6467475" y="3557904"/>
                  </a:lnTo>
                  <a:lnTo>
                    <a:pt x="6467475" y="0"/>
                  </a:lnTo>
                  <a:lnTo>
                    <a:pt x="0" y="0"/>
                  </a:lnTo>
                  <a:lnTo>
                    <a:pt x="0" y="3557904"/>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81"/>
          <p:cNvSpPr/>
          <p:nvPr/>
        </p:nvSpPr>
        <p:spPr>
          <a:xfrm>
            <a:off x="3959860" y="1670685"/>
            <a:ext cx="4364355" cy="286575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8000">
                <a:solidFill>
                  <a:srgbClr val="000000"/>
                </a:solidFill>
                <a:latin typeface="Times New Roman"/>
                <a:ea typeface="Times New Roman"/>
                <a:cs typeface="Times New Roman"/>
                <a:sym typeface="Times New Roman"/>
              </a:rPr>
              <a:t>Week 12</a:t>
            </a:r>
            <a:endParaRPr sz="80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8000">
              <a:solidFill>
                <a:srgbClr val="000000"/>
              </a:solidFill>
              <a:latin typeface="Arial"/>
              <a:ea typeface="Arial"/>
              <a:cs typeface="Arial"/>
              <a:sym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82"/>
          <p:cNvSpPr/>
          <p:nvPr/>
        </p:nvSpPr>
        <p:spPr>
          <a:xfrm>
            <a:off x="1427012" y="651259"/>
            <a:ext cx="136768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Slot milling: </a:t>
            </a:r>
            <a:endParaRPr sz="1800">
              <a:solidFill>
                <a:schemeClr val="dk1"/>
              </a:solidFill>
              <a:latin typeface="Calibri"/>
              <a:ea typeface="Calibri"/>
              <a:cs typeface="Calibri"/>
              <a:sym typeface="Calibri"/>
            </a:endParaRPr>
          </a:p>
        </p:txBody>
      </p:sp>
      <p:grpSp>
        <p:nvGrpSpPr>
          <p:cNvPr id="751" name="Google Shape;751;p82"/>
          <p:cNvGrpSpPr/>
          <p:nvPr/>
        </p:nvGrpSpPr>
        <p:grpSpPr>
          <a:xfrm>
            <a:off x="2110853" y="1923097"/>
            <a:ext cx="7210568" cy="3011805"/>
            <a:chOff x="-1810589" y="9525"/>
            <a:chExt cx="6150179" cy="3011805"/>
          </a:xfrm>
        </p:grpSpPr>
        <p:pic>
          <p:nvPicPr>
            <p:cNvPr id="752" name="Google Shape;752;p82"/>
            <p:cNvPicPr preferRelativeResize="0"/>
            <p:nvPr/>
          </p:nvPicPr>
          <p:blipFill rotWithShape="1">
            <a:blip r:embed="rId3">
              <a:alphaModFix/>
            </a:blip>
            <a:srcRect b="0" l="0" r="0" t="0"/>
            <a:stretch/>
          </p:blipFill>
          <p:spPr>
            <a:xfrm>
              <a:off x="-1810589" y="18998"/>
              <a:ext cx="6130487" cy="2992744"/>
            </a:xfrm>
            <a:prstGeom prst="rect">
              <a:avLst/>
            </a:prstGeom>
            <a:noFill/>
            <a:ln>
              <a:noFill/>
            </a:ln>
          </p:spPr>
        </p:pic>
        <p:sp>
          <p:nvSpPr>
            <p:cNvPr id="753" name="Google Shape;753;p82"/>
            <p:cNvSpPr/>
            <p:nvPr/>
          </p:nvSpPr>
          <p:spPr>
            <a:xfrm>
              <a:off x="9525" y="9525"/>
              <a:ext cx="4330065" cy="3011805"/>
            </a:xfrm>
            <a:custGeom>
              <a:rect b="b" l="l" r="r" t="t"/>
              <a:pathLst>
                <a:path extrusionOk="0" h="3011805" w="4330065">
                  <a:moveTo>
                    <a:pt x="0" y="3011804"/>
                  </a:moveTo>
                  <a:lnTo>
                    <a:pt x="4330065" y="3011804"/>
                  </a:lnTo>
                  <a:lnTo>
                    <a:pt x="4330065" y="0"/>
                  </a:lnTo>
                  <a:lnTo>
                    <a:pt x="0" y="0"/>
                  </a:lnTo>
                  <a:lnTo>
                    <a:pt x="0" y="3011804"/>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83"/>
          <p:cNvSpPr/>
          <p:nvPr/>
        </p:nvSpPr>
        <p:spPr>
          <a:xfrm>
            <a:off x="4556154" y="978806"/>
            <a:ext cx="15398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AUTOMATION</a:t>
            </a:r>
            <a:endParaRPr b="1" sz="1800">
              <a:solidFill>
                <a:schemeClr val="dk1"/>
              </a:solidFill>
              <a:latin typeface="Calibri"/>
              <a:ea typeface="Calibri"/>
              <a:cs typeface="Calibri"/>
              <a:sym typeface="Calibri"/>
            </a:endParaRPr>
          </a:p>
        </p:txBody>
      </p:sp>
      <p:sp>
        <p:nvSpPr>
          <p:cNvPr id="759" name="Google Shape;759;p83"/>
          <p:cNvSpPr/>
          <p:nvPr/>
        </p:nvSpPr>
        <p:spPr>
          <a:xfrm>
            <a:off x="2515737" y="1530276"/>
            <a:ext cx="6096000"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Types of Automation.</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Automated system can be classified into three basic types.</a:t>
            </a:r>
            <a:endParaRPr sz="1800">
              <a:solidFill>
                <a:schemeClr val="dk1"/>
              </a:solidFill>
              <a:latin typeface="Calibri"/>
              <a:ea typeface="Calibri"/>
              <a:cs typeface="Calibri"/>
              <a:sym typeface="Calibri"/>
            </a:endParaRPr>
          </a:p>
          <a:p>
            <a:pPr indent="0" lvl="1" marL="45720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Permanent/Fixed Automation</a:t>
            </a:r>
            <a:endParaRPr b="0" i="0" sz="16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Programmable Automation</a:t>
            </a:r>
            <a:endParaRPr b="0" i="0" sz="1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Flexible Automation</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760" name="Google Shape;760;p83"/>
          <p:cNvGrpSpPr/>
          <p:nvPr/>
        </p:nvGrpSpPr>
        <p:grpSpPr>
          <a:xfrm>
            <a:off x="5172072" y="2076458"/>
            <a:ext cx="6106998" cy="4398235"/>
            <a:chOff x="0" y="12"/>
            <a:chExt cx="6106998" cy="4398235"/>
          </a:xfrm>
        </p:grpSpPr>
        <p:sp>
          <p:nvSpPr>
            <p:cNvPr id="761" name="Google Shape;761;p83"/>
            <p:cNvSpPr/>
            <p:nvPr/>
          </p:nvSpPr>
          <p:spPr>
            <a:xfrm>
              <a:off x="0" y="12"/>
              <a:ext cx="5752465" cy="403860"/>
            </a:xfrm>
            <a:custGeom>
              <a:rect b="b" l="l" r="r" t="t"/>
              <a:pathLst>
                <a:path extrusionOk="0" h="403860" w="5752465">
                  <a:moveTo>
                    <a:pt x="5752465" y="0"/>
                  </a:moveTo>
                  <a:lnTo>
                    <a:pt x="0" y="0"/>
                  </a:lnTo>
                  <a:lnTo>
                    <a:pt x="0" y="202679"/>
                  </a:lnTo>
                  <a:lnTo>
                    <a:pt x="0" y="403847"/>
                  </a:lnTo>
                  <a:lnTo>
                    <a:pt x="5752465" y="403847"/>
                  </a:lnTo>
                  <a:lnTo>
                    <a:pt x="5752465" y="202679"/>
                  </a:lnTo>
                  <a:lnTo>
                    <a:pt x="5752465"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2" name="Google Shape;762;p83"/>
            <p:cNvSpPr/>
            <p:nvPr/>
          </p:nvSpPr>
          <p:spPr>
            <a:xfrm>
              <a:off x="3039186" y="198120"/>
              <a:ext cx="40005" cy="180340"/>
            </a:xfrm>
            <a:custGeom>
              <a:rect b="b" l="l" r="r" t="t"/>
              <a:pathLst>
                <a:path extrusionOk="0" h="180340" w="40005">
                  <a:moveTo>
                    <a:pt x="39624" y="0"/>
                  </a:moveTo>
                  <a:lnTo>
                    <a:pt x="0" y="0"/>
                  </a:lnTo>
                  <a:lnTo>
                    <a:pt x="0" y="179832"/>
                  </a:lnTo>
                  <a:lnTo>
                    <a:pt x="39624" y="179832"/>
                  </a:lnTo>
                  <a:lnTo>
                    <a:pt x="39624" y="0"/>
                  </a:lnTo>
                  <a:close/>
                </a:path>
              </a:pathLst>
            </a:custGeom>
            <a:solidFill>
              <a:srgbClr val="E1E1E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763" name="Google Shape;763;p83"/>
            <p:cNvPicPr preferRelativeResize="0"/>
            <p:nvPr/>
          </p:nvPicPr>
          <p:blipFill rotWithShape="1">
            <a:blip r:embed="rId3">
              <a:alphaModFix/>
            </a:blip>
            <a:srcRect b="0" l="0" r="0" t="0"/>
            <a:stretch/>
          </p:blipFill>
          <p:spPr>
            <a:xfrm>
              <a:off x="1475308" y="1118056"/>
              <a:ext cx="4631690" cy="3280191"/>
            </a:xfrm>
            <a:prstGeom prst="rect">
              <a:avLst/>
            </a:prstGeom>
            <a:noFill/>
            <a:ln>
              <a:noFill/>
            </a:ln>
          </p:spPr>
        </p:pic>
        <p:sp>
          <p:nvSpPr>
            <p:cNvPr id="764" name="Google Shape;764;p83"/>
            <p:cNvSpPr/>
            <p:nvPr/>
          </p:nvSpPr>
          <p:spPr>
            <a:xfrm>
              <a:off x="551383" y="412495"/>
              <a:ext cx="4650740" cy="1966595"/>
            </a:xfrm>
            <a:custGeom>
              <a:rect b="b" l="l" r="r" t="t"/>
              <a:pathLst>
                <a:path extrusionOk="0" h="1966595" w="4650740">
                  <a:moveTo>
                    <a:pt x="0" y="1966595"/>
                  </a:moveTo>
                  <a:lnTo>
                    <a:pt x="4650740" y="1966595"/>
                  </a:lnTo>
                  <a:lnTo>
                    <a:pt x="4650740" y="0"/>
                  </a:lnTo>
                  <a:lnTo>
                    <a:pt x="0" y="0"/>
                  </a:lnTo>
                  <a:lnTo>
                    <a:pt x="0" y="1966595"/>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pic>
        <p:nvPicPr>
          <p:cNvPr id="769" name="Google Shape;769;p84"/>
          <p:cNvPicPr preferRelativeResize="0"/>
          <p:nvPr/>
        </p:nvPicPr>
        <p:blipFill rotWithShape="1">
          <a:blip r:embed="rId3">
            <a:alphaModFix/>
          </a:blip>
          <a:srcRect b="0" l="0" r="0" t="0"/>
          <a:stretch/>
        </p:blipFill>
        <p:spPr>
          <a:xfrm>
            <a:off x="1452563" y="1624013"/>
            <a:ext cx="5505450" cy="5432425"/>
          </a:xfrm>
          <a:prstGeom prst="rect">
            <a:avLst/>
          </a:prstGeom>
          <a:noFill/>
          <a:ln>
            <a:noFill/>
          </a:ln>
        </p:spPr>
      </p:pic>
      <p:grpSp>
        <p:nvGrpSpPr>
          <p:cNvPr id="770" name="Google Shape;770;p84"/>
          <p:cNvGrpSpPr/>
          <p:nvPr/>
        </p:nvGrpSpPr>
        <p:grpSpPr>
          <a:xfrm>
            <a:off x="1307750" y="1274242"/>
            <a:ext cx="8369811" cy="4198389"/>
            <a:chOff x="9525" y="9525"/>
            <a:chExt cx="6455410" cy="2904490"/>
          </a:xfrm>
        </p:grpSpPr>
        <p:pic>
          <p:nvPicPr>
            <p:cNvPr id="771" name="Google Shape;771;p84"/>
            <p:cNvPicPr preferRelativeResize="0"/>
            <p:nvPr/>
          </p:nvPicPr>
          <p:blipFill rotWithShape="1">
            <a:blip r:embed="rId4">
              <a:alphaModFix/>
            </a:blip>
            <a:srcRect b="0" l="0" r="0" t="0"/>
            <a:stretch/>
          </p:blipFill>
          <p:spPr>
            <a:xfrm>
              <a:off x="19050" y="19050"/>
              <a:ext cx="6436359" cy="2885440"/>
            </a:xfrm>
            <a:prstGeom prst="rect">
              <a:avLst/>
            </a:prstGeom>
            <a:noFill/>
            <a:ln>
              <a:noFill/>
            </a:ln>
          </p:spPr>
        </p:pic>
        <p:sp>
          <p:nvSpPr>
            <p:cNvPr id="772" name="Google Shape;772;p84"/>
            <p:cNvSpPr/>
            <p:nvPr/>
          </p:nvSpPr>
          <p:spPr>
            <a:xfrm>
              <a:off x="9525" y="9525"/>
              <a:ext cx="6455410" cy="2904490"/>
            </a:xfrm>
            <a:custGeom>
              <a:rect b="b" l="l" r="r" t="t"/>
              <a:pathLst>
                <a:path extrusionOk="0" h="2904490" w="6455410">
                  <a:moveTo>
                    <a:pt x="0" y="2904490"/>
                  </a:moveTo>
                  <a:lnTo>
                    <a:pt x="6455409" y="2904490"/>
                  </a:lnTo>
                  <a:lnTo>
                    <a:pt x="6455409" y="0"/>
                  </a:lnTo>
                  <a:lnTo>
                    <a:pt x="0" y="0"/>
                  </a:lnTo>
                  <a:lnTo>
                    <a:pt x="0" y="2904490"/>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73" name="Google Shape;773;p84"/>
          <p:cNvSpPr/>
          <p:nvPr/>
        </p:nvSpPr>
        <p:spPr>
          <a:xfrm>
            <a:off x="152400" y="152400"/>
            <a:ext cx="12192000" cy="457200"/>
          </a:xfrm>
          <a:prstGeom prst="rect">
            <a:avLst/>
          </a:prstGeom>
          <a:noFill/>
          <a:ln>
            <a:noFill/>
          </a:ln>
        </p:spPr>
        <p:txBody>
          <a:bodyPr anchorCtr="0" anchor="ctr" bIns="0" lIns="228525" spcFirstLastPara="1" rIns="0" wrap="square" tIns="80925">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4" name="Google Shape;774;p84"/>
          <p:cNvSpPr/>
          <p:nvPr/>
        </p:nvSpPr>
        <p:spPr>
          <a:xfrm>
            <a:off x="152400" y="609600"/>
            <a:ext cx="12192000" cy="0"/>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200"/>
              <a:buFont typeface="Arial"/>
              <a:buNone/>
            </a:pPr>
            <a:br>
              <a:rPr b="1" i="0" lang="en-US" sz="12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775" name="Google Shape;775;p84"/>
          <p:cNvSpPr/>
          <p:nvPr/>
        </p:nvSpPr>
        <p:spPr>
          <a:xfrm>
            <a:off x="152400" y="271046"/>
            <a:ext cx="5215082" cy="677108"/>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THE MACHINE CONTROL UNIT FOR CNC</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graphicFrame>
        <p:nvGraphicFramePr>
          <p:cNvPr id="780" name="Google Shape;780;p85"/>
          <p:cNvGraphicFramePr/>
          <p:nvPr/>
        </p:nvGraphicFramePr>
        <p:xfrm>
          <a:off x="2442949" y="709685"/>
          <a:ext cx="3000000" cy="3000000"/>
        </p:xfrm>
        <a:graphic>
          <a:graphicData uri="http://schemas.openxmlformats.org/drawingml/2006/table">
            <a:tbl>
              <a:tblPr bandCol="1" bandRow="1" firstCol="1" firstRow="1" lastCol="1" lastRow="1">
                <a:noFill/>
                <a:tableStyleId>{2A3060B9-6CE8-4D11-B103-7E99081B64CD}</a:tableStyleId>
              </a:tblPr>
              <a:tblGrid>
                <a:gridCol w="3743800"/>
                <a:gridCol w="3768800"/>
              </a:tblGrid>
              <a:tr h="620575">
                <a:tc>
                  <a:txBody>
                    <a:bodyPr/>
                    <a:lstStyle/>
                    <a:p>
                      <a:pPr indent="0" lvl="0" marL="14605" marR="0" rtl="0" algn="ctr">
                        <a:spcBef>
                          <a:spcPts val="0"/>
                        </a:spcBef>
                        <a:spcAft>
                          <a:spcPts val="0"/>
                        </a:spcAft>
                        <a:buNone/>
                      </a:pPr>
                      <a:r>
                        <a:rPr lang="en-US" sz="1200" u="none" cap="none" strike="noStrike"/>
                        <a:t>NC Machine</a:t>
                      </a:r>
                      <a:endParaRPr sz="1100" u="none" cap="none" strike="noStrike">
                        <a:latin typeface="Times New Roman"/>
                        <a:ea typeface="Times New Roman"/>
                        <a:cs typeface="Times New Roman"/>
                        <a:sym typeface="Times New Roman"/>
                      </a:endParaRPr>
                    </a:p>
                  </a:txBody>
                  <a:tcPr marT="0" marB="0" marR="0" marL="0"/>
                </a:tc>
                <a:tc>
                  <a:txBody>
                    <a:bodyPr/>
                    <a:lstStyle/>
                    <a:p>
                      <a:pPr indent="0" lvl="0" marL="920114" marR="0" rtl="0" algn="l">
                        <a:spcBef>
                          <a:spcPts val="0"/>
                        </a:spcBef>
                        <a:spcAft>
                          <a:spcPts val="0"/>
                        </a:spcAft>
                        <a:buNone/>
                      </a:pPr>
                      <a:r>
                        <a:rPr lang="en-US" sz="1200" u="none" cap="none" strike="noStrike"/>
                        <a:t>CNC Machine</a:t>
                      </a:r>
                      <a:endParaRPr sz="1100" u="none" cap="none" strike="noStrike">
                        <a:latin typeface="Times New Roman"/>
                        <a:ea typeface="Times New Roman"/>
                        <a:cs typeface="Times New Roman"/>
                        <a:sym typeface="Times New Roman"/>
                      </a:endParaRPr>
                    </a:p>
                  </a:txBody>
                  <a:tcPr marT="0" marB="0" marR="0" marL="0"/>
                </a:tc>
              </a:tr>
              <a:tr h="868175">
                <a:tc>
                  <a:txBody>
                    <a:bodyPr/>
                    <a:lstStyle/>
                    <a:p>
                      <a:pPr indent="-457200" lvl="0" marL="525145" marR="737235" rtl="0" algn="l">
                        <a:spcBef>
                          <a:spcPts val="0"/>
                        </a:spcBef>
                        <a:spcAft>
                          <a:spcPts val="0"/>
                        </a:spcAft>
                        <a:buNone/>
                      </a:pPr>
                      <a:r>
                        <a:rPr lang="en-US" sz="1200" u="none" cap="none" strike="noStrike"/>
                        <a:t>The	punched	tape	is cycled</a:t>
                      </a:r>
                      <a:endParaRPr sz="1100" u="none" cap="none" strike="noStrike"/>
                    </a:p>
                    <a:p>
                      <a:pPr indent="0" lvl="0" marL="67945" marR="0" rtl="0" algn="l">
                        <a:lnSpc>
                          <a:spcPct val="112500"/>
                        </a:lnSpc>
                        <a:spcBef>
                          <a:spcPts val="0"/>
                        </a:spcBef>
                        <a:spcAft>
                          <a:spcPts val="0"/>
                        </a:spcAft>
                        <a:buNone/>
                      </a:pPr>
                      <a:r>
                        <a:rPr lang="en-US" sz="1200" u="none" cap="none" strike="noStrike"/>
                        <a:t>through the reader for every work piece in the batch</a:t>
                      </a:r>
                      <a:endParaRPr sz="1100" u="none" cap="none" strike="noStrike">
                        <a:latin typeface="Times New Roman"/>
                        <a:ea typeface="Times New Roman"/>
                        <a:cs typeface="Times New Roman"/>
                        <a:sym typeface="Times New Roman"/>
                      </a:endParaRPr>
                    </a:p>
                  </a:txBody>
                  <a:tcPr marT="0" marB="0" marR="0" marL="0"/>
                </a:tc>
                <a:tc>
                  <a:txBody>
                    <a:bodyPr/>
                    <a:lstStyle/>
                    <a:p>
                      <a:pPr indent="0" lvl="0" marL="67945" marR="464185" rtl="0" algn="l">
                        <a:spcBef>
                          <a:spcPts val="0"/>
                        </a:spcBef>
                        <a:spcAft>
                          <a:spcPts val="0"/>
                        </a:spcAft>
                        <a:buNone/>
                      </a:pPr>
                      <a:r>
                        <a:rPr lang="en-US" sz="1200" u="none" cap="none" strike="noStrike"/>
                        <a:t>The program is entered once and then stored in computer memory</a:t>
                      </a:r>
                      <a:endParaRPr sz="1100" u="none" cap="none" strike="noStrike">
                        <a:latin typeface="Times New Roman"/>
                        <a:ea typeface="Times New Roman"/>
                        <a:cs typeface="Times New Roman"/>
                        <a:sym typeface="Times New Roman"/>
                      </a:endParaRPr>
                    </a:p>
                  </a:txBody>
                  <a:tcPr marT="0" marB="0" marR="0" marL="0"/>
                </a:tc>
              </a:tr>
              <a:tr h="707700">
                <a:tc>
                  <a:txBody>
                    <a:bodyPr/>
                    <a:lstStyle/>
                    <a:p>
                      <a:pPr indent="0" lvl="0" marL="67945" marR="0" rtl="0" algn="l">
                        <a:spcBef>
                          <a:spcPts val="0"/>
                        </a:spcBef>
                        <a:spcAft>
                          <a:spcPts val="0"/>
                        </a:spcAft>
                        <a:buNone/>
                      </a:pPr>
                      <a:r>
                        <a:rPr lang="en-US" sz="1200" u="none" cap="none" strike="noStrike"/>
                        <a:t>It has no additional flexibility and computational capability</a:t>
                      </a:r>
                      <a:endParaRPr sz="1100" u="none" cap="none" strike="noStrike">
                        <a:latin typeface="Times New Roman"/>
                        <a:ea typeface="Times New Roman"/>
                        <a:cs typeface="Times New Roman"/>
                        <a:sym typeface="Times New Roman"/>
                      </a:endParaRPr>
                    </a:p>
                  </a:txBody>
                  <a:tcPr marT="0" marB="0" marR="0" marL="0"/>
                </a:tc>
                <a:tc>
                  <a:txBody>
                    <a:bodyPr/>
                    <a:lstStyle/>
                    <a:p>
                      <a:pPr indent="0" lvl="0" marL="67945" marR="254634" rtl="0" algn="l">
                        <a:spcBef>
                          <a:spcPts val="0"/>
                        </a:spcBef>
                        <a:spcAft>
                          <a:spcPts val="0"/>
                        </a:spcAft>
                        <a:buNone/>
                      </a:pPr>
                      <a:r>
                        <a:rPr lang="en-US" sz="1200" u="none" cap="none" strike="noStrike"/>
                        <a:t>It	has	additional	flexibility and</a:t>
                      </a:r>
                      <a:endParaRPr sz="1100" u="none" cap="none" strike="noStrike"/>
                    </a:p>
                    <a:p>
                      <a:pPr indent="0" lvl="0" marL="67945" marR="0" rtl="0" algn="l">
                        <a:spcBef>
                          <a:spcPts val="0"/>
                        </a:spcBef>
                        <a:spcAft>
                          <a:spcPts val="0"/>
                        </a:spcAft>
                        <a:buNone/>
                      </a:pPr>
                      <a:r>
                        <a:rPr lang="en-US" sz="1200" u="none" cap="none" strike="noStrike"/>
                        <a:t>computational capability</a:t>
                      </a:r>
                      <a:endParaRPr sz="1100" u="none" cap="none" strike="noStrike">
                        <a:latin typeface="Times New Roman"/>
                        <a:ea typeface="Times New Roman"/>
                        <a:cs typeface="Times New Roman"/>
                        <a:sym typeface="Times New Roman"/>
                      </a:endParaRPr>
                    </a:p>
                  </a:txBody>
                  <a:tcPr marT="0" marB="0" marR="0" marL="0"/>
                </a:tc>
              </a:tr>
              <a:tr h="493700">
                <a:tc>
                  <a:txBody>
                    <a:bodyPr/>
                    <a:lstStyle/>
                    <a:p>
                      <a:pPr indent="0" lvl="0" marL="14605" marR="2540" rtl="0" algn="ctr">
                        <a:spcBef>
                          <a:spcPts val="0"/>
                        </a:spcBef>
                        <a:spcAft>
                          <a:spcPts val="0"/>
                        </a:spcAft>
                        <a:buNone/>
                      </a:pPr>
                      <a:r>
                        <a:rPr lang="en-US" sz="1200" u="none" cap="none" strike="noStrike"/>
                        <a:t>The hardware NC controller unit is present</a:t>
                      </a:r>
                      <a:endParaRPr sz="1100" u="none" cap="none" strike="noStrike">
                        <a:latin typeface="Times New Roman"/>
                        <a:ea typeface="Times New Roman"/>
                        <a:cs typeface="Times New Roman"/>
                        <a:sym typeface="Times New Roman"/>
                      </a:endParaRPr>
                    </a:p>
                  </a:txBody>
                  <a:tcPr marT="0" marB="0" marR="0" marL="0"/>
                </a:tc>
                <a:tc>
                  <a:txBody>
                    <a:bodyPr/>
                    <a:lstStyle/>
                    <a:p>
                      <a:pPr indent="0" lvl="0" marL="67945" marR="104775" rtl="0" algn="l">
                        <a:spcBef>
                          <a:spcPts val="0"/>
                        </a:spcBef>
                        <a:spcAft>
                          <a:spcPts val="0"/>
                        </a:spcAft>
                        <a:buNone/>
                      </a:pPr>
                      <a:r>
                        <a:rPr lang="en-US" sz="1200" u="none" cap="none" strike="noStrike"/>
                        <a:t>The conventional hardware NC control unit is replaced by microcomputer</a:t>
                      </a:r>
                      <a:endParaRPr sz="1100" u="none" cap="none" strike="noStrike">
                        <a:latin typeface="Times New Roman"/>
                        <a:ea typeface="Times New Roman"/>
                        <a:cs typeface="Times New Roman"/>
                        <a:sym typeface="Times New Roman"/>
                      </a:endParaRPr>
                    </a:p>
                  </a:txBody>
                  <a:tcPr marT="0" marB="0" marR="0" marL="0"/>
                </a:tc>
              </a:tr>
              <a:tr h="1055425">
                <a:tc>
                  <a:txBody>
                    <a:bodyPr/>
                    <a:lstStyle/>
                    <a:p>
                      <a:pPr indent="0" lvl="0" marL="0" marR="0" rtl="0" algn="l">
                        <a:spcBef>
                          <a:spcPts val="0"/>
                        </a:spcBef>
                        <a:spcAft>
                          <a:spcPts val="0"/>
                        </a:spcAft>
                        <a:buNone/>
                      </a:pPr>
                      <a:r>
                        <a:rPr lang="en-US" sz="1200" u="none" cap="none" strike="noStrike"/>
                        <a:t> </a:t>
                      </a:r>
                      <a:endParaRPr sz="1100" u="none" cap="none" strike="noStrike"/>
                    </a:p>
                    <a:p>
                      <a:pPr indent="0" lvl="0" marL="67945" marR="0" rtl="0" algn="l">
                        <a:spcBef>
                          <a:spcPts val="0"/>
                        </a:spcBef>
                        <a:spcAft>
                          <a:spcPts val="0"/>
                        </a:spcAft>
                        <a:buNone/>
                      </a:pPr>
                      <a:r>
                        <a:rPr lang="en-US" sz="1200" u="none" cap="none" strike="noStrike"/>
                        <a:t>We cannot easily refine. change and improve the part programming procedure</a:t>
                      </a:r>
                      <a:endParaRPr sz="1100" u="none" cap="none" strike="noStrike">
                        <a:latin typeface="Times New Roman"/>
                        <a:ea typeface="Times New Roman"/>
                        <a:cs typeface="Times New Roman"/>
                        <a:sym typeface="Times New Roman"/>
                      </a:endParaRPr>
                    </a:p>
                  </a:txBody>
                  <a:tcPr marT="0" marB="0" marR="0" marL="0"/>
                </a:tc>
                <a:tc>
                  <a:txBody>
                    <a:bodyPr/>
                    <a:lstStyle/>
                    <a:p>
                      <a:pPr indent="0" lvl="0" marL="67945" marR="0" rtl="0" algn="l">
                        <a:spcBef>
                          <a:spcPts val="0"/>
                        </a:spcBef>
                        <a:spcAft>
                          <a:spcPts val="0"/>
                        </a:spcAft>
                        <a:buNone/>
                      </a:pPr>
                      <a:r>
                        <a:rPr lang="en-US" sz="1200" u="none" cap="none" strike="noStrike"/>
                        <a:t>Use of computers refines, change and improves part programming procedure through interactive graphic techniques</a:t>
                      </a:r>
                      <a:endParaRPr sz="1100" u="none" cap="none" strike="noStrike">
                        <a:latin typeface="Times New Roman"/>
                        <a:ea typeface="Times New Roman"/>
                        <a:cs typeface="Times New Roman"/>
                        <a:sym typeface="Times New Roman"/>
                      </a:endParaRPr>
                    </a:p>
                  </a:txBody>
                  <a:tcPr marT="0" marB="0" marR="0" marL="0"/>
                </a:tc>
              </a:tr>
              <a:tr h="466175">
                <a:tc>
                  <a:txBody>
                    <a:bodyPr/>
                    <a:lstStyle/>
                    <a:p>
                      <a:pPr indent="0" lvl="0" marL="67945" marR="0" rtl="0" algn="l">
                        <a:spcBef>
                          <a:spcPts val="0"/>
                        </a:spcBef>
                        <a:spcAft>
                          <a:spcPts val="0"/>
                        </a:spcAft>
                        <a:buNone/>
                      </a:pPr>
                      <a:r>
                        <a:rPr lang="en-US" sz="1200" u="none" cap="none" strike="noStrike"/>
                        <a:t>Total factory automation with the help of NC machines not easily possible</a:t>
                      </a:r>
                      <a:endParaRPr sz="1100" u="none" cap="none" strike="noStrike">
                        <a:latin typeface="Times New Roman"/>
                        <a:ea typeface="Times New Roman"/>
                        <a:cs typeface="Times New Roman"/>
                        <a:sym typeface="Times New Roman"/>
                      </a:endParaRPr>
                    </a:p>
                  </a:txBody>
                  <a:tcPr marT="0" marB="0" marR="0" marL="0"/>
                </a:tc>
                <a:tc>
                  <a:txBody>
                    <a:bodyPr/>
                    <a:lstStyle/>
                    <a:p>
                      <a:pPr indent="0" lvl="0" marL="67945" marR="464185" rtl="0" algn="l">
                        <a:spcBef>
                          <a:spcPts val="0"/>
                        </a:spcBef>
                        <a:spcAft>
                          <a:spcPts val="0"/>
                        </a:spcAft>
                        <a:buNone/>
                      </a:pPr>
                      <a:r>
                        <a:rPr lang="en-US" sz="1200" u="none" cap="none" strike="noStrike"/>
                        <a:t>Total factory automation is easily possible and is more compatible</a:t>
                      </a:r>
                      <a:endParaRPr sz="1100" u="none" cap="none" strike="noStrike">
                        <a:latin typeface="Times New Roman"/>
                        <a:ea typeface="Times New Roman"/>
                        <a:cs typeface="Times New Roman"/>
                        <a:sym typeface="Times New Roman"/>
                      </a:endParaRPr>
                    </a:p>
                  </a:txBody>
                  <a:tcPr marT="0" marB="0" marR="0" marL="0"/>
                </a:tc>
              </a:tr>
              <a:tr h="695450">
                <a:tc>
                  <a:txBody>
                    <a:bodyPr/>
                    <a:lstStyle/>
                    <a:p>
                      <a:pPr indent="0" lvl="0" marL="67945" marR="104775" rtl="0" algn="l">
                        <a:spcBef>
                          <a:spcPts val="0"/>
                        </a:spcBef>
                        <a:spcAft>
                          <a:spcPts val="0"/>
                        </a:spcAft>
                        <a:buNone/>
                      </a:pPr>
                      <a:r>
                        <a:rPr lang="en-US" sz="1200" u="none" cap="none" strike="noStrike"/>
                        <a:t>Adaptive control and in-process compensation cannot be done with the help of NC machine</a:t>
                      </a:r>
                      <a:endParaRPr sz="1100" u="none" cap="none" strike="noStrike">
                        <a:latin typeface="Times New Roman"/>
                        <a:ea typeface="Times New Roman"/>
                        <a:cs typeface="Times New Roman"/>
                        <a:sym typeface="Times New Roman"/>
                      </a:endParaRPr>
                    </a:p>
                  </a:txBody>
                  <a:tcPr marT="0" marB="0" marR="0" marL="0"/>
                </a:tc>
                <a:tc>
                  <a:txBody>
                    <a:bodyPr/>
                    <a:lstStyle/>
                    <a:p>
                      <a:pPr indent="0" lvl="0" marL="67945" marR="0" rtl="0" algn="l">
                        <a:spcBef>
                          <a:spcPts val="0"/>
                        </a:spcBef>
                        <a:spcAft>
                          <a:spcPts val="0"/>
                        </a:spcAft>
                        <a:buNone/>
                      </a:pPr>
                      <a:r>
                        <a:rPr lang="en-US" sz="1200" u="none" cap="none" strike="noStrike"/>
                        <a:t>Use of adaptive control and in-process compensation optimize the working conditions</a:t>
                      </a:r>
                      <a:endParaRPr sz="1100" u="none" cap="none" strike="noStrike">
                        <a:latin typeface="Times New Roman"/>
                        <a:ea typeface="Times New Roman"/>
                        <a:cs typeface="Times New Roman"/>
                        <a:sym typeface="Times New Roman"/>
                      </a:endParaRPr>
                    </a:p>
                  </a:txBody>
                  <a:tcPr marT="0" marB="0" marR="0" marL="0"/>
                </a:tc>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grpSp>
        <p:nvGrpSpPr>
          <p:cNvPr id="785" name="Google Shape;785;p86"/>
          <p:cNvGrpSpPr/>
          <p:nvPr/>
        </p:nvGrpSpPr>
        <p:grpSpPr>
          <a:xfrm>
            <a:off x="1801504" y="750627"/>
            <a:ext cx="7929350" cy="3869633"/>
            <a:chOff x="9525" y="9525"/>
            <a:chExt cx="3807460" cy="2382520"/>
          </a:xfrm>
        </p:grpSpPr>
        <p:pic>
          <p:nvPicPr>
            <p:cNvPr id="786" name="Google Shape;786;p86"/>
            <p:cNvPicPr preferRelativeResize="0"/>
            <p:nvPr/>
          </p:nvPicPr>
          <p:blipFill rotWithShape="1">
            <a:blip r:embed="rId3">
              <a:alphaModFix/>
            </a:blip>
            <a:srcRect b="0" l="0" r="0" t="0"/>
            <a:stretch/>
          </p:blipFill>
          <p:spPr>
            <a:xfrm>
              <a:off x="19050" y="19050"/>
              <a:ext cx="3788410" cy="2363470"/>
            </a:xfrm>
            <a:prstGeom prst="rect">
              <a:avLst/>
            </a:prstGeom>
            <a:noFill/>
            <a:ln>
              <a:noFill/>
            </a:ln>
          </p:spPr>
        </p:pic>
        <p:sp>
          <p:nvSpPr>
            <p:cNvPr id="787" name="Google Shape;787;p86"/>
            <p:cNvSpPr/>
            <p:nvPr/>
          </p:nvSpPr>
          <p:spPr>
            <a:xfrm>
              <a:off x="9525" y="9525"/>
              <a:ext cx="3807460" cy="2382520"/>
            </a:xfrm>
            <a:custGeom>
              <a:rect b="b" l="l" r="r" t="t"/>
              <a:pathLst>
                <a:path extrusionOk="0" h="2382520" w="3807460">
                  <a:moveTo>
                    <a:pt x="0" y="2382520"/>
                  </a:moveTo>
                  <a:lnTo>
                    <a:pt x="3807460" y="2382520"/>
                  </a:lnTo>
                  <a:lnTo>
                    <a:pt x="3807460" y="0"/>
                  </a:lnTo>
                  <a:lnTo>
                    <a:pt x="0" y="0"/>
                  </a:lnTo>
                  <a:lnTo>
                    <a:pt x="0" y="2382520"/>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88" name="Google Shape;788;p86"/>
          <p:cNvSpPr/>
          <p:nvPr/>
        </p:nvSpPr>
        <p:spPr>
          <a:xfrm>
            <a:off x="2597624" y="5057464"/>
            <a:ext cx="6096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800">
                <a:solidFill>
                  <a:schemeClr val="dk1"/>
                </a:solidFill>
                <a:latin typeface="Calibri"/>
                <a:ea typeface="Calibri"/>
                <a:cs typeface="Calibri"/>
                <a:sym typeface="Calibri"/>
              </a:rPr>
              <a:t>Diagram of robot construction showing how a robot is made up of a series of joint-link combination</a:t>
            </a:r>
            <a:endParaRPr b="1" i="1" sz="1800">
              <a:solidFill>
                <a:schemeClr val="dk1"/>
              </a:solidFill>
              <a:latin typeface="Calibri"/>
              <a:ea typeface="Calibri"/>
              <a:cs typeface="Calibri"/>
              <a:sym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87"/>
          <p:cNvSpPr/>
          <p:nvPr/>
        </p:nvSpPr>
        <p:spPr>
          <a:xfrm>
            <a:off x="3959959" y="1859845"/>
            <a:ext cx="4364536" cy="279971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8800">
                <a:solidFill>
                  <a:srgbClr val="000000"/>
                </a:solidFill>
                <a:latin typeface="Times New Roman"/>
                <a:ea typeface="Times New Roman"/>
                <a:cs typeface="Times New Roman"/>
                <a:sym typeface="Times New Roman"/>
              </a:rPr>
              <a:t>Week 13</a:t>
            </a:r>
            <a:endParaRPr sz="88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8800">
              <a:solidFill>
                <a:srgbClr val="000000"/>
              </a:solidFill>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pic>
        <p:nvPicPr>
          <p:cNvPr id="798" name="Google Shape;798;p88"/>
          <p:cNvPicPr preferRelativeResize="0"/>
          <p:nvPr/>
        </p:nvPicPr>
        <p:blipFill rotWithShape="1">
          <a:blip r:embed="rId3">
            <a:alphaModFix/>
          </a:blip>
          <a:srcRect b="0" l="0" r="0" t="0"/>
          <a:stretch/>
        </p:blipFill>
        <p:spPr>
          <a:xfrm>
            <a:off x="1051759" y="302459"/>
            <a:ext cx="5284470" cy="1449070"/>
          </a:xfrm>
          <a:prstGeom prst="rect">
            <a:avLst/>
          </a:prstGeom>
          <a:noFill/>
          <a:ln>
            <a:noFill/>
          </a:ln>
        </p:spPr>
      </p:pic>
      <p:grpSp>
        <p:nvGrpSpPr>
          <p:cNvPr id="799" name="Google Shape;799;p88"/>
          <p:cNvGrpSpPr/>
          <p:nvPr/>
        </p:nvGrpSpPr>
        <p:grpSpPr>
          <a:xfrm>
            <a:off x="6086474" y="1623486"/>
            <a:ext cx="5481955" cy="1491615"/>
            <a:chOff x="9525" y="9525"/>
            <a:chExt cx="5481955" cy="1491615"/>
          </a:xfrm>
        </p:grpSpPr>
        <p:pic>
          <p:nvPicPr>
            <p:cNvPr id="800" name="Google Shape;800;p88"/>
            <p:cNvPicPr preferRelativeResize="0"/>
            <p:nvPr/>
          </p:nvPicPr>
          <p:blipFill rotWithShape="1">
            <a:blip r:embed="rId4">
              <a:alphaModFix/>
            </a:blip>
            <a:srcRect b="0" l="0" r="0" t="0"/>
            <a:stretch/>
          </p:blipFill>
          <p:spPr>
            <a:xfrm>
              <a:off x="19050" y="19050"/>
              <a:ext cx="5462905" cy="1472565"/>
            </a:xfrm>
            <a:prstGeom prst="rect">
              <a:avLst/>
            </a:prstGeom>
            <a:noFill/>
            <a:ln>
              <a:noFill/>
            </a:ln>
          </p:spPr>
        </p:pic>
        <p:sp>
          <p:nvSpPr>
            <p:cNvPr id="801" name="Google Shape;801;p88"/>
            <p:cNvSpPr/>
            <p:nvPr/>
          </p:nvSpPr>
          <p:spPr>
            <a:xfrm>
              <a:off x="9525" y="9525"/>
              <a:ext cx="5481955" cy="1491615"/>
            </a:xfrm>
            <a:custGeom>
              <a:rect b="b" l="l" r="r" t="t"/>
              <a:pathLst>
                <a:path extrusionOk="0" h="1491615" w="5481955">
                  <a:moveTo>
                    <a:pt x="0" y="1491615"/>
                  </a:moveTo>
                  <a:lnTo>
                    <a:pt x="5481955" y="1491615"/>
                  </a:lnTo>
                  <a:lnTo>
                    <a:pt x="5481955" y="0"/>
                  </a:lnTo>
                  <a:lnTo>
                    <a:pt x="0" y="0"/>
                  </a:lnTo>
                  <a:lnTo>
                    <a:pt x="0" y="1491615"/>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02" name="Google Shape;802;p88"/>
          <p:cNvGrpSpPr/>
          <p:nvPr/>
        </p:nvGrpSpPr>
        <p:grpSpPr>
          <a:xfrm>
            <a:off x="1051759" y="3401249"/>
            <a:ext cx="5517515" cy="1337310"/>
            <a:chOff x="9525" y="9525"/>
            <a:chExt cx="5517515" cy="1337310"/>
          </a:xfrm>
        </p:grpSpPr>
        <p:pic>
          <p:nvPicPr>
            <p:cNvPr id="803" name="Google Shape;803;p88"/>
            <p:cNvPicPr preferRelativeResize="0"/>
            <p:nvPr/>
          </p:nvPicPr>
          <p:blipFill rotWithShape="1">
            <a:blip r:embed="rId5">
              <a:alphaModFix/>
            </a:blip>
            <a:srcRect b="0" l="0" r="0" t="0"/>
            <a:stretch/>
          </p:blipFill>
          <p:spPr>
            <a:xfrm>
              <a:off x="19050" y="19050"/>
              <a:ext cx="5498465" cy="1318260"/>
            </a:xfrm>
            <a:prstGeom prst="rect">
              <a:avLst/>
            </a:prstGeom>
            <a:noFill/>
            <a:ln>
              <a:noFill/>
            </a:ln>
          </p:spPr>
        </p:pic>
        <p:sp>
          <p:nvSpPr>
            <p:cNvPr id="804" name="Google Shape;804;p88"/>
            <p:cNvSpPr/>
            <p:nvPr/>
          </p:nvSpPr>
          <p:spPr>
            <a:xfrm>
              <a:off x="9525" y="9525"/>
              <a:ext cx="5517515" cy="1337310"/>
            </a:xfrm>
            <a:custGeom>
              <a:rect b="b" l="l" r="r" t="t"/>
              <a:pathLst>
                <a:path extrusionOk="0" h="1337310" w="5517515">
                  <a:moveTo>
                    <a:pt x="0" y="1337310"/>
                  </a:moveTo>
                  <a:lnTo>
                    <a:pt x="5517515" y="1337310"/>
                  </a:lnTo>
                  <a:lnTo>
                    <a:pt x="5517515" y="0"/>
                  </a:lnTo>
                  <a:lnTo>
                    <a:pt x="0" y="0"/>
                  </a:lnTo>
                  <a:lnTo>
                    <a:pt x="0" y="1337310"/>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05" name="Google Shape;805;p88"/>
          <p:cNvGrpSpPr/>
          <p:nvPr/>
        </p:nvGrpSpPr>
        <p:grpSpPr>
          <a:xfrm>
            <a:off x="5890576" y="5084597"/>
            <a:ext cx="5873750" cy="1301750"/>
            <a:chOff x="9525" y="9525"/>
            <a:chExt cx="5873750" cy="1301750"/>
          </a:xfrm>
        </p:grpSpPr>
        <p:pic>
          <p:nvPicPr>
            <p:cNvPr id="806" name="Google Shape;806;p88"/>
            <p:cNvPicPr preferRelativeResize="0"/>
            <p:nvPr/>
          </p:nvPicPr>
          <p:blipFill rotWithShape="1">
            <a:blip r:embed="rId6">
              <a:alphaModFix/>
            </a:blip>
            <a:srcRect b="0" l="0" r="0" t="0"/>
            <a:stretch/>
          </p:blipFill>
          <p:spPr>
            <a:xfrm>
              <a:off x="19050" y="19050"/>
              <a:ext cx="5854700" cy="1282700"/>
            </a:xfrm>
            <a:prstGeom prst="rect">
              <a:avLst/>
            </a:prstGeom>
            <a:noFill/>
            <a:ln>
              <a:noFill/>
            </a:ln>
          </p:spPr>
        </p:pic>
        <p:sp>
          <p:nvSpPr>
            <p:cNvPr id="807" name="Google Shape;807;p88"/>
            <p:cNvSpPr/>
            <p:nvPr/>
          </p:nvSpPr>
          <p:spPr>
            <a:xfrm>
              <a:off x="9525" y="9525"/>
              <a:ext cx="5873750" cy="1301750"/>
            </a:xfrm>
            <a:custGeom>
              <a:rect b="b" l="l" r="r" t="t"/>
              <a:pathLst>
                <a:path extrusionOk="0" h="1301750" w="5873750">
                  <a:moveTo>
                    <a:pt x="0" y="1301750"/>
                  </a:moveTo>
                  <a:lnTo>
                    <a:pt x="5873750" y="1301750"/>
                  </a:lnTo>
                  <a:lnTo>
                    <a:pt x="5873750" y="0"/>
                  </a:lnTo>
                  <a:lnTo>
                    <a:pt x="0" y="0"/>
                  </a:lnTo>
                  <a:lnTo>
                    <a:pt x="0" y="1301750"/>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p89"/>
          <p:cNvSpPr txBox="1"/>
          <p:nvPr/>
        </p:nvSpPr>
        <p:spPr>
          <a:xfrm>
            <a:off x="9666517" y="5747658"/>
            <a:ext cx="2623458" cy="120032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3" name="Google Shape;813;p89"/>
          <p:cNvSpPr/>
          <p:nvPr/>
        </p:nvSpPr>
        <p:spPr>
          <a:xfrm>
            <a:off x="1395762" y="774090"/>
            <a:ext cx="37230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CARTESIAN CONFIGURATION ROBOT:</a:t>
            </a:r>
            <a:endParaRPr b="1" sz="1800">
              <a:solidFill>
                <a:schemeClr val="dk1"/>
              </a:solidFill>
              <a:latin typeface="Calibri"/>
              <a:ea typeface="Calibri"/>
              <a:cs typeface="Calibri"/>
              <a:sym typeface="Calibri"/>
            </a:endParaRPr>
          </a:p>
        </p:txBody>
      </p:sp>
      <p:grpSp>
        <p:nvGrpSpPr>
          <p:cNvPr id="814" name="Google Shape;814;p89"/>
          <p:cNvGrpSpPr/>
          <p:nvPr/>
        </p:nvGrpSpPr>
        <p:grpSpPr>
          <a:xfrm>
            <a:off x="5968832" y="774090"/>
            <a:ext cx="3697685" cy="2583815"/>
            <a:chOff x="9525" y="9525"/>
            <a:chExt cx="3902075" cy="2583815"/>
          </a:xfrm>
        </p:grpSpPr>
        <p:pic>
          <p:nvPicPr>
            <p:cNvPr id="815" name="Google Shape;815;p89"/>
            <p:cNvPicPr preferRelativeResize="0"/>
            <p:nvPr/>
          </p:nvPicPr>
          <p:blipFill rotWithShape="1">
            <a:blip r:embed="rId3">
              <a:alphaModFix/>
            </a:blip>
            <a:srcRect b="0" l="0" r="0" t="0"/>
            <a:stretch/>
          </p:blipFill>
          <p:spPr>
            <a:xfrm>
              <a:off x="19050" y="19050"/>
              <a:ext cx="3883025" cy="2564765"/>
            </a:xfrm>
            <a:prstGeom prst="rect">
              <a:avLst/>
            </a:prstGeom>
            <a:noFill/>
            <a:ln>
              <a:noFill/>
            </a:ln>
          </p:spPr>
        </p:pic>
        <p:sp>
          <p:nvSpPr>
            <p:cNvPr id="816" name="Google Shape;816;p89"/>
            <p:cNvSpPr/>
            <p:nvPr/>
          </p:nvSpPr>
          <p:spPr>
            <a:xfrm>
              <a:off x="9525" y="9525"/>
              <a:ext cx="3902075" cy="2583815"/>
            </a:xfrm>
            <a:custGeom>
              <a:rect b="b" l="l" r="r" t="t"/>
              <a:pathLst>
                <a:path extrusionOk="0" h="2583815" w="3902075">
                  <a:moveTo>
                    <a:pt x="0" y="2583815"/>
                  </a:moveTo>
                  <a:lnTo>
                    <a:pt x="3902075" y="2583815"/>
                  </a:lnTo>
                  <a:lnTo>
                    <a:pt x="3902075" y="0"/>
                  </a:lnTo>
                  <a:lnTo>
                    <a:pt x="0" y="0"/>
                  </a:lnTo>
                  <a:lnTo>
                    <a:pt x="0" y="2583815"/>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817" name="Google Shape;817;p89"/>
          <p:cNvSpPr/>
          <p:nvPr/>
        </p:nvSpPr>
        <p:spPr>
          <a:xfrm>
            <a:off x="1249903" y="3734811"/>
            <a:ext cx="38429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CYLINDRICAL CONFIGURATION ROBOT</a:t>
            </a:r>
            <a:endParaRPr b="1" sz="1800">
              <a:solidFill>
                <a:schemeClr val="dk1"/>
              </a:solidFill>
              <a:latin typeface="Calibri"/>
              <a:ea typeface="Calibri"/>
              <a:cs typeface="Calibri"/>
              <a:sym typeface="Calibri"/>
            </a:endParaRPr>
          </a:p>
        </p:txBody>
      </p:sp>
      <p:grpSp>
        <p:nvGrpSpPr>
          <p:cNvPr id="818" name="Google Shape;818;p89"/>
          <p:cNvGrpSpPr/>
          <p:nvPr/>
        </p:nvGrpSpPr>
        <p:grpSpPr>
          <a:xfrm>
            <a:off x="5698126" y="3734811"/>
            <a:ext cx="4638675" cy="2753857"/>
            <a:chOff x="9525" y="9525"/>
            <a:chExt cx="4638675" cy="4175125"/>
          </a:xfrm>
        </p:grpSpPr>
        <p:pic>
          <p:nvPicPr>
            <p:cNvPr id="819" name="Google Shape;819;p89"/>
            <p:cNvPicPr preferRelativeResize="0"/>
            <p:nvPr/>
          </p:nvPicPr>
          <p:blipFill rotWithShape="1">
            <a:blip r:embed="rId4">
              <a:alphaModFix/>
            </a:blip>
            <a:srcRect b="0" l="0" r="0" t="0"/>
            <a:stretch/>
          </p:blipFill>
          <p:spPr>
            <a:xfrm>
              <a:off x="19050" y="19050"/>
              <a:ext cx="4619625" cy="4156075"/>
            </a:xfrm>
            <a:prstGeom prst="rect">
              <a:avLst/>
            </a:prstGeom>
            <a:noFill/>
            <a:ln>
              <a:noFill/>
            </a:ln>
          </p:spPr>
        </p:pic>
        <p:sp>
          <p:nvSpPr>
            <p:cNvPr id="820" name="Google Shape;820;p89"/>
            <p:cNvSpPr/>
            <p:nvPr/>
          </p:nvSpPr>
          <p:spPr>
            <a:xfrm>
              <a:off x="9525" y="9525"/>
              <a:ext cx="4638675" cy="4175125"/>
            </a:xfrm>
            <a:custGeom>
              <a:rect b="b" l="l" r="r" t="t"/>
              <a:pathLst>
                <a:path extrusionOk="0" h="4175125" w="4638675">
                  <a:moveTo>
                    <a:pt x="0" y="4175125"/>
                  </a:moveTo>
                  <a:lnTo>
                    <a:pt x="4638675" y="4175125"/>
                  </a:lnTo>
                  <a:lnTo>
                    <a:pt x="4638675" y="0"/>
                  </a:lnTo>
                  <a:lnTo>
                    <a:pt x="0" y="0"/>
                  </a:lnTo>
                  <a:lnTo>
                    <a:pt x="0" y="4175125"/>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9"/>
          <p:cNvSpPr/>
          <p:nvPr/>
        </p:nvSpPr>
        <p:spPr>
          <a:xfrm>
            <a:off x="524197" y="918037"/>
            <a:ext cx="11013058" cy="41549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NONRENEWABLE ENERGY SOURCES:</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Energy sources which have been accumulated over the ages and not quickly replenish able when they are exhausted.</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Fossil fuels.</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Nuclear fuels.</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Heat traps.</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ADVANTAGES OF RENEWABLE ENERGY SOURCES:</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DISADVANTAGES OF RENEWABLE ENERGY SOURCES: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ADVANTAGES OF NON-RENEWABLE ENERGY SOURCES: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DISADVANTAGES OF RENEWABLE ENERGY SOURCES:</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90"/>
          <p:cNvSpPr txBox="1"/>
          <p:nvPr/>
        </p:nvSpPr>
        <p:spPr>
          <a:xfrm>
            <a:off x="9666517" y="5747658"/>
            <a:ext cx="2623458" cy="120032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6" name="Google Shape;826;p90"/>
          <p:cNvSpPr/>
          <p:nvPr/>
        </p:nvSpPr>
        <p:spPr>
          <a:xfrm>
            <a:off x="1342677" y="787737"/>
            <a:ext cx="56852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POLAR CONFIGURATION OR SPHERICAL CONFIGURATION:</a:t>
            </a:r>
            <a:endParaRPr b="1" sz="1800">
              <a:solidFill>
                <a:schemeClr val="dk1"/>
              </a:solidFill>
              <a:latin typeface="Calibri"/>
              <a:ea typeface="Calibri"/>
              <a:cs typeface="Calibri"/>
              <a:sym typeface="Calibri"/>
            </a:endParaRPr>
          </a:p>
        </p:txBody>
      </p:sp>
      <p:grpSp>
        <p:nvGrpSpPr>
          <p:cNvPr id="827" name="Google Shape;827;p90"/>
          <p:cNvGrpSpPr/>
          <p:nvPr/>
        </p:nvGrpSpPr>
        <p:grpSpPr>
          <a:xfrm>
            <a:off x="2993356" y="1619965"/>
            <a:ext cx="6164292" cy="3154045"/>
            <a:chOff x="9525" y="9525"/>
            <a:chExt cx="4567555" cy="3154045"/>
          </a:xfrm>
        </p:grpSpPr>
        <p:pic>
          <p:nvPicPr>
            <p:cNvPr id="828" name="Google Shape;828;p90"/>
            <p:cNvPicPr preferRelativeResize="0"/>
            <p:nvPr/>
          </p:nvPicPr>
          <p:blipFill rotWithShape="1">
            <a:blip r:embed="rId3">
              <a:alphaModFix/>
            </a:blip>
            <a:srcRect b="0" l="0" r="0" t="0"/>
            <a:stretch/>
          </p:blipFill>
          <p:spPr>
            <a:xfrm>
              <a:off x="19050" y="19050"/>
              <a:ext cx="4548505" cy="3134995"/>
            </a:xfrm>
            <a:prstGeom prst="rect">
              <a:avLst/>
            </a:prstGeom>
            <a:noFill/>
            <a:ln>
              <a:noFill/>
            </a:ln>
          </p:spPr>
        </p:pic>
        <p:sp>
          <p:nvSpPr>
            <p:cNvPr id="829" name="Google Shape;829;p90"/>
            <p:cNvSpPr/>
            <p:nvPr/>
          </p:nvSpPr>
          <p:spPr>
            <a:xfrm>
              <a:off x="9525" y="9525"/>
              <a:ext cx="4567555" cy="3154045"/>
            </a:xfrm>
            <a:custGeom>
              <a:rect b="b" l="l" r="r" t="t"/>
              <a:pathLst>
                <a:path extrusionOk="0" h="3154045" w="4567555">
                  <a:moveTo>
                    <a:pt x="0" y="3154045"/>
                  </a:moveTo>
                  <a:lnTo>
                    <a:pt x="4567555" y="3154045"/>
                  </a:lnTo>
                  <a:lnTo>
                    <a:pt x="4567555" y="0"/>
                  </a:lnTo>
                  <a:lnTo>
                    <a:pt x="0" y="0"/>
                  </a:lnTo>
                  <a:lnTo>
                    <a:pt x="0" y="3154045"/>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91"/>
          <p:cNvSpPr txBox="1"/>
          <p:nvPr/>
        </p:nvSpPr>
        <p:spPr>
          <a:xfrm>
            <a:off x="9666517" y="5747658"/>
            <a:ext cx="2623458" cy="120032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5" name="Google Shape;835;p91"/>
          <p:cNvSpPr/>
          <p:nvPr/>
        </p:nvSpPr>
        <p:spPr>
          <a:xfrm>
            <a:off x="1587347" y="637611"/>
            <a:ext cx="41587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JOINTED – ARM CONFIGURATION ROBOT:</a:t>
            </a:r>
            <a:endParaRPr b="1" sz="1800">
              <a:solidFill>
                <a:schemeClr val="dk1"/>
              </a:solidFill>
              <a:latin typeface="Calibri"/>
              <a:ea typeface="Calibri"/>
              <a:cs typeface="Calibri"/>
              <a:sym typeface="Calibri"/>
            </a:endParaRPr>
          </a:p>
        </p:txBody>
      </p:sp>
      <p:grpSp>
        <p:nvGrpSpPr>
          <p:cNvPr id="836" name="Google Shape;836;p91"/>
          <p:cNvGrpSpPr/>
          <p:nvPr/>
        </p:nvGrpSpPr>
        <p:grpSpPr>
          <a:xfrm>
            <a:off x="3277870" y="1650364"/>
            <a:ext cx="5636260" cy="3557274"/>
            <a:chOff x="9525" y="9525"/>
            <a:chExt cx="5636260" cy="3557904"/>
          </a:xfrm>
        </p:grpSpPr>
        <p:pic>
          <p:nvPicPr>
            <p:cNvPr id="837" name="Google Shape;837;p91"/>
            <p:cNvPicPr preferRelativeResize="0"/>
            <p:nvPr/>
          </p:nvPicPr>
          <p:blipFill rotWithShape="1">
            <a:blip r:embed="rId3">
              <a:alphaModFix/>
            </a:blip>
            <a:srcRect b="0" l="0" r="0" t="0"/>
            <a:stretch/>
          </p:blipFill>
          <p:spPr>
            <a:xfrm>
              <a:off x="19050" y="18923"/>
              <a:ext cx="5617209" cy="3538855"/>
            </a:xfrm>
            <a:prstGeom prst="rect">
              <a:avLst/>
            </a:prstGeom>
            <a:noFill/>
            <a:ln>
              <a:noFill/>
            </a:ln>
          </p:spPr>
        </p:pic>
        <p:sp>
          <p:nvSpPr>
            <p:cNvPr id="838" name="Google Shape;838;p91"/>
            <p:cNvSpPr/>
            <p:nvPr/>
          </p:nvSpPr>
          <p:spPr>
            <a:xfrm>
              <a:off x="9525" y="9525"/>
              <a:ext cx="5636260" cy="3557904"/>
            </a:xfrm>
            <a:custGeom>
              <a:rect b="b" l="l" r="r" t="t"/>
              <a:pathLst>
                <a:path extrusionOk="0" h="3557904" w="5636260">
                  <a:moveTo>
                    <a:pt x="0" y="3557905"/>
                  </a:moveTo>
                  <a:lnTo>
                    <a:pt x="5636259" y="3557905"/>
                  </a:lnTo>
                  <a:lnTo>
                    <a:pt x="5636259" y="0"/>
                  </a:lnTo>
                  <a:lnTo>
                    <a:pt x="0" y="0"/>
                  </a:lnTo>
                  <a:lnTo>
                    <a:pt x="0" y="3557905"/>
                  </a:lnTo>
                  <a:close/>
                </a:path>
              </a:pathLst>
            </a:custGeom>
            <a:noFill/>
            <a:ln cap="flat" cmpd="sng" w="190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92"/>
          <p:cNvSpPr/>
          <p:nvPr/>
        </p:nvSpPr>
        <p:spPr>
          <a:xfrm>
            <a:off x="3959959" y="2613907"/>
            <a:ext cx="4364536" cy="129159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6000">
                <a:solidFill>
                  <a:srgbClr val="000000"/>
                </a:solidFill>
                <a:latin typeface="Times New Roman"/>
                <a:ea typeface="Times New Roman"/>
                <a:cs typeface="Times New Roman"/>
                <a:sym typeface="Times New Roman"/>
              </a:rPr>
              <a:t>Week 14</a:t>
            </a:r>
            <a:endParaRPr sz="60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93"/>
          <p:cNvSpPr/>
          <p:nvPr/>
        </p:nvSpPr>
        <p:spPr>
          <a:xfrm>
            <a:off x="2925170" y="1154205"/>
            <a:ext cx="60960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u="sng">
                <a:solidFill>
                  <a:schemeClr val="dk1"/>
                </a:solidFill>
                <a:latin typeface="Calibri"/>
                <a:ea typeface="Calibri"/>
                <a:cs typeface="Calibri"/>
                <a:sym typeface="Calibri"/>
              </a:rPr>
              <a:t>ENGINEERING MATERIALS AND JOINING</a:t>
            </a:r>
            <a:r>
              <a:rPr b="1" lang="en-US" sz="1800">
                <a:solidFill>
                  <a:schemeClr val="dk1"/>
                </a:solidFill>
                <a:latin typeface="Calibri"/>
                <a:ea typeface="Calibri"/>
                <a:cs typeface="Calibri"/>
                <a:sym typeface="Calibri"/>
              </a:rPr>
              <a:t> </a:t>
            </a:r>
            <a:r>
              <a:rPr b="1" lang="en-US" sz="1800" u="sng">
                <a:solidFill>
                  <a:schemeClr val="dk1"/>
                </a:solidFill>
                <a:latin typeface="Calibri"/>
                <a:ea typeface="Calibri"/>
                <a:cs typeface="Calibri"/>
                <a:sym typeface="Calibri"/>
              </a:rPr>
              <a:t>PROCESSES</a:t>
            </a:r>
            <a:endParaRPr b="1" sz="1800" u="sng">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849" name="Google Shape;849;p93"/>
          <p:cNvSpPr/>
          <p:nvPr/>
        </p:nvSpPr>
        <p:spPr>
          <a:xfrm>
            <a:off x="3048000" y="1859340"/>
            <a:ext cx="6546376"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Classification and Selection of Materials:</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The first module deals with the classification of the engineering materials and their processing techniques. The engineering materials can broadly be classified as: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1.Ferrous Metals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2.Non-ferrous Metals (aluminium, magnesium, copper, nickel, titanium)</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3.Plastics (thermoplastics, thermosets)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4.Ceramics and Diamond</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5.Composite Materials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5.Nano-materials</a:t>
            </a:r>
            <a:endParaRPr sz="1800">
              <a:solidFill>
                <a:schemeClr val="dk1"/>
              </a:solidFill>
              <a:latin typeface="Calibri"/>
              <a:ea typeface="Calibri"/>
              <a:cs typeface="Calibri"/>
              <a:sym typeface="Calibri"/>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sp>
        <p:nvSpPr>
          <p:cNvPr id="854" name="Google Shape;854;p94"/>
          <p:cNvSpPr/>
          <p:nvPr/>
        </p:nvSpPr>
        <p:spPr>
          <a:xfrm>
            <a:off x="1874958" y="1033397"/>
            <a:ext cx="358348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Classification of composite material</a:t>
            </a:r>
            <a:endParaRPr b="1" sz="1800">
              <a:solidFill>
                <a:schemeClr val="dk1"/>
              </a:solidFill>
              <a:latin typeface="Calibri"/>
              <a:ea typeface="Calibri"/>
              <a:cs typeface="Calibri"/>
              <a:sym typeface="Calibri"/>
            </a:endParaRPr>
          </a:p>
        </p:txBody>
      </p:sp>
      <p:pic>
        <p:nvPicPr>
          <p:cNvPr id="855" name="Google Shape;855;p94"/>
          <p:cNvPicPr preferRelativeResize="0"/>
          <p:nvPr/>
        </p:nvPicPr>
        <p:blipFill rotWithShape="1">
          <a:blip r:embed="rId3">
            <a:alphaModFix/>
          </a:blip>
          <a:srcRect b="0" l="0" r="0" t="0"/>
          <a:stretch/>
        </p:blipFill>
        <p:spPr>
          <a:xfrm>
            <a:off x="3205162" y="2457449"/>
            <a:ext cx="5781675" cy="3192723"/>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pic>
        <p:nvPicPr>
          <p:cNvPr id="860" name="Google Shape;860;p95"/>
          <p:cNvPicPr preferRelativeResize="0"/>
          <p:nvPr/>
        </p:nvPicPr>
        <p:blipFill rotWithShape="1">
          <a:blip r:embed="rId3">
            <a:alphaModFix/>
          </a:blip>
          <a:srcRect b="0" l="0" r="0" t="0"/>
          <a:stretch/>
        </p:blipFill>
        <p:spPr>
          <a:xfrm>
            <a:off x="1111163" y="319477"/>
            <a:ext cx="4306997" cy="3187998"/>
          </a:xfrm>
          <a:prstGeom prst="rect">
            <a:avLst/>
          </a:prstGeom>
          <a:noFill/>
          <a:ln>
            <a:noFill/>
          </a:ln>
        </p:spPr>
      </p:pic>
      <p:pic>
        <p:nvPicPr>
          <p:cNvPr id="861" name="Google Shape;861;p95"/>
          <p:cNvPicPr preferRelativeResize="0"/>
          <p:nvPr/>
        </p:nvPicPr>
        <p:blipFill rotWithShape="1">
          <a:blip r:embed="rId4">
            <a:alphaModFix/>
          </a:blip>
          <a:srcRect b="0" l="0" r="0" t="0"/>
          <a:stretch/>
        </p:blipFill>
        <p:spPr>
          <a:xfrm>
            <a:off x="5839546" y="2995327"/>
            <a:ext cx="5507990" cy="2505075"/>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p96"/>
          <p:cNvSpPr txBox="1"/>
          <p:nvPr/>
        </p:nvSpPr>
        <p:spPr>
          <a:xfrm>
            <a:off x="3048000" y="1267460"/>
            <a:ext cx="6096000" cy="37122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6000">
              <a:solidFill>
                <a:srgbClr val="000000"/>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8000">
                <a:solidFill>
                  <a:srgbClr val="000000"/>
                </a:solidFill>
                <a:latin typeface="Times New Roman"/>
                <a:ea typeface="Times New Roman"/>
                <a:cs typeface="Times New Roman"/>
                <a:sym typeface="Times New Roman"/>
              </a:rPr>
              <a:t>Week 15</a:t>
            </a:r>
            <a:endParaRPr b="1" sz="8000">
              <a:solidFill>
                <a:srgbClr val="000000"/>
              </a:solidFill>
              <a:latin typeface="Times New Roman"/>
              <a:ea typeface="Times New Roman"/>
              <a:cs typeface="Times New Roman"/>
              <a:sym typeface="Times New Roman"/>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pic>
        <p:nvPicPr>
          <p:cNvPr id="871" name="Google Shape;871;p97"/>
          <p:cNvPicPr preferRelativeResize="0"/>
          <p:nvPr/>
        </p:nvPicPr>
        <p:blipFill rotWithShape="1">
          <a:blip r:embed="rId3">
            <a:alphaModFix/>
          </a:blip>
          <a:srcRect b="0" l="0" r="0" t="0"/>
          <a:stretch/>
        </p:blipFill>
        <p:spPr>
          <a:xfrm>
            <a:off x="1132678" y="302005"/>
            <a:ext cx="3598545" cy="2241550"/>
          </a:xfrm>
          <a:prstGeom prst="rect">
            <a:avLst/>
          </a:prstGeom>
          <a:noFill/>
          <a:ln>
            <a:noFill/>
          </a:ln>
        </p:spPr>
      </p:pic>
      <p:grpSp>
        <p:nvGrpSpPr>
          <p:cNvPr id="872" name="Google Shape;872;p97"/>
          <p:cNvGrpSpPr/>
          <p:nvPr/>
        </p:nvGrpSpPr>
        <p:grpSpPr>
          <a:xfrm>
            <a:off x="4731223" y="2791677"/>
            <a:ext cx="5755005" cy="2880995"/>
            <a:chOff x="9525" y="9525"/>
            <a:chExt cx="5755005" cy="2880995"/>
          </a:xfrm>
        </p:grpSpPr>
        <p:pic>
          <p:nvPicPr>
            <p:cNvPr id="873" name="Google Shape;873;p97"/>
            <p:cNvPicPr preferRelativeResize="0"/>
            <p:nvPr/>
          </p:nvPicPr>
          <p:blipFill rotWithShape="1">
            <a:blip r:embed="rId4">
              <a:alphaModFix/>
            </a:blip>
            <a:srcRect b="0" l="0" r="0" t="0"/>
            <a:stretch/>
          </p:blipFill>
          <p:spPr>
            <a:xfrm>
              <a:off x="19050" y="19050"/>
              <a:ext cx="5735955" cy="2861945"/>
            </a:xfrm>
            <a:prstGeom prst="rect">
              <a:avLst/>
            </a:prstGeom>
            <a:noFill/>
            <a:ln>
              <a:noFill/>
            </a:ln>
          </p:spPr>
        </p:pic>
        <p:sp>
          <p:nvSpPr>
            <p:cNvPr id="874" name="Google Shape;874;p97"/>
            <p:cNvSpPr/>
            <p:nvPr/>
          </p:nvSpPr>
          <p:spPr>
            <a:xfrm>
              <a:off x="9525" y="9525"/>
              <a:ext cx="5755005" cy="2880995"/>
            </a:xfrm>
            <a:custGeom>
              <a:rect b="b" l="l" r="r" t="t"/>
              <a:pathLst>
                <a:path extrusionOk="0" h="2880995" w="5755005">
                  <a:moveTo>
                    <a:pt x="0" y="2880995"/>
                  </a:moveTo>
                  <a:lnTo>
                    <a:pt x="5755005" y="2880995"/>
                  </a:lnTo>
                  <a:lnTo>
                    <a:pt x="5755005" y="0"/>
                  </a:lnTo>
                  <a:lnTo>
                    <a:pt x="0" y="0"/>
                  </a:lnTo>
                  <a:lnTo>
                    <a:pt x="0" y="2880995"/>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grpSp>
        <p:nvGrpSpPr>
          <p:cNvPr id="879" name="Google Shape;879;p98"/>
          <p:cNvGrpSpPr/>
          <p:nvPr/>
        </p:nvGrpSpPr>
        <p:grpSpPr>
          <a:xfrm>
            <a:off x="1803119" y="629807"/>
            <a:ext cx="4709795" cy="2595880"/>
            <a:chOff x="9525" y="9525"/>
            <a:chExt cx="4709795" cy="2595880"/>
          </a:xfrm>
        </p:grpSpPr>
        <p:pic>
          <p:nvPicPr>
            <p:cNvPr id="880" name="Google Shape;880;p98"/>
            <p:cNvPicPr preferRelativeResize="0"/>
            <p:nvPr/>
          </p:nvPicPr>
          <p:blipFill rotWithShape="1">
            <a:blip r:embed="rId3">
              <a:alphaModFix/>
            </a:blip>
            <a:srcRect b="0" l="0" r="0" t="0"/>
            <a:stretch/>
          </p:blipFill>
          <p:spPr>
            <a:xfrm>
              <a:off x="19050" y="19050"/>
              <a:ext cx="4690745" cy="2576829"/>
            </a:xfrm>
            <a:prstGeom prst="rect">
              <a:avLst/>
            </a:prstGeom>
            <a:noFill/>
            <a:ln>
              <a:noFill/>
            </a:ln>
          </p:spPr>
        </p:pic>
        <p:sp>
          <p:nvSpPr>
            <p:cNvPr id="881" name="Google Shape;881;p98"/>
            <p:cNvSpPr/>
            <p:nvPr/>
          </p:nvSpPr>
          <p:spPr>
            <a:xfrm>
              <a:off x="9525" y="9525"/>
              <a:ext cx="4709795" cy="2595880"/>
            </a:xfrm>
            <a:custGeom>
              <a:rect b="b" l="l" r="r" t="t"/>
              <a:pathLst>
                <a:path extrusionOk="0" h="2595880" w="4709795">
                  <a:moveTo>
                    <a:pt x="0" y="2595879"/>
                  </a:moveTo>
                  <a:lnTo>
                    <a:pt x="4709795" y="2595879"/>
                  </a:lnTo>
                  <a:lnTo>
                    <a:pt x="4709795" y="0"/>
                  </a:lnTo>
                  <a:lnTo>
                    <a:pt x="0" y="0"/>
                  </a:lnTo>
                  <a:lnTo>
                    <a:pt x="0" y="2595879"/>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82" name="Google Shape;882;p98"/>
          <p:cNvGrpSpPr/>
          <p:nvPr/>
        </p:nvGrpSpPr>
        <p:grpSpPr>
          <a:xfrm>
            <a:off x="5519349" y="3835732"/>
            <a:ext cx="5220335" cy="2762250"/>
            <a:chOff x="9525" y="9525"/>
            <a:chExt cx="5220335" cy="2762250"/>
          </a:xfrm>
        </p:grpSpPr>
        <p:pic>
          <p:nvPicPr>
            <p:cNvPr id="883" name="Google Shape;883;p98"/>
            <p:cNvPicPr preferRelativeResize="0"/>
            <p:nvPr/>
          </p:nvPicPr>
          <p:blipFill rotWithShape="1">
            <a:blip r:embed="rId4">
              <a:alphaModFix/>
            </a:blip>
            <a:srcRect b="0" l="0" r="0" t="0"/>
            <a:stretch/>
          </p:blipFill>
          <p:spPr>
            <a:xfrm>
              <a:off x="19050" y="19050"/>
              <a:ext cx="5201284" cy="2743200"/>
            </a:xfrm>
            <a:prstGeom prst="rect">
              <a:avLst/>
            </a:prstGeom>
            <a:noFill/>
            <a:ln>
              <a:noFill/>
            </a:ln>
          </p:spPr>
        </p:pic>
        <p:sp>
          <p:nvSpPr>
            <p:cNvPr id="884" name="Google Shape;884;p98"/>
            <p:cNvSpPr/>
            <p:nvPr/>
          </p:nvSpPr>
          <p:spPr>
            <a:xfrm>
              <a:off x="9525" y="9525"/>
              <a:ext cx="5220335" cy="2762250"/>
            </a:xfrm>
            <a:custGeom>
              <a:rect b="b" l="l" r="r" t="t"/>
              <a:pathLst>
                <a:path extrusionOk="0" h="2762250" w="5220335">
                  <a:moveTo>
                    <a:pt x="0" y="2762250"/>
                  </a:moveTo>
                  <a:lnTo>
                    <a:pt x="5220334" y="2762250"/>
                  </a:lnTo>
                  <a:lnTo>
                    <a:pt x="5220334" y="0"/>
                  </a:lnTo>
                  <a:lnTo>
                    <a:pt x="0" y="0"/>
                  </a:lnTo>
                  <a:lnTo>
                    <a:pt x="0" y="2762250"/>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pic>
        <p:nvPicPr>
          <p:cNvPr id="889" name="Google Shape;889;p99"/>
          <p:cNvPicPr preferRelativeResize="0"/>
          <p:nvPr/>
        </p:nvPicPr>
        <p:blipFill rotWithShape="1">
          <a:blip r:embed="rId3">
            <a:alphaModFix/>
          </a:blip>
          <a:srcRect b="0" l="0" r="0" t="0"/>
          <a:stretch/>
        </p:blipFill>
        <p:spPr>
          <a:xfrm>
            <a:off x="2892107" y="804863"/>
            <a:ext cx="6407785" cy="5248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2024-12-09T07:14:00Z</dcterms:created>
  <dc:creator>Ideal</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3EEFDF75CFE04C8E8EEE5CA94D46D401_12</vt:lpwstr>
  </property>
  <property fmtid="{D5CDD505-2E9C-101B-9397-08002B2CF9AE}" pid="3" name="KSOProductBuildVer">
    <vt:lpwstr>1033-12.2.0.19307</vt:lpwstr>
  </property>
</Properties>
</file>