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346" r:id="rId3"/>
    <p:sldId id="347" r:id="rId5"/>
    <p:sldId id="348" r:id="rId6"/>
    <p:sldId id="452" r:id="rId7"/>
    <p:sldId id="453" r:id="rId8"/>
    <p:sldId id="349" r:id="rId9"/>
    <p:sldId id="350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351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352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353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354" r:id="rId52"/>
    <p:sldId id="296" r:id="rId53"/>
    <p:sldId id="297" r:id="rId54"/>
    <p:sldId id="298" r:id="rId55"/>
    <p:sldId id="299" r:id="rId56"/>
    <p:sldId id="300" r:id="rId57"/>
    <p:sldId id="301" r:id="rId58"/>
    <p:sldId id="302" r:id="rId59"/>
    <p:sldId id="303" r:id="rId60"/>
    <p:sldId id="304" r:id="rId61"/>
    <p:sldId id="305" r:id="rId62"/>
    <p:sldId id="355" r:id="rId63"/>
    <p:sldId id="342" r:id="rId64"/>
    <p:sldId id="343" r:id="rId65"/>
    <p:sldId id="344" r:id="rId66"/>
    <p:sldId id="345" r:id="rId67"/>
    <p:sldId id="356" r:id="rId68"/>
    <p:sldId id="306" r:id="rId69"/>
    <p:sldId id="307" r:id="rId70"/>
    <p:sldId id="308" r:id="rId71"/>
    <p:sldId id="309" r:id="rId72"/>
    <p:sldId id="310" r:id="rId73"/>
    <p:sldId id="311" r:id="rId74"/>
    <p:sldId id="312" r:id="rId75"/>
    <p:sldId id="313" r:id="rId76"/>
    <p:sldId id="357" r:id="rId77"/>
    <p:sldId id="314" r:id="rId78"/>
    <p:sldId id="315" r:id="rId79"/>
    <p:sldId id="316" r:id="rId80"/>
    <p:sldId id="317" r:id="rId81"/>
    <p:sldId id="318" r:id="rId82"/>
    <p:sldId id="319" r:id="rId83"/>
    <p:sldId id="358" r:id="rId84"/>
    <p:sldId id="320" r:id="rId85"/>
    <p:sldId id="321" r:id="rId86"/>
    <p:sldId id="322" r:id="rId87"/>
    <p:sldId id="323" r:id="rId88"/>
    <p:sldId id="324" r:id="rId89"/>
    <p:sldId id="359" r:id="rId90"/>
    <p:sldId id="325" r:id="rId91"/>
    <p:sldId id="326" r:id="rId92"/>
    <p:sldId id="327" r:id="rId93"/>
    <p:sldId id="360" r:id="rId94"/>
    <p:sldId id="328" r:id="rId95"/>
    <p:sldId id="329" r:id="rId96"/>
    <p:sldId id="330" r:id="rId97"/>
    <p:sldId id="331" r:id="rId98"/>
    <p:sldId id="332" r:id="rId99"/>
    <p:sldId id="333" r:id="rId100"/>
    <p:sldId id="361" r:id="rId101"/>
    <p:sldId id="334" r:id="rId102"/>
    <p:sldId id="335" r:id="rId103"/>
    <p:sldId id="362" r:id="rId104"/>
    <p:sldId id="336" r:id="rId105"/>
    <p:sldId id="337" r:id="rId106"/>
    <p:sldId id="338" r:id="rId107"/>
    <p:sldId id="339" r:id="rId108"/>
    <p:sldId id="340" r:id="rId109"/>
    <p:sldId id="341" r:id="rId110"/>
    <p:sldId id="363" r:id="rId1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6" userDrawn="1">
          <p15:clr>
            <a:srgbClr val="A4A3A4"/>
          </p15:clr>
        </p15:guide>
        <p15:guide id="2" pos="28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>
        <p:scale>
          <a:sx n="85" d="100"/>
          <a:sy n="85" d="100"/>
        </p:scale>
        <p:origin x="-306" y="204"/>
      </p:cViewPr>
      <p:guideLst>
        <p:guide orient="horz" pos="2166"/>
        <p:guide pos="286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6.xml"/><Relationship Id="rId98" Type="http://schemas.openxmlformats.org/officeDocument/2006/relationships/slide" Target="slides/slide95.xml"/><Relationship Id="rId97" Type="http://schemas.openxmlformats.org/officeDocument/2006/relationships/slide" Target="slides/slide94.xml"/><Relationship Id="rId96" Type="http://schemas.openxmlformats.org/officeDocument/2006/relationships/slide" Target="slides/slide93.xml"/><Relationship Id="rId95" Type="http://schemas.openxmlformats.org/officeDocument/2006/relationships/slide" Target="slides/slide92.xml"/><Relationship Id="rId94" Type="http://schemas.openxmlformats.org/officeDocument/2006/relationships/slide" Target="slides/slide91.xml"/><Relationship Id="rId93" Type="http://schemas.openxmlformats.org/officeDocument/2006/relationships/slide" Target="slides/slide90.xml"/><Relationship Id="rId92" Type="http://schemas.openxmlformats.org/officeDocument/2006/relationships/slide" Target="slides/slide89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6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4" Type="http://schemas.openxmlformats.org/officeDocument/2006/relationships/tableStyles" Target="tableStyles.xml"/><Relationship Id="rId113" Type="http://schemas.openxmlformats.org/officeDocument/2006/relationships/viewProps" Target="viewProps.xml"/><Relationship Id="rId112" Type="http://schemas.openxmlformats.org/officeDocument/2006/relationships/presProps" Target="presProps.xml"/><Relationship Id="rId111" Type="http://schemas.openxmlformats.org/officeDocument/2006/relationships/slide" Target="slides/slide108.xml"/><Relationship Id="rId110" Type="http://schemas.openxmlformats.org/officeDocument/2006/relationships/slide" Target="slides/slide107.xml"/><Relationship Id="rId11" Type="http://schemas.openxmlformats.org/officeDocument/2006/relationships/slide" Target="slides/slide8.xml"/><Relationship Id="rId109" Type="http://schemas.openxmlformats.org/officeDocument/2006/relationships/slide" Target="slides/slide106.xml"/><Relationship Id="rId108" Type="http://schemas.openxmlformats.org/officeDocument/2006/relationships/slide" Target="slides/slide105.xml"/><Relationship Id="rId107" Type="http://schemas.openxmlformats.org/officeDocument/2006/relationships/slide" Target="slides/slide104.xml"/><Relationship Id="rId106" Type="http://schemas.openxmlformats.org/officeDocument/2006/relationships/slide" Target="slides/slide103.xml"/><Relationship Id="rId105" Type="http://schemas.openxmlformats.org/officeDocument/2006/relationships/slide" Target="slides/slide102.xml"/><Relationship Id="rId104" Type="http://schemas.openxmlformats.org/officeDocument/2006/relationships/slide" Target="slides/slide101.xml"/><Relationship Id="rId103" Type="http://schemas.openxmlformats.org/officeDocument/2006/relationships/slide" Target="slides/slide100.xml"/><Relationship Id="rId102" Type="http://schemas.openxmlformats.org/officeDocument/2006/relationships/slide" Target="slides/slide99.xml"/><Relationship Id="rId101" Type="http://schemas.openxmlformats.org/officeDocument/2006/relationships/slide" Target="slides/slide98.xml"/><Relationship Id="rId100" Type="http://schemas.openxmlformats.org/officeDocument/2006/relationships/slide" Target="slides/slide97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6131B3-987F-41EF-B9EA-D4FCF51E854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FDAE01-5F51-4DFC-8121-D07341E48A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DAE01-5F51-4DFC-8121-D07341E48A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3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4.jpe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5.jpe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6.jpe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7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8.jpe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9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0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3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4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5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6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8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9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0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1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2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3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4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5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7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8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9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0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1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2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3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5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6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7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8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9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0.jpe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1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407410" y="4551045"/>
          <a:ext cx="5622925" cy="2193290"/>
        </p:xfrm>
        <a:graphic>
          <a:graphicData uri="http://schemas.openxmlformats.org/drawingml/2006/table">
            <a:tbl>
              <a:tblPr firstRow="1" firstCol="1" bandRow="1"/>
              <a:tblGrid>
                <a:gridCol w="2955290"/>
                <a:gridCol w="2667635"/>
              </a:tblGrid>
              <a:tr h="3721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Course Code: ME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305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36" marR="514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CREDIT:03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36" marR="514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97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36" marR="514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MARKS:150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36" marR="514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324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Mid Exam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Hours   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36" marR="514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CIE MARKS: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36" marR="514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489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Semester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End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Exam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Hours 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36" marR="514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SEE MARKS: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36" marR="5143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182235" y="1680210"/>
            <a:ext cx="3848100" cy="153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4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Heat Transfer</a:t>
            </a:r>
            <a:endParaRPr kumimoji="0" 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9770" y="4979035"/>
            <a:ext cx="48272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Course </a:t>
            </a:r>
            <a:r>
              <a:rPr lang="en-GB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Teacher: </a:t>
            </a:r>
            <a:r>
              <a:rPr lang="en-GB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Iftekhar</a:t>
            </a:r>
            <a:r>
              <a:rPr lang="en-GB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Mahmud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" y="243205"/>
            <a:ext cx="4886960" cy="4129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-Heat-transfer-5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23850"/>
            <a:ext cx="9144000" cy="739394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-Heat-transfer-80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95570" y="2575261"/>
            <a:ext cx="295286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/>
              <a:t>Week </a:t>
            </a:r>
            <a:r>
              <a:rPr lang="en-US" sz="6000" b="1" dirty="0" smtClean="0"/>
              <a:t>13</a:t>
            </a:r>
            <a:endParaRPr lang="en-US" sz="6000" b="1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-Heat-transfer-81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2-Heat-transfer-82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3-Heat-transfer-83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4-Heat-transfer-84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5-Heat-transfer-85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6-Heat-transfer-86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219200" y="1066800"/>
            <a:ext cx="666205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6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Thank </a:t>
            </a:r>
            <a:r>
              <a:rPr lang="en-GB" sz="6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for your kind attention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10200" y="3886200"/>
            <a:ext cx="31677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Prepared By</a:t>
            </a:r>
            <a:endParaRPr lang="en-GB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Iftekhar</a:t>
            </a:r>
            <a:r>
              <a:rPr lang="en-GB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Mahmud</a:t>
            </a:r>
            <a:endParaRPr lang="en-GB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Lecturer</a:t>
            </a:r>
            <a:endParaRPr lang="en-GB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Mechanical Engineering</a:t>
            </a:r>
            <a:endParaRPr lang="en-GB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Global Village (UGV), </a:t>
            </a:r>
            <a:r>
              <a:rPr lang="en-GB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Barishal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-Heat-transfer-6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23850"/>
            <a:ext cx="9144000" cy="73939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-Heat-transfer-7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67665"/>
            <a:ext cx="9144000" cy="73501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-Heat-transfer-8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38455"/>
            <a:ext cx="9144000" cy="737933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-Heat-transfer-9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78130"/>
            <a:ext cx="9144000" cy="743966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Heat-transfer-10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52095"/>
            <a:ext cx="9144000" cy="746569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Heat-transfer-11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04470"/>
            <a:ext cx="9144000" cy="751332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42540" y="1172210"/>
            <a:ext cx="5059045" cy="363664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endParaRPr lang="en-US" sz="4800" b="1" dirty="0"/>
          </a:p>
          <a:p>
            <a:pPr algn="ctr"/>
            <a:endParaRPr lang="en-US" sz="5400" b="1" dirty="0"/>
          </a:p>
          <a:p>
            <a:pPr algn="ctr"/>
            <a:r>
              <a:rPr lang="en-US" sz="5400" b="1" dirty="0"/>
              <a:t>Week </a:t>
            </a:r>
            <a:r>
              <a:rPr lang="en-US" sz="5400" b="1" dirty="0" smtClean="0"/>
              <a:t>2</a:t>
            </a:r>
            <a:endParaRPr lang="en-US" sz="54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-Heat-transfer-12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Heat-transfer-13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72702" y="1690053"/>
          <a:ext cx="8058703" cy="4130882"/>
        </p:xfrm>
        <a:graphic>
          <a:graphicData uri="http://schemas.openxmlformats.org/drawingml/2006/table">
            <a:tbl>
              <a:tblPr firstRow="1" firstCol="1" bandRow="1"/>
              <a:tblGrid>
                <a:gridCol w="1080967"/>
                <a:gridCol w="6977736"/>
              </a:tblGrid>
              <a:tr h="757221">
                <a:tc>
                  <a:txBody>
                    <a:bodyPr/>
                    <a:lstStyle/>
                    <a:p>
                      <a:pPr marL="68580" marR="0">
                        <a:lnSpc>
                          <a:spcPts val="13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CLO1</a:t>
                      </a:r>
                      <a:endParaRPr lang="en-US" sz="11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ts val="13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Describe</a:t>
                      </a:r>
                      <a:r>
                        <a:rPr lang="en-US" sz="1200" spc="12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the</a:t>
                      </a:r>
                      <a:r>
                        <a:rPr lang="en-US" sz="1200" spc="12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basic</a:t>
                      </a:r>
                      <a:r>
                        <a:rPr lang="en-US" sz="1200" spc="125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understanding</a:t>
                      </a:r>
                      <a:r>
                        <a:rPr lang="en-US" sz="1200" spc="115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of</a:t>
                      </a:r>
                      <a:r>
                        <a:rPr lang="en-US" sz="1200" spc="125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heat</a:t>
                      </a:r>
                      <a:r>
                        <a:rPr lang="en-US" sz="1200" spc="125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transfer;</a:t>
                      </a:r>
                      <a:r>
                        <a:rPr lang="en-US" sz="1200" spc="13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General</a:t>
                      </a:r>
                      <a:r>
                        <a:rPr lang="en-US" sz="1200" spc="125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conduction</a:t>
                      </a:r>
                      <a:r>
                        <a:rPr lang="en-US" sz="1200" spc="13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equation;</a:t>
                      </a:r>
                      <a:endParaRPr lang="en-US" sz="11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67945" marR="0"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Steady</a:t>
                      </a:r>
                      <a:r>
                        <a:rPr lang="en-US" sz="1200" spc="-3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state</a:t>
                      </a:r>
                      <a:r>
                        <a:rPr lang="en-US" sz="1200" spc="-5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conduction</a:t>
                      </a:r>
                      <a:r>
                        <a:rPr lang="en-US" sz="1200" spc="-5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in</a:t>
                      </a:r>
                      <a:r>
                        <a:rPr lang="en-US" sz="1200" spc="-5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different</a:t>
                      </a:r>
                      <a:r>
                        <a:rPr lang="en-US" sz="1200" spc="5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geometries</a:t>
                      </a:r>
                      <a:r>
                        <a:rPr lang="en-US" sz="1200" spc="-5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and</a:t>
                      </a:r>
                      <a:r>
                        <a:rPr lang="en-US" sz="1200" spc="-5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composite</a:t>
                      </a:r>
                      <a:r>
                        <a:rPr lang="en-US" sz="1200" spc="-1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structures</a:t>
                      </a:r>
                      <a:endParaRPr lang="en-US" sz="11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65430">
                <a:tc>
                  <a:txBody>
                    <a:bodyPr/>
                    <a:lstStyle/>
                    <a:p>
                      <a:pPr marL="68580" marR="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CLO2</a:t>
                      </a:r>
                      <a:endParaRPr lang="en-US" sz="11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Identify</a:t>
                      </a:r>
                      <a:r>
                        <a:rPr lang="en-US" sz="1200" spc="1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the</a:t>
                      </a:r>
                      <a:r>
                        <a:rPr lang="en-US" sz="1200" spc="35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properties</a:t>
                      </a:r>
                      <a:r>
                        <a:rPr lang="en-US" sz="1200" spc="35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of</a:t>
                      </a:r>
                      <a:r>
                        <a:rPr lang="en-US" sz="1200" spc="5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thermal</a:t>
                      </a:r>
                      <a:r>
                        <a:rPr lang="en-US" sz="1200" spc="4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contact</a:t>
                      </a:r>
                      <a:r>
                        <a:rPr lang="en-US" sz="1200" spc="55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resistance;</a:t>
                      </a:r>
                      <a:r>
                        <a:rPr lang="en-US" sz="1200" spc="4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Unsteady</a:t>
                      </a:r>
                      <a:r>
                        <a:rPr lang="en-US" sz="1200" spc="5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heat</a:t>
                      </a:r>
                      <a:r>
                        <a:rPr lang="en-US" sz="1200" spc="4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conduction</a:t>
                      </a:r>
                      <a:r>
                        <a:rPr lang="en-US" sz="1200" spc="4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in</a:t>
                      </a:r>
                      <a:endParaRPr lang="en-US" sz="11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67945" marR="0"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solids;</a:t>
                      </a:r>
                      <a:r>
                        <a:rPr lang="en-US" sz="1200" spc="-1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Laws</a:t>
                      </a:r>
                      <a:r>
                        <a:rPr lang="en-US" sz="1200" spc="-5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of</a:t>
                      </a:r>
                      <a:r>
                        <a:rPr lang="en-US" sz="1200" spc="-1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radiation</a:t>
                      </a:r>
                      <a:r>
                        <a:rPr lang="en-US" sz="1200" spc="5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heat</a:t>
                      </a:r>
                      <a:r>
                        <a:rPr lang="en-US" sz="1200" spc="-5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transfer</a:t>
                      </a:r>
                      <a:endParaRPr lang="en-US" sz="1200" dirty="0" smtClean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89931">
                <a:tc>
                  <a:txBody>
                    <a:bodyPr/>
                    <a:lstStyle/>
                    <a:p>
                      <a:pPr marL="68580" marR="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CLO3</a:t>
                      </a:r>
                      <a:endParaRPr lang="en-US" sz="11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67945" marR="60325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Outline</a:t>
                      </a:r>
                      <a:r>
                        <a:rPr lang="en-US" sz="1200" spc="13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the</a:t>
                      </a:r>
                      <a:r>
                        <a:rPr lang="en-US" sz="1200" spc="13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radiation</a:t>
                      </a:r>
                      <a:r>
                        <a:rPr lang="en-US" sz="1200" spc="14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shape</a:t>
                      </a:r>
                      <a:r>
                        <a:rPr lang="en-US" sz="1200" spc="12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factor;</a:t>
                      </a:r>
                      <a:r>
                        <a:rPr lang="en-US" sz="1200" spc="135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Radiation</a:t>
                      </a:r>
                      <a:r>
                        <a:rPr lang="en-US" sz="1200" spc="135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interchange</a:t>
                      </a:r>
                      <a:r>
                        <a:rPr lang="en-US" sz="1200" spc="13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between</a:t>
                      </a:r>
                      <a:r>
                        <a:rPr lang="en-US" sz="1200" spc="13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two</a:t>
                      </a:r>
                      <a:r>
                        <a:rPr lang="en-US" sz="1200" spc="135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surfaces;</a:t>
                      </a:r>
                      <a:r>
                        <a:rPr lang="en-US" sz="1200" spc="-285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Gas radiation;</a:t>
                      </a:r>
                      <a:r>
                        <a:rPr lang="en-US" sz="1200" spc="5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Heat and</a:t>
                      </a:r>
                      <a:r>
                        <a:rPr lang="en-US" sz="1200" spc="1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momentum</a:t>
                      </a:r>
                      <a:r>
                        <a:rPr lang="en-US" sz="1200" spc="5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transfer associated with</a:t>
                      </a:r>
                      <a:r>
                        <a:rPr lang="en-US" sz="1200" spc="5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laminar</a:t>
                      </a:r>
                      <a:r>
                        <a:rPr lang="en-US" sz="1200" spc="-1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and</a:t>
                      </a:r>
                      <a:r>
                        <a:rPr lang="en-US" sz="1200" spc="5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turbulent</a:t>
                      </a:r>
                      <a:endParaRPr lang="en-US" sz="11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67945" marR="0">
                        <a:lnSpc>
                          <a:spcPts val="13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flows</a:t>
                      </a:r>
                      <a:r>
                        <a:rPr lang="en-US" sz="1200" spc="-1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of</a:t>
                      </a:r>
                      <a:r>
                        <a:rPr lang="en-US" sz="1200" spc="-5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fluids</a:t>
                      </a:r>
                      <a:r>
                        <a:rPr lang="en-US" sz="1200" spc="-5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in</a:t>
                      </a:r>
                      <a:r>
                        <a:rPr lang="en-US" sz="1200" spc="-5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forced</a:t>
                      </a:r>
                      <a:r>
                        <a:rPr lang="en-US" sz="1200" spc="5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convection</a:t>
                      </a:r>
                      <a:endParaRPr lang="en-US" sz="11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09633">
                <a:tc>
                  <a:txBody>
                    <a:bodyPr/>
                    <a:lstStyle/>
                    <a:p>
                      <a:pPr marL="68580" marR="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CLO4</a:t>
                      </a:r>
                      <a:endParaRPr lang="en-US" sz="11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Demonstrate</a:t>
                      </a:r>
                      <a:r>
                        <a:rPr lang="en-US" sz="1200" spc="215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the</a:t>
                      </a:r>
                      <a:r>
                        <a:rPr lang="en-US" sz="1200" spc="50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various</a:t>
                      </a:r>
                      <a:r>
                        <a:rPr lang="en-US" sz="1200" spc="51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engineering</a:t>
                      </a:r>
                      <a:r>
                        <a:rPr lang="en-US" sz="1200" spc="505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velocity</a:t>
                      </a:r>
                      <a:r>
                        <a:rPr lang="en-US" sz="1200" spc="495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and</a:t>
                      </a:r>
                      <a:r>
                        <a:rPr lang="en-US" sz="1200" spc="505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thermal</a:t>
                      </a:r>
                      <a:r>
                        <a:rPr lang="en-US" sz="1200" spc="51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boundary</a:t>
                      </a:r>
                      <a:r>
                        <a:rPr lang="en-US" sz="1200" spc="48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layer</a:t>
                      </a:r>
                      <a:endParaRPr lang="en-US" sz="11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67945" marR="0"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developments</a:t>
                      </a:r>
                      <a:r>
                        <a:rPr lang="en-US" sz="1200" spc="-5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in</a:t>
                      </a:r>
                      <a:r>
                        <a:rPr lang="en-US" sz="1200" spc="-5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tubes</a:t>
                      </a:r>
                      <a:r>
                        <a:rPr lang="en-US" sz="1200" spc="-5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(ducts) and</a:t>
                      </a:r>
                      <a:r>
                        <a:rPr lang="en-US" sz="1200" spc="-5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over flat</a:t>
                      </a:r>
                      <a:r>
                        <a:rPr lang="en-US" sz="1200" spc="-5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plate</a:t>
                      </a:r>
                      <a:endParaRPr lang="en-US" sz="11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12030">
                <a:tc>
                  <a:txBody>
                    <a:bodyPr/>
                    <a:lstStyle/>
                    <a:p>
                      <a:pPr marL="68580" marR="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CLO5</a:t>
                      </a:r>
                      <a:endParaRPr lang="en-US" sz="11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Differentiate</a:t>
                      </a:r>
                      <a:r>
                        <a:rPr lang="en-US" sz="1200" spc="3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essential</a:t>
                      </a:r>
                      <a:r>
                        <a:rPr lang="en-US" sz="1200" spc="31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experience</a:t>
                      </a:r>
                      <a:r>
                        <a:rPr lang="en-US" sz="1200" spc="31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with</a:t>
                      </a:r>
                      <a:r>
                        <a:rPr lang="en-US" sz="1200" spc="325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natural</a:t>
                      </a:r>
                      <a:r>
                        <a:rPr lang="en-US" sz="1200" spc="33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convection</a:t>
                      </a:r>
                      <a:r>
                        <a:rPr lang="en-US" sz="1200" spc="31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heat</a:t>
                      </a:r>
                      <a:r>
                        <a:rPr lang="en-US" sz="1200" spc="32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transfer;</a:t>
                      </a:r>
                      <a:r>
                        <a:rPr lang="en-US" sz="1200" spc="32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Heat</a:t>
                      </a:r>
                      <a:endParaRPr lang="en-US" sz="11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67945" marR="0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transfer</a:t>
                      </a:r>
                      <a:r>
                        <a:rPr lang="en-US" sz="1200" spc="-15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mechanism</a:t>
                      </a:r>
                      <a:r>
                        <a:rPr lang="en-US" sz="1200" spc="-5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with change</a:t>
                      </a:r>
                      <a:r>
                        <a:rPr lang="en-US" sz="1200" spc="-15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of</a:t>
                      </a:r>
                      <a:r>
                        <a:rPr lang="en-US" sz="1200" spc="-5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phase; Boiling</a:t>
                      </a:r>
                      <a:r>
                        <a:rPr lang="en-US" sz="1200" spc="-5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and</a:t>
                      </a:r>
                      <a:r>
                        <a:rPr lang="en-US" sz="1200" spc="-1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condensation</a:t>
                      </a:r>
                      <a:endParaRPr lang="en-US" sz="11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96637">
                <a:tc>
                  <a:txBody>
                    <a:bodyPr/>
                    <a:lstStyle/>
                    <a:p>
                      <a:pPr marL="68580" marR="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CLO6</a:t>
                      </a:r>
                      <a:endParaRPr lang="en-US" sz="11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Solve</a:t>
                      </a:r>
                      <a:r>
                        <a:rPr lang="en-US" sz="1200" spc="2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essential</a:t>
                      </a:r>
                      <a:r>
                        <a:rPr lang="en-US" sz="1200" spc="2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experience</a:t>
                      </a:r>
                      <a:r>
                        <a:rPr lang="en-US" sz="1200" spc="15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on</a:t>
                      </a:r>
                      <a:r>
                        <a:rPr lang="en-US" sz="1200" spc="3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mechanism</a:t>
                      </a:r>
                      <a:r>
                        <a:rPr lang="en-US" sz="1200" spc="25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and</a:t>
                      </a:r>
                      <a:r>
                        <a:rPr lang="en-US" sz="1200" spc="2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heat</a:t>
                      </a:r>
                      <a:r>
                        <a:rPr lang="en-US" sz="1200" spc="25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transfer</a:t>
                      </a:r>
                      <a:r>
                        <a:rPr lang="en-US" sz="1200" spc="15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correlations,</a:t>
                      </a:r>
                      <a:r>
                        <a:rPr lang="en-US" sz="1200" spc="-285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mechanism</a:t>
                      </a:r>
                      <a:r>
                        <a:rPr lang="en-US" sz="1200" spc="8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of</a:t>
                      </a:r>
                      <a:r>
                        <a:rPr lang="en-US" sz="1200" spc="7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mass</a:t>
                      </a:r>
                      <a:r>
                        <a:rPr lang="en-US" sz="1200" spc="75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transfer</a:t>
                      </a:r>
                      <a:r>
                        <a:rPr lang="en-US" sz="1200" spc="7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by</a:t>
                      </a:r>
                      <a:r>
                        <a:rPr lang="en-US" sz="1200" spc="35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diffusion,</a:t>
                      </a:r>
                      <a:r>
                        <a:rPr lang="en-US" sz="1200" spc="75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convection</a:t>
                      </a:r>
                      <a:r>
                        <a:rPr lang="en-US" sz="1200" spc="75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and</a:t>
                      </a:r>
                      <a:r>
                        <a:rPr lang="en-US" sz="1200" spc="75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change</a:t>
                      </a:r>
                      <a:r>
                        <a:rPr lang="en-US" sz="1200" spc="7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of</a:t>
                      </a:r>
                      <a:r>
                        <a:rPr lang="en-US" sz="1200" spc="8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phase,</a:t>
                      </a:r>
                      <a:endParaRPr lang="en-US" sz="11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6794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analogy</a:t>
                      </a:r>
                      <a:r>
                        <a:rPr lang="en-US" sz="1200" spc="-3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between heat</a:t>
                      </a:r>
                      <a:r>
                        <a:rPr lang="en-US" sz="1200" spc="-5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and mass transfer</a:t>
                      </a:r>
                      <a:endParaRPr lang="en-US" sz="11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72702" y="422932"/>
            <a:ext cx="7646108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Course Learning Outcomes (CLOs):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After completing this course successfully, the students will be able to-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Heat-transfer-14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-Heat-transfer-15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-Heat-transfer-16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-Heat-transfer-17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-Heat-transfer-18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-Heat-transfer-19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-Heat-transfer-20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90335" y="3244334"/>
            <a:ext cx="25633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/>
              <a:t>Week </a:t>
            </a:r>
            <a:r>
              <a:rPr lang="en-US" sz="6000" b="1" dirty="0" smtClean="0"/>
              <a:t>3</a:t>
            </a:r>
            <a:endParaRPr lang="en-US" sz="6000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-Heat-transfer-21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-Heat-transfer-22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970465" y="434897"/>
          <a:ext cx="6701573" cy="328717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83569"/>
                <a:gridCol w="4566655"/>
                <a:gridCol w="631326"/>
                <a:gridCol w="820023"/>
              </a:tblGrid>
              <a:tr h="669074">
                <a:tc>
                  <a:txBody>
                    <a:bodyPr/>
                    <a:lstStyle/>
                    <a:p>
                      <a:pPr marL="57150" marR="80645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Sl.</a:t>
                      </a:r>
                      <a:r>
                        <a:rPr lang="en-US" sz="1400" spc="-10" dirty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No.</a:t>
                      </a:r>
                      <a:endParaRPr lang="en-US" sz="11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Course</a:t>
                      </a:r>
                      <a:r>
                        <a:rPr lang="en-US" sz="1400" spc="-5" dirty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Content</a:t>
                      </a:r>
                      <a:endParaRPr lang="en-US" sz="11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6370" marR="160655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Hrs</a:t>
                      </a:r>
                      <a:endParaRPr lang="en-US" sz="11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0655" marR="15367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CLOs</a:t>
                      </a:r>
                      <a:endParaRPr lang="en-US" sz="11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</a:tr>
              <a:tr h="403225">
                <a:tc>
                  <a:txBody>
                    <a:bodyPr/>
                    <a:lstStyle/>
                    <a:p>
                      <a:pPr marL="5715" marR="0" algn="ctr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Basic</a:t>
                      </a:r>
                      <a:r>
                        <a:rPr lang="en-US" sz="1200" spc="23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modes</a:t>
                      </a:r>
                      <a:r>
                        <a:rPr lang="en-US" sz="1200" spc="24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of</a:t>
                      </a:r>
                      <a:r>
                        <a:rPr lang="en-US" sz="1200" spc="24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heat</a:t>
                      </a:r>
                      <a:r>
                        <a:rPr lang="en-US" sz="1200" spc="24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transfer;</a:t>
                      </a:r>
                      <a:r>
                        <a:rPr lang="en-US" sz="1200" spc="24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General</a:t>
                      </a:r>
                      <a:r>
                        <a:rPr lang="en-US" sz="1200" spc="24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conduction</a:t>
                      </a:r>
                      <a:r>
                        <a:rPr lang="en-US" sz="1200" spc="24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equation;</a:t>
                      </a:r>
                      <a:r>
                        <a:rPr lang="en-US" sz="1200" spc="24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Steady</a:t>
                      </a:r>
                      <a:endParaRPr lang="en-US" sz="1100" dirty="0">
                        <a:effectLst/>
                      </a:endParaRPr>
                    </a:p>
                    <a:p>
                      <a:pPr marL="67945" marR="0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state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conduction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in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different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geometries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</a:t>
                      </a:r>
                      <a:r>
                        <a:rPr lang="en-US" sz="1200" spc="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composite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structures</a:t>
                      </a:r>
                      <a:endParaRPr lang="en-US" sz="11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5735" marR="160655" algn="ctr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sz="11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115" marR="153670" algn="ctr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CLO1</a:t>
                      </a:r>
                      <a:endParaRPr lang="en-US" sz="11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</a:tr>
              <a:tr h="401955">
                <a:tc>
                  <a:txBody>
                    <a:bodyPr/>
                    <a:lstStyle/>
                    <a:p>
                      <a:pPr marL="5715" marR="0" algn="ctr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Thermal</a:t>
                      </a:r>
                      <a:r>
                        <a:rPr lang="en-US" sz="1200" spc="6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contact</a:t>
                      </a:r>
                      <a:r>
                        <a:rPr lang="en-US" sz="1200" spc="6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resistance;</a:t>
                      </a:r>
                      <a:r>
                        <a:rPr lang="en-US" sz="1200" spc="6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Unsteady</a:t>
                      </a:r>
                      <a:r>
                        <a:rPr lang="en-US" sz="1200" spc="2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heat</a:t>
                      </a:r>
                      <a:r>
                        <a:rPr lang="en-US" sz="1200" spc="7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conduction</a:t>
                      </a:r>
                      <a:r>
                        <a:rPr lang="en-US" sz="1200" spc="6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in</a:t>
                      </a:r>
                      <a:r>
                        <a:rPr lang="en-US" sz="1200" spc="6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solids;</a:t>
                      </a:r>
                      <a:r>
                        <a:rPr lang="en-US" sz="1200" spc="6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Laws</a:t>
                      </a:r>
                      <a:endParaRPr lang="en-US" sz="1100" dirty="0">
                        <a:effectLst/>
                      </a:endParaRPr>
                    </a:p>
                    <a:p>
                      <a:pPr marL="67945" marR="0"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of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radiation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heat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transfer</a:t>
                      </a:r>
                      <a:endParaRPr lang="en-US" sz="11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5735" marR="160655" algn="ctr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US" sz="11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115" marR="153670" algn="ctr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CLO2</a:t>
                      </a:r>
                      <a:endParaRPr lang="en-US" sz="11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</a:tr>
              <a:tr h="604520">
                <a:tc>
                  <a:txBody>
                    <a:bodyPr/>
                    <a:lstStyle/>
                    <a:p>
                      <a:pPr marL="5715" marR="0" algn="ctr">
                        <a:lnSpc>
                          <a:spcPts val="13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5842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Radiation</a:t>
                      </a:r>
                      <a:r>
                        <a:rPr lang="en-US" sz="1200" spc="14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shape</a:t>
                      </a:r>
                      <a:r>
                        <a:rPr lang="en-US" sz="1200" spc="14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factor;</a:t>
                      </a:r>
                      <a:r>
                        <a:rPr lang="en-US" sz="1200" spc="15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Radiation</a:t>
                      </a:r>
                      <a:r>
                        <a:rPr lang="en-US" sz="1200" spc="15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interchange</a:t>
                      </a:r>
                      <a:r>
                        <a:rPr lang="en-US" sz="1200" spc="15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between</a:t>
                      </a:r>
                      <a:r>
                        <a:rPr lang="en-US" sz="1200" spc="14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two</a:t>
                      </a:r>
                      <a:r>
                        <a:rPr lang="en-US" sz="1200" spc="15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surfaces;</a:t>
                      </a:r>
                      <a:r>
                        <a:rPr lang="en-US" sz="1200" spc="-28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Gas</a:t>
                      </a:r>
                      <a:r>
                        <a:rPr lang="en-US" sz="1200" spc="15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radiation;</a:t>
                      </a:r>
                      <a:r>
                        <a:rPr lang="en-US" sz="1200" spc="16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Heat</a:t>
                      </a:r>
                      <a:r>
                        <a:rPr lang="en-US" sz="1200" spc="16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</a:t>
                      </a:r>
                      <a:r>
                        <a:rPr lang="en-US" sz="1200" spc="16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momentum</a:t>
                      </a:r>
                      <a:r>
                        <a:rPr lang="en-US" sz="1200" spc="16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transfer</a:t>
                      </a:r>
                      <a:r>
                        <a:rPr lang="en-US" sz="1200" spc="15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associated</a:t>
                      </a:r>
                      <a:r>
                        <a:rPr lang="en-US" sz="1200" spc="16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with</a:t>
                      </a:r>
                      <a:r>
                        <a:rPr lang="en-US" sz="1200" spc="15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laminar</a:t>
                      </a:r>
                      <a:endParaRPr lang="en-US" sz="1100" dirty="0">
                        <a:effectLst/>
                      </a:endParaRPr>
                    </a:p>
                    <a:p>
                      <a:pPr marL="67945" marR="0">
                        <a:lnSpc>
                          <a:spcPts val="13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and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turbulent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flows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of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fluids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in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forced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convection</a:t>
                      </a:r>
                      <a:endParaRPr lang="en-US" sz="11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5735" marR="160655" algn="ctr">
                        <a:lnSpc>
                          <a:spcPts val="13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US" sz="11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115" marR="153670" algn="ctr">
                        <a:lnSpc>
                          <a:spcPts val="13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CLO3</a:t>
                      </a:r>
                      <a:endParaRPr lang="en-US" sz="11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</a:tr>
              <a:tr h="403225">
                <a:tc>
                  <a:txBody>
                    <a:bodyPr/>
                    <a:lstStyle/>
                    <a:p>
                      <a:pPr marL="5715" marR="0" algn="ctr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Velocity</a:t>
                      </a:r>
                      <a:r>
                        <a:rPr lang="en-US" sz="1200" spc="19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</a:t>
                      </a:r>
                      <a:r>
                        <a:rPr lang="en-US" sz="1200" spc="21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thermal</a:t>
                      </a:r>
                      <a:r>
                        <a:rPr lang="en-US" sz="1200" spc="21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boundary</a:t>
                      </a:r>
                      <a:r>
                        <a:rPr lang="en-US" sz="1200" spc="19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layer</a:t>
                      </a:r>
                      <a:r>
                        <a:rPr lang="en-US" sz="1200" spc="20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developments</a:t>
                      </a:r>
                      <a:r>
                        <a:rPr lang="en-US" sz="1200" spc="21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in</a:t>
                      </a:r>
                      <a:r>
                        <a:rPr lang="en-US" sz="1200" spc="21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tubes</a:t>
                      </a:r>
                      <a:r>
                        <a:rPr lang="en-US" sz="1200" spc="21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(ducts)</a:t>
                      </a:r>
                      <a:endParaRPr lang="en-US" sz="1100" dirty="0">
                        <a:effectLst/>
                      </a:endParaRPr>
                    </a:p>
                    <a:p>
                      <a:pPr marL="67945" marR="0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and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over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flat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plate;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Natural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convection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heat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transfer</a:t>
                      </a:r>
                      <a:endParaRPr lang="en-US" sz="11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5735" marR="160655" algn="ctr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US" sz="11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115" marR="153670" algn="ctr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CLO4</a:t>
                      </a:r>
                      <a:endParaRPr lang="en-US" sz="11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</a:tr>
              <a:tr h="403225">
                <a:tc>
                  <a:txBody>
                    <a:bodyPr/>
                    <a:lstStyle/>
                    <a:p>
                      <a:pPr marL="5715" marR="0" algn="ctr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Heat</a:t>
                      </a:r>
                      <a:r>
                        <a:rPr lang="en-US" sz="1200" spc="36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transfer  </a:t>
                      </a:r>
                      <a:r>
                        <a:rPr lang="en-US" sz="1200" spc="5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mechanism  </a:t>
                      </a:r>
                      <a:r>
                        <a:rPr lang="en-US" sz="1200" spc="6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with  </a:t>
                      </a:r>
                      <a:r>
                        <a:rPr lang="en-US" sz="1200" spc="6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change  </a:t>
                      </a:r>
                      <a:r>
                        <a:rPr lang="en-US" sz="1200" spc="5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of  </a:t>
                      </a:r>
                      <a:r>
                        <a:rPr lang="en-US" sz="1200" spc="5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phase;  </a:t>
                      </a:r>
                      <a:r>
                        <a:rPr lang="en-US" sz="1200" spc="6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Boiling  </a:t>
                      </a:r>
                      <a:r>
                        <a:rPr lang="en-US" sz="1200" spc="5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</a:t>
                      </a:r>
                      <a:endParaRPr lang="en-US" sz="1100" dirty="0">
                        <a:effectLst/>
                      </a:endParaRPr>
                    </a:p>
                    <a:p>
                      <a:pPr marL="67945" marR="0"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condensation: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mechanism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heat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transfer correlations</a:t>
                      </a:r>
                      <a:endParaRPr lang="en-US" sz="11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5735" marR="160655" algn="ctr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sz="11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115" marR="153670" algn="ctr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CLO5</a:t>
                      </a:r>
                      <a:endParaRPr lang="en-US" sz="11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</a:tr>
              <a:tr h="401955">
                <a:tc>
                  <a:txBody>
                    <a:bodyPr/>
                    <a:lstStyle/>
                    <a:p>
                      <a:pPr marL="5715" marR="0" algn="ctr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Mechanism</a:t>
                      </a:r>
                      <a:r>
                        <a:rPr lang="en-US" sz="1200" spc="16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of</a:t>
                      </a:r>
                      <a:r>
                        <a:rPr lang="en-US" sz="1200" spc="15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mass</a:t>
                      </a:r>
                      <a:r>
                        <a:rPr lang="en-US" sz="1200" spc="16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transfer</a:t>
                      </a:r>
                      <a:r>
                        <a:rPr lang="en-US" sz="1200" spc="15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by</a:t>
                      </a:r>
                      <a:r>
                        <a:rPr lang="en-US" sz="1200" spc="13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diffusion,</a:t>
                      </a:r>
                      <a:r>
                        <a:rPr lang="en-US" sz="1200" spc="16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convection</a:t>
                      </a:r>
                      <a:r>
                        <a:rPr lang="en-US" sz="1200" spc="16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</a:t>
                      </a:r>
                      <a:r>
                        <a:rPr lang="en-US" sz="1200" spc="16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change</a:t>
                      </a:r>
                      <a:r>
                        <a:rPr lang="en-US" sz="1200" spc="15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of</a:t>
                      </a:r>
                      <a:endParaRPr lang="en-US" sz="1100" dirty="0">
                        <a:effectLst/>
                      </a:endParaRPr>
                    </a:p>
                    <a:p>
                      <a:pPr marL="67945" marR="0"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phase;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Analogy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between</a:t>
                      </a:r>
                      <a:r>
                        <a:rPr lang="en-US" sz="1200" spc="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heat and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mass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transfer</a:t>
                      </a:r>
                      <a:endParaRPr lang="en-US" sz="11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5735" marR="160655" algn="ctr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US" sz="11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115" marR="153670" algn="ctr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CLO6</a:t>
                      </a:r>
                      <a:endParaRPr lang="en-US" sz="11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13988" y="4724293"/>
            <a:ext cx="5942908" cy="1165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06272" tIns="57132" rIns="0" bIns="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8800" algn="l"/>
              </a:tabLst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TEXTBOOK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58800" algn="l"/>
              </a:tabLst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―Introduction to Heat Transfer‖ by F P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Incropera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D P Dewitt.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58800" algn="l"/>
              </a:tabLst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―Fundamentals of Heat and Mass Transfer‖ by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Lavine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Bergman.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58800" algn="l"/>
              </a:tabLst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―Fundamentals of Momentum, Heat, And Mass Transfer‖ by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Rorrer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Wilson.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58800" algn="l"/>
              </a:tabLst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―Fundamentals of Heat and Mass Transfer‖ by Mohan Gupta.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58800" algn="l"/>
              </a:tabLst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―Convective Heat and Mass Transfer‖ by W M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Kays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-Heat-transfer-23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-Heat-transfer-24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-Heat-transfer-25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-Heat-transfer-26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-Heat-transfer-27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-Heat-transfer-28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-Heat-transfer-29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-Heat-transfer-30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90335" y="3244334"/>
            <a:ext cx="25633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/>
              <a:t>Week </a:t>
            </a:r>
            <a:r>
              <a:rPr lang="en-US" sz="6000" b="1" dirty="0" smtClean="0"/>
              <a:t>4</a:t>
            </a:r>
            <a:endParaRPr lang="en-US" sz="6000" b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-Heat-transfer-31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38413" y="1344067"/>
          <a:ext cx="7599680" cy="484187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266825"/>
                <a:gridCol w="1237615"/>
                <a:gridCol w="1295400"/>
                <a:gridCol w="1209040"/>
                <a:gridCol w="856615"/>
                <a:gridCol w="1734185"/>
              </a:tblGrid>
              <a:tr h="1845310">
                <a:tc>
                  <a:txBody>
                    <a:bodyPr/>
                    <a:lstStyle/>
                    <a:p>
                      <a:pPr marL="68580" marR="14160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Bloom's</a:t>
                      </a:r>
                      <a:r>
                        <a:rPr lang="en-US" sz="1235" spc="-7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Category</a:t>
                      </a:r>
                      <a:r>
                        <a:rPr lang="en-US" sz="1235" spc="-28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Marks</a:t>
                      </a:r>
                      <a:r>
                        <a:rPr lang="en-US" sz="1235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(out</a:t>
                      </a:r>
                      <a:r>
                        <a:rPr lang="en-US" sz="1235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en-US" sz="1235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</a:t>
                      </a: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0)</a:t>
                      </a:r>
                      <a:endParaRPr lang="en-US" sz="123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7345" marR="34607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Tests (45)</a:t>
                      </a:r>
                      <a:endParaRPr lang="en-US" sz="123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79425" marR="203835" indent="-2667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Assignments</a:t>
                      </a:r>
                      <a:r>
                        <a:rPr lang="en-US" sz="1235" spc="-28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(10)</a:t>
                      </a:r>
                      <a:endParaRPr lang="en-US" sz="123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79425" marR="203835" indent="-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Class</a:t>
                      </a:r>
                      <a:endParaRPr lang="en-US" sz="123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79425" marR="203835" indent="-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Test (20)</a:t>
                      </a:r>
                      <a:endParaRPr lang="en-US" sz="123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8455" marR="205105" indent="-11747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Quiz</a:t>
                      </a:r>
                      <a:r>
                        <a:rPr lang="en-US" sz="1235" spc="-28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(5)</a:t>
                      </a:r>
                      <a:endParaRPr lang="en-US" sz="123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 marR="0" indent="1651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External</a:t>
                      </a:r>
                      <a:r>
                        <a:rPr lang="en-US" sz="1235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Participation</a:t>
                      </a:r>
                      <a:r>
                        <a:rPr lang="en-US" sz="1235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</a:t>
                      </a:r>
                      <a:endParaRPr lang="en-US" sz="123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11480" marR="0" indent="-32004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Curricular/Co-Curricular</a:t>
                      </a:r>
                      <a:r>
                        <a:rPr lang="en-US" sz="1235" spc="-28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Activities</a:t>
                      </a:r>
                      <a:r>
                        <a:rPr lang="en-US" sz="1235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(10)</a:t>
                      </a:r>
                      <a:endParaRPr lang="en-US" sz="123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499110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Remember</a:t>
                      </a:r>
                      <a:endParaRPr lang="en-US" sz="1235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5</a:t>
                      </a:r>
                      <a:endParaRPr lang="en-US" sz="123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3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10</a:t>
                      </a:r>
                      <a:endParaRPr lang="en-US" sz="123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8280" marR="20383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en-US" sz="1235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35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499745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Understand</a:t>
                      </a:r>
                      <a:endParaRPr lang="en-US" sz="123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5</a:t>
                      </a:r>
                      <a:endParaRPr lang="en-US" sz="123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8755" marR="19431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en-US" sz="123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8755" marR="19431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23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3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35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499745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Apply</a:t>
                      </a:r>
                      <a:endParaRPr lang="en-US" sz="1235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7345" marR="34480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23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35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3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3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 marR="9144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23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499110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Analyze</a:t>
                      </a:r>
                      <a:endParaRPr lang="en-US" sz="1235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7345" marR="34480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23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35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35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3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3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499745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Evaluate</a:t>
                      </a:r>
                      <a:endParaRPr lang="en-US" sz="1235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7345" marR="34480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23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35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35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35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3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499110">
                <a:tc>
                  <a:txBody>
                    <a:bodyPr/>
                    <a:lstStyle/>
                    <a:p>
                      <a:pPr marL="685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Create</a:t>
                      </a:r>
                      <a:endParaRPr lang="en-US" sz="1235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35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8755" marR="19431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en-US" sz="1235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8755" marR="19431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3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35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3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1343716" y="778819"/>
            <a:ext cx="5649496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3957" tIns="21978" rIns="43957" bIns="21978" numCol="1" rtlCol="0" anchor="ctr" anchorCtr="0" compatLnSpc="1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defTabSz="497840">
              <a:buClrTx/>
              <a:buSzTx/>
              <a:buNone/>
            </a:pPr>
            <a:r>
              <a:rPr lang="en-US" altLang="en-US" sz="141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ASSESSMENT PATTERN</a:t>
            </a:r>
            <a:endParaRPr lang="en-US" altLang="en-US" sz="14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497840">
              <a:buClrTx/>
              <a:buSzTx/>
              <a:buNone/>
            </a:pPr>
            <a:r>
              <a:rPr lang="en-US" altLang="en-US" sz="141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CIE- Continuous Internal Evaluation (90 Marks)</a:t>
            </a:r>
            <a:endParaRPr lang="en-US" altLang="en-US" sz="14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-Heat-transfer-32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-Heat-transfer-33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-Heat-transfer-34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-Heat-transfer-35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-Heat-transfer-36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-Heat-transfer-37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-Heat-transfer-38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-Heat-transfer-39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-Heat-transfer-40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90335" y="3244334"/>
            <a:ext cx="25633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/>
              <a:t>Week </a:t>
            </a:r>
            <a:r>
              <a:rPr lang="en-US" sz="6000" b="1" dirty="0" smtClean="0"/>
              <a:t>5</a:t>
            </a:r>
            <a:endParaRPr lang="en-US" sz="60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40435" y="1142365"/>
          <a:ext cx="7404735" cy="48895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528060"/>
                <a:gridCol w="3876675"/>
              </a:tblGrid>
              <a:tr h="1527810">
                <a:tc>
                  <a:txBody>
                    <a:bodyPr/>
                    <a:lstStyle/>
                    <a:p>
                      <a:pPr marL="6858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3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858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3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858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Bloom's</a:t>
                      </a:r>
                      <a:r>
                        <a:rPr lang="en-US" sz="1235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Category</a:t>
                      </a:r>
                      <a:endParaRPr lang="en-US" sz="123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74775" marR="137096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3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74775" marR="137096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3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74775" marR="137096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Test</a:t>
                      </a:r>
                      <a:endParaRPr lang="en-US" sz="123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67030">
                <a:tc>
                  <a:txBody>
                    <a:bodyPr/>
                    <a:lstStyle/>
                    <a:p>
                      <a:pPr marL="6858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Remember</a:t>
                      </a:r>
                      <a:endParaRPr lang="en-US" sz="123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445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10</a:t>
                      </a:r>
                      <a:endParaRPr lang="en-US" sz="123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753745">
                <a:tc>
                  <a:txBody>
                    <a:bodyPr/>
                    <a:lstStyle/>
                    <a:p>
                      <a:pPr marL="6858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Understand</a:t>
                      </a:r>
                      <a:endParaRPr lang="en-US" sz="123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74775" marR="137033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23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753745">
                <a:tc>
                  <a:txBody>
                    <a:bodyPr/>
                    <a:lstStyle/>
                    <a:p>
                      <a:pPr marL="6858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Apply</a:t>
                      </a:r>
                      <a:endParaRPr lang="en-US" sz="1235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74775" marR="137033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23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753745">
                <a:tc>
                  <a:txBody>
                    <a:bodyPr/>
                    <a:lstStyle/>
                    <a:p>
                      <a:pPr marL="6858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Analyze</a:t>
                      </a:r>
                      <a:endParaRPr lang="en-US" sz="1235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74775" marR="137033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23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66395">
                <a:tc>
                  <a:txBody>
                    <a:bodyPr/>
                    <a:lstStyle/>
                    <a:p>
                      <a:pPr marL="6858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Evaluate</a:t>
                      </a:r>
                      <a:endParaRPr lang="en-US" sz="1235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445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10</a:t>
                      </a:r>
                      <a:endParaRPr lang="en-US" sz="123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67030">
                <a:tc>
                  <a:txBody>
                    <a:bodyPr/>
                    <a:lstStyle/>
                    <a:p>
                      <a:pPr marL="6858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Create</a:t>
                      </a:r>
                      <a:endParaRPr lang="en-US" sz="1235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445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10</a:t>
                      </a:r>
                      <a:endParaRPr lang="en-US" sz="123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7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060575" y="261620"/>
            <a:ext cx="5609590" cy="855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5303" tIns="70949" rIns="0" bIns="16783" numCol="1" rtlCol="0" anchor="ctr" anchorCtr="0" compatLnSpc="1">
            <a:noAutofit/>
          </a:bodyPr>
          <a:lstStyle/>
          <a:p>
            <a:pPr marL="0" indent="0" defTabSz="49784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41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SEE- Semester End Examination (60 Marks)</a:t>
            </a:r>
            <a:endParaRPr lang="en-US" altLang="en-US" sz="20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-Heat-transfer-41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-Heat-transfer-42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-Heat-transfer-43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-Heat-transfer-44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-Heat-transfer-45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-Heat-transfer-46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-Heat-transfer-47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-Heat-transfer-48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-Heat-transfer-49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-Heat-transfer-50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70849" y="602165"/>
          <a:ext cx="8357061" cy="5477277"/>
        </p:xfrm>
        <a:graphic>
          <a:graphicData uri="http://schemas.openxmlformats.org/drawingml/2006/table">
            <a:tbl>
              <a:tblPr firstRow="1" firstCol="1" bandRow="1"/>
              <a:tblGrid>
                <a:gridCol w="545426"/>
                <a:gridCol w="3669893"/>
                <a:gridCol w="1572812"/>
                <a:gridCol w="1520387"/>
                <a:gridCol w="1048543"/>
              </a:tblGrid>
              <a:tr h="1694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Week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Topic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Teaching-Learning Strategy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Assessment Strategy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Corresponding CLOs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2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Basic</a:t>
                      </a:r>
                      <a:r>
                        <a:rPr lang="en-US" sz="1100" spc="23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modes</a:t>
                      </a:r>
                      <a:r>
                        <a:rPr lang="en-US" sz="1100" spc="24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of</a:t>
                      </a:r>
                      <a:r>
                        <a:rPr lang="en-US" sz="1100" spc="24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heat</a:t>
                      </a:r>
                      <a:r>
                        <a:rPr lang="en-US" sz="1100" spc="24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transfer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Lecture, discussion, group work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Quiz, Written Exam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2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Steady</a:t>
                      </a:r>
                      <a:r>
                        <a:rPr lang="en-US" sz="1050" baseline="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state</a:t>
                      </a:r>
                      <a:r>
                        <a:rPr lang="en-US" sz="1100" spc="-1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conduction</a:t>
                      </a:r>
                      <a:r>
                        <a:rPr lang="en-US" sz="1100" spc="-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in</a:t>
                      </a:r>
                      <a:r>
                        <a:rPr lang="en-US" sz="1100" spc="-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different</a:t>
                      </a:r>
                      <a:r>
                        <a:rPr lang="en-US" sz="1100" spc="-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geometries</a:t>
                      </a:r>
                      <a:r>
                        <a:rPr lang="en-US" sz="1100" spc="-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and</a:t>
                      </a:r>
                      <a:r>
                        <a:rPr lang="en-US" sz="1100" spc="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composite</a:t>
                      </a:r>
                      <a:r>
                        <a:rPr lang="en-US" sz="1100" spc="-1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structures</a:t>
                      </a:r>
                      <a:endParaRPr lang="en-US" sz="105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Oral Presentation, debate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Assignment, Written, Quiz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05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Thermal</a:t>
                      </a:r>
                      <a:r>
                        <a:rPr lang="en-US" sz="1100" spc="6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contact</a:t>
                      </a:r>
                      <a:r>
                        <a:rPr lang="en-US" sz="1100" spc="6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resistance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Video lecture, Field visit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Report writing, Demonstration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4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Unsteady</a:t>
                      </a:r>
                      <a:r>
                        <a:rPr lang="en-US" sz="1100" spc="2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heat</a:t>
                      </a:r>
                      <a:r>
                        <a:rPr lang="en-US" sz="1100" spc="7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conduction</a:t>
                      </a:r>
                      <a:r>
                        <a:rPr lang="en-US" sz="1100" spc="6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in</a:t>
                      </a:r>
                      <a:r>
                        <a:rPr lang="en-US" sz="1100" spc="6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solids;</a:t>
                      </a:r>
                      <a:r>
                        <a:rPr lang="en-US" sz="1100" spc="65" dirty="0" smtClean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Lecture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Viva, Quiz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CLO1, CLO3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4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Laws</a:t>
                      </a:r>
                      <a:r>
                        <a:rPr lang="en-US" sz="1050" baseline="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of</a:t>
                      </a:r>
                      <a:r>
                        <a:rPr lang="en-US" sz="1100" spc="-1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radiation</a:t>
                      </a:r>
                      <a:r>
                        <a:rPr lang="en-US" sz="1100" spc="-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heat</a:t>
                      </a:r>
                      <a:r>
                        <a:rPr lang="en-US" sz="1100" spc="-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transfer</a:t>
                      </a:r>
                      <a:endParaRPr lang="en-US" sz="105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Project exhibition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Project, Field visit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31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effectLst/>
                        </a:rPr>
                        <a:t>Radiation</a:t>
                      </a:r>
                      <a:r>
                        <a:rPr lang="en-US" sz="1100" spc="14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shape</a:t>
                      </a:r>
                      <a:r>
                        <a:rPr lang="en-US" sz="1100" spc="14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factor;</a:t>
                      </a:r>
                      <a:r>
                        <a:rPr lang="en-US" sz="1100" spc="15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Radiation</a:t>
                      </a:r>
                      <a:r>
                        <a:rPr lang="en-US" sz="1100" spc="15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interchange</a:t>
                      </a:r>
                      <a:r>
                        <a:rPr lang="en-US" sz="1100" spc="15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between</a:t>
                      </a:r>
                      <a:r>
                        <a:rPr lang="en-US" sz="1100" spc="14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two</a:t>
                      </a:r>
                      <a:r>
                        <a:rPr lang="en-US" sz="1100" spc="15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surfaces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Discussion, Video Presentation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Quiz, Written Exam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94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5842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Gas</a:t>
                      </a:r>
                      <a:r>
                        <a:rPr lang="en-US" sz="1100" spc="15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radiation;</a:t>
                      </a:r>
                      <a:r>
                        <a:rPr lang="en-US" sz="1100" spc="16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Heat</a:t>
                      </a:r>
                      <a:r>
                        <a:rPr lang="en-US" sz="1100" spc="16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and</a:t>
                      </a:r>
                      <a:r>
                        <a:rPr lang="en-US" sz="1100" spc="16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momentum</a:t>
                      </a:r>
                      <a:r>
                        <a:rPr lang="en-US" sz="1100" spc="16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transfer</a:t>
                      </a:r>
                      <a:r>
                        <a:rPr lang="en-US" sz="1100" spc="15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associated</a:t>
                      </a:r>
                      <a:r>
                        <a:rPr lang="en-US" sz="1100" spc="16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with</a:t>
                      </a:r>
                      <a:r>
                        <a:rPr lang="en-US" sz="1100" spc="15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laminar</a:t>
                      </a:r>
                      <a:r>
                        <a:rPr lang="en-US" sz="1050" baseline="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and</a:t>
                      </a:r>
                      <a:r>
                        <a:rPr lang="en-US" sz="1100" spc="-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turbulent</a:t>
                      </a:r>
                      <a:r>
                        <a:rPr lang="en-US" sz="1100" spc="-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flows</a:t>
                      </a:r>
                      <a:r>
                        <a:rPr lang="en-US" sz="1100" spc="-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of</a:t>
                      </a:r>
                      <a:r>
                        <a:rPr lang="en-US" sz="1100" spc="-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fluids</a:t>
                      </a:r>
                      <a:r>
                        <a:rPr lang="en-US" sz="1100" spc="-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in</a:t>
                      </a:r>
                      <a:r>
                        <a:rPr lang="en-US" sz="1100" spc="-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forced</a:t>
                      </a:r>
                      <a:r>
                        <a:rPr lang="en-US" sz="1100" spc="-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convection</a:t>
                      </a:r>
                      <a:endParaRPr lang="en-US" sz="105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Case-based Learning, Demonstration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Assignment, Written, Quiz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CLO1, CLO4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05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Velocity</a:t>
                      </a:r>
                      <a:r>
                        <a:rPr lang="en-US" sz="1100" spc="19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and</a:t>
                      </a:r>
                      <a:r>
                        <a:rPr lang="en-US" sz="1100" spc="21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thermal</a:t>
                      </a:r>
                      <a:r>
                        <a:rPr lang="en-US" sz="1100" spc="21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boundary</a:t>
                      </a:r>
                      <a:r>
                        <a:rPr lang="en-US" sz="1100" spc="19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layer</a:t>
                      </a:r>
                      <a:r>
                        <a:rPr lang="en-US" sz="1100" spc="20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developments</a:t>
                      </a:r>
                      <a:r>
                        <a:rPr lang="en-US" sz="1100" spc="21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in</a:t>
                      </a:r>
                      <a:r>
                        <a:rPr lang="en-US" sz="1100" spc="21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tubes</a:t>
                      </a:r>
                      <a:r>
                        <a:rPr lang="en-US" sz="1100" spc="21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(ducts)</a:t>
                      </a:r>
                      <a:r>
                        <a:rPr lang="en-US" sz="1050" baseline="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and</a:t>
                      </a:r>
                      <a:r>
                        <a:rPr lang="en-US" sz="1100" spc="-1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over</a:t>
                      </a:r>
                      <a:r>
                        <a:rPr lang="en-US" sz="1100" spc="-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flat</a:t>
                      </a:r>
                      <a:r>
                        <a:rPr lang="en-US" sz="1100" spc="-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plate</a:t>
                      </a: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Lecture, discussion, group work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Report writing, Demonstration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CLO3, CLO4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;</a:t>
                      </a:r>
                      <a:r>
                        <a:rPr lang="en-US" sz="1100" spc="-1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Natural</a:t>
                      </a:r>
                      <a:r>
                        <a:rPr lang="en-US" sz="1100" spc="-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convection</a:t>
                      </a:r>
                      <a:r>
                        <a:rPr lang="en-US" sz="1100" spc="-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heat</a:t>
                      </a:r>
                      <a:r>
                        <a:rPr lang="en-US" sz="1100" spc="-1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transfer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Oral Presentation, debate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Viva, Quiz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Heat</a:t>
                      </a:r>
                      <a:r>
                        <a:rPr lang="en-US" sz="1100" spc="36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transfer  </a:t>
                      </a:r>
                      <a:r>
                        <a:rPr lang="en-US" sz="1100" spc="5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mechanism  </a:t>
                      </a:r>
                      <a:r>
                        <a:rPr lang="en-US" sz="1100" spc="6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with  </a:t>
                      </a:r>
                      <a:r>
                        <a:rPr lang="en-US" sz="1100" spc="6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change  </a:t>
                      </a:r>
                      <a:r>
                        <a:rPr lang="en-US" sz="1100" spc="5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of  </a:t>
                      </a:r>
                      <a:r>
                        <a:rPr lang="en-US" sz="1100" spc="5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phase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Video lecture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Project, Field visit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30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Boiling  </a:t>
                      </a:r>
                      <a:r>
                        <a:rPr lang="en-US" sz="1100" spc="5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and</a:t>
                      </a:r>
                      <a:r>
                        <a:rPr lang="en-US" sz="1050" baseline="0" dirty="0" smtClean="0">
                          <a:effectLst/>
                        </a:rPr>
                        <a:t>  </a:t>
                      </a:r>
                      <a:r>
                        <a:rPr lang="en-US" sz="1100" dirty="0" smtClean="0">
                          <a:effectLst/>
                        </a:rPr>
                        <a:t>condensation:</a:t>
                      </a:r>
                      <a:r>
                        <a:rPr lang="en-US" sz="1100" spc="-1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mechanism</a:t>
                      </a:r>
                      <a:r>
                        <a:rPr lang="en-US" sz="1100" spc="-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and</a:t>
                      </a:r>
                      <a:r>
                        <a:rPr lang="en-US" sz="1100" spc="-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heat</a:t>
                      </a:r>
                      <a:r>
                        <a:rPr lang="en-US" sz="1100" spc="-1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transfer correlations</a:t>
                      </a:r>
                      <a:endParaRPr lang="en-US" sz="1050" dirty="0" smtClean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Lecture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Quiz, Written Exam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CLO5, CLO6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2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convection</a:t>
                      </a:r>
                      <a:r>
                        <a:rPr lang="en-US" sz="1100" spc="16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and</a:t>
                      </a:r>
                      <a:r>
                        <a:rPr lang="en-US" sz="1100" spc="16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change</a:t>
                      </a:r>
                      <a:r>
                        <a:rPr lang="en-US" sz="1100" spc="15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of</a:t>
                      </a:r>
                      <a:r>
                        <a:rPr lang="en-US" sz="1050" baseline="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phase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Project exhibition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Assignment, Written, Quiz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CLO3, CLO6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05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Analogy</a:t>
                      </a:r>
                      <a:r>
                        <a:rPr lang="en-US" sz="1100" spc="-3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between</a:t>
                      </a:r>
                      <a:r>
                        <a:rPr lang="en-US" sz="1100" spc="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heat and</a:t>
                      </a:r>
                      <a:r>
                        <a:rPr lang="en-US" sz="1100" spc="-5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mass</a:t>
                      </a:r>
                      <a:r>
                        <a:rPr lang="en-US" sz="1100" spc="-5" dirty="0" smtClean="0">
                          <a:effectLst/>
                        </a:rPr>
                        <a:t>  </a:t>
                      </a:r>
                      <a:r>
                        <a:rPr lang="en-US" sz="1100" dirty="0" smtClean="0">
                          <a:effectLst/>
                        </a:rPr>
                        <a:t>transfer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Discussion, Video Presentation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Report writing, Demonstration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338" marR="41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5964" y="15389"/>
            <a:ext cx="853310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Course plan specifying content, CLOs, teaching learning and assessment strategy mapped with CLOs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90335" y="2519504"/>
            <a:ext cx="25633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/>
              <a:t>Week </a:t>
            </a:r>
            <a:r>
              <a:rPr lang="en-US" sz="6000" b="1" dirty="0" smtClean="0"/>
              <a:t>6</a:t>
            </a:r>
            <a:endParaRPr lang="en-US" sz="6000" b="1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Math-cad-effective-radiation-heat-transfer-coefficient-xmcd-2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487168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-Math-cad-effective-radiation-heat-transfer-coefficient-xmcd-1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2234" y="-2353355"/>
            <a:ext cx="8697951" cy="6936505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-Math-cad-effective-radiation-heat-transfer-coefficient-xmcd-3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487168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-Math-cad-effective-radiation-heat-transfer-coefficient-xmcd-4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487168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90335" y="2564109"/>
            <a:ext cx="25633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/>
              <a:t>Week </a:t>
            </a:r>
            <a:r>
              <a:rPr lang="en-US" sz="6000" b="1" dirty="0" smtClean="0"/>
              <a:t>7</a:t>
            </a:r>
            <a:endParaRPr lang="en-US" sz="6000" b="1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1-Heat-transfer-51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2-Heat-transfer-52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3-Heat-transfer-53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4-Heat-transfer-54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4000" b="1" dirty="0" smtClean="0"/>
          </a:p>
          <a:p>
            <a:pPr marL="0" indent="0">
              <a:buNone/>
            </a:pPr>
            <a:endParaRPr lang="en-US" sz="4000" b="1" dirty="0" smtClean="0"/>
          </a:p>
          <a:p>
            <a:pPr marL="0" indent="0" algn="ctr">
              <a:buNone/>
            </a:pPr>
            <a:r>
              <a:rPr lang="en-US" sz="6000" b="1" dirty="0" smtClean="0"/>
              <a:t>Week 1</a:t>
            </a:r>
            <a:endParaRPr lang="en-US" sz="6000" b="1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-Heat-transfer-55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6-Heat-transfer-56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7-Heat-transfer-57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8-Heat-transfer-58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8235" y="2374539"/>
            <a:ext cx="31111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/>
              <a:t>Week </a:t>
            </a:r>
            <a:r>
              <a:rPr lang="en-US" sz="6000" b="1" dirty="0" smtClean="0"/>
              <a:t>8</a:t>
            </a:r>
            <a:endParaRPr lang="en-US" sz="6000" b="1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9-Heat-transfer-59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0-Heat-transfer-60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1-Heat-transfer-61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2-Heat-transfer-62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3-Heat-transfer-63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-Heat-transfer-3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08610"/>
            <a:ext cx="9144000" cy="740918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4-Heat-transfer-64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67672" y="2736502"/>
            <a:ext cx="25633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/>
              <a:t>Week </a:t>
            </a:r>
            <a:r>
              <a:rPr lang="en-US" sz="6000" b="1" dirty="0" smtClean="0"/>
              <a:t>9</a:t>
            </a:r>
            <a:endParaRPr lang="en-US" sz="6000" b="1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5-Heat-transfer-65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6-Heat-transfer-66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7-Heat-transfer-67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8-Heat-transfer-68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9-Heat-transfer-69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95570" y="2597563"/>
            <a:ext cx="295286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/>
              <a:t>Week </a:t>
            </a:r>
            <a:r>
              <a:rPr lang="en-US" sz="6000" b="1" dirty="0" smtClean="0"/>
              <a:t>10</a:t>
            </a:r>
            <a:endParaRPr lang="en-US" sz="6000" b="1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0-Heat-transfer-70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1-Heat-transfer-71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-Heat-transfer-4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52145"/>
            <a:ext cx="9144000" cy="7065645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2-Heat-transfer-72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17151" y="2272605"/>
            <a:ext cx="295286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/>
              <a:t>Week </a:t>
            </a:r>
            <a:r>
              <a:rPr lang="en-US" sz="6000" b="1" dirty="0" smtClean="0"/>
              <a:t>11</a:t>
            </a:r>
            <a:endParaRPr lang="en-US" sz="6000" b="1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3-Heat-transfer-73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4-Heat-transfer-74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5-Heat-transfer-75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6-Heat-transfer-76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7-Heat-transfer-77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8-Heat-transfer-78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95570" y="2497202"/>
            <a:ext cx="295286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/>
              <a:t>Week </a:t>
            </a:r>
            <a:r>
              <a:rPr lang="en-US" sz="6000" b="1" dirty="0" smtClean="0"/>
              <a:t>12</a:t>
            </a:r>
            <a:endParaRPr lang="en-US" sz="6000" b="1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9-Heat-transfer-79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953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442*172"/>
  <p:tag name="TABLE_ENDDRAG_RECT" val="268*341*442*172"/>
</p:tagLst>
</file>

<file path=ppt/tags/tag2.xml><?xml version="1.0" encoding="utf-8"?>
<p:tagLst xmlns:p="http://schemas.openxmlformats.org/presentationml/2006/main">
  <p:tag name="TABLE_ENDDRAG_ORIGIN_RECT" val="583*384"/>
  <p:tag name="TABLE_ENDDRAG_RECT" val="74*89*583*38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4624</Words>
  <Application>WPS Presentation</Application>
  <PresentationFormat>On-screen Show (4:3)</PresentationFormat>
  <Paragraphs>415</Paragraphs>
  <Slides>108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108</vt:i4>
      </vt:variant>
    </vt:vector>
  </HeadingPairs>
  <TitlesOfParts>
    <vt:vector size="117" baseType="lpstr">
      <vt:lpstr>Arial</vt:lpstr>
      <vt:lpstr>SimSun</vt:lpstr>
      <vt:lpstr>Wingdings</vt:lpstr>
      <vt:lpstr>Times New Roman</vt:lpstr>
      <vt:lpstr>Calibri</vt:lpstr>
      <vt:lpstr>Times New Roman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dc:description>generated using python-pptx</dc:description>
  <cp:lastModifiedBy>UGV</cp:lastModifiedBy>
  <cp:revision>10</cp:revision>
  <dcterms:created xsi:type="dcterms:W3CDTF">2013-01-27T09:14:00Z</dcterms:created>
  <dcterms:modified xsi:type="dcterms:W3CDTF">2024-12-23T07:40:53Z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D65D7C59D9D340AB820E3B94300A2CD9_12</vt:lpwstr>
  </property>
  <property fmtid="{D5CDD505-2E9C-101B-9397-08002B2CF9AE}" pid="3" name="KSOProductBuildVer">
    <vt:lpwstr>1033-12.2.0.19307</vt:lpwstr>
  </property>
</Properties>
</file>