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9"/>
  </p:notesMasterIdLst>
  <p:sldIdLst>
    <p:sldId id="329" r:id="rId2"/>
    <p:sldId id="330" r:id="rId3"/>
    <p:sldId id="331" r:id="rId4"/>
    <p:sldId id="414" r:id="rId5"/>
    <p:sldId id="415" r:id="rId6"/>
    <p:sldId id="332" r:id="rId7"/>
    <p:sldId id="333" r:id="rId8"/>
    <p:sldId id="257" r:id="rId9"/>
    <p:sldId id="258" r:id="rId10"/>
    <p:sldId id="260" r:id="rId11"/>
    <p:sldId id="261" r:id="rId12"/>
    <p:sldId id="259" r:id="rId13"/>
    <p:sldId id="306" r:id="rId14"/>
    <p:sldId id="334" r:id="rId15"/>
    <p:sldId id="265" r:id="rId16"/>
    <p:sldId id="266" r:id="rId17"/>
    <p:sldId id="267" r:id="rId18"/>
    <p:sldId id="302" r:id="rId19"/>
    <p:sldId id="303" r:id="rId20"/>
    <p:sldId id="304" r:id="rId21"/>
    <p:sldId id="335" r:id="rId22"/>
    <p:sldId id="284" r:id="rId23"/>
    <p:sldId id="286" r:id="rId24"/>
    <p:sldId id="307" r:id="rId25"/>
    <p:sldId id="268" r:id="rId26"/>
    <p:sldId id="269" r:id="rId27"/>
    <p:sldId id="270" r:id="rId28"/>
    <p:sldId id="336" r:id="rId29"/>
    <p:sldId id="271" r:id="rId30"/>
    <p:sldId id="272" r:id="rId31"/>
    <p:sldId id="273" r:id="rId32"/>
    <p:sldId id="274" r:id="rId33"/>
    <p:sldId id="301" r:id="rId34"/>
    <p:sldId id="275" r:id="rId35"/>
    <p:sldId id="337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338" r:id="rId44"/>
    <p:sldId id="283" r:id="rId45"/>
    <p:sldId id="287" r:id="rId46"/>
    <p:sldId id="288" r:id="rId47"/>
    <p:sldId id="289" r:id="rId48"/>
    <p:sldId id="290" r:id="rId49"/>
    <p:sldId id="310" r:id="rId50"/>
    <p:sldId id="311" r:id="rId51"/>
    <p:sldId id="292" r:id="rId52"/>
    <p:sldId id="339" r:id="rId53"/>
    <p:sldId id="312" r:id="rId54"/>
    <p:sldId id="313" r:id="rId55"/>
    <p:sldId id="291" r:id="rId56"/>
    <p:sldId id="314" r:id="rId57"/>
    <p:sldId id="315" r:id="rId58"/>
    <p:sldId id="340" r:id="rId59"/>
    <p:sldId id="308" r:id="rId60"/>
    <p:sldId id="309" r:id="rId61"/>
    <p:sldId id="316" r:id="rId62"/>
    <p:sldId id="317" r:id="rId63"/>
    <p:sldId id="318" r:id="rId64"/>
    <p:sldId id="319" r:id="rId65"/>
    <p:sldId id="320" r:id="rId66"/>
    <p:sldId id="321" r:id="rId67"/>
    <p:sldId id="341" r:id="rId68"/>
    <p:sldId id="293" r:id="rId69"/>
    <p:sldId id="294" r:id="rId70"/>
    <p:sldId id="295" r:id="rId71"/>
    <p:sldId id="296" r:id="rId72"/>
    <p:sldId id="297" r:id="rId73"/>
    <p:sldId id="298" r:id="rId74"/>
    <p:sldId id="342" r:id="rId75"/>
    <p:sldId id="299" r:id="rId76"/>
    <p:sldId id="322" r:id="rId77"/>
    <p:sldId id="343" r:id="rId78"/>
    <p:sldId id="323" r:id="rId79"/>
    <p:sldId id="324" r:id="rId80"/>
    <p:sldId id="344" r:id="rId81"/>
    <p:sldId id="325" r:id="rId82"/>
    <p:sldId id="326" r:id="rId83"/>
    <p:sldId id="345" r:id="rId84"/>
    <p:sldId id="327" r:id="rId85"/>
    <p:sldId id="328" r:id="rId86"/>
    <p:sldId id="300" r:id="rId87"/>
    <p:sldId id="346" r:id="rId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215" autoAdjust="0"/>
  </p:normalViewPr>
  <p:slideViewPr>
    <p:cSldViewPr snapToGrid="0" showGuides="1">
      <p:cViewPr varScale="1">
        <p:scale>
          <a:sx n="65" d="100"/>
          <a:sy n="65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4A7C-10F2-4768-A473-C51C69E1E66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1D807-59D1-45A2-BAAD-843D5D5E22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DAE01-5F51-4DFC-8121-D07341E48A3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https://www.youtube.com/watch?v=G6iyiM-IjrM</a:t>
            </a:r>
          </a:p>
          <a:p>
            <a:r>
              <a:rPr lang="en-US" dirty="0"/>
              <a:t>https://www.youtube.com/watch?v=EMzne8d-jJs</a:t>
            </a:r>
          </a:p>
          <a:p>
            <a:r>
              <a:rPr lang="en-US" dirty="0"/>
              <a:t>https://www.youtube.com/watch?v=LDF6gFKl7Gc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D807-59D1-45A2-BAAD-843D5D5E22D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CBFEF5-E1D3-4239-9E80-C0A03ABD12E0}" type="slidenum">
              <a:rPr lang="en-US" altLang="en-US" sz="1200"/>
              <a:t>30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6525" y="693738"/>
            <a:ext cx="7131050" cy="4011612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86350"/>
            <a:ext cx="502285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3" tIns="45261" rIns="90523" bIns="45261"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B31C32-A75A-4B93-BD97-29FD3A8331A8}" type="slidenum">
              <a:rPr lang="en-US" altLang="en-US" sz="1200"/>
              <a:t>31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6525" y="693738"/>
            <a:ext cx="7131050" cy="4011612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86350"/>
            <a:ext cx="502285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3" tIns="45261" rIns="90523" bIns="45261"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B5DE66-54AC-493D-BD09-7B83206F95A6}" type="slidenum">
              <a:rPr lang="en-US" altLang="en-US" sz="1200"/>
              <a:t>32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6525" y="693738"/>
            <a:ext cx="7131050" cy="4011612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86350"/>
            <a:ext cx="502285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3" tIns="45261" rIns="90523" bIns="45261"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D1F09A-CB15-41FF-A9A6-A56A6D0D9100}" type="slidenum">
              <a:rPr lang="en-US" altLang="en-US" sz="1200"/>
              <a:t>34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6525" y="693738"/>
            <a:ext cx="7131050" cy="4011612"/>
          </a:xfrm>
          <a:ln w="12700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86350"/>
            <a:ext cx="502285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3" tIns="45261" rIns="90523" bIns="45261"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Answers reveal in slide show mode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D10A21-BA1D-43B6-9743-EA5F20039EC9}" type="slidenum">
              <a:rPr lang="en-US" altLang="en-US" sz="1200"/>
              <a:t>36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4450" y="690563"/>
            <a:ext cx="7046913" cy="3963987"/>
          </a:xfrm>
          <a:ln w="12700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954588"/>
            <a:ext cx="5029200" cy="3503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5" tIns="46849" rIns="92135" bIns="46849"/>
          <a:lstStyle/>
          <a:p>
            <a:pPr defTabSz="949325"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18E2CE-410D-4168-AD89-E0D4605E3A6B}" type="slidenum">
              <a:rPr lang="en-US" altLang="en-US" sz="1200"/>
              <a:t>47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1438" y="690563"/>
            <a:ext cx="7000876" cy="3938587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008563"/>
            <a:ext cx="5029200" cy="344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41" tIns="46953" rIns="92341" bIns="46953"/>
          <a:lstStyle/>
          <a:p>
            <a:pPr defTabSz="949325"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Answer reveals in slide show mode.  This can also be run as an exercise.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58631F-3FA6-468A-8EA4-7878CB940127}" type="slidenum">
              <a:rPr lang="en-US" altLang="en-US" sz="1200"/>
              <a:t>51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453B08-C35F-45AB-B4BF-41A061487078}" type="slidenum">
              <a:rPr lang="en-US" altLang="en-US" sz="1200"/>
              <a:t>69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400" y="533400"/>
            <a:ext cx="6908800" cy="3886200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253983-05D1-4C4A-8FEC-C7017905CD1E}" type="slidenum">
              <a:rPr lang="en-US" altLang="en-US" sz="1200"/>
              <a:t>75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400" y="533400"/>
            <a:ext cx="6908800" cy="3886200"/>
          </a:xfrm>
          <a:ln w="12700" cap="flat">
            <a:solidFill>
              <a:schemeClr val="tx1"/>
            </a:solidFill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D807-59D1-45A2-BAAD-843D5D5E22D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2209F4-C48B-4553-81A6-AC3752FC589E}" type="slidenum">
              <a:rPr lang="en-US" altLang="en-US" sz="1200"/>
              <a:t>10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454025"/>
            <a:ext cx="6746875" cy="3795713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552950"/>
            <a:ext cx="5022850" cy="390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7" tIns="45804" rIns="91607" bIns="45804"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9EDD81-AA69-45AB-8D82-5A0E243C30F4}" type="slidenum">
              <a:rPr lang="en-US" altLang="en-US" sz="1200"/>
              <a:t>12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454025"/>
            <a:ext cx="6746875" cy="3795713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552950"/>
            <a:ext cx="5022850" cy="390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7" tIns="45804" rIns="91607" bIns="45804"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I  usually run this as a small exercise. Answers reveal in slide show mode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In heat transfer at a boundary (surface) within a fluid, the </a:t>
            </a:r>
            <a:r>
              <a:rPr lang="en-US" altLang="en-US" dirty="0" err="1">
                <a:cs typeface="Arial" panose="020B0604020202020204" pitchFamily="34" charset="0"/>
              </a:rPr>
              <a:t>Nusselt</a:t>
            </a:r>
            <a:r>
              <a:rPr lang="en-US" altLang="en-US" dirty="0">
                <a:cs typeface="Arial" panose="020B0604020202020204" pitchFamily="34" charset="0"/>
              </a:rPr>
              <a:t> number (Nu) is the ratio of convective to conductive heat transfer across (normal to) the boundary.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39CE96-FD53-4B1B-A8C5-53ADF05FBDF5}" type="slidenum">
              <a:rPr lang="en-US" altLang="en-US" sz="1200"/>
              <a:t>16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6525" y="693738"/>
            <a:ext cx="7131050" cy="4011612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86350"/>
            <a:ext cx="502285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3" tIns="45261" rIns="90523" bIns="45261"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3B4FB3-0767-49A7-9612-9EA63031911A}" type="slidenum">
              <a:rPr lang="en-US" altLang="en-US" sz="1200"/>
              <a:t>17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6525" y="693738"/>
            <a:ext cx="7131050" cy="4011612"/>
          </a:xfrm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86350"/>
            <a:ext cx="502285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D807-59D1-45A2-BAAD-843D5D5E22D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4B3D61-C2F6-44DF-9FBE-EFC0132BAAF4}" type="slidenum">
              <a:rPr lang="en-US" altLang="en-US" sz="1200"/>
              <a:t>22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4450" y="690563"/>
            <a:ext cx="7046913" cy="3963987"/>
          </a:xfrm>
          <a:ln w="12700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954588"/>
            <a:ext cx="5029200" cy="3503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5" tIns="46849" rIns="92135" bIns="46849"/>
          <a:lstStyle/>
          <a:p>
            <a:pPr defTabSz="949325"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Answers reveal in slide show mode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368343-C216-49B9-A819-E9D31FD0F529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FEF514-0AF6-4047-A25F-51C31EE9E6CC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G.P. Towler / UOP. For educational use in conjunction with </a:t>
            </a:r>
          </a:p>
          <a:p>
            <a:pPr>
              <a:defRPr/>
            </a:pPr>
            <a:r>
              <a:rPr lang="en-US"/>
              <a:t>Sinnott &amp; Towler </a:t>
            </a:r>
            <a:r>
              <a:rPr lang="en-US" i="1"/>
              <a:t>Chemical Engineering Design </a:t>
            </a:r>
            <a:r>
              <a:rPr lang="en-US"/>
              <a:t>only. Do not copy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0801E-A17E-46DB-9F79-8709CCE3CE8F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G.P. Towler / UOP. For educational use in conjunction with </a:t>
            </a:r>
          </a:p>
          <a:p>
            <a:pPr>
              <a:defRPr/>
            </a:pPr>
            <a:r>
              <a:rPr lang="en-US"/>
              <a:t>Sinnott &amp; Towler </a:t>
            </a:r>
            <a:r>
              <a:rPr lang="en-US" i="1"/>
              <a:t>Chemical Engineering Design </a:t>
            </a:r>
            <a:r>
              <a:rPr lang="en-US"/>
              <a:t>only. Do not copy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68345-DF5E-46AB-8F26-EBA20F7519D7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G.P. Towler / UOP. For educational use in conjunction with </a:t>
            </a:r>
          </a:p>
          <a:p>
            <a:pPr>
              <a:defRPr/>
            </a:pPr>
            <a:r>
              <a:rPr lang="en-US"/>
              <a:t>Sinnott &amp; Towler </a:t>
            </a:r>
            <a:r>
              <a:rPr lang="en-US" i="1"/>
              <a:t>Chemical Engineering Design </a:t>
            </a:r>
            <a:r>
              <a:rPr lang="en-US"/>
              <a:t>only. Do not copy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19D799-6232-4920-A4CC-C8879AADD6EE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G.P. Towler / UOP. For educational use in conjunction with </a:t>
            </a:r>
          </a:p>
          <a:p>
            <a:pPr>
              <a:defRPr/>
            </a:pPr>
            <a:r>
              <a:rPr lang="en-US"/>
              <a:t>Sinnott &amp; Towler </a:t>
            </a:r>
            <a:r>
              <a:rPr lang="en-US" i="1"/>
              <a:t>Chemical Engineering Design </a:t>
            </a:r>
            <a:r>
              <a:rPr lang="en-US"/>
              <a:t>only. Do not copy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D806EB-9A9A-409F-8496-8E3C6BBC6AC4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G.P. Towler / UOP. For educational use in conjunction with </a:t>
            </a:r>
          </a:p>
          <a:p>
            <a:pPr>
              <a:defRPr/>
            </a:pPr>
            <a:r>
              <a:rPr lang="en-US"/>
              <a:t>Sinnott &amp; Towler </a:t>
            </a:r>
            <a:r>
              <a:rPr lang="en-US" i="1"/>
              <a:t>Chemical Engineering Design </a:t>
            </a:r>
            <a:r>
              <a:rPr lang="en-US"/>
              <a:t>only. Do not copy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rigginscompany.com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hyperlink" Target="http://www.bos-hatten.com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alaval.com/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alaval.com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lfalaval.com/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65190" y="3128645"/>
          <a:ext cx="5730875" cy="3192780"/>
        </p:xfrm>
        <a:graphic>
          <a:graphicData uri="http://schemas.openxmlformats.org/drawingml/2006/table">
            <a:tbl>
              <a:tblPr firstRow="1" firstCol="1" bandRow="1"/>
              <a:tblGrid>
                <a:gridCol w="299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Course Code: ME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307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CREDIT:03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MARKS:150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Mid Exam Hours  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CIE MARKS: 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Semester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End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Exam Hours 3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SEE MARKS: 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80075" y="4644390"/>
            <a:ext cx="4858385" cy="353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Teacher: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Iftekhar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Mahmud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6535" y="1151890"/>
            <a:ext cx="6637655" cy="21863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Heat Transfer Equipment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Design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Heat-Transfer-Equipment--11902191925102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55" y="0"/>
            <a:ext cx="4835525" cy="5854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03" y="275764"/>
            <a:ext cx="8692056" cy="1143000"/>
          </a:xfrm>
        </p:spPr>
        <p:txBody>
          <a:bodyPr vert="horz" lIns="92075" tIns="46038" rIns="92075" bIns="46038" rtlCol="0" anchor="t" anchorCtr="1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Combined Conduction and Convection</a:t>
            </a:r>
          </a:p>
        </p:txBody>
      </p:sp>
      <p:sp>
        <p:nvSpPr>
          <p:cNvPr id="162884" name="Rectangle 68"/>
          <p:cNvSpPr>
            <a:spLocks noGrp="1" noChangeArrowheads="1"/>
          </p:cNvSpPr>
          <p:nvPr>
            <p:ph type="body" sz="half" idx="1"/>
          </p:nvPr>
        </p:nvSpPr>
        <p:spPr>
          <a:xfrm>
            <a:off x="4156295" y="1541232"/>
            <a:ext cx="5484813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For a flat plate, overall resistance is the sum of the individual resistances</a:t>
            </a:r>
          </a:p>
          <a:p>
            <a:pPr eaLnBrk="1" hangingPunct="1">
              <a:defRPr/>
            </a:pPr>
            <a:endParaRPr lang="en-US" sz="2000"/>
          </a:p>
          <a:p>
            <a:pPr eaLnBrk="1" hangingPunct="1">
              <a:defRPr/>
            </a:pPr>
            <a:endParaRPr lang="en-US" sz="2000"/>
          </a:p>
          <a:p>
            <a:pPr eaLnBrk="1" hangingPunct="1">
              <a:defRPr/>
            </a:pPr>
            <a:r>
              <a:rPr lang="en-US" sz="2000"/>
              <a:t>Hence overall heat transfer coefficient, U is given by</a:t>
            </a:r>
          </a:p>
        </p:txBody>
      </p:sp>
      <p:graphicFrame>
        <p:nvGraphicFramePr>
          <p:cNvPr id="2050" name="Object 7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9300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215900" progId="Equation.3">
                  <p:embed/>
                </p:oleObj>
              </mc:Choice>
              <mc:Fallback>
                <p:oleObj name="Equation" r:id="rId3" imgW="114300" imgH="215900" progId="Equation.3">
                  <p:embed/>
                  <p:pic>
                    <p:nvPicPr>
                      <p:cNvPr id="0" name="Picture 2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25400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21313" y="2392363"/>
          <a:ext cx="32797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065" imgH="482600" progId="Equation.3">
                  <p:embed/>
                </p:oleObj>
              </mc:Choice>
              <mc:Fallback>
                <p:oleObj name="Equation" r:id="rId5" imgW="1917065" imgH="482600" progId="Equation.3">
                  <p:embed/>
                  <p:pic>
                    <p:nvPicPr>
                      <p:cNvPr id="0" name="Picture 2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2392363"/>
                        <a:ext cx="327977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58"/>
          <p:cNvSpPr txBox="1">
            <a:spLocks noChangeArrowheads="1"/>
          </p:cNvSpPr>
          <p:nvPr/>
        </p:nvSpPr>
        <p:spPr bwMode="auto">
          <a:xfrm>
            <a:off x="2278282" y="373039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k</a:t>
            </a:r>
          </a:p>
        </p:txBody>
      </p:sp>
      <p:grpSp>
        <p:nvGrpSpPr>
          <p:cNvPr id="2056" name="Group 66"/>
          <p:cNvGrpSpPr/>
          <p:nvPr/>
        </p:nvGrpSpPr>
        <p:grpSpPr bwMode="auto">
          <a:xfrm>
            <a:off x="1602008" y="1130070"/>
            <a:ext cx="1943099" cy="2659063"/>
            <a:chOff x="221" y="536"/>
            <a:chExt cx="1224" cy="1675"/>
          </a:xfrm>
        </p:grpSpPr>
        <p:sp>
          <p:nvSpPr>
            <p:cNvPr id="2068" name="Freeform 54" descr="Wide upward diagonal"/>
            <p:cNvSpPr/>
            <p:nvPr/>
          </p:nvSpPr>
          <p:spPr bwMode="auto">
            <a:xfrm>
              <a:off x="618" y="876"/>
              <a:ext cx="300" cy="1197"/>
            </a:xfrm>
            <a:custGeom>
              <a:avLst/>
              <a:gdLst>
                <a:gd name="T0" fmla="*/ 0 w 300"/>
                <a:gd name="T1" fmla="*/ 24 h 1197"/>
                <a:gd name="T2" fmla="*/ 0 w 300"/>
                <a:gd name="T3" fmla="*/ 1182 h 1197"/>
                <a:gd name="T4" fmla="*/ 33 w 300"/>
                <a:gd name="T5" fmla="*/ 1164 h 1197"/>
                <a:gd name="T6" fmla="*/ 57 w 300"/>
                <a:gd name="T7" fmla="*/ 1170 h 1197"/>
                <a:gd name="T8" fmla="*/ 90 w 300"/>
                <a:gd name="T9" fmla="*/ 1194 h 1197"/>
                <a:gd name="T10" fmla="*/ 129 w 300"/>
                <a:gd name="T11" fmla="*/ 1173 h 1197"/>
                <a:gd name="T12" fmla="*/ 165 w 300"/>
                <a:gd name="T13" fmla="*/ 1185 h 1197"/>
                <a:gd name="T14" fmla="*/ 204 w 300"/>
                <a:gd name="T15" fmla="*/ 1167 h 1197"/>
                <a:gd name="T16" fmla="*/ 246 w 300"/>
                <a:gd name="T17" fmla="*/ 1197 h 1197"/>
                <a:gd name="T18" fmla="*/ 300 w 300"/>
                <a:gd name="T19" fmla="*/ 1173 h 1197"/>
                <a:gd name="T20" fmla="*/ 297 w 300"/>
                <a:gd name="T21" fmla="*/ 0 h 1197"/>
                <a:gd name="T22" fmla="*/ 273 w 300"/>
                <a:gd name="T23" fmla="*/ 24 h 1197"/>
                <a:gd name="T24" fmla="*/ 255 w 300"/>
                <a:gd name="T25" fmla="*/ 18 h 1197"/>
                <a:gd name="T26" fmla="*/ 237 w 300"/>
                <a:gd name="T27" fmla="*/ 18 h 1197"/>
                <a:gd name="T28" fmla="*/ 204 w 300"/>
                <a:gd name="T29" fmla="*/ 36 h 1197"/>
                <a:gd name="T30" fmla="*/ 186 w 300"/>
                <a:gd name="T31" fmla="*/ 9 h 1197"/>
                <a:gd name="T32" fmla="*/ 159 w 300"/>
                <a:gd name="T33" fmla="*/ 27 h 1197"/>
                <a:gd name="T34" fmla="*/ 132 w 300"/>
                <a:gd name="T35" fmla="*/ 18 h 1197"/>
                <a:gd name="T36" fmla="*/ 105 w 300"/>
                <a:gd name="T37" fmla="*/ 36 h 1197"/>
                <a:gd name="T38" fmla="*/ 72 w 300"/>
                <a:gd name="T39" fmla="*/ 18 h 1197"/>
                <a:gd name="T40" fmla="*/ 39 w 300"/>
                <a:gd name="T41" fmla="*/ 36 h 1197"/>
                <a:gd name="T42" fmla="*/ 18 w 300"/>
                <a:gd name="T43" fmla="*/ 9 h 1197"/>
                <a:gd name="T44" fmla="*/ 0 w 300"/>
                <a:gd name="T45" fmla="*/ 24 h 1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1197"/>
                <a:gd name="T71" fmla="*/ 300 w 300"/>
                <a:gd name="T72" fmla="*/ 1197 h 1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1197">
                  <a:moveTo>
                    <a:pt x="0" y="24"/>
                  </a:moveTo>
                  <a:lnTo>
                    <a:pt x="0" y="1182"/>
                  </a:lnTo>
                  <a:lnTo>
                    <a:pt x="33" y="1164"/>
                  </a:lnTo>
                  <a:lnTo>
                    <a:pt x="57" y="1170"/>
                  </a:lnTo>
                  <a:lnTo>
                    <a:pt x="90" y="1194"/>
                  </a:lnTo>
                  <a:lnTo>
                    <a:pt x="129" y="1173"/>
                  </a:lnTo>
                  <a:lnTo>
                    <a:pt x="165" y="1185"/>
                  </a:lnTo>
                  <a:lnTo>
                    <a:pt x="204" y="1167"/>
                  </a:lnTo>
                  <a:lnTo>
                    <a:pt x="246" y="1197"/>
                  </a:lnTo>
                  <a:lnTo>
                    <a:pt x="300" y="1173"/>
                  </a:lnTo>
                  <a:lnTo>
                    <a:pt x="297" y="0"/>
                  </a:lnTo>
                  <a:lnTo>
                    <a:pt x="273" y="24"/>
                  </a:lnTo>
                  <a:lnTo>
                    <a:pt x="255" y="18"/>
                  </a:lnTo>
                  <a:lnTo>
                    <a:pt x="237" y="18"/>
                  </a:lnTo>
                  <a:lnTo>
                    <a:pt x="204" y="36"/>
                  </a:lnTo>
                  <a:lnTo>
                    <a:pt x="186" y="9"/>
                  </a:lnTo>
                  <a:lnTo>
                    <a:pt x="159" y="27"/>
                  </a:lnTo>
                  <a:lnTo>
                    <a:pt x="132" y="18"/>
                  </a:lnTo>
                  <a:lnTo>
                    <a:pt x="105" y="36"/>
                  </a:lnTo>
                  <a:lnTo>
                    <a:pt x="72" y="18"/>
                  </a:lnTo>
                  <a:lnTo>
                    <a:pt x="39" y="36"/>
                  </a:lnTo>
                  <a:lnTo>
                    <a:pt x="18" y="9"/>
                  </a:lnTo>
                  <a:lnTo>
                    <a:pt x="0" y="24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55"/>
            <p:cNvSpPr txBox="1">
              <a:spLocks noChangeArrowheads="1"/>
            </p:cNvSpPr>
            <p:nvPr/>
          </p:nvSpPr>
          <p:spPr bwMode="auto">
            <a:xfrm>
              <a:off x="221" y="1146"/>
              <a:ext cx="322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h</a:t>
              </a:r>
              <a:r>
                <a:rPr lang="en-US" altLang="en-US" sz="2000" baseline="-25000"/>
                <a:t>1</a:t>
              </a:r>
            </a:p>
            <a:p>
              <a:pPr eaLnBrk="1" hangingPunct="1"/>
              <a:endParaRPr lang="en-US" altLang="en-US" sz="2000" baseline="-25000"/>
            </a:p>
            <a:p>
              <a:pPr eaLnBrk="1" hangingPunct="1"/>
              <a:r>
                <a:rPr lang="en-US" altLang="en-US" sz="2000"/>
                <a:t>hot</a:t>
              </a:r>
            </a:p>
          </p:txBody>
        </p:sp>
        <p:sp>
          <p:nvSpPr>
            <p:cNvPr id="2070" name="Text Box 56"/>
            <p:cNvSpPr txBox="1">
              <a:spLocks noChangeArrowheads="1"/>
            </p:cNvSpPr>
            <p:nvPr/>
          </p:nvSpPr>
          <p:spPr bwMode="auto">
            <a:xfrm>
              <a:off x="1051" y="1121"/>
              <a:ext cx="39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h</a:t>
              </a:r>
              <a:r>
                <a:rPr lang="en-US" altLang="en-US" sz="2000" baseline="-25000"/>
                <a:t>2</a:t>
              </a:r>
            </a:p>
            <a:p>
              <a:pPr eaLnBrk="1" hangingPunct="1"/>
              <a:endParaRPr lang="en-US" altLang="en-US" sz="2000" baseline="-25000"/>
            </a:p>
            <a:p>
              <a:pPr eaLnBrk="1" hangingPunct="1"/>
              <a:r>
                <a:rPr lang="en-US" altLang="en-US" sz="2000"/>
                <a:t>cold</a:t>
              </a:r>
            </a:p>
          </p:txBody>
        </p:sp>
        <p:sp>
          <p:nvSpPr>
            <p:cNvPr id="2071" name="Text Box 57"/>
            <p:cNvSpPr txBox="1">
              <a:spLocks noChangeArrowheads="1"/>
            </p:cNvSpPr>
            <p:nvPr/>
          </p:nvSpPr>
          <p:spPr bwMode="auto">
            <a:xfrm>
              <a:off x="661" y="53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L</a:t>
              </a:r>
            </a:p>
          </p:txBody>
        </p:sp>
        <p:sp>
          <p:nvSpPr>
            <p:cNvPr id="2072" name="Line 60"/>
            <p:cNvSpPr>
              <a:spLocks noChangeShapeType="1"/>
            </p:cNvSpPr>
            <p:nvPr/>
          </p:nvSpPr>
          <p:spPr bwMode="auto">
            <a:xfrm flipV="1">
              <a:off x="613" y="762"/>
              <a:ext cx="297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62"/>
            <p:cNvSpPr/>
            <p:nvPr/>
          </p:nvSpPr>
          <p:spPr bwMode="auto">
            <a:xfrm>
              <a:off x="718" y="2072"/>
              <a:ext cx="72" cy="139"/>
            </a:xfrm>
            <a:custGeom>
              <a:avLst/>
              <a:gdLst>
                <a:gd name="T0" fmla="*/ 16 w 72"/>
                <a:gd name="T1" fmla="*/ 139 h 139"/>
                <a:gd name="T2" fmla="*/ 44 w 72"/>
                <a:gd name="T3" fmla="*/ 111 h 139"/>
                <a:gd name="T4" fmla="*/ 72 w 72"/>
                <a:gd name="T5" fmla="*/ 93 h 139"/>
                <a:gd name="T6" fmla="*/ 16 w 72"/>
                <a:gd name="T7" fmla="*/ 65 h 139"/>
                <a:gd name="T8" fmla="*/ 53 w 72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39"/>
                <a:gd name="T17" fmla="*/ 72 w 72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39">
                  <a:moveTo>
                    <a:pt x="16" y="139"/>
                  </a:moveTo>
                  <a:cubicBezTo>
                    <a:pt x="25" y="130"/>
                    <a:pt x="34" y="119"/>
                    <a:pt x="44" y="111"/>
                  </a:cubicBezTo>
                  <a:cubicBezTo>
                    <a:pt x="53" y="104"/>
                    <a:pt x="72" y="104"/>
                    <a:pt x="72" y="93"/>
                  </a:cubicBezTo>
                  <a:cubicBezTo>
                    <a:pt x="72" y="80"/>
                    <a:pt x="23" y="67"/>
                    <a:pt x="16" y="65"/>
                  </a:cubicBezTo>
                  <a:cubicBezTo>
                    <a:pt x="0" y="16"/>
                    <a:pt x="21" y="32"/>
                    <a:pt x="53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7" name="Freeform 63"/>
          <p:cNvSpPr/>
          <p:nvPr/>
        </p:nvSpPr>
        <p:spPr bwMode="auto">
          <a:xfrm>
            <a:off x="1709958" y="4203470"/>
            <a:ext cx="1946275" cy="1458913"/>
          </a:xfrm>
          <a:custGeom>
            <a:avLst/>
            <a:gdLst>
              <a:gd name="T0" fmla="*/ 0 w 1226"/>
              <a:gd name="T1" fmla="*/ 0 h 919"/>
              <a:gd name="T2" fmla="*/ 0 w 1226"/>
              <a:gd name="T3" fmla="*/ 919 h 919"/>
              <a:gd name="T4" fmla="*/ 1226 w 1226"/>
              <a:gd name="T5" fmla="*/ 919 h 919"/>
              <a:gd name="T6" fmla="*/ 0 60000 65536"/>
              <a:gd name="T7" fmla="*/ 0 60000 65536"/>
              <a:gd name="T8" fmla="*/ 0 60000 65536"/>
              <a:gd name="T9" fmla="*/ 0 w 1226"/>
              <a:gd name="T10" fmla="*/ 0 h 919"/>
              <a:gd name="T11" fmla="*/ 1226 w 1226"/>
              <a:gd name="T12" fmla="*/ 919 h 9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6" h="919">
                <a:moveTo>
                  <a:pt x="0" y="0"/>
                </a:moveTo>
                <a:lnTo>
                  <a:pt x="0" y="919"/>
                </a:lnTo>
                <a:lnTo>
                  <a:pt x="1226" y="91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64"/>
          <p:cNvSpPr txBox="1">
            <a:spLocks noChangeArrowheads="1"/>
          </p:cNvSpPr>
          <p:nvPr/>
        </p:nvSpPr>
        <p:spPr bwMode="auto">
          <a:xfrm>
            <a:off x="1087658" y="4279669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T</a:t>
            </a:r>
          </a:p>
        </p:txBody>
      </p:sp>
      <p:sp>
        <p:nvSpPr>
          <p:cNvPr id="2059" name="Text Box 65"/>
          <p:cNvSpPr txBox="1">
            <a:spLocks noChangeArrowheads="1"/>
          </p:cNvSpPr>
          <p:nvPr/>
        </p:nvSpPr>
        <p:spPr bwMode="auto">
          <a:xfrm>
            <a:off x="3625797" y="5683597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x</a:t>
            </a:r>
          </a:p>
        </p:txBody>
      </p:sp>
      <p:sp>
        <p:nvSpPr>
          <p:cNvPr id="2060" name="Freeform 70"/>
          <p:cNvSpPr/>
          <p:nvPr/>
        </p:nvSpPr>
        <p:spPr bwMode="auto">
          <a:xfrm>
            <a:off x="1771869" y="4638445"/>
            <a:ext cx="1657350" cy="379413"/>
          </a:xfrm>
          <a:custGeom>
            <a:avLst/>
            <a:gdLst>
              <a:gd name="T0" fmla="*/ 0 w 1044"/>
              <a:gd name="T1" fmla="*/ 2 h 239"/>
              <a:gd name="T2" fmla="*/ 168 w 1044"/>
              <a:gd name="T3" fmla="*/ 6 h 239"/>
              <a:gd name="T4" fmla="*/ 248 w 1044"/>
              <a:gd name="T5" fmla="*/ 26 h 239"/>
              <a:gd name="T6" fmla="*/ 260 w 1044"/>
              <a:gd name="T7" fmla="*/ 34 h 239"/>
              <a:gd name="T8" fmla="*/ 272 w 1044"/>
              <a:gd name="T9" fmla="*/ 38 h 239"/>
              <a:gd name="T10" fmla="*/ 296 w 1044"/>
              <a:gd name="T11" fmla="*/ 54 h 239"/>
              <a:gd name="T12" fmla="*/ 312 w 1044"/>
              <a:gd name="T13" fmla="*/ 78 h 239"/>
              <a:gd name="T14" fmla="*/ 324 w 1044"/>
              <a:gd name="T15" fmla="*/ 86 h 239"/>
              <a:gd name="T16" fmla="*/ 580 w 1044"/>
              <a:gd name="T17" fmla="*/ 142 h 239"/>
              <a:gd name="T18" fmla="*/ 604 w 1044"/>
              <a:gd name="T19" fmla="*/ 194 h 239"/>
              <a:gd name="T20" fmla="*/ 756 w 1044"/>
              <a:gd name="T21" fmla="*/ 238 h 239"/>
              <a:gd name="T22" fmla="*/ 792 w 1044"/>
              <a:gd name="T23" fmla="*/ 238 h 239"/>
              <a:gd name="T24" fmla="*/ 1044 w 1044"/>
              <a:gd name="T25" fmla="*/ 238 h 2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4"/>
              <a:gd name="T40" fmla="*/ 0 h 239"/>
              <a:gd name="T41" fmla="*/ 1044 w 1044"/>
              <a:gd name="T42" fmla="*/ 239 h 2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4" h="239">
                <a:moveTo>
                  <a:pt x="0" y="2"/>
                </a:moveTo>
                <a:cubicBezTo>
                  <a:pt x="53" y="0"/>
                  <a:pt x="88" y="2"/>
                  <a:pt x="168" y="6"/>
                </a:cubicBezTo>
                <a:cubicBezTo>
                  <a:pt x="192" y="12"/>
                  <a:pt x="227" y="12"/>
                  <a:pt x="248" y="26"/>
                </a:cubicBezTo>
                <a:cubicBezTo>
                  <a:pt x="252" y="29"/>
                  <a:pt x="256" y="32"/>
                  <a:pt x="260" y="34"/>
                </a:cubicBezTo>
                <a:cubicBezTo>
                  <a:pt x="264" y="36"/>
                  <a:pt x="268" y="36"/>
                  <a:pt x="272" y="38"/>
                </a:cubicBezTo>
                <a:cubicBezTo>
                  <a:pt x="280" y="43"/>
                  <a:pt x="296" y="54"/>
                  <a:pt x="296" y="54"/>
                </a:cubicBezTo>
                <a:cubicBezTo>
                  <a:pt x="301" y="62"/>
                  <a:pt x="303" y="75"/>
                  <a:pt x="312" y="78"/>
                </a:cubicBezTo>
                <a:cubicBezTo>
                  <a:pt x="325" y="82"/>
                  <a:pt x="324" y="78"/>
                  <a:pt x="324" y="86"/>
                </a:cubicBezTo>
                <a:cubicBezTo>
                  <a:pt x="577" y="142"/>
                  <a:pt x="472" y="126"/>
                  <a:pt x="580" y="142"/>
                </a:cubicBezTo>
                <a:cubicBezTo>
                  <a:pt x="584" y="171"/>
                  <a:pt x="581" y="179"/>
                  <a:pt x="604" y="194"/>
                </a:cubicBezTo>
                <a:cubicBezTo>
                  <a:pt x="624" y="224"/>
                  <a:pt x="725" y="236"/>
                  <a:pt x="756" y="238"/>
                </a:cubicBezTo>
                <a:cubicBezTo>
                  <a:pt x="768" y="239"/>
                  <a:pt x="780" y="238"/>
                  <a:pt x="792" y="238"/>
                </a:cubicBezTo>
                <a:lnTo>
                  <a:pt x="1044" y="238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Text Box 71"/>
          <p:cNvSpPr txBox="1">
            <a:spLocks noChangeArrowheads="1"/>
          </p:cNvSpPr>
          <p:nvPr/>
        </p:nvSpPr>
        <p:spPr bwMode="auto">
          <a:xfrm>
            <a:off x="1392458" y="4457469"/>
            <a:ext cx="37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T</a:t>
            </a:r>
            <a:r>
              <a:rPr lang="en-US" altLang="en-US" sz="1600" baseline="-25000"/>
              <a:t>h</a:t>
            </a:r>
            <a:endParaRPr lang="en-US" altLang="en-US" sz="1600"/>
          </a:p>
        </p:txBody>
      </p:sp>
      <p:sp>
        <p:nvSpPr>
          <p:cNvPr id="2062" name="Text Box 72"/>
          <p:cNvSpPr txBox="1">
            <a:spLocks noChangeArrowheads="1"/>
          </p:cNvSpPr>
          <p:nvPr/>
        </p:nvSpPr>
        <p:spPr bwMode="auto">
          <a:xfrm>
            <a:off x="1398808" y="4825769"/>
            <a:ext cx="369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T</a:t>
            </a:r>
            <a:r>
              <a:rPr lang="en-US" altLang="en-US" sz="1600" baseline="-25000"/>
              <a:t>c</a:t>
            </a:r>
            <a:endParaRPr lang="en-US" altLang="en-US" sz="1600"/>
          </a:p>
        </p:txBody>
      </p:sp>
      <p:sp>
        <p:nvSpPr>
          <p:cNvPr id="2063" name="Line 75"/>
          <p:cNvSpPr>
            <a:spLocks noChangeShapeType="1"/>
          </p:cNvSpPr>
          <p:nvPr/>
        </p:nvSpPr>
        <p:spPr bwMode="auto">
          <a:xfrm>
            <a:off x="1740119" y="5016269"/>
            <a:ext cx="168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76"/>
          <p:cNvSpPr>
            <a:spLocks noChangeShapeType="1"/>
          </p:cNvSpPr>
          <p:nvPr/>
        </p:nvSpPr>
        <p:spPr bwMode="auto">
          <a:xfrm>
            <a:off x="1733769" y="4628919"/>
            <a:ext cx="168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77"/>
          <p:cNvSpPr>
            <a:spLocks noChangeShapeType="1"/>
          </p:cNvSpPr>
          <p:nvPr/>
        </p:nvSpPr>
        <p:spPr bwMode="auto">
          <a:xfrm rot="-5400000">
            <a:off x="1403569" y="4457469"/>
            <a:ext cx="168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78"/>
          <p:cNvSpPr>
            <a:spLocks noChangeShapeType="1"/>
          </p:cNvSpPr>
          <p:nvPr/>
        </p:nvSpPr>
        <p:spPr bwMode="auto">
          <a:xfrm rot="-5400000">
            <a:off x="1860769" y="4482869"/>
            <a:ext cx="168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2" name="Object 83"/>
          <p:cNvGraphicFramePr>
            <a:graphicFrameLocks noChangeAspect="1"/>
          </p:cNvGraphicFramePr>
          <p:nvPr/>
        </p:nvGraphicFramePr>
        <p:xfrm>
          <a:off x="5562820" y="4276495"/>
          <a:ext cx="23907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7000" imgH="889000" progId="Equation.3">
                  <p:embed/>
                </p:oleObj>
              </mc:Choice>
              <mc:Fallback>
                <p:oleObj name="Equation" r:id="rId7" imgW="1397000" imgH="889000" progId="Equation.3">
                  <p:embed/>
                  <p:pic>
                    <p:nvPicPr>
                      <p:cNvPr id="0" name="Picture 2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820" y="4276495"/>
                        <a:ext cx="2390775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Cylindrical Geometry (Tubes)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53159" y="1293020"/>
            <a:ext cx="62658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By convention, U is based on outside diameter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Add terms for fouling:</a:t>
            </a:r>
          </a:p>
        </p:txBody>
      </p:sp>
      <p:graphicFrame>
        <p:nvGraphicFramePr>
          <p:cNvPr id="3074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44950" y="1849438"/>
          <a:ext cx="3908425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500" imgH="914400" progId="Equation.3">
                  <p:embed/>
                </p:oleObj>
              </mc:Choice>
              <mc:Fallback>
                <p:oleObj name="Equation" r:id="rId2" imgW="2095500" imgH="914400" progId="Equation.3">
                  <p:embed/>
                  <p:pic>
                    <p:nvPicPr>
                      <p:cNvPr id="0" name="Picture 3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1849438"/>
                        <a:ext cx="3908425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76663" y="4530725"/>
          <a:ext cx="53943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800" imgH="444500" progId="Equation.3">
                  <p:embed/>
                </p:oleObj>
              </mc:Choice>
              <mc:Fallback>
                <p:oleObj name="Equation" r:id="rId4" imgW="2844800" imgH="444500" progId="Equation.3">
                  <p:embed/>
                  <p:pic>
                    <p:nvPicPr>
                      <p:cNvPr id="0" name="Picture 3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4530725"/>
                        <a:ext cx="5394325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8" name="Group 14"/>
          <p:cNvGrpSpPr/>
          <p:nvPr/>
        </p:nvGrpSpPr>
        <p:grpSpPr bwMode="auto">
          <a:xfrm>
            <a:off x="1219585" y="1993108"/>
            <a:ext cx="1476375" cy="1474787"/>
            <a:chOff x="399" y="966"/>
            <a:chExt cx="930" cy="929"/>
          </a:xfrm>
        </p:grpSpPr>
        <p:sp>
          <p:nvSpPr>
            <p:cNvPr id="3081" name="Oval 4" descr="Dark downward diagonal"/>
            <p:cNvSpPr>
              <a:spLocks noChangeArrowheads="1"/>
            </p:cNvSpPr>
            <p:nvPr/>
          </p:nvSpPr>
          <p:spPr bwMode="auto">
            <a:xfrm>
              <a:off x="399" y="966"/>
              <a:ext cx="930" cy="929"/>
            </a:xfrm>
            <a:prstGeom prst="ellipse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2" name="Oval 5"/>
            <p:cNvSpPr>
              <a:spLocks noChangeArrowheads="1"/>
            </p:cNvSpPr>
            <p:nvPr/>
          </p:nvSpPr>
          <p:spPr bwMode="auto">
            <a:xfrm>
              <a:off x="469" y="1035"/>
              <a:ext cx="790" cy="7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3" name="Freeform 6"/>
            <p:cNvSpPr/>
            <p:nvPr/>
          </p:nvSpPr>
          <p:spPr bwMode="auto">
            <a:xfrm>
              <a:off x="864" y="975"/>
              <a:ext cx="381" cy="465"/>
            </a:xfrm>
            <a:custGeom>
              <a:avLst/>
              <a:gdLst>
                <a:gd name="T0" fmla="*/ 139 w 381"/>
                <a:gd name="T1" fmla="*/ 0 h 465"/>
                <a:gd name="T2" fmla="*/ 0 w 381"/>
                <a:gd name="T3" fmla="*/ 465 h 465"/>
                <a:gd name="T4" fmla="*/ 381 w 381"/>
                <a:gd name="T5" fmla="*/ 363 h 465"/>
                <a:gd name="T6" fmla="*/ 0 60000 65536"/>
                <a:gd name="T7" fmla="*/ 0 60000 65536"/>
                <a:gd name="T8" fmla="*/ 0 60000 65536"/>
                <a:gd name="T9" fmla="*/ 0 w 381"/>
                <a:gd name="T10" fmla="*/ 0 h 465"/>
                <a:gd name="T11" fmla="*/ 381 w 381"/>
                <a:gd name="T12" fmla="*/ 465 h 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465">
                  <a:moveTo>
                    <a:pt x="139" y="0"/>
                  </a:moveTo>
                  <a:lnTo>
                    <a:pt x="0" y="465"/>
                  </a:lnTo>
                  <a:lnTo>
                    <a:pt x="381" y="36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Text Box 8"/>
            <p:cNvSpPr txBox="1">
              <a:spLocks noChangeArrowheads="1"/>
            </p:cNvSpPr>
            <p:nvPr/>
          </p:nvSpPr>
          <p:spPr bwMode="auto">
            <a:xfrm>
              <a:off x="713" y="1092"/>
              <a:ext cx="20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r</a:t>
              </a:r>
              <a:r>
                <a:rPr lang="en-US" altLang="en-US" sz="1600" baseline="-25000"/>
                <a:t>o</a:t>
              </a:r>
              <a:endParaRPr lang="en-US" altLang="en-US" sz="1600"/>
            </a:p>
          </p:txBody>
        </p:sp>
        <p:sp>
          <p:nvSpPr>
            <p:cNvPr id="3085" name="Text Box 9"/>
            <p:cNvSpPr txBox="1">
              <a:spLocks noChangeArrowheads="1"/>
            </p:cNvSpPr>
            <p:nvPr/>
          </p:nvSpPr>
          <p:spPr bwMode="auto">
            <a:xfrm>
              <a:off x="957" y="138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r</a:t>
              </a:r>
              <a:r>
                <a:rPr lang="en-US" altLang="en-US" sz="1600" baseline="-25000"/>
                <a:t>i</a:t>
              </a:r>
              <a:endParaRPr lang="en-US" altLang="en-US" sz="1600"/>
            </a:p>
          </p:txBody>
        </p:sp>
      </p:grpSp>
      <p:sp>
        <p:nvSpPr>
          <p:cNvPr id="290831" name="Text Box 15"/>
          <p:cNvSpPr txBox="1">
            <a:spLocks noChangeArrowheads="1"/>
          </p:cNvSpPr>
          <p:nvPr/>
        </p:nvSpPr>
        <p:spPr bwMode="auto">
          <a:xfrm>
            <a:off x="1330710" y="5565112"/>
            <a:ext cx="8870567" cy="400110"/>
          </a:xfrm>
          <a:prstGeom prst="rect">
            <a:avLst/>
          </a:prstGeom>
          <a:noFill/>
          <a:ln w="9525">
            <a:noFill/>
            <a:miter lim="800000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Outside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h.t.c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en-US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depends strongly on equipment type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576" y="504497"/>
            <a:ext cx="8596668" cy="1320800"/>
          </a:xfrm>
        </p:spPr>
        <p:txBody>
          <a:bodyPr vert="horz" lIns="92075" tIns="46038" rIns="92075" bIns="46038" rtlCol="0" anchor="t" anchorCtr="1">
            <a:normAutofit/>
          </a:bodyPr>
          <a:lstStyle/>
          <a:p>
            <a:pPr eaLnBrk="1" hangingPunct="1">
              <a:defRPr/>
            </a:pPr>
            <a:r>
              <a:rPr lang="en-US"/>
              <a:t>Convective Heat Transfer in a Tube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1038728" y="1220133"/>
            <a:ext cx="3533775" cy="1050925"/>
          </a:xfrm>
        </p:spPr>
        <p:txBody>
          <a:bodyPr vert="horz" lIns="92075" tIns="0" rIns="92075" bIns="0" rtlCol="0" anchorCtr="1"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Dittus-Boelter Equation: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inside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h.t.c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inside diameter 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/>
              <a:t>)</a:t>
            </a:r>
          </a:p>
        </p:txBody>
      </p:sp>
      <p:graphicFrame>
        <p:nvGraphicFramePr>
          <p:cNvPr id="1026" name="Object 4"/>
          <p:cNvGraphicFramePr/>
          <p:nvPr/>
        </p:nvGraphicFramePr>
        <p:xfrm>
          <a:off x="4590514" y="1218874"/>
          <a:ext cx="41719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22600" imgH="508000" progId="Equation.3">
                  <p:embed/>
                </p:oleObj>
              </mc:Choice>
              <mc:Fallback>
                <p:oleObj name="Equation" r:id="rId3" imgW="3022600" imgH="508000" progId="Equation.3">
                  <p:embed/>
                  <p:pic>
                    <p:nvPicPr>
                      <p:cNvPr id="0" name="Picture 10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514" y="1218874"/>
                        <a:ext cx="41719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251061" y="2534667"/>
            <a:ext cx="2098331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Collect variables:</a:t>
            </a:r>
          </a:p>
          <a:p>
            <a:endParaRPr lang="en-US" altLang="en-US" sz="2000" b="1" dirty="0"/>
          </a:p>
        </p:txBody>
      </p:sp>
      <p:graphicFrame>
        <p:nvGraphicFramePr>
          <p:cNvPr id="1027" name="Object 6"/>
          <p:cNvGraphicFramePr/>
          <p:nvPr/>
        </p:nvGraphicFramePr>
        <p:xfrm>
          <a:off x="4590514" y="2284084"/>
          <a:ext cx="39751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60600" imgH="457200" progId="Equation.3">
                  <p:embed/>
                </p:oleObj>
              </mc:Choice>
              <mc:Fallback>
                <p:oleObj name="Equation" r:id="rId5" imgW="2260600" imgH="457200" progId="Equation.3">
                  <p:embed/>
                  <p:pic>
                    <p:nvPicPr>
                      <p:cNvPr id="0" name="Picture 107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514" y="2284084"/>
                        <a:ext cx="39751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39"/>
          <p:cNvSpPr>
            <a:spLocks noChangeArrowheads="1"/>
          </p:cNvSpPr>
          <p:nvPr/>
        </p:nvSpPr>
        <p:spPr bwMode="auto">
          <a:xfrm>
            <a:off x="2001018" y="2574598"/>
            <a:ext cx="9525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" name="Text Box 180"/>
          <p:cNvSpPr txBox="1">
            <a:spLocks noChangeArrowheads="1"/>
          </p:cNvSpPr>
          <p:nvPr/>
        </p:nvSpPr>
        <p:spPr bwMode="auto">
          <a:xfrm>
            <a:off x="2654028" y="3468361"/>
            <a:ext cx="537555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So if we increase				then h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will: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Fluid thermal conductivity, k	increase</a:t>
            </a:r>
          </a:p>
          <a:p>
            <a:pPr eaLnBrk="1" hangingPunct="1"/>
            <a:r>
              <a:rPr lang="en-US" altLang="en-US" sz="2000" dirty="0"/>
              <a:t>Fluid heat capacity, </a:t>
            </a:r>
            <a:r>
              <a:rPr lang="en-US" altLang="en-US" sz="2000" dirty="0" err="1"/>
              <a:t>C</a:t>
            </a:r>
            <a:r>
              <a:rPr lang="en-US" altLang="en-US" sz="2000" baseline="-25000" dirty="0" err="1"/>
              <a:t>p</a:t>
            </a:r>
            <a:r>
              <a:rPr lang="en-US" altLang="en-US" sz="2000" dirty="0"/>
              <a:t>		increase</a:t>
            </a:r>
          </a:p>
          <a:p>
            <a:pPr eaLnBrk="1" hangingPunct="1"/>
            <a:r>
              <a:rPr lang="en-US" altLang="en-US" sz="2000" dirty="0"/>
              <a:t>Fluid density, </a:t>
            </a:r>
            <a:r>
              <a:rPr lang="el-GR" altLang="en-US" sz="2000" dirty="0">
                <a:cs typeface="Times New Roman" panose="02020603050405020304" pitchFamily="18" charset="0"/>
              </a:rPr>
              <a:t>ρ</a:t>
            </a:r>
            <a:r>
              <a:rPr lang="en-US" altLang="en-US" sz="2000" dirty="0">
                <a:cs typeface="Times New Roman" panose="02020603050405020304" pitchFamily="18" charset="0"/>
              </a:rPr>
              <a:t>				increase</a:t>
            </a:r>
          </a:p>
          <a:p>
            <a:pPr eaLnBrk="1" hangingPunct="1"/>
            <a:r>
              <a:rPr lang="en-US" altLang="en-US" sz="2000" dirty="0">
                <a:cs typeface="Times New Roman" panose="02020603050405020304" pitchFamily="18" charset="0"/>
              </a:rPr>
              <a:t>Velocity, v					increase</a:t>
            </a:r>
          </a:p>
          <a:p>
            <a:pPr eaLnBrk="1" hangingPunct="1"/>
            <a:r>
              <a:rPr lang="en-US" altLang="en-US" sz="2000" dirty="0">
                <a:cs typeface="Times New Roman" panose="02020603050405020304" pitchFamily="18" charset="0"/>
              </a:rPr>
              <a:t>Fluid viscosity, </a:t>
            </a:r>
            <a:r>
              <a:rPr lang="el-GR" altLang="en-US" sz="2000" dirty="0">
                <a:cs typeface="Times New Roman" panose="02020603050405020304" pitchFamily="18" charset="0"/>
              </a:rPr>
              <a:t>μ</a:t>
            </a:r>
            <a:r>
              <a:rPr lang="en-US" altLang="en-US" sz="2000" dirty="0">
                <a:cs typeface="Times New Roman" panose="02020603050405020304" pitchFamily="18" charset="0"/>
              </a:rPr>
              <a:t>				decrease</a:t>
            </a:r>
          </a:p>
          <a:p>
            <a:pPr eaLnBrk="1" hangingPunct="1"/>
            <a:r>
              <a:rPr lang="en-US" altLang="en-US" sz="2000" dirty="0">
                <a:cs typeface="Times New Roman" panose="02020603050405020304" pitchFamily="18" charset="0"/>
              </a:rPr>
              <a:t>Pipe diameter, d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cs typeface="Times New Roman" panose="02020603050405020304" pitchFamily="18" charset="0"/>
              </a:rPr>
              <a:t>				decrease</a:t>
            </a:r>
            <a:endParaRPr lang="el-GR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1041" name="Line 181"/>
          <p:cNvSpPr>
            <a:spLocks noChangeShapeType="1"/>
          </p:cNvSpPr>
          <p:nvPr/>
        </p:nvSpPr>
        <p:spPr bwMode="auto">
          <a:xfrm>
            <a:off x="3217042" y="3960485"/>
            <a:ext cx="5119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854" name="Rectangle 182"/>
          <p:cNvSpPr>
            <a:spLocks noChangeArrowheads="1"/>
          </p:cNvSpPr>
          <p:nvPr/>
        </p:nvSpPr>
        <p:spPr bwMode="auto">
          <a:xfrm>
            <a:off x="5888427" y="4106535"/>
            <a:ext cx="1433512" cy="203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LMTD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907" y="183828"/>
            <a:ext cx="632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40677" y="2149709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q</a:t>
            </a:r>
            <a:r>
              <a:rPr lang="en-US" sz="2400" dirty="0"/>
              <a:t> = </a:t>
            </a:r>
            <a:r>
              <a:rPr lang="en-US" sz="2400" i="1" dirty="0" err="1"/>
              <a:t>U</a:t>
            </a:r>
            <a:r>
              <a:rPr lang="en-US" sz="2400" baseline="-25000" dirty="0" err="1"/>
              <a:t>o</a:t>
            </a:r>
            <a:r>
              <a:rPr lang="en-US" sz="2400" i="1" dirty="0" err="1"/>
              <a:t>A</a:t>
            </a:r>
            <a:r>
              <a:rPr lang="en-US" sz="2400" baseline="-25000" dirty="0" err="1"/>
              <a:t>o</a:t>
            </a:r>
            <a:r>
              <a:rPr lang="en-US" sz="2400" dirty="0" err="1">
                <a:sym typeface="Symbol" panose="05050102010706020507"/>
              </a:rPr>
              <a:t></a:t>
            </a:r>
            <a:r>
              <a:rPr lang="en-US" sz="2400" i="1" dirty="0" err="1"/>
              <a:t>T</a:t>
            </a:r>
            <a:r>
              <a:rPr lang="en-US" sz="2400" baseline="-25000" dirty="0" err="1"/>
              <a:t>lm</a:t>
            </a:r>
            <a:r>
              <a:rPr lang="en-US" sz="2400" dirty="0"/>
              <a:t> = </a:t>
            </a:r>
            <a:r>
              <a:rPr lang="en-US" sz="2400" i="1" dirty="0" err="1"/>
              <a:t>U</a:t>
            </a:r>
            <a:r>
              <a:rPr lang="en-US" sz="2400" baseline="-25000" dirty="0" err="1"/>
              <a:t>i</a:t>
            </a:r>
            <a:r>
              <a:rPr lang="en-US" sz="2400" i="1" dirty="0" err="1"/>
              <a:t>A</a:t>
            </a:r>
            <a:r>
              <a:rPr lang="en-US" sz="2400" baseline="-25000" dirty="0" err="1"/>
              <a:t>i</a:t>
            </a:r>
            <a:r>
              <a:rPr lang="en-US" sz="2400" dirty="0" err="1">
                <a:sym typeface="Symbol" panose="05050102010706020507"/>
              </a:rPr>
              <a:t></a:t>
            </a:r>
            <a:r>
              <a:rPr lang="en-US" sz="2400" i="1" dirty="0" err="1"/>
              <a:t>T</a:t>
            </a:r>
            <a:r>
              <a:rPr lang="en-US" sz="2400" baseline="-25000" dirty="0" err="1"/>
              <a:t>lm</a:t>
            </a:r>
            <a:endParaRPr lang="en-US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0" y="1102667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36" y="2862629"/>
            <a:ext cx="61055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222872" y="4684199"/>
            <a:ext cx="872325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50292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(a) Parallel flow         (b) Countercurrent flow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2999" y="5587745"/>
                <a:ext cx="2799760" cy="1329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9" y="5587745"/>
                <a:ext cx="2799760" cy="1329659"/>
              </a:xfrm>
              <a:prstGeom prst="rect">
                <a:avLst/>
              </a:prstGeom>
              <a:blipFill rotWithShape="1">
                <a:blip r:embed="rId4"/>
                <a:stretch>
                  <a:fillRect l="-7" t="-29" r="9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820900" y="5837075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 counter flow </a:t>
            </a:r>
            <a:r>
              <a:rPr lang="en-US" sz="2400" dirty="0">
                <a:sym typeface="Symbol" panose="05050102010706020507"/>
              </a:rPr>
              <a:t></a:t>
            </a:r>
            <a:r>
              <a:rPr lang="en-US" sz="2400" i="1" dirty="0"/>
              <a:t>T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 err="1"/>
              <a:t>T</a:t>
            </a:r>
            <a:r>
              <a:rPr lang="en-US" sz="2400" baseline="-25000" dirty="0" err="1"/>
              <a:t>hi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/>
              </a:rPr>
              <a:t></a:t>
            </a:r>
            <a:r>
              <a:rPr lang="en-US" sz="2400" dirty="0"/>
              <a:t> </a:t>
            </a:r>
            <a:r>
              <a:rPr lang="en-US" sz="2400" i="1" dirty="0" err="1"/>
              <a:t>T</a:t>
            </a:r>
            <a:r>
              <a:rPr lang="en-US" sz="2400" baseline="-25000" dirty="0" err="1"/>
              <a:t>co</a:t>
            </a:r>
            <a:r>
              <a:rPr lang="en-US" sz="2400" dirty="0"/>
              <a:t> and </a:t>
            </a:r>
            <a:r>
              <a:rPr lang="en-US" sz="2400" dirty="0">
                <a:sym typeface="Symbol" panose="05050102010706020507"/>
              </a:rPr>
              <a:t></a:t>
            </a:r>
            <a:r>
              <a:rPr lang="en-US" sz="2400" i="1" dirty="0"/>
              <a:t>T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 err="1"/>
              <a:t>T</a:t>
            </a:r>
            <a:r>
              <a:rPr lang="en-US" sz="2400" baseline="-25000" dirty="0" err="1"/>
              <a:t>ho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/>
              </a:rPr>
              <a:t></a:t>
            </a:r>
            <a:r>
              <a:rPr lang="en-US" sz="2400" dirty="0"/>
              <a:t> </a:t>
            </a:r>
            <a:r>
              <a:rPr lang="en-US" sz="2400" i="1" dirty="0" err="1"/>
              <a:t>T</a:t>
            </a:r>
            <a:r>
              <a:rPr lang="en-US" sz="2400" baseline="-25000" dirty="0" err="1"/>
              <a:t>ci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8910" y="1624330"/>
            <a:ext cx="4740275" cy="31902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en-US" sz="6000" b="1" dirty="0"/>
          </a:p>
          <a:p>
            <a:pPr algn="ctr"/>
            <a:r>
              <a:rPr lang="en-US" sz="8800" b="1" dirty="0"/>
              <a:t>Week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Heat Exchangers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Heat Transfer Basics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</a:rPr>
              <a:t>Tubular Exchangers</a:t>
            </a:r>
          </a:p>
          <a:p>
            <a:pPr eaLnBrk="1" hangingPunct="1">
              <a:defRPr/>
            </a:pPr>
            <a:r>
              <a:rPr lang="en-US"/>
              <a:t>Heat Exchanger Design</a:t>
            </a:r>
          </a:p>
          <a:p>
            <a:pPr eaLnBrk="1" hangingPunct="1">
              <a:defRPr/>
            </a:pPr>
            <a:r>
              <a:rPr lang="en-US"/>
              <a:t>Compact Heat Exchangers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820" y="300962"/>
            <a:ext cx="7604125" cy="1143000"/>
          </a:xfrm>
        </p:spPr>
        <p:txBody>
          <a:bodyPr vert="horz" lIns="92075" tIns="46038" rIns="92075" bIns="46038" rtlCol="0" anchor="t" anchorCtr="1">
            <a:normAutofit/>
          </a:bodyPr>
          <a:lstStyle/>
          <a:p>
            <a:pPr eaLnBrk="1" hangingPunct="1">
              <a:defRPr/>
            </a:pPr>
            <a:r>
              <a:rPr lang="en-US" dirty="0"/>
              <a:t>Shell and Tube Heat Exchangers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214768" y="1156186"/>
            <a:ext cx="30344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/>
              <a:t>How do we turn this -</a:t>
            </a:r>
          </a:p>
        </p:txBody>
      </p:sp>
      <p:graphicFrame>
        <p:nvGraphicFramePr>
          <p:cNvPr id="6146" name="Object 4"/>
          <p:cNvGraphicFramePr/>
          <p:nvPr/>
        </p:nvGraphicFramePr>
        <p:xfrm>
          <a:off x="1730704" y="1248261"/>
          <a:ext cx="73660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366000" imgH="2422525" progId="">
                  <p:embed/>
                </p:oleObj>
              </mc:Choice>
              <mc:Fallback>
                <p:oleObj r:id="rId3" imgW="7366000" imgH="2422525" progId="">
                  <p:embed/>
                  <p:pic>
                    <p:nvPicPr>
                      <p:cNvPr id="0" name="Picture 617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704" y="1248261"/>
                        <a:ext cx="7366000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40167" y="3219936"/>
            <a:ext cx="146995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Into this -</a:t>
            </a:r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04" y="3708886"/>
            <a:ext cx="819943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41" y="249731"/>
            <a:ext cx="7478713" cy="925513"/>
          </a:xfrm>
        </p:spPr>
        <p:txBody>
          <a:bodyPr vert="horz" lIns="92075" tIns="46038" rIns="92075" bIns="46038" rtlCol="0" anchor="t" anchorCtr="1">
            <a:normAutofit/>
          </a:bodyPr>
          <a:lstStyle/>
          <a:p>
            <a:pPr eaLnBrk="1" hangingPunct="1">
              <a:defRPr/>
            </a:pPr>
            <a:r>
              <a:rPr lang="en-US" dirty="0"/>
              <a:t>Shell and Tube Heat Exchangers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2" y="786737"/>
            <a:ext cx="83058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943600" y="6167438"/>
            <a:ext cx="461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Perry’s Chemical Engineers Handbook, McGraw-Hill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Shell-and-tube heat exchanger with one shell pass and two tube passes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1087508"/>
            <a:ext cx="6136533" cy="2075570"/>
          </a:xfrm>
          <a:prstGeom prst="rect">
            <a:avLst/>
          </a:prstGeom>
        </p:spPr>
      </p:pic>
      <p:pic>
        <p:nvPicPr>
          <p:cNvPr id="5" name="Picture 4" descr="hxpic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062" y="2929785"/>
            <a:ext cx="7386294" cy="381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83623" cy="1320800"/>
          </a:xfrm>
        </p:spPr>
        <p:txBody>
          <a:bodyPr/>
          <a:lstStyle/>
          <a:p>
            <a:r>
              <a:rPr lang="en-US" dirty="0"/>
              <a:t>Cross-view of a floating tube sheet exchanger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4" y="772998"/>
            <a:ext cx="9324995" cy="59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24330" y="1537970"/>
          <a:ext cx="9321800" cy="2882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40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0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855">
                <a:tc>
                  <a:txBody>
                    <a:bodyPr/>
                    <a:lstStyle/>
                    <a:p>
                      <a:pPr marL="68580" marR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CLO1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6675" marR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Describe</a:t>
                      </a:r>
                      <a:r>
                        <a:rPr lang="en-US" sz="1200" spc="20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5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basic</a:t>
                      </a:r>
                      <a:r>
                        <a:rPr lang="en-US" sz="1200" spc="5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understanding</a:t>
                      </a:r>
                      <a:r>
                        <a:rPr lang="en-US" sz="1200" spc="49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of</a:t>
                      </a:r>
                      <a:r>
                        <a:rPr lang="en-US" sz="1200" spc="5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thermal</a:t>
                      </a:r>
                      <a:r>
                        <a:rPr lang="en-US" sz="1200" spc="50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system</a:t>
                      </a:r>
                      <a:r>
                        <a:rPr lang="en-US" sz="1200" spc="50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design:</a:t>
                      </a:r>
                      <a:r>
                        <a:rPr lang="en-US" sz="1200" spc="50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Heat</a:t>
                      </a:r>
                      <a:r>
                        <a:rPr lang="en-US" sz="1200" spc="5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transfer</a:t>
                      </a:r>
                      <a:endParaRPr lang="en-US" sz="1100">
                        <a:effectLst/>
                      </a:endParaRPr>
                    </a:p>
                    <a:p>
                      <a:pPr marL="66675" marR="0">
                        <a:lnSpc>
                          <a:spcPts val="15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requirements:</a:t>
                      </a:r>
                      <a:r>
                        <a:rPr lang="en-US" sz="1200" spc="28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Mechanical</a:t>
                      </a:r>
                      <a:r>
                        <a:rPr lang="en-US" sz="1200" spc="28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design:</a:t>
                      </a:r>
                      <a:r>
                        <a:rPr lang="en-US" sz="1200" spc="29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Design</a:t>
                      </a:r>
                      <a:r>
                        <a:rPr lang="en-US" sz="1200" spc="28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parameters:</a:t>
                      </a:r>
                      <a:r>
                        <a:rPr lang="en-US" sz="1200" spc="28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Materials,</a:t>
                      </a:r>
                      <a:r>
                        <a:rPr lang="en-US" sz="1200" spc="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cost,</a:t>
                      </a:r>
                      <a:r>
                        <a:rPr lang="en-US" sz="1200" spc="28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and</a:t>
                      </a:r>
                      <a:r>
                        <a:rPr lang="en-US" sz="1200" spc="-28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economics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6858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CLO2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Identify</a:t>
                      </a:r>
                      <a:r>
                        <a:rPr lang="en-US" sz="1200" spc="57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  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properties  </a:t>
                      </a:r>
                      <a:r>
                        <a:rPr lang="en-US" sz="1200" spc="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of</a:t>
                      </a:r>
                      <a:endParaRPr lang="en-US" sz="1100">
                        <a:effectLst/>
                      </a:endParaRPr>
                    </a:p>
                    <a:p>
                      <a:pPr marL="66675" marR="0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Optimization:</a:t>
                      </a:r>
                      <a:r>
                        <a:rPr lang="en-US" sz="1200" spc="-2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Cyclic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service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safety</a:t>
                      </a:r>
                      <a:r>
                        <a:rPr lang="en-US" sz="1200" spc="28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and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reliability: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Choice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and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availability;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6858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CLO3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6675" marR="660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Outline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transfer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from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finned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surface:</a:t>
                      </a:r>
                      <a:r>
                        <a:rPr lang="en-US" sz="1200" spc="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Basic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design,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Types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fins: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</a:t>
                      </a:r>
                      <a:r>
                        <a:rPr lang="en-US" sz="1200" spc="-28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Performance,</a:t>
                      </a:r>
                      <a:r>
                        <a:rPr lang="en-US" sz="1200" spc="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Efficiency</a:t>
                      </a:r>
                      <a:r>
                        <a:rPr lang="en-US" sz="1200" spc="9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9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fins,</a:t>
                      </a:r>
                      <a:r>
                        <a:rPr lang="en-US" sz="1200" spc="1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Equation</a:t>
                      </a:r>
                      <a:r>
                        <a:rPr lang="en-US" sz="1200" spc="10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9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1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transfer</a:t>
                      </a:r>
                      <a:r>
                        <a:rPr lang="en-US" sz="1200" spc="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from</a:t>
                      </a:r>
                      <a:r>
                        <a:rPr lang="en-US" sz="1200" spc="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fins,</a:t>
                      </a:r>
                      <a:r>
                        <a:rPr lang="en-US" sz="1200" spc="10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Analysis</a:t>
                      </a:r>
                      <a:r>
                        <a:rPr lang="en-US" sz="1200" spc="10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endParaRPr lang="en-US" sz="1100" dirty="0">
                        <a:effectLst/>
                      </a:endParaRPr>
                    </a:p>
                    <a:p>
                      <a:pPr marL="66675" marR="0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unsteady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conduction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585">
                <a:tc>
                  <a:txBody>
                    <a:bodyPr/>
                    <a:lstStyle/>
                    <a:p>
                      <a:pPr marL="6858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CLO4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6675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Demonstrate</a:t>
                      </a:r>
                      <a:r>
                        <a:rPr lang="en-US" sz="1200" spc="6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6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basic</a:t>
                      </a:r>
                      <a:r>
                        <a:rPr lang="en-US" sz="1200" spc="6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thermal</a:t>
                      </a:r>
                      <a:r>
                        <a:rPr lang="en-US" sz="1200" spc="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design</a:t>
                      </a:r>
                      <a:r>
                        <a:rPr lang="en-US" sz="1200" spc="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methods</a:t>
                      </a:r>
                      <a:r>
                        <a:rPr lang="en-US" sz="1200" spc="6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of</a:t>
                      </a:r>
                      <a:r>
                        <a:rPr lang="en-US" sz="1200" spc="7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heat</a:t>
                      </a:r>
                      <a:r>
                        <a:rPr lang="en-US" sz="1200" spc="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exchangers:</a:t>
                      </a:r>
                      <a:r>
                        <a:rPr lang="en-US" sz="1200" spc="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Types</a:t>
                      </a:r>
                      <a:r>
                        <a:rPr lang="en-US" sz="1200" spc="7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of</a:t>
                      </a:r>
                      <a:r>
                        <a:rPr lang="en-US" sz="1200" spc="6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heat</a:t>
                      </a:r>
                      <a:endParaRPr lang="en-US" sz="1100">
                        <a:effectLst/>
                      </a:endParaRPr>
                    </a:p>
                    <a:p>
                      <a:pPr marL="66675" marR="62230">
                        <a:lnSpc>
                          <a:spcPts val="1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exchangers;</a:t>
                      </a:r>
                      <a:r>
                        <a:rPr lang="en-US" sz="1200" spc="2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Parallel</a:t>
                      </a:r>
                      <a:r>
                        <a:rPr lang="en-US" sz="1200" spc="23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flow,</a:t>
                      </a:r>
                      <a:r>
                        <a:rPr lang="en-US" sz="1200" spc="2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counter</a:t>
                      </a:r>
                      <a:r>
                        <a:rPr lang="en-US" sz="1200" spc="22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flow,</a:t>
                      </a:r>
                      <a:r>
                        <a:rPr lang="en-US" sz="1200" spc="2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cross</a:t>
                      </a:r>
                      <a:r>
                        <a:rPr lang="en-US" sz="1200" spc="2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flow,</a:t>
                      </a:r>
                      <a:r>
                        <a:rPr lang="en-US" sz="1200" spc="2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shell-and-tube,</a:t>
                      </a:r>
                      <a:r>
                        <a:rPr lang="en-US" sz="1200" spc="2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mixed</a:t>
                      </a:r>
                      <a:r>
                        <a:rPr lang="en-US" sz="1200" spc="2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and</a:t>
                      </a:r>
                      <a:r>
                        <a:rPr lang="en-US" sz="1200" spc="-28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unmixed,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single, and multiple pass, compact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heat exchangers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68580" marR="0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CLO5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6675" marR="0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Differentiate</a:t>
                      </a:r>
                      <a:r>
                        <a:rPr lang="en-US" sz="1200" spc="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essential</a:t>
                      </a:r>
                      <a:r>
                        <a:rPr lang="en-US" sz="1200" spc="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experience</a:t>
                      </a:r>
                      <a:r>
                        <a:rPr lang="en-US" sz="1200" spc="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with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thermo-fluid</a:t>
                      </a:r>
                      <a:r>
                        <a:rPr lang="en-US" sz="1200" spc="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characteristics:</a:t>
                      </a:r>
                      <a:r>
                        <a:rPr lang="en-US" sz="1200" spc="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Sizing</a:t>
                      </a:r>
                      <a:r>
                        <a:rPr lang="en-US" sz="1200" spc="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endParaRPr lang="en-US" sz="1100" dirty="0">
                        <a:effectLst/>
                      </a:endParaRPr>
                    </a:p>
                    <a:p>
                      <a:pPr marL="66675" marR="64770">
                        <a:lnSpc>
                          <a:spcPts val="1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exchangers;</a:t>
                      </a:r>
                      <a:r>
                        <a:rPr lang="en-US" sz="1200" spc="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Fouling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exchangers:</a:t>
                      </a:r>
                      <a:r>
                        <a:rPr lang="en-US" sz="1200" spc="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Performance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transfer</a:t>
                      </a:r>
                      <a:r>
                        <a:rPr lang="en-US" sz="1200" spc="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equipment;</a:t>
                      </a:r>
                      <a:r>
                        <a:rPr lang="en-US" sz="1200" spc="-28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log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means temperature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difference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37665" y="4421505"/>
          <a:ext cx="9307830" cy="16922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5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8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952">
                <a:tc>
                  <a:txBody>
                    <a:bodyPr/>
                    <a:lstStyle/>
                    <a:p>
                      <a:pPr marL="6858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CLO6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Determine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knowledge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on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Effectiveness-NTU method;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F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correction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factor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68580" marR="0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CLO7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Solve</a:t>
                      </a:r>
                      <a:r>
                        <a:rPr lang="en-US" sz="1200" spc="28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essential</a:t>
                      </a:r>
                      <a:r>
                        <a:rPr lang="en-US" sz="1200" spc="57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experience</a:t>
                      </a:r>
                      <a:r>
                        <a:rPr lang="en-US" sz="1200" spc="57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on</a:t>
                      </a:r>
                      <a:r>
                        <a:rPr lang="en-US" sz="1200" spc="58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two-phase</a:t>
                      </a:r>
                      <a:r>
                        <a:rPr lang="en-US" sz="1200" spc="58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heat</a:t>
                      </a:r>
                      <a:r>
                        <a:rPr lang="en-US" sz="1200" spc="57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transfer</a:t>
                      </a:r>
                      <a:r>
                        <a:rPr lang="en-US" sz="1200" spc="58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equipment:</a:t>
                      </a:r>
                      <a:r>
                        <a:rPr lang="en-US" sz="1200" spc="59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Boiler,</a:t>
                      </a:r>
                      <a:endParaRPr lang="en-US" sz="1100">
                        <a:effectLst/>
                      </a:endParaRPr>
                    </a:p>
                    <a:p>
                      <a:pPr marL="66675" marR="0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Evaporator,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Condenser, Cooling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tower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857">
                <a:tc>
                  <a:txBody>
                    <a:bodyPr/>
                    <a:lstStyle/>
                    <a:p>
                      <a:pPr marL="6858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CLO8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Create</a:t>
                      </a:r>
                      <a:r>
                        <a:rPr lang="en-US" sz="1200" spc="10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</a:t>
                      </a:r>
                      <a:r>
                        <a:rPr lang="en-US" sz="1200" spc="39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thermal</a:t>
                      </a:r>
                      <a:r>
                        <a:rPr lang="en-US" sz="1200" spc="4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systems</a:t>
                      </a:r>
                      <a:r>
                        <a:rPr lang="en-US" sz="1200" spc="4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with</a:t>
                      </a:r>
                      <a:r>
                        <a:rPr lang="en-US" sz="1200" spc="4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internal</a:t>
                      </a:r>
                      <a:r>
                        <a:rPr lang="en-US" sz="1200" spc="4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39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source:</a:t>
                      </a:r>
                      <a:r>
                        <a:rPr lang="en-US" sz="1200" spc="4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Modeling</a:t>
                      </a:r>
                      <a:r>
                        <a:rPr lang="en-US" sz="1200" spc="38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39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thermal</a:t>
                      </a:r>
                      <a:endParaRPr lang="en-US" sz="1100" dirty="0">
                        <a:effectLst/>
                      </a:endParaRPr>
                    </a:p>
                    <a:p>
                      <a:pPr marL="66675" marR="0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equipment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87105" y="-451122"/>
            <a:ext cx="9826388" cy="281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0" tIns="825240" rIns="431664" bIns="76176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 Learning Outcomes (CLOs):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 completion of this course successfully, the students will be able to……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Baffle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935" y="428232"/>
            <a:ext cx="5419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29454" y="1500086"/>
            <a:ext cx="33586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Hold tubes in position (preventing sagging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Prevent the effects of vibration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Direct shell-side fluid flow along tube field. This increases fluid velocity and the effective heat transfer co-efficient of the exchanger</a:t>
            </a:r>
            <a:endParaRPr lang="en-US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b="1" dirty="0"/>
          </a:p>
          <a:p>
            <a:pPr marL="0" indent="0" algn="ctr">
              <a:buNone/>
            </a:pPr>
            <a:r>
              <a:rPr lang="en-US" sz="9600" b="1" dirty="0"/>
              <a:t>Week 3</a:t>
            </a:r>
          </a:p>
          <a:p>
            <a:endParaRPr lang="en-US" sz="9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3044" y="258763"/>
            <a:ext cx="3779053" cy="1320800"/>
          </a:xfrm>
        </p:spPr>
        <p:txBody>
          <a:bodyPr vert="horz" lIns="92075" tIns="46038" rIns="92075" bIns="46038" rtlCol="0" anchor="t" anchorCtr="1">
            <a:normAutofit/>
          </a:bodyPr>
          <a:lstStyle/>
          <a:p>
            <a:pPr eaLnBrk="1" hangingPunct="1">
              <a:defRPr/>
            </a:pPr>
            <a:r>
              <a:rPr lang="en-US" dirty="0"/>
              <a:t>Tube Pitch</a:t>
            </a:r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5891" y="599966"/>
            <a:ext cx="5067300" cy="1525588"/>
          </a:xfrm>
        </p:spPr>
      </p:pic>
      <p:sp>
        <p:nvSpPr>
          <p:cNvPr id="38400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00263"/>
            <a:ext cx="8229600" cy="18859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Triangular or square pitch, each with two orientations</a:t>
            </a:r>
          </a:p>
          <a:p>
            <a:pPr eaLnBrk="1" hangingPunct="1">
              <a:defRPr/>
            </a:pPr>
            <a:r>
              <a:rPr lang="en-US" sz="2000"/>
              <a:t>TEMA minimum pitch is 1.25 x tube outside diameter</a:t>
            </a:r>
          </a:p>
          <a:p>
            <a:pPr eaLnBrk="1" hangingPunct="1">
              <a:defRPr/>
            </a:pPr>
            <a:r>
              <a:rPr lang="en-US" sz="2000"/>
              <a:t>Sometimes use larger pitch for easier cleaning (but bigger shell, lower shellside h.t.c.)</a:t>
            </a:r>
          </a:p>
        </p:txBody>
      </p:sp>
      <p:graphicFrame>
        <p:nvGraphicFramePr>
          <p:cNvPr id="7170" name="Object 5"/>
          <p:cNvGraphicFramePr/>
          <p:nvPr/>
        </p:nvGraphicFramePr>
        <p:xfrm>
          <a:off x="1909108" y="3804764"/>
          <a:ext cx="7235825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235825" imgH="2355850" progId="Word.Document.8">
                  <p:embed/>
                </p:oleObj>
              </mc:Choice>
              <mc:Fallback>
                <p:oleObj name="Document" r:id="rId4" imgW="7235825" imgH="2355850" progId="Word.Document.8">
                  <p:embed/>
                  <p:pic>
                    <p:nvPicPr>
                      <p:cNvPr id="0" name="Picture 719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108" y="3804764"/>
                        <a:ext cx="7235825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Exercise: Selection of Sides</a:t>
            </a:r>
          </a:p>
        </p:txBody>
      </p:sp>
      <p:graphicFrame>
        <p:nvGraphicFramePr>
          <p:cNvPr id="710716" name="Group 60"/>
          <p:cNvGraphicFramePr>
            <a:graphicFrameLocks noGrp="1"/>
          </p:cNvGraphicFramePr>
          <p:nvPr>
            <p:ph type="tbl" idx="1"/>
          </p:nvPr>
        </p:nvGraphicFramePr>
        <p:xfrm>
          <a:off x="2009775" y="1541463"/>
          <a:ext cx="8229600" cy="4487858"/>
        </p:xfrm>
        <a:graphic>
          <a:graphicData uri="http://schemas.openxmlformats.org/drawingml/2006/table">
            <a:tbl>
              <a:tblPr/>
              <a:tblGrid>
                <a:gridCol w="243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Fluid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Fouling fluid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Easier to clean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Viscous fluid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Suspended solids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dead spots for settling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Cheaper, mechanically stronger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Cheaper, mechanically stronger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Easier to clean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Corrosive fluid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Cheaper, easier to replace tubes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 larger 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Condensing fluid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Drains 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" name="Group 91"/>
          <p:cNvGrpSpPr/>
          <p:nvPr/>
        </p:nvGrpSpPr>
        <p:grpSpPr bwMode="auto">
          <a:xfrm>
            <a:off x="4440238" y="1992313"/>
            <a:ext cx="5789612" cy="455612"/>
            <a:chOff x="1840" y="1255"/>
            <a:chExt cx="3647" cy="287"/>
          </a:xfrm>
        </p:grpSpPr>
        <p:sp>
          <p:nvSpPr>
            <p:cNvPr id="34891" name="Rectangle 61"/>
            <p:cNvSpPr>
              <a:spLocks noChangeArrowheads="1"/>
            </p:cNvSpPr>
            <p:nvPr/>
          </p:nvSpPr>
          <p:spPr bwMode="auto">
            <a:xfrm>
              <a:off x="1840" y="1255"/>
              <a:ext cx="1170" cy="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92" name="Rectangle 62"/>
            <p:cNvSpPr>
              <a:spLocks noChangeArrowheads="1"/>
            </p:cNvSpPr>
            <p:nvPr/>
          </p:nvSpPr>
          <p:spPr bwMode="auto">
            <a:xfrm>
              <a:off x="3009" y="1257"/>
              <a:ext cx="247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92"/>
          <p:cNvGrpSpPr/>
          <p:nvPr/>
        </p:nvGrpSpPr>
        <p:grpSpPr bwMode="auto">
          <a:xfrm>
            <a:off x="4440238" y="2443163"/>
            <a:ext cx="5789612" cy="455612"/>
            <a:chOff x="1840" y="1255"/>
            <a:chExt cx="3647" cy="287"/>
          </a:xfrm>
        </p:grpSpPr>
        <p:sp>
          <p:nvSpPr>
            <p:cNvPr id="34889" name="Rectangle 93"/>
            <p:cNvSpPr>
              <a:spLocks noChangeArrowheads="1"/>
            </p:cNvSpPr>
            <p:nvPr/>
          </p:nvSpPr>
          <p:spPr bwMode="auto">
            <a:xfrm>
              <a:off x="1840" y="1255"/>
              <a:ext cx="1170" cy="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90" name="Rectangle 94"/>
            <p:cNvSpPr>
              <a:spLocks noChangeArrowheads="1"/>
            </p:cNvSpPr>
            <p:nvPr/>
          </p:nvSpPr>
          <p:spPr bwMode="auto">
            <a:xfrm>
              <a:off x="3009" y="1257"/>
              <a:ext cx="247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95"/>
          <p:cNvGrpSpPr/>
          <p:nvPr/>
        </p:nvGrpSpPr>
        <p:grpSpPr bwMode="auto">
          <a:xfrm>
            <a:off x="4440238" y="2892426"/>
            <a:ext cx="5789612" cy="455613"/>
            <a:chOff x="1840" y="1255"/>
            <a:chExt cx="3647" cy="287"/>
          </a:xfrm>
        </p:grpSpPr>
        <p:sp>
          <p:nvSpPr>
            <p:cNvPr id="34887" name="Rectangle 96"/>
            <p:cNvSpPr>
              <a:spLocks noChangeArrowheads="1"/>
            </p:cNvSpPr>
            <p:nvPr/>
          </p:nvSpPr>
          <p:spPr bwMode="auto">
            <a:xfrm>
              <a:off x="1840" y="1255"/>
              <a:ext cx="1170" cy="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88" name="Rectangle 97"/>
            <p:cNvSpPr>
              <a:spLocks noChangeArrowheads="1"/>
            </p:cNvSpPr>
            <p:nvPr/>
          </p:nvSpPr>
          <p:spPr bwMode="auto">
            <a:xfrm>
              <a:off x="3009" y="1257"/>
              <a:ext cx="247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98"/>
          <p:cNvGrpSpPr/>
          <p:nvPr/>
        </p:nvGrpSpPr>
        <p:grpSpPr bwMode="auto">
          <a:xfrm>
            <a:off x="4440238" y="3341688"/>
            <a:ext cx="5789612" cy="455612"/>
            <a:chOff x="1840" y="1255"/>
            <a:chExt cx="3647" cy="287"/>
          </a:xfrm>
        </p:grpSpPr>
        <p:sp>
          <p:nvSpPr>
            <p:cNvPr id="34885" name="Rectangle 99"/>
            <p:cNvSpPr>
              <a:spLocks noChangeArrowheads="1"/>
            </p:cNvSpPr>
            <p:nvPr/>
          </p:nvSpPr>
          <p:spPr bwMode="auto">
            <a:xfrm>
              <a:off x="1840" y="1255"/>
              <a:ext cx="1170" cy="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86" name="Rectangle 100"/>
            <p:cNvSpPr>
              <a:spLocks noChangeArrowheads="1"/>
            </p:cNvSpPr>
            <p:nvPr/>
          </p:nvSpPr>
          <p:spPr bwMode="auto">
            <a:xfrm>
              <a:off x="3009" y="1257"/>
              <a:ext cx="247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101"/>
          <p:cNvGrpSpPr/>
          <p:nvPr/>
        </p:nvGrpSpPr>
        <p:grpSpPr bwMode="auto">
          <a:xfrm>
            <a:off x="4440238" y="3790951"/>
            <a:ext cx="5789612" cy="455613"/>
            <a:chOff x="1840" y="1255"/>
            <a:chExt cx="3647" cy="287"/>
          </a:xfrm>
        </p:grpSpPr>
        <p:sp>
          <p:nvSpPr>
            <p:cNvPr id="34883" name="Rectangle 102"/>
            <p:cNvSpPr>
              <a:spLocks noChangeArrowheads="1"/>
            </p:cNvSpPr>
            <p:nvPr/>
          </p:nvSpPr>
          <p:spPr bwMode="auto">
            <a:xfrm>
              <a:off x="1840" y="1255"/>
              <a:ext cx="1170" cy="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84" name="Rectangle 103"/>
            <p:cNvSpPr>
              <a:spLocks noChangeArrowheads="1"/>
            </p:cNvSpPr>
            <p:nvPr/>
          </p:nvSpPr>
          <p:spPr bwMode="auto">
            <a:xfrm>
              <a:off x="3009" y="1257"/>
              <a:ext cx="247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104"/>
          <p:cNvGrpSpPr/>
          <p:nvPr/>
        </p:nvGrpSpPr>
        <p:grpSpPr bwMode="auto">
          <a:xfrm>
            <a:off x="4440238" y="4240213"/>
            <a:ext cx="5789612" cy="455612"/>
            <a:chOff x="1840" y="1255"/>
            <a:chExt cx="3647" cy="287"/>
          </a:xfrm>
        </p:grpSpPr>
        <p:sp>
          <p:nvSpPr>
            <p:cNvPr id="34881" name="Rectangle 105"/>
            <p:cNvSpPr>
              <a:spLocks noChangeArrowheads="1"/>
            </p:cNvSpPr>
            <p:nvPr/>
          </p:nvSpPr>
          <p:spPr bwMode="auto">
            <a:xfrm>
              <a:off x="1840" y="1255"/>
              <a:ext cx="1170" cy="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82" name="Rectangle 106"/>
            <p:cNvSpPr>
              <a:spLocks noChangeArrowheads="1"/>
            </p:cNvSpPr>
            <p:nvPr/>
          </p:nvSpPr>
          <p:spPr bwMode="auto">
            <a:xfrm>
              <a:off x="3009" y="1257"/>
              <a:ext cx="247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" name="Group 107"/>
          <p:cNvGrpSpPr/>
          <p:nvPr/>
        </p:nvGrpSpPr>
        <p:grpSpPr bwMode="auto">
          <a:xfrm>
            <a:off x="4440238" y="4689476"/>
            <a:ext cx="5789612" cy="455613"/>
            <a:chOff x="1840" y="1255"/>
            <a:chExt cx="3647" cy="287"/>
          </a:xfrm>
        </p:grpSpPr>
        <p:sp>
          <p:nvSpPr>
            <p:cNvPr id="34879" name="Rectangle 108"/>
            <p:cNvSpPr>
              <a:spLocks noChangeArrowheads="1"/>
            </p:cNvSpPr>
            <p:nvPr/>
          </p:nvSpPr>
          <p:spPr bwMode="auto">
            <a:xfrm>
              <a:off x="1840" y="1255"/>
              <a:ext cx="1170" cy="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80" name="Rectangle 109"/>
            <p:cNvSpPr>
              <a:spLocks noChangeArrowheads="1"/>
            </p:cNvSpPr>
            <p:nvPr/>
          </p:nvSpPr>
          <p:spPr bwMode="auto">
            <a:xfrm>
              <a:off x="3009" y="1257"/>
              <a:ext cx="247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" name="Group 110"/>
          <p:cNvGrpSpPr/>
          <p:nvPr/>
        </p:nvGrpSpPr>
        <p:grpSpPr bwMode="auto">
          <a:xfrm>
            <a:off x="4440238" y="5138738"/>
            <a:ext cx="5789612" cy="455612"/>
            <a:chOff x="1840" y="1255"/>
            <a:chExt cx="3647" cy="287"/>
          </a:xfrm>
        </p:grpSpPr>
        <p:sp>
          <p:nvSpPr>
            <p:cNvPr id="34877" name="Rectangle 111"/>
            <p:cNvSpPr>
              <a:spLocks noChangeArrowheads="1"/>
            </p:cNvSpPr>
            <p:nvPr/>
          </p:nvSpPr>
          <p:spPr bwMode="auto">
            <a:xfrm>
              <a:off x="1840" y="1255"/>
              <a:ext cx="1170" cy="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78" name="Rectangle 112"/>
            <p:cNvSpPr>
              <a:spLocks noChangeArrowheads="1"/>
            </p:cNvSpPr>
            <p:nvPr/>
          </p:nvSpPr>
          <p:spPr bwMode="auto">
            <a:xfrm>
              <a:off x="3009" y="1257"/>
              <a:ext cx="247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113"/>
          <p:cNvGrpSpPr/>
          <p:nvPr/>
        </p:nvGrpSpPr>
        <p:grpSpPr bwMode="auto">
          <a:xfrm>
            <a:off x="4440238" y="5588001"/>
            <a:ext cx="5789612" cy="455613"/>
            <a:chOff x="1840" y="1255"/>
            <a:chExt cx="3647" cy="287"/>
          </a:xfrm>
        </p:grpSpPr>
        <p:sp>
          <p:nvSpPr>
            <p:cNvPr id="34875" name="Rectangle 114"/>
            <p:cNvSpPr>
              <a:spLocks noChangeArrowheads="1"/>
            </p:cNvSpPr>
            <p:nvPr/>
          </p:nvSpPr>
          <p:spPr bwMode="auto">
            <a:xfrm>
              <a:off x="1840" y="1255"/>
              <a:ext cx="1170" cy="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76" name="Rectangle 115"/>
            <p:cNvSpPr>
              <a:spLocks noChangeArrowheads="1"/>
            </p:cNvSpPr>
            <p:nvPr/>
          </p:nvSpPr>
          <p:spPr bwMode="auto">
            <a:xfrm>
              <a:off x="3009" y="1257"/>
              <a:ext cx="247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Ft Factor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1388" y="637838"/>
            <a:ext cx="8763000" cy="29238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heat exchanger geometries such as cross flow and shell and tube heat exchanger, the heat transfer rate is given by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kumimoji="0" lang="en-US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en-US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lm</a:t>
            </a:r>
            <a:r>
              <a:rPr lang="en-US" sz="2400" dirty="0">
                <a:sym typeface="Symbol" panose="05050102010706020507"/>
              </a:rPr>
              <a:t> where </a:t>
            </a:r>
            <a:r>
              <a:rPr lang="en-US" sz="2400" i="1" dirty="0" err="1"/>
              <a:t>T</a:t>
            </a:r>
            <a:r>
              <a:rPr lang="en-US" sz="2400" baseline="-25000" dirty="0" err="1"/>
              <a:t>lm</a:t>
            </a:r>
            <a:r>
              <a:rPr lang="en-US" sz="2400" dirty="0"/>
              <a:t> is based on counter flow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2400" b="0" i="0" u="none" strike="noStrike" cap="none" normalizeH="0" baseline="-3000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i="1" dirty="0"/>
              <a:t>F</a:t>
            </a:r>
            <a:r>
              <a:rPr lang="en-US" sz="2400" dirty="0"/>
              <a:t> is the correction factor to account for the configuration in a heat exchanger for which the flow is neither parallel nor counter current. The </a:t>
            </a:r>
            <a:r>
              <a:rPr lang="en-US" sz="2400" i="1" dirty="0"/>
              <a:t>F</a:t>
            </a:r>
            <a:r>
              <a:rPr lang="en-US" sz="2400" dirty="0"/>
              <a:t> factor for cross-flow heat exchangers with both fluids unmixed are shown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687" y="3445033"/>
            <a:ext cx="11890326" cy="9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87" y="4348027"/>
            <a:ext cx="11890326" cy="86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295" y="5365424"/>
            <a:ext cx="8509571" cy="149257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874" y="3656287"/>
            <a:ext cx="3857297" cy="260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16874" y="6360074"/>
            <a:ext cx="401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factor -  1 shell pass, 2 tube passes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Shell and Tube Exchangers</a:t>
            </a:r>
          </a:p>
        </p:txBody>
      </p:sp>
      <p:pic>
        <p:nvPicPr>
          <p:cNvPr id="16387" name="Picture 22" descr="pic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3" y="1210600"/>
            <a:ext cx="2973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0" descr="pic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14" y="1239175"/>
            <a:ext cx="35909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9" descr="pic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1" y="1912275"/>
            <a:ext cx="230981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1" descr="pic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521075"/>
            <a:ext cx="39560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23"/>
          <p:cNvSpPr txBox="1">
            <a:spLocks noChangeArrowheads="1"/>
          </p:cNvSpPr>
          <p:nvPr/>
        </p:nvSpPr>
        <p:spPr bwMode="auto">
          <a:xfrm>
            <a:off x="895788" y="5427000"/>
            <a:ext cx="2152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Riggins Company:</a:t>
            </a:r>
          </a:p>
          <a:p>
            <a:pPr eaLnBrk="1" hangingPunct="1"/>
            <a:r>
              <a:rPr lang="en-US" altLang="en-US" sz="1400">
                <a:hlinkClick r:id="rId6"/>
              </a:rPr>
              <a:t>www.rigginscompany.com</a:t>
            </a:r>
            <a:r>
              <a:rPr lang="en-US" altLang="en-US" sz="14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157" y="314327"/>
            <a:ext cx="8596668" cy="86406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S&amp;T Exchanger Construction</a:t>
            </a:r>
          </a:p>
        </p:txBody>
      </p:sp>
      <p:pic>
        <p:nvPicPr>
          <p:cNvPr id="17411" name="Picture 5" descr="pi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72" y="1087900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pic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2" y="1178387"/>
            <a:ext cx="28575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pic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84" y="3508836"/>
            <a:ext cx="2857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pic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22" y="2716675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bh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75" y="4453862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1554272" y="3075449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Welding the shell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681397" y="5544012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Tubesheet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5807184" y="5056649"/>
            <a:ext cx="88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Final</a:t>
            </a:r>
          </a:p>
          <a:p>
            <a:pPr eaLnBrk="1" hangingPunct="1"/>
            <a:r>
              <a:rPr lang="en-US" altLang="en-US" sz="1800"/>
              <a:t>product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7864584" y="2892886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Inserting</a:t>
            </a:r>
          </a:p>
          <a:p>
            <a:pPr eaLnBrk="1" hangingPunct="1"/>
            <a:r>
              <a:rPr lang="en-US" altLang="en-US" sz="1800"/>
              <a:t>tubes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7193072" y="1519699"/>
            <a:ext cx="166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Baffle assembly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5378559" y="6425768"/>
            <a:ext cx="3629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Bos-Hatten Inc.: </a:t>
            </a:r>
            <a:r>
              <a:rPr lang="en-US" altLang="en-US" sz="1400">
                <a:hlinkClick r:id="rId7"/>
              </a:rPr>
              <a:t>www.Bos-Hatten.com</a:t>
            </a:r>
            <a:r>
              <a:rPr lang="en-US" altLang="en-US" sz="14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Tube Bundles</a:t>
            </a:r>
          </a:p>
        </p:txBody>
      </p:sp>
      <p:pic>
        <p:nvPicPr>
          <p:cNvPr id="18435" name="Picture 4" descr="heatexch1r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088" y="1274763"/>
            <a:ext cx="3725862" cy="2794000"/>
          </a:xfrm>
        </p:spPr>
      </p:pic>
      <p:pic>
        <p:nvPicPr>
          <p:cNvPr id="18436" name="Picture 8" descr="ShlTb-Bnd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1963" y="3438525"/>
            <a:ext cx="4946650" cy="2433638"/>
          </a:xfrm>
        </p:spPr>
      </p:pic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5722938" y="1754188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U-tubes</a:t>
            </a:r>
          </a:p>
        </p:txBody>
      </p:sp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3028951" y="4665663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Baffles</a:t>
            </a:r>
          </a:p>
        </p:txBody>
      </p:sp>
      <p:sp>
        <p:nvSpPr>
          <p:cNvPr id="18439" name="Text Box 16"/>
          <p:cNvSpPr txBox="1">
            <a:spLocks noChangeArrowheads="1"/>
          </p:cNvSpPr>
          <p:nvPr/>
        </p:nvSpPr>
        <p:spPr bwMode="auto">
          <a:xfrm>
            <a:off x="8167688" y="2486025"/>
            <a:ext cx="143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Tubesheet</a:t>
            </a:r>
          </a:p>
        </p:txBody>
      </p:sp>
      <p:sp>
        <p:nvSpPr>
          <p:cNvPr id="18440" name="Line 17"/>
          <p:cNvSpPr>
            <a:spLocks noChangeShapeType="1"/>
          </p:cNvSpPr>
          <p:nvPr/>
        </p:nvSpPr>
        <p:spPr bwMode="auto">
          <a:xfrm flipH="1" flipV="1">
            <a:off x="3544889" y="2478089"/>
            <a:ext cx="103187" cy="207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8"/>
          <p:cNvSpPr>
            <a:spLocks noChangeShapeType="1"/>
          </p:cNvSpPr>
          <p:nvPr/>
        </p:nvSpPr>
        <p:spPr bwMode="auto">
          <a:xfrm flipV="1">
            <a:off x="3898900" y="3584575"/>
            <a:ext cx="515938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9"/>
          <p:cNvSpPr>
            <a:spLocks noChangeShapeType="1"/>
          </p:cNvSpPr>
          <p:nvPr/>
        </p:nvSpPr>
        <p:spPr bwMode="auto">
          <a:xfrm flipV="1">
            <a:off x="4208463" y="4424364"/>
            <a:ext cx="182880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20"/>
          <p:cNvSpPr>
            <a:spLocks noChangeShapeType="1"/>
          </p:cNvSpPr>
          <p:nvPr/>
        </p:nvSpPr>
        <p:spPr bwMode="auto">
          <a:xfrm flipV="1">
            <a:off x="4281488" y="4616451"/>
            <a:ext cx="233045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21"/>
          <p:cNvSpPr>
            <a:spLocks noChangeShapeType="1"/>
          </p:cNvSpPr>
          <p:nvPr/>
        </p:nvSpPr>
        <p:spPr bwMode="auto">
          <a:xfrm flipH="1">
            <a:off x="5195889" y="2212976"/>
            <a:ext cx="841375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22"/>
          <p:cNvSpPr>
            <a:spLocks noChangeShapeType="1"/>
          </p:cNvSpPr>
          <p:nvPr/>
        </p:nvSpPr>
        <p:spPr bwMode="auto">
          <a:xfrm flipH="1">
            <a:off x="8116889" y="2816226"/>
            <a:ext cx="192087" cy="98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9342439" y="5910263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UOP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1371601"/>
            <a:ext cx="10198608" cy="4754564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/>
              <a:t>   </a:t>
            </a:r>
          </a:p>
          <a:p>
            <a:pPr marL="0" indent="0">
              <a:buNone/>
            </a:pPr>
            <a:r>
              <a:rPr lang="en-US" sz="6000" b="1" dirty="0"/>
              <a:t>               </a:t>
            </a:r>
            <a:r>
              <a:rPr lang="en-US" sz="8800" b="1" dirty="0"/>
              <a:t>       Week 4</a:t>
            </a:r>
            <a:endParaRPr lang="en-US" sz="60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Heat Exchanger Design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803458" y="1666603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/>
              <a:t>Heat exchange design must:</a:t>
            </a:r>
          </a:p>
          <a:p>
            <a:pPr lvl="1" eaLnBrk="1" hangingPunct="1">
              <a:defRPr/>
            </a:pPr>
            <a:r>
              <a:rPr lang="en-US" dirty="0"/>
              <a:t>Provide required area</a:t>
            </a:r>
          </a:p>
          <a:p>
            <a:pPr lvl="1" eaLnBrk="1" hangingPunct="1">
              <a:defRPr/>
            </a:pPr>
            <a:r>
              <a:rPr lang="en-US" dirty="0"/>
              <a:t>Contain process pressure</a:t>
            </a:r>
          </a:p>
          <a:p>
            <a:pPr lvl="1" eaLnBrk="1" hangingPunct="1">
              <a:defRPr/>
            </a:pPr>
            <a:r>
              <a:rPr lang="en-US" dirty="0"/>
              <a:t>Prevent leaks from shell to tubes or tubes to shell</a:t>
            </a:r>
          </a:p>
          <a:p>
            <a:pPr lvl="1" eaLnBrk="1" hangingPunct="1">
              <a:defRPr/>
            </a:pPr>
            <a:r>
              <a:rPr lang="en-US" dirty="0"/>
              <a:t>Allow for thermal expansion</a:t>
            </a:r>
          </a:p>
          <a:p>
            <a:pPr lvl="1" eaLnBrk="1" hangingPunct="1">
              <a:defRPr/>
            </a:pPr>
            <a:r>
              <a:rPr lang="en-US" dirty="0"/>
              <a:t>Allow for cleaning if fouling occurs</a:t>
            </a:r>
          </a:p>
          <a:p>
            <a:pPr lvl="1" eaLnBrk="1" hangingPunct="1">
              <a:defRPr/>
            </a:pPr>
            <a:r>
              <a:rPr lang="en-US" dirty="0"/>
              <a:t>Allow for phase change (some cases)</a:t>
            </a:r>
          </a:p>
          <a:p>
            <a:pPr lvl="1" eaLnBrk="1" hangingPunct="1">
              <a:defRPr/>
            </a:pPr>
            <a:r>
              <a:rPr lang="en-US" dirty="0"/>
              <a:t>Have reasonable pressure drop</a:t>
            </a:r>
          </a:p>
          <a:p>
            <a:pPr eaLnBrk="1" hangingPunct="1">
              <a:defRPr/>
            </a:pPr>
            <a:r>
              <a:rPr lang="en-US" dirty="0"/>
              <a:t>S&amp;T heat exchangers are built to standards set by the Tubular Exchanger Manufacturers Association (TEMA)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83055" y="507365"/>
          <a:ext cx="9498330" cy="39281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6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555">
                <a:tc>
                  <a:txBody>
                    <a:bodyPr/>
                    <a:lstStyle/>
                    <a:p>
                      <a:pPr marL="73025" marR="0">
                        <a:lnSpc>
                          <a:spcPts val="15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</a:t>
                      </a:r>
                      <a:r>
                        <a:rPr lang="en-US" sz="1400" spc="-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L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5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Course</a:t>
                      </a:r>
                      <a:r>
                        <a:rPr lang="en-US" sz="1400" spc="-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Content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94615" algn="ctr">
                        <a:lnSpc>
                          <a:spcPts val="15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Hrs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7005" algn="r">
                        <a:lnSpc>
                          <a:spcPts val="15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CLOs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09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Concept</a:t>
                      </a:r>
                      <a:r>
                        <a:rPr lang="en-US" sz="1200" spc="1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1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thermal</a:t>
                      </a:r>
                      <a:r>
                        <a:rPr lang="en-US" sz="1200" spc="1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system</a:t>
                      </a:r>
                      <a:r>
                        <a:rPr lang="en-US" sz="1200" spc="1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design:</a:t>
                      </a:r>
                      <a:r>
                        <a:rPr lang="en-US" sz="1200" spc="1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1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transfer</a:t>
                      </a:r>
                      <a:r>
                        <a:rPr lang="en-US" sz="1200" spc="1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requirements:</a:t>
                      </a:r>
                      <a:r>
                        <a:rPr lang="en-US" sz="1200" spc="1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Mechanical</a:t>
                      </a:r>
                      <a:r>
                        <a:rPr lang="en-US" sz="1200" spc="-28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design:</a:t>
                      </a:r>
                      <a:r>
                        <a:rPr lang="en-US" sz="1200" spc="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Design</a:t>
                      </a:r>
                      <a:r>
                        <a:rPr lang="en-US" sz="1200" spc="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parameters:</a:t>
                      </a:r>
                      <a:r>
                        <a:rPr lang="en-US" sz="1200" spc="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Materials,</a:t>
                      </a:r>
                      <a:r>
                        <a:rPr lang="en-US" sz="1200" spc="10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cost,</a:t>
                      </a:r>
                      <a:r>
                        <a:rPr lang="en-US" sz="1200" spc="1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spc="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economics:</a:t>
                      </a:r>
                      <a:r>
                        <a:rPr lang="en-US" sz="1200" spc="10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Safety</a:t>
                      </a:r>
                      <a:r>
                        <a:rPr lang="en-US" sz="1200" spc="7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endParaRPr lang="en-US" sz="1100" dirty="0">
                        <a:effectLst/>
                      </a:endParaRPr>
                    </a:p>
                    <a:p>
                      <a:pPr marL="67945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reliability: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Choice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 availability;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Optimization: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143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574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CLO1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Cyclic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service.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transfer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from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finned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surface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1435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6375" algn="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CLO2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Basic</a:t>
                      </a:r>
                      <a:r>
                        <a:rPr lang="en-US" sz="1200" spc="1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</a:t>
                      </a:r>
                      <a:r>
                        <a:rPr lang="en-US" sz="1200" spc="1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design,</a:t>
                      </a:r>
                      <a:r>
                        <a:rPr lang="en-US" sz="1200" spc="1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Types</a:t>
                      </a:r>
                      <a:r>
                        <a:rPr lang="en-US" sz="1200" spc="1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1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fins:</a:t>
                      </a:r>
                      <a:r>
                        <a:rPr lang="en-US" sz="1200" spc="1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</a:t>
                      </a:r>
                      <a:r>
                        <a:rPr lang="en-US" sz="1200" spc="1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Performance,</a:t>
                      </a:r>
                      <a:r>
                        <a:rPr lang="en-US" sz="1200" spc="1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Efficiency</a:t>
                      </a:r>
                      <a:r>
                        <a:rPr lang="en-US" sz="1200" spc="1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1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fins,</a:t>
                      </a:r>
                      <a:r>
                        <a:rPr lang="en-US" sz="1200" spc="-28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Equation</a:t>
                      </a:r>
                      <a:r>
                        <a:rPr lang="en-US" sz="1200" spc="1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1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1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transfer</a:t>
                      </a:r>
                      <a:r>
                        <a:rPr lang="en-US" sz="1200" spc="1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from</a:t>
                      </a:r>
                      <a:r>
                        <a:rPr lang="en-US" sz="1200" spc="1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fins,</a:t>
                      </a:r>
                      <a:r>
                        <a:rPr lang="en-US" sz="1200" spc="1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Analysis</a:t>
                      </a:r>
                      <a:r>
                        <a:rPr lang="en-US" sz="1200" spc="1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1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unsteady</a:t>
                      </a:r>
                      <a:r>
                        <a:rPr lang="en-US" sz="1200" spc="1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1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conduction.</a:t>
                      </a:r>
                      <a:endParaRPr lang="en-US" sz="1100" dirty="0">
                        <a:effectLst/>
                      </a:endParaRPr>
                    </a:p>
                    <a:p>
                      <a:pPr marL="67945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Basic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thermal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design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methods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exchangers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143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1962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CLO3</a:t>
                      </a:r>
                      <a:r>
                        <a:rPr lang="en-US" sz="1200" spc="-28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CLO4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115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77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Types</a:t>
                      </a:r>
                      <a:r>
                        <a:rPr lang="en-US" sz="1200" spc="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exchangers;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Parallel</a:t>
                      </a:r>
                      <a:r>
                        <a:rPr lang="en-US" sz="1200" spc="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flow,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counter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flow,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cross</a:t>
                      </a:r>
                      <a:r>
                        <a:rPr lang="en-US" sz="1200" spc="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flow,</a:t>
                      </a:r>
                      <a:r>
                        <a:rPr lang="en-US" sz="1200" spc="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shell-and-</a:t>
                      </a:r>
                      <a:r>
                        <a:rPr lang="en-US" sz="1200" spc="-28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tube,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mixed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unmixed,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single,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multiple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pass,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compact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endParaRPr lang="en-US" sz="1100" dirty="0">
                        <a:effectLst/>
                      </a:endParaRPr>
                    </a:p>
                    <a:p>
                      <a:pPr marL="67945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exchangers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1435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6375" algn="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CLO5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115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Thermo-fluid</a:t>
                      </a:r>
                      <a:r>
                        <a:rPr lang="en-US" sz="1200" spc="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characteristics:</a:t>
                      </a:r>
                      <a:r>
                        <a:rPr lang="en-US" sz="1200" spc="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Sizing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exchangers;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Fouling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-28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exchangers: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Performance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transfer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equipment;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log</a:t>
                      </a:r>
                      <a:r>
                        <a:rPr lang="en-US" sz="1200" spc="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</a:endParaRPr>
                    </a:p>
                    <a:p>
                      <a:pPr marL="67945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temperature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difference: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Effectiveness-NTU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method;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correction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factor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143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1962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CLO7</a:t>
                      </a:r>
                      <a:r>
                        <a:rPr lang="en-US" sz="1200" spc="-28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CLO6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90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Two-phase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transfer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equipment: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Boiler,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Evaporator,</a:t>
                      </a:r>
                      <a:r>
                        <a:rPr lang="en-US" sz="1200" spc="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Condenser,</a:t>
                      </a:r>
                      <a:r>
                        <a:rPr lang="en-US" sz="1200" spc="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Cooling</a:t>
                      </a:r>
                      <a:r>
                        <a:rPr lang="en-US" sz="1200" spc="-28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tower.</a:t>
                      </a:r>
                      <a:r>
                        <a:rPr lang="en-US" sz="1200" spc="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Thermal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systems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with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internal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heat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source: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Modeling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thermal</a:t>
                      </a:r>
                      <a:endParaRPr lang="en-US" sz="1100" dirty="0">
                        <a:effectLst/>
                      </a:endParaRPr>
                    </a:p>
                    <a:p>
                      <a:pPr marL="67945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equipment.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143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574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CLO8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43215" y="4519744"/>
            <a:ext cx="8401286" cy="203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06272" tIns="245985" rIns="0" bIns="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TEXTBOOKS: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880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―Heat Exchangers – Thermal Hydraulic Fundamentals and Design‖ by S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Kokac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880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―Extended Surface Heat Transfer‖ by D Q Kern and A D Kraus.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880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―Compact Heat Exchangers‖ by W M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Kays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A C London.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880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―Design and Technology of Heat Pipes for Cooling and Heat Exchange‖ by Cal Silverstein.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880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―Closed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Feedwater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Heaters for Power Generation: A Working Guide‖ by Stanley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Yokell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69" y="207039"/>
            <a:ext cx="8229600" cy="730250"/>
          </a:xfrm>
        </p:spPr>
        <p:txBody>
          <a:bodyPr vert="horz" lIns="92075" tIns="46038" rIns="92075" bIns="46038" rtlCol="0" anchor="t" anchorCtr="1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TEMA Nomenclature: Front Heads</a:t>
            </a:r>
            <a:br>
              <a:rPr lang="en-US" dirty="0"/>
            </a:br>
            <a:endParaRPr lang="en-US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374" y="1794800"/>
            <a:ext cx="3629025" cy="3478213"/>
          </a:xfrm>
        </p:spPr>
      </p:pic>
      <p:sp>
        <p:nvSpPr>
          <p:cNvPr id="31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15225" y="1133475"/>
            <a:ext cx="4676775" cy="49085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A Type</a:t>
            </a:r>
          </a:p>
          <a:p>
            <a:pPr lvl="2" eaLnBrk="1" hangingPunct="1">
              <a:lnSpc>
                <a:spcPct val="90000"/>
              </a:lnSpc>
              <a:buSzPct val="85000"/>
              <a:defRPr/>
            </a:pPr>
            <a:r>
              <a:rPr lang="en-US"/>
              <a:t>Easy to open for tubeside access</a:t>
            </a:r>
          </a:p>
          <a:p>
            <a:pPr lvl="2" eaLnBrk="1" hangingPunct="1">
              <a:lnSpc>
                <a:spcPct val="90000"/>
              </a:lnSpc>
              <a:buSzPct val="85000"/>
              <a:defRPr/>
            </a:pPr>
            <a:r>
              <a:rPr lang="en-US"/>
              <a:t>Extra tube side joint</a:t>
            </a:r>
          </a:p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lang="en-US" sz="2000"/>
              <a:t>B Type</a:t>
            </a:r>
          </a:p>
          <a:p>
            <a:pPr lvl="2" eaLnBrk="1" hangingPunct="1">
              <a:lnSpc>
                <a:spcPct val="90000"/>
              </a:lnSpc>
              <a:buSzPct val="85000"/>
              <a:defRPr/>
            </a:pPr>
            <a:r>
              <a:rPr lang="en-US"/>
              <a:t>Must break piping connections to open exchanger</a:t>
            </a:r>
          </a:p>
          <a:p>
            <a:pPr lvl="2" eaLnBrk="1" hangingPunct="1">
              <a:lnSpc>
                <a:spcPct val="90000"/>
              </a:lnSpc>
              <a:buSzPct val="85000"/>
              <a:defRPr/>
            </a:pPr>
            <a:r>
              <a:rPr lang="en-US"/>
              <a:t>Single tube side joint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C Type</a:t>
            </a:r>
          </a:p>
          <a:p>
            <a:pPr lvl="2" eaLnBrk="1" hangingPunct="1">
              <a:lnSpc>
                <a:spcPct val="90000"/>
              </a:lnSpc>
              <a:buSzPct val="85000"/>
              <a:defRPr/>
            </a:pPr>
            <a:r>
              <a:rPr lang="en-US"/>
              <a:t>Channel to tubesheet joint eliminated</a:t>
            </a:r>
          </a:p>
          <a:p>
            <a:pPr lvl="2" eaLnBrk="1" hangingPunct="1">
              <a:lnSpc>
                <a:spcPct val="90000"/>
              </a:lnSpc>
              <a:buSzPct val="85000"/>
              <a:defRPr/>
            </a:pPr>
            <a:r>
              <a:rPr lang="en-US"/>
              <a:t>Bundle integral with front head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N Type</a:t>
            </a:r>
          </a:p>
          <a:p>
            <a:pPr lvl="2" eaLnBrk="1" hangingPunct="1">
              <a:lnSpc>
                <a:spcPct val="90000"/>
              </a:lnSpc>
              <a:buSzPct val="85000"/>
              <a:defRPr/>
            </a:pPr>
            <a:r>
              <a:rPr lang="en-US"/>
              <a:t>Fixed tubesheet with removable cover plate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D Type</a:t>
            </a:r>
          </a:p>
          <a:p>
            <a:pPr lvl="2" eaLnBrk="1" hangingPunct="1">
              <a:lnSpc>
                <a:spcPct val="90000"/>
              </a:lnSpc>
              <a:buSzPct val="85000"/>
              <a:defRPr/>
            </a:pPr>
            <a:r>
              <a:rPr lang="en-US"/>
              <a:t>Special closures for high pressure applications</a:t>
            </a:r>
          </a:p>
          <a:p>
            <a:pPr lvl="3" eaLnBrk="1" hangingPunct="1">
              <a:lnSpc>
                <a:spcPct val="90000"/>
              </a:lnSpc>
              <a:buSzPct val="85000"/>
              <a:defRPr/>
            </a:pPr>
            <a:endParaRPr lang="en-US"/>
          </a:p>
          <a:p>
            <a:pPr lvl="1" eaLnBrk="1" hangingPunct="1">
              <a:lnSpc>
                <a:spcPct val="90000"/>
              </a:lnSpc>
              <a:defRPr/>
            </a:pPr>
            <a:endParaRPr 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405" y="261144"/>
            <a:ext cx="6138042" cy="1143000"/>
          </a:xfrm>
        </p:spPr>
        <p:txBody>
          <a:bodyPr vert="horz" lIns="92075" tIns="46038" rIns="92075" bIns="46038" rtlCol="0" anchor="t" anchorCtr="1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TEMA Nomenclature: Shells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70388" y="1157288"/>
            <a:ext cx="5867400" cy="5365750"/>
          </a:xfrm>
        </p:spPr>
        <p:txBody>
          <a:bodyPr vert="horz" lIns="92075" tIns="0" rIns="92075" bIns="0" rtlCol="0" anchorCtr="1">
            <a:normAutofit fontScale="92500"/>
          </a:bodyPr>
          <a:lstStyle/>
          <a:p>
            <a:pPr marL="339725" indent="-339725">
              <a:lnSpc>
                <a:spcPct val="90000"/>
              </a:lnSpc>
              <a:defRPr/>
            </a:pPr>
            <a:r>
              <a:rPr lang="en-US" sz="2000"/>
              <a:t>E Type</a:t>
            </a:r>
          </a:p>
          <a:p>
            <a:pPr marL="1252855" lvl="2" indent="-339725">
              <a:lnSpc>
                <a:spcPct val="90000"/>
              </a:lnSpc>
              <a:buSzPct val="85000"/>
              <a:defRPr/>
            </a:pPr>
            <a:r>
              <a:rPr lang="en-US"/>
              <a:t>Most common configuration without phase change</a:t>
            </a:r>
          </a:p>
          <a:p>
            <a:pPr marL="339725" indent="-339725">
              <a:lnSpc>
                <a:spcPct val="90000"/>
              </a:lnSpc>
              <a:defRPr/>
            </a:pPr>
            <a:r>
              <a:rPr lang="en-US" sz="2000"/>
              <a:t>F Type</a:t>
            </a:r>
          </a:p>
          <a:p>
            <a:pPr marL="1252855" lvl="2" indent="-339725">
              <a:lnSpc>
                <a:spcPct val="90000"/>
              </a:lnSpc>
              <a:buSzPct val="85000"/>
              <a:defRPr/>
            </a:pPr>
            <a:r>
              <a:rPr lang="en-US"/>
              <a:t>Counter current flow obtained.  Baffle leakage problems.</a:t>
            </a:r>
          </a:p>
          <a:p>
            <a:pPr marL="339725" indent="-339725">
              <a:lnSpc>
                <a:spcPct val="90000"/>
              </a:lnSpc>
              <a:defRPr/>
            </a:pPr>
            <a:r>
              <a:rPr lang="en-US" sz="2000"/>
              <a:t>G Type</a:t>
            </a:r>
          </a:p>
          <a:p>
            <a:pPr marL="1252855" lvl="2" indent="-339725">
              <a:lnSpc>
                <a:spcPct val="90000"/>
              </a:lnSpc>
              <a:buSzPct val="85000"/>
              <a:defRPr/>
            </a:pPr>
            <a:r>
              <a:rPr lang="en-US"/>
              <a:t>Lower pressure drop</a:t>
            </a:r>
          </a:p>
          <a:p>
            <a:pPr marL="339725" indent="-339725">
              <a:lnSpc>
                <a:spcPct val="90000"/>
              </a:lnSpc>
              <a:defRPr/>
            </a:pPr>
            <a:r>
              <a:rPr lang="en-US" sz="2000"/>
              <a:t>H Type</a:t>
            </a:r>
          </a:p>
          <a:p>
            <a:pPr marL="1252855" lvl="2" indent="-339725">
              <a:lnSpc>
                <a:spcPct val="90000"/>
              </a:lnSpc>
              <a:buSzPct val="85000"/>
              <a:defRPr/>
            </a:pPr>
            <a:r>
              <a:rPr lang="en-US"/>
              <a:t>Horizontal thermosyphon reboilers</a:t>
            </a:r>
          </a:p>
          <a:p>
            <a:pPr marL="339725" indent="-339725">
              <a:lnSpc>
                <a:spcPct val="90000"/>
              </a:lnSpc>
              <a:defRPr/>
            </a:pPr>
            <a:r>
              <a:rPr lang="en-US" sz="2000"/>
              <a:t>J Type</a:t>
            </a:r>
          </a:p>
          <a:p>
            <a:pPr marL="1252855" lvl="2" indent="-339725">
              <a:lnSpc>
                <a:spcPct val="90000"/>
              </a:lnSpc>
              <a:buSzPct val="85000"/>
              <a:defRPr/>
            </a:pPr>
            <a:r>
              <a:rPr lang="en-US"/>
              <a:t>Older reboiler designs</a:t>
            </a:r>
          </a:p>
          <a:p>
            <a:pPr marL="339725" indent="-339725">
              <a:lnSpc>
                <a:spcPct val="90000"/>
              </a:lnSpc>
              <a:defRPr/>
            </a:pPr>
            <a:r>
              <a:rPr lang="en-US" sz="2000"/>
              <a:t>K Type</a:t>
            </a:r>
          </a:p>
          <a:p>
            <a:pPr marL="1252855" lvl="2" indent="-339725">
              <a:lnSpc>
                <a:spcPct val="90000"/>
              </a:lnSpc>
              <a:buSzPct val="85000"/>
              <a:defRPr/>
            </a:pPr>
            <a:r>
              <a:rPr lang="en-US"/>
              <a:t>Phase separation integral to exchanger</a:t>
            </a:r>
          </a:p>
          <a:p>
            <a:pPr marL="339725" indent="-339725">
              <a:lnSpc>
                <a:spcPct val="90000"/>
              </a:lnSpc>
              <a:defRPr/>
            </a:pPr>
            <a:r>
              <a:rPr lang="en-US" sz="2000"/>
              <a:t>X Type</a:t>
            </a:r>
          </a:p>
          <a:p>
            <a:pPr marL="1252855" lvl="2" indent="-339725">
              <a:lnSpc>
                <a:spcPct val="90000"/>
              </a:lnSpc>
              <a:buSzPct val="85000"/>
              <a:defRPr/>
            </a:pPr>
            <a:r>
              <a:rPr lang="en-US"/>
              <a:t>Lowest pressure drop, low F factor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8976" y="965200"/>
            <a:ext cx="1725613" cy="3074988"/>
          </a:xfrm>
        </p:spPr>
      </p:pic>
      <p:pic>
        <p:nvPicPr>
          <p:cNvPr id="215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7389" y="4305301"/>
            <a:ext cx="1697037" cy="205581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86" y="274638"/>
            <a:ext cx="8596668" cy="1320800"/>
          </a:xfrm>
        </p:spPr>
        <p:txBody>
          <a:bodyPr vert="horz" lIns="92075" tIns="46038" rIns="92075" bIns="46038" rtlCol="0" anchor="t" anchorCtr="1">
            <a:normAutofit/>
          </a:bodyPr>
          <a:lstStyle/>
          <a:p>
            <a:pPr eaLnBrk="1" hangingPunct="1">
              <a:defRPr/>
            </a:pPr>
            <a:r>
              <a:rPr lang="en-US" dirty="0"/>
              <a:t>TEMA Nomenclature: Rear Heads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8013" y="1778001"/>
            <a:ext cx="3630612" cy="3673475"/>
          </a:xfrm>
        </p:spPr>
      </p:pic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5653088" y="935038"/>
            <a:ext cx="4953000" cy="5365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0" rIns="92075" bIns="0" anchorCtr="1"/>
          <a:lstStyle/>
          <a:p>
            <a:pPr marL="339725" indent="-339725">
              <a:spcBef>
                <a:spcPct val="80000"/>
              </a:spcBef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 Type </a:t>
            </a:r>
          </a:p>
          <a:p>
            <a:pPr marL="1252855" lvl="2" indent="-339725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Same as A type front head</a:t>
            </a:r>
          </a:p>
          <a:p>
            <a:pPr marL="339725" indent="-339725">
              <a:spcBef>
                <a:spcPct val="80000"/>
              </a:spcBef>
              <a:buSzPct val="85000"/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 Type</a:t>
            </a:r>
          </a:p>
          <a:p>
            <a:pPr marL="1252855" lvl="2" indent="-339725">
              <a:spcBef>
                <a:spcPct val="20000"/>
              </a:spcBef>
              <a:buSzPct val="85000"/>
              <a:buFontTx/>
              <a:buChar char="•"/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Same as B type front head</a:t>
            </a:r>
          </a:p>
          <a:p>
            <a:pPr marL="339725" indent="-339725">
              <a:spcBef>
                <a:spcPct val="80000"/>
              </a:spcBef>
              <a:buSzPct val="85000"/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Type</a:t>
            </a:r>
          </a:p>
          <a:p>
            <a:pPr marL="1252855" lvl="2" indent="-339725">
              <a:spcBef>
                <a:spcPct val="20000"/>
              </a:spcBef>
              <a:buSzPct val="85000"/>
              <a:buFontTx/>
              <a:buChar char="•"/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Same as N type front head</a:t>
            </a:r>
          </a:p>
          <a:p>
            <a:pPr marL="339725" indent="-339725">
              <a:spcBef>
                <a:spcPct val="80000"/>
              </a:spcBef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 &amp; W Types</a:t>
            </a:r>
          </a:p>
          <a:p>
            <a:pPr marL="1252855" lvl="2" indent="-339725">
              <a:spcBef>
                <a:spcPct val="20000"/>
              </a:spcBef>
              <a:buSzPct val="85000"/>
              <a:buFontTx/>
              <a:buChar char="•"/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Rarely used</a:t>
            </a:r>
          </a:p>
          <a:p>
            <a:pPr marL="339725" indent="-339725">
              <a:spcBef>
                <a:spcPct val="80000"/>
              </a:spcBef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Type</a:t>
            </a:r>
          </a:p>
          <a:p>
            <a:pPr marL="1252855" lvl="2" indent="-339725">
              <a:spcBef>
                <a:spcPct val="20000"/>
              </a:spcBef>
              <a:buSzPct val="85000"/>
              <a:buFontTx/>
              <a:buChar char="•"/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Floating head with backing ring</a:t>
            </a:r>
          </a:p>
          <a:p>
            <a:pPr marL="339725" indent="-339725">
              <a:spcBef>
                <a:spcPct val="80000"/>
              </a:spcBef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 Type</a:t>
            </a:r>
          </a:p>
          <a:p>
            <a:pPr marL="1252855" lvl="2" indent="-339725">
              <a:spcBef>
                <a:spcPct val="20000"/>
              </a:spcBef>
              <a:buSzPct val="85000"/>
              <a:buFontTx/>
              <a:buChar char="•"/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Floating head pulls through shell</a:t>
            </a:r>
          </a:p>
          <a:p>
            <a:pPr marL="339725" indent="-339725">
              <a:spcBef>
                <a:spcPct val="80000"/>
              </a:spcBef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Type</a:t>
            </a:r>
          </a:p>
          <a:p>
            <a:pPr marL="1252855" lvl="2" indent="-339725">
              <a:spcBef>
                <a:spcPct val="20000"/>
              </a:spcBef>
              <a:buSzPct val="85000"/>
              <a:buFontTx/>
              <a:buChar char="•"/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Removable bundle without floating head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MA Designation System. © 1988 by Tubular Exchanger Manufacturers Associ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75" y="81874"/>
            <a:ext cx="5326941" cy="66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t" anchorCtr="1">
            <a:normAutofit/>
          </a:bodyPr>
          <a:lstStyle/>
          <a:p>
            <a:pPr eaLnBrk="1" hangingPunct="1">
              <a:defRPr/>
            </a:pPr>
            <a:r>
              <a:rPr lang="en-US" sz="3200"/>
              <a:t>Selection of Exchanger Type: Examples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93889" y="1187450"/>
            <a:ext cx="3921125" cy="2387600"/>
          </a:xfrm>
          <a:ln>
            <a:solidFill>
              <a:schemeClr val="tx1"/>
            </a:solidFill>
          </a:ln>
        </p:spPr>
        <p:txBody>
          <a:bodyPr vert="horz" lIns="92075" tIns="0" rIns="92075" bIns="0" rtlCol="0" anchorCtr="1">
            <a:normAutofit/>
          </a:bodyPr>
          <a:lstStyle/>
          <a:p>
            <a:pPr marL="462280" indent="-462280">
              <a:buNone/>
              <a:defRPr/>
            </a:pPr>
            <a:r>
              <a:rPr lang="en-US" sz="2000"/>
              <a:t>1)	Feed preheater</a:t>
            </a:r>
          </a:p>
          <a:p>
            <a:pPr marL="462280" indent="-462280">
              <a:buNone/>
              <a:defRPr/>
            </a:pPr>
            <a:r>
              <a:rPr lang="en-US" sz="2000"/>
              <a:t>	Low pressure</a:t>
            </a:r>
          </a:p>
          <a:p>
            <a:pPr marL="462280" indent="-462280">
              <a:buNone/>
              <a:defRPr/>
            </a:pPr>
            <a:r>
              <a:rPr lang="en-US" sz="2000"/>
              <a:t>	Tubeside - Steam</a:t>
            </a:r>
          </a:p>
          <a:p>
            <a:pPr marL="462280" indent="-462280">
              <a:buNone/>
              <a:defRPr/>
            </a:pPr>
            <a:r>
              <a:rPr lang="en-US" sz="2000"/>
              <a:t>	Shellside – Naphtha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6102351" y="3875088"/>
            <a:ext cx="3921125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92075" tIns="0" rIns="92075" bIns="0" anchorCtr="1"/>
          <a:lstStyle/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4)	Sterilizer Preheat</a:t>
            </a:r>
          </a:p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Low pressure</a:t>
            </a:r>
          </a:p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Tubeside - Milk</a:t>
            </a:r>
          </a:p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Shellside - Steam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1889126" y="3867150"/>
            <a:ext cx="3921125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92075" tIns="0" rIns="92075" bIns="0" anchorCtr="1"/>
          <a:lstStyle/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	Reboiler</a:t>
            </a:r>
          </a:p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Medium pressure</a:t>
            </a:r>
          </a:p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Tubeside - Steam</a:t>
            </a:r>
          </a:p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Shellside - Kerosene</a:t>
            </a:r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6081714" y="1187450"/>
            <a:ext cx="3921125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92075" tIns="0" rIns="92075" bIns="0" anchorCtr="1"/>
          <a:lstStyle/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	Crude preheat train</a:t>
            </a:r>
          </a:p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Low pressure</a:t>
            </a:r>
          </a:p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Tubeside – Vacuum Residue</a:t>
            </a:r>
          </a:p>
          <a:p>
            <a:pPr marL="462280" indent="-462280">
              <a:spcBef>
                <a:spcPct val="8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Shellside – Crude oil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454401" y="31115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BEU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104064" y="3130550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AES or AET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707313" y="5832475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AET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874963" y="5791200"/>
            <a:ext cx="2011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BKU or BHM</a:t>
            </a:r>
          </a:p>
        </p:txBody>
      </p:sp>
      <p:sp>
        <p:nvSpPr>
          <p:cNvPr id="324619" name="Rectangle 11"/>
          <p:cNvSpPr>
            <a:spLocks noChangeArrowheads="1"/>
          </p:cNvSpPr>
          <p:nvPr/>
        </p:nvSpPr>
        <p:spPr bwMode="auto">
          <a:xfrm>
            <a:off x="2365375" y="3155950"/>
            <a:ext cx="30813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6602414" y="3176588"/>
            <a:ext cx="30813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2311400" y="5816600"/>
            <a:ext cx="30813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4622" name="Rectangle 14"/>
          <p:cNvSpPr>
            <a:spLocks noChangeArrowheads="1"/>
          </p:cNvSpPr>
          <p:nvPr/>
        </p:nvSpPr>
        <p:spPr bwMode="auto">
          <a:xfrm>
            <a:off x="6499225" y="5845175"/>
            <a:ext cx="30813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9" grpId="0" animBg="1"/>
      <p:bldP spid="324620" grpId="0" animBg="1"/>
      <p:bldP spid="324621" grpId="0" animBg="1"/>
      <p:bldP spid="3246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6112" y="932689"/>
            <a:ext cx="8696960" cy="5193478"/>
          </a:xfrm>
        </p:spPr>
        <p:txBody>
          <a:bodyPr/>
          <a:lstStyle/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8800" b="1" dirty="0"/>
              <a:t>         Week 5</a:t>
            </a:r>
          </a:p>
          <a:p>
            <a:endParaRPr lang="en-US" sz="8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t" anchorCtr="1">
            <a:normAutofit/>
          </a:bodyPr>
          <a:lstStyle/>
          <a:p>
            <a:pPr eaLnBrk="1" hangingPunct="1">
              <a:defRPr/>
            </a:pPr>
            <a:r>
              <a:rPr lang="en-US"/>
              <a:t>Lmtd Correction Factors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9914" y="896938"/>
            <a:ext cx="8612187" cy="334962"/>
          </a:xfrm>
        </p:spPr>
        <p:txBody>
          <a:bodyPr vert="horz" lIns="92075" tIns="0" rIns="92075" bIns="0" rtlCol="0" anchorCtr="1">
            <a:normAutofit fontScale="6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/>
              <a:t>E Shell - 1 Shell Pass: Similar correlations exist for other shell arrangements</a:t>
            </a:r>
          </a:p>
        </p:txBody>
      </p:sp>
      <p:sp>
        <p:nvSpPr>
          <p:cNvPr id="24580" name="Freeform 7"/>
          <p:cNvSpPr/>
          <p:nvPr/>
        </p:nvSpPr>
        <p:spPr bwMode="auto">
          <a:xfrm>
            <a:off x="2955925" y="2554289"/>
            <a:ext cx="19050" cy="1587"/>
          </a:xfrm>
          <a:custGeom>
            <a:avLst/>
            <a:gdLst>
              <a:gd name="T0" fmla="*/ 0 w 24"/>
              <a:gd name="T1" fmla="*/ 0 h 1587"/>
              <a:gd name="T2" fmla="*/ 24 w 24"/>
              <a:gd name="T3" fmla="*/ 0 h 1587"/>
              <a:gd name="T4" fmla="*/ 0 w 24"/>
              <a:gd name="T5" fmla="*/ 0 h 1587"/>
              <a:gd name="T6" fmla="*/ 0 60000 65536"/>
              <a:gd name="T7" fmla="*/ 0 60000 65536"/>
              <a:gd name="T8" fmla="*/ 0 60000 65536"/>
              <a:gd name="T9" fmla="*/ 0 w 24"/>
              <a:gd name="T10" fmla="*/ 0 h 1587"/>
              <a:gd name="T11" fmla="*/ 24 w 2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587">
                <a:moveTo>
                  <a:pt x="0" y="0"/>
                </a:move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Freeform 754"/>
          <p:cNvSpPr/>
          <p:nvPr/>
        </p:nvSpPr>
        <p:spPr bwMode="auto">
          <a:xfrm>
            <a:off x="3063875" y="2582864"/>
            <a:ext cx="19050" cy="1587"/>
          </a:xfrm>
          <a:custGeom>
            <a:avLst/>
            <a:gdLst>
              <a:gd name="T0" fmla="*/ 24 w 24"/>
              <a:gd name="T1" fmla="*/ 0 h 1587"/>
              <a:gd name="T2" fmla="*/ 0 w 24"/>
              <a:gd name="T3" fmla="*/ 0 h 1587"/>
              <a:gd name="T4" fmla="*/ 24 w 24"/>
              <a:gd name="T5" fmla="*/ 0 h 1587"/>
              <a:gd name="T6" fmla="*/ 0 60000 65536"/>
              <a:gd name="T7" fmla="*/ 0 60000 65536"/>
              <a:gd name="T8" fmla="*/ 0 60000 65536"/>
              <a:gd name="T9" fmla="*/ 0 w 24"/>
              <a:gd name="T10" fmla="*/ 0 h 1587"/>
              <a:gd name="T11" fmla="*/ 24 w 2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58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2" name="Group 772"/>
          <p:cNvGrpSpPr/>
          <p:nvPr/>
        </p:nvGrpSpPr>
        <p:grpSpPr bwMode="auto">
          <a:xfrm>
            <a:off x="2036764" y="1311275"/>
            <a:ext cx="7724775" cy="5189538"/>
            <a:chOff x="323" y="826"/>
            <a:chExt cx="4866" cy="3269"/>
          </a:xfrm>
        </p:grpSpPr>
        <p:sp>
          <p:nvSpPr>
            <p:cNvPr id="24585" name="Rectangle 4"/>
            <p:cNvSpPr>
              <a:spLocks noChangeArrowheads="1"/>
            </p:cNvSpPr>
            <p:nvPr/>
          </p:nvSpPr>
          <p:spPr bwMode="auto">
            <a:xfrm>
              <a:off x="5153" y="3289"/>
              <a:ext cx="4" cy="7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6" name="Rectangle 5"/>
            <p:cNvSpPr>
              <a:spLocks noChangeArrowheads="1"/>
            </p:cNvSpPr>
            <p:nvPr/>
          </p:nvSpPr>
          <p:spPr bwMode="auto">
            <a:xfrm>
              <a:off x="696" y="3289"/>
              <a:ext cx="4" cy="7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7" name="Rectangle 6"/>
            <p:cNvSpPr>
              <a:spLocks noChangeArrowheads="1"/>
            </p:cNvSpPr>
            <p:nvPr/>
          </p:nvSpPr>
          <p:spPr bwMode="auto">
            <a:xfrm>
              <a:off x="2033" y="3660"/>
              <a:ext cx="312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4588" name="Picture 7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" y="826"/>
              <a:ext cx="4866" cy="3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Text Box 765"/>
            <p:cNvSpPr txBox="1">
              <a:spLocks noChangeArrowheads="1"/>
            </p:cNvSpPr>
            <p:nvPr/>
          </p:nvSpPr>
          <p:spPr bwMode="auto">
            <a:xfrm>
              <a:off x="865" y="3368"/>
              <a:ext cx="2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T</a:t>
              </a:r>
              <a:r>
                <a:rPr lang="en-US" altLang="en-US" sz="1200" baseline="-25000"/>
                <a:t>1</a:t>
              </a:r>
              <a:endParaRPr lang="en-US" altLang="en-US" sz="1200"/>
            </a:p>
          </p:txBody>
        </p:sp>
        <p:sp>
          <p:nvSpPr>
            <p:cNvPr id="24590" name="Text Box 766"/>
            <p:cNvSpPr txBox="1">
              <a:spLocks noChangeArrowheads="1"/>
            </p:cNvSpPr>
            <p:nvPr/>
          </p:nvSpPr>
          <p:spPr bwMode="auto">
            <a:xfrm>
              <a:off x="1349" y="3876"/>
              <a:ext cx="2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T</a:t>
              </a:r>
              <a:r>
                <a:rPr lang="en-US" altLang="en-US" sz="1200" baseline="-25000"/>
                <a:t>2</a:t>
              </a:r>
              <a:endParaRPr lang="en-US" altLang="en-US" sz="1200"/>
            </a:p>
          </p:txBody>
        </p:sp>
        <p:sp>
          <p:nvSpPr>
            <p:cNvPr id="24591" name="Text Box 767"/>
            <p:cNvSpPr txBox="1">
              <a:spLocks noChangeArrowheads="1"/>
            </p:cNvSpPr>
            <p:nvPr/>
          </p:nvSpPr>
          <p:spPr bwMode="auto">
            <a:xfrm>
              <a:off x="1749" y="3696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t</a:t>
              </a:r>
              <a:r>
                <a:rPr lang="en-US" altLang="en-US" sz="1200" baseline="-25000"/>
                <a:t>1</a:t>
              </a:r>
              <a:endParaRPr lang="en-US" altLang="en-US" sz="1200"/>
            </a:p>
          </p:txBody>
        </p:sp>
        <p:sp>
          <p:nvSpPr>
            <p:cNvPr id="24592" name="Text Box 768"/>
            <p:cNvSpPr txBox="1">
              <a:spLocks noChangeArrowheads="1"/>
            </p:cNvSpPr>
            <p:nvPr/>
          </p:nvSpPr>
          <p:spPr bwMode="auto">
            <a:xfrm>
              <a:off x="1717" y="3484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t</a:t>
              </a:r>
              <a:r>
                <a:rPr lang="en-US" altLang="en-US" sz="1200" baseline="-25000"/>
                <a:t>2</a:t>
              </a:r>
              <a:endParaRPr lang="en-US" altLang="en-US" sz="1200"/>
            </a:p>
          </p:txBody>
        </p:sp>
        <p:sp>
          <p:nvSpPr>
            <p:cNvPr id="24593" name="Text Box 769"/>
            <p:cNvSpPr txBox="1">
              <a:spLocks noChangeArrowheads="1"/>
            </p:cNvSpPr>
            <p:nvPr/>
          </p:nvSpPr>
          <p:spPr bwMode="auto">
            <a:xfrm>
              <a:off x="2201" y="3720"/>
              <a:ext cx="6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R = (T</a:t>
              </a:r>
              <a:r>
                <a:rPr lang="en-US" altLang="en-US" sz="1200" baseline="-25000"/>
                <a:t>1</a:t>
              </a:r>
              <a:r>
                <a:rPr lang="en-US" altLang="en-US" sz="1200"/>
                <a:t> - T</a:t>
              </a:r>
              <a:r>
                <a:rPr lang="en-US" altLang="en-US" sz="1200" baseline="-25000"/>
                <a:t>2</a:t>
              </a:r>
              <a:r>
                <a:rPr lang="en-US" altLang="en-US" sz="1200"/>
                <a:t>)</a:t>
              </a:r>
            </a:p>
          </p:txBody>
        </p:sp>
        <p:sp>
          <p:nvSpPr>
            <p:cNvPr id="24594" name="Text Box 770"/>
            <p:cNvSpPr txBox="1">
              <a:spLocks noChangeArrowheads="1"/>
            </p:cNvSpPr>
            <p:nvPr/>
          </p:nvSpPr>
          <p:spPr bwMode="auto">
            <a:xfrm>
              <a:off x="2385" y="3836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(t</a:t>
              </a:r>
              <a:r>
                <a:rPr lang="en-US" altLang="en-US" sz="1200" baseline="-25000"/>
                <a:t>2</a:t>
              </a:r>
              <a:r>
                <a:rPr lang="en-US" altLang="en-US" sz="1200"/>
                <a:t> – t</a:t>
              </a:r>
              <a:r>
                <a:rPr lang="en-US" altLang="en-US" sz="1200" baseline="-25000"/>
                <a:t>1</a:t>
              </a:r>
              <a:r>
                <a:rPr lang="en-US" altLang="en-US" sz="1200"/>
                <a:t>)</a:t>
              </a:r>
            </a:p>
          </p:txBody>
        </p:sp>
        <p:sp>
          <p:nvSpPr>
            <p:cNvPr id="24595" name="Line 771"/>
            <p:cNvSpPr>
              <a:spLocks noChangeShapeType="1"/>
            </p:cNvSpPr>
            <p:nvPr/>
          </p:nvSpPr>
          <p:spPr bwMode="auto">
            <a:xfrm>
              <a:off x="2440" y="387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3" name="Text Box 773"/>
          <p:cNvSpPr txBox="1">
            <a:spLocks noChangeArrowheads="1"/>
          </p:cNvSpPr>
          <p:nvPr/>
        </p:nvSpPr>
        <p:spPr bwMode="auto">
          <a:xfrm rot="-5400000">
            <a:off x="7985125" y="3927475"/>
            <a:ext cx="461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Perry’s Chemical Engineers Handbook, McGraw-Hill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Temperature Cross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>
          <a:xfrm>
            <a:off x="962555" y="1395414"/>
            <a:ext cx="4721225" cy="4054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When </a:t>
            </a:r>
            <a:r>
              <a:rPr lang="en-US" sz="2000" dirty="0" err="1"/>
              <a:t>T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, out</a:t>
            </a:r>
            <a:r>
              <a:rPr lang="en-US" sz="2000" dirty="0"/>
              <a:t> &lt; T</a:t>
            </a:r>
            <a:r>
              <a:rPr lang="en-US" sz="2000" baseline="-25000" dirty="0"/>
              <a:t>c, out</a:t>
            </a:r>
            <a:r>
              <a:rPr lang="en-US" sz="2000" dirty="0"/>
              <a:t> we have a “temperature cross”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Temperature cross causes problems if exchanger is not counter-current and gives low F factors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If </a:t>
            </a:r>
            <a:r>
              <a:rPr lang="en-US" sz="2000" dirty="0" err="1"/>
              <a:t>T</a:t>
            </a:r>
            <a:r>
              <a:rPr lang="en-US" sz="2000" baseline="-25000" dirty="0" err="1"/>
              <a:t>c,out</a:t>
            </a:r>
            <a:r>
              <a:rPr lang="en-US" sz="2000" dirty="0"/>
              <a:t> – </a:t>
            </a:r>
            <a:r>
              <a:rPr lang="en-US" sz="2000" dirty="0" err="1"/>
              <a:t>T</a:t>
            </a:r>
            <a:r>
              <a:rPr lang="en-US" sz="2000" baseline="-25000" dirty="0" err="1"/>
              <a:t>h,out</a:t>
            </a:r>
            <a:r>
              <a:rPr lang="en-US" sz="2000" dirty="0"/>
              <a:t> &gt; 5% of </a:t>
            </a:r>
            <a:r>
              <a:rPr lang="en-US" sz="2000" dirty="0" err="1"/>
              <a:t>Lmtd</a:t>
            </a:r>
            <a:r>
              <a:rPr lang="en-US" sz="2000" dirty="0"/>
              <a:t> then F &lt; 0.8 and it is usually best to split the exchanger into multiple shells in series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Number of shells can be estimated by stepping off on T-H diagram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grpSp>
        <p:nvGrpSpPr>
          <p:cNvPr id="25604" name="Group 23"/>
          <p:cNvGrpSpPr/>
          <p:nvPr/>
        </p:nvGrpSpPr>
        <p:grpSpPr bwMode="auto">
          <a:xfrm>
            <a:off x="6638925" y="1268414"/>
            <a:ext cx="3390900" cy="2060575"/>
            <a:chOff x="3129" y="929"/>
            <a:chExt cx="2136" cy="1298"/>
          </a:xfrm>
        </p:grpSpPr>
        <p:sp>
          <p:nvSpPr>
            <p:cNvPr id="25615" name="Freeform 4"/>
            <p:cNvSpPr/>
            <p:nvPr/>
          </p:nvSpPr>
          <p:spPr bwMode="auto">
            <a:xfrm>
              <a:off x="3521" y="929"/>
              <a:ext cx="1579" cy="1013"/>
            </a:xfrm>
            <a:custGeom>
              <a:avLst/>
              <a:gdLst>
                <a:gd name="T0" fmla="*/ 0 w 1579"/>
                <a:gd name="T1" fmla="*/ 0 h 1013"/>
                <a:gd name="T2" fmla="*/ 0 w 1579"/>
                <a:gd name="T3" fmla="*/ 1013 h 1013"/>
                <a:gd name="T4" fmla="*/ 1579 w 1579"/>
                <a:gd name="T5" fmla="*/ 1013 h 1013"/>
                <a:gd name="T6" fmla="*/ 0 60000 65536"/>
                <a:gd name="T7" fmla="*/ 0 60000 65536"/>
                <a:gd name="T8" fmla="*/ 0 60000 65536"/>
                <a:gd name="T9" fmla="*/ 0 w 1579"/>
                <a:gd name="T10" fmla="*/ 0 h 1013"/>
                <a:gd name="T11" fmla="*/ 1579 w 1579"/>
                <a:gd name="T12" fmla="*/ 1013 h 10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9" h="1013">
                  <a:moveTo>
                    <a:pt x="0" y="0"/>
                  </a:moveTo>
                  <a:lnTo>
                    <a:pt x="0" y="1013"/>
                  </a:lnTo>
                  <a:lnTo>
                    <a:pt x="1579" y="101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129" y="990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T</a:t>
              </a:r>
            </a:p>
          </p:txBody>
        </p:sp>
        <p:sp>
          <p:nvSpPr>
            <p:cNvPr id="25617" name="Text Box 6"/>
            <p:cNvSpPr txBox="1">
              <a:spLocks noChangeArrowheads="1"/>
            </p:cNvSpPr>
            <p:nvPr/>
          </p:nvSpPr>
          <p:spPr bwMode="auto">
            <a:xfrm>
              <a:off x="4071" y="2015"/>
              <a:ext cx="1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Duty, or Enthalpy, H</a:t>
              </a:r>
            </a:p>
          </p:txBody>
        </p:sp>
        <p:sp>
          <p:nvSpPr>
            <p:cNvPr id="25618" name="Line 7"/>
            <p:cNvSpPr>
              <a:spLocks noChangeShapeType="1"/>
            </p:cNvSpPr>
            <p:nvPr/>
          </p:nvSpPr>
          <p:spPr bwMode="auto">
            <a:xfrm flipV="1">
              <a:off x="3633" y="1106"/>
              <a:ext cx="1021" cy="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8"/>
            <p:cNvSpPr>
              <a:spLocks noChangeShapeType="1"/>
            </p:cNvSpPr>
            <p:nvPr/>
          </p:nvSpPr>
          <p:spPr bwMode="auto">
            <a:xfrm flipV="1">
              <a:off x="3636" y="1276"/>
              <a:ext cx="1059" cy="45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9"/>
            <p:cNvSpPr>
              <a:spLocks noChangeShapeType="1"/>
            </p:cNvSpPr>
            <p:nvPr/>
          </p:nvSpPr>
          <p:spPr bwMode="auto">
            <a:xfrm>
              <a:off x="3560" y="1356"/>
              <a:ext cx="1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5" name="Group 22"/>
          <p:cNvGrpSpPr/>
          <p:nvPr/>
        </p:nvGrpSpPr>
        <p:grpSpPr bwMode="auto">
          <a:xfrm>
            <a:off x="6615113" y="3587751"/>
            <a:ext cx="3128962" cy="2030413"/>
            <a:chOff x="3207" y="2539"/>
            <a:chExt cx="1971" cy="1279"/>
          </a:xfrm>
        </p:grpSpPr>
        <p:sp>
          <p:nvSpPr>
            <p:cNvPr id="25609" name="Freeform 12"/>
            <p:cNvSpPr/>
            <p:nvPr/>
          </p:nvSpPr>
          <p:spPr bwMode="auto">
            <a:xfrm>
              <a:off x="3599" y="2539"/>
              <a:ext cx="1579" cy="1013"/>
            </a:xfrm>
            <a:custGeom>
              <a:avLst/>
              <a:gdLst>
                <a:gd name="T0" fmla="*/ 0 w 1579"/>
                <a:gd name="T1" fmla="*/ 0 h 1013"/>
                <a:gd name="T2" fmla="*/ 0 w 1579"/>
                <a:gd name="T3" fmla="*/ 1013 h 1013"/>
                <a:gd name="T4" fmla="*/ 1579 w 1579"/>
                <a:gd name="T5" fmla="*/ 1013 h 1013"/>
                <a:gd name="T6" fmla="*/ 0 60000 65536"/>
                <a:gd name="T7" fmla="*/ 0 60000 65536"/>
                <a:gd name="T8" fmla="*/ 0 60000 65536"/>
                <a:gd name="T9" fmla="*/ 0 w 1579"/>
                <a:gd name="T10" fmla="*/ 0 h 1013"/>
                <a:gd name="T11" fmla="*/ 1579 w 1579"/>
                <a:gd name="T12" fmla="*/ 1013 h 10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9" h="1013">
                  <a:moveTo>
                    <a:pt x="0" y="0"/>
                  </a:moveTo>
                  <a:lnTo>
                    <a:pt x="0" y="1013"/>
                  </a:lnTo>
                  <a:lnTo>
                    <a:pt x="1579" y="101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Text Box 13"/>
            <p:cNvSpPr txBox="1">
              <a:spLocks noChangeArrowheads="1"/>
            </p:cNvSpPr>
            <p:nvPr/>
          </p:nvSpPr>
          <p:spPr bwMode="auto">
            <a:xfrm>
              <a:off x="3207" y="2600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T</a:t>
              </a:r>
            </a:p>
          </p:txBody>
        </p:sp>
        <p:sp>
          <p:nvSpPr>
            <p:cNvPr id="25611" name="Text Box 14"/>
            <p:cNvSpPr txBox="1">
              <a:spLocks noChangeArrowheads="1"/>
            </p:cNvSpPr>
            <p:nvPr/>
          </p:nvSpPr>
          <p:spPr bwMode="auto">
            <a:xfrm>
              <a:off x="4855" y="360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H</a:t>
              </a:r>
            </a:p>
          </p:txBody>
        </p:sp>
        <p:sp>
          <p:nvSpPr>
            <p:cNvPr id="25612" name="Freeform 18"/>
            <p:cNvSpPr/>
            <p:nvPr/>
          </p:nvSpPr>
          <p:spPr bwMode="auto">
            <a:xfrm>
              <a:off x="3764" y="2704"/>
              <a:ext cx="1216" cy="416"/>
            </a:xfrm>
            <a:custGeom>
              <a:avLst/>
              <a:gdLst>
                <a:gd name="T0" fmla="*/ 0 w 1216"/>
                <a:gd name="T1" fmla="*/ 284 h 284"/>
                <a:gd name="T2" fmla="*/ 44 w 1216"/>
                <a:gd name="T3" fmla="*/ 256 h 284"/>
                <a:gd name="T4" fmla="*/ 476 w 1216"/>
                <a:gd name="T5" fmla="*/ 136 h 284"/>
                <a:gd name="T6" fmla="*/ 604 w 1216"/>
                <a:gd name="T7" fmla="*/ 128 h 284"/>
                <a:gd name="T8" fmla="*/ 656 w 1216"/>
                <a:gd name="T9" fmla="*/ 124 h 284"/>
                <a:gd name="T10" fmla="*/ 800 w 1216"/>
                <a:gd name="T11" fmla="*/ 120 h 284"/>
                <a:gd name="T12" fmla="*/ 1104 w 1216"/>
                <a:gd name="T13" fmla="*/ 52 h 284"/>
                <a:gd name="T14" fmla="*/ 1216 w 1216"/>
                <a:gd name="T15" fmla="*/ 0 h 2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6"/>
                <a:gd name="T25" fmla="*/ 0 h 284"/>
                <a:gd name="T26" fmla="*/ 1216 w 1216"/>
                <a:gd name="T27" fmla="*/ 284 h 2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6" h="284">
                  <a:moveTo>
                    <a:pt x="0" y="284"/>
                  </a:moveTo>
                  <a:cubicBezTo>
                    <a:pt x="12" y="267"/>
                    <a:pt x="29" y="269"/>
                    <a:pt x="44" y="256"/>
                  </a:cubicBezTo>
                  <a:cubicBezTo>
                    <a:pt x="171" y="150"/>
                    <a:pt x="315" y="149"/>
                    <a:pt x="476" y="136"/>
                  </a:cubicBezTo>
                  <a:cubicBezTo>
                    <a:pt x="578" y="128"/>
                    <a:pt x="463" y="137"/>
                    <a:pt x="604" y="128"/>
                  </a:cubicBezTo>
                  <a:cubicBezTo>
                    <a:pt x="621" y="127"/>
                    <a:pt x="639" y="125"/>
                    <a:pt x="656" y="124"/>
                  </a:cubicBezTo>
                  <a:cubicBezTo>
                    <a:pt x="704" y="122"/>
                    <a:pt x="752" y="121"/>
                    <a:pt x="800" y="120"/>
                  </a:cubicBezTo>
                  <a:cubicBezTo>
                    <a:pt x="903" y="112"/>
                    <a:pt x="1006" y="85"/>
                    <a:pt x="1104" y="52"/>
                  </a:cubicBezTo>
                  <a:cubicBezTo>
                    <a:pt x="1141" y="40"/>
                    <a:pt x="1174" y="0"/>
                    <a:pt x="121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19"/>
            <p:cNvSpPr/>
            <p:nvPr/>
          </p:nvSpPr>
          <p:spPr bwMode="auto">
            <a:xfrm>
              <a:off x="3796" y="2872"/>
              <a:ext cx="1180" cy="512"/>
            </a:xfrm>
            <a:custGeom>
              <a:avLst/>
              <a:gdLst>
                <a:gd name="T0" fmla="*/ 0 w 1180"/>
                <a:gd name="T1" fmla="*/ 456 h 456"/>
                <a:gd name="T2" fmla="*/ 36 w 1180"/>
                <a:gd name="T3" fmla="*/ 356 h 456"/>
                <a:gd name="T4" fmla="*/ 120 w 1180"/>
                <a:gd name="T5" fmla="*/ 272 h 456"/>
                <a:gd name="T6" fmla="*/ 148 w 1180"/>
                <a:gd name="T7" fmla="*/ 244 h 456"/>
                <a:gd name="T8" fmla="*/ 196 w 1180"/>
                <a:gd name="T9" fmla="*/ 220 h 456"/>
                <a:gd name="T10" fmla="*/ 292 w 1180"/>
                <a:gd name="T11" fmla="*/ 180 h 456"/>
                <a:gd name="T12" fmla="*/ 416 w 1180"/>
                <a:gd name="T13" fmla="*/ 144 h 456"/>
                <a:gd name="T14" fmla="*/ 508 w 1180"/>
                <a:gd name="T15" fmla="*/ 128 h 456"/>
                <a:gd name="T16" fmla="*/ 672 w 1180"/>
                <a:gd name="T17" fmla="*/ 96 h 456"/>
                <a:gd name="T18" fmla="*/ 1012 w 1180"/>
                <a:gd name="T19" fmla="*/ 40 h 456"/>
                <a:gd name="T20" fmla="*/ 1180 w 1180"/>
                <a:gd name="T21" fmla="*/ 0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0"/>
                <a:gd name="T34" fmla="*/ 0 h 456"/>
                <a:gd name="T35" fmla="*/ 1180 w 1180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0" h="456">
                  <a:moveTo>
                    <a:pt x="0" y="456"/>
                  </a:moveTo>
                  <a:cubicBezTo>
                    <a:pt x="6" y="439"/>
                    <a:pt x="16" y="387"/>
                    <a:pt x="36" y="356"/>
                  </a:cubicBezTo>
                  <a:cubicBezTo>
                    <a:pt x="60" y="324"/>
                    <a:pt x="85" y="296"/>
                    <a:pt x="120" y="272"/>
                  </a:cubicBezTo>
                  <a:cubicBezTo>
                    <a:pt x="138" y="244"/>
                    <a:pt x="127" y="251"/>
                    <a:pt x="148" y="244"/>
                  </a:cubicBezTo>
                  <a:cubicBezTo>
                    <a:pt x="163" y="229"/>
                    <a:pt x="180" y="231"/>
                    <a:pt x="196" y="220"/>
                  </a:cubicBezTo>
                  <a:cubicBezTo>
                    <a:pt x="226" y="200"/>
                    <a:pt x="258" y="191"/>
                    <a:pt x="292" y="180"/>
                  </a:cubicBezTo>
                  <a:cubicBezTo>
                    <a:pt x="333" y="166"/>
                    <a:pt x="373" y="153"/>
                    <a:pt x="416" y="144"/>
                  </a:cubicBezTo>
                  <a:cubicBezTo>
                    <a:pt x="446" y="137"/>
                    <a:pt x="478" y="138"/>
                    <a:pt x="508" y="128"/>
                  </a:cubicBezTo>
                  <a:cubicBezTo>
                    <a:pt x="563" y="110"/>
                    <a:pt x="614" y="100"/>
                    <a:pt x="672" y="96"/>
                  </a:cubicBezTo>
                  <a:cubicBezTo>
                    <a:pt x="785" y="73"/>
                    <a:pt x="898" y="55"/>
                    <a:pt x="1012" y="40"/>
                  </a:cubicBezTo>
                  <a:cubicBezTo>
                    <a:pt x="1069" y="32"/>
                    <a:pt x="1121" y="0"/>
                    <a:pt x="1180" y="0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olid"/>
              <a:round/>
              <a:headEnd type="none" w="med" len="med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20"/>
            <p:cNvSpPr/>
            <p:nvPr/>
          </p:nvSpPr>
          <p:spPr bwMode="auto">
            <a:xfrm>
              <a:off x="3792" y="2844"/>
              <a:ext cx="1172" cy="528"/>
            </a:xfrm>
            <a:custGeom>
              <a:avLst/>
              <a:gdLst>
                <a:gd name="T0" fmla="*/ 4 w 1172"/>
                <a:gd name="T1" fmla="*/ 528 h 528"/>
                <a:gd name="T2" fmla="*/ 0 w 1172"/>
                <a:gd name="T3" fmla="*/ 276 h 528"/>
                <a:gd name="T4" fmla="*/ 204 w 1172"/>
                <a:gd name="T5" fmla="*/ 272 h 528"/>
                <a:gd name="T6" fmla="*/ 204 w 1172"/>
                <a:gd name="T7" fmla="*/ 108 h 528"/>
                <a:gd name="T8" fmla="*/ 868 w 1172"/>
                <a:gd name="T9" fmla="*/ 104 h 528"/>
                <a:gd name="T10" fmla="*/ 868 w 1172"/>
                <a:gd name="T11" fmla="*/ 12 h 528"/>
                <a:gd name="T12" fmla="*/ 1172 w 1172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2"/>
                <a:gd name="T22" fmla="*/ 0 h 528"/>
                <a:gd name="T23" fmla="*/ 1172 w 1172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2" h="528">
                  <a:moveTo>
                    <a:pt x="4" y="528"/>
                  </a:moveTo>
                  <a:lnTo>
                    <a:pt x="0" y="276"/>
                  </a:lnTo>
                  <a:lnTo>
                    <a:pt x="204" y="272"/>
                  </a:lnTo>
                  <a:lnTo>
                    <a:pt x="204" y="108"/>
                  </a:lnTo>
                  <a:lnTo>
                    <a:pt x="868" y="104"/>
                  </a:lnTo>
                  <a:lnTo>
                    <a:pt x="868" y="12"/>
                  </a:lnTo>
                  <a:lnTo>
                    <a:pt x="117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6" name="Text Box 21"/>
          <p:cNvSpPr txBox="1">
            <a:spLocks noChangeArrowheads="1"/>
          </p:cNvSpPr>
          <p:nvPr/>
        </p:nvSpPr>
        <p:spPr bwMode="auto">
          <a:xfrm>
            <a:off x="1988080" y="5155993"/>
            <a:ext cx="739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 dirty="0"/>
              <a:t> Real exchangers can have non-constant </a:t>
            </a:r>
            <a:r>
              <a:rPr lang="en-US" altLang="en-US" sz="1800" dirty="0" err="1"/>
              <a:t>C</a:t>
            </a:r>
            <a:r>
              <a:rPr lang="en-US" altLang="en-US" sz="1800" baseline="-25000" dirty="0" err="1"/>
              <a:t>p</a:t>
            </a:r>
            <a:endParaRPr lang="en-US" altLang="en-US" sz="1800" baseline="-25000" dirty="0"/>
          </a:p>
          <a:p>
            <a:pPr eaLnBrk="1" hangingPunct="1">
              <a:buFontTx/>
              <a:buChar char="•"/>
            </a:pPr>
            <a:r>
              <a:rPr lang="en-US" altLang="en-US" sz="1800" dirty="0"/>
              <a:t> Size &amp; duty of HX in series is not necessarily the same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/>
              <a:t> Large number of shells in series approximates pure counter-current exchange</a:t>
            </a:r>
          </a:p>
        </p:txBody>
      </p:sp>
      <p:sp>
        <p:nvSpPr>
          <p:cNvPr id="25607" name="Text Box 24"/>
          <p:cNvSpPr txBox="1">
            <a:spLocks noChangeArrowheads="1"/>
          </p:cNvSpPr>
          <p:nvPr/>
        </p:nvSpPr>
        <p:spPr bwMode="auto">
          <a:xfrm>
            <a:off x="1292230" y="5241174"/>
            <a:ext cx="7184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Note: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2" y="1199356"/>
            <a:ext cx="58007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988" name="Rectangle 4"/>
          <p:cNvSpPr>
            <a:spLocks noGrp="1" noChangeArrowheads="1"/>
          </p:cNvSpPr>
          <p:nvPr>
            <p:ph type="title"/>
          </p:nvPr>
        </p:nvSpPr>
        <p:spPr>
          <a:xfrm>
            <a:off x="509752" y="23098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Temperature Cross in Simulation</a:t>
            </a:r>
          </a:p>
        </p:txBody>
      </p:sp>
      <p:sp>
        <p:nvSpPr>
          <p:cNvPr id="1193989" name="Rectangle 5"/>
          <p:cNvSpPr>
            <a:spLocks noGrp="1" noChangeArrowheads="1"/>
          </p:cNvSpPr>
          <p:nvPr>
            <p:ph idx="1"/>
          </p:nvPr>
        </p:nvSpPr>
        <p:spPr>
          <a:xfrm>
            <a:off x="6890901" y="1658145"/>
            <a:ext cx="2713037" cy="45608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Most simulators show an error if there is a low F factor </a:t>
            </a:r>
          </a:p>
          <a:p>
            <a:pPr eaLnBrk="1" hangingPunct="1">
              <a:defRPr/>
            </a:pPr>
            <a:r>
              <a:rPr lang="en-US" dirty="0"/>
              <a:t>For example, in </a:t>
            </a:r>
            <a:r>
              <a:rPr lang="en-US" dirty="0" err="1"/>
              <a:t>UniSim</a:t>
            </a:r>
            <a:r>
              <a:rPr lang="en-US" dirty="0"/>
              <a:t> Design the exchanger shows up yellow</a:t>
            </a: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H="1" flipV="1">
            <a:off x="2010788" y="3031332"/>
            <a:ext cx="5209818" cy="237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87" y="1270000"/>
            <a:ext cx="6761162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5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Temperature Cross in Simulation</a:t>
            </a:r>
          </a:p>
        </p:txBody>
      </p:sp>
      <p:sp>
        <p:nvSpPr>
          <p:cNvPr id="1195014" name="Rectangle 6"/>
          <p:cNvSpPr>
            <a:spLocks noGrp="1" noChangeArrowheads="1"/>
          </p:cNvSpPr>
          <p:nvPr>
            <p:ph idx="1"/>
          </p:nvPr>
        </p:nvSpPr>
        <p:spPr>
          <a:xfrm>
            <a:off x="1513381" y="5683250"/>
            <a:ext cx="8229600" cy="6238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Opening the exchanger shows the low F factor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17370" y="1344295"/>
          <a:ext cx="9462770" cy="48901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68580" marR="14160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Bloom's</a:t>
                      </a:r>
                      <a:r>
                        <a:rPr lang="en-US" sz="1235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r>
                        <a:rPr lang="en-US" sz="1235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Marks</a:t>
                      </a:r>
                      <a:r>
                        <a:rPr lang="en-US" sz="1235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(out</a:t>
                      </a:r>
                      <a:r>
                        <a:rPr lang="en-US" sz="1235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235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0)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345" marR="3460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Tests (45)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9425" marR="203835" indent="-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Assignments</a:t>
                      </a:r>
                      <a:r>
                        <a:rPr lang="en-US" sz="1235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(10)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9425" marR="203835" indent="-266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</a:p>
                    <a:p>
                      <a:pPr marL="479425" marR="203835" indent="-266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 (20)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8455" marR="205105" indent="-11747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Quiz</a:t>
                      </a:r>
                      <a:r>
                        <a:rPr lang="en-US" sz="1235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0" indent="165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</a:t>
                      </a:r>
                      <a:r>
                        <a:rPr lang="en-US" sz="1235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en-US" sz="1235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</a:p>
                    <a:p>
                      <a:pPr marL="411480" marR="0" indent="-3200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Curricular/Co-Curricular</a:t>
                      </a:r>
                      <a:r>
                        <a:rPr lang="en-US" sz="1235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</a:t>
                      </a:r>
                      <a:r>
                        <a:rPr lang="en-US" sz="1235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(10)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Remember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5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80" marR="20383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43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43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Apply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345" marR="34480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9144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345" marR="34480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Evaluate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345" marR="34480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43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43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67660" y="588010"/>
            <a:ext cx="671766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957" tIns="21978" rIns="43957" bIns="21978" numCol="1" rtlCol="0" anchor="ctr" anchorCtr="0" compatLnSpc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497840">
              <a:buClrTx/>
              <a:buSzTx/>
              <a:buNone/>
            </a:pPr>
            <a:r>
              <a:rPr lang="en-US" altLang="en-US" sz="141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ASSESSMENT PATTERN</a:t>
            </a:r>
            <a:endParaRPr lang="en-US" altLang="en-US" sz="14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97840">
              <a:buClrTx/>
              <a:buSzTx/>
              <a:buNone/>
            </a:pPr>
            <a:r>
              <a:rPr lang="en-US" altLang="en-US" sz="141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CIE- Continuous Internal Evaluation (90 Marks)</a:t>
            </a:r>
            <a:endParaRPr lang="en-US" altLang="en-US" sz="14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37" y="1270000"/>
            <a:ext cx="509746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6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Temperature Cross in Simulation</a:t>
            </a:r>
          </a:p>
        </p:txBody>
      </p:sp>
      <p:sp>
        <p:nvSpPr>
          <p:cNvPr id="1196037" name="Rectangle 5"/>
          <p:cNvSpPr>
            <a:spLocks noGrp="1" noChangeArrowheads="1"/>
          </p:cNvSpPr>
          <p:nvPr>
            <p:ph idx="1"/>
          </p:nvPr>
        </p:nvSpPr>
        <p:spPr>
          <a:xfrm>
            <a:off x="1213945" y="5341274"/>
            <a:ext cx="8229600" cy="8826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/>
              <a:t>Can use the “plots” tab to plot temperature against heat flow and visualize the temperature cross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/>
          <p:nvPr/>
        </p:nvGrpSpPr>
        <p:grpSpPr bwMode="auto">
          <a:xfrm>
            <a:off x="2128893" y="1270000"/>
            <a:ext cx="5408613" cy="3900488"/>
            <a:chOff x="799" y="255"/>
            <a:chExt cx="3907" cy="3110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55"/>
              <a:ext cx="3907" cy="3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Freeform 5"/>
            <p:cNvSpPr/>
            <p:nvPr/>
          </p:nvSpPr>
          <p:spPr bwMode="auto">
            <a:xfrm>
              <a:off x="1530" y="762"/>
              <a:ext cx="2346" cy="1482"/>
            </a:xfrm>
            <a:custGeom>
              <a:avLst/>
              <a:gdLst>
                <a:gd name="T0" fmla="*/ 0 w 2346"/>
                <a:gd name="T1" fmla="*/ 1482 h 1482"/>
                <a:gd name="T2" fmla="*/ 1434 w 2346"/>
                <a:gd name="T3" fmla="*/ 1482 h 1482"/>
                <a:gd name="T4" fmla="*/ 1434 w 2346"/>
                <a:gd name="T5" fmla="*/ 678 h 1482"/>
                <a:gd name="T6" fmla="*/ 2346 w 2346"/>
                <a:gd name="T7" fmla="*/ 678 h 1482"/>
                <a:gd name="T8" fmla="*/ 2346 w 2346"/>
                <a:gd name="T9" fmla="*/ 0 h 1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6"/>
                <a:gd name="T16" fmla="*/ 0 h 1482"/>
                <a:gd name="T17" fmla="*/ 2346 w 2346"/>
                <a:gd name="T18" fmla="*/ 1482 h 14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6" h="1482">
                  <a:moveTo>
                    <a:pt x="0" y="1482"/>
                  </a:moveTo>
                  <a:lnTo>
                    <a:pt x="1434" y="1482"/>
                  </a:lnTo>
                  <a:lnTo>
                    <a:pt x="1434" y="678"/>
                  </a:lnTo>
                  <a:lnTo>
                    <a:pt x="2346" y="678"/>
                  </a:lnTo>
                  <a:lnTo>
                    <a:pt x="234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Oval 6"/>
            <p:cNvSpPr>
              <a:spLocks noChangeArrowheads="1"/>
            </p:cNvSpPr>
            <p:nvPr/>
          </p:nvSpPr>
          <p:spPr bwMode="auto">
            <a:xfrm>
              <a:off x="1638" y="2262"/>
              <a:ext cx="210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05" name="Oval 7"/>
            <p:cNvSpPr>
              <a:spLocks noChangeArrowheads="1"/>
            </p:cNvSpPr>
            <p:nvPr/>
          </p:nvSpPr>
          <p:spPr bwMode="auto">
            <a:xfrm>
              <a:off x="3133" y="1627"/>
              <a:ext cx="210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706" name="Oval 8"/>
            <p:cNvSpPr>
              <a:spLocks noChangeArrowheads="1"/>
            </p:cNvSpPr>
            <p:nvPr/>
          </p:nvSpPr>
          <p:spPr bwMode="auto">
            <a:xfrm>
              <a:off x="3920" y="1004"/>
              <a:ext cx="210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970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Temperature Cross in Simulation</a:t>
            </a:r>
          </a:p>
        </p:txBody>
      </p:sp>
      <p:sp>
        <p:nvSpPr>
          <p:cNvPr id="1197066" name="Rectangle 10"/>
          <p:cNvSpPr>
            <a:spLocks noGrp="1" noChangeArrowheads="1"/>
          </p:cNvSpPr>
          <p:nvPr>
            <p:ph idx="1"/>
          </p:nvPr>
        </p:nvSpPr>
        <p:spPr>
          <a:xfrm>
            <a:off x="998483" y="5347991"/>
            <a:ext cx="8534400" cy="10509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/>
              <a:t>Stepping off between profiles suggests we need three exchangers and gives target inlet and outlet temperatures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05" y="1313787"/>
            <a:ext cx="650875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086" name="Rectangle 6"/>
          <p:cNvSpPr>
            <a:spLocks noGrp="1" noChangeArrowheads="1"/>
          </p:cNvSpPr>
          <p:nvPr>
            <p:ph type="title"/>
          </p:nvPr>
        </p:nvSpPr>
        <p:spPr>
          <a:xfrm>
            <a:off x="446106" y="461040"/>
            <a:ext cx="913932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New design with temperature cross eliminated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009"/>
            <a:ext cx="10972800" cy="4919158"/>
          </a:xfrm>
        </p:spPr>
        <p:txBody>
          <a:bodyPr/>
          <a:lstStyle/>
          <a:p>
            <a:endParaRPr lang="en-US" sz="6000" b="1" dirty="0"/>
          </a:p>
          <a:p>
            <a:endParaRPr lang="en-US" sz="6000" b="1" dirty="0"/>
          </a:p>
          <a:p>
            <a:pPr marL="0" indent="0" algn="ctr">
              <a:buNone/>
            </a:pPr>
            <a:r>
              <a:rPr lang="en-US" sz="6000" b="1" dirty="0"/>
              <a:t>Week 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9" y="1504288"/>
            <a:ext cx="2789237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10" y="1482090"/>
            <a:ext cx="3741420" cy="254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80" y="4093210"/>
            <a:ext cx="3274060" cy="22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648429" y="3737900"/>
            <a:ext cx="1290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(</a:t>
            </a:r>
            <a:r>
              <a:rPr lang="en-US" altLang="en-US" sz="1400" i="1"/>
              <a:t>a</a:t>
            </a:r>
            <a:r>
              <a:rPr lang="en-US" altLang="en-US" sz="1400"/>
              <a:t>) E100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531329" y="5736562"/>
            <a:ext cx="12906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(</a:t>
            </a:r>
            <a:r>
              <a:rPr lang="en-US" altLang="en-US" sz="1400" i="1"/>
              <a:t>c</a:t>
            </a:r>
            <a:r>
              <a:rPr lang="en-US" altLang="en-US" sz="1400"/>
              <a:t>) E102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7372954" y="3723612"/>
            <a:ext cx="1290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(</a:t>
            </a:r>
            <a:r>
              <a:rPr lang="en-US" altLang="en-US" sz="1400" i="1"/>
              <a:t>b</a:t>
            </a:r>
            <a:r>
              <a:rPr lang="en-US" altLang="en-US" sz="1400"/>
              <a:t>) E101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991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Profiles for the New Exchangers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Heat Exchangers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Heat Transfer Basics</a:t>
            </a:r>
          </a:p>
          <a:p>
            <a:pPr eaLnBrk="1" hangingPunct="1">
              <a:defRPr/>
            </a:pPr>
            <a:r>
              <a:rPr lang="en-US"/>
              <a:t>Tubular Exchangers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</a:rPr>
              <a:t>Heat Exchanger Design</a:t>
            </a:r>
          </a:p>
          <a:p>
            <a:pPr eaLnBrk="1" hangingPunct="1">
              <a:defRPr/>
            </a:pPr>
            <a:r>
              <a:rPr lang="en-US"/>
              <a:t>Compact Heat Exchangers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Heat Exchanger Design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idx="1"/>
          </p:nvPr>
        </p:nvSpPr>
        <p:spPr>
          <a:xfrm>
            <a:off x="759590" y="1438275"/>
            <a:ext cx="8256588" cy="4851400"/>
          </a:xfrm>
        </p:spPr>
        <p:txBody>
          <a:bodyPr/>
          <a:lstStyle/>
          <a:p>
            <a:pPr marL="457200" indent="-457200">
              <a:lnSpc>
                <a:spcPct val="180000"/>
              </a:lnSpc>
              <a:buFontTx/>
              <a:buAutoNum type="arabicPeriod"/>
              <a:defRPr/>
            </a:pPr>
            <a:r>
              <a:rPr lang="en-US" sz="2000" dirty="0"/>
              <a:t>Determine duty, check for temp cross</a:t>
            </a:r>
          </a:p>
          <a:p>
            <a:pPr marL="457200" indent="-457200">
              <a:lnSpc>
                <a:spcPct val="180000"/>
              </a:lnSpc>
              <a:buFontTx/>
              <a:buAutoNum type="arabicPeriod"/>
              <a:defRPr/>
            </a:pPr>
            <a:r>
              <a:rPr lang="en-US" sz="2000" dirty="0"/>
              <a:t>Estimate U and hence calculate area</a:t>
            </a:r>
          </a:p>
          <a:p>
            <a:pPr marL="457200" indent="-457200">
              <a:lnSpc>
                <a:spcPct val="180000"/>
              </a:lnSpc>
              <a:buFontTx/>
              <a:buAutoNum type="arabicPeriod"/>
              <a:defRPr/>
            </a:pPr>
            <a:r>
              <a:rPr lang="en-US" sz="2000" dirty="0"/>
              <a:t>Determine exchanger type and tube layout</a:t>
            </a:r>
          </a:p>
          <a:p>
            <a:pPr marL="457200" indent="-457200">
              <a:lnSpc>
                <a:spcPct val="180000"/>
              </a:lnSpc>
              <a:buFontTx/>
              <a:buAutoNum type="arabicPeriod"/>
              <a:defRPr/>
            </a:pPr>
            <a:r>
              <a:rPr lang="en-US" sz="2000" dirty="0"/>
              <a:t>Pick d, L and calculate number of tubes, hence shell diameter</a:t>
            </a:r>
          </a:p>
          <a:p>
            <a:pPr marL="457200" indent="-457200">
              <a:lnSpc>
                <a:spcPct val="180000"/>
              </a:lnSpc>
              <a:buFontTx/>
              <a:buAutoNum type="arabicPeriod"/>
              <a:defRPr/>
            </a:pPr>
            <a:r>
              <a:rPr lang="en-US" sz="2000" dirty="0"/>
              <a:t>Calculate h</a:t>
            </a:r>
            <a:r>
              <a:rPr lang="en-US" sz="2000" baseline="-25000" dirty="0"/>
              <a:t>i</a:t>
            </a:r>
            <a:r>
              <a:rPr lang="en-US" sz="2000" dirty="0"/>
              <a:t>, h</a:t>
            </a:r>
            <a:r>
              <a:rPr lang="en-US" sz="2000" baseline="-25000" dirty="0"/>
              <a:t>o</a:t>
            </a:r>
            <a:r>
              <a:rPr lang="en-US" sz="2000" dirty="0"/>
              <a:t> and confirm U. Return to 2 if needed.</a:t>
            </a:r>
          </a:p>
          <a:p>
            <a:pPr marL="457200" indent="-457200">
              <a:lnSpc>
                <a:spcPct val="180000"/>
              </a:lnSpc>
              <a:buFontTx/>
              <a:buAutoNum type="arabicPeriod"/>
              <a:defRPr/>
            </a:pPr>
            <a:r>
              <a:rPr lang="en-US" sz="2000" dirty="0"/>
              <a:t>Calculate </a:t>
            </a:r>
            <a:r>
              <a:rPr lang="el-GR" sz="2000" dirty="0"/>
              <a:t>Δ</a:t>
            </a:r>
            <a:r>
              <a:rPr lang="en-US" sz="2000" dirty="0"/>
              <a:t>p. Return to 3 if needed.</a:t>
            </a:r>
            <a:endParaRPr lang="el-GR" sz="2000" dirty="0"/>
          </a:p>
        </p:txBody>
      </p:sp>
      <p:sp>
        <p:nvSpPr>
          <p:cNvPr id="36869" name="Text Box 17"/>
          <p:cNvSpPr txBox="1">
            <a:spLocks noChangeArrowheads="1"/>
          </p:cNvSpPr>
          <p:nvPr/>
        </p:nvSpPr>
        <p:spPr bwMode="auto">
          <a:xfrm>
            <a:off x="6065016" y="1641476"/>
            <a:ext cx="322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Q = (m C</a:t>
            </a:r>
            <a:r>
              <a:rPr lang="en-US" altLang="en-US" sz="2000" b="1" baseline="-25000"/>
              <a:t>p</a:t>
            </a:r>
            <a:r>
              <a:rPr lang="en-US" altLang="en-US" sz="2000" b="1"/>
              <a:t> </a:t>
            </a:r>
            <a:r>
              <a:rPr lang="el-GR" altLang="en-US" sz="2000" b="1">
                <a:cs typeface="Times New Roman" panose="02020603050405020304" pitchFamily="18" charset="0"/>
              </a:rPr>
              <a:t>Δ</a:t>
            </a:r>
            <a:r>
              <a:rPr lang="en-US" altLang="en-US" sz="2000" b="1">
                <a:cs typeface="Times New Roman" panose="02020603050405020304" pitchFamily="18" charset="0"/>
              </a:rPr>
              <a:t>T) + (</a:t>
            </a:r>
            <a:r>
              <a:rPr lang="el-GR" altLang="en-US" sz="2000" b="1">
                <a:cs typeface="Times New Roman" panose="02020603050405020304" pitchFamily="18" charset="0"/>
              </a:rPr>
              <a:t>δ</a:t>
            </a:r>
            <a:r>
              <a:rPr lang="en-US" altLang="en-US" sz="2000" b="1">
                <a:cs typeface="Times New Roman" panose="02020603050405020304" pitchFamily="18" charset="0"/>
              </a:rPr>
              <a:t>m </a:t>
            </a:r>
            <a:r>
              <a:rPr lang="el-GR" altLang="en-US" sz="2000" b="1">
                <a:cs typeface="Times New Roman" panose="02020603050405020304" pitchFamily="18" charset="0"/>
              </a:rPr>
              <a:t>Δ</a:t>
            </a:r>
            <a:r>
              <a:rPr lang="en-US" altLang="en-US" sz="2000" b="1">
                <a:cs typeface="Times New Roman" panose="02020603050405020304" pitchFamily="18" charset="0"/>
              </a:rPr>
              <a:t>H</a:t>
            </a:r>
            <a:r>
              <a:rPr lang="en-US" altLang="en-US" sz="2000" b="1" baseline="-25000">
                <a:cs typeface="Times New Roman" panose="02020603050405020304" pitchFamily="18" charset="0"/>
              </a:rPr>
              <a:t>vap</a:t>
            </a:r>
            <a:r>
              <a:rPr lang="en-US" altLang="en-US" sz="2000" b="1">
                <a:cs typeface="Times New Roman" panose="02020603050405020304" pitchFamily="18" charset="0"/>
              </a:rPr>
              <a:t>)</a:t>
            </a:r>
            <a:endParaRPr lang="el-GR" altLang="en-US" sz="2000" b="1">
              <a:cs typeface="Times New Roman" panose="02020603050405020304" pitchFamily="18" charset="0"/>
            </a:endParaRPr>
          </a:p>
        </p:txBody>
      </p:sp>
      <p:sp>
        <p:nvSpPr>
          <p:cNvPr id="716818" name="Text Box 18"/>
          <p:cNvSpPr txBox="1">
            <a:spLocks noChangeArrowheads="1"/>
          </p:cNvSpPr>
          <p:nvPr/>
        </p:nvSpPr>
        <p:spPr bwMode="auto">
          <a:xfrm>
            <a:off x="6065016" y="2241552"/>
            <a:ext cx="1820863" cy="396875"/>
          </a:xfrm>
          <a:prstGeom prst="rect">
            <a:avLst/>
          </a:prstGeom>
          <a:noFill/>
          <a:ln w="9525">
            <a:noFill/>
            <a:miter lim="800000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Arial" panose="020B0604020202020204" pitchFamily="34" charset="0"/>
              </a:rPr>
              <a:t>Q = U A F 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Δ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US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lm</a:t>
            </a:r>
            <a:endParaRPr lang="el-GR" baseline="-25000" dirty="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085" y="258637"/>
            <a:ext cx="7980025" cy="773112"/>
          </a:xfrm>
        </p:spPr>
        <p:txBody>
          <a:bodyPr vert="horz" lIns="92075" tIns="46038" rIns="92075" bIns="46038" rtlCol="0" anchor="t" anchorCtr="1"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Approximate Heat Transfer Coefficients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88147" y="5445376"/>
            <a:ext cx="10064238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574675" indent="-574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dirty="0"/>
              <a:t>Note:	Coefficients are based on 3/4 inch diameter tubes.  For Tube side flows, correct by multiplying by 0.75/Actual OD. Estimated accuracy is 25%. For 50% hydrogen in vapor, reduce h to 2/3 of pure H</a:t>
            </a:r>
            <a:r>
              <a:rPr lang="en-US" altLang="en-US" sz="1600" b="1" baseline="-25000" dirty="0"/>
              <a:t>2</a:t>
            </a:r>
            <a:r>
              <a:rPr lang="en-US" altLang="en-US" sz="1600" b="1" dirty="0"/>
              <a:t> value.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16" y="1104648"/>
            <a:ext cx="8340853" cy="425712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040" y="161290"/>
            <a:ext cx="9265285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Approximate Fouling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535" y="1482090"/>
            <a:ext cx="9355455" cy="434086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7144"/>
            <a:ext cx="7310528" cy="650314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25855" y="1332230"/>
          <a:ext cx="10414000" cy="43599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6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5580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Bloom's</a:t>
                      </a:r>
                      <a:r>
                        <a:rPr lang="en-US" sz="1235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4775" marR="13709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Remember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30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Understand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4775" marR="13703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795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Apply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4775" marR="13703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Analyze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4775" marR="137033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3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Evaluate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Create</a:t>
                      </a:r>
                      <a:endParaRPr lang="en-US" sz="123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540125" y="389255"/>
            <a:ext cx="639699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303" tIns="70949" rIns="0" bIns="16783" numCol="1" rtlCol="0" anchor="ctr" anchorCtr="0" compatLnSpc="1">
            <a:noAutofit/>
          </a:bodyPr>
          <a:lstStyle/>
          <a:p>
            <a:pPr marL="0" indent="0" defTabSz="49784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1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SEE- Semester End Examination (60 Marks)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Shell D on Tube OD + # Tube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0" y="1465115"/>
            <a:ext cx="6638946" cy="3524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0" y="5301391"/>
            <a:ext cx="9401773" cy="129948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Example: S&amp;T HX Design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idx="1"/>
          </p:nvPr>
        </p:nvSpPr>
        <p:spPr>
          <a:xfrm>
            <a:off x="551849" y="1365250"/>
            <a:ext cx="8553450" cy="48783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What size of exchanger is needed to heat 375,000 lb/h of naphtha from 150F to 300F using medium pressure steam at 360F? Heat capacity = 0.5 BTU/</a:t>
            </a:r>
            <a:r>
              <a:rPr lang="en-US" sz="2000" dirty="0" err="1"/>
              <a:t>lb°F</a:t>
            </a:r>
            <a:r>
              <a:rPr lang="en-US" sz="2000" dirty="0"/>
              <a:t>. Steam h = 1500 Btu/hr-ft2-F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Q = </a:t>
            </a:r>
            <a:r>
              <a:rPr lang="en-US" dirty="0" err="1"/>
              <a:t>m.C</a:t>
            </a:r>
            <a:r>
              <a:rPr lang="en-US" baseline="-25000" dirty="0" err="1"/>
              <a:t>p</a:t>
            </a:r>
            <a:r>
              <a:rPr lang="en-US" dirty="0"/>
              <a:t>.</a:t>
            </a:r>
            <a:r>
              <a:rPr lang="el-GR" dirty="0"/>
              <a:t>Δ</a:t>
            </a:r>
            <a:r>
              <a:rPr lang="en-US" dirty="0"/>
              <a:t>T = 375 x 10</a:t>
            </a:r>
            <a:r>
              <a:rPr lang="en-US" baseline="30000" dirty="0"/>
              <a:t>3</a:t>
            </a:r>
            <a:r>
              <a:rPr lang="en-US" dirty="0"/>
              <a:t> x 0.5 x 150 = 28.125 MMBtu/h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Put steam shell-side, oil tube-side, TEMA BEU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Estimate h</a:t>
            </a:r>
            <a:r>
              <a:rPr lang="en-US" baseline="-25000" dirty="0"/>
              <a:t>i</a:t>
            </a:r>
            <a:r>
              <a:rPr lang="en-US" dirty="0"/>
              <a:t> = 190 Btu/(h.ft</a:t>
            </a:r>
            <a:r>
              <a:rPr lang="en-US" baseline="30000" dirty="0"/>
              <a:t>2</a:t>
            </a:r>
            <a:r>
              <a:rPr lang="en-US" dirty="0"/>
              <a:t>.F), h</a:t>
            </a:r>
            <a:r>
              <a:rPr lang="en-US" baseline="-25000" dirty="0"/>
              <a:t>o</a:t>
            </a:r>
            <a:r>
              <a:rPr lang="en-US" dirty="0"/>
              <a:t> = 1500 Btu/(h.ft</a:t>
            </a:r>
            <a:r>
              <a:rPr lang="en-US" baseline="30000" dirty="0"/>
              <a:t>2</a:t>
            </a:r>
            <a:r>
              <a:rPr lang="en-US" dirty="0"/>
              <a:t>.F)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Estimate 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dirty="0"/>
              <a:t> = 400 Btu/(h.ft</a:t>
            </a:r>
            <a:r>
              <a:rPr lang="en-US" baseline="30000" dirty="0"/>
              <a:t>2</a:t>
            </a:r>
            <a:r>
              <a:rPr lang="en-US" dirty="0"/>
              <a:t>.F), </a:t>
            </a:r>
            <a:r>
              <a:rPr lang="en-US" dirty="0" err="1"/>
              <a:t>f</a:t>
            </a:r>
            <a:r>
              <a:rPr lang="en-US" baseline="-25000" dirty="0" err="1"/>
              <a:t>o</a:t>
            </a:r>
            <a:r>
              <a:rPr lang="en-US" dirty="0"/>
              <a:t> = 1000 Btu/(h.ft</a:t>
            </a:r>
            <a:r>
              <a:rPr lang="en-US" baseline="30000" dirty="0"/>
              <a:t>2</a:t>
            </a:r>
            <a:r>
              <a:rPr lang="en-US" dirty="0"/>
              <a:t>.F)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Estimate 1/U = 1/190 + 1/400 + 1/1000 + 1/1500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	U = 106 Btu/(h.ft</a:t>
            </a:r>
            <a:r>
              <a:rPr lang="en-US" baseline="30000" dirty="0"/>
              <a:t>2</a:t>
            </a:r>
            <a:r>
              <a:rPr lang="en-US" dirty="0"/>
              <a:t>.F)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R ≈ 0 (negligible </a:t>
            </a:r>
            <a:r>
              <a:rPr lang="el-GR" dirty="0"/>
              <a:t>Δ</a:t>
            </a:r>
            <a:r>
              <a:rPr lang="en-US" dirty="0"/>
              <a:t>T on shell-side) so F = 1.0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Lmtd = (60 – 210)/</a:t>
            </a:r>
            <a:r>
              <a:rPr lang="en-US" dirty="0" err="1"/>
              <a:t>ln</a:t>
            </a:r>
            <a:r>
              <a:rPr lang="en-US" dirty="0"/>
              <a:t>(60/210) = 119.7°F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Hence A = Q/</a:t>
            </a:r>
            <a:r>
              <a:rPr lang="en-US" dirty="0" err="1"/>
              <a:t>U.F.Lmtd</a:t>
            </a:r>
            <a:r>
              <a:rPr lang="en-US" dirty="0"/>
              <a:t> = 28.1 x 10</a:t>
            </a:r>
            <a:r>
              <a:rPr lang="en-US" baseline="30000" dirty="0"/>
              <a:t>6</a:t>
            </a:r>
            <a:r>
              <a:rPr lang="en-US" dirty="0"/>
              <a:t> / (106 x 1.0 x 119.7) = 2215 ft</a:t>
            </a:r>
            <a:r>
              <a:rPr lang="en-US" baseline="30000" dirty="0"/>
              <a:t>2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For 20’ long 3/4” tubes area/tube = 3.9 ft</a:t>
            </a:r>
            <a:r>
              <a:rPr lang="en-US" baseline="30000" dirty="0"/>
              <a:t>2</a:t>
            </a:r>
            <a:r>
              <a:rPr lang="en-US" dirty="0"/>
              <a:t>, hence need 564 tubes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From table in Perry’s </a:t>
            </a:r>
            <a:r>
              <a:rPr lang="en-US" dirty="0" err="1"/>
              <a:t>Hbk</a:t>
            </a:r>
            <a:r>
              <a:rPr lang="en-US" dirty="0"/>
              <a:t>, 1” triangular pitch TEMA U, nearest shell size is 29” </a:t>
            </a:r>
            <a:r>
              <a:rPr lang="en-US" dirty="0" err="1"/>
              <a:t>i.d</a:t>
            </a:r>
            <a:r>
              <a:rPr lang="en-US" dirty="0"/>
              <a:t>., with 648 tube count.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l-GR" sz="1800" dirty="0"/>
          </a:p>
        </p:txBody>
      </p:sp>
      <p:sp>
        <p:nvSpPr>
          <p:cNvPr id="1191941" name="Rectangle 5"/>
          <p:cNvSpPr>
            <a:spLocks noChangeArrowheads="1"/>
          </p:cNvSpPr>
          <p:nvPr/>
        </p:nvSpPr>
        <p:spPr bwMode="auto">
          <a:xfrm>
            <a:off x="1023587" y="2285341"/>
            <a:ext cx="7904162" cy="4039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4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000" b="1" dirty="0"/>
          </a:p>
          <a:p>
            <a:pPr marL="0" indent="0" algn="ctr">
              <a:buNone/>
            </a:pPr>
            <a:r>
              <a:rPr lang="en-US" sz="8800" b="1" dirty="0"/>
              <a:t>Week 7</a:t>
            </a:r>
          </a:p>
          <a:p>
            <a:endParaRPr lang="en-US" sz="8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3452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Shell Heat Transfer Coefficient Calculation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10" y="1587588"/>
            <a:ext cx="7598997" cy="2940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10" y="4781510"/>
            <a:ext cx="6298268" cy="852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6010" y="5728138"/>
            <a:ext cx="629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Clearance between tube = pitch – OD</a:t>
            </a:r>
          </a:p>
          <a:p>
            <a:r>
              <a:rPr lang="en-US" dirty="0"/>
              <a:t>Baffle spacing = length / (No. of Baffle +1)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Tube Heat Transfer Coefficient and U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408150"/>
            <a:ext cx="8596668" cy="6332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Check calculated U and assumed U. Iterate procedure if necessary.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4" y="2054263"/>
            <a:ext cx="7000508" cy="323002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Hydraulics &amp; Pressure Drop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947958" y="1391418"/>
            <a:ext cx="8524875" cy="4525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/>
              <a:t>Heat exchanger design is a trade off between better heat transfer (high velocity, low diameter) and pressure drop</a:t>
            </a:r>
          </a:p>
          <a:p>
            <a:pPr eaLnBrk="1" hangingPunct="1">
              <a:defRPr/>
            </a:pPr>
            <a:r>
              <a:rPr lang="en-US" dirty="0"/>
              <a:t>In early stages of design, we usually allow for a “typical” pressure drop:</a:t>
            </a:r>
          </a:p>
          <a:p>
            <a:pPr lvl="2" eaLnBrk="1" hangingPunct="1">
              <a:defRPr/>
            </a:pPr>
            <a:r>
              <a:rPr lang="en-US" dirty="0"/>
              <a:t>5 psi shell-side</a:t>
            </a:r>
          </a:p>
          <a:p>
            <a:pPr lvl="2" eaLnBrk="1" hangingPunct="1">
              <a:defRPr/>
            </a:pPr>
            <a:r>
              <a:rPr lang="en-US" dirty="0"/>
              <a:t>10 psi tube-side</a:t>
            </a:r>
          </a:p>
          <a:p>
            <a:pPr lvl="1" eaLnBrk="1" hangingPunct="1">
              <a:defRPr/>
            </a:pPr>
            <a:r>
              <a:rPr lang="en-US" dirty="0"/>
              <a:t>But we have to calculate </a:t>
            </a:r>
            <a:r>
              <a:rPr lang="el-GR" dirty="0"/>
              <a:t>Δ</a:t>
            </a:r>
            <a:r>
              <a:rPr lang="en-US" dirty="0"/>
              <a:t>p rigorously where it is critical to performance, e.g. </a:t>
            </a:r>
            <a:r>
              <a:rPr lang="en-US" dirty="0" err="1"/>
              <a:t>thermosyphon</a:t>
            </a:r>
            <a:r>
              <a:rPr lang="en-US" dirty="0"/>
              <a:t> reboilers</a:t>
            </a:r>
            <a:endParaRPr lang="el-GR" dirty="0"/>
          </a:p>
          <a:p>
            <a:pPr eaLnBrk="1" hangingPunct="1">
              <a:defRPr/>
            </a:pPr>
            <a:r>
              <a:rPr lang="en-US" dirty="0"/>
              <a:t>In detailed design, use correlations or simulation programs to more rigorously optimize if pressure drop is important to process performance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 Side Pressure Drop Calculation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6858583" cy="435148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Side Pressure Drop Calculation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5" y="2076450"/>
            <a:ext cx="6474460" cy="454533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000" b="1" dirty="0"/>
          </a:p>
          <a:p>
            <a:pPr marL="0" indent="0" algn="ctr">
              <a:buNone/>
            </a:pPr>
            <a:r>
              <a:rPr lang="en-US" sz="8800" b="1" dirty="0"/>
              <a:t>Week 8</a:t>
            </a:r>
          </a:p>
          <a:p>
            <a:endParaRPr lang="en-US" sz="8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741683"/>
            <a:ext cx="8596668" cy="2299679"/>
          </a:xfrm>
        </p:spPr>
        <p:txBody>
          <a:bodyPr/>
          <a:lstStyle/>
          <a:p>
            <a:r>
              <a:rPr lang="en-US" dirty="0"/>
              <a:t>Please write down your procedure.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9"/>
            <a:ext cx="8751460" cy="1034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27799" y="602166"/>
          <a:ext cx="11142749" cy="5599833"/>
        </p:xfrm>
        <a:graphic>
          <a:graphicData uri="http://schemas.openxmlformats.org/drawingml/2006/table">
            <a:tbl>
              <a:tblPr firstRow="1" firstCol="1" bandRow="1"/>
              <a:tblGrid>
                <a:gridCol w="72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3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8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Teaching-Learning Strategy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Strategy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Corresponding CLOs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Concept</a:t>
                      </a:r>
                      <a:r>
                        <a:rPr lang="en-US" sz="1100" spc="13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13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thermal</a:t>
                      </a:r>
                      <a:r>
                        <a:rPr lang="en-US" sz="1100" spc="13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system</a:t>
                      </a:r>
                      <a:r>
                        <a:rPr lang="en-US" sz="1100" spc="1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design:</a:t>
                      </a:r>
                      <a:r>
                        <a:rPr lang="en-US" sz="1100" spc="13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Heat</a:t>
                      </a:r>
                      <a:r>
                        <a:rPr lang="en-US" sz="1100" spc="1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transfer</a:t>
                      </a:r>
                      <a:r>
                        <a:rPr lang="en-US" sz="1100" spc="1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requirements:</a:t>
                      </a:r>
                      <a:r>
                        <a:rPr lang="en-US" sz="1100" spc="14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Lecture, discussion, group 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Quiz, Written 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Mechanical</a:t>
                      </a:r>
                      <a:r>
                        <a:rPr lang="en-US" sz="1100" spc="-28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design:</a:t>
                      </a:r>
                      <a:r>
                        <a:rPr lang="en-US" sz="1100" spc="1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Design</a:t>
                      </a:r>
                      <a:r>
                        <a:rPr lang="en-US" sz="1100" spc="1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parameters:</a:t>
                      </a:r>
                      <a:r>
                        <a:rPr lang="en-US" sz="1100" spc="1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Materials,</a:t>
                      </a:r>
                      <a:r>
                        <a:rPr lang="en-US" sz="1100" spc="10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cost,</a:t>
                      </a:r>
                      <a:r>
                        <a:rPr lang="en-US" sz="1100" spc="12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and</a:t>
                      </a:r>
                      <a:r>
                        <a:rPr lang="en-US" sz="1100" spc="1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economics:</a:t>
                      </a:r>
                      <a:r>
                        <a:rPr lang="en-US" sz="1100" spc="10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Safety</a:t>
                      </a:r>
                      <a:r>
                        <a:rPr lang="en-US" sz="1100" spc="7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and</a:t>
                      </a:r>
                      <a:r>
                        <a:rPr lang="en-US" sz="105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reliability</a:t>
                      </a:r>
                      <a:endParaRPr lang="en-US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Oral Presentation, debate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Assignment, Written, Quiz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Choice</a:t>
                      </a:r>
                      <a:r>
                        <a:rPr lang="en-US" sz="1100" spc="-2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and availability;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Optimization:</a:t>
                      </a:r>
                      <a:endParaRPr lang="en-US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lecture, Field visit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writing, Demonstration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Basic</a:t>
                      </a:r>
                      <a:r>
                        <a:rPr lang="en-US" sz="1100" spc="15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fin</a:t>
                      </a:r>
                      <a:r>
                        <a:rPr lang="en-US" sz="1100" spc="15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design,</a:t>
                      </a:r>
                      <a:r>
                        <a:rPr lang="en-US" sz="1100" spc="15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Types</a:t>
                      </a:r>
                      <a:r>
                        <a:rPr lang="en-US" sz="1100" spc="1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15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fins:</a:t>
                      </a:r>
                      <a:r>
                        <a:rPr lang="en-US" sz="1100" spc="1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Fin</a:t>
                      </a:r>
                      <a:r>
                        <a:rPr lang="en-US" sz="1100" spc="1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Performance</a:t>
                      </a:r>
                      <a:endParaRPr lang="en-US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Viva, Quiz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CLO1, CLO3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Basic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thermal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design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methods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heat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exchangers</a:t>
                      </a:r>
                      <a:endParaRPr lang="en-US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exhibition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Project, Field visit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Types</a:t>
                      </a:r>
                      <a:r>
                        <a:rPr lang="en-US" sz="1100" spc="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3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heat</a:t>
                      </a:r>
                      <a:r>
                        <a:rPr lang="en-US" sz="1100" spc="4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exchangers;</a:t>
                      </a:r>
                      <a:r>
                        <a:rPr lang="en-US" sz="1100" spc="4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Parallel</a:t>
                      </a:r>
                      <a:r>
                        <a:rPr lang="en-US" sz="1100" spc="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flow,</a:t>
                      </a:r>
                      <a:r>
                        <a:rPr lang="en-US" sz="1100" spc="4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counter</a:t>
                      </a:r>
                      <a:r>
                        <a:rPr lang="en-US" sz="1100" spc="4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flow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Discussion, Video Presentation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Quiz, Written 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cross</a:t>
                      </a:r>
                      <a:r>
                        <a:rPr lang="en-US" sz="1100" spc="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flow,</a:t>
                      </a:r>
                      <a:r>
                        <a:rPr lang="en-US" sz="1100" spc="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shell-and-</a:t>
                      </a:r>
                      <a:r>
                        <a:rPr lang="en-US" sz="1100" spc="-28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tube,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mixed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and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unmixed,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single</a:t>
                      </a:r>
                      <a:endParaRPr lang="en-US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Case-based Learning, Demonstration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Assignment, Written, Quiz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CLO1, CLO4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77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and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multiple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pass,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compact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heat</a:t>
                      </a:r>
                      <a:endParaRPr lang="en-US" sz="1050" dirty="0">
                        <a:effectLst/>
                      </a:endParaRPr>
                    </a:p>
                    <a:p>
                      <a:pPr marL="67945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exchangers</a:t>
                      </a:r>
                      <a:endParaRPr lang="en-US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Lecture, discussion, group work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writing, Demonstration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CLO3, CLO4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Thermo-fluid</a:t>
                      </a:r>
                      <a:r>
                        <a:rPr lang="en-US" sz="1100" spc="1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characteristics:</a:t>
                      </a:r>
                      <a:r>
                        <a:rPr lang="en-US" sz="1100" spc="2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Sizing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heat</a:t>
                      </a:r>
                      <a:r>
                        <a:rPr lang="en-US" sz="1100" spc="2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exchangers;</a:t>
                      </a:r>
                      <a:r>
                        <a:rPr lang="en-US" sz="1100" spc="2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Fouling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heat</a:t>
                      </a:r>
                      <a:r>
                        <a:rPr lang="en-US" sz="1100" spc="-28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exchangers:</a:t>
                      </a:r>
                      <a:r>
                        <a:rPr lang="en-US" sz="1100" spc="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Oral Presentation, debate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Viva, Quiz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Performance</a:t>
                      </a:r>
                      <a:r>
                        <a:rPr lang="en-US" sz="1100" spc="4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5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heat</a:t>
                      </a:r>
                      <a:r>
                        <a:rPr lang="en-US" sz="1100" spc="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transfer</a:t>
                      </a:r>
                      <a:r>
                        <a:rPr lang="en-US" sz="1100" spc="5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equipment;</a:t>
                      </a:r>
                      <a:r>
                        <a:rPr lang="en-US" sz="1100" spc="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the</a:t>
                      </a:r>
                      <a:r>
                        <a:rPr lang="en-US" sz="1100" spc="5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log</a:t>
                      </a:r>
                      <a:r>
                        <a:rPr lang="en-US" sz="1100" spc="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lecture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Project, Field visit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temperature</a:t>
                      </a:r>
                      <a:r>
                        <a:rPr lang="en-US" sz="1100" spc="-1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difference: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Effectiveness-NTU</a:t>
                      </a:r>
                      <a:r>
                        <a:rPr lang="en-US" sz="1100" spc="-1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method;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F</a:t>
                      </a:r>
                      <a:r>
                        <a:rPr lang="en-US" sz="1100" spc="-1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correction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factor</a:t>
                      </a:r>
                      <a:endParaRPr lang="en-US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Quiz, Written Exam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CLO5, CLO6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Two-phase</a:t>
                      </a:r>
                      <a:r>
                        <a:rPr lang="en-US" sz="1100" spc="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heat</a:t>
                      </a:r>
                      <a:r>
                        <a:rPr lang="en-US" sz="1100" spc="6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transfer</a:t>
                      </a:r>
                      <a:r>
                        <a:rPr lang="en-US" sz="1100" spc="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equipment:</a:t>
                      </a:r>
                      <a:r>
                        <a:rPr lang="en-US" sz="1100" spc="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Boiler,</a:t>
                      </a:r>
                      <a:r>
                        <a:rPr lang="en-US" sz="1100" spc="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Evaporator,</a:t>
                      </a:r>
                      <a:r>
                        <a:rPr lang="en-US" sz="1100" spc="4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Condenser,</a:t>
                      </a:r>
                      <a:r>
                        <a:rPr lang="en-US" sz="1100" spc="5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Cooling</a:t>
                      </a:r>
                      <a:r>
                        <a:rPr lang="en-US" sz="1100" spc="-28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tower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exhibition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Assignment, Written, Quiz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CLO3, CLO6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0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90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Thermal</a:t>
                      </a:r>
                      <a:r>
                        <a:rPr lang="en-US" sz="1100" spc="2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systems</a:t>
                      </a:r>
                      <a:r>
                        <a:rPr lang="en-US" sz="1100" spc="2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with</a:t>
                      </a:r>
                      <a:r>
                        <a:rPr lang="en-US" sz="1100" spc="2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internal</a:t>
                      </a:r>
                      <a:r>
                        <a:rPr lang="en-US" sz="1100" spc="2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heat</a:t>
                      </a:r>
                      <a:r>
                        <a:rPr lang="en-US" sz="1100" spc="2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source:</a:t>
                      </a:r>
                      <a:r>
                        <a:rPr lang="en-US" sz="1100" spc="2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Modeling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</a:t>
                      </a:r>
                      <a:r>
                        <a:rPr lang="en-US" sz="1100" spc="2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thermal</a:t>
                      </a:r>
                      <a:endParaRPr lang="en-US" sz="1050" dirty="0">
                        <a:effectLst/>
                      </a:endParaRPr>
                    </a:p>
                    <a:p>
                      <a:pPr marL="67945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equipment.</a:t>
                      </a:r>
                      <a:endParaRPr lang="en-US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Discussion, Video Presentation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writing, Demonstration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7" marR="55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36804" y="15389"/>
            <a:ext cx="85331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 plan specifying content, CLOs, teaching learning and assessment strategy mapped with CLOs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6" y="1431652"/>
            <a:ext cx="6652045" cy="5158334"/>
          </a:xfrm>
          <a:prstGeom prst="rect">
            <a:avLst/>
          </a:prstGeom>
        </p:spPr>
      </p:pic>
      <p:pic>
        <p:nvPicPr>
          <p:cNvPr id="6" name="Picture 5" descr="hx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79" y="3406431"/>
            <a:ext cx="3133090" cy="286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623" y="802441"/>
            <a:ext cx="3361127" cy="205536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71" y="1396890"/>
            <a:ext cx="7034582" cy="518258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10" y="1351202"/>
            <a:ext cx="6648376" cy="532938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9" y="1270000"/>
            <a:ext cx="5944555" cy="53978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97" y="3329431"/>
            <a:ext cx="5944555" cy="333838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59" y="1613629"/>
            <a:ext cx="7430144" cy="451181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98" y="1359985"/>
            <a:ext cx="7018761" cy="530771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193536" cy="1143000"/>
          </a:xfrm>
        </p:spPr>
        <p:txBody>
          <a:bodyPr/>
          <a:lstStyle/>
          <a:p>
            <a:r>
              <a:rPr lang="en-US" dirty="0"/>
              <a:t>Example 2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750" y="199205"/>
            <a:ext cx="5947612" cy="648011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b="1" dirty="0"/>
          </a:p>
          <a:p>
            <a:pPr marL="0" indent="0" algn="ctr">
              <a:buNone/>
            </a:pPr>
            <a:r>
              <a:rPr lang="en-US" sz="8800" b="1" dirty="0"/>
              <a:t>Week 9</a:t>
            </a:r>
            <a:endParaRPr lang="en-US" sz="60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Heat Exchangers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Heat Transfer Basics</a:t>
            </a:r>
          </a:p>
          <a:p>
            <a:pPr eaLnBrk="1" hangingPunct="1">
              <a:defRPr/>
            </a:pPr>
            <a:r>
              <a:rPr lang="en-US"/>
              <a:t>Tubular Exchangers</a:t>
            </a:r>
          </a:p>
          <a:p>
            <a:pPr eaLnBrk="1" hangingPunct="1">
              <a:defRPr/>
            </a:pPr>
            <a:r>
              <a:rPr lang="en-US"/>
              <a:t>Heat Exchanger Design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</a:rPr>
              <a:t>Compact Heat Exchangers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51" y="244807"/>
            <a:ext cx="5218970" cy="1320800"/>
          </a:xfrm>
        </p:spPr>
        <p:txBody>
          <a:bodyPr vert="horz" lIns="92075" tIns="46038" rIns="92075" bIns="46038" rtlCol="0" anchor="t" anchorCtr="1">
            <a:normAutofit/>
          </a:bodyPr>
          <a:lstStyle/>
          <a:p>
            <a:pPr eaLnBrk="1" hangingPunct="1">
              <a:defRPr/>
            </a:pPr>
            <a:r>
              <a:rPr lang="en-US" dirty="0"/>
              <a:t>Hairpin Exchangers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12162"/>
            <a:ext cx="8855075" cy="1452562"/>
          </a:xfrm>
        </p:spPr>
        <p:txBody>
          <a:bodyPr vert="horz" lIns="92075" tIns="0" rIns="92075" bIns="0" rtlCol="0" anchorCtr="1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SzPct val="80000"/>
              <a:defRPr/>
            </a:pPr>
            <a:r>
              <a:rPr lang="en-US" sz="2000" dirty="0"/>
              <a:t>When small duties are required, hairpin exchangers are specified:</a:t>
            </a: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SzPct val="85000"/>
              <a:defRPr/>
            </a:pPr>
            <a:r>
              <a:rPr lang="en-US" sz="1800" dirty="0"/>
              <a:t>cheaper than very small shell and tube</a:t>
            </a: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SzPct val="85000"/>
              <a:defRPr/>
            </a:pPr>
            <a:r>
              <a:rPr lang="en-US" sz="1800" dirty="0"/>
              <a:t>highly effective (single pass, true countercurrent)</a:t>
            </a: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SzPct val="85000"/>
              <a:defRPr/>
            </a:pPr>
            <a:r>
              <a:rPr lang="en-US" sz="1800" dirty="0"/>
              <a:t>75 </a:t>
            </a:r>
            <a:r>
              <a:rPr lang="en-US" sz="1800" dirty="0">
                <a:sym typeface="Symbol" panose="05050102010706020507" pitchFamily="18" charset="2"/>
              </a:rPr>
              <a:t></a:t>
            </a:r>
            <a:r>
              <a:rPr lang="en-US" sz="1800" dirty="0"/>
              <a:t>  1500 ft</a:t>
            </a:r>
            <a:r>
              <a:rPr lang="en-US" sz="1800" baseline="30000" dirty="0"/>
              <a:t>2</a:t>
            </a:r>
            <a:r>
              <a:rPr lang="en-US" sz="1800" dirty="0"/>
              <a:t> surface area</a:t>
            </a: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buSzPct val="85000"/>
              <a:defRPr/>
            </a:pPr>
            <a:r>
              <a:rPr lang="en-US" sz="1800" dirty="0"/>
              <a:t>4   </a:t>
            </a:r>
            <a:r>
              <a:rPr lang="en-US" sz="1800" dirty="0">
                <a:sym typeface="Symbol" panose="05050102010706020507" pitchFamily="18" charset="2"/>
              </a:rPr>
              <a:t></a:t>
            </a:r>
            <a:r>
              <a:rPr lang="en-US" sz="1800" dirty="0"/>
              <a:t>  16" shell diameter, 20 </a:t>
            </a:r>
            <a:r>
              <a:rPr lang="en-US" sz="1800" dirty="0" err="1"/>
              <a:t>ft</a:t>
            </a:r>
            <a:r>
              <a:rPr lang="en-US" sz="1800" dirty="0"/>
              <a:t> long</a:t>
            </a:r>
          </a:p>
        </p:txBody>
      </p:sp>
      <p:graphicFrame>
        <p:nvGraphicFramePr>
          <p:cNvPr id="8194" name="Object 4"/>
          <p:cNvGraphicFramePr/>
          <p:nvPr/>
        </p:nvGraphicFramePr>
        <p:xfrm>
          <a:off x="2069114" y="2332962"/>
          <a:ext cx="5735638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35955" imgH="3302000" progId="Word.Document.8">
                  <p:embed/>
                </p:oleObj>
              </mc:Choice>
              <mc:Fallback>
                <p:oleObj name="Document" r:id="rId3" imgW="5735955" imgH="3302000" progId="Word.Document.8">
                  <p:embed/>
                  <p:pic>
                    <p:nvPicPr>
                      <p:cNvPr id="0" name="Picture 822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114" y="2332962"/>
                        <a:ext cx="5735638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250758" y="5642899"/>
            <a:ext cx="737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Ctr="1"/>
          <a:lstStyle>
            <a:lvl1pPr marL="406400" indent="-355600" eaLnBrk="0" hangingPunct="0">
              <a:tabLst>
                <a:tab pos="749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749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49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49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49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1" dirty="0"/>
              <a:t>This design is used for double-pipe and multi-tube exchangers.</a:t>
            </a:r>
          </a:p>
          <a:p>
            <a:pPr>
              <a:spcBef>
                <a:spcPct val="20000"/>
              </a:spcBef>
            </a:pPr>
            <a:endParaRPr lang="en-US" altLang="en-US" sz="2000" b="1" dirty="0"/>
          </a:p>
        </p:txBody>
      </p:sp>
      <p:pic>
        <p:nvPicPr>
          <p:cNvPr id="8203" name="Picture 11" descr="Image result for Hairpin Exchang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995" y="2464724"/>
            <a:ext cx="2962549" cy="263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8800" b="1" dirty="0"/>
              <a:t>Week 1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Plate &amp; Frame Exchangers</a:t>
            </a:r>
          </a:p>
        </p:txBody>
      </p:sp>
      <p:pic>
        <p:nvPicPr>
          <p:cNvPr id="43012" name="Picture 11" descr="pullap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5606" y="1203586"/>
            <a:ext cx="7635875" cy="4741863"/>
          </a:xfrm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4975668" y="6350000"/>
            <a:ext cx="3186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Source: Alfa-Laval, </a:t>
            </a:r>
            <a:r>
              <a:rPr lang="en-US" altLang="en-US" sz="1400" dirty="0">
                <a:hlinkClick r:id="rId3"/>
              </a:rPr>
              <a:t>www.AlfaLaval.com</a:t>
            </a:r>
            <a:r>
              <a:rPr lang="en-US" altLang="en-US" sz="1400" dirty="0"/>
              <a:t> </a:t>
            </a:r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8007406" y="1854461"/>
            <a:ext cx="77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Plates</a:t>
            </a:r>
          </a:p>
        </p:txBody>
      </p:sp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5522968" y="5954973"/>
            <a:ext cx="1355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Gasket</a:t>
            </a:r>
          </a:p>
        </p:txBody>
      </p:sp>
      <p:sp>
        <p:nvSpPr>
          <p:cNvPr id="43015" name="Line 14"/>
          <p:cNvSpPr>
            <a:spLocks noChangeShapeType="1"/>
          </p:cNvSpPr>
          <p:nvPr/>
        </p:nvSpPr>
        <p:spPr bwMode="auto">
          <a:xfrm flipV="1">
            <a:off x="5843643" y="4843723"/>
            <a:ext cx="595313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15"/>
          <p:cNvSpPr>
            <a:spLocks noChangeShapeType="1"/>
          </p:cNvSpPr>
          <p:nvPr/>
        </p:nvSpPr>
        <p:spPr bwMode="auto">
          <a:xfrm flipH="1">
            <a:off x="6408793" y="2054485"/>
            <a:ext cx="1584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Gasket Layout of Alternating Plates</a:t>
            </a:r>
          </a:p>
        </p:txBody>
      </p:sp>
      <p:grpSp>
        <p:nvGrpSpPr>
          <p:cNvPr id="44035" name="Group 43"/>
          <p:cNvGrpSpPr/>
          <p:nvPr/>
        </p:nvGrpSpPr>
        <p:grpSpPr bwMode="auto">
          <a:xfrm>
            <a:off x="3633789" y="1593850"/>
            <a:ext cx="2035175" cy="4070350"/>
            <a:chOff x="2240" y="1069"/>
            <a:chExt cx="1282" cy="2564"/>
          </a:xfrm>
        </p:grpSpPr>
        <p:grpSp>
          <p:nvGrpSpPr>
            <p:cNvPr id="44072" name="Group 23"/>
            <p:cNvGrpSpPr/>
            <p:nvPr/>
          </p:nvGrpSpPr>
          <p:grpSpPr bwMode="auto">
            <a:xfrm>
              <a:off x="2240" y="1069"/>
              <a:ext cx="1282" cy="2564"/>
              <a:chOff x="2240" y="1069"/>
              <a:chExt cx="1282" cy="2564"/>
            </a:xfrm>
          </p:grpSpPr>
          <p:grpSp>
            <p:nvGrpSpPr>
              <p:cNvPr id="44090" name="Group 21"/>
              <p:cNvGrpSpPr/>
              <p:nvPr/>
            </p:nvGrpSpPr>
            <p:grpSpPr bwMode="auto">
              <a:xfrm>
                <a:off x="2240" y="1069"/>
                <a:ext cx="1282" cy="2564"/>
                <a:chOff x="2240" y="1069"/>
                <a:chExt cx="1282" cy="2564"/>
              </a:xfrm>
            </p:grpSpPr>
            <p:sp>
              <p:nvSpPr>
                <p:cNvPr id="44092" name="AutoShape 13"/>
                <p:cNvSpPr>
                  <a:spLocks noChangeArrowheads="1"/>
                </p:cNvSpPr>
                <p:nvPr/>
              </p:nvSpPr>
              <p:spPr bwMode="auto">
                <a:xfrm>
                  <a:off x="2240" y="1069"/>
                  <a:ext cx="1282" cy="256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44093" name="Group 20"/>
                <p:cNvGrpSpPr/>
                <p:nvPr/>
              </p:nvGrpSpPr>
              <p:grpSpPr bwMode="auto">
                <a:xfrm>
                  <a:off x="2387" y="1207"/>
                  <a:ext cx="988" cy="2289"/>
                  <a:chOff x="2378" y="1209"/>
                  <a:chExt cx="988" cy="2289"/>
                </a:xfrm>
              </p:grpSpPr>
              <p:grpSp>
                <p:nvGrpSpPr>
                  <p:cNvPr id="44094" name="Group 16"/>
                  <p:cNvGrpSpPr/>
                  <p:nvPr/>
                </p:nvGrpSpPr>
                <p:grpSpPr bwMode="auto">
                  <a:xfrm>
                    <a:off x="2378" y="1209"/>
                    <a:ext cx="988" cy="223"/>
                    <a:chOff x="2378" y="1209"/>
                    <a:chExt cx="988" cy="223"/>
                  </a:xfrm>
                </p:grpSpPr>
                <p:sp>
                  <p:nvSpPr>
                    <p:cNvPr id="44098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209"/>
                      <a:ext cx="223" cy="22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4099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3" y="1209"/>
                      <a:ext cx="223" cy="22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44095" name="Group 17"/>
                  <p:cNvGrpSpPr/>
                  <p:nvPr/>
                </p:nvGrpSpPr>
                <p:grpSpPr bwMode="auto">
                  <a:xfrm>
                    <a:off x="2378" y="3275"/>
                    <a:ext cx="988" cy="223"/>
                    <a:chOff x="2378" y="1209"/>
                    <a:chExt cx="988" cy="223"/>
                  </a:xfrm>
                </p:grpSpPr>
                <p:sp>
                  <p:nvSpPr>
                    <p:cNvPr id="44096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209"/>
                      <a:ext cx="223" cy="22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4097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3" y="1209"/>
                      <a:ext cx="223" cy="22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</p:grpSp>
          <p:sp>
            <p:nvSpPr>
              <p:cNvPr id="44091" name="Rectangle 22"/>
              <p:cNvSpPr>
                <a:spLocks noChangeArrowheads="1"/>
              </p:cNvSpPr>
              <p:nvPr/>
            </p:nvSpPr>
            <p:spPr bwMode="auto">
              <a:xfrm>
                <a:off x="2393" y="1575"/>
                <a:ext cx="976" cy="15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4073" name="Freeform 24"/>
            <p:cNvSpPr/>
            <p:nvPr/>
          </p:nvSpPr>
          <p:spPr bwMode="auto">
            <a:xfrm>
              <a:off x="2350" y="1155"/>
              <a:ext cx="1060" cy="2373"/>
            </a:xfrm>
            <a:custGeom>
              <a:avLst/>
              <a:gdLst>
                <a:gd name="T0" fmla="*/ 0 w 1060"/>
                <a:gd name="T1" fmla="*/ 2245 h 2373"/>
                <a:gd name="T2" fmla="*/ 0 w 1060"/>
                <a:gd name="T3" fmla="*/ 387 h 2373"/>
                <a:gd name="T4" fmla="*/ 530 w 1060"/>
                <a:gd name="T5" fmla="*/ 211 h 2373"/>
                <a:gd name="T6" fmla="*/ 837 w 1060"/>
                <a:gd name="T7" fmla="*/ 25 h 2373"/>
                <a:gd name="T8" fmla="*/ 989 w 1060"/>
                <a:gd name="T9" fmla="*/ 30 h 2373"/>
                <a:gd name="T10" fmla="*/ 1060 w 1060"/>
                <a:gd name="T11" fmla="*/ 155 h 2373"/>
                <a:gd name="T12" fmla="*/ 1060 w 1060"/>
                <a:gd name="T13" fmla="*/ 1994 h 2373"/>
                <a:gd name="T14" fmla="*/ 536 w 1060"/>
                <a:gd name="T15" fmla="*/ 2160 h 2373"/>
                <a:gd name="T16" fmla="*/ 221 w 1060"/>
                <a:gd name="T17" fmla="*/ 2346 h 2373"/>
                <a:gd name="T18" fmla="*/ 74 w 1060"/>
                <a:gd name="T19" fmla="*/ 2346 h 2373"/>
                <a:gd name="T20" fmla="*/ 0 w 1060"/>
                <a:gd name="T21" fmla="*/ 2245 h 23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0"/>
                <a:gd name="T34" fmla="*/ 0 h 2373"/>
                <a:gd name="T35" fmla="*/ 1060 w 1060"/>
                <a:gd name="T36" fmla="*/ 2373 h 23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0" h="2373">
                  <a:moveTo>
                    <a:pt x="0" y="2245"/>
                  </a:moveTo>
                  <a:cubicBezTo>
                    <a:pt x="0" y="1316"/>
                    <a:pt x="0" y="387"/>
                    <a:pt x="0" y="387"/>
                  </a:cubicBezTo>
                  <a:lnTo>
                    <a:pt x="530" y="211"/>
                  </a:lnTo>
                  <a:cubicBezTo>
                    <a:pt x="530" y="211"/>
                    <a:pt x="683" y="118"/>
                    <a:pt x="837" y="25"/>
                  </a:cubicBezTo>
                  <a:cubicBezTo>
                    <a:pt x="875" y="0"/>
                    <a:pt x="952" y="8"/>
                    <a:pt x="989" y="30"/>
                  </a:cubicBezTo>
                  <a:cubicBezTo>
                    <a:pt x="1026" y="52"/>
                    <a:pt x="1055" y="72"/>
                    <a:pt x="1060" y="155"/>
                  </a:cubicBezTo>
                  <a:cubicBezTo>
                    <a:pt x="1060" y="1074"/>
                    <a:pt x="1060" y="1994"/>
                    <a:pt x="1060" y="1994"/>
                  </a:cubicBezTo>
                  <a:cubicBezTo>
                    <a:pt x="731" y="2106"/>
                    <a:pt x="801" y="2090"/>
                    <a:pt x="536" y="2160"/>
                  </a:cubicBezTo>
                  <a:cubicBezTo>
                    <a:pt x="452" y="2216"/>
                    <a:pt x="470" y="2184"/>
                    <a:pt x="221" y="2346"/>
                  </a:cubicBezTo>
                  <a:cubicBezTo>
                    <a:pt x="171" y="2372"/>
                    <a:pt x="125" y="2373"/>
                    <a:pt x="74" y="2346"/>
                  </a:cubicBezTo>
                  <a:cubicBezTo>
                    <a:pt x="23" y="2319"/>
                    <a:pt x="11" y="2280"/>
                    <a:pt x="0" y="224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74" name="Group 34"/>
            <p:cNvGrpSpPr/>
            <p:nvPr/>
          </p:nvGrpSpPr>
          <p:grpSpPr bwMode="auto">
            <a:xfrm>
              <a:off x="2598" y="1350"/>
              <a:ext cx="744" cy="186"/>
              <a:chOff x="2598" y="1350"/>
              <a:chExt cx="744" cy="186"/>
            </a:xfrm>
          </p:grpSpPr>
          <p:sp>
            <p:nvSpPr>
              <p:cNvPr id="44083" name="Line 25"/>
              <p:cNvSpPr>
                <a:spLocks noChangeShapeType="1"/>
              </p:cNvSpPr>
              <p:nvPr/>
            </p:nvSpPr>
            <p:spPr bwMode="auto">
              <a:xfrm flipV="1">
                <a:off x="2598" y="1350"/>
                <a:ext cx="498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4" name="Line 26"/>
              <p:cNvSpPr>
                <a:spLocks noChangeShapeType="1"/>
              </p:cNvSpPr>
              <p:nvPr/>
            </p:nvSpPr>
            <p:spPr bwMode="auto">
              <a:xfrm flipV="1">
                <a:off x="2760" y="1380"/>
                <a:ext cx="378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5" name="Line 27"/>
              <p:cNvSpPr>
                <a:spLocks noChangeShapeType="1"/>
              </p:cNvSpPr>
              <p:nvPr/>
            </p:nvSpPr>
            <p:spPr bwMode="auto">
              <a:xfrm flipV="1">
                <a:off x="2916" y="1416"/>
                <a:ext cx="252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6" name="Line 28"/>
              <p:cNvSpPr>
                <a:spLocks noChangeShapeType="1"/>
              </p:cNvSpPr>
              <p:nvPr/>
            </p:nvSpPr>
            <p:spPr bwMode="auto">
              <a:xfrm flipV="1">
                <a:off x="3060" y="1446"/>
                <a:ext cx="13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7" name="Line 29"/>
              <p:cNvSpPr>
                <a:spLocks noChangeShapeType="1"/>
              </p:cNvSpPr>
              <p:nvPr/>
            </p:nvSpPr>
            <p:spPr bwMode="auto">
              <a:xfrm flipV="1">
                <a:off x="3174" y="1458"/>
                <a:ext cx="6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8" name="Line 30"/>
              <p:cNvSpPr>
                <a:spLocks noChangeShapeType="1"/>
              </p:cNvSpPr>
              <p:nvPr/>
            </p:nvSpPr>
            <p:spPr bwMode="auto">
              <a:xfrm flipV="1">
                <a:off x="3270" y="1458"/>
                <a:ext cx="24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9" name="Line 31"/>
              <p:cNvSpPr>
                <a:spLocks noChangeShapeType="1"/>
              </p:cNvSpPr>
              <p:nvPr/>
            </p:nvSpPr>
            <p:spPr bwMode="auto">
              <a:xfrm flipV="1">
                <a:off x="3342" y="1434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5" name="Group 35"/>
            <p:cNvGrpSpPr/>
            <p:nvPr/>
          </p:nvGrpSpPr>
          <p:grpSpPr bwMode="auto">
            <a:xfrm flipH="1" flipV="1">
              <a:off x="2400" y="3156"/>
              <a:ext cx="744" cy="186"/>
              <a:chOff x="2598" y="1350"/>
              <a:chExt cx="744" cy="186"/>
            </a:xfrm>
          </p:grpSpPr>
          <p:sp>
            <p:nvSpPr>
              <p:cNvPr id="44076" name="Line 36"/>
              <p:cNvSpPr>
                <a:spLocks noChangeShapeType="1"/>
              </p:cNvSpPr>
              <p:nvPr/>
            </p:nvSpPr>
            <p:spPr bwMode="auto">
              <a:xfrm flipV="1">
                <a:off x="2598" y="1350"/>
                <a:ext cx="498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7" name="Line 37"/>
              <p:cNvSpPr>
                <a:spLocks noChangeShapeType="1"/>
              </p:cNvSpPr>
              <p:nvPr/>
            </p:nvSpPr>
            <p:spPr bwMode="auto">
              <a:xfrm flipV="1">
                <a:off x="2760" y="1380"/>
                <a:ext cx="378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Line 38"/>
              <p:cNvSpPr>
                <a:spLocks noChangeShapeType="1"/>
              </p:cNvSpPr>
              <p:nvPr/>
            </p:nvSpPr>
            <p:spPr bwMode="auto">
              <a:xfrm flipV="1">
                <a:off x="2916" y="1416"/>
                <a:ext cx="252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9" name="Line 39"/>
              <p:cNvSpPr>
                <a:spLocks noChangeShapeType="1"/>
              </p:cNvSpPr>
              <p:nvPr/>
            </p:nvSpPr>
            <p:spPr bwMode="auto">
              <a:xfrm flipV="1">
                <a:off x="3060" y="1446"/>
                <a:ext cx="13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0" name="Line 40"/>
              <p:cNvSpPr>
                <a:spLocks noChangeShapeType="1"/>
              </p:cNvSpPr>
              <p:nvPr/>
            </p:nvSpPr>
            <p:spPr bwMode="auto">
              <a:xfrm flipV="1">
                <a:off x="3174" y="1458"/>
                <a:ext cx="6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1" name="Line 41"/>
              <p:cNvSpPr>
                <a:spLocks noChangeShapeType="1"/>
              </p:cNvSpPr>
              <p:nvPr/>
            </p:nvSpPr>
            <p:spPr bwMode="auto">
              <a:xfrm flipV="1">
                <a:off x="3270" y="1458"/>
                <a:ext cx="24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2" name="Line 42"/>
              <p:cNvSpPr>
                <a:spLocks noChangeShapeType="1"/>
              </p:cNvSpPr>
              <p:nvPr/>
            </p:nvSpPr>
            <p:spPr bwMode="auto">
              <a:xfrm flipV="1">
                <a:off x="3342" y="1434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036" name="Group 44"/>
          <p:cNvGrpSpPr/>
          <p:nvPr/>
        </p:nvGrpSpPr>
        <p:grpSpPr bwMode="auto">
          <a:xfrm flipH="1">
            <a:off x="6456364" y="1598613"/>
            <a:ext cx="2035175" cy="4070350"/>
            <a:chOff x="2240" y="1069"/>
            <a:chExt cx="1282" cy="2564"/>
          </a:xfrm>
        </p:grpSpPr>
        <p:grpSp>
          <p:nvGrpSpPr>
            <p:cNvPr id="44044" name="Group 45"/>
            <p:cNvGrpSpPr/>
            <p:nvPr/>
          </p:nvGrpSpPr>
          <p:grpSpPr bwMode="auto">
            <a:xfrm>
              <a:off x="2240" y="1069"/>
              <a:ext cx="1282" cy="2564"/>
              <a:chOff x="2240" y="1069"/>
              <a:chExt cx="1282" cy="2564"/>
            </a:xfrm>
          </p:grpSpPr>
          <p:grpSp>
            <p:nvGrpSpPr>
              <p:cNvPr id="44062" name="Group 46"/>
              <p:cNvGrpSpPr/>
              <p:nvPr/>
            </p:nvGrpSpPr>
            <p:grpSpPr bwMode="auto">
              <a:xfrm>
                <a:off x="2240" y="1069"/>
                <a:ext cx="1282" cy="2564"/>
                <a:chOff x="2240" y="1069"/>
                <a:chExt cx="1282" cy="2564"/>
              </a:xfrm>
            </p:grpSpPr>
            <p:sp>
              <p:nvSpPr>
                <p:cNvPr id="44064" name="AutoShape 47"/>
                <p:cNvSpPr>
                  <a:spLocks noChangeArrowheads="1"/>
                </p:cNvSpPr>
                <p:nvPr/>
              </p:nvSpPr>
              <p:spPr bwMode="auto">
                <a:xfrm>
                  <a:off x="2240" y="1069"/>
                  <a:ext cx="1282" cy="256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44065" name="Group 48"/>
                <p:cNvGrpSpPr/>
                <p:nvPr/>
              </p:nvGrpSpPr>
              <p:grpSpPr bwMode="auto">
                <a:xfrm>
                  <a:off x="2387" y="1207"/>
                  <a:ext cx="988" cy="2289"/>
                  <a:chOff x="2378" y="1209"/>
                  <a:chExt cx="988" cy="2289"/>
                </a:xfrm>
              </p:grpSpPr>
              <p:grpSp>
                <p:nvGrpSpPr>
                  <p:cNvPr id="44066" name="Group 49"/>
                  <p:cNvGrpSpPr/>
                  <p:nvPr/>
                </p:nvGrpSpPr>
                <p:grpSpPr bwMode="auto">
                  <a:xfrm>
                    <a:off x="2378" y="1209"/>
                    <a:ext cx="988" cy="223"/>
                    <a:chOff x="2378" y="1209"/>
                    <a:chExt cx="988" cy="223"/>
                  </a:xfrm>
                </p:grpSpPr>
                <p:sp>
                  <p:nvSpPr>
                    <p:cNvPr id="44070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209"/>
                      <a:ext cx="223" cy="22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4071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3" y="1209"/>
                      <a:ext cx="223" cy="22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44067" name="Group 52"/>
                  <p:cNvGrpSpPr/>
                  <p:nvPr/>
                </p:nvGrpSpPr>
                <p:grpSpPr bwMode="auto">
                  <a:xfrm>
                    <a:off x="2378" y="3275"/>
                    <a:ext cx="988" cy="223"/>
                    <a:chOff x="2378" y="1209"/>
                    <a:chExt cx="988" cy="223"/>
                  </a:xfrm>
                </p:grpSpPr>
                <p:sp>
                  <p:nvSpPr>
                    <p:cNvPr id="44068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209"/>
                      <a:ext cx="223" cy="22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4069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3" y="1209"/>
                      <a:ext cx="223" cy="22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</p:grpSp>
          <p:sp>
            <p:nvSpPr>
              <p:cNvPr id="44063" name="Rectangle 55"/>
              <p:cNvSpPr>
                <a:spLocks noChangeArrowheads="1"/>
              </p:cNvSpPr>
              <p:nvPr/>
            </p:nvSpPr>
            <p:spPr bwMode="auto">
              <a:xfrm>
                <a:off x="2393" y="1575"/>
                <a:ext cx="976" cy="15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4045" name="Freeform 56"/>
            <p:cNvSpPr/>
            <p:nvPr/>
          </p:nvSpPr>
          <p:spPr bwMode="auto">
            <a:xfrm>
              <a:off x="2350" y="1155"/>
              <a:ext cx="1060" cy="2373"/>
            </a:xfrm>
            <a:custGeom>
              <a:avLst/>
              <a:gdLst>
                <a:gd name="T0" fmla="*/ 0 w 1060"/>
                <a:gd name="T1" fmla="*/ 2245 h 2373"/>
                <a:gd name="T2" fmla="*/ 0 w 1060"/>
                <a:gd name="T3" fmla="*/ 387 h 2373"/>
                <a:gd name="T4" fmla="*/ 530 w 1060"/>
                <a:gd name="T5" fmla="*/ 211 h 2373"/>
                <a:gd name="T6" fmla="*/ 837 w 1060"/>
                <a:gd name="T7" fmla="*/ 25 h 2373"/>
                <a:gd name="T8" fmla="*/ 989 w 1060"/>
                <a:gd name="T9" fmla="*/ 30 h 2373"/>
                <a:gd name="T10" fmla="*/ 1060 w 1060"/>
                <a:gd name="T11" fmla="*/ 155 h 2373"/>
                <a:gd name="T12" fmla="*/ 1060 w 1060"/>
                <a:gd name="T13" fmla="*/ 1994 h 2373"/>
                <a:gd name="T14" fmla="*/ 536 w 1060"/>
                <a:gd name="T15" fmla="*/ 2160 h 2373"/>
                <a:gd name="T16" fmla="*/ 221 w 1060"/>
                <a:gd name="T17" fmla="*/ 2346 h 2373"/>
                <a:gd name="T18" fmla="*/ 74 w 1060"/>
                <a:gd name="T19" fmla="*/ 2346 h 2373"/>
                <a:gd name="T20" fmla="*/ 0 w 1060"/>
                <a:gd name="T21" fmla="*/ 2245 h 23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0"/>
                <a:gd name="T34" fmla="*/ 0 h 2373"/>
                <a:gd name="T35" fmla="*/ 1060 w 1060"/>
                <a:gd name="T36" fmla="*/ 2373 h 23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0" h="2373">
                  <a:moveTo>
                    <a:pt x="0" y="2245"/>
                  </a:moveTo>
                  <a:cubicBezTo>
                    <a:pt x="0" y="1316"/>
                    <a:pt x="0" y="387"/>
                    <a:pt x="0" y="387"/>
                  </a:cubicBezTo>
                  <a:lnTo>
                    <a:pt x="530" y="211"/>
                  </a:lnTo>
                  <a:cubicBezTo>
                    <a:pt x="530" y="211"/>
                    <a:pt x="683" y="118"/>
                    <a:pt x="837" y="25"/>
                  </a:cubicBezTo>
                  <a:cubicBezTo>
                    <a:pt x="875" y="0"/>
                    <a:pt x="952" y="8"/>
                    <a:pt x="989" y="30"/>
                  </a:cubicBezTo>
                  <a:cubicBezTo>
                    <a:pt x="1026" y="52"/>
                    <a:pt x="1055" y="72"/>
                    <a:pt x="1060" y="155"/>
                  </a:cubicBezTo>
                  <a:cubicBezTo>
                    <a:pt x="1060" y="1074"/>
                    <a:pt x="1060" y="1994"/>
                    <a:pt x="1060" y="1994"/>
                  </a:cubicBezTo>
                  <a:cubicBezTo>
                    <a:pt x="731" y="2106"/>
                    <a:pt x="801" y="2090"/>
                    <a:pt x="536" y="2160"/>
                  </a:cubicBezTo>
                  <a:cubicBezTo>
                    <a:pt x="452" y="2216"/>
                    <a:pt x="470" y="2184"/>
                    <a:pt x="221" y="2346"/>
                  </a:cubicBezTo>
                  <a:cubicBezTo>
                    <a:pt x="171" y="2372"/>
                    <a:pt x="125" y="2373"/>
                    <a:pt x="74" y="2346"/>
                  </a:cubicBezTo>
                  <a:cubicBezTo>
                    <a:pt x="23" y="2319"/>
                    <a:pt x="11" y="2280"/>
                    <a:pt x="0" y="224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46" name="Group 57"/>
            <p:cNvGrpSpPr/>
            <p:nvPr/>
          </p:nvGrpSpPr>
          <p:grpSpPr bwMode="auto">
            <a:xfrm>
              <a:off x="2598" y="1350"/>
              <a:ext cx="744" cy="186"/>
              <a:chOff x="2598" y="1350"/>
              <a:chExt cx="744" cy="186"/>
            </a:xfrm>
          </p:grpSpPr>
          <p:sp>
            <p:nvSpPr>
              <p:cNvPr id="44055" name="Line 58"/>
              <p:cNvSpPr>
                <a:spLocks noChangeShapeType="1"/>
              </p:cNvSpPr>
              <p:nvPr/>
            </p:nvSpPr>
            <p:spPr bwMode="auto">
              <a:xfrm flipV="1">
                <a:off x="2598" y="1350"/>
                <a:ext cx="498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6" name="Line 59"/>
              <p:cNvSpPr>
                <a:spLocks noChangeShapeType="1"/>
              </p:cNvSpPr>
              <p:nvPr/>
            </p:nvSpPr>
            <p:spPr bwMode="auto">
              <a:xfrm flipV="1">
                <a:off x="2760" y="1380"/>
                <a:ext cx="378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7" name="Line 60"/>
              <p:cNvSpPr>
                <a:spLocks noChangeShapeType="1"/>
              </p:cNvSpPr>
              <p:nvPr/>
            </p:nvSpPr>
            <p:spPr bwMode="auto">
              <a:xfrm flipV="1">
                <a:off x="2916" y="1416"/>
                <a:ext cx="252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8" name="Line 61"/>
              <p:cNvSpPr>
                <a:spLocks noChangeShapeType="1"/>
              </p:cNvSpPr>
              <p:nvPr/>
            </p:nvSpPr>
            <p:spPr bwMode="auto">
              <a:xfrm flipV="1">
                <a:off x="3060" y="1446"/>
                <a:ext cx="13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9" name="Line 62"/>
              <p:cNvSpPr>
                <a:spLocks noChangeShapeType="1"/>
              </p:cNvSpPr>
              <p:nvPr/>
            </p:nvSpPr>
            <p:spPr bwMode="auto">
              <a:xfrm flipV="1">
                <a:off x="3174" y="1458"/>
                <a:ext cx="6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0" name="Line 63"/>
              <p:cNvSpPr>
                <a:spLocks noChangeShapeType="1"/>
              </p:cNvSpPr>
              <p:nvPr/>
            </p:nvSpPr>
            <p:spPr bwMode="auto">
              <a:xfrm flipV="1">
                <a:off x="3270" y="1458"/>
                <a:ext cx="24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1" name="Line 64"/>
              <p:cNvSpPr>
                <a:spLocks noChangeShapeType="1"/>
              </p:cNvSpPr>
              <p:nvPr/>
            </p:nvSpPr>
            <p:spPr bwMode="auto">
              <a:xfrm flipV="1">
                <a:off x="3342" y="1434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47" name="Group 65"/>
            <p:cNvGrpSpPr/>
            <p:nvPr/>
          </p:nvGrpSpPr>
          <p:grpSpPr bwMode="auto">
            <a:xfrm flipH="1" flipV="1">
              <a:off x="2400" y="3156"/>
              <a:ext cx="744" cy="186"/>
              <a:chOff x="2598" y="1350"/>
              <a:chExt cx="744" cy="186"/>
            </a:xfrm>
          </p:grpSpPr>
          <p:sp>
            <p:nvSpPr>
              <p:cNvPr id="44048" name="Line 66"/>
              <p:cNvSpPr>
                <a:spLocks noChangeShapeType="1"/>
              </p:cNvSpPr>
              <p:nvPr/>
            </p:nvSpPr>
            <p:spPr bwMode="auto">
              <a:xfrm flipV="1">
                <a:off x="2598" y="1350"/>
                <a:ext cx="498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9" name="Line 67"/>
              <p:cNvSpPr>
                <a:spLocks noChangeShapeType="1"/>
              </p:cNvSpPr>
              <p:nvPr/>
            </p:nvSpPr>
            <p:spPr bwMode="auto">
              <a:xfrm flipV="1">
                <a:off x="2760" y="1380"/>
                <a:ext cx="378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0" name="Line 68"/>
              <p:cNvSpPr>
                <a:spLocks noChangeShapeType="1"/>
              </p:cNvSpPr>
              <p:nvPr/>
            </p:nvSpPr>
            <p:spPr bwMode="auto">
              <a:xfrm flipV="1">
                <a:off x="2916" y="1416"/>
                <a:ext cx="252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1" name="Line 69"/>
              <p:cNvSpPr>
                <a:spLocks noChangeShapeType="1"/>
              </p:cNvSpPr>
              <p:nvPr/>
            </p:nvSpPr>
            <p:spPr bwMode="auto">
              <a:xfrm flipV="1">
                <a:off x="3060" y="1446"/>
                <a:ext cx="13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2" name="Line 70"/>
              <p:cNvSpPr>
                <a:spLocks noChangeShapeType="1"/>
              </p:cNvSpPr>
              <p:nvPr/>
            </p:nvSpPr>
            <p:spPr bwMode="auto">
              <a:xfrm flipV="1">
                <a:off x="3174" y="1458"/>
                <a:ext cx="6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3" name="Line 71"/>
              <p:cNvSpPr>
                <a:spLocks noChangeShapeType="1"/>
              </p:cNvSpPr>
              <p:nvPr/>
            </p:nvSpPr>
            <p:spPr bwMode="auto">
              <a:xfrm flipV="1">
                <a:off x="3270" y="1458"/>
                <a:ext cx="24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4" name="Line 72"/>
              <p:cNvSpPr>
                <a:spLocks noChangeShapeType="1"/>
              </p:cNvSpPr>
              <p:nvPr/>
            </p:nvSpPr>
            <p:spPr bwMode="auto">
              <a:xfrm flipV="1">
                <a:off x="3342" y="1434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037" name="AutoShape 73"/>
          <p:cNvSpPr>
            <a:spLocks noChangeArrowheads="1"/>
          </p:cNvSpPr>
          <p:nvPr/>
        </p:nvSpPr>
        <p:spPr bwMode="auto">
          <a:xfrm>
            <a:off x="4564063" y="3305175"/>
            <a:ext cx="265112" cy="604838"/>
          </a:xfrm>
          <a:prstGeom prst="downArrow">
            <a:avLst>
              <a:gd name="adj1" fmla="val 50000"/>
              <a:gd name="adj2" fmla="val 570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tailEnd type="none" w="sm" len="sm"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AutoShape 75"/>
          <p:cNvSpPr>
            <a:spLocks noChangeArrowheads="1"/>
          </p:cNvSpPr>
          <p:nvPr/>
        </p:nvSpPr>
        <p:spPr bwMode="auto">
          <a:xfrm rot="2844027">
            <a:off x="4735513" y="1970088"/>
            <a:ext cx="265113" cy="604838"/>
          </a:xfrm>
          <a:prstGeom prst="downArrow">
            <a:avLst>
              <a:gd name="adj1" fmla="val 50000"/>
              <a:gd name="adj2" fmla="val 570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tailEnd type="none" w="sm" len="sm"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AutoShape 76"/>
          <p:cNvSpPr>
            <a:spLocks noChangeArrowheads="1"/>
          </p:cNvSpPr>
          <p:nvPr/>
        </p:nvSpPr>
        <p:spPr bwMode="auto">
          <a:xfrm rot="2844027">
            <a:off x="4164013" y="4718050"/>
            <a:ext cx="265112" cy="604838"/>
          </a:xfrm>
          <a:prstGeom prst="downArrow">
            <a:avLst>
              <a:gd name="adj1" fmla="val 50000"/>
              <a:gd name="adj2" fmla="val 570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tailEnd type="none" w="sm" len="sm"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0" name="AutoShape 77"/>
          <p:cNvSpPr>
            <a:spLocks noChangeArrowheads="1"/>
          </p:cNvSpPr>
          <p:nvPr/>
        </p:nvSpPr>
        <p:spPr bwMode="auto">
          <a:xfrm flipV="1">
            <a:off x="7326313" y="3267075"/>
            <a:ext cx="265112" cy="604838"/>
          </a:xfrm>
          <a:prstGeom prst="downArrow">
            <a:avLst>
              <a:gd name="adj1" fmla="val 50000"/>
              <a:gd name="adj2" fmla="val 5703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tailEnd type="none" w="sm" len="sm"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1" name="AutoShape 78"/>
          <p:cNvSpPr>
            <a:spLocks noChangeArrowheads="1"/>
          </p:cNvSpPr>
          <p:nvPr/>
        </p:nvSpPr>
        <p:spPr bwMode="auto">
          <a:xfrm rot="17837922" flipV="1">
            <a:off x="7535863" y="4630738"/>
            <a:ext cx="265113" cy="604838"/>
          </a:xfrm>
          <a:prstGeom prst="downArrow">
            <a:avLst>
              <a:gd name="adj1" fmla="val 50000"/>
              <a:gd name="adj2" fmla="val 5703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tailEnd type="none" w="sm" len="sm"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2" name="AutoShape 79"/>
          <p:cNvSpPr>
            <a:spLocks noChangeArrowheads="1"/>
          </p:cNvSpPr>
          <p:nvPr/>
        </p:nvSpPr>
        <p:spPr bwMode="auto">
          <a:xfrm rot="17837922" flipV="1">
            <a:off x="7054851" y="1979614"/>
            <a:ext cx="265113" cy="604837"/>
          </a:xfrm>
          <a:prstGeom prst="downArrow">
            <a:avLst>
              <a:gd name="adj1" fmla="val 50000"/>
              <a:gd name="adj2" fmla="val 5703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tailEnd type="none" w="sm" len="sm"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Plate &amp; Frame Exchangers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1" y="1520825"/>
            <a:ext cx="2303463" cy="4064000"/>
          </a:xfrm>
        </p:spPr>
      </p:pic>
      <p:sp>
        <p:nvSpPr>
          <p:cNvPr id="1216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02388" y="1371600"/>
            <a:ext cx="5789612" cy="496887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sz="2000" dirty="0"/>
              <a:t>Advantages</a:t>
            </a:r>
          </a:p>
          <a:p>
            <a:pPr lvl="2" eaLnBrk="1" hangingPunct="1">
              <a:defRPr/>
            </a:pPr>
            <a:r>
              <a:rPr lang="en-US" dirty="0"/>
              <a:t>Close to counter-current heat transfer, so high F factor allows temperature cross and close temperature approach</a:t>
            </a:r>
          </a:p>
          <a:p>
            <a:pPr lvl="2" eaLnBrk="1" hangingPunct="1">
              <a:defRPr/>
            </a:pPr>
            <a:r>
              <a:rPr lang="en-US" dirty="0"/>
              <a:t>Easy to add area</a:t>
            </a:r>
          </a:p>
          <a:p>
            <a:pPr lvl="2" eaLnBrk="1" hangingPunct="1">
              <a:defRPr/>
            </a:pPr>
            <a:r>
              <a:rPr lang="en-US" dirty="0"/>
              <a:t>Compact size</a:t>
            </a:r>
          </a:p>
          <a:p>
            <a:pPr lvl="2" eaLnBrk="1" hangingPunct="1">
              <a:defRPr/>
            </a:pPr>
            <a:r>
              <a:rPr lang="en-US" dirty="0"/>
              <a:t>Relatively inexpensive for high alloy</a:t>
            </a:r>
          </a:p>
          <a:p>
            <a:pPr lvl="2" eaLnBrk="1" hangingPunct="1">
              <a:defRPr/>
            </a:pPr>
            <a:r>
              <a:rPr lang="en-US" dirty="0"/>
              <a:t>Can be designed for quick cleaning in place</a:t>
            </a:r>
          </a:p>
          <a:p>
            <a:pPr eaLnBrk="1" hangingPunct="1">
              <a:defRPr/>
            </a:pPr>
            <a:r>
              <a:rPr lang="en-US" sz="2000" dirty="0"/>
              <a:t>Disadvantages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Lots of gaskets</a:t>
            </a:r>
          </a:p>
          <a:p>
            <a:pPr lvl="2" eaLnBrk="1" hangingPunct="1">
              <a:defRPr/>
            </a:pPr>
            <a:r>
              <a:rPr lang="en-US" dirty="0"/>
              <a:t>Lower design pressure, temperature</a:t>
            </a:r>
          </a:p>
          <a:p>
            <a:pPr lvl="2" eaLnBrk="1" hangingPunct="1">
              <a:defRPr/>
            </a:pPr>
            <a:r>
              <a:rPr lang="en-US" dirty="0"/>
              <a:t>External leakage if gaskets fail</a:t>
            </a:r>
          </a:p>
          <a:p>
            <a:pPr eaLnBrk="1" hangingPunct="1">
              <a:defRPr/>
            </a:pPr>
            <a:r>
              <a:rPr lang="en-US" sz="2000" dirty="0"/>
              <a:t>Applications</a:t>
            </a:r>
          </a:p>
          <a:p>
            <a:pPr lvl="2" eaLnBrk="1" hangingPunct="1">
              <a:defRPr/>
            </a:pPr>
            <a:r>
              <a:rPr lang="en-US" dirty="0"/>
              <a:t>Food processing, brewing, biochemicals, etc.</a:t>
            </a:r>
          </a:p>
          <a:p>
            <a:pPr lvl="2" eaLnBrk="1" hangingPunct="1">
              <a:defRPr/>
            </a:pPr>
            <a:endParaRPr lang="en-US" dirty="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746250" y="6197600"/>
            <a:ext cx="155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Alfa-Laval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154083" y="6101687"/>
            <a:ext cx="3186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Source: Alfa-Laval, </a:t>
            </a:r>
            <a:r>
              <a:rPr lang="en-US" altLang="en-US" sz="1400" dirty="0">
                <a:hlinkClick r:id="rId3"/>
              </a:rPr>
              <a:t>www.AlfaLaval.com</a:t>
            </a:r>
            <a:r>
              <a:rPr lang="en-US" altLang="en-US" sz="1400" dirty="0"/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Plate &amp; Frame Exchangers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1525589"/>
            <a:ext cx="3678238" cy="3857625"/>
          </a:xfrm>
        </p:spPr>
      </p:pic>
      <p:pic>
        <p:nvPicPr>
          <p:cNvPr id="4608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76" y="1492251"/>
            <a:ext cx="4824413" cy="3338513"/>
          </a:xfrm>
        </p:spPr>
      </p:pic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1746250" y="6197600"/>
            <a:ext cx="155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Alfa-Laval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4626085" y="6071524"/>
            <a:ext cx="3186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Source: Alfa-Laval, </a:t>
            </a:r>
            <a:r>
              <a:rPr lang="en-US" altLang="en-US" sz="1400" dirty="0">
                <a:hlinkClick r:id="rId4"/>
              </a:rPr>
              <a:t>www.AlfaLaval.com</a:t>
            </a:r>
            <a:r>
              <a:rPr lang="en-US" altLang="en-US" sz="1400" dirty="0"/>
              <a:t>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024129"/>
            <a:ext cx="10342880" cy="5102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/>
          </a:p>
          <a:p>
            <a:pPr marL="0" indent="0" algn="ctr">
              <a:buNone/>
            </a:pPr>
            <a:endParaRPr lang="en-US" sz="6000" b="1" dirty="0"/>
          </a:p>
          <a:p>
            <a:pPr marL="0" indent="0" algn="ctr">
              <a:buNone/>
            </a:pPr>
            <a:r>
              <a:rPr lang="en-US" sz="8800" b="1" dirty="0"/>
              <a:t>Week 10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1307"/>
            <a:ext cx="7809186" cy="1320800"/>
          </a:xfrm>
        </p:spPr>
        <p:txBody>
          <a:bodyPr vert="horz" lIns="92075" tIns="46038" rIns="92075" bIns="46038" rtlCol="0" anchor="t" anchorCtr="1">
            <a:normAutofit/>
          </a:bodyPr>
          <a:lstStyle/>
          <a:p>
            <a:pPr eaLnBrk="1" hangingPunct="1">
              <a:defRPr/>
            </a:pPr>
            <a:r>
              <a:rPr lang="en-US" dirty="0"/>
              <a:t>Welded Plate Heat Exchangers</a:t>
            </a:r>
          </a:p>
        </p:txBody>
      </p:sp>
      <p:pic>
        <p:nvPicPr>
          <p:cNvPr id="47107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2175" y="862014"/>
            <a:ext cx="2730500" cy="5711825"/>
          </a:xfrm>
        </p:spPr>
      </p:pic>
      <p:sp>
        <p:nvSpPr>
          <p:cNvPr id="513050" name="Rectangle 26"/>
          <p:cNvSpPr>
            <a:spLocks noChangeArrowheads="1"/>
          </p:cNvSpPr>
          <p:nvPr/>
        </p:nvSpPr>
        <p:spPr bwMode="auto">
          <a:xfrm>
            <a:off x="4892675" y="966125"/>
            <a:ext cx="5349875" cy="5075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0" rIns="92075" bIns="0" anchorCtr="1"/>
          <a:lstStyle/>
          <a:p>
            <a:pPr marL="342900" indent="-342900">
              <a:spcBef>
                <a:spcPct val="80000"/>
              </a:spcBef>
              <a:buSzPct val="80000"/>
              <a:buFontTx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SzPct val="85000"/>
              <a:buFontTx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Higher thermal efficiency</a:t>
            </a:r>
          </a:p>
          <a:p>
            <a:pPr marL="800100" lvl="1" indent="-342900">
              <a:spcBef>
                <a:spcPct val="20000"/>
              </a:spcBef>
              <a:buSzPct val="85000"/>
              <a:buFontTx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Single unit can replace multiple shell &amp; tube units</a:t>
            </a:r>
          </a:p>
          <a:p>
            <a:pPr marL="800100" lvl="1" indent="-342900">
              <a:spcBef>
                <a:spcPct val="20000"/>
              </a:spcBef>
              <a:buSzPct val="85000"/>
              <a:buFontTx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Closer approach to hot inlet temperature</a:t>
            </a:r>
          </a:p>
          <a:p>
            <a:pPr marL="800100" lvl="1" indent="-342900">
              <a:spcBef>
                <a:spcPct val="20000"/>
              </a:spcBef>
              <a:buSzPct val="85000"/>
              <a:buFontTx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 pressure drop</a:t>
            </a:r>
          </a:p>
          <a:p>
            <a:pPr marL="800100" lvl="1" indent="-342900">
              <a:spcBef>
                <a:spcPct val="20000"/>
              </a:spcBef>
              <a:buSzPct val="85000"/>
              <a:buFontTx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Little chance of vibration problems</a:t>
            </a:r>
          </a:p>
          <a:p>
            <a:pPr marL="800100" lvl="1" indent="-342900">
              <a:spcBef>
                <a:spcPct val="20000"/>
              </a:spcBef>
              <a:buSzPct val="85000"/>
              <a:buFontTx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Excellent distribution of two phase flows</a:t>
            </a:r>
          </a:p>
          <a:p>
            <a:pPr marL="342900" indent="-342900">
              <a:lnSpc>
                <a:spcPct val="60000"/>
              </a:lnSpc>
              <a:spcBef>
                <a:spcPct val="80000"/>
              </a:spcBef>
              <a:buSzPct val="80000"/>
              <a:buFontTx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SzPct val="85000"/>
              <a:buFontTx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Single alloy material for plates</a:t>
            </a:r>
          </a:p>
          <a:p>
            <a:pPr marL="800100" lvl="1" indent="-342900">
              <a:spcBef>
                <a:spcPct val="20000"/>
              </a:spcBef>
              <a:buSzPct val="85000"/>
              <a:buFontTx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Difficult to clean</a:t>
            </a:r>
          </a:p>
          <a:p>
            <a:pPr marL="800100" lvl="1" indent="-342900">
              <a:spcBef>
                <a:spcPct val="20000"/>
              </a:spcBef>
              <a:buSzPct val="85000"/>
              <a:buFontTx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Few manufacturers at large scale (Alfa Laval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Packinox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80000"/>
              </a:spcBef>
              <a:buSzPct val="85000"/>
              <a:buFontTx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Used in large scale clean services that need close temperature approach</a:t>
            </a:r>
          </a:p>
        </p:txBody>
      </p:sp>
      <p:sp>
        <p:nvSpPr>
          <p:cNvPr id="47109" name="Text Box 27"/>
          <p:cNvSpPr txBox="1">
            <a:spLocks noChangeArrowheads="1"/>
          </p:cNvSpPr>
          <p:nvPr/>
        </p:nvSpPr>
        <p:spPr bwMode="auto">
          <a:xfrm rot="-5400000">
            <a:off x="755651" y="2798763"/>
            <a:ext cx="2257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Alfa-Laval Packinox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5309" y="434885"/>
            <a:ext cx="10300679" cy="5988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 marR="132080" indent="-175895" algn="just">
              <a:lnSpc>
                <a:spcPct val="128000"/>
              </a:lnSpc>
              <a:spcBef>
                <a:spcPts val="100"/>
              </a:spcBef>
              <a:buAutoNum type="arabicPeriod"/>
              <a:tabLst>
                <a:tab pos="316230" algn="l"/>
              </a:tabLst>
            </a:pPr>
            <a:r>
              <a:rPr sz="1400" spc="165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4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exchanger</a:t>
            </a:r>
            <a:r>
              <a:rPr sz="14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to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be</a:t>
            </a:r>
            <a:r>
              <a:rPr sz="14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designed</a:t>
            </a:r>
            <a:r>
              <a:rPr sz="14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to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cool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10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50" dirty="0">
                <a:latin typeface="Calibri" panose="020F0502020204030204"/>
                <a:cs typeface="Calibri" panose="020F0502020204030204"/>
              </a:rPr>
              <a:t>kg/s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an</a:t>
            </a:r>
            <a:r>
              <a:rPr sz="14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engine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oil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from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360</a:t>
            </a:r>
            <a:r>
              <a:rPr sz="14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254" dirty="0">
                <a:latin typeface="Calibri" panose="020F0502020204030204"/>
                <a:cs typeface="Calibri" panose="020F0502020204030204"/>
              </a:rPr>
              <a:t>K</a:t>
            </a:r>
            <a:r>
              <a:rPr sz="14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to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300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204" dirty="0">
                <a:latin typeface="Calibri" panose="020F0502020204030204"/>
                <a:cs typeface="Calibri" panose="020F0502020204030204"/>
              </a:rPr>
              <a:t>K 	</a:t>
            </a:r>
            <a:r>
              <a:rPr sz="1400" dirty="0">
                <a:latin typeface="Calibri" panose="020F0502020204030204"/>
                <a:cs typeface="Calibri" panose="020F0502020204030204"/>
              </a:rPr>
              <a:t>with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cooling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4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entering</a:t>
            </a:r>
            <a:r>
              <a:rPr sz="1400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tube</a:t>
            </a:r>
            <a:r>
              <a:rPr sz="14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side</a:t>
            </a:r>
            <a:r>
              <a:rPr sz="14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at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290</a:t>
            </a:r>
            <a:r>
              <a:rPr sz="14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254" dirty="0">
                <a:latin typeface="Calibri" panose="020F0502020204030204"/>
                <a:cs typeface="Calibri" panose="020F0502020204030204"/>
              </a:rPr>
              <a:t>K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at</a:t>
            </a:r>
            <a:r>
              <a:rPr sz="14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rate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15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kg/s.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316230">
              <a:lnSpc>
                <a:spcPct val="100000"/>
              </a:lnSpc>
              <a:spcBef>
                <a:spcPts val="370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Given,</a:t>
            </a:r>
            <a:r>
              <a:rPr sz="14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400" i="1" baseline="-15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400" i="1" spc="525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sz="14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500</a:t>
            </a:r>
            <a:r>
              <a:rPr sz="14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W/m</a:t>
            </a:r>
            <a:r>
              <a:rPr sz="1400" i="1" spc="97" baseline="44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400" i="1" spc="-6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i="1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400" i="1" spc="-11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C.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Estimate</a:t>
            </a:r>
            <a:r>
              <a:rPr sz="14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4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transfer</a:t>
            </a:r>
            <a:r>
              <a:rPr sz="1400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area,</a:t>
            </a:r>
            <a:r>
              <a:rPr sz="14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for: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620395" lvl="1" indent="-243205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620395" algn="l"/>
              </a:tabLst>
            </a:pPr>
            <a:r>
              <a:rPr sz="1400" dirty="0">
                <a:latin typeface="Calibri" panose="020F0502020204030204"/>
                <a:cs typeface="Calibri" panose="020F0502020204030204"/>
              </a:rPr>
              <a:t>parallel</a:t>
            </a:r>
            <a:r>
              <a:rPr sz="14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flow</a:t>
            </a:r>
            <a:r>
              <a:rPr sz="14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40" dirty="0">
                <a:latin typeface="Calibri" panose="020F0502020204030204"/>
                <a:cs typeface="Calibri" panose="020F0502020204030204"/>
              </a:rPr>
              <a:t>DPHX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620395" lvl="1" indent="-254000">
              <a:lnSpc>
                <a:spcPct val="100000"/>
              </a:lnSpc>
              <a:spcBef>
                <a:spcPts val="800"/>
              </a:spcBef>
              <a:buAutoNum type="alphaLcParenBoth"/>
              <a:tabLst>
                <a:tab pos="620395" algn="l"/>
              </a:tabLst>
            </a:pPr>
            <a:r>
              <a:rPr sz="1400" dirty="0">
                <a:latin typeface="Calibri" panose="020F0502020204030204"/>
                <a:cs typeface="Calibri" panose="020F0502020204030204"/>
              </a:rPr>
              <a:t>counter</a:t>
            </a:r>
            <a:r>
              <a:rPr sz="1400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flow</a:t>
            </a:r>
            <a:r>
              <a:rPr sz="1400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40" dirty="0">
                <a:latin typeface="Calibri" panose="020F0502020204030204"/>
                <a:cs typeface="Calibri" panose="020F0502020204030204"/>
              </a:rPr>
              <a:t>DPHX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621030" lvl="1" indent="-237490">
              <a:lnSpc>
                <a:spcPct val="100000"/>
              </a:lnSpc>
              <a:spcBef>
                <a:spcPts val="805"/>
              </a:spcBef>
              <a:buAutoNum type="alphaLcParenBoth"/>
              <a:tabLst>
                <a:tab pos="621030" algn="l"/>
              </a:tabLst>
            </a:pPr>
            <a:r>
              <a:rPr sz="1400" dirty="0">
                <a:latin typeface="Calibri" panose="020F0502020204030204"/>
                <a:cs typeface="Calibri" panose="020F0502020204030204"/>
              </a:rPr>
              <a:t>one</a:t>
            </a:r>
            <a:r>
              <a:rPr sz="14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shell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pass</a:t>
            </a:r>
            <a:r>
              <a:rPr sz="14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two</a:t>
            </a:r>
            <a:r>
              <a:rPr sz="14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tube</a:t>
            </a:r>
            <a:r>
              <a:rPr sz="14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pass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0" dirty="0">
                <a:latin typeface="Calibri" panose="020F0502020204030204"/>
                <a:cs typeface="Calibri" panose="020F0502020204030204"/>
              </a:rPr>
              <a:t>STHX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620395" lvl="1" indent="-254000">
              <a:lnSpc>
                <a:spcPct val="100000"/>
              </a:lnSpc>
              <a:spcBef>
                <a:spcPts val="805"/>
              </a:spcBef>
              <a:buAutoNum type="alphaLcParenBoth"/>
              <a:tabLst>
                <a:tab pos="620395" algn="l"/>
              </a:tabLst>
            </a:pPr>
            <a:r>
              <a:rPr sz="1400" dirty="0">
                <a:latin typeface="Calibri" panose="020F0502020204030204"/>
                <a:cs typeface="Calibri" panose="020F0502020204030204"/>
              </a:rPr>
              <a:t>cross-flow,</a:t>
            </a:r>
            <a:r>
              <a:rPr sz="14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both</a:t>
            </a:r>
            <a:r>
              <a:rPr sz="14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fluids</a:t>
            </a:r>
            <a:r>
              <a:rPr sz="14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unmixed</a:t>
            </a:r>
            <a:r>
              <a:rPr sz="1400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CFHX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621030" lvl="1" indent="-237490">
              <a:lnSpc>
                <a:spcPct val="100000"/>
              </a:lnSpc>
              <a:spcBef>
                <a:spcPts val="805"/>
              </a:spcBef>
              <a:buAutoNum type="alphaLcParenBoth"/>
              <a:tabLst>
                <a:tab pos="621030" algn="l"/>
              </a:tabLst>
            </a:pPr>
            <a:r>
              <a:rPr sz="1400" dirty="0">
                <a:latin typeface="Calibri" panose="020F0502020204030204"/>
                <a:cs typeface="Calibri" panose="020F0502020204030204"/>
              </a:rPr>
              <a:t>cross-flow,</a:t>
            </a:r>
            <a:r>
              <a:rPr sz="14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one</a:t>
            </a:r>
            <a:r>
              <a:rPr sz="14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fluid</a:t>
            </a:r>
            <a:r>
              <a:rPr sz="14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unmixed</a:t>
            </a:r>
            <a:r>
              <a:rPr sz="14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CFHX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314960" marR="132080" indent="-175895" algn="just">
              <a:lnSpc>
                <a:spcPct val="128000"/>
              </a:lnSpc>
              <a:spcBef>
                <a:spcPts val="1270"/>
              </a:spcBef>
              <a:buAutoNum type="arabicPeriod" startAt="2"/>
              <a:tabLst>
                <a:tab pos="316230" algn="l"/>
              </a:tabLst>
            </a:pPr>
            <a:endParaRPr lang="en-US" sz="1400" spc="165" dirty="0">
              <a:latin typeface="Calibri" panose="020F0502020204030204"/>
              <a:cs typeface="Calibri" panose="020F0502020204030204"/>
            </a:endParaRPr>
          </a:p>
          <a:p>
            <a:pPr marL="314960" marR="132080" indent="-175895" algn="just">
              <a:lnSpc>
                <a:spcPct val="128000"/>
              </a:lnSpc>
              <a:spcBef>
                <a:spcPts val="1270"/>
              </a:spcBef>
              <a:buAutoNum type="arabicPeriod" startAt="2"/>
              <a:tabLst>
                <a:tab pos="316230" algn="l"/>
              </a:tabLst>
            </a:pPr>
            <a:endParaRPr lang="en-US" sz="1400" spc="165" dirty="0">
              <a:latin typeface="Calibri" panose="020F0502020204030204"/>
              <a:cs typeface="Calibri" panose="020F0502020204030204"/>
            </a:endParaRPr>
          </a:p>
          <a:p>
            <a:pPr marL="139065" marR="132080" algn="just">
              <a:lnSpc>
                <a:spcPct val="128000"/>
              </a:lnSpc>
              <a:spcBef>
                <a:spcPts val="1270"/>
              </a:spcBef>
              <a:tabLst>
                <a:tab pos="316230" algn="l"/>
              </a:tabLst>
            </a:pPr>
            <a:r>
              <a:rPr lang="en-US" sz="1400" spc="165" dirty="0">
                <a:latin typeface="Calibri" panose="020F0502020204030204"/>
                <a:cs typeface="Calibri" panose="020F0502020204030204"/>
              </a:rPr>
              <a:t>2.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cross-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flow</a:t>
            </a:r>
            <a:r>
              <a:rPr sz="1400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recuperator</a:t>
            </a:r>
            <a:r>
              <a:rPr sz="14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(common</a:t>
            </a:r>
            <a:r>
              <a:rPr sz="1400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4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exchanger</a:t>
            </a:r>
            <a:r>
              <a:rPr sz="1400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for</a:t>
            </a:r>
            <a:r>
              <a:rPr sz="14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gas</a:t>
            </a:r>
            <a:r>
              <a:rPr sz="14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25" dirty="0">
                <a:latin typeface="Calibri" panose="020F0502020204030204"/>
                <a:cs typeface="Calibri" panose="020F0502020204030204"/>
              </a:rPr>
              <a:t>turbines)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35" dirty="0">
                <a:latin typeface="Calibri" panose="020F0502020204030204"/>
                <a:cs typeface="Calibri" panose="020F0502020204030204"/>
              </a:rPr>
              <a:t>with</a:t>
            </a:r>
            <a:r>
              <a:rPr sz="14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25" dirty="0">
                <a:latin typeface="Calibri" panose="020F0502020204030204"/>
                <a:cs typeface="Calibri" panose="020F0502020204030204"/>
              </a:rPr>
              <a:t>both</a:t>
            </a:r>
            <a:r>
              <a:rPr sz="14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fluids</a:t>
            </a:r>
            <a:r>
              <a:rPr sz="1400" dirty="0">
                <a:latin typeface="Calibri" panose="020F0502020204030204"/>
                <a:cs typeface="Calibri" panose="020F0502020204030204"/>
              </a:rPr>
              <a:t> 	</a:t>
            </a:r>
            <a:r>
              <a:rPr sz="1400" spc="25" dirty="0">
                <a:latin typeface="Calibri" panose="020F0502020204030204"/>
                <a:cs typeface="Calibri" panose="020F0502020204030204"/>
              </a:rPr>
              <a:t>unmixed</a:t>
            </a:r>
            <a:r>
              <a:rPr sz="1400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3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to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be</a:t>
            </a:r>
            <a:r>
              <a:rPr sz="1400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designed</a:t>
            </a:r>
            <a:r>
              <a:rPr sz="14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under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set</a:t>
            </a:r>
            <a:r>
              <a:rPr sz="1400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conditions</a:t>
            </a:r>
            <a:r>
              <a:rPr sz="1400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to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be</a:t>
            </a:r>
            <a:r>
              <a:rPr sz="1400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operated</a:t>
            </a:r>
            <a:r>
              <a:rPr sz="1400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under</a:t>
            </a:r>
            <a:r>
              <a:rPr sz="1400" spc="25" dirty="0">
                <a:latin typeface="Calibri" panose="020F0502020204030204"/>
                <a:cs typeface="Calibri" panose="020F0502020204030204"/>
              </a:rPr>
              <a:t> 	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different</a:t>
            </a:r>
            <a:r>
              <a:rPr sz="14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conditions.</a:t>
            </a:r>
            <a:r>
              <a:rPr sz="1400" spc="5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hot</a:t>
            </a:r>
            <a:r>
              <a:rPr sz="14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exhaust</a:t>
            </a:r>
            <a:r>
              <a:rPr sz="1400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gases</a:t>
            </a:r>
            <a:r>
              <a:rPr sz="14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flow</a:t>
            </a:r>
            <a:r>
              <a:rPr sz="14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through</a:t>
            </a:r>
            <a:r>
              <a:rPr sz="14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tubes,</a:t>
            </a:r>
            <a:r>
              <a:rPr sz="1400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cold 	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intake</a:t>
            </a:r>
            <a:r>
              <a:rPr sz="1400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30" dirty="0">
                <a:latin typeface="Calibri" panose="020F0502020204030204"/>
                <a:cs typeface="Calibri" panose="020F0502020204030204"/>
              </a:rPr>
              <a:t>air</a:t>
            </a:r>
            <a:r>
              <a:rPr sz="14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flow</a:t>
            </a:r>
            <a:r>
              <a:rPr sz="1400" dirty="0">
                <a:latin typeface="Calibri" panose="020F0502020204030204"/>
                <a:cs typeface="Calibri" panose="020F0502020204030204"/>
              </a:rPr>
              <a:t>  across</a:t>
            </a:r>
            <a:r>
              <a:rPr sz="14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these</a:t>
            </a:r>
            <a:r>
              <a:rPr sz="14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tubes.</a:t>
            </a:r>
            <a:r>
              <a:rPr sz="1400" spc="6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wall</a:t>
            </a:r>
            <a:r>
              <a:rPr sz="14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thickness</a:t>
            </a:r>
            <a:r>
              <a:rPr sz="14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dirty="0">
                <a:latin typeface="Calibri" panose="020F0502020204030204"/>
                <a:cs typeface="Calibri" panose="020F0502020204030204"/>
              </a:rPr>
              <a:t> 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tubes</a:t>
            </a:r>
            <a:r>
              <a:rPr sz="14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3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negligible.</a:t>
            </a:r>
            <a:r>
              <a:rPr sz="1400" spc="25" dirty="0">
                <a:latin typeface="Calibri" panose="020F0502020204030204"/>
                <a:cs typeface="Calibri" panose="020F0502020204030204"/>
              </a:rPr>
              <a:t> 	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exchanger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do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be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designed</a:t>
            </a:r>
            <a:r>
              <a:rPr sz="14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35" dirty="0">
                <a:latin typeface="Calibri" panose="020F0502020204030204"/>
                <a:cs typeface="Calibri" panose="020F0502020204030204"/>
              </a:rPr>
              <a:t>with</a:t>
            </a:r>
            <a:r>
              <a:rPr sz="14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mass</a:t>
            </a:r>
            <a:r>
              <a:rPr sz="14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flow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rates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i="1" spc="-66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1400" i="1" spc="5" dirty="0">
                <a:latin typeface="Times New Roman" panose="02020603050405020304"/>
                <a:cs typeface="Times New Roman" panose="02020603050405020304"/>
              </a:rPr>
              <a:t>_</a:t>
            </a:r>
            <a:r>
              <a:rPr sz="1400" i="1" spc="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i="1" spc="7" baseline="-15000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400" i="1" spc="330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i="1" spc="10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1400" i="1" spc="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i="1" spc="-65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1400" i="1" spc="5" dirty="0">
                <a:latin typeface="Times New Roman" panose="02020603050405020304"/>
                <a:cs typeface="Times New Roman" panose="02020603050405020304"/>
              </a:rPr>
              <a:t>_</a:t>
            </a:r>
            <a:r>
              <a:rPr sz="1400" i="1" spc="1080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i="1" spc="10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1400" i="1" spc="1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10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45" dirty="0">
                <a:latin typeface="Calibri" panose="020F0502020204030204"/>
                <a:cs typeface="Calibri" panose="020F0502020204030204"/>
              </a:rPr>
              <a:t>kg/s,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400" spc="40" dirty="0">
                <a:latin typeface="Calibri" panose="020F0502020204030204"/>
                <a:cs typeface="Calibri" panose="020F0502020204030204"/>
              </a:rPr>
              <a:t> 	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transfer</a:t>
            </a:r>
            <a:r>
              <a:rPr sz="14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coefficients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400" i="1" baseline="-15000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400" i="1" spc="667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i="1" spc="10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1400" i="1" spc="3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i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400" i="1" spc="839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sz="14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150</a:t>
            </a:r>
            <a:r>
              <a:rPr sz="14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W/m</a:t>
            </a:r>
            <a:r>
              <a:rPr sz="1400" i="1" spc="97" baseline="44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400" i="1" spc="-8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140" dirty="0">
                <a:latin typeface="Calibri" panose="020F0502020204030204"/>
                <a:cs typeface="Calibri" panose="020F0502020204030204"/>
              </a:rPr>
              <a:t>K,</a:t>
            </a:r>
            <a:r>
              <a:rPr sz="1400" dirty="0">
                <a:latin typeface="Calibri" panose="020F0502020204030204"/>
                <a:cs typeface="Calibri" panose="020F0502020204030204"/>
              </a:rPr>
              <a:t> 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three</a:t>
            </a:r>
            <a:r>
              <a:rPr sz="14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end</a:t>
            </a:r>
            <a:r>
              <a:rPr sz="1400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temperatures</a:t>
            </a:r>
            <a:r>
              <a:rPr sz="14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400" i="1" baseline="-15000" dirty="0">
                <a:latin typeface="Times New Roman" panose="02020603050405020304"/>
                <a:cs typeface="Times New Roman" panose="02020603050405020304"/>
              </a:rPr>
              <a:t>hi</a:t>
            </a:r>
            <a:r>
              <a:rPr sz="1400" i="1" spc="630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sz="1400" spc="135" dirty="0">
                <a:latin typeface="Calibri" panose="020F0502020204030204"/>
                <a:cs typeface="Calibri" panose="020F0502020204030204"/>
              </a:rPr>
              <a:t> 	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425</a:t>
            </a:r>
            <a:r>
              <a:rPr sz="1400" i="1" spc="-3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400" i="1" spc="-8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C,</a:t>
            </a:r>
            <a:r>
              <a:rPr sz="14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i="1" spc="-1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400" i="1" baseline="-15000" dirty="0">
                <a:latin typeface="Times New Roman" panose="02020603050405020304"/>
                <a:cs typeface="Times New Roman" panose="02020603050405020304"/>
              </a:rPr>
              <a:t> i</a:t>
            </a:r>
            <a:r>
              <a:rPr sz="1400" i="1" spc="434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25</a:t>
            </a:r>
            <a:r>
              <a:rPr sz="1400" i="1" spc="-22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400" i="1" spc="-9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C,</a:t>
            </a:r>
            <a:r>
              <a:rPr sz="14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i="1" spc="-1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400" i="1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i="1" spc="7" baseline="-15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400" i="1" spc="419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210</a:t>
            </a:r>
            <a:r>
              <a:rPr sz="1400" i="1" spc="-3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400" i="1" spc="-8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C.</a:t>
            </a:r>
            <a:r>
              <a:rPr sz="14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We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wish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to</a:t>
            </a:r>
            <a:r>
              <a:rPr sz="1400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determine:</a:t>
            </a:r>
          </a:p>
          <a:p>
            <a:pPr marL="620395" lvl="1" indent="-243205">
              <a:lnSpc>
                <a:spcPct val="100000"/>
              </a:lnSpc>
              <a:spcBef>
                <a:spcPts val="1320"/>
              </a:spcBef>
              <a:buAutoNum type="alphaLcParenBoth"/>
              <a:tabLst>
                <a:tab pos="620395" algn="l"/>
              </a:tabLst>
            </a:pP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4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transfer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area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4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exchanger,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and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621030" marR="132715" lvl="1" indent="-254635">
              <a:lnSpc>
                <a:spcPct val="128000"/>
              </a:lnSpc>
              <a:spcBef>
                <a:spcPts val="430"/>
              </a:spcBef>
              <a:buAutoNum type="alphaLcParenBoth"/>
              <a:tabLst>
                <a:tab pos="621030" algn="l"/>
              </a:tabLst>
            </a:pP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new</a:t>
            </a:r>
            <a:r>
              <a:rPr sz="1400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outlet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temperatures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after</a:t>
            </a:r>
            <a:r>
              <a:rPr sz="14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doubling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flow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(1)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hot</a:t>
            </a:r>
            <a:r>
              <a:rPr sz="14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fluid,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(2)</a:t>
            </a:r>
            <a:r>
              <a:rPr sz="14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the </a:t>
            </a:r>
            <a:r>
              <a:rPr sz="1400" dirty="0">
                <a:latin typeface="Calibri" panose="020F0502020204030204"/>
                <a:cs typeface="Calibri" panose="020F0502020204030204"/>
              </a:rPr>
              <a:t>cold</a:t>
            </a:r>
            <a:r>
              <a:rPr sz="1400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fluid,</a:t>
            </a:r>
            <a:r>
              <a:rPr sz="14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while</a:t>
            </a:r>
            <a:r>
              <a:rPr sz="14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maintaining</a:t>
            </a:r>
            <a:r>
              <a:rPr sz="14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same</a:t>
            </a:r>
            <a:r>
              <a:rPr sz="14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inlet</a:t>
            </a:r>
            <a:r>
              <a:rPr sz="14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temperatures.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735" y="2368550"/>
            <a:ext cx="4899025" cy="21209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8800" b="1" dirty="0"/>
              <a:t>Week 11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496" y="350231"/>
            <a:ext cx="11065008" cy="497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060" marR="43180" indent="-175895" algn="just">
              <a:lnSpc>
                <a:spcPct val="128000"/>
              </a:lnSpc>
              <a:spcBef>
                <a:spcPts val="100"/>
              </a:spcBef>
              <a:buAutoNum type="arabicPeriod" startAt="3"/>
              <a:tabLst>
                <a:tab pos="226695" algn="l"/>
              </a:tabLst>
            </a:pPr>
            <a:r>
              <a:rPr lang="en-US" spc="165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(condenser)</a:t>
            </a:r>
            <a:r>
              <a:rPr lang="en-US" spc="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using</a:t>
            </a:r>
            <a:r>
              <a:rPr lang="en-US" spc="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steam</a:t>
            </a:r>
            <a:r>
              <a:rPr lang="en-US" spc="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from</a:t>
            </a:r>
            <a:r>
              <a:rPr lang="en-US" spc="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exhaust</a:t>
            </a:r>
            <a:r>
              <a:rPr lang="en-US" spc="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turbine</a:t>
            </a:r>
            <a:r>
              <a:rPr lang="en-US" spc="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pressure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4.0-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in.</a:t>
            </a:r>
            <a:r>
              <a:rPr lang="en-US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Hg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abs.</a:t>
            </a:r>
            <a:r>
              <a:rPr lang="en-US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be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used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11500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55" dirty="0">
                <a:latin typeface="Calibri" panose="020F0502020204030204"/>
                <a:cs typeface="Calibri" panose="020F0502020204030204"/>
              </a:rPr>
              <a:t>kg/h</a:t>
            </a:r>
            <a:r>
              <a:rPr lang="en-US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water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from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15.6</a:t>
            </a:r>
            <a:r>
              <a:rPr lang="en-US" sz="800" i="1" spc="-37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-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43.3</a:t>
            </a:r>
            <a:r>
              <a:rPr lang="en-US" sz="800" i="1" spc="-37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-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85" dirty="0">
                <a:latin typeface="Calibri" panose="020F0502020204030204"/>
                <a:cs typeface="Calibri" panose="020F0502020204030204"/>
              </a:rPr>
              <a:t>C. 	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be</a:t>
            </a:r>
            <a:r>
              <a:rPr lang="en-US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sized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for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one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shell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pass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four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tube</a:t>
            </a:r>
            <a:r>
              <a:rPr lang="en-US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passes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with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60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parallel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tube</a:t>
            </a:r>
            <a:r>
              <a:rPr lang="en-US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circuits</a:t>
            </a:r>
            <a:r>
              <a:rPr lang="en-US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0.995-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in.-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ID</a:t>
            </a:r>
            <a:r>
              <a:rPr lang="en-US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1.125-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in.-</a:t>
            </a:r>
            <a:r>
              <a:rPr lang="en-US" spc="135" dirty="0">
                <a:latin typeface="Calibri" panose="020F0502020204030204"/>
                <a:cs typeface="Calibri" panose="020F0502020204030204"/>
              </a:rPr>
              <a:t>OD</a:t>
            </a:r>
            <a:r>
              <a:rPr lang="en-US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brass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tubing</a:t>
            </a:r>
            <a:r>
              <a:rPr lang="en-US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(</a:t>
            </a:r>
            <a:r>
              <a:rPr lang="en-US" sz="1400" i="1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lang="en-US" sz="1400" i="1" spc="2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lang="en-US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104</a:t>
            </a:r>
            <a:r>
              <a:rPr lang="en-US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W/</a:t>
            </a:r>
            <a:r>
              <a:rPr lang="en-US" spc="100" dirty="0" err="1">
                <a:latin typeface="Calibri" panose="020F0502020204030204"/>
                <a:cs typeface="Calibri" panose="020F0502020204030204"/>
              </a:rPr>
              <a:t>mK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).</a:t>
            </a:r>
            <a:r>
              <a:rPr lang="en-US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For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clean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average</a:t>
            </a:r>
            <a:r>
              <a:rPr lang="en-US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transfer</a:t>
            </a:r>
            <a:r>
              <a:rPr lang="en-US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coefficients</a:t>
            </a:r>
            <a:r>
              <a:rPr lang="en-US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steam</a:t>
            </a:r>
            <a:r>
              <a:rPr lang="en-US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water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sides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are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estimated</a:t>
            </a:r>
            <a:r>
              <a:rPr lang="en-US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3400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1700</a:t>
            </a:r>
            <a:r>
              <a:rPr lang="en-US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60" dirty="0">
                <a:latin typeface="Calibri" panose="020F0502020204030204"/>
                <a:cs typeface="Calibri" panose="020F0502020204030204"/>
              </a:rPr>
              <a:t>W/m</a:t>
            </a:r>
            <a:r>
              <a:rPr lang="en-US" sz="800" i="1" spc="89" baseline="44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en-US" sz="800" i="1" spc="-5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K,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respectively.</a:t>
            </a:r>
            <a:r>
              <a:rPr lang="en-US" spc="4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Calculate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tube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length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required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for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long-term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service.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226060" marR="45085" indent="-175895">
              <a:lnSpc>
                <a:spcPct val="128000"/>
              </a:lnSpc>
              <a:spcBef>
                <a:spcPts val="960"/>
              </a:spcBef>
              <a:buAutoNum type="arabicPeriod" startAt="3"/>
              <a:tabLst>
                <a:tab pos="226695" algn="l"/>
              </a:tabLst>
            </a:pPr>
            <a:r>
              <a:rPr lang="en-US" dirty="0">
                <a:latin typeface="Calibri" panose="020F0502020204030204"/>
                <a:cs typeface="Calibri" panose="020F0502020204030204"/>
              </a:rPr>
              <a:t>Hot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oil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be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cooled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by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water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in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1-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shell-pass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8-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tube-passes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exchanger. 	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tubes</a:t>
            </a:r>
            <a:r>
              <a:rPr lang="en-US" spc="3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are</a:t>
            </a:r>
            <a:r>
              <a:rPr lang="en-US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thin-walled</a:t>
            </a:r>
            <a:r>
              <a:rPr lang="en-US" spc="3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are</a:t>
            </a:r>
            <a:r>
              <a:rPr lang="en-US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made</a:t>
            </a:r>
            <a:r>
              <a:rPr lang="en-US" spc="3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3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copper</a:t>
            </a:r>
            <a:r>
              <a:rPr lang="en-US" spc="3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with</a:t>
            </a:r>
            <a:r>
              <a:rPr lang="en-US" spc="3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</a:t>
            </a:r>
            <a:r>
              <a:rPr lang="en-US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internal</a:t>
            </a:r>
            <a:r>
              <a:rPr lang="en-US" spc="3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diameter</a:t>
            </a:r>
            <a:r>
              <a:rPr lang="en-US" spc="3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of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227330" marR="45085">
              <a:lnSpc>
                <a:spcPct val="128000"/>
              </a:lnSpc>
            </a:pPr>
            <a:r>
              <a:rPr lang="en-US" dirty="0">
                <a:latin typeface="Calibri" panose="020F0502020204030204"/>
                <a:cs typeface="Calibri" panose="020F0502020204030204"/>
              </a:rPr>
              <a:t>1.4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cm.</a:t>
            </a:r>
            <a:r>
              <a:rPr lang="en-US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length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each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tube</a:t>
            </a:r>
            <a:r>
              <a:rPr lang="en-US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pass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in</a:t>
            </a:r>
            <a:r>
              <a:rPr lang="en-US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5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m,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overall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transfer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coefficient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310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65" dirty="0">
                <a:latin typeface="Calibri" panose="020F0502020204030204"/>
                <a:cs typeface="Calibri" panose="020F0502020204030204"/>
              </a:rPr>
              <a:t>W/m</a:t>
            </a:r>
            <a:r>
              <a:rPr lang="en-US" sz="800" i="1" spc="97" baseline="44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en-US" sz="800" i="1" spc="-7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K.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Water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flows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through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tubes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rate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of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227330" algn="just">
              <a:spcBef>
                <a:spcPts val="380"/>
              </a:spcBef>
            </a:pPr>
            <a:r>
              <a:rPr lang="en-US" dirty="0">
                <a:latin typeface="Calibri" panose="020F0502020204030204"/>
                <a:cs typeface="Calibri" panose="020F0502020204030204"/>
              </a:rPr>
              <a:t>0.2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kg/s,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oil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through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shell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rate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0.3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kg/s.</a:t>
            </a:r>
            <a:r>
              <a:rPr lang="en-US" spc="3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water</a:t>
            </a:r>
            <a:r>
              <a:rPr lang="en-US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oil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enter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temperatures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40" dirty="0">
                <a:latin typeface="Calibri" panose="020F0502020204030204"/>
                <a:cs typeface="Calibri" panose="020F0502020204030204"/>
              </a:rPr>
              <a:t>20</a:t>
            </a:r>
            <a:r>
              <a:rPr lang="en-US" sz="800" i="1" spc="-6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1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35" dirty="0">
                <a:latin typeface="Calibri" panose="020F0502020204030204"/>
                <a:cs typeface="Calibri" panose="020F0502020204030204"/>
              </a:rPr>
              <a:t>150</a:t>
            </a:r>
            <a:r>
              <a:rPr lang="en-US" sz="800" i="1" spc="-52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C,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respectively.</a:t>
            </a:r>
            <a:r>
              <a:rPr lang="en-US" spc="3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Determine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rate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heat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transfer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in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outlet</a:t>
            </a:r>
            <a:r>
              <a:rPr lang="en-US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temperatures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water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oil.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227330">
              <a:lnSpc>
                <a:spcPct val="100000"/>
              </a:lnSpc>
              <a:spcBef>
                <a:spcPts val="380"/>
              </a:spcBef>
            </a:pPr>
            <a:endParaRPr lang="en-US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3360" y="894976"/>
            <a:ext cx="9839255" cy="4608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302260" marR="120650" indent="-175895" algn="just">
              <a:lnSpc>
                <a:spcPct val="129000"/>
              </a:lnSpc>
              <a:buAutoNum type="arabicPeriod" startAt="5"/>
              <a:tabLst>
                <a:tab pos="303530" algn="l"/>
              </a:tabLst>
            </a:pPr>
            <a:r>
              <a:rPr sz="14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400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use</a:t>
            </a:r>
            <a:r>
              <a:rPr sz="14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to</a:t>
            </a:r>
            <a:r>
              <a:rPr sz="14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cool</a:t>
            </a:r>
            <a:r>
              <a:rPr sz="14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ethylene</a:t>
            </a:r>
            <a:r>
              <a:rPr sz="1400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glycol</a:t>
            </a:r>
            <a:r>
              <a:rPr sz="14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</a:t>
            </a:r>
            <a:r>
              <a:rPr sz="14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18.3-</a:t>
            </a:r>
            <a:r>
              <a:rPr sz="1400" dirty="0">
                <a:latin typeface="Calibri" panose="020F0502020204030204"/>
                <a:cs typeface="Calibri" panose="020F0502020204030204"/>
              </a:rPr>
              <a:t>m</a:t>
            </a:r>
            <a:r>
              <a:rPr sz="1400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long</a:t>
            </a:r>
            <a:r>
              <a:rPr sz="14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double</a:t>
            </a:r>
            <a:r>
              <a:rPr sz="14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pipe</a:t>
            </a:r>
            <a:r>
              <a:rPr sz="14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400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exchanger 	</a:t>
            </a:r>
            <a:r>
              <a:rPr sz="1400" dirty="0">
                <a:latin typeface="Calibri" panose="020F0502020204030204"/>
                <a:cs typeface="Calibri" panose="020F0502020204030204"/>
              </a:rPr>
              <a:t>made</a:t>
            </a:r>
            <a:r>
              <a:rPr sz="14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4-</a:t>
            </a:r>
            <a:r>
              <a:rPr sz="1400" dirty="0">
                <a:latin typeface="Calibri" panose="020F0502020204030204"/>
                <a:cs typeface="Calibri" panose="020F0502020204030204"/>
              </a:rPr>
              <a:t>std</a:t>
            </a:r>
            <a:r>
              <a:rPr sz="14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2-</a:t>
            </a:r>
            <a:r>
              <a:rPr sz="1400" dirty="0">
                <a:latin typeface="Calibri" panose="020F0502020204030204"/>
                <a:cs typeface="Calibri" panose="020F0502020204030204"/>
              </a:rPr>
              <a:t>std</a:t>
            </a:r>
            <a:r>
              <a:rPr sz="1400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(both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type</a:t>
            </a:r>
            <a:r>
              <a:rPr sz="14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60" dirty="0">
                <a:latin typeface="Calibri" panose="020F0502020204030204"/>
                <a:cs typeface="Calibri" panose="020F0502020204030204"/>
              </a:rPr>
              <a:t>M)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copper</a:t>
            </a:r>
            <a:r>
              <a:rPr sz="14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tubing.</a:t>
            </a:r>
            <a:r>
              <a:rPr sz="1400" spc="3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4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inlet</a:t>
            </a:r>
            <a:r>
              <a:rPr sz="1400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temperature 	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15.6</a:t>
            </a:r>
            <a:r>
              <a:rPr sz="1400" i="1" spc="-15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400" i="1" spc="-6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sz="14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ethylene</a:t>
            </a:r>
            <a:r>
              <a:rPr sz="14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glycol</a:t>
            </a:r>
            <a:r>
              <a:rPr sz="14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inlet</a:t>
            </a:r>
            <a:r>
              <a:rPr sz="14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temperature</a:t>
            </a:r>
            <a:r>
              <a:rPr sz="14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82.2</a:t>
            </a:r>
            <a:r>
              <a:rPr sz="1400" i="1" spc="-15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400" i="1" spc="-6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85" dirty="0">
                <a:latin typeface="Calibri" panose="020F0502020204030204"/>
                <a:cs typeface="Calibri" panose="020F0502020204030204"/>
              </a:rPr>
              <a:t>C.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303530" marR="118745" algn="just">
              <a:lnSpc>
                <a:spcPct val="128000"/>
              </a:lnSpc>
              <a:spcBef>
                <a:spcPts val="540"/>
              </a:spcBef>
            </a:pPr>
            <a:r>
              <a:rPr sz="14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flow</a:t>
            </a:r>
            <a:r>
              <a:rPr sz="14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rate</a:t>
            </a:r>
            <a:r>
              <a:rPr sz="14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ethylene</a:t>
            </a:r>
            <a:r>
              <a:rPr sz="14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glycol</a:t>
            </a:r>
            <a:r>
              <a:rPr sz="14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9.0</a:t>
            </a:r>
            <a:r>
              <a:rPr sz="14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kg/s,</a:t>
            </a:r>
            <a:r>
              <a:rPr sz="14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while</a:t>
            </a:r>
            <a:r>
              <a:rPr sz="14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that</a:t>
            </a:r>
            <a:r>
              <a:rPr sz="14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for</a:t>
            </a:r>
            <a:r>
              <a:rPr sz="14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4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14.0</a:t>
            </a:r>
            <a:r>
              <a:rPr sz="14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kg/s.</a:t>
            </a:r>
            <a:r>
              <a:rPr sz="1400" spc="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45" dirty="0">
                <a:latin typeface="Calibri" panose="020F0502020204030204"/>
                <a:cs typeface="Calibri" panose="020F0502020204030204"/>
              </a:rPr>
              <a:t>Cal- </a:t>
            </a:r>
            <a:r>
              <a:rPr sz="1400" dirty="0">
                <a:latin typeface="Calibri" panose="020F0502020204030204"/>
                <a:cs typeface="Calibri" panose="020F0502020204030204"/>
              </a:rPr>
              <a:t>culate</a:t>
            </a:r>
            <a:r>
              <a:rPr sz="14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expected</a:t>
            </a:r>
            <a:r>
              <a:rPr sz="1400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outlet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temperature</a:t>
            </a:r>
            <a:r>
              <a:rPr sz="14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ethylene</a:t>
            </a:r>
            <a:r>
              <a:rPr sz="14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glycol</a:t>
            </a:r>
            <a:r>
              <a:rPr sz="14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pressure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drop </a:t>
            </a:r>
            <a:r>
              <a:rPr sz="1400" dirty="0">
                <a:latin typeface="Calibri" panose="020F0502020204030204"/>
                <a:cs typeface="Calibri" panose="020F0502020204030204"/>
              </a:rPr>
              <a:t>expected</a:t>
            </a:r>
            <a:r>
              <a:rPr sz="1400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for</a:t>
            </a:r>
            <a:r>
              <a:rPr sz="14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both</a:t>
            </a:r>
            <a:r>
              <a:rPr sz="14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streams.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 </a:t>
            </a:r>
            <a:r>
              <a:rPr sz="1400" dirty="0">
                <a:latin typeface="Calibri" panose="020F0502020204030204"/>
                <a:cs typeface="Calibri" panose="020F0502020204030204"/>
              </a:rPr>
              <a:t>Assume</a:t>
            </a:r>
            <a:r>
              <a:rPr sz="14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counter-flow,</a:t>
            </a:r>
            <a:r>
              <a:rPr sz="1400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place</a:t>
            </a:r>
            <a:r>
              <a:rPr sz="14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ethylene</a:t>
            </a:r>
            <a:r>
              <a:rPr sz="1400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glycol</a:t>
            </a:r>
            <a:r>
              <a:rPr sz="14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in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inner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tube.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303530" algn="just">
              <a:lnSpc>
                <a:spcPct val="100000"/>
              </a:lnSpc>
              <a:spcBef>
                <a:spcPts val="925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Reverse</a:t>
            </a:r>
            <a:r>
              <a:rPr sz="1400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direction</a:t>
            </a:r>
            <a:r>
              <a:rPr sz="14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either</a:t>
            </a:r>
            <a:r>
              <a:rPr sz="14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fluid,</a:t>
            </a:r>
            <a:r>
              <a:rPr sz="14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repeat</a:t>
            </a:r>
            <a:r>
              <a:rPr sz="14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calculation</a:t>
            </a:r>
            <a:r>
              <a:rPr sz="1400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for</a:t>
            </a:r>
            <a:r>
              <a:rPr sz="14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parallel</a:t>
            </a:r>
            <a:r>
              <a:rPr sz="14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flow.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303530" algn="just">
              <a:lnSpc>
                <a:spcPct val="100000"/>
              </a:lnSpc>
            </a:pPr>
            <a:r>
              <a:rPr sz="1400" dirty="0">
                <a:latin typeface="Calibri" panose="020F0502020204030204"/>
                <a:cs typeface="Calibri" panose="020F0502020204030204"/>
              </a:rPr>
              <a:t>Repeat</a:t>
            </a:r>
            <a:r>
              <a:rPr sz="1400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calculation</a:t>
            </a:r>
            <a:r>
              <a:rPr sz="14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by</a:t>
            </a:r>
            <a:r>
              <a:rPr sz="14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placing</a:t>
            </a:r>
            <a:r>
              <a:rPr sz="14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4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</a:t>
            </a:r>
            <a:r>
              <a:rPr sz="14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pipe</a:t>
            </a:r>
            <a:r>
              <a:rPr sz="14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ethylene</a:t>
            </a:r>
            <a:r>
              <a:rPr sz="14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glycol</a:t>
            </a:r>
            <a:r>
              <a:rPr sz="1400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</a:t>
            </a:r>
            <a:r>
              <a:rPr sz="14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annulus.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302260" marR="118110" indent="-175895" algn="just">
              <a:lnSpc>
                <a:spcPct val="128000"/>
              </a:lnSpc>
              <a:buAutoNum type="arabicPeriod" startAt="6"/>
              <a:tabLst>
                <a:tab pos="303530" algn="l"/>
              </a:tabLst>
            </a:pPr>
            <a:r>
              <a:rPr sz="1400" spc="165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plate</a:t>
            </a:r>
            <a:r>
              <a:rPr sz="14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and</a:t>
            </a:r>
            <a:r>
              <a:rPr sz="14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frame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400" spc="3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exchanger</a:t>
            </a:r>
            <a:r>
              <a:rPr sz="1400" spc="3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used</a:t>
            </a:r>
            <a:r>
              <a:rPr sz="1400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to</a:t>
            </a:r>
            <a:r>
              <a:rPr sz="14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exchange</a:t>
            </a:r>
            <a:r>
              <a:rPr sz="1400" spc="3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4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</a:t>
            </a:r>
            <a:r>
              <a:rPr sz="14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water-</a:t>
            </a:r>
            <a:r>
              <a:rPr sz="1400" dirty="0">
                <a:latin typeface="Calibri" panose="020F0502020204030204"/>
                <a:cs typeface="Calibri" panose="020F0502020204030204"/>
              </a:rPr>
              <a:t>to-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water 	</a:t>
            </a:r>
            <a:r>
              <a:rPr sz="1400" dirty="0">
                <a:latin typeface="Calibri" panose="020F0502020204030204"/>
                <a:cs typeface="Calibri" panose="020F0502020204030204"/>
              </a:rPr>
              <a:t>flow</a:t>
            </a:r>
            <a:r>
              <a:rPr sz="14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system.</a:t>
            </a:r>
            <a:r>
              <a:rPr sz="1400" spc="48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Hot</a:t>
            </a:r>
            <a:r>
              <a:rPr sz="14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4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enters</a:t>
            </a:r>
            <a:r>
              <a:rPr sz="14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exchanger</a:t>
            </a:r>
            <a:r>
              <a:rPr sz="14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at</a:t>
            </a:r>
            <a:r>
              <a:rPr sz="14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32.2</a:t>
            </a:r>
            <a:r>
              <a:rPr sz="1400" i="1" spc="-3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400" i="1" spc="-1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sz="14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with</a:t>
            </a:r>
            <a:r>
              <a:rPr sz="14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flow</a:t>
            </a:r>
            <a:r>
              <a:rPr sz="14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rate</a:t>
            </a:r>
            <a:r>
              <a:rPr sz="14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0.0126 	</a:t>
            </a:r>
            <a:r>
              <a:rPr sz="1400" dirty="0">
                <a:latin typeface="Calibri" panose="020F0502020204030204"/>
                <a:cs typeface="Calibri" panose="020F0502020204030204"/>
              </a:rPr>
              <a:t>m</a:t>
            </a:r>
            <a:r>
              <a:rPr sz="1400" i="1" baseline="44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1400" i="1" spc="-5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/s.</a:t>
            </a:r>
            <a:r>
              <a:rPr sz="14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60" dirty="0">
                <a:latin typeface="Calibri" panose="020F0502020204030204"/>
                <a:cs typeface="Calibri" panose="020F0502020204030204"/>
              </a:rPr>
              <a:t>Cold </a:t>
            </a:r>
            <a:r>
              <a:rPr sz="14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4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also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at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0.0126</a:t>
            </a:r>
            <a:r>
              <a:rPr sz="14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m</a:t>
            </a:r>
            <a:r>
              <a:rPr sz="1400" i="1" baseline="44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1400" i="1" spc="-44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/s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enters</a:t>
            </a:r>
            <a:r>
              <a:rPr sz="14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exchanger</a:t>
            </a:r>
            <a:r>
              <a:rPr sz="14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at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12.8</a:t>
            </a:r>
            <a:r>
              <a:rPr sz="1400" i="1" spc="-3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400" i="1" spc="-1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C.</a:t>
            </a:r>
            <a:r>
              <a:rPr sz="14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exchanger 	</a:t>
            </a:r>
            <a:r>
              <a:rPr sz="1400" dirty="0">
                <a:latin typeface="Calibri" panose="020F0502020204030204"/>
                <a:cs typeface="Calibri" panose="020F0502020204030204"/>
              </a:rPr>
              <a:t>contains</a:t>
            </a:r>
            <a:r>
              <a:rPr sz="1400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27</a:t>
            </a:r>
            <a:r>
              <a:rPr sz="14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plates.</a:t>
            </a:r>
            <a:r>
              <a:rPr sz="1400" spc="220" dirty="0">
                <a:latin typeface="Calibri" panose="020F0502020204030204"/>
                <a:cs typeface="Calibri" panose="020F0502020204030204"/>
              </a:rPr>
              <a:t>  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plate</a:t>
            </a:r>
            <a:r>
              <a:rPr sz="1400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spacing</a:t>
            </a:r>
            <a:r>
              <a:rPr sz="14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5.08</a:t>
            </a:r>
            <a:r>
              <a:rPr sz="1400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mm,</a:t>
            </a:r>
            <a:r>
              <a:rPr sz="1400" spc="3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plate</a:t>
            </a:r>
            <a:r>
              <a:rPr sz="1400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material</a:t>
            </a:r>
            <a:r>
              <a:rPr sz="1400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stainless 	</a:t>
            </a:r>
            <a:r>
              <a:rPr sz="1400" dirty="0">
                <a:latin typeface="Calibri" panose="020F0502020204030204"/>
                <a:cs typeface="Calibri" panose="020F0502020204030204"/>
              </a:rPr>
              <a:t>steel,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plate</a:t>
            </a:r>
            <a:r>
              <a:rPr sz="14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thickness</a:t>
            </a:r>
            <a:r>
              <a:rPr sz="14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1.016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mm,</a:t>
            </a:r>
            <a:r>
              <a:rPr sz="14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plate</a:t>
            </a:r>
            <a:r>
              <a:rPr sz="14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width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is</a:t>
            </a:r>
            <a:r>
              <a:rPr sz="14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381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mm,</a:t>
            </a:r>
            <a:r>
              <a:rPr sz="14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plate</a:t>
            </a:r>
            <a:r>
              <a:rPr sz="14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height</a:t>
            </a:r>
            <a:r>
              <a:rPr sz="14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is 	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0.914</a:t>
            </a:r>
            <a:r>
              <a:rPr sz="14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m.</a:t>
            </a:r>
            <a:r>
              <a:rPr sz="1400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Determine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outlet</a:t>
            </a:r>
            <a:r>
              <a:rPr sz="14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temperatures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both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fluids.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Heat Exchangers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</a:rPr>
              <a:t>Heat Transfer Basics</a:t>
            </a:r>
          </a:p>
          <a:p>
            <a:pPr eaLnBrk="1" hangingPunct="1">
              <a:defRPr/>
            </a:pPr>
            <a:r>
              <a:rPr lang="en-US"/>
              <a:t>Tubular Exchangers</a:t>
            </a:r>
          </a:p>
          <a:p>
            <a:pPr eaLnBrk="1" hangingPunct="1">
              <a:defRPr/>
            </a:pPr>
            <a:r>
              <a:rPr lang="en-US"/>
              <a:t>Heat Exchanger Design</a:t>
            </a:r>
          </a:p>
          <a:p>
            <a:pPr eaLnBrk="1" hangingPunct="1">
              <a:defRPr/>
            </a:pPr>
            <a:r>
              <a:rPr lang="en-US"/>
              <a:t>Compact Heat Exchangers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3950" y="2011680"/>
            <a:ext cx="4864735" cy="2834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en-US" sz="6000" b="1" dirty="0"/>
          </a:p>
          <a:p>
            <a:pPr algn="ctr"/>
            <a:r>
              <a:rPr lang="en-US" sz="8800" b="1" dirty="0"/>
              <a:t>Week 12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07" y="545708"/>
            <a:ext cx="10450286" cy="606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260" marR="119380" indent="-175895" algn="just">
              <a:lnSpc>
                <a:spcPct val="128000"/>
              </a:lnSpc>
              <a:spcBef>
                <a:spcPts val="1080"/>
              </a:spcBef>
              <a:buAutoNum type="arabicPeriod" startAt="6"/>
              <a:tabLst>
                <a:tab pos="303530" algn="l"/>
              </a:tabLst>
            </a:pP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302260" marR="119380" indent="-175895" algn="just">
              <a:lnSpc>
                <a:spcPct val="128000"/>
              </a:lnSpc>
              <a:spcBef>
                <a:spcPts val="1080"/>
              </a:spcBef>
              <a:buAutoNum type="arabicPeriod" startAt="6"/>
              <a:tabLst>
                <a:tab pos="303530" algn="l"/>
              </a:tabLst>
            </a:pP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126365" marR="119380" algn="just">
              <a:lnSpc>
                <a:spcPct val="128000"/>
              </a:lnSpc>
              <a:spcBef>
                <a:spcPts val="1080"/>
              </a:spcBef>
              <a:tabLst>
                <a:tab pos="303530" algn="l"/>
              </a:tabLst>
            </a:pPr>
            <a:r>
              <a:rPr lang="en-US" dirty="0">
                <a:latin typeface="Calibri" panose="020F0502020204030204"/>
                <a:cs typeface="Calibri" panose="020F0502020204030204"/>
              </a:rPr>
              <a:t>7.Water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enters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cross-flow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temperature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45" dirty="0">
                <a:latin typeface="Calibri" panose="020F0502020204030204"/>
                <a:cs typeface="Calibri" panose="020F0502020204030204"/>
              </a:rPr>
              <a:t>85</a:t>
            </a:r>
            <a:r>
              <a:rPr lang="en-US" sz="800" i="1" spc="-67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2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flow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rate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2.5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kg/s.</a:t>
            </a:r>
            <a:r>
              <a:rPr lang="en-US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85" dirty="0">
                <a:latin typeface="Calibri" panose="020F0502020204030204"/>
                <a:cs typeface="Calibri" panose="020F0502020204030204"/>
              </a:rPr>
              <a:t>Air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enters</a:t>
            </a:r>
            <a:r>
              <a:rPr lang="en-US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40" dirty="0">
                <a:latin typeface="Calibri" panose="020F0502020204030204"/>
                <a:cs typeface="Calibri" panose="020F0502020204030204"/>
              </a:rPr>
              <a:t>20</a:t>
            </a:r>
            <a:r>
              <a:rPr lang="en-US" sz="800" i="1" spc="-6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1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C,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leaves</a:t>
            </a:r>
            <a:r>
              <a:rPr lang="en-US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40" dirty="0">
                <a:latin typeface="Calibri" panose="020F0502020204030204"/>
                <a:cs typeface="Calibri" panose="020F0502020204030204"/>
              </a:rPr>
              <a:t>40</a:t>
            </a:r>
            <a:r>
              <a:rPr lang="en-US" sz="800" i="1" spc="-6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1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C,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has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flow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rate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of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12</a:t>
            </a:r>
            <a:r>
              <a:rPr lang="en-US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kg/s.</a:t>
            </a:r>
            <a:r>
              <a:rPr lang="en-US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Which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type</a:t>
            </a:r>
            <a:r>
              <a:rPr lang="en-US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cross-flow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will</a:t>
            </a:r>
            <a:r>
              <a:rPr lang="en-US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have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greater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effectiveness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303530" marR="118745" algn="just">
              <a:lnSpc>
                <a:spcPts val="1700"/>
              </a:lnSpc>
              <a:spcBef>
                <a:spcPts val="115"/>
              </a:spcBef>
            </a:pPr>
            <a:r>
              <a:rPr lang="en-US" dirty="0">
                <a:latin typeface="Calibri" panose="020F0502020204030204"/>
                <a:cs typeface="Calibri" panose="020F0502020204030204"/>
              </a:rPr>
              <a:t>-</a:t>
            </a:r>
            <a:r>
              <a:rPr lang="en-US" spc="3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mixed-unmixed</a:t>
            </a:r>
            <a:r>
              <a:rPr lang="en-US" spc="3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or</a:t>
            </a:r>
            <a:r>
              <a:rPr lang="en-US" spc="3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unmixed-unmixed?</a:t>
            </a:r>
            <a:r>
              <a:rPr lang="en-US" spc="260" dirty="0">
                <a:latin typeface="Calibri" panose="020F0502020204030204"/>
                <a:cs typeface="Calibri" panose="020F0502020204030204"/>
              </a:rPr>
              <a:t> 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Does</a:t>
            </a:r>
            <a:r>
              <a:rPr lang="en-US" spc="3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55" dirty="0">
                <a:latin typeface="Calibri" panose="020F0502020204030204"/>
                <a:cs typeface="Calibri" panose="020F0502020204030204"/>
              </a:rPr>
              <a:t>it</a:t>
            </a:r>
            <a:r>
              <a:rPr lang="en-US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make</a:t>
            </a:r>
            <a:r>
              <a:rPr lang="en-US" spc="3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3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difference</a:t>
            </a:r>
            <a:r>
              <a:rPr lang="en-US" spc="3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which</a:t>
            </a:r>
            <a:r>
              <a:rPr lang="en-US" spc="3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fluid</a:t>
            </a:r>
            <a:r>
              <a:rPr lang="en-US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is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mixed?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302260" marR="118745" indent="-175895" algn="just">
              <a:lnSpc>
                <a:spcPct val="128000"/>
              </a:lnSpc>
              <a:spcBef>
                <a:spcPts val="960"/>
              </a:spcBef>
              <a:buAutoNum type="arabicPeriod" startAt="8"/>
              <a:tabLst>
                <a:tab pos="303530" algn="l"/>
              </a:tabLst>
            </a:pPr>
            <a:r>
              <a:rPr lang="en-US" spc="165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bank</a:t>
            </a:r>
            <a:r>
              <a:rPr lang="en-US" spc="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four</a:t>
            </a:r>
            <a:r>
              <a:rPr lang="en-US" spc="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diesel</a:t>
            </a:r>
            <a:r>
              <a:rPr lang="en-US" spc="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engines</a:t>
            </a:r>
            <a:r>
              <a:rPr lang="en-US" spc="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used</a:t>
            </a:r>
            <a:r>
              <a:rPr lang="en-US" spc="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with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alternators</a:t>
            </a:r>
            <a:r>
              <a:rPr lang="en-US" spc="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for</a:t>
            </a:r>
            <a:r>
              <a:rPr lang="en-US" spc="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generation</a:t>
            </a:r>
            <a:r>
              <a:rPr lang="en-US" spc="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electricity. 	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exhaust</a:t>
            </a:r>
            <a:r>
              <a:rPr lang="en-US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from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engines</a:t>
            </a:r>
            <a:r>
              <a:rPr lang="en-US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discharged</a:t>
            </a:r>
            <a:r>
              <a:rPr lang="en-US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atmosphere.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 </a:t>
            </a:r>
            <a:r>
              <a:rPr lang="en-US" spc="80" dirty="0">
                <a:latin typeface="Calibri" panose="020F0502020204030204"/>
                <a:cs typeface="Calibri" panose="020F0502020204030204"/>
              </a:rPr>
              <a:t>It</a:t>
            </a:r>
            <a:r>
              <a:rPr lang="en-US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proposed</a:t>
            </a:r>
            <a:r>
              <a:rPr lang="en-US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to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use</a:t>
            </a:r>
            <a:r>
              <a:rPr lang="en-US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all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or</a:t>
            </a:r>
            <a:r>
              <a:rPr lang="en-US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part</a:t>
            </a:r>
            <a:r>
              <a:rPr lang="en-US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exhaust</a:t>
            </a:r>
            <a:r>
              <a:rPr lang="en-US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for</a:t>
            </a:r>
            <a:r>
              <a:rPr lang="en-US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heating</a:t>
            </a:r>
            <a:r>
              <a:rPr lang="en-US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air,</a:t>
            </a:r>
            <a:r>
              <a:rPr lang="en-US" spc="3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which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can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then</a:t>
            </a:r>
            <a:r>
              <a:rPr lang="en-US" spc="3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be</a:t>
            </a:r>
            <a:r>
              <a:rPr lang="en-US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used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for</a:t>
            </a:r>
            <a:r>
              <a:rPr lang="en-US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space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heating</a:t>
            </a:r>
            <a:r>
              <a:rPr lang="en-US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reduce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costs.</a:t>
            </a:r>
            <a:r>
              <a:rPr lang="en-US" spc="4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From</a:t>
            </a:r>
            <a:r>
              <a:rPr lang="en-US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measurements</a:t>
            </a:r>
            <a:r>
              <a:rPr lang="en-US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velocity,</a:t>
            </a:r>
            <a:r>
              <a:rPr lang="en-US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55" dirty="0">
                <a:latin typeface="Calibri" panose="020F0502020204030204"/>
                <a:cs typeface="Calibri" panose="020F0502020204030204"/>
              </a:rPr>
              <a:t>it</a:t>
            </a:r>
            <a:r>
              <a:rPr lang="en-US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determined</a:t>
            </a:r>
            <a:r>
              <a:rPr lang="en-US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that</a:t>
            </a:r>
            <a:r>
              <a:rPr lang="en-US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the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mass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flow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rate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exhaust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available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from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engines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90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50" dirty="0">
                <a:latin typeface="Calibri" panose="020F0502020204030204"/>
                <a:cs typeface="Calibri" panose="020F0502020204030204"/>
              </a:rPr>
              <a:t>kg/hr.</a:t>
            </a:r>
            <a:r>
              <a:rPr lang="en-US" spc="4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exhaust-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gas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temperature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600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K.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air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available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40" dirty="0">
                <a:latin typeface="Calibri" panose="020F0502020204030204"/>
                <a:cs typeface="Calibri" panose="020F0502020204030204"/>
              </a:rPr>
              <a:t>20</a:t>
            </a:r>
            <a:r>
              <a:rPr lang="en-US" sz="800" i="1" spc="-6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1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not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much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use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unless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30" dirty="0">
                <a:latin typeface="Calibri" panose="020F0502020204030204"/>
                <a:cs typeface="Calibri" panose="020F0502020204030204"/>
              </a:rPr>
              <a:t>it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can</a:t>
            </a:r>
            <a:r>
              <a:rPr lang="en-US" spc="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be</a:t>
            </a:r>
            <a:r>
              <a:rPr lang="en-US" spc="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heated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least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40" dirty="0">
                <a:latin typeface="Calibri" panose="020F0502020204030204"/>
                <a:cs typeface="Calibri" panose="020F0502020204030204"/>
              </a:rPr>
              <a:t>80</a:t>
            </a:r>
            <a:r>
              <a:rPr lang="en-US" sz="800" i="1" spc="-6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mass</a:t>
            </a:r>
            <a:r>
              <a:rPr lang="en-US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flow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rate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100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kg/hr.</a:t>
            </a:r>
            <a:r>
              <a:rPr lang="en-US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There</a:t>
            </a:r>
            <a:r>
              <a:rPr lang="en-US" spc="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are</a:t>
            </a:r>
            <a:r>
              <a:rPr lang="en-US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number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4</a:t>
            </a:r>
            <a:r>
              <a:rPr lang="en-US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x</a:t>
            </a:r>
            <a:r>
              <a:rPr lang="en-US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3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double-pipe</a:t>
            </a:r>
            <a:r>
              <a:rPr lang="en-US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exchangers</a:t>
            </a:r>
            <a:r>
              <a:rPr lang="en-US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that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are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2</a:t>
            </a:r>
            <a:r>
              <a:rPr lang="en-US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</a:t>
            </a:r>
            <a:r>
              <a:rPr lang="en-US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long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made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type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254" dirty="0">
                <a:latin typeface="Calibri" panose="020F0502020204030204"/>
                <a:cs typeface="Calibri" panose="020F0502020204030204"/>
              </a:rPr>
              <a:t>K</a:t>
            </a:r>
            <a:r>
              <a:rPr lang="en-US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copper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tubing</a:t>
            </a:r>
            <a:r>
              <a:rPr lang="en-US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with</a:t>
            </a:r>
            <a:r>
              <a:rPr lang="en-US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compression</a:t>
            </a:r>
            <a:r>
              <a:rPr lang="en-US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fittings.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Determine</a:t>
            </a:r>
            <a:r>
              <a:rPr lang="en-US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50" dirty="0">
                <a:latin typeface="Calibri" panose="020F0502020204030204"/>
                <a:cs typeface="Calibri" panose="020F0502020204030204"/>
              </a:rPr>
              <a:t>(a)</a:t>
            </a:r>
            <a:r>
              <a:rPr lang="en-US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how</a:t>
            </a:r>
            <a:r>
              <a:rPr lang="en-US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many</a:t>
            </a:r>
            <a:r>
              <a:rPr lang="en-US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them</a:t>
            </a:r>
            <a:r>
              <a:rPr lang="en-US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are</a:t>
            </a:r>
            <a:r>
              <a:rPr lang="en-US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required,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303530" marR="120650" algn="just">
              <a:lnSpc>
                <a:spcPct val="128000"/>
              </a:lnSpc>
            </a:pPr>
            <a:r>
              <a:rPr lang="en-US" spc="60" dirty="0">
                <a:latin typeface="Calibri" panose="020F0502020204030204"/>
                <a:cs typeface="Calibri" panose="020F0502020204030204"/>
              </a:rPr>
              <a:t>(b)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overall</a:t>
            </a:r>
            <a:r>
              <a:rPr lang="en-US" spc="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coefficient</a:t>
            </a:r>
            <a:r>
              <a:rPr lang="en-US" spc="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50" dirty="0">
                <a:latin typeface="Calibri" panose="020F0502020204030204"/>
                <a:cs typeface="Calibri" panose="020F0502020204030204"/>
              </a:rPr>
              <a:t>(all)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exchanger(s),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55" dirty="0">
                <a:latin typeface="Calibri" panose="020F0502020204030204"/>
                <a:cs typeface="Calibri" panose="020F0502020204030204"/>
              </a:rPr>
              <a:t>(c)</a:t>
            </a:r>
            <a:r>
              <a:rPr lang="en-US" spc="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pressure</a:t>
            </a:r>
            <a:r>
              <a:rPr lang="en-US" spc="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drop</a:t>
            </a:r>
            <a:r>
              <a:rPr lang="en-US" spc="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for</a:t>
            </a:r>
            <a:r>
              <a:rPr lang="en-US" spc="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each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stream.</a:t>
            </a:r>
            <a:r>
              <a:rPr lang="en-US" spc="3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Assume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that,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diesel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exhaust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has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same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properties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as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carbon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dioxide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gas.</a:t>
            </a:r>
            <a:endParaRPr lang="en-US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2711" y="894976"/>
            <a:ext cx="9002614" cy="502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144780" indent="-175895" algn="just">
              <a:lnSpc>
                <a:spcPct val="128000"/>
              </a:lnSpc>
              <a:spcBef>
                <a:spcPts val="100"/>
              </a:spcBef>
              <a:buAutoNum type="arabicPeriod" startAt="9"/>
              <a:tabLst>
                <a:tab pos="37211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at</a:t>
            </a:r>
            <a:r>
              <a:rPr sz="1600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flow</a:t>
            </a:r>
            <a:r>
              <a:rPr sz="1600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rate</a:t>
            </a:r>
            <a:r>
              <a:rPr sz="1600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5,000</a:t>
            </a:r>
            <a:r>
              <a:rPr sz="1600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5" dirty="0">
                <a:latin typeface="Calibri" panose="020F0502020204030204"/>
                <a:cs typeface="Calibri" panose="020F0502020204030204"/>
              </a:rPr>
              <a:t>kg/h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will</a:t>
            </a:r>
            <a:r>
              <a:rPr sz="16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be</a:t>
            </a:r>
            <a:r>
              <a:rPr sz="16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heated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from</a:t>
            </a:r>
            <a:r>
              <a:rPr sz="16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45" dirty="0">
                <a:latin typeface="Calibri" panose="020F0502020204030204"/>
                <a:cs typeface="Calibri" panose="020F0502020204030204"/>
              </a:rPr>
              <a:t>20</a:t>
            </a:r>
            <a:r>
              <a:rPr sz="1600" i="1" spc="-67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600" i="1" spc="2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sz="16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to</a:t>
            </a:r>
            <a:r>
              <a:rPr sz="16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45" dirty="0">
                <a:latin typeface="Calibri" panose="020F0502020204030204"/>
                <a:cs typeface="Calibri" panose="020F0502020204030204"/>
              </a:rPr>
              <a:t>35</a:t>
            </a:r>
            <a:r>
              <a:rPr sz="1600" i="1" spc="-67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600" i="1" spc="2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sz="16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by</a:t>
            </a:r>
            <a:r>
              <a:rPr sz="16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hot</a:t>
            </a:r>
            <a:r>
              <a:rPr sz="16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6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at 	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140</a:t>
            </a:r>
            <a:r>
              <a:rPr sz="1600" i="1" spc="-52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600" i="1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C.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165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15</a:t>
            </a:r>
            <a:r>
              <a:rPr sz="1600" i="1" spc="-6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600" i="1" spc="1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hot</a:t>
            </a:r>
            <a:r>
              <a:rPr sz="16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6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temperature</a:t>
            </a:r>
            <a:r>
              <a:rPr sz="16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drop</a:t>
            </a:r>
            <a:r>
              <a:rPr sz="16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is</a:t>
            </a:r>
            <a:r>
              <a:rPr sz="16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allowed.</a:t>
            </a:r>
            <a:r>
              <a:rPr sz="1600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165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number</a:t>
            </a:r>
            <a:r>
              <a:rPr sz="16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3.5</a:t>
            </a:r>
            <a:r>
              <a:rPr sz="16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m</a:t>
            </a:r>
            <a:r>
              <a:rPr sz="16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hairpins</a:t>
            </a:r>
            <a:r>
              <a:rPr sz="16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500" dirty="0">
                <a:latin typeface="Calibri" panose="020F0502020204030204"/>
                <a:cs typeface="Calibri" panose="020F0502020204030204"/>
              </a:rPr>
              <a:t> 	</a:t>
            </a:r>
            <a:r>
              <a:rPr sz="1600" dirty="0">
                <a:latin typeface="Calibri" panose="020F0502020204030204"/>
                <a:cs typeface="Calibri" panose="020F0502020204030204"/>
              </a:rPr>
              <a:t>3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in.</a:t>
            </a:r>
            <a:r>
              <a:rPr sz="16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(ID</a:t>
            </a:r>
            <a:r>
              <a:rPr sz="16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sz="16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0.0779</a:t>
            </a:r>
            <a:r>
              <a:rPr sz="16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5" dirty="0">
                <a:latin typeface="Calibri" panose="020F0502020204030204"/>
                <a:cs typeface="Calibri" panose="020F0502020204030204"/>
              </a:rPr>
              <a:t>m)</a:t>
            </a:r>
            <a:r>
              <a:rPr sz="16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by</a:t>
            </a:r>
            <a:r>
              <a:rPr sz="16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2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in.</a:t>
            </a:r>
            <a:r>
              <a:rPr sz="16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(ID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0.0525</a:t>
            </a:r>
            <a:r>
              <a:rPr sz="16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m,</a:t>
            </a:r>
            <a:r>
              <a:rPr sz="16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135" dirty="0">
                <a:latin typeface="Calibri" panose="020F0502020204030204"/>
                <a:cs typeface="Calibri" panose="020F0502020204030204"/>
              </a:rPr>
              <a:t>OD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sz="16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0.0603</a:t>
            </a:r>
            <a:r>
              <a:rPr sz="16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5" dirty="0">
                <a:latin typeface="Calibri" panose="020F0502020204030204"/>
                <a:cs typeface="Calibri" panose="020F0502020204030204"/>
              </a:rPr>
              <a:t>m)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counterflow</a:t>
            </a:r>
            <a:r>
              <a:rPr sz="16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double- 	</a:t>
            </a:r>
            <a:r>
              <a:rPr sz="1600" dirty="0">
                <a:latin typeface="Calibri" panose="020F0502020204030204"/>
                <a:cs typeface="Calibri" panose="020F0502020204030204"/>
              </a:rPr>
              <a:t>pipe</a:t>
            </a:r>
            <a:r>
              <a:rPr sz="16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6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exchangers</a:t>
            </a:r>
            <a:r>
              <a:rPr sz="16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with</a:t>
            </a:r>
            <a:r>
              <a:rPr sz="16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annuli</a:t>
            </a:r>
            <a:r>
              <a:rPr sz="16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and</a:t>
            </a:r>
            <a:r>
              <a:rPr sz="16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pipes,</a:t>
            </a:r>
            <a:r>
              <a:rPr sz="16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each</a:t>
            </a:r>
            <a:r>
              <a:rPr sz="16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connected</a:t>
            </a:r>
            <a:r>
              <a:rPr sz="16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series,</a:t>
            </a:r>
            <a:r>
              <a:rPr sz="16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will</a:t>
            </a:r>
            <a:r>
              <a:rPr sz="16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be</a:t>
            </a:r>
            <a:r>
              <a:rPr sz="16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used. 	</a:t>
            </a:r>
            <a:r>
              <a:rPr sz="1600" dirty="0">
                <a:latin typeface="Calibri" panose="020F0502020204030204"/>
                <a:cs typeface="Calibri" panose="020F0502020204030204"/>
              </a:rPr>
              <a:t>Hot</a:t>
            </a:r>
            <a:r>
              <a:rPr sz="16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water</a:t>
            </a:r>
            <a:r>
              <a:rPr sz="1600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flows</a:t>
            </a:r>
            <a:r>
              <a:rPr sz="16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through</a:t>
            </a:r>
            <a:r>
              <a:rPr sz="16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inner</a:t>
            </a:r>
            <a:r>
              <a:rPr sz="16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tube.</a:t>
            </a:r>
            <a:r>
              <a:rPr sz="1600" spc="145" dirty="0">
                <a:latin typeface="Calibri" panose="020F0502020204030204"/>
                <a:cs typeface="Calibri" panose="020F0502020204030204"/>
              </a:rPr>
              <a:t>  </a:t>
            </a:r>
            <a:r>
              <a:rPr sz="1600" dirty="0">
                <a:latin typeface="Calibri" panose="020F0502020204030204"/>
                <a:cs typeface="Calibri" panose="020F0502020204030204"/>
              </a:rPr>
              <a:t>Fouling</a:t>
            </a:r>
            <a:r>
              <a:rPr sz="16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factors</a:t>
            </a:r>
            <a:r>
              <a:rPr sz="16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are:</a:t>
            </a:r>
            <a:r>
              <a:rPr sz="1600" spc="4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i="1" dirty="0">
                <a:latin typeface="Times New Roman" panose="02020603050405020304"/>
                <a:cs typeface="Times New Roman" panose="02020603050405020304"/>
              </a:rPr>
              <a:t>Rf</a:t>
            </a:r>
            <a:r>
              <a:rPr sz="1600" i="1" baseline="-1500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1600" i="1" spc="585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sz="16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0.000176</a:t>
            </a:r>
            <a:r>
              <a:rPr sz="1600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m</a:t>
            </a:r>
            <a:r>
              <a:rPr sz="1600" i="1" spc="-37" baseline="44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600" i="1" spc="187" baseline="44000" dirty="0"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1600" spc="125" dirty="0">
                <a:latin typeface="Calibri" panose="020F0502020204030204"/>
                <a:cs typeface="Calibri" panose="020F0502020204030204"/>
              </a:rPr>
              <a:t>K/W, </a:t>
            </a:r>
            <a:r>
              <a:rPr sz="1600" i="1" dirty="0">
                <a:latin typeface="Times New Roman" panose="02020603050405020304"/>
                <a:cs typeface="Times New Roman" panose="02020603050405020304"/>
              </a:rPr>
              <a:t>Rf</a:t>
            </a:r>
            <a:r>
              <a:rPr sz="1600" i="1" baseline="-15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600" i="1" spc="397" baseline="-1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sz="16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0.000352</a:t>
            </a:r>
            <a:r>
              <a:rPr sz="16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m</a:t>
            </a:r>
            <a:r>
              <a:rPr sz="1600" i="1" baseline="44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600" i="1" spc="46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125" dirty="0">
                <a:latin typeface="Calibri" panose="020F0502020204030204"/>
                <a:cs typeface="Calibri" panose="020F0502020204030204"/>
              </a:rPr>
              <a:t>K/W.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Assume</a:t>
            </a:r>
            <a:r>
              <a:rPr sz="16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that</a:t>
            </a:r>
            <a:r>
              <a:rPr sz="16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pipe</a:t>
            </a:r>
            <a:r>
              <a:rPr sz="16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is</a:t>
            </a:r>
            <a:r>
              <a:rPr sz="1600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made</a:t>
            </a:r>
            <a:r>
              <a:rPr sz="16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carbon</a:t>
            </a:r>
            <a:r>
              <a:rPr sz="16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steel</a:t>
            </a:r>
            <a:r>
              <a:rPr sz="16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(</a:t>
            </a:r>
            <a:r>
              <a:rPr sz="1600" i="1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1600" i="1" spc="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245" dirty="0">
                <a:latin typeface="Calibri" panose="020F0502020204030204"/>
                <a:cs typeface="Calibri" panose="020F0502020204030204"/>
              </a:rPr>
              <a:t>= 	</a:t>
            </a:r>
            <a:r>
              <a:rPr sz="1600" dirty="0">
                <a:latin typeface="Calibri" panose="020F0502020204030204"/>
                <a:cs typeface="Calibri" panose="020F0502020204030204"/>
              </a:rPr>
              <a:t>54</a:t>
            </a:r>
            <a:r>
              <a:rPr sz="1600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100" dirty="0">
                <a:latin typeface="Calibri" panose="020F0502020204030204"/>
                <a:cs typeface="Calibri" panose="020F0502020204030204"/>
              </a:rPr>
              <a:t>W/mK).</a:t>
            </a:r>
            <a:r>
              <a:rPr sz="16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6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exchanger</a:t>
            </a:r>
            <a:r>
              <a:rPr sz="16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is</a:t>
            </a:r>
            <a:r>
              <a:rPr sz="1600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insulated</a:t>
            </a:r>
            <a:r>
              <a:rPr sz="16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against</a:t>
            </a:r>
            <a:r>
              <a:rPr sz="16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6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losses.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1330"/>
              </a:spcBef>
            </a:pPr>
            <a:r>
              <a:rPr sz="1600" i="1" spc="24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1600" dirty="0">
                <a:latin typeface="Calibri" panose="020F0502020204030204"/>
                <a:cs typeface="Calibri" panose="020F0502020204030204"/>
              </a:rPr>
              <a:t>Calculate</a:t>
            </a:r>
            <a:r>
              <a:rPr sz="16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number</a:t>
            </a:r>
            <a:r>
              <a:rPr sz="16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hairpins.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805"/>
              </a:spcBef>
            </a:pPr>
            <a:r>
              <a:rPr sz="1600" i="1" spc="26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1600" dirty="0">
                <a:latin typeface="Calibri" panose="020F0502020204030204"/>
                <a:cs typeface="Calibri" panose="020F0502020204030204"/>
              </a:rPr>
              <a:t>Calculate</a:t>
            </a:r>
            <a:r>
              <a:rPr sz="16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pressure</a:t>
            </a:r>
            <a:r>
              <a:rPr sz="1600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drops.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70205" marR="144780" indent="-243840" algn="just">
              <a:lnSpc>
                <a:spcPct val="128000"/>
              </a:lnSpc>
              <a:spcBef>
                <a:spcPts val="960"/>
              </a:spcBef>
              <a:buAutoNum type="arabicPeriod" startAt="10"/>
              <a:tabLst>
                <a:tab pos="37211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</a:rPr>
              <a:t>Steam</a:t>
            </a:r>
            <a:r>
              <a:rPr sz="16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at</a:t>
            </a:r>
            <a:r>
              <a:rPr sz="16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saturation</a:t>
            </a:r>
            <a:r>
              <a:rPr sz="1600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temperature</a:t>
            </a:r>
            <a:r>
              <a:rPr sz="16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100</a:t>
            </a:r>
            <a:r>
              <a:rPr sz="1600" i="1" spc="-52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600" i="1" spc="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sz="1600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is</a:t>
            </a:r>
            <a:r>
              <a:rPr sz="16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condensing</a:t>
            </a:r>
            <a:r>
              <a:rPr sz="16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bundle</a:t>
            </a:r>
            <a:r>
              <a:rPr sz="1600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320</a:t>
            </a:r>
            <a:r>
              <a:rPr sz="16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tubes 	</a:t>
            </a:r>
            <a:r>
              <a:rPr sz="1600" dirty="0">
                <a:latin typeface="Calibri" panose="020F0502020204030204"/>
                <a:cs typeface="Calibri" panose="020F0502020204030204"/>
              </a:rPr>
              <a:t>within</a:t>
            </a:r>
            <a:r>
              <a:rPr sz="16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0.56</a:t>
            </a:r>
            <a:r>
              <a:rPr sz="1600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m</a:t>
            </a:r>
            <a:r>
              <a:rPr sz="16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wide</a:t>
            </a:r>
            <a:r>
              <a:rPr sz="16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duct.</a:t>
            </a:r>
            <a:r>
              <a:rPr sz="1600" spc="4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tubes</a:t>
            </a:r>
            <a:r>
              <a:rPr sz="16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are</a:t>
            </a:r>
            <a:r>
              <a:rPr sz="16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arranged</a:t>
            </a:r>
            <a:r>
              <a:rPr sz="16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square,</a:t>
            </a:r>
            <a:r>
              <a:rPr sz="1600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in-line</a:t>
            </a:r>
            <a:r>
              <a:rPr sz="16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pitch</a:t>
            </a:r>
            <a:r>
              <a:rPr sz="16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55" dirty="0">
                <a:latin typeface="Calibri" panose="020F0502020204030204"/>
                <a:cs typeface="Calibri" panose="020F0502020204030204"/>
              </a:rPr>
              <a:t>(p</a:t>
            </a:r>
            <a:r>
              <a:rPr sz="16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245" dirty="0">
                <a:latin typeface="Calibri" panose="020F0502020204030204"/>
                <a:cs typeface="Calibri" panose="020F0502020204030204"/>
              </a:rPr>
              <a:t>= 	</a:t>
            </a:r>
            <a:r>
              <a:rPr sz="1600" dirty="0">
                <a:latin typeface="Calibri" panose="020F0502020204030204"/>
                <a:cs typeface="Calibri" panose="020F0502020204030204"/>
              </a:rPr>
              <a:t>35.0</a:t>
            </a:r>
            <a:r>
              <a:rPr sz="16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mm).</a:t>
            </a:r>
            <a:r>
              <a:rPr sz="16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bundle</a:t>
            </a:r>
            <a:r>
              <a:rPr sz="16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is</a:t>
            </a:r>
            <a:r>
              <a:rPr sz="16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made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up</a:t>
            </a:r>
            <a:r>
              <a:rPr sz="16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to</a:t>
            </a:r>
            <a:r>
              <a:rPr sz="1600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20</a:t>
            </a:r>
            <a:r>
              <a:rPr sz="16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rows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tubes</a:t>
            </a:r>
            <a:r>
              <a:rPr sz="16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with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3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cm</a:t>
            </a:r>
            <a:r>
              <a:rPr sz="16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135" dirty="0">
                <a:latin typeface="Calibri" panose="020F0502020204030204"/>
                <a:cs typeface="Calibri" panose="020F0502020204030204"/>
              </a:rPr>
              <a:t>OD</a:t>
            </a:r>
            <a:r>
              <a:rPr sz="1600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and</a:t>
            </a:r>
            <a:r>
              <a:rPr sz="16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with</a:t>
            </a:r>
            <a:r>
              <a:rPr sz="16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16 	</a:t>
            </a:r>
            <a:r>
              <a:rPr sz="1600" dirty="0">
                <a:latin typeface="Calibri" panose="020F0502020204030204"/>
                <a:cs typeface="Calibri" panose="020F0502020204030204"/>
              </a:rPr>
              <a:t>tubes</a:t>
            </a:r>
            <a:r>
              <a:rPr sz="16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each</a:t>
            </a:r>
            <a:r>
              <a:rPr sz="16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row.</a:t>
            </a:r>
            <a:r>
              <a:rPr sz="1600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tube</a:t>
            </a:r>
            <a:r>
              <a:rPr sz="16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wall</a:t>
            </a:r>
            <a:r>
              <a:rPr sz="1600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temperature</a:t>
            </a:r>
            <a:r>
              <a:rPr sz="16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each</a:t>
            </a:r>
            <a:r>
              <a:rPr sz="1600" spc="1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row</a:t>
            </a:r>
            <a:r>
              <a:rPr sz="16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is</a:t>
            </a:r>
            <a:r>
              <a:rPr sz="16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kept</a:t>
            </a:r>
            <a:r>
              <a:rPr sz="16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constant</a:t>
            </a:r>
            <a:r>
              <a:rPr sz="16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at</a:t>
            </a:r>
            <a:r>
              <a:rPr sz="16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45" dirty="0">
                <a:latin typeface="Calibri" panose="020F0502020204030204"/>
                <a:cs typeface="Calibri" panose="020F0502020204030204"/>
              </a:rPr>
              <a:t>93</a:t>
            </a:r>
            <a:r>
              <a:rPr sz="1600" i="1" spc="-67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600" i="1" spc="2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85" dirty="0">
                <a:latin typeface="Calibri" panose="020F0502020204030204"/>
                <a:cs typeface="Calibri" panose="020F0502020204030204"/>
              </a:rPr>
              <a:t>C. 	</a:t>
            </a:r>
            <a:r>
              <a:rPr sz="1600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steam</a:t>
            </a:r>
            <a:r>
              <a:rPr sz="16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flows</a:t>
            </a:r>
            <a:r>
              <a:rPr sz="16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downward</a:t>
            </a:r>
            <a:r>
              <a:rPr sz="16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bundle,</a:t>
            </a:r>
            <a:r>
              <a:rPr sz="16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and</a:t>
            </a:r>
            <a:r>
              <a:rPr sz="16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at</a:t>
            </a:r>
            <a:r>
              <a:rPr sz="16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6th</a:t>
            </a:r>
            <a:r>
              <a:rPr sz="16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row</a:t>
            </a:r>
            <a:r>
              <a:rPr sz="16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tubes,</a:t>
            </a:r>
            <a:r>
              <a:rPr sz="16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local 	</a:t>
            </a:r>
            <a:r>
              <a:rPr sz="1600" dirty="0">
                <a:latin typeface="Calibri" panose="020F0502020204030204"/>
                <a:cs typeface="Calibri" panose="020F0502020204030204"/>
              </a:rPr>
              <a:t>mass</a:t>
            </a:r>
            <a:r>
              <a:rPr sz="16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flow</a:t>
            </a:r>
            <a:r>
              <a:rPr sz="16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rate</a:t>
            </a:r>
            <a:r>
              <a:rPr sz="16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of</a:t>
            </a:r>
            <a:r>
              <a:rPr sz="16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vapour</a:t>
            </a:r>
            <a:r>
              <a:rPr sz="16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is</a:t>
            </a:r>
            <a:r>
              <a:rPr sz="16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14.0</a:t>
            </a:r>
            <a:r>
              <a:rPr sz="1600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kg/s.</a:t>
            </a:r>
            <a:r>
              <a:rPr sz="1600" spc="459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80" dirty="0">
                <a:latin typeface="Calibri" panose="020F0502020204030204"/>
                <a:cs typeface="Calibri" panose="020F0502020204030204"/>
              </a:rPr>
              <a:t>Find</a:t>
            </a:r>
            <a:r>
              <a:rPr sz="16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average</a:t>
            </a:r>
            <a:r>
              <a:rPr sz="1600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heat</a:t>
            </a:r>
            <a:r>
              <a:rPr sz="1600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transfer</a:t>
            </a:r>
            <a:r>
              <a:rPr sz="16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coefficient.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11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4770" y="1993265"/>
            <a:ext cx="4681220" cy="22663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8800" b="1" dirty="0"/>
              <a:t>Week 13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275" y="447969"/>
            <a:ext cx="10055839" cy="619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0205" marR="119380" indent="-243840" algn="just">
              <a:lnSpc>
                <a:spcPct val="128000"/>
              </a:lnSpc>
              <a:spcBef>
                <a:spcPts val="900"/>
              </a:spcBef>
              <a:buAutoNum type="arabicPeriod" startAt="18"/>
              <a:tabLst>
                <a:tab pos="372110" algn="l"/>
              </a:tabLst>
            </a:pPr>
            <a:r>
              <a:rPr lang="en-US" dirty="0">
                <a:latin typeface="Calibri" panose="020F0502020204030204"/>
                <a:cs typeface="Calibri" panose="020F0502020204030204"/>
              </a:rPr>
              <a:t>Design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shell-and-tube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be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used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as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engine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oil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cooler.</a:t>
            </a:r>
            <a:r>
              <a:rPr lang="en-US" spc="3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120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30" dirty="0">
                <a:latin typeface="Calibri" panose="020F0502020204030204"/>
                <a:cs typeface="Calibri" panose="020F0502020204030204"/>
              </a:rPr>
              <a:t>kg/s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oil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enters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shell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side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35" dirty="0">
                <a:latin typeface="Calibri" panose="020F0502020204030204"/>
                <a:cs typeface="Calibri" panose="020F0502020204030204"/>
              </a:rPr>
              <a:t>102</a:t>
            </a:r>
            <a:r>
              <a:rPr lang="en-US" sz="800" i="1" spc="-52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leaves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40" dirty="0">
                <a:latin typeface="Calibri" panose="020F0502020204030204"/>
                <a:cs typeface="Calibri" panose="020F0502020204030204"/>
              </a:rPr>
              <a:t>65</a:t>
            </a:r>
            <a:r>
              <a:rPr lang="en-US" sz="800" i="1" spc="-6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C.</a:t>
            </a:r>
            <a:r>
              <a:rPr lang="en-US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45" dirty="0">
                <a:latin typeface="Calibri" panose="020F0502020204030204"/>
                <a:cs typeface="Calibri" panose="020F0502020204030204"/>
              </a:rPr>
              <a:t>The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coolant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be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used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city</a:t>
            </a:r>
            <a:r>
              <a:rPr lang="en-US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water</a:t>
            </a:r>
            <a:r>
              <a:rPr lang="en-US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entering</a:t>
            </a:r>
            <a:r>
              <a:rPr lang="en-US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tube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side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40" dirty="0">
                <a:latin typeface="Calibri" panose="020F0502020204030204"/>
                <a:cs typeface="Calibri" panose="020F0502020204030204"/>
              </a:rPr>
              <a:t>21</a:t>
            </a:r>
            <a:r>
              <a:rPr lang="en-US" sz="800" i="1" spc="-6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1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with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flow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rate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5" dirty="0">
                <a:latin typeface="Calibri" panose="020F0502020204030204"/>
                <a:cs typeface="Calibri" panose="020F0502020204030204"/>
              </a:rPr>
              <a:t>of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65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kg/s.</a:t>
            </a:r>
            <a:r>
              <a:rPr lang="en-US" spc="3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Shell-side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pressure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drop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limited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150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30" dirty="0" err="1">
                <a:latin typeface="Calibri" panose="020F0502020204030204"/>
                <a:cs typeface="Calibri" panose="020F0502020204030204"/>
              </a:rPr>
              <a:t>kPa</a:t>
            </a:r>
            <a:r>
              <a:rPr lang="en-US" spc="30" dirty="0">
                <a:latin typeface="Calibri" panose="020F0502020204030204"/>
                <a:cs typeface="Calibri" panose="020F0502020204030204"/>
              </a:rPr>
              <a:t>.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370205" marR="122555" indent="-243840" algn="just">
              <a:lnSpc>
                <a:spcPct val="128000"/>
              </a:lnSpc>
              <a:spcBef>
                <a:spcPts val="900"/>
              </a:spcBef>
              <a:buAutoNum type="arabicPeriod" startAt="18"/>
              <a:tabLst>
                <a:tab pos="372110" algn="l"/>
              </a:tabLst>
            </a:pPr>
            <a:r>
              <a:rPr lang="en-US" dirty="0">
                <a:latin typeface="Calibri" panose="020F0502020204030204"/>
                <a:cs typeface="Calibri" panose="020F0502020204030204"/>
              </a:rPr>
              <a:t>Consider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following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data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design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water-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cooled,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shell-and-tube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Freon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condenser 	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for</a:t>
            </a:r>
            <a:r>
              <a:rPr lang="en-US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given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duty: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1275"/>
              </a:spcBef>
            </a:pPr>
            <a:r>
              <a:rPr lang="en-US" sz="800" i="1" spc="17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pc="45" dirty="0">
                <a:latin typeface="Calibri" panose="020F0502020204030204"/>
                <a:cs typeface="Calibri" panose="020F0502020204030204"/>
              </a:rPr>
              <a:t>Cooling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load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condenser:</a:t>
            </a:r>
            <a:r>
              <a:rPr lang="en-US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125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25" dirty="0">
                <a:latin typeface="Calibri" panose="020F0502020204030204"/>
                <a:cs typeface="Calibri" panose="020F0502020204030204"/>
              </a:rPr>
              <a:t>kW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765"/>
              </a:spcBef>
            </a:pPr>
            <a:r>
              <a:rPr lang="en-US" sz="800" i="1" spc="26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Refrigerant:</a:t>
            </a:r>
            <a:r>
              <a:rPr lang="en-US" spc="3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100" dirty="0">
                <a:latin typeface="Calibri" panose="020F0502020204030204"/>
                <a:cs typeface="Calibri" panose="020F0502020204030204"/>
              </a:rPr>
              <a:t>R-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134a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780"/>
              </a:spcBef>
            </a:pPr>
            <a:r>
              <a:rPr lang="en-US" sz="800" i="1" spc="29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Condensing</a:t>
            </a:r>
            <a:r>
              <a:rPr lang="en-US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temperature,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37</a:t>
            </a:r>
            <a:r>
              <a:rPr lang="en-US" sz="800" i="1" spc="-3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-75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45" dirty="0">
                <a:latin typeface="Calibri" panose="020F0502020204030204"/>
                <a:cs typeface="Calibri" panose="020F0502020204030204"/>
              </a:rPr>
              <a:t>C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770"/>
              </a:spcBef>
            </a:pPr>
            <a:r>
              <a:rPr lang="en-US" sz="800" i="1" spc="21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pc="50" dirty="0">
                <a:latin typeface="Calibri" panose="020F0502020204030204"/>
                <a:cs typeface="Calibri" panose="020F0502020204030204"/>
              </a:rPr>
              <a:t>In-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tube</a:t>
            </a:r>
            <a:r>
              <a:rPr lang="en-US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condensation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765"/>
              </a:spcBef>
            </a:pPr>
            <a:r>
              <a:rPr lang="en-US" sz="800" i="1" spc="24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Coolant:</a:t>
            </a:r>
            <a:r>
              <a:rPr lang="en-US" spc="3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85" dirty="0">
                <a:latin typeface="Calibri" panose="020F0502020204030204"/>
                <a:cs typeface="Calibri" panose="020F0502020204030204"/>
              </a:rPr>
              <a:t>City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water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780"/>
              </a:spcBef>
            </a:pPr>
            <a:r>
              <a:rPr lang="en-US" sz="800" i="1" spc="254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Inlet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temperature:</a:t>
            </a:r>
            <a:r>
              <a:rPr lang="en-US" spc="34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18</a:t>
            </a:r>
            <a:r>
              <a:rPr lang="en-US" sz="800" i="1" spc="-3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-82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45" dirty="0">
                <a:latin typeface="Calibri" panose="020F0502020204030204"/>
                <a:cs typeface="Calibri" panose="020F0502020204030204"/>
              </a:rPr>
              <a:t>C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770"/>
              </a:spcBef>
            </a:pPr>
            <a:r>
              <a:rPr lang="en-US" sz="800" i="1" spc="27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Outlet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temperature:</a:t>
            </a:r>
            <a:r>
              <a:rPr lang="en-US" spc="3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26</a:t>
            </a:r>
            <a:r>
              <a:rPr lang="en-US" sz="800" i="1" spc="-3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-60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45" dirty="0">
                <a:latin typeface="Calibri" panose="020F0502020204030204"/>
                <a:cs typeface="Calibri" panose="020F0502020204030204"/>
              </a:rPr>
              <a:t>C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770"/>
              </a:spcBef>
            </a:pPr>
            <a:r>
              <a:rPr lang="en-US" sz="800" i="1" spc="18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Mean</a:t>
            </a:r>
            <a:r>
              <a:rPr lang="en-US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pressure:</a:t>
            </a:r>
            <a:r>
              <a:rPr lang="en-US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0.4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30" dirty="0" err="1">
                <a:latin typeface="Calibri" panose="020F0502020204030204"/>
                <a:cs typeface="Calibri" panose="020F0502020204030204"/>
              </a:rPr>
              <a:t>MPa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780"/>
              </a:spcBef>
            </a:pPr>
            <a:r>
              <a:rPr lang="en-US" sz="800" i="1" spc="24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transfer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matrix:</a:t>
            </a:r>
            <a:r>
              <a:rPr lang="en-US" spc="3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3/4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inch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135" dirty="0">
                <a:latin typeface="Calibri" panose="020F0502020204030204"/>
                <a:cs typeface="Calibri" panose="020F0502020204030204"/>
              </a:rPr>
              <a:t>OD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20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105" dirty="0">
                <a:latin typeface="Calibri" panose="020F0502020204030204"/>
                <a:cs typeface="Calibri" panose="020F0502020204030204"/>
              </a:rPr>
              <a:t>BWG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538480">
              <a:lnSpc>
                <a:spcPct val="100000"/>
              </a:lnSpc>
              <a:spcBef>
                <a:spcPts val="765"/>
              </a:spcBef>
            </a:pPr>
            <a:r>
              <a:rPr lang="en-US" sz="800" i="1" spc="26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Copper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tubes</a:t>
            </a:r>
            <a:endParaRPr lang="en-US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1163" y="1011634"/>
            <a:ext cx="9712618" cy="301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210" marR="30480" indent="-245745" algn="just">
              <a:lnSpc>
                <a:spcPct val="128000"/>
              </a:lnSpc>
              <a:spcBef>
                <a:spcPts val="100"/>
              </a:spcBef>
            </a:pPr>
            <a:r>
              <a:rPr lang="en-US" dirty="0">
                <a:latin typeface="Calibri" panose="020F0502020204030204"/>
                <a:cs typeface="Calibri" panose="020F0502020204030204"/>
              </a:rPr>
              <a:t>20.</a:t>
            </a:r>
            <a:r>
              <a:rPr lang="en-US" spc="3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One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counter-flow</a:t>
            </a:r>
            <a:r>
              <a:rPr lang="en-US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exchanger</a:t>
            </a:r>
            <a:r>
              <a:rPr lang="en-US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functions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as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boiler.</a:t>
            </a:r>
            <a:r>
              <a:rPr lang="en-US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Water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enters</a:t>
            </a:r>
            <a:r>
              <a:rPr lang="en-US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with</a:t>
            </a:r>
            <a:r>
              <a:rPr lang="en-US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mass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flow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rate</a:t>
            </a:r>
            <a:r>
              <a:rPr lang="en-US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0.01</a:t>
            </a:r>
            <a:r>
              <a:rPr lang="en-US" spc="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50" dirty="0">
                <a:latin typeface="Calibri" panose="020F0502020204030204"/>
                <a:cs typeface="Calibri" panose="020F0502020204030204"/>
              </a:rPr>
              <a:t>kg/s</a:t>
            </a:r>
            <a:r>
              <a:rPr lang="en-US" spc="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temperature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40" dirty="0">
                <a:latin typeface="Calibri" panose="020F0502020204030204"/>
                <a:cs typeface="Calibri" panose="020F0502020204030204"/>
              </a:rPr>
              <a:t>30</a:t>
            </a:r>
            <a:r>
              <a:rPr lang="en-US" sz="800" i="1" spc="-60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C.</a:t>
            </a:r>
            <a:r>
              <a:rPr lang="en-US" spc="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The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water</a:t>
            </a:r>
            <a:r>
              <a:rPr lang="en-US" spc="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flows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through</a:t>
            </a:r>
            <a:r>
              <a:rPr lang="en-US" spc="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6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exchanger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constant</a:t>
            </a:r>
            <a:r>
              <a:rPr lang="en-US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pressure</a:t>
            </a:r>
            <a:r>
              <a:rPr lang="en-US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30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bar.</a:t>
            </a:r>
            <a:r>
              <a:rPr lang="en-US" spc="4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combustion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gas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used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water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enters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35" dirty="0">
                <a:latin typeface="Calibri" panose="020F0502020204030204"/>
                <a:cs typeface="Calibri" panose="020F0502020204030204"/>
              </a:rPr>
              <a:t>400</a:t>
            </a:r>
            <a:r>
              <a:rPr lang="en-US" sz="800" i="1" spc="-52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7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C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flows</a:t>
            </a:r>
            <a:r>
              <a:rPr lang="en-US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atmospheric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pressure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constant</a:t>
            </a:r>
            <a:r>
              <a:rPr lang="en-US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pressure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with</a:t>
            </a:r>
            <a:r>
              <a:rPr lang="en-US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mass</a:t>
            </a:r>
            <a:r>
              <a:rPr lang="en-US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flow</a:t>
            </a:r>
            <a:r>
              <a:rPr lang="en-US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rate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0.10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kg/s.</a:t>
            </a:r>
            <a:r>
              <a:rPr lang="en-US" spc="245" dirty="0">
                <a:latin typeface="Calibri" panose="020F0502020204030204"/>
                <a:cs typeface="Calibri" panose="020F0502020204030204"/>
              </a:rPr>
              <a:t>  </a:t>
            </a:r>
            <a:r>
              <a:rPr lang="en-US" spc="70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specific</a:t>
            </a:r>
            <a:r>
              <a:rPr lang="en-US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heat</a:t>
            </a:r>
            <a:r>
              <a:rPr lang="en-US" spc="2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capacity</a:t>
            </a:r>
            <a:r>
              <a:rPr lang="en-US" spc="3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30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3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combustion</a:t>
            </a:r>
            <a:r>
              <a:rPr lang="en-US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gas</a:t>
            </a:r>
            <a:r>
              <a:rPr lang="en-US" spc="3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is</a:t>
            </a:r>
            <a:r>
              <a:rPr lang="en-US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approximately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constant</a:t>
            </a:r>
            <a:r>
              <a:rPr lang="en-US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equal</a:t>
            </a:r>
            <a:r>
              <a:rPr lang="en-US" spc="2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to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1000</a:t>
            </a:r>
            <a:r>
              <a:rPr lang="en-US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80" dirty="0">
                <a:latin typeface="Calibri" panose="020F0502020204030204"/>
                <a:cs typeface="Calibri" panose="020F0502020204030204"/>
              </a:rPr>
              <a:t>J/kg-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K.</a:t>
            </a:r>
            <a:r>
              <a:rPr lang="en-US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Assuming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required</a:t>
            </a:r>
            <a:r>
              <a:rPr lang="en-US" spc="2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pinch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temperature</a:t>
            </a:r>
            <a:r>
              <a:rPr lang="en-US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295" dirty="0">
                <a:latin typeface="Calibri" panose="020F0502020204030204"/>
                <a:cs typeface="Calibri" panose="020F0502020204030204"/>
              </a:rPr>
              <a:t>=</a:t>
            </a:r>
            <a:r>
              <a:rPr lang="en-US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0" dirty="0">
                <a:latin typeface="Calibri" panose="020F0502020204030204"/>
                <a:cs typeface="Calibri" panose="020F0502020204030204"/>
              </a:rPr>
              <a:t>5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283210" marR="33655" algn="just">
              <a:lnSpc>
                <a:spcPct val="128000"/>
              </a:lnSpc>
              <a:spcBef>
                <a:spcPts val="10"/>
              </a:spcBef>
            </a:pPr>
            <a:r>
              <a:rPr lang="en-US" sz="800" i="1" spc="3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-50" dirty="0">
                <a:latin typeface="Calibri" panose="020F0502020204030204"/>
                <a:cs typeface="Calibri" panose="020F0502020204030204"/>
              </a:rPr>
              <a:t>2</a:t>
            </a:r>
            <a:r>
              <a:rPr lang="en-US" sz="800" i="1" spc="-75" baseline="440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800" i="1" spc="30" baseline="4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pc="110" dirty="0">
                <a:latin typeface="Calibri" panose="020F0502020204030204"/>
                <a:cs typeface="Calibri" panose="020F0502020204030204"/>
              </a:rPr>
              <a:t>C,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estimate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steam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generation</a:t>
            </a:r>
            <a:r>
              <a:rPr lang="en-US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rate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steam</a:t>
            </a:r>
            <a:r>
              <a:rPr lang="en-US" spc="1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exit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temperature.</a:t>
            </a:r>
            <a:r>
              <a:rPr lang="en-US" spc="3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10" dirty="0">
                <a:latin typeface="Calibri" panose="020F0502020204030204"/>
                <a:cs typeface="Calibri" panose="020F0502020204030204"/>
              </a:rPr>
              <a:t>Recalculate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the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values</a:t>
            </a:r>
            <a:r>
              <a:rPr lang="en-US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for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steam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pressures</a:t>
            </a:r>
            <a:r>
              <a:rPr lang="en-US" spc="114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of</a:t>
            </a:r>
            <a:r>
              <a:rPr lang="en-US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bar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10</a:t>
            </a:r>
            <a:r>
              <a:rPr lang="en-US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20" dirty="0">
                <a:latin typeface="Calibri" panose="020F0502020204030204"/>
                <a:cs typeface="Calibri" panose="020F0502020204030204"/>
              </a:rPr>
              <a:t>bar.</a:t>
            </a:r>
            <a:endParaRPr lang="en-US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7075" y="2574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/>
              <a:t>Questions ?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25601" y="1066800"/>
            <a:ext cx="888274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 for your kind attention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30796" y="4081145"/>
            <a:ext cx="42236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</a:t>
            </a:r>
          </a:p>
          <a:p>
            <a:r>
              <a:rPr lang="en-GB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Iftekhar</a:t>
            </a: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Mahmud</a:t>
            </a:r>
          </a:p>
          <a:p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</a:p>
          <a:p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Engineering</a:t>
            </a:r>
          </a:p>
          <a:p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Global Village (UGV), </a:t>
            </a:r>
            <a:r>
              <a:rPr lang="en-GB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Three Mechanisms of Heat Transfer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1" y="1237014"/>
            <a:ext cx="8420100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/>
              <a:t>Conduction</a:t>
            </a:r>
          </a:p>
          <a:p>
            <a:pPr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r>
              <a:rPr lang="en-US" dirty="0"/>
              <a:t>Affects wall resistances, which are usually negligible for heat transfer equipment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Convection</a:t>
            </a:r>
          </a:p>
          <a:p>
            <a:pPr eaLnBrk="1" hangingPunct="1"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2" eaLnBrk="1" hangingPunct="1"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2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Usually the governing mechanism in most process applications</a:t>
            </a:r>
          </a:p>
          <a:p>
            <a:pPr eaLnBrk="1" hangingPunct="1">
              <a:defRPr/>
            </a:pPr>
            <a:r>
              <a:rPr lang="en-US" dirty="0"/>
              <a:t>Radiation</a:t>
            </a:r>
          </a:p>
          <a:p>
            <a:pPr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r>
              <a:rPr lang="en-US" dirty="0"/>
              <a:t>Important in fired heaters</a:t>
            </a:r>
          </a:p>
        </p:txBody>
      </p:sp>
      <p:pic>
        <p:nvPicPr>
          <p:cNvPr id="1229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5089" y="1743075"/>
            <a:ext cx="1406525" cy="704850"/>
          </a:xfrm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11601" y="3339597"/>
            <a:ext cx="3352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FF0000"/>
                </a:solidFill>
              </a:rPr>
              <a:t>Q = U A </a:t>
            </a:r>
            <a:r>
              <a:rPr lang="en-US" altLang="en-US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86742" y="4798174"/>
            <a:ext cx="2079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en-US" altLang="en-US" sz="2000" b="1" dirty="0"/>
              <a:t>Q = A </a:t>
            </a:r>
            <a:r>
              <a:rPr lang="el-GR" altLang="en-US" sz="2000" b="1" dirty="0">
                <a:cs typeface="Times New Roman" panose="02020603050405020304" pitchFamily="18" charset="0"/>
              </a:rPr>
              <a:t>σ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l-GR" altLang="en-US" sz="2000" b="1" dirty="0">
                <a:cs typeface="Times New Roman" panose="02020603050405020304" pitchFamily="18" charset="0"/>
              </a:rPr>
              <a:t>ε</a:t>
            </a:r>
            <a:r>
              <a:rPr lang="en-US" altLang="en-US" sz="2000" b="1" dirty="0"/>
              <a:t> (</a:t>
            </a:r>
            <a:r>
              <a:rPr lang="el-GR" altLang="en-US" sz="2000" b="1" dirty="0">
                <a:cs typeface="Times New Roman" panose="02020603050405020304" pitchFamily="18" charset="0"/>
              </a:rPr>
              <a:t>Δ</a:t>
            </a:r>
            <a:r>
              <a:rPr lang="en-US" altLang="en-US" sz="2000" b="1" dirty="0"/>
              <a:t>T</a:t>
            </a:r>
            <a:r>
              <a:rPr lang="en-US" altLang="en-US" sz="2000" b="1" baseline="30000" dirty="0"/>
              <a:t>4</a:t>
            </a:r>
            <a:r>
              <a:rPr lang="en-US" altLang="en-US" sz="2000" b="1" dirty="0"/>
              <a:t>)</a:t>
            </a:r>
          </a:p>
          <a:p>
            <a:pPr eaLnBrk="1" hangingPunct="1"/>
            <a:endParaRPr lang="en-US" altLang="en-US" b="1" dirty="0"/>
          </a:p>
        </p:txBody>
      </p:sp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6588127" y="4277474"/>
            <a:ext cx="26447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dirty="0"/>
              <a:t>Q = heat duty</a:t>
            </a:r>
          </a:p>
          <a:p>
            <a:r>
              <a:rPr lang="en-US" altLang="en-US" sz="1600" b="1" dirty="0"/>
              <a:t>A = area</a:t>
            </a:r>
          </a:p>
          <a:p>
            <a:r>
              <a:rPr lang="en-US" altLang="en-US" sz="1600" b="1" dirty="0"/>
              <a:t>T = absolute temperature</a:t>
            </a:r>
          </a:p>
          <a:p>
            <a:r>
              <a:rPr lang="en-US" altLang="en-US" sz="1600" b="1" dirty="0"/>
              <a:t>k = thermal conductivity</a:t>
            </a:r>
          </a:p>
          <a:p>
            <a:r>
              <a:rPr lang="en-US" altLang="en-US" sz="1600" b="1" dirty="0"/>
              <a:t>U = heat transfer coefficient</a:t>
            </a:r>
          </a:p>
          <a:p>
            <a:r>
              <a:rPr lang="el-GR" altLang="en-US" sz="1600" b="1" dirty="0">
                <a:cs typeface="Times New Roman" panose="02020603050405020304" pitchFamily="18" charset="0"/>
              </a:rPr>
              <a:t>σ</a:t>
            </a:r>
            <a:r>
              <a:rPr lang="en-US" altLang="en-US" sz="1600" b="1" dirty="0">
                <a:cs typeface="Times New Roman" panose="02020603050405020304" pitchFamily="18" charset="0"/>
              </a:rPr>
              <a:t> = Stefan </a:t>
            </a:r>
            <a:r>
              <a:rPr lang="en-US" altLang="en-US" sz="1600" b="1" dirty="0" err="1">
                <a:cs typeface="Times New Roman" panose="02020603050405020304" pitchFamily="18" charset="0"/>
              </a:rPr>
              <a:t>Boltzman</a:t>
            </a:r>
            <a:r>
              <a:rPr lang="en-US" altLang="en-US" sz="1600" b="1" dirty="0">
                <a:cs typeface="Times New Roman" panose="02020603050405020304" pitchFamily="18" charset="0"/>
              </a:rPr>
              <a:t> const.</a:t>
            </a:r>
            <a:endParaRPr lang="el-GR" altLang="en-US" sz="1600" b="1" dirty="0">
              <a:cs typeface="Times New Roman" panose="02020603050405020304" pitchFamily="18" charset="0"/>
            </a:endParaRPr>
          </a:p>
          <a:p>
            <a:r>
              <a:rPr lang="el-GR" altLang="en-US" sz="1600" b="1" dirty="0">
                <a:cs typeface="Times New Roman" panose="02020603050405020304" pitchFamily="18" charset="0"/>
              </a:rPr>
              <a:t>ε</a:t>
            </a:r>
            <a:r>
              <a:rPr lang="en-US" altLang="en-US" sz="1600" b="1" dirty="0">
                <a:cs typeface="Times New Roman" panose="02020603050405020304" pitchFamily="18" charset="0"/>
              </a:rPr>
              <a:t> = transmission factor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51*251"/>
  <p:tag name="TABLE_ENDDRAG_RECT" val="469*246*451*2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4*226"/>
  <p:tag name="TABLE_ENDDRAG_RECT" val="127*121*734*2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2*133"/>
  <p:tag name="TABLE_ENDDRAG_RECT" val="128*348*732*1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7*309"/>
  <p:tag name="TABLE_ENDDRAG_RECT" val="124*39*747*3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5*385"/>
  <p:tag name="TABLE_ENDDRAG_RECT" val="143*105*745*3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20*343"/>
  <p:tag name="TABLE_ENDDRAG_RECT" val="88*104*820*3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4734</Words>
  <Application>Microsoft Office PowerPoint</Application>
  <PresentationFormat>Widescreen</PresentationFormat>
  <Paragraphs>691</Paragraphs>
  <Slides>87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Exchangers</vt:lpstr>
      <vt:lpstr>Three Mechanisms of Heat Transfer</vt:lpstr>
      <vt:lpstr>Combined Conduction and Convection</vt:lpstr>
      <vt:lpstr>Cylindrical Geometry (Tubes)</vt:lpstr>
      <vt:lpstr>Convective Heat Transfer in a Tube</vt:lpstr>
      <vt:lpstr>LMTD</vt:lpstr>
      <vt:lpstr>PowerPoint Presentation</vt:lpstr>
      <vt:lpstr>Heat Exchangers</vt:lpstr>
      <vt:lpstr>Shell and Tube Heat Exchangers</vt:lpstr>
      <vt:lpstr>Shell and Tube Heat Exchangers</vt:lpstr>
      <vt:lpstr>Shell-and-tube heat exchanger with one shell pass and two tube passes </vt:lpstr>
      <vt:lpstr>Cross-view of a floating tube sheet exchanger</vt:lpstr>
      <vt:lpstr>Baffle</vt:lpstr>
      <vt:lpstr>PowerPoint Presentation</vt:lpstr>
      <vt:lpstr>Tube Pitch</vt:lpstr>
      <vt:lpstr>Exercise: Selection of Sides</vt:lpstr>
      <vt:lpstr>Ft Factor</vt:lpstr>
      <vt:lpstr>Shell and Tube Exchangers</vt:lpstr>
      <vt:lpstr>S&amp;T Exchanger Construction</vt:lpstr>
      <vt:lpstr>Tube Bundles</vt:lpstr>
      <vt:lpstr>PowerPoint Presentation</vt:lpstr>
      <vt:lpstr>Heat Exchanger Design</vt:lpstr>
      <vt:lpstr>TEMA Nomenclature: Front Heads </vt:lpstr>
      <vt:lpstr>TEMA Nomenclature: Shells</vt:lpstr>
      <vt:lpstr>TEMA Nomenclature: Rear Heads</vt:lpstr>
      <vt:lpstr>PowerPoint Presentation</vt:lpstr>
      <vt:lpstr>Selection of Exchanger Type: Examples</vt:lpstr>
      <vt:lpstr>PowerPoint Presentation</vt:lpstr>
      <vt:lpstr>Lmtd Correction Factors</vt:lpstr>
      <vt:lpstr>Temperature Cross</vt:lpstr>
      <vt:lpstr>Temperature Cross in Simulation</vt:lpstr>
      <vt:lpstr>Temperature Cross in Simulation</vt:lpstr>
      <vt:lpstr>Temperature Cross in Simulation</vt:lpstr>
      <vt:lpstr>Temperature Cross in Simulation</vt:lpstr>
      <vt:lpstr>New design with temperature cross eliminated</vt:lpstr>
      <vt:lpstr>PowerPoint Presentation</vt:lpstr>
      <vt:lpstr>Profiles for the New Exchangers</vt:lpstr>
      <vt:lpstr>Heat Exchangers</vt:lpstr>
      <vt:lpstr>Heat Exchanger Design</vt:lpstr>
      <vt:lpstr>Approximate Heat Transfer Coefficients</vt:lpstr>
      <vt:lpstr>Approximate Fouling Factors</vt:lpstr>
      <vt:lpstr>PowerPoint Presentation</vt:lpstr>
      <vt:lpstr>Estimate Shell D on Tube OD + # Tube</vt:lpstr>
      <vt:lpstr>Example: S&amp;T HX Design</vt:lpstr>
      <vt:lpstr>PowerPoint Presentation</vt:lpstr>
      <vt:lpstr>Shell Heat Transfer Coefficient Calculation</vt:lpstr>
      <vt:lpstr>Tube Heat Transfer Coefficient and U Calculation</vt:lpstr>
      <vt:lpstr>Hydraulics &amp; Pressure Drop</vt:lpstr>
      <vt:lpstr>Tube Side Pressure Drop Calculation</vt:lpstr>
      <vt:lpstr>Shell Side Pressure Drop Calculation</vt:lpstr>
      <vt:lpstr>PowerPoint Presentation</vt:lpstr>
      <vt:lpstr>Example 2: </vt:lpstr>
      <vt:lpstr>Example 2 Solution</vt:lpstr>
      <vt:lpstr>Example 2 Solution</vt:lpstr>
      <vt:lpstr>Example 2 Solution</vt:lpstr>
      <vt:lpstr>Example 2 Solution</vt:lpstr>
      <vt:lpstr>Example 2 Solution</vt:lpstr>
      <vt:lpstr>Example 2 Solution</vt:lpstr>
      <vt:lpstr>Example 2 Solution</vt:lpstr>
      <vt:lpstr>PowerPoint Presentation</vt:lpstr>
      <vt:lpstr>Heat Exchangers</vt:lpstr>
      <vt:lpstr>Hairpin Exchangers</vt:lpstr>
      <vt:lpstr>Plate &amp; Frame Exchangers</vt:lpstr>
      <vt:lpstr>Gasket Layout of Alternating Plates</vt:lpstr>
      <vt:lpstr>Plate &amp; Frame Exchangers</vt:lpstr>
      <vt:lpstr>Plate &amp; Frame Exchangers</vt:lpstr>
      <vt:lpstr>PowerPoint Presentation</vt:lpstr>
      <vt:lpstr>Welded Plate Heat Exchangers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441</dc:title>
  <dc:creator>Li, Jia</dc:creator>
  <cp:lastModifiedBy>app</cp:lastModifiedBy>
  <cp:revision>43</cp:revision>
  <dcterms:created xsi:type="dcterms:W3CDTF">2016-10-13T21:27:00Z</dcterms:created>
  <dcterms:modified xsi:type="dcterms:W3CDTF">2025-01-23T18:47:18Z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67953A243D724845A7E4C621D061FCF6_12</vt:lpwstr>
  </property>
  <property fmtid="{D5CDD505-2E9C-101B-9397-08002B2CF9AE}" pid="3" name="KSOProductBuildVer">
    <vt:lpwstr>1033-12.2.0.19805</vt:lpwstr>
  </property>
</Properties>
</file>