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6"/>
  </p:notesMasterIdLst>
  <p:sldIdLst>
    <p:sldId id="625" r:id="rId2"/>
    <p:sldId id="626" r:id="rId3"/>
    <p:sldId id="627" r:id="rId4"/>
    <p:sldId id="628" r:id="rId5"/>
    <p:sldId id="977" r:id="rId6"/>
    <p:sldId id="978" r:id="rId7"/>
    <p:sldId id="629" r:id="rId8"/>
    <p:sldId id="256" r:id="rId9"/>
    <p:sldId id="257" r:id="rId10"/>
    <p:sldId id="271" r:id="rId11"/>
    <p:sldId id="259" r:id="rId12"/>
    <p:sldId id="260" r:id="rId13"/>
    <p:sldId id="261" r:id="rId14"/>
    <p:sldId id="273" r:id="rId15"/>
    <p:sldId id="272" r:id="rId16"/>
    <p:sldId id="262" r:id="rId17"/>
    <p:sldId id="263" r:id="rId18"/>
    <p:sldId id="264" r:id="rId19"/>
    <p:sldId id="265" r:id="rId20"/>
    <p:sldId id="266" r:id="rId21"/>
    <p:sldId id="268" r:id="rId22"/>
    <p:sldId id="630" r:id="rId23"/>
    <p:sldId id="269" r:id="rId24"/>
    <p:sldId id="270"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2" r:id="rId42"/>
    <p:sldId id="293" r:id="rId43"/>
    <p:sldId id="631" r:id="rId44"/>
    <p:sldId id="298" r:id="rId45"/>
    <p:sldId id="299" r:id="rId46"/>
    <p:sldId id="300" r:id="rId47"/>
    <p:sldId id="301"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632"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633"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634"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635"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636"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637"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38" r:id="rId179"/>
    <p:sldId id="439" r:id="rId180"/>
    <p:sldId id="440" r:id="rId181"/>
    <p:sldId id="441" r:id="rId182"/>
    <p:sldId id="442" r:id="rId183"/>
    <p:sldId id="638" r:id="rId184"/>
    <p:sldId id="443" r:id="rId185"/>
    <p:sldId id="444" r:id="rId186"/>
    <p:sldId id="445" r:id="rId187"/>
    <p:sldId id="446" r:id="rId188"/>
    <p:sldId id="447" r:id="rId189"/>
    <p:sldId id="448" r:id="rId190"/>
    <p:sldId id="449" r:id="rId191"/>
    <p:sldId id="450" r:id="rId192"/>
    <p:sldId id="451" r:id="rId193"/>
    <p:sldId id="452" r:id="rId194"/>
    <p:sldId id="453" r:id="rId195"/>
    <p:sldId id="454" r:id="rId196"/>
    <p:sldId id="455" r:id="rId197"/>
    <p:sldId id="456" r:id="rId198"/>
    <p:sldId id="457" r:id="rId199"/>
    <p:sldId id="458" r:id="rId200"/>
    <p:sldId id="459" r:id="rId201"/>
    <p:sldId id="460" r:id="rId202"/>
    <p:sldId id="461" r:id="rId203"/>
    <p:sldId id="639" r:id="rId204"/>
    <p:sldId id="462" r:id="rId205"/>
    <p:sldId id="463" r:id="rId206"/>
    <p:sldId id="464" r:id="rId207"/>
    <p:sldId id="465" r:id="rId208"/>
    <p:sldId id="466" r:id="rId209"/>
    <p:sldId id="467" r:id="rId210"/>
    <p:sldId id="468" r:id="rId211"/>
    <p:sldId id="469" r:id="rId212"/>
    <p:sldId id="470" r:id="rId213"/>
    <p:sldId id="471" r:id="rId214"/>
    <p:sldId id="472" r:id="rId215"/>
    <p:sldId id="473" r:id="rId216"/>
    <p:sldId id="474" r:id="rId217"/>
    <p:sldId id="475" r:id="rId218"/>
    <p:sldId id="476" r:id="rId219"/>
    <p:sldId id="477" r:id="rId220"/>
    <p:sldId id="479" r:id="rId221"/>
    <p:sldId id="480" r:id="rId222"/>
    <p:sldId id="481" r:id="rId223"/>
    <p:sldId id="640" r:id="rId224"/>
    <p:sldId id="482" r:id="rId225"/>
    <p:sldId id="483" r:id="rId226"/>
    <p:sldId id="484" r:id="rId227"/>
    <p:sldId id="485" r:id="rId228"/>
    <p:sldId id="486" r:id="rId229"/>
    <p:sldId id="487" r:id="rId230"/>
    <p:sldId id="488" r:id="rId231"/>
    <p:sldId id="489" r:id="rId232"/>
    <p:sldId id="490" r:id="rId233"/>
    <p:sldId id="491" r:id="rId234"/>
    <p:sldId id="492" r:id="rId235"/>
    <p:sldId id="493" r:id="rId236"/>
    <p:sldId id="494" r:id="rId237"/>
    <p:sldId id="495" r:id="rId238"/>
    <p:sldId id="496" r:id="rId239"/>
    <p:sldId id="497" r:id="rId240"/>
    <p:sldId id="498" r:id="rId241"/>
    <p:sldId id="499" r:id="rId242"/>
    <p:sldId id="500" r:id="rId243"/>
    <p:sldId id="641" r:id="rId244"/>
    <p:sldId id="501" r:id="rId245"/>
    <p:sldId id="502" r:id="rId246"/>
    <p:sldId id="509" r:id="rId247"/>
    <p:sldId id="510" r:id="rId248"/>
    <p:sldId id="511" r:id="rId249"/>
    <p:sldId id="512" r:id="rId250"/>
    <p:sldId id="513" r:id="rId251"/>
    <p:sldId id="514" r:id="rId252"/>
    <p:sldId id="515" r:id="rId253"/>
    <p:sldId id="516" r:id="rId254"/>
    <p:sldId id="517" r:id="rId255"/>
    <p:sldId id="518" r:id="rId256"/>
    <p:sldId id="519" r:id="rId257"/>
    <p:sldId id="520" r:id="rId258"/>
    <p:sldId id="521" r:id="rId259"/>
    <p:sldId id="522" r:id="rId260"/>
    <p:sldId id="523" r:id="rId261"/>
    <p:sldId id="524" r:id="rId262"/>
    <p:sldId id="525" r:id="rId263"/>
    <p:sldId id="642" r:id="rId264"/>
    <p:sldId id="526" r:id="rId265"/>
    <p:sldId id="527" r:id="rId266"/>
    <p:sldId id="528" r:id="rId267"/>
    <p:sldId id="529" r:id="rId268"/>
    <p:sldId id="530" r:id="rId269"/>
    <p:sldId id="531" r:id="rId270"/>
    <p:sldId id="532" r:id="rId271"/>
    <p:sldId id="533" r:id="rId272"/>
    <p:sldId id="534" r:id="rId273"/>
    <p:sldId id="535" r:id="rId274"/>
    <p:sldId id="536" r:id="rId275"/>
    <p:sldId id="537" r:id="rId276"/>
    <p:sldId id="538" r:id="rId277"/>
    <p:sldId id="539" r:id="rId278"/>
    <p:sldId id="540" r:id="rId279"/>
    <p:sldId id="541" r:id="rId280"/>
    <p:sldId id="542" r:id="rId281"/>
    <p:sldId id="543" r:id="rId282"/>
    <p:sldId id="544" r:id="rId283"/>
    <p:sldId id="643" r:id="rId284"/>
    <p:sldId id="545" r:id="rId285"/>
    <p:sldId id="546" r:id="rId286"/>
    <p:sldId id="547" r:id="rId287"/>
    <p:sldId id="548" r:id="rId288"/>
    <p:sldId id="549" r:id="rId289"/>
    <p:sldId id="550" r:id="rId290"/>
    <p:sldId id="551" r:id="rId291"/>
    <p:sldId id="552" r:id="rId292"/>
    <p:sldId id="553" r:id="rId293"/>
    <p:sldId id="554" r:id="rId294"/>
    <p:sldId id="555" r:id="rId295"/>
    <p:sldId id="556" r:id="rId296"/>
    <p:sldId id="557" r:id="rId297"/>
    <p:sldId id="564" r:id="rId298"/>
    <p:sldId id="565" r:id="rId299"/>
    <p:sldId id="566" r:id="rId300"/>
    <p:sldId id="567" r:id="rId301"/>
    <p:sldId id="568" r:id="rId302"/>
    <p:sldId id="569" r:id="rId303"/>
    <p:sldId id="644" r:id="rId304"/>
    <p:sldId id="570" r:id="rId305"/>
    <p:sldId id="571" r:id="rId306"/>
    <p:sldId id="579" r:id="rId307"/>
    <p:sldId id="580" r:id="rId308"/>
    <p:sldId id="581" r:id="rId309"/>
    <p:sldId id="582" r:id="rId310"/>
    <p:sldId id="583" r:id="rId311"/>
    <p:sldId id="584" r:id="rId312"/>
    <p:sldId id="585" r:id="rId313"/>
    <p:sldId id="586" r:id="rId314"/>
    <p:sldId id="587" r:id="rId315"/>
    <p:sldId id="588" r:id="rId316"/>
    <p:sldId id="589" r:id="rId317"/>
    <p:sldId id="590" r:id="rId318"/>
    <p:sldId id="591" r:id="rId319"/>
    <p:sldId id="592" r:id="rId320"/>
    <p:sldId id="593" r:id="rId321"/>
    <p:sldId id="594" r:id="rId322"/>
    <p:sldId id="595" r:id="rId323"/>
    <p:sldId id="645" r:id="rId324"/>
    <p:sldId id="596" r:id="rId325"/>
    <p:sldId id="597" r:id="rId326"/>
    <p:sldId id="598" r:id="rId327"/>
    <p:sldId id="599" r:id="rId328"/>
    <p:sldId id="600" r:id="rId329"/>
    <p:sldId id="601" r:id="rId330"/>
    <p:sldId id="602" r:id="rId331"/>
    <p:sldId id="603" r:id="rId332"/>
    <p:sldId id="604" r:id="rId333"/>
    <p:sldId id="605" r:id="rId334"/>
    <p:sldId id="606" r:id="rId335"/>
    <p:sldId id="607" r:id="rId336"/>
    <p:sldId id="608" r:id="rId337"/>
    <p:sldId id="609" r:id="rId338"/>
    <p:sldId id="610" r:id="rId339"/>
    <p:sldId id="611" r:id="rId340"/>
    <p:sldId id="612" r:id="rId341"/>
    <p:sldId id="613" r:id="rId342"/>
    <p:sldId id="614" r:id="rId343"/>
    <p:sldId id="646" r:id="rId344"/>
    <p:sldId id="615" r:id="rId345"/>
    <p:sldId id="616" r:id="rId346"/>
    <p:sldId id="617" r:id="rId347"/>
    <p:sldId id="618" r:id="rId348"/>
    <p:sldId id="619" r:id="rId349"/>
    <p:sldId id="620" r:id="rId350"/>
    <p:sldId id="621" r:id="rId351"/>
    <p:sldId id="622" r:id="rId352"/>
    <p:sldId id="623" r:id="rId353"/>
    <p:sldId id="624" r:id="rId354"/>
    <p:sldId id="647" r:id="rId3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1" autoAdjust="0"/>
    <p:restoredTop sz="94565" autoAdjust="0"/>
  </p:normalViewPr>
  <p:slideViewPr>
    <p:cSldViewPr showGuides="1">
      <p:cViewPr varScale="1">
        <p:scale>
          <a:sx n="79" d="100"/>
          <a:sy n="79" d="100"/>
        </p:scale>
        <p:origin x="93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presProps" Target="presProps.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theme" Target="theme/theme1.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tableStyles" Target="tableStyles.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notesMaster" Target="notesMasters/notesMaster1.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viewProps" Target="viewProps.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D0A15E-2DFD-42D6-9DE6-13A9C59B432E}" type="datetimeFigureOut">
              <a:rPr lang="en-US" smtClean="0"/>
              <a:t>1/23/2025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AB07BA-1EBB-4B8F-B00D-5ED0E1378A8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en.wikipedia.org/wiki/Mineral" TargetMode="External"/><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en.wikipedia.org/wiki/Sand_casting" TargetMode="External"/><Relationship Id="rId13" Type="http://schemas.openxmlformats.org/officeDocument/2006/relationships/hyperlink" Target="http://en.wikipedia.org/wiki/Lost-wax_casting" TargetMode="External"/><Relationship Id="rId3" Type="http://schemas.openxmlformats.org/officeDocument/2006/relationships/hyperlink" Target="#cite_note-degarmo310-0"/><Relationship Id="rId7" Type="http://schemas.openxmlformats.org/officeDocument/2006/relationships/hyperlink" Target="http://en.wikipedia.org/wiki/Mold_(manufacturing)" TargetMode="External"/><Relationship Id="rId12" Type="http://schemas.openxmlformats.org/officeDocument/2006/relationships/hyperlink" Target="http://en.wikipedia.org/wiki/Vacuum" TargetMode="External"/><Relationship Id="rId2" Type="http://schemas.openxmlformats.org/officeDocument/2006/relationships/slide" Target="../slides/slide236.xml"/><Relationship Id="rId1" Type="http://schemas.openxmlformats.org/officeDocument/2006/relationships/notesMaster" Target="../notesMasters/notesMaster1.xml"/><Relationship Id="rId6" Type="http://schemas.openxmlformats.org/officeDocument/2006/relationships/hyperlink" Target="http://en.wikipedia.org/wiki/Sand" TargetMode="External"/><Relationship Id="rId11" Type="http://schemas.openxmlformats.org/officeDocument/2006/relationships/hyperlink" Target="http://en.wikipedia.org/wiki/Molding_(process)" TargetMode="External"/><Relationship Id="rId5" Type="http://schemas.openxmlformats.org/officeDocument/2006/relationships/hyperlink" Target="http://en.wikipedia.org/wiki/Resin" TargetMode="External"/><Relationship Id="rId15" Type="http://schemas.openxmlformats.org/officeDocument/2006/relationships/hyperlink" Target="http://en.wikipedia.org/wiki/Plaster_of_paris" TargetMode="External"/><Relationship Id="rId10" Type="http://schemas.openxmlformats.org/officeDocument/2006/relationships/hyperlink" Target="http://en.wikipedia.org/wiki/Plastic" TargetMode="External"/><Relationship Id="rId4" Type="http://schemas.openxmlformats.org/officeDocument/2006/relationships/hyperlink" Target="http://en.wikipedia.org/wiki/Casting" TargetMode="External"/><Relationship Id="rId9" Type="http://schemas.openxmlformats.org/officeDocument/2006/relationships/hyperlink" Target="http://en.wikipedia.org/wiki/Thermoforming" TargetMode="External"/><Relationship Id="rId14" Type="http://schemas.openxmlformats.org/officeDocument/2006/relationships/hyperlink" Target="http://en.wikipedia.org/wiki/Metalworking"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en.wikipedia.org/wiki/Iron" TargetMode="External"/><Relationship Id="rId2" Type="http://schemas.openxmlformats.org/officeDocument/2006/relationships/slide" Target="../slides/slide274.xml"/><Relationship Id="rId1" Type="http://schemas.openxmlformats.org/officeDocument/2006/relationships/notesMaster" Target="../notesMasters/notesMaster1.xml"/><Relationship Id="rId5" Type="http://schemas.openxmlformats.org/officeDocument/2006/relationships/hyperlink" Target="http://en.wikipedia.org/wiki/Malleability" TargetMode="External"/><Relationship Id="rId4" Type="http://schemas.openxmlformats.org/officeDocument/2006/relationships/hyperlink" Target="http://en.wikipedia.org/wiki/Alloys"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Platinum" TargetMode="External"/><Relationship Id="rId3" Type="http://schemas.openxmlformats.org/officeDocument/2006/relationships/hyperlink" Target="http://en.wikipedia.org/wiki/Clay" TargetMode="External"/><Relationship Id="rId7" Type="http://schemas.openxmlformats.org/officeDocument/2006/relationships/hyperlink" Target="http://en.wikipedia.org/wiki/Gold" TargetMode="External"/><Relationship Id="rId2" Type="http://schemas.openxmlformats.org/officeDocument/2006/relationships/slide" Target="../slides/slide181.xml"/><Relationship Id="rId1" Type="http://schemas.openxmlformats.org/officeDocument/2006/relationships/notesMaster" Target="../notesMasters/notesMaster1.xml"/><Relationship Id="rId6" Type="http://schemas.openxmlformats.org/officeDocument/2006/relationships/hyperlink" Target="http://en.wikipedia.org/wiki/Silver" TargetMode="External"/><Relationship Id="rId5" Type="http://schemas.openxmlformats.org/officeDocument/2006/relationships/hyperlink" Target="http://en.wikipedia.org/wiki/Bead" TargetMode="External"/><Relationship Id="rId4" Type="http://schemas.openxmlformats.org/officeDocument/2006/relationships/hyperlink" Target="http://en.wikipedia.org/wiki/Jewellery" TargetMode="External"/><Relationship Id="rId9" Type="http://schemas.openxmlformats.org/officeDocument/2006/relationships/hyperlink" Target="http://en.wikipedia.org/wiki/Copper"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997F-9064-410F-A804-D2C244E15B39}" type="slidenum">
              <a:rPr lang="en-US" smtClean="0"/>
              <a:t>72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The casting processes are based on mold types</a:t>
            </a: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6A38B7A1-FE75-48F5-88B7-9F45B5EF4D39}" type="slidenum">
              <a:rPr lang="en-US" sz="1200" smtClean="0"/>
              <a:t>190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tr-TR"/>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C2CAC465-2A25-4743-A74F-21A4ED9F4E63}" type="slidenum">
              <a:rPr lang="en-US" sz="1200" smtClean="0"/>
              <a:t>195</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28600" indent="-228600" eaLnBrk="1" hangingPunct="1">
              <a:buFontTx/>
              <a:buAutoNum type="arabicPeriod"/>
            </a:pPr>
            <a:r>
              <a:rPr lang="en-US"/>
              <a:t>Figure (right) Sprues and Riser formed in a bronze casting</a:t>
            </a: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C93C06FD-8010-44B2-BDF1-CAA57406FEE3}" type="slidenum">
              <a:rPr lang="en-US" sz="1200" smtClean="0"/>
              <a:t>196</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tr-T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C3230B30-EC1D-4345-B24B-699AAF60FFBF}" type="slidenum">
              <a:rPr lang="en-US" sz="1200" smtClean="0"/>
              <a:t>198</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tr-T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14FD54CA-5EDE-4758-A917-02AAA04797DE}" type="slidenum">
              <a:rPr lang="en-US" sz="1200" smtClean="0"/>
              <a:t>199</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28600" indent="-228600" eaLnBrk="1" hangingPunct="1">
              <a:buFontTx/>
              <a:buAutoNum type="arabicPeriod"/>
            </a:pPr>
            <a:r>
              <a:rPr lang="en-US"/>
              <a:t>For derivations section 10.2.3 is referred.</a:t>
            </a:r>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80D33A9C-98EA-4198-9B04-F6ADFFCFB411}" type="slidenum">
              <a:rPr lang="en-US" sz="1200" smtClean="0"/>
              <a:t>200</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tr-T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80EF6515-3EB4-41C1-843B-DFC3118E2C86}" type="slidenum">
              <a:rPr lang="en-US" sz="1200" smtClean="0"/>
              <a:t>201</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28600" indent="-228600" eaLnBrk="1" hangingPunct="1">
              <a:buFontTx/>
              <a:buAutoNum type="arabicPeriod"/>
            </a:pPr>
            <a:endParaRPr lang="tr-T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5FA5AD28-1553-4B27-8517-DFCCEAD62BD2}" type="slidenum">
              <a:rPr lang="en-US" sz="1200" smtClean="0"/>
              <a:t>202</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28600" indent="-228600">
              <a:buFontTx/>
              <a:buAutoNum type="arabicPeriod"/>
            </a:pPr>
            <a:r>
              <a:rPr lang="en-US"/>
              <a:t>With </a:t>
            </a:r>
            <a:r>
              <a:rPr lang="en-US" b="1"/>
              <a:t>higher pouring temperature </a:t>
            </a:r>
            <a:r>
              <a:rPr lang="en-US"/>
              <a:t>a metal remains in liquid state for longer time. It results in </a:t>
            </a:r>
            <a:r>
              <a:rPr lang="en-US">
                <a:solidFill>
                  <a:srgbClr val="C00000"/>
                </a:solidFill>
              </a:rPr>
              <a:t>oxide formation</a:t>
            </a:r>
            <a:r>
              <a:rPr lang="en-US"/>
              <a:t>, gas porosity, and penetration of liquid metal into interstitial spaces of sand forming mold, hence producing rough castings</a:t>
            </a:r>
          </a:p>
          <a:p>
            <a:pPr marL="228600" indent="-228600">
              <a:buFontTx/>
              <a:buAutoNum type="arabicPeriod"/>
            </a:pPr>
            <a:r>
              <a:rPr lang="en-US"/>
              <a:t>The </a:t>
            </a:r>
            <a:r>
              <a:rPr lang="en-US" b="1"/>
              <a:t>metals</a:t>
            </a:r>
            <a:r>
              <a:rPr lang="en-US"/>
              <a:t> (pure metal and eutectic alloys) freezing at constant temperature show the best fluidity. In contrary, when the metals (most </a:t>
            </a:r>
            <a:r>
              <a:rPr lang="en-US" b="1"/>
              <a:t>alloys</a:t>
            </a:r>
            <a:r>
              <a:rPr lang="en-US"/>
              <a:t>) solidify at a range of temperature, the partially solidified metal badly affects the fluidity.</a:t>
            </a:r>
          </a:p>
          <a:p>
            <a:pPr marL="228600" indent="-228600">
              <a:buFontTx/>
              <a:buAutoNum type="arabicPeriod"/>
            </a:pPr>
            <a:r>
              <a:rPr lang="en-US" b="1"/>
              <a:t>Composition</a:t>
            </a:r>
            <a:r>
              <a:rPr lang="en-US"/>
              <a:t> of metal also determines the heat of fusion (the heat dissipated during solidification from liquid to solid). Higher heat of fusion means higher fluidity in casting.</a:t>
            </a:r>
          </a:p>
          <a:p>
            <a:pPr marL="228600" indent="-228600">
              <a:buFontTx/>
              <a:buAutoNum type="arabicPeriod"/>
            </a:pPr>
            <a:endParaRPr lang="en-US"/>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9A5FBA0E-A08B-47AF-9917-579325ECD13E}" type="slidenum">
              <a:rPr lang="en-US" sz="1200" smtClean="0"/>
              <a:t>204</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sz="1100"/>
          </a:p>
          <a:p>
            <a:pPr eaLnBrk="1" hangingPunct="1"/>
            <a:endParaRPr lang="en-US" sz="1100"/>
          </a:p>
          <a:p>
            <a:pPr eaLnBrk="1" hangingPunct="1"/>
            <a:endParaRPr lang="en-US" sz="1100"/>
          </a:p>
          <a:p>
            <a:pPr eaLnBrk="1" hangingPunct="1"/>
            <a:endParaRPr lang="en-US"/>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2C781E6D-A3CE-4D84-896F-961102D316EA}" type="slidenum">
              <a:rPr lang="en-US" sz="1200" smtClean="0"/>
              <a:t>205</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b="0" i="0" kern="1200" dirty="0">
                <a:solidFill>
                  <a:schemeClr val="tx1"/>
                </a:solidFill>
                <a:effectLst/>
                <a:latin typeface="+mn-lt"/>
                <a:ea typeface="+mn-ea"/>
                <a:cs typeface="+mn-cs"/>
              </a:rPr>
              <a:t>Some of the material flows outward and form a flash. The thin flash cools rapidly, and, because of its frictional resistance, it subjects the material in the die cavity to high pressures, thereby encouraging the filling of the die cavity.</a:t>
            </a:r>
            <a:endParaRPr lang="en-US"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US" sz="1200" i="1" kern="1200" dirty="0">
                <a:solidFill>
                  <a:schemeClr val="tx1"/>
                </a:solidFill>
                <a:effectLst/>
                <a:latin typeface="+mn-lt"/>
                <a:ea typeface="+mn-ea"/>
                <a:cs typeface="+mn-cs"/>
              </a:rPr>
              <a:t>In hot forging operations, the flash requires high levels of stress because it is thin, that is, small h, and cooler than the bulk of the forging.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57A997F-9064-410F-A804-D2C244E15B39}" type="slidenum">
              <a:rPr lang="en-US" smtClean="0"/>
              <a:t>85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sz="1100"/>
          </a:p>
          <a:p>
            <a:pPr eaLnBrk="1" hangingPunct="1"/>
            <a:endParaRPr lang="en-US" sz="1100"/>
          </a:p>
          <a:p>
            <a:pPr eaLnBrk="1" hangingPunct="1"/>
            <a:endParaRPr lang="en-US" sz="1100"/>
          </a:p>
          <a:p>
            <a:pPr eaLnBrk="1" hangingPunct="1"/>
            <a:endParaRPr lang="en-US"/>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382E09A4-38D0-4A66-BF4B-8995DC1DCBA1}" type="slidenum">
              <a:rPr lang="en-US" sz="1200" smtClean="0"/>
              <a:t>206</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p:txBody>
          <a:bodyPr wrap="square" numCol="1" anchor="t" anchorCtr="0" compatLnSpc="1"/>
          <a:lstStyle/>
          <a:p>
            <a:pPr marL="228600" indent="-228600" eaLnBrk="1" hangingPunct="1">
              <a:buFontTx/>
              <a:buAutoNum type="arabicPeriod"/>
              <a:defRPr/>
            </a:pPr>
            <a:r>
              <a:rPr lang="en-US" sz="1100" dirty="0"/>
              <a:t>The rate at which freezing proceeds depends on the heat transfer into the mold as well as the thermal properties of metal (latent heat of fusion, specific heat).</a:t>
            </a:r>
          </a:p>
          <a:p>
            <a:pPr marL="228600" indent="-228600" eaLnBrk="1" hangingPunct="1">
              <a:buFontTx/>
              <a:buAutoNum type="arabicPeriod"/>
              <a:defRPr/>
            </a:pPr>
            <a:r>
              <a:rPr lang="en-US" sz="1100" dirty="0"/>
              <a:t>The thickness of wall increases to form a shell around the molten metal as freezing proceeds.</a:t>
            </a:r>
          </a:p>
          <a:p>
            <a:pPr marL="228600" indent="-228600" eaLnBrk="1" hangingPunct="1">
              <a:buFontTx/>
              <a:buAutoNum type="arabicPeriod"/>
              <a:defRPr/>
            </a:pPr>
            <a:endParaRPr lang="en-US" sz="1100" dirty="0"/>
          </a:p>
          <a:p>
            <a:pPr eaLnBrk="1" hangingPunct="1">
              <a:defRPr/>
            </a:pPr>
            <a:endParaRPr lang="en-US" sz="1100" dirty="0"/>
          </a:p>
          <a:p>
            <a:pPr eaLnBrk="1" hangingPunct="1">
              <a:defRPr/>
            </a:pPr>
            <a:endParaRPr lang="en-US" sz="1100" dirty="0"/>
          </a:p>
          <a:p>
            <a:pPr eaLnBrk="1" hangingPunct="1">
              <a:defRPr/>
            </a:pPr>
            <a:endParaRPr lang="en-US" sz="1100" dirty="0"/>
          </a:p>
          <a:p>
            <a:pPr eaLnBrk="1" hangingPunct="1">
              <a:defRPr/>
            </a:pPr>
            <a:endParaRPr lang="en-US" dirty="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1639FEC7-AE26-42D9-90F1-A96A219B2C4D}" type="slidenum">
              <a:rPr lang="en-US" sz="1200" smtClean="0"/>
              <a:t>207</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sz="1100"/>
          </a:p>
          <a:p>
            <a:pPr eaLnBrk="1" hangingPunct="1"/>
            <a:endParaRPr lang="en-US" sz="1100"/>
          </a:p>
          <a:p>
            <a:pPr eaLnBrk="1" hangingPunct="1"/>
            <a:endParaRPr lang="en-US" sz="1100"/>
          </a:p>
          <a:p>
            <a:pPr eaLnBrk="1" hangingPunct="1"/>
            <a:endParaRPr lang="en-US" sz="1100"/>
          </a:p>
          <a:p>
            <a:pPr eaLnBrk="1" hangingPunct="1"/>
            <a:endParaRPr lang="en-US"/>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4A168F9D-2D16-4DBA-B7C3-0577CE334C4E}" type="slidenum">
              <a:rPr lang="en-US" sz="1200" smtClean="0"/>
              <a:t>208</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sz="1100"/>
          </a:p>
          <a:p>
            <a:pPr eaLnBrk="1" hangingPunct="1"/>
            <a:endParaRPr lang="en-US" sz="1100"/>
          </a:p>
          <a:p>
            <a:pPr eaLnBrk="1" hangingPunct="1"/>
            <a:endParaRPr lang="en-US"/>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ACF79D09-13C7-4A53-880A-91102083E792}" type="slidenum">
              <a:rPr lang="en-US" sz="1200" smtClean="0"/>
              <a:t>209</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sz="1100"/>
              <a:t>1. The composition of elements vary from the mold wall to its center.</a:t>
            </a:r>
          </a:p>
          <a:p>
            <a:pPr eaLnBrk="1" hangingPunct="1"/>
            <a:endParaRPr lang="en-US" sz="1100"/>
          </a:p>
          <a:p>
            <a:pPr eaLnBrk="1" hangingPunct="1"/>
            <a:endParaRPr lang="en-US" sz="1100"/>
          </a:p>
          <a:p>
            <a:pPr eaLnBrk="1" hangingPunct="1"/>
            <a:endParaRPr lang="en-US" sz="1100"/>
          </a:p>
          <a:p>
            <a:pPr eaLnBrk="1" hangingPunct="1"/>
            <a:endParaRPr lang="en-US"/>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0D1FDF74-F8D8-4A26-B898-2C6EB42F77C0}" type="slidenum">
              <a:rPr lang="en-US" sz="1200" smtClean="0"/>
              <a:t>210</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sz="1100"/>
          </a:p>
          <a:p>
            <a:pPr eaLnBrk="1" hangingPunct="1"/>
            <a:endParaRPr lang="en-US" sz="1100"/>
          </a:p>
          <a:p>
            <a:pPr eaLnBrk="1" hangingPunct="1"/>
            <a:endParaRPr lang="en-US" sz="1100"/>
          </a:p>
          <a:p>
            <a:pPr eaLnBrk="1" hangingPunct="1"/>
            <a:endParaRPr lang="en-US"/>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606C8972-A93D-42E6-8E63-DBC49C5C0FF1}" type="slidenum">
              <a:rPr lang="en-US" sz="1200" smtClean="0"/>
              <a:t>211</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sz="1100"/>
          </a:p>
          <a:p>
            <a:pPr eaLnBrk="1" hangingPunct="1"/>
            <a:r>
              <a:rPr lang="en-US" sz="1100"/>
              <a:t>1. Since casting conditions are same; n for riser is the same as for main casting</a:t>
            </a:r>
          </a:p>
          <a:p>
            <a:pPr eaLnBrk="1" hangingPunct="1"/>
            <a:endParaRPr lang="en-US" sz="1100"/>
          </a:p>
          <a:p>
            <a:pPr eaLnBrk="1" hangingPunct="1"/>
            <a:endParaRPr lang="en-US"/>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1B221A0C-DD16-44E0-8AD9-A57426E2F95B}" type="slidenum">
              <a:rPr lang="en-US" sz="1200" smtClean="0"/>
              <a:t>212</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tr-TR"/>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53FF8E06-2CD7-421F-B076-F7DBAD80C0F0}" type="slidenum">
              <a:rPr lang="en-US" sz="1200" smtClean="0"/>
              <a:t>213</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t>The cavity (containing liquid metal) remains at upper level because liquid metal has low density as compared to solid metal. But it is not at the top because the layer of the metal has already solidified at the top due to rapid cooling there</a:t>
            </a: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6EF2B1C6-30D5-4CB1-9AF7-210261418300}" type="slidenum">
              <a:rPr lang="en-US" sz="1200" smtClean="0"/>
              <a:t>214</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Graphitization is the conversion of Fe3C into Fe &amp; C</a:t>
            </a:r>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C7B6EC70-FA23-41D5-840D-F4E8EA62AACA}" type="slidenum">
              <a:rPr lang="en-US" sz="1200" smtClean="0"/>
              <a:t>215</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force then increases rapidly as flash forms</a:t>
            </a:r>
            <a:endParaRPr lang="en-US" dirty="0"/>
          </a:p>
        </p:txBody>
      </p:sp>
      <p:sp>
        <p:nvSpPr>
          <p:cNvPr id="4" name="Slide Number Placeholder 3"/>
          <p:cNvSpPr>
            <a:spLocks noGrp="1"/>
          </p:cNvSpPr>
          <p:nvPr>
            <p:ph type="sldNum" sz="quarter" idx="10"/>
          </p:nvPr>
        </p:nvSpPr>
        <p:spPr/>
        <p:txBody>
          <a:bodyPr/>
          <a:lstStyle/>
          <a:p>
            <a:fld id="{457A997F-9064-410F-A804-D2C244E15B39}" type="slidenum">
              <a:rPr lang="en-US" smtClean="0"/>
              <a:t>91</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A </a:t>
            </a:r>
            <a:r>
              <a:rPr lang="en-US" b="1"/>
              <a:t>pattern</a:t>
            </a:r>
            <a:r>
              <a:rPr lang="en-US"/>
              <a:t> is a replica of the object to be cast, used to prepare the cavity into which molten material will be poured during the casting process</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2F03C38C-9F9E-49D6-B98A-175AF9F95C09}" type="slidenum">
              <a:rPr lang="en-US" sz="1200" smtClean="0"/>
              <a:t>216</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tr-T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A12AE7D8-527B-4B0A-A309-55166C70BA5F}" type="slidenum">
              <a:rPr lang="en-US" sz="1200" smtClean="0"/>
              <a:t>219</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tr-TR"/>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6A802C3B-EF85-4583-8786-3D765F69F368}" type="slidenum">
              <a:rPr lang="en-US" sz="1200" smtClean="0"/>
              <a:t>220</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If we make complex shapes, the mold cannot be detach without damaging it (e.g. chhatri deewar mein aur khul jaati hai)</a:t>
            </a: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A526B122-D5AD-49A1-8C29-1A21F8406967}" type="slidenum">
              <a:rPr lang="en-US" sz="1200" smtClean="0"/>
              <a:t>221</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tr-TR"/>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8F260D1E-7CFA-4983-9B23-4002FB166813}" type="slidenum">
              <a:rPr lang="en-US" sz="1200" smtClean="0"/>
              <a:t>222</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If u look at the magnified view of the casting, surface defects (especially rough surface) would be clear </a:t>
            </a:r>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1458E125-0CA9-4C9F-AE09-5E75F3B64B6A}" type="slidenum">
              <a:rPr lang="en-US" sz="1200" smtClean="0"/>
              <a:t>224</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5. Due to rapid cooling, sometimes brittleness (e.g. martensite formation in steel) creeps in, which we need to remove by heat treatment. Also to rectify the grain size</a:t>
            </a:r>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DA64D59F-BF8A-42DC-957A-1F60C5B60B27}" type="slidenum">
              <a:rPr lang="en-US" sz="1200" smtClean="0"/>
              <a:t>225</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tr-TR"/>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C832E24D-81CA-44C2-A746-3785E41B17BF}" type="slidenum">
              <a:rPr lang="en-US" sz="1200" smtClean="0"/>
              <a:t>226</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Cores are made of green sand, dry sand, or fusible material (for injection molding only)</a:t>
            </a:r>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D1FDC1CF-CE95-47CF-A710-6AC9F6E8E4FB}" type="slidenum">
              <a:rPr lang="en-US" sz="1200" smtClean="0"/>
              <a:t>227</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A pattern-removal allowance is also subtracted from the dimensions of the pattern. The removal process enlarges the cavity a little bit</a:t>
            </a:r>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4FF29959-B704-43AD-A9FF-3EB675F568C2}" type="slidenum">
              <a:rPr lang="en-US" sz="1200" smtClean="0"/>
              <a:t>228</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Some of the material flows outward and form a flash. The thin flash </a:t>
            </a:r>
            <a:r>
              <a:rPr lang="en-US" sz="1200" b="0" i="0" kern="1200" dirty="0" err="1">
                <a:solidFill>
                  <a:schemeClr val="tx1"/>
                </a:solidFill>
                <a:effectLst/>
                <a:latin typeface="+mn-lt"/>
                <a:ea typeface="+mn-ea"/>
                <a:cs typeface="+mn-cs"/>
              </a:rPr>
              <a:t>coolsrapidly</a:t>
            </a:r>
            <a:r>
              <a:rPr lang="en-US" sz="1200" b="0" i="0" kern="1200" dirty="0">
                <a:solidFill>
                  <a:schemeClr val="tx1"/>
                </a:solidFill>
                <a:effectLst/>
                <a:latin typeface="+mn-lt"/>
                <a:ea typeface="+mn-ea"/>
                <a:cs typeface="+mn-cs"/>
              </a:rPr>
              <a:t>, and, because of its frictional resistance, it subjects the material in the die cavity to </a:t>
            </a:r>
            <a:r>
              <a:rPr lang="en-US" sz="1200" b="0" i="0" kern="1200" dirty="0" err="1">
                <a:solidFill>
                  <a:schemeClr val="tx1"/>
                </a:solidFill>
                <a:effectLst/>
                <a:latin typeface="+mn-lt"/>
                <a:ea typeface="+mn-ea"/>
                <a:cs typeface="+mn-cs"/>
              </a:rPr>
              <a:t>highpressures</a:t>
            </a:r>
            <a:r>
              <a:rPr lang="en-US" sz="1200" b="0" i="0" kern="1200" dirty="0">
                <a:solidFill>
                  <a:schemeClr val="tx1"/>
                </a:solidFill>
                <a:effectLst/>
                <a:latin typeface="+mn-lt"/>
                <a:ea typeface="+mn-ea"/>
                <a:cs typeface="+mn-cs"/>
              </a:rPr>
              <a:t>, thereby encouraging the filling of the die cavity.</a:t>
            </a:r>
            <a:endParaRPr lang="en-US" dirty="0"/>
          </a:p>
        </p:txBody>
      </p:sp>
      <p:sp>
        <p:nvSpPr>
          <p:cNvPr id="4" name="Slide Number Placeholder 3"/>
          <p:cNvSpPr>
            <a:spLocks noGrp="1"/>
          </p:cNvSpPr>
          <p:nvPr>
            <p:ph type="sldNum" sz="quarter" idx="10"/>
          </p:nvPr>
        </p:nvSpPr>
        <p:spPr/>
        <p:txBody>
          <a:bodyPr/>
          <a:lstStyle/>
          <a:p>
            <a:fld id="{457A997F-9064-410F-A804-D2C244E15B39}" type="slidenum">
              <a:rPr lang="en-US" smtClean="0"/>
              <a:t>92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p:txBody>
          <a:bodyPr wrap="square" numCol="1" anchor="t" anchorCtr="0" compatLnSpc="1"/>
          <a:lstStyle/>
          <a:p>
            <a:pPr>
              <a:defRPr/>
            </a:pPr>
            <a:r>
              <a:rPr lang="en-US" b="1" dirty="0"/>
              <a:t>Solid Pattern: </a:t>
            </a:r>
            <a:r>
              <a:rPr lang="en-US" dirty="0"/>
              <a:t>Problem in locating the parting line. Locating is skill dependent. Suitable for low production</a:t>
            </a:r>
          </a:p>
          <a:p>
            <a:pPr>
              <a:defRPr/>
            </a:pPr>
            <a:r>
              <a:rPr lang="en-US" b="1" dirty="0"/>
              <a:t>Split pattern: </a:t>
            </a:r>
            <a:r>
              <a:rPr lang="en-US" dirty="0"/>
              <a:t>Relatively easy to locate parting line. Used for low-medium size production</a:t>
            </a:r>
          </a:p>
          <a:p>
            <a:pPr>
              <a:defRPr/>
            </a:pPr>
            <a:r>
              <a:rPr lang="en-US" b="1" dirty="0"/>
              <a:t>Match-plate pattern </a:t>
            </a:r>
            <a:r>
              <a:rPr lang="en-US" dirty="0"/>
              <a:t>-&gt; The cope and drag portions of the pattern are mounted on opposite sides of a wood or metal plate conforming to the parting line. Match plates are also integrally cast in which cast pattern and plate are cast as one piece in sand or plaster molds. It is used with some type of molding machine, in order to obtain maximum speed of molding. Advantages of the match-plate patterns are:</a:t>
            </a:r>
            <a:br>
              <a:rPr lang="en-US" dirty="0"/>
            </a:br>
            <a:r>
              <a:rPr lang="en-US" dirty="0"/>
              <a:t>(a) Costly but good production rate</a:t>
            </a:r>
            <a:br>
              <a:rPr lang="en-US" dirty="0"/>
            </a:br>
            <a:r>
              <a:rPr lang="en-US" dirty="0"/>
              <a:t>(b) Increase the dimensional accuracy </a:t>
            </a:r>
            <a:br>
              <a:rPr lang="en-US" dirty="0"/>
            </a:br>
            <a:r>
              <a:rPr lang="en-US" b="1" dirty="0"/>
              <a:t>Cope and Drag pattern </a:t>
            </a:r>
            <a:r>
              <a:rPr lang="en-US" dirty="0"/>
              <a:t>-&gt;</a:t>
            </a:r>
          </a:p>
          <a:p>
            <a:pPr marL="228600" indent="-228600">
              <a:buFontTx/>
              <a:buAutoNum type="alphaLcParenBoth"/>
              <a:defRPr/>
            </a:pPr>
            <a:r>
              <a:rPr lang="en-US" dirty="0"/>
              <a:t>Similar to match-plate pattern but split pattern halves are attached to separate plates. </a:t>
            </a:r>
          </a:p>
          <a:p>
            <a:pPr marL="228600" indent="-228600">
              <a:buFontTx/>
              <a:buAutoNum type="alphaLcParenBoth"/>
              <a:defRPr/>
            </a:pPr>
            <a:r>
              <a:rPr lang="en-US" dirty="0"/>
              <a:t>The pattern contains built-in gating system thus save time for making separate gating system in each mold.</a:t>
            </a:r>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BC1BDD72-848E-4D29-A681-E7B96F2C8C75}" type="slidenum">
              <a:rPr lang="en-US" sz="1200" smtClean="0"/>
              <a:t>229</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tr-TR"/>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AE8183DC-65B3-4FEE-A60E-A52C4D2B543F}" type="slidenum">
              <a:rPr lang="en-US" sz="1200" smtClean="0"/>
              <a:t>230</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p:txBody>
          <a:bodyPr wrap="square" numCol="1" anchor="t" anchorCtr="0" compatLnSpc="1"/>
          <a:lstStyle/>
          <a:p>
            <a:pPr marL="228600" indent="-228600">
              <a:buFontTx/>
              <a:buAutoNum type="arabicPeriod"/>
              <a:defRPr/>
            </a:pPr>
            <a:r>
              <a:rPr lang="en-US" dirty="0"/>
              <a:t>Like pattern, shrinkage allowances are also provided in core.</a:t>
            </a:r>
          </a:p>
          <a:p>
            <a:pPr marL="228600" indent="-228600">
              <a:buFontTx/>
              <a:buAutoNum type="arabicPeriod"/>
              <a:defRPr/>
            </a:pPr>
            <a:r>
              <a:rPr lang="en-US" dirty="0"/>
              <a:t>It is usually made of compacted sand, metal</a:t>
            </a:r>
          </a:p>
          <a:p>
            <a:pPr>
              <a:defRPr/>
            </a:pPr>
            <a:r>
              <a:rPr lang="en-US" b="1" dirty="0"/>
              <a:t>Chaplet</a:t>
            </a:r>
            <a:r>
              <a:rPr lang="en-US" dirty="0"/>
              <a:t> -&gt; A small metal insert or spacer used in molds to provide core support during casting process in order to avoid core lift due to buoyancy force of pouring metal.  </a:t>
            </a:r>
          </a:p>
          <a:p>
            <a:pPr marL="228600" indent="-228600">
              <a:buFontTx/>
              <a:buAutoNum type="arabicPeriod"/>
              <a:defRPr/>
            </a:pPr>
            <a:r>
              <a:rPr lang="en-US" dirty="0"/>
              <a:t>Chaplets are made of metal with melting temperature higher than the casting metal</a:t>
            </a:r>
          </a:p>
          <a:p>
            <a:pPr marL="228600" indent="-228600">
              <a:buFontTx/>
              <a:buAutoNum type="arabicPeriod"/>
              <a:defRPr/>
            </a:pPr>
            <a:r>
              <a:rPr lang="en-US" dirty="0"/>
              <a:t>On solidification, the chaplet becomes bonded into the casting. The protruded part of chaplet is cut-off from the casting.  </a:t>
            </a: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AC797D14-95A5-4E5C-B606-17D69B3773E2}" type="slidenum">
              <a:rPr lang="en-US" sz="1200" smtClean="0"/>
              <a:t>231</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b="1">
                <a:solidFill>
                  <a:srgbClr val="7030A0"/>
                </a:solidFill>
              </a:rPr>
              <a:t>Collapsibility: </a:t>
            </a:r>
            <a:r>
              <a:rPr lang="en-US">
                <a:solidFill>
                  <a:srgbClr val="7030A0"/>
                </a:solidFill>
              </a:rPr>
              <a:t>This is also ability to remove sand from casting during cleaning</a:t>
            </a:r>
            <a:endParaRPr lang="en-US"/>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B43574BB-E9F8-4186-86AE-7F0136170F3F}" type="slidenum">
              <a:rPr lang="en-US" sz="1200" smtClean="0"/>
              <a:t>232</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Silica sand comes in variety of grain sizes, each one has its own benefits</a:t>
            </a:r>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98E9E6CB-2E56-42F8-9266-A1D33E36AA4C}" type="slidenum">
              <a:rPr lang="en-US" sz="1200" smtClean="0"/>
              <a:t>233</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1. </a:t>
            </a:r>
            <a:r>
              <a:rPr lang="en-US" b="1"/>
              <a:t>Clay</a:t>
            </a:r>
            <a:r>
              <a:rPr lang="en-US"/>
              <a:t> is a naturally occurring material composed primarily of fine-grained </a:t>
            </a:r>
            <a:r>
              <a:rPr lang="en-US">
                <a:hlinkClick r:id="rId3" action="ppaction://hlinkfile" tooltip="Mineral"/>
              </a:rPr>
              <a:t>minerals</a:t>
            </a:r>
            <a:r>
              <a:rPr lang="en-US"/>
              <a:t>. It show plasticity through a variable range of water content, and which can be hardened when dried and/or fired. The binding properties of clay are generally low compared with cement and, as already noted, reversible with water</a:t>
            </a:r>
          </a:p>
          <a:p>
            <a:r>
              <a:rPr lang="en-US"/>
              <a:t>3. </a:t>
            </a:r>
            <a:r>
              <a:rPr lang="en-US" b="1"/>
              <a:t>Resins</a:t>
            </a:r>
            <a:r>
              <a:rPr lang="en-US"/>
              <a:t> are hydrocarbon secretion of some plants, possessing good adhesive properties</a:t>
            </a:r>
          </a:p>
          <a:p>
            <a:r>
              <a:rPr lang="en-US"/>
              <a:t>4. Sodium Silicate Na2SiO3 (water glass or liquid glass)</a:t>
            </a:r>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9D7FD1B8-A78B-4937-ABED-0426C1DAD16A}" type="slidenum">
              <a:rPr lang="en-US" sz="1200" smtClean="0"/>
              <a:t>234</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b="1"/>
              <a:t>Green</a:t>
            </a:r>
            <a:r>
              <a:rPr lang="en-US"/>
              <a:t> -&gt; possess sufficient strength for most applications; good permeability, collapsibility, and reusability. Least expensive</a:t>
            </a:r>
          </a:p>
          <a:p>
            <a:r>
              <a:rPr lang="en-US" b="1"/>
              <a:t>Dry-sand</a:t>
            </a:r>
            <a:r>
              <a:rPr lang="en-US"/>
              <a:t> -&gt; Baked from 200 -320C. More strength and also hardened cavity; better dimensional accuracy</a:t>
            </a:r>
          </a:p>
          <a:p>
            <a:r>
              <a:rPr lang="en-US"/>
              <a:t>Skin-dried -&gt; cost in between of previous two</a:t>
            </a:r>
          </a:p>
          <a:p>
            <a:endParaRPr lang="en-US"/>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D477B056-0E4F-4611-949A-C32FDF8AB2AA}" type="slidenum">
              <a:rPr lang="en-US" sz="1200" smtClean="0"/>
              <a:t>235</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28600" indent="-228600">
              <a:buFontTx/>
              <a:buAutoNum type="arabicPeriod"/>
            </a:pPr>
            <a:r>
              <a:rPr lang="en-US" b="1"/>
              <a:t>Shell molding</a:t>
            </a:r>
            <a:r>
              <a:rPr lang="en-US"/>
              <a:t>, also known as </a:t>
            </a:r>
            <a:r>
              <a:rPr lang="en-US" b="1"/>
              <a:t>shell-mold casting</a:t>
            </a:r>
            <a:r>
              <a:rPr lang="en-US"/>
              <a:t>,</a:t>
            </a:r>
            <a:r>
              <a:rPr lang="en-US" baseline="30000">
                <a:hlinkClick r:id="rId3" action="ppaction://hlinkfile"/>
              </a:rPr>
              <a:t>[1]</a:t>
            </a:r>
            <a:r>
              <a:rPr lang="en-US"/>
              <a:t> is an expendable mold </a:t>
            </a:r>
            <a:r>
              <a:rPr lang="en-US">
                <a:hlinkClick r:id="rId4" action="ppaction://hlinkfile" tooltip="Casting"/>
              </a:rPr>
              <a:t>casting</a:t>
            </a:r>
            <a:r>
              <a:rPr lang="en-US"/>
              <a:t> process that uses a </a:t>
            </a:r>
            <a:r>
              <a:rPr lang="en-US">
                <a:hlinkClick r:id="rId5" action="ppaction://hlinkfile" tooltip="Resin"/>
              </a:rPr>
              <a:t>resin</a:t>
            </a:r>
            <a:r>
              <a:rPr lang="en-US"/>
              <a:t> covered </a:t>
            </a:r>
            <a:r>
              <a:rPr lang="en-US">
                <a:hlinkClick r:id="rId6" action="ppaction://hlinkfile" tooltip="Sand"/>
              </a:rPr>
              <a:t>sand</a:t>
            </a:r>
            <a:r>
              <a:rPr lang="en-US"/>
              <a:t> to form the </a:t>
            </a:r>
            <a:r>
              <a:rPr lang="en-US">
                <a:hlinkClick r:id="rId7" action="ppaction://hlinkfile" tooltip="Mold (manufacturing)"/>
              </a:rPr>
              <a:t>mold</a:t>
            </a:r>
            <a:r>
              <a:rPr lang="en-US"/>
              <a:t>. As compared to </a:t>
            </a:r>
            <a:r>
              <a:rPr lang="en-US">
                <a:hlinkClick r:id="rId8" action="ppaction://hlinkfile" tooltip="Sand casting"/>
              </a:rPr>
              <a:t>sand casting</a:t>
            </a:r>
            <a:r>
              <a:rPr lang="en-US"/>
              <a:t>, this process has better dimensional accuracy, a higher productivity rate, and lower labor requirements. It is used for small to medium parts that require high precision</a:t>
            </a:r>
          </a:p>
          <a:p>
            <a:pPr marL="228600" indent="-228600">
              <a:buFontTx/>
              <a:buAutoNum type="arabicPeriod"/>
            </a:pPr>
            <a:r>
              <a:rPr lang="en-US" b="1"/>
              <a:t>Vacuum molding</a:t>
            </a:r>
            <a:r>
              <a:rPr lang="en-US"/>
              <a:t>, commonly known as </a:t>
            </a:r>
            <a:r>
              <a:rPr lang="en-US" b="1"/>
              <a:t>vacuforming</a:t>
            </a:r>
            <a:r>
              <a:rPr lang="en-US"/>
              <a:t>, is a simplified version of </a:t>
            </a:r>
            <a:r>
              <a:rPr lang="en-US">
                <a:hlinkClick r:id="rId9" action="ppaction://hlinkfile" tooltip="Thermoforming"/>
              </a:rPr>
              <a:t>thermoforming</a:t>
            </a:r>
            <a:r>
              <a:rPr lang="en-US"/>
              <a:t>, whereby a sheet of </a:t>
            </a:r>
            <a:r>
              <a:rPr lang="en-US">
                <a:hlinkClick r:id="rId10" action="ppaction://hlinkfile" tooltip="Plastic"/>
              </a:rPr>
              <a:t>plastic</a:t>
            </a:r>
            <a:r>
              <a:rPr lang="en-US"/>
              <a:t> is heated to a forming temperature, stretched onto or into a single-surface </a:t>
            </a:r>
            <a:r>
              <a:rPr lang="en-US">
                <a:hlinkClick r:id="rId11" action="ppaction://hlinkfile" tooltip="Molding (process)"/>
              </a:rPr>
              <a:t>mold</a:t>
            </a:r>
            <a:r>
              <a:rPr lang="en-US"/>
              <a:t>, and held against the mold by applying </a:t>
            </a:r>
            <a:r>
              <a:rPr lang="en-US">
                <a:hlinkClick r:id="rId12" action="ppaction://hlinkfile" tooltip="Vacuum"/>
              </a:rPr>
              <a:t>vacuum</a:t>
            </a:r>
            <a:r>
              <a:rPr lang="en-US"/>
              <a:t> between the mold surface and the sheet.</a:t>
            </a:r>
          </a:p>
          <a:p>
            <a:pPr marL="228600" indent="-228600">
              <a:buFontTx/>
              <a:buAutoNum type="arabicPeriod"/>
            </a:pPr>
            <a:r>
              <a:rPr lang="en-US" b="1"/>
              <a:t>Expanded Polystyrene </a:t>
            </a:r>
            <a:r>
              <a:rPr lang="en-US"/>
              <a:t>is a packing or cushioning material</a:t>
            </a:r>
          </a:p>
          <a:p>
            <a:pPr marL="228600" indent="-228600">
              <a:buFontTx/>
              <a:buAutoNum type="arabicPeriod"/>
            </a:pPr>
            <a:r>
              <a:rPr lang="en-US" b="1"/>
              <a:t>Investment casting</a:t>
            </a:r>
            <a:r>
              <a:rPr lang="en-US"/>
              <a:t> is an industrial process based on and also called </a:t>
            </a:r>
            <a:r>
              <a:rPr lang="en-US" i="1">
                <a:hlinkClick r:id="rId13" action="ppaction://hlinkfile" tooltip="Lost-wax casting"/>
              </a:rPr>
              <a:t>lost-wax casting</a:t>
            </a:r>
            <a:r>
              <a:rPr lang="en-US" i="1"/>
              <a:t>. </a:t>
            </a:r>
          </a:p>
          <a:p>
            <a:pPr marL="228600" indent="-228600">
              <a:buFontTx/>
              <a:buAutoNum type="arabicPeriod"/>
            </a:pPr>
            <a:r>
              <a:rPr lang="en-US" b="1"/>
              <a:t>Plaster mold casting</a:t>
            </a:r>
            <a:r>
              <a:rPr lang="en-US"/>
              <a:t> is a </a:t>
            </a:r>
            <a:r>
              <a:rPr lang="en-US">
                <a:hlinkClick r:id="rId14" action="ppaction://hlinkfile" tooltip="Metalworking"/>
              </a:rPr>
              <a:t>metalworking</a:t>
            </a:r>
            <a:r>
              <a:rPr lang="en-US"/>
              <a:t> </a:t>
            </a:r>
            <a:r>
              <a:rPr lang="en-US">
                <a:hlinkClick r:id="rId4" action="ppaction://hlinkfile" tooltip="Casting"/>
              </a:rPr>
              <a:t>casting</a:t>
            </a:r>
            <a:r>
              <a:rPr lang="en-US"/>
              <a:t> process similar to </a:t>
            </a:r>
            <a:r>
              <a:rPr lang="en-US">
                <a:hlinkClick r:id="rId8" action="ppaction://hlinkfile" tooltip="Sand casting"/>
              </a:rPr>
              <a:t>sand casting</a:t>
            </a:r>
            <a:r>
              <a:rPr lang="en-US"/>
              <a:t> except the molding material is </a:t>
            </a:r>
            <a:r>
              <a:rPr lang="en-US">
                <a:hlinkClick r:id="rId15" action="ppaction://hlinkfile" tooltip="Plaster of paris"/>
              </a:rPr>
              <a:t>plaster of paris</a:t>
            </a:r>
            <a:r>
              <a:rPr lang="en-US"/>
              <a:t> (Gypsum plaster – Calcium Sulphate) instead of </a:t>
            </a:r>
            <a:r>
              <a:rPr lang="en-US">
                <a:hlinkClick r:id="rId6" action="ppaction://hlinkfile" tooltip="Sand"/>
              </a:rPr>
              <a:t>sand</a:t>
            </a:r>
            <a:endParaRPr lang="en-US"/>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5BF9F613-0742-4446-98B5-F9EBDD78DA12}" type="slidenum">
              <a:rPr lang="en-US" sz="1200" smtClean="0"/>
              <a:t>236</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tr-TR"/>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A893A32C-79D9-4F0F-B47E-7B85C8662BC0}" type="slidenum">
              <a:rPr lang="en-US" sz="1200" smtClean="0"/>
              <a:t>237</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tr-TR"/>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1A44DDB4-F2AC-439F-BBEF-8538E5B03BDF}" type="slidenum">
              <a:rPr lang="en-US" sz="1200" smtClean="0"/>
              <a:t>252</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Jamming : </a:t>
            </a:r>
            <a:r>
              <a:rPr lang="en-US" sz="1200" b="0" i="0" kern="1200" dirty="0">
                <a:solidFill>
                  <a:schemeClr val="tx1"/>
                </a:solidFill>
                <a:effectLst/>
                <a:latin typeface="+mn-lt"/>
                <a:ea typeface="+mn-ea"/>
                <a:cs typeface="+mn-cs"/>
              </a:rPr>
              <a:t>unable to work due to a part seizing up or becoming stuck.</a:t>
            </a:r>
            <a:endParaRPr lang="en-US" dirty="0"/>
          </a:p>
        </p:txBody>
      </p:sp>
      <p:sp>
        <p:nvSpPr>
          <p:cNvPr id="4" name="Slide Number Placeholder 3"/>
          <p:cNvSpPr>
            <a:spLocks noGrp="1"/>
          </p:cNvSpPr>
          <p:nvPr>
            <p:ph type="sldNum" sz="quarter" idx="10"/>
          </p:nvPr>
        </p:nvSpPr>
        <p:spPr/>
        <p:txBody>
          <a:bodyPr/>
          <a:lstStyle/>
          <a:p>
            <a:fld id="{457A997F-9064-410F-A804-D2C244E15B39}" type="slidenum">
              <a:rPr lang="en-US" smtClean="0"/>
              <a:t>97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1. Riser and gating system can also be machined in the mold.</a:t>
            </a:r>
          </a:p>
        </p:txBody>
      </p:sp>
      <p:sp>
        <p:nvSpPr>
          <p:cNvPr id="184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4BFECA8E-14AB-40BA-90DF-3B3BCEB37E54}" type="slidenum">
              <a:rPr lang="en-US" sz="1200" smtClean="0"/>
              <a:t>257</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Preheating is done to improve fluidity</a:t>
            </a:r>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FD268EBC-AD88-4838-AAEF-14EF76F6181B}" type="slidenum">
              <a:rPr lang="en-US" sz="1200" smtClean="0"/>
              <a:t>258</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1. If difficult to remove core from casting, the sand-made core is used. Such a process  is called </a:t>
            </a:r>
            <a:r>
              <a:rPr lang="en-US" b="1"/>
              <a:t>Semi-permanent mold casting</a:t>
            </a:r>
            <a:r>
              <a:rPr lang="en-US"/>
              <a:t>.</a:t>
            </a:r>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559D29A1-0734-4517-8215-82F1D621DF43}" type="slidenum">
              <a:rPr lang="en-US" sz="1200" smtClean="0"/>
              <a:t>259</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28600" indent="-228600">
              <a:buFontTx/>
              <a:buAutoNum type="arabicPeriod"/>
            </a:pPr>
            <a:r>
              <a:rPr lang="en-US"/>
              <a:t>Mass production: To produce parts in large quantity</a:t>
            </a:r>
          </a:p>
          <a:p>
            <a:pPr marL="228600" indent="-228600">
              <a:buFontTx/>
              <a:buAutoNum type="arabicPeriod"/>
            </a:pPr>
            <a:r>
              <a:rPr lang="en-US"/>
              <a:t>Low volume production: To produce parts in low quantity</a:t>
            </a:r>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975B0428-50FE-43DA-8B8C-E5CB8CFBE1B6}" type="slidenum">
              <a:rPr lang="en-US" sz="1200" smtClean="0"/>
              <a:t>260</a:t>
            </a:fld>
            <a:endParaRPr 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28600" indent="-228600">
              <a:buFontTx/>
              <a:buAutoNum type="arabicPeriod"/>
            </a:pPr>
            <a:endParaRPr lang="tr-TR"/>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ACFB8E42-25C8-4884-BB1F-F01941C9F200}" type="slidenum">
              <a:rPr lang="en-US" sz="1200" smtClean="0"/>
              <a:t>261</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28600" indent="-228600">
              <a:buFontTx/>
              <a:buAutoNum type="arabicPeriod"/>
            </a:pPr>
            <a:r>
              <a:rPr lang="en-US"/>
              <a:t>Pressure is maintained while solidification</a:t>
            </a:r>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7D477A0D-61D8-4ECB-8C8A-8F3DECA5E623}" type="slidenum">
              <a:rPr lang="en-US" sz="1200" smtClean="0"/>
              <a:t>262</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28600" indent="-228600">
              <a:buFontTx/>
              <a:buAutoNum type="arabicPeriod"/>
            </a:pPr>
            <a:r>
              <a:rPr lang="en-US"/>
              <a:t>Pressure is maintained while solidification</a:t>
            </a:r>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ED07A7F3-EC41-4E66-9048-B3B36004F2BD}" type="slidenum">
              <a:rPr lang="en-US" sz="1200" smtClean="0"/>
              <a:t>264</a:t>
            </a:fld>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28600" indent="-228600">
              <a:buFontTx/>
              <a:buAutoNum type="arabicPeriod"/>
            </a:pPr>
            <a:endParaRPr lang="tr-TR"/>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7EB30636-10BB-4998-9E23-37110CDA243B}" type="slidenum">
              <a:rPr lang="en-US" sz="1200" smtClean="0"/>
              <a:t>265</a:t>
            </a:fld>
            <a:endParaRPr 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buFontTx/>
              <a:buAutoNum type="arabicPeriod"/>
              <a:defRPr/>
            </a:pPr>
            <a:r>
              <a:rPr lang="en-US" dirty="0"/>
              <a:t>The pressure is maintained during liquid cooling and solidification</a:t>
            </a:r>
          </a:p>
          <a:p>
            <a:pPr marL="228600" indent="-228600">
              <a:buFontTx/>
              <a:buAutoNum type="arabicPeriod"/>
              <a:defRPr/>
            </a:pPr>
            <a:r>
              <a:rPr lang="en-US" dirty="0"/>
              <a:t>Because the die material does not have natural permeability (like sand has), vent holes at die cavity needs to be made</a:t>
            </a:r>
          </a:p>
          <a:p>
            <a:pPr>
              <a:defRPr/>
            </a:pPr>
            <a:endParaRPr lang="en-US" dirty="0"/>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79BDD41A-67C2-47E4-A837-A4AF0453CE5C}" type="slidenum">
              <a:rPr lang="en-US" sz="1200" smtClean="0"/>
              <a:t>268</a:t>
            </a:fld>
            <a:endParaRPr 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Injection pressure: 7-35MPa</a:t>
            </a:r>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B04086AD-8023-46A7-8F8E-1443F83784DB}" type="slidenum">
              <a:rPr lang="en-US" sz="1200" smtClean="0"/>
              <a:t>270</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997F-9064-410F-A804-D2C244E15B39}" type="slidenum">
              <a:rPr lang="en-US" smtClean="0"/>
              <a:t>148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Injection pressure: 14-140MPa</a:t>
            </a:r>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366FBBAB-E0BA-43A1-B1BF-D60495F3B05A}" type="slidenum">
              <a:rPr lang="en-US" sz="1200" smtClean="0"/>
              <a:t>271</a:t>
            </a:fld>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Maraging steel -&gt; are </a:t>
            </a:r>
            <a:r>
              <a:rPr lang="en-US">
                <a:hlinkClick r:id="rId3" action="ppaction://hlinkfile" tooltip="Iron"/>
              </a:rPr>
              <a:t>iron</a:t>
            </a:r>
            <a:r>
              <a:rPr lang="en-US"/>
              <a:t> </a:t>
            </a:r>
            <a:r>
              <a:rPr lang="en-US">
                <a:hlinkClick r:id="rId4" action="ppaction://hlinkfile" tooltip="Alloys"/>
              </a:rPr>
              <a:t>alloys</a:t>
            </a:r>
            <a:r>
              <a:rPr lang="en-US"/>
              <a:t> which are known for possessing superior strength and toughness without losing </a:t>
            </a:r>
            <a:r>
              <a:rPr lang="en-US">
                <a:hlinkClick r:id="rId5" action="ppaction://hlinkfile" tooltip="Malleability"/>
              </a:rPr>
              <a:t>malleability</a:t>
            </a:r>
            <a:r>
              <a:rPr lang="en-US"/>
              <a:t>. 'Aging' refers to the extended heat-treatment process. The common, non-stainless grades contain 17–19% nickel, 8–12% cobalt, 3–5% molybdenum, and 0.2–1.6% titanium</a:t>
            </a:r>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6C965B27-A284-43CC-91C5-451C7B4F6A74}" type="slidenum">
              <a:rPr lang="en-US" sz="1200" smtClean="0"/>
              <a:t>274</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b="1"/>
              <a:t>Formation of flash: </a:t>
            </a:r>
            <a:r>
              <a:rPr lang="en-US"/>
              <a:t>During injection, the molten metal (called flash) sticks to the surface between two halves of die, also around core. On solidification, this flash needs to be removed.</a:t>
            </a:r>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188B1E6C-0BB7-4DD3-A9AC-0E0451AA5E2C}" type="slidenum">
              <a:rPr lang="en-US" sz="1200" smtClean="0"/>
              <a:t>275</a:t>
            </a:fld>
            <a:endParaRPr 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1. Shrinkage allowance is not considerable factor in centrifugal casting because centrifugal force causes the metal to flow to compensate shrinkage</a:t>
            </a:r>
          </a:p>
          <a:p>
            <a:r>
              <a:rPr lang="en-US"/>
              <a:t>2. Horizontal axis centrifugal casting is more common. Because, in vertical axis, gravity causes more metal to flow towards bottom of mold. As a result, bottom becomes thicker than the top of casting. </a:t>
            </a:r>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57BF40B9-9C9B-4326-A8E0-A41B00E43BA4}" type="slidenum">
              <a:rPr lang="en-US" sz="1200" smtClean="0"/>
              <a:t>277</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p:txBody>
          <a:bodyPr wrap="square" numCol="1" anchor="t" anchorCtr="0" compatLnSpc="1"/>
          <a:lstStyle/>
          <a:p>
            <a:pPr marL="228600" indent="-228600">
              <a:buFontTx/>
              <a:buAutoNum type="arabicPeriod"/>
              <a:defRPr/>
            </a:pPr>
            <a:r>
              <a:rPr lang="en-US" b="1" dirty="0">
                <a:solidFill>
                  <a:srgbClr val="7030A0"/>
                </a:solidFill>
              </a:rPr>
              <a:t>D</a:t>
            </a:r>
            <a:r>
              <a:rPr lang="en-US" dirty="0"/>
              <a:t> is inside diameter of mold or outside diameter of casting</a:t>
            </a:r>
          </a:p>
          <a:p>
            <a:pPr marL="228600" indent="-228600">
              <a:buFontTx/>
              <a:buAutoNum type="arabicPeriod"/>
              <a:defRPr/>
            </a:pPr>
            <a:r>
              <a:rPr lang="en-US" dirty="0"/>
              <a:t>If GF is very low, the molten metal will not remain forced against the mold, rather it will rain inside cavity</a:t>
            </a:r>
          </a:p>
          <a:p>
            <a:pPr marL="228600" indent="-228600">
              <a:buFontTx/>
              <a:buAutoNum type="arabicPeriod"/>
              <a:defRPr/>
            </a:pPr>
            <a:r>
              <a:rPr lang="en-US" dirty="0"/>
              <a:t>Therefore, GF must be kept between 60-80 (based on experiments)</a:t>
            </a:r>
          </a:p>
          <a:p>
            <a:pPr>
              <a:defRPr/>
            </a:pPr>
            <a:endParaRPr lang="en-US" dirty="0"/>
          </a:p>
        </p:txBody>
      </p:sp>
      <p:sp>
        <p:nvSpPr>
          <p:cNvPr id="198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766A4A19-F2A2-44EE-9E4E-22AB813F3A65}" type="slidenum">
              <a:rPr lang="en-US" sz="1200" smtClean="0"/>
              <a:t>278</a:t>
            </a:fld>
            <a:endParaRPr 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a:t>Reasons: </a:t>
            </a:r>
          </a:p>
          <a:p>
            <a:pPr marL="228600" indent="-228600">
              <a:buFontTx/>
              <a:buAutoNum type="alphaLcPeriod"/>
              <a:defRPr/>
            </a:pPr>
            <a:r>
              <a:rPr lang="en-US" dirty="0"/>
              <a:t>Fluidity of molten metal is insufficient</a:t>
            </a:r>
          </a:p>
          <a:p>
            <a:pPr marL="228600" indent="-228600">
              <a:buFontTx/>
              <a:buAutoNum type="alphaLcPeriod"/>
              <a:defRPr/>
            </a:pPr>
            <a:r>
              <a:rPr lang="en-US" dirty="0"/>
              <a:t>Pouring temperature is too low</a:t>
            </a:r>
          </a:p>
          <a:p>
            <a:pPr marL="228600" indent="-228600">
              <a:buFontTx/>
              <a:buAutoNum type="alphaLcPeriod"/>
              <a:defRPr/>
            </a:pPr>
            <a:r>
              <a:rPr lang="en-US" dirty="0"/>
              <a:t>Pouring is done too slowly</a:t>
            </a:r>
          </a:p>
          <a:p>
            <a:pPr marL="228600" indent="-228600">
              <a:buFontTx/>
              <a:buAutoNum type="alphaLcPeriod"/>
              <a:defRPr/>
            </a:pPr>
            <a:r>
              <a:rPr lang="en-US" dirty="0"/>
              <a:t>Cross section of mold cavity is too thin</a:t>
            </a:r>
          </a:p>
          <a:p>
            <a:pPr marL="228600" indent="-228600">
              <a:buFontTx/>
              <a:buAutoNum type="alphaLcPeriod"/>
              <a:defRPr/>
            </a:pPr>
            <a:r>
              <a:rPr lang="en-US" dirty="0"/>
              <a:t>Mold design is not in accordance with </a:t>
            </a:r>
            <a:r>
              <a:rPr lang="en-US" dirty="0" err="1"/>
              <a:t>Chvorinov’s</a:t>
            </a:r>
            <a:r>
              <a:rPr lang="en-US" dirty="0"/>
              <a:t> rule: V/A at the section closer to the gating system should be higher than that far from gating system</a:t>
            </a:r>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34E3AFD0-2623-4817-B99C-318E83F3D2B0}" type="slidenum">
              <a:rPr lang="en-US" sz="1200" smtClean="0"/>
              <a:t>282</a:t>
            </a:fld>
            <a:endParaRPr 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Reasons: Same  as for misrun</a:t>
            </a:r>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AAC578C1-6D4E-4093-98AA-B22FC4EE47CA}" type="slidenum">
              <a:rPr lang="en-US" sz="1200" smtClean="0"/>
              <a:t>284</a:t>
            </a:fld>
            <a:endParaRPr 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Gating system should be improved to avoid splashing</a:t>
            </a:r>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B19839BF-470A-4D34-93FA-A197F0EF9399}" type="slidenum">
              <a:rPr lang="en-US" sz="1200" smtClean="0"/>
              <a:t>285</a:t>
            </a:fld>
            <a:endParaRPr 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Proper riser design can solve this issue</a:t>
            </a:r>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9F61B6C3-E0BC-4CD5-8B6B-45DDBFE8F4F9}" type="slidenum">
              <a:rPr lang="en-US" sz="1200" smtClean="0"/>
              <a:t>286</a:t>
            </a:fld>
            <a:endParaRPr 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The collapsibility (ability to give way and allow molten metal to shrink during solidification) of mold should be improved</a:t>
            </a:r>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B39217AC-61F4-4DB4-96CA-37A9E71F29B9}" type="slidenum">
              <a:rPr lang="en-US" sz="1200" smtClean="0"/>
              <a:t>287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t>PMC -&gt; Precious Metal Clay -&gt; </a:t>
            </a:r>
            <a:r>
              <a:rPr lang="en-US" b="1"/>
              <a:t>Metal clay</a:t>
            </a:r>
            <a:r>
              <a:rPr lang="en-US"/>
              <a:t> is a </a:t>
            </a:r>
            <a:r>
              <a:rPr lang="en-US">
                <a:hlinkClick r:id="rId3" action="ppaction://hlinkfile" tooltip="Clay"/>
              </a:rPr>
              <a:t>clay</a:t>
            </a:r>
            <a:r>
              <a:rPr lang="en-US"/>
              <a:t>-like medium used to make </a:t>
            </a:r>
            <a:r>
              <a:rPr lang="en-US">
                <a:hlinkClick r:id="rId4" action="ppaction://hlinkfile" tooltip="Jewellery"/>
              </a:rPr>
              <a:t>jewellery</a:t>
            </a:r>
            <a:r>
              <a:rPr lang="en-US"/>
              <a:t>, </a:t>
            </a:r>
            <a:r>
              <a:rPr lang="en-US">
                <a:hlinkClick r:id="rId5" action="ppaction://hlinkfile" tooltip="Bead"/>
              </a:rPr>
              <a:t>beads</a:t>
            </a:r>
            <a:r>
              <a:rPr lang="en-US"/>
              <a:t> and small sculpture. It consists of very small particles of metals (such as </a:t>
            </a:r>
            <a:r>
              <a:rPr lang="en-US">
                <a:hlinkClick r:id="rId6" action="ppaction://hlinkfile" tooltip="Silver"/>
              </a:rPr>
              <a:t>silver</a:t>
            </a:r>
            <a:r>
              <a:rPr lang="en-US"/>
              <a:t>, </a:t>
            </a:r>
            <a:r>
              <a:rPr lang="en-US">
                <a:hlinkClick r:id="rId7" action="ppaction://hlinkfile" tooltip="Gold"/>
              </a:rPr>
              <a:t>gold</a:t>
            </a:r>
            <a:r>
              <a:rPr lang="en-US"/>
              <a:t>, </a:t>
            </a:r>
            <a:r>
              <a:rPr lang="en-US">
                <a:hlinkClick r:id="rId8" action="ppaction://hlinkfile" tooltip="Platinum"/>
              </a:rPr>
              <a:t>platinum</a:t>
            </a:r>
            <a:r>
              <a:rPr lang="en-US"/>
              <a:t>, or </a:t>
            </a:r>
            <a:r>
              <a:rPr lang="en-US">
                <a:hlinkClick r:id="rId9" action="ppaction://hlinkfile" tooltip="Copper"/>
              </a:rPr>
              <a:t>copper</a:t>
            </a:r>
            <a:r>
              <a:rPr lang="en-US"/>
              <a:t>) mixed with an organic binder and water</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B9404625-D2FD-448C-AAC0-B2F06EE453E2}" type="slidenum">
              <a:rPr lang="en-US" sz="1200" smtClean="0"/>
              <a:t>181</a:t>
            </a:fld>
            <a:endParaRPr 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Low permeability of mold, poor venting, high moisture content in sand are major reasons</a:t>
            </a:r>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563E0D29-3955-4118-B35B-1DDA698B50E9}" type="slidenum">
              <a:rPr lang="en-US" sz="1200" smtClean="0"/>
              <a:t>288</a:t>
            </a:fld>
            <a:endParaRPr 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Caused by release of gas during pouring of molten metal</a:t>
            </a:r>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59276DBE-18BA-4569-B5AC-C4F3CA9084BD}" type="slidenum">
              <a:rPr lang="en-US" sz="1200" smtClean="0"/>
              <a:t>289</a:t>
            </a:fld>
            <a:endParaRPr 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Harder packing of sand helps to alleviate this problem</a:t>
            </a:r>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41DF905F-FAD3-4E0C-8B26-DF325EBC12D7}" type="slidenum">
              <a:rPr lang="en-US" sz="1200" smtClean="0"/>
              <a:t>290</a:t>
            </a:fld>
            <a:endParaRPr 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It is caused by buoyancy force of molten metal. Cope an drag must be aligned accurately and fastened.</a:t>
            </a:r>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96D5EC9F-9700-471B-9D99-31CFC1C3F0D1}" type="slidenum">
              <a:rPr lang="en-US" sz="1200" smtClean="0"/>
              <a:t>291</a:t>
            </a:fld>
            <a:endParaRPr 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It is caused by buoyancy force of molten metal. Cope an drag must be aligned accurately and fastened.</a:t>
            </a:r>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72F8E335-61D6-4BC7-8969-2BC8219B23A6}" type="slidenum">
              <a:rPr lang="en-US" sz="1200" smtClean="0"/>
              <a:t>292</a:t>
            </a:fld>
            <a:endParaRPr 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Turbulence in metal flow during pouring should be controlled. Also, very high pouring temperature cause erosion of mold. </a:t>
            </a:r>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41C1F272-680B-41EB-943A-B653FD928A54}" type="slidenum">
              <a:rPr lang="en-US" sz="1200" smtClean="0"/>
              <a:t>293</a:t>
            </a:fld>
            <a:endParaRPr 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It is caused by portions of the mold surface flaking off during solidification and becoming embedded in the casting surface</a:t>
            </a:r>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AF9814E3-B474-468D-9811-B415FC492D4F}" type="slidenum">
              <a:rPr lang="en-US" sz="1200" smtClean="0"/>
              <a:t>294</a:t>
            </a:fld>
            <a:endParaRPr 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tr-TR"/>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9625F0CF-7229-4D95-83DA-0E8F8FA5322C}" type="slidenum">
              <a:rPr lang="en-US" sz="1200" smtClean="0"/>
              <a:t>295</a:t>
            </a:fld>
            <a:endParaRPr 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p:sp>
      <p:sp>
        <p:nvSpPr>
          <p:cNvPr id="66563" name="Notes Placeholder 2"/>
          <p:cNvSpPr>
            <a:spLocks noGrp="1"/>
          </p:cNvSpPr>
          <p:nvPr>
            <p:ph type="body" idx="1"/>
          </p:nvPr>
        </p:nvSpPr>
        <p:spPr>
          <a:noFill/>
        </p:spPr>
        <p:txBody>
          <a:bodyPr/>
          <a:lstStyle/>
          <a:p>
            <a:endParaRPr 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p:sp>
      <p:sp>
        <p:nvSpPr>
          <p:cNvPr id="67587" name="Notes Placeholder 2"/>
          <p:cNvSpPr>
            <a:spLocks noGrp="1"/>
          </p:cNvSpPr>
          <p:nvPr>
            <p:ph type="body" idx="1"/>
          </p:nvPr>
        </p:nvSpPr>
        <p:spPr>
          <a:noFill/>
        </p:spPr>
        <p:txBody>
          <a:bodyPr/>
          <a:lstStyle/>
          <a:p>
            <a:endParaRPr 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t>2. Decrease in mechanical properties because of microstructure because of uncontrolled cooling, decreased alloying composition, etc</a:t>
            </a: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981A3CBB-5F7F-4C07-BC69-76E2EA116E63}" type="slidenum">
              <a:rPr lang="en-US" sz="1200" smtClean="0"/>
              <a:t>185</a:t>
            </a:fld>
            <a:endParaRPr lang="en-US"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p:sp>
      <p:sp>
        <p:nvSpPr>
          <p:cNvPr id="68611" name="Notes Placeholder 2"/>
          <p:cNvSpPr>
            <a:spLocks noGrp="1"/>
          </p:cNvSpPr>
          <p:nvPr>
            <p:ph type="body" idx="1"/>
          </p:nvPr>
        </p:nvSpPr>
        <p:spPr>
          <a:noFill/>
        </p:spPr>
        <p:txBody>
          <a:bodyPr/>
          <a:lstStyle/>
          <a:p>
            <a:endParaRPr 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p:sp>
      <p:sp>
        <p:nvSpPr>
          <p:cNvPr id="69635" name="Notes Placeholder 2"/>
          <p:cNvSpPr>
            <a:spLocks noGrp="1"/>
          </p:cNvSpPr>
          <p:nvPr>
            <p:ph type="body" idx="1"/>
          </p:nvPr>
        </p:nvSpPr>
        <p:spPr>
          <a:noFill/>
        </p:spPr>
        <p:txBody>
          <a:bodyPr/>
          <a:lstStyle/>
          <a:p>
            <a:endParaRPr 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t>A </a:t>
            </a:r>
            <a:r>
              <a:rPr lang="en-US" i="1"/>
              <a:t>dental crown</a:t>
            </a:r>
            <a:r>
              <a:rPr lang="en-US"/>
              <a:t> is a type of </a:t>
            </a:r>
            <a:r>
              <a:rPr lang="en-US" i="1"/>
              <a:t>dental</a:t>
            </a:r>
            <a:r>
              <a:rPr lang="en-US"/>
              <a:t> restoration which completely caps or encircles a tooth </a:t>
            </a:r>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fld id="{4911EC3E-A5A7-4A04-8AC3-C122D3C2A54B}" type="slidenum">
              <a:rPr lang="en-US" sz="1200" smtClean="0"/>
              <a:t>186</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96200" cy="914400"/>
          </a:xfrm>
        </p:spPr>
        <p:txBody>
          <a:bodyPr/>
          <a:lstStyle/>
          <a:p>
            <a:r>
              <a:rPr lang="en-US"/>
              <a:t>Click to edit Master title style</a:t>
            </a:r>
          </a:p>
        </p:txBody>
      </p:sp>
      <p:sp>
        <p:nvSpPr>
          <p:cNvPr id="3" name="Content Placeholder 2"/>
          <p:cNvSpPr>
            <a:spLocks noGrp="1"/>
          </p:cNvSpPr>
          <p:nvPr>
            <p:ph sz="half" idx="1"/>
          </p:nvPr>
        </p:nvSpPr>
        <p:spPr>
          <a:xfrm>
            <a:off x="1905000" y="1447800"/>
            <a:ext cx="33909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48300" y="1447800"/>
            <a:ext cx="33909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defRPr/>
            </a:lvl1pPr>
          </a:lstStyle>
          <a:p>
            <a:pPr>
              <a:defRPr/>
            </a:pPr>
            <a:r>
              <a:rPr lang="en-US"/>
              <a:t>EMU - Manufacturing Technology</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hasCustomPrompt="1"/>
          </p:nvPr>
        </p:nvSpPr>
        <p:spPr>
          <a:xfrm>
            <a:off x="457200" y="274638"/>
            <a:ext cx="8229600" cy="58515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3" name="Rectangle 4"/>
          <p:cNvSpPr>
            <a:spLocks noGrp="1" noChangeArrowheads="1"/>
          </p:cNvSpPr>
          <p:nvPr>
            <p:ph type="dt" sz="half" idx="10"/>
          </p:nvPr>
        </p:nvSpPr>
        <p:spPr/>
        <p:txBody>
          <a:bodyPr/>
          <a:lstStyle>
            <a:lvl1pPr>
              <a:defRPr/>
            </a:lvl1pPr>
          </a:lstStyle>
          <a:p>
            <a:pPr>
              <a:defRPr/>
            </a:pPr>
            <a:fld id="{C0A75DCC-6A3C-400F-9061-BC9F3BE710AC}" type="datetime1">
              <a:rPr lang="tr-TR"/>
              <a:t>23.01.2025</a:t>
            </a:fld>
            <a:endParaRPr lang="tr-TR"/>
          </a:p>
        </p:txBody>
      </p:sp>
      <p:sp>
        <p:nvSpPr>
          <p:cNvPr id="4" name="Rectangle 5"/>
          <p:cNvSpPr>
            <a:spLocks noGrp="1" noChangeArrowheads="1"/>
          </p:cNvSpPr>
          <p:nvPr>
            <p:ph type="ftr" sz="quarter" idx="11"/>
          </p:nvPr>
        </p:nvSpPr>
        <p:spPr/>
        <p:txBody>
          <a:bodyPr/>
          <a:lstStyle>
            <a:lvl1pPr>
              <a:defRPr/>
            </a:lvl1pPr>
          </a:lstStyle>
          <a:p>
            <a:pPr>
              <a:defRPr/>
            </a:pPr>
            <a:r>
              <a:rPr lang="tr-TR"/>
              <a:t>CHAPTER 4 WELDING AND JOINING PROCESSES</a:t>
            </a:r>
          </a:p>
        </p:txBody>
      </p:sp>
      <p:sp>
        <p:nvSpPr>
          <p:cNvPr id="5" name="Rectangle 6"/>
          <p:cNvSpPr>
            <a:spLocks noGrp="1" noChangeArrowheads="1"/>
          </p:cNvSpPr>
          <p:nvPr>
            <p:ph type="sldNum" sz="quarter" idx="12"/>
          </p:nvPr>
        </p:nvSpPr>
        <p:spPr/>
        <p:txBody>
          <a:bodyPr/>
          <a:lstStyle>
            <a:lvl1pPr>
              <a:defRPr/>
            </a:lvl1pPr>
          </a:lstStyle>
          <a:p>
            <a:pPr>
              <a:defRPr/>
            </a:pPr>
            <a:fld id="{6F446732-D042-4FAC-BF05-28B71248C4E4}" type="slidenum">
              <a:rPr lang="tr-T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122.wmf"/></Relationships>
</file>

<file path=ppt/slides/_rels/slide1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13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9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20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56.png"/></Relationships>
</file>

<file path=ppt/slides/_rels/slide20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58.png"/></Relationships>
</file>

<file path=ppt/slides/_rels/slide20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58.png"/></Relationships>
</file>

<file path=ppt/slides/_rels/slide20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60.pn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57.png"/><Relationship Id="rId4" Type="http://schemas.openxmlformats.org/officeDocument/2006/relationships/image" Target="../media/image162.png"/></Relationships>
</file>

<file path=ppt/slides/_rels/slide21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21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73.jpeg"/><Relationship Id="rId4" Type="http://schemas.openxmlformats.org/officeDocument/2006/relationships/image" Target="../media/image172.jpeg"/></Relationships>
</file>

<file path=ppt/slides/_rels/slide23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90.jpe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209.jpeg"/></Relationships>
</file>

<file path=ppt/slides/_rels/slide29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217.png"/><Relationship Id="rId4" Type="http://schemas.openxmlformats.org/officeDocument/2006/relationships/image" Target="../media/image216.png"/></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13.xml"/><Relationship Id="rId5" Type="http://schemas.openxmlformats.org/officeDocument/2006/relationships/image" Target="../media/image221.png"/><Relationship Id="rId4" Type="http://schemas.openxmlformats.org/officeDocument/2006/relationships/image" Target="../media/image220.pn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wmf"/><Relationship Id="rId1" Type="http://schemas.openxmlformats.org/officeDocument/2006/relationships/slideLayout" Target="../slideLayouts/slideLayout4.xml"/><Relationship Id="rId5" Type="http://schemas.openxmlformats.org/officeDocument/2006/relationships/image" Target="../media/image225.png"/><Relationship Id="rId4" Type="http://schemas.openxmlformats.org/officeDocument/2006/relationships/image" Target="../media/image224.png"/></Relationships>
</file>

<file path=ppt/slides/_rels/slide305.xml.rels><?xml version="1.0" encoding="UTF-8" standalone="yes"?>
<Relationships xmlns="http://schemas.openxmlformats.org/package/2006/relationships"><Relationship Id="rId2" Type="http://schemas.openxmlformats.org/officeDocument/2006/relationships/image" Target="../media/image226.wmf"/><Relationship Id="rId1" Type="http://schemas.openxmlformats.org/officeDocument/2006/relationships/slideLayout" Target="../slideLayouts/slideLayout13.xml"/></Relationships>
</file>

<file path=ppt/slides/_rels/slide30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7.xml"/><Relationship Id="rId4" Type="http://schemas.openxmlformats.org/officeDocument/2006/relationships/image" Target="../media/image232.png"/></Relationships>
</file>

<file path=ppt/slides/_rels/slide31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7.xml"/><Relationship Id="rId4" Type="http://schemas.openxmlformats.org/officeDocument/2006/relationships/image" Target="../media/image235.png"/></Relationships>
</file>

<file path=ppt/slides/_rels/slide314.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png"/><Relationship Id="rId1" Type="http://schemas.openxmlformats.org/officeDocument/2006/relationships/slideLayout" Target="../slideLayouts/slideLayout13.xml"/></Relationships>
</file>

<file path=ppt/slides/_rels/slide31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3.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3" Type="http://schemas.openxmlformats.org/officeDocument/2006/relationships/image" Target="../media/image243.wmf"/><Relationship Id="rId2" Type="http://schemas.openxmlformats.org/officeDocument/2006/relationships/oleObject" Target="../embeddings/oleObject3.bin"/><Relationship Id="rId1" Type="http://schemas.openxmlformats.org/officeDocument/2006/relationships/slideLayout" Target="../slideLayouts/slideLayout6.xml"/></Relationships>
</file>

<file path=ppt/slides/_rels/slide322.xml.rels><?xml version="1.0" encoding="UTF-8" standalone="yes"?>
<Relationships xmlns="http://schemas.openxmlformats.org/package/2006/relationships"><Relationship Id="rId2" Type="http://schemas.openxmlformats.org/officeDocument/2006/relationships/image" Target="../media/image244.wmf"/><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4.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3.xml"/></Relationships>
</file>

<file path=ppt/slides/_rels/slide325.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3.xml"/></Relationships>
</file>

<file path=ppt/slides/_rels/slide326.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13.xml"/></Relationships>
</file>

<file path=ppt/slides/_rels/slide327.xml.rels><?xml version="1.0" encoding="UTF-8" standalone="yes"?>
<Relationships xmlns="http://schemas.openxmlformats.org/package/2006/relationships"><Relationship Id="rId3" Type="http://schemas.openxmlformats.org/officeDocument/2006/relationships/image" Target="../media/image249.wmf"/><Relationship Id="rId2" Type="http://schemas.openxmlformats.org/officeDocument/2006/relationships/oleObject" Target="../embeddings/oleObject4.bin"/><Relationship Id="rId1" Type="http://schemas.openxmlformats.org/officeDocument/2006/relationships/slideLayout" Target="../slideLayouts/slideLayout13.xml"/><Relationship Id="rId4" Type="http://schemas.openxmlformats.org/officeDocument/2006/relationships/image" Target="../media/image250.png"/></Relationships>
</file>

<file path=ppt/slides/_rels/slide328.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13.xml"/></Relationships>
</file>

<file path=ppt/slides/_rels/slide32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13.xml"/></Relationships>
</file>

<file path=ppt/slides/_rels/slide331.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3.xml"/></Relationships>
</file>

<file path=ppt/slides/_rels/slide332.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13.xml"/></Relationships>
</file>

<file path=ppt/slides/_rels/slide333.xml.rels><?xml version="1.0" encoding="UTF-8" standalone="yes"?>
<Relationships xmlns="http://schemas.openxmlformats.org/package/2006/relationships"><Relationship Id="rId3" Type="http://schemas.openxmlformats.org/officeDocument/2006/relationships/hyperlink" Target="http://www.efunda.com/processes/metal_processing/welding.cfm" TargetMode="External"/><Relationship Id="rId2" Type="http://schemas.openxmlformats.org/officeDocument/2006/relationships/image" Target="../media/image256.png"/><Relationship Id="rId1" Type="http://schemas.openxmlformats.org/officeDocument/2006/relationships/slideLayout" Target="../slideLayouts/slideLayout13.xml"/></Relationships>
</file>

<file path=ppt/slides/_rels/slide33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13.xml"/></Relationships>
</file>

<file path=ppt/slides/_rels/slide335.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13.xml"/></Relationships>
</file>

<file path=ppt/slides/_rels/slide33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6.xml"/></Relationships>
</file>

<file path=ppt/slides/_rels/slide337.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0.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2.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3.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13.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13.xml"/></Relationships>
</file>

<file path=ppt/slides/_rels/slide34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13.xml"/></Relationships>
</file>

<file path=ppt/slides/_rels/slide348.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hyperlink" Target="http://en.wikipedia.org/wiki/Metal" TargetMode="External"/><Relationship Id="rId2" Type="http://schemas.openxmlformats.org/officeDocument/2006/relationships/hyperlink" Target="http://en.wikipedia.org/wiki/Welding" TargetMode="External"/><Relationship Id="rId1" Type="http://schemas.openxmlformats.org/officeDocument/2006/relationships/slideLayout" Target="../slideLayouts/slideLayout13.xml"/><Relationship Id="rId5" Type="http://schemas.openxmlformats.org/officeDocument/2006/relationships/hyperlink" Target="http://en.wikipedia.org/wiki/Melting_point" TargetMode="External"/><Relationship Id="rId4" Type="http://schemas.openxmlformats.org/officeDocument/2006/relationships/hyperlink" Target="http://en.wikipedia.org/wiki/Atom" TargetMode="External"/></Relationships>
</file>

<file path=ppt/slides/_rels/slide351.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13.xml"/></Relationships>
</file>

<file path=ppt/slides/_rels/slide352.xml.rels><?xml version="1.0" encoding="UTF-8" standalone="yes"?>
<Relationships xmlns="http://schemas.openxmlformats.org/package/2006/relationships"><Relationship Id="rId2" Type="http://schemas.openxmlformats.org/officeDocument/2006/relationships/image" Target="../media/image275.wmf"/><Relationship Id="rId1" Type="http://schemas.openxmlformats.org/officeDocument/2006/relationships/slideLayout" Target="../slideLayouts/slideLayout13.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custDataLst>
              <p:tags r:id="rId1"/>
            </p:custDataLst>
          </p:nvPr>
        </p:nvGraphicFramePr>
        <p:xfrm>
          <a:off x="1223645" y="4762500"/>
          <a:ext cx="7091680" cy="1577340"/>
        </p:xfrm>
        <a:graphic>
          <a:graphicData uri="http://schemas.openxmlformats.org/drawingml/2006/table">
            <a:tbl>
              <a:tblPr firstRow="1" firstCol="1" bandRow="1"/>
              <a:tblGrid>
                <a:gridCol w="3728085">
                  <a:extLst>
                    <a:ext uri="{9D8B030D-6E8A-4147-A177-3AD203B41FA5}">
                      <a16:colId xmlns:a16="http://schemas.microsoft.com/office/drawing/2014/main" val="20000"/>
                    </a:ext>
                  </a:extLst>
                </a:gridCol>
                <a:gridCol w="3363595">
                  <a:extLst>
                    <a:ext uri="{9D8B030D-6E8A-4147-A177-3AD203B41FA5}">
                      <a16:colId xmlns:a16="http://schemas.microsoft.com/office/drawing/2014/main" val="20001"/>
                    </a:ext>
                  </a:extLst>
                </a:gridCol>
              </a:tblGrid>
              <a:tr h="356235">
                <a:tc>
                  <a:txBody>
                    <a:bodyPr/>
                    <a:lstStyle/>
                    <a:p>
                      <a:pPr>
                        <a:lnSpc>
                          <a:spcPct val="115000"/>
                        </a:lnSpc>
                      </a:pPr>
                      <a:r>
                        <a:rPr lang="en-US" sz="1400" b="1" dirty="0">
                          <a:solidFill>
                            <a:srgbClr val="000000"/>
                          </a:solidFill>
                          <a:effectLst/>
                          <a:latin typeface="Times New Roman" panose="02020603050405020304" pitchFamily="18" charset="0"/>
                        </a:rPr>
                        <a:t>Course Code: ME</a:t>
                      </a:r>
                      <a:r>
                        <a:rPr lang="en-US" sz="1400" b="1" baseline="0" dirty="0">
                          <a:solidFill>
                            <a:srgbClr val="000000"/>
                          </a:solidFill>
                          <a:effectLst/>
                          <a:latin typeface="Times New Roman" panose="02020603050405020304" pitchFamily="18" charset="0"/>
                        </a:rPr>
                        <a:t> 2291</a:t>
                      </a:r>
                      <a:endParaRPr lang="en-US" sz="1100" dirty="0">
                        <a:effectLst/>
                        <a:latin typeface="Calibri" panose="020F0502020204030204" pitchFamily="34" charset="0"/>
                      </a:endParaRPr>
                    </a:p>
                  </a:txBody>
                  <a:tcPr marL="51436" marR="51436" marT="0" marB="0" anchor="ctr">
                    <a:lnL>
                      <a:noFill/>
                    </a:lnL>
                    <a:lnR>
                      <a:noFill/>
                    </a:lnR>
                    <a:lnT>
                      <a:noFill/>
                    </a:lnT>
                    <a:lnB>
                      <a:noFill/>
                    </a:lnB>
                  </a:tcPr>
                </a:tc>
                <a:tc>
                  <a:txBody>
                    <a:bodyPr/>
                    <a:lstStyle/>
                    <a:p>
                      <a:pPr algn="r">
                        <a:lnSpc>
                          <a:spcPct val="115000"/>
                        </a:lnSpc>
                      </a:pPr>
                      <a:r>
                        <a:rPr lang="en-US" sz="1400" b="1" dirty="0">
                          <a:solidFill>
                            <a:srgbClr val="000000"/>
                          </a:solidFill>
                          <a:effectLst/>
                          <a:latin typeface="Times New Roman" panose="02020603050405020304" pitchFamily="18" charset="0"/>
                        </a:rPr>
                        <a:t>CREDIT:03</a:t>
                      </a:r>
                      <a:endParaRPr lang="en-US" sz="1100" dirty="0">
                        <a:effectLst/>
                        <a:latin typeface="Calibri" panose="020F0502020204030204" pitchFamily="34" charset="0"/>
                      </a:endParaRPr>
                    </a:p>
                  </a:txBody>
                  <a:tcPr marL="51436" marR="51436" marT="0" marB="0" anchor="ctr">
                    <a:lnL>
                      <a:noFill/>
                    </a:lnL>
                    <a:lnR>
                      <a:noFill/>
                    </a:lnR>
                    <a:lnT>
                      <a:noFill/>
                    </a:lnT>
                    <a:lnB>
                      <a:noFill/>
                    </a:lnB>
                  </a:tcPr>
                </a:tc>
                <a:extLst>
                  <a:ext uri="{0D108BD9-81ED-4DB2-BD59-A6C34878D82A}">
                    <a16:rowId xmlns:a16="http://schemas.microsoft.com/office/drawing/2014/main" val="10000"/>
                  </a:ext>
                </a:extLst>
              </a:tr>
              <a:tr h="407035">
                <a:tc>
                  <a:txBody>
                    <a:bodyPr/>
                    <a:lstStyle/>
                    <a:p>
                      <a:pPr>
                        <a:lnSpc>
                          <a:spcPct val="115000"/>
                        </a:lnSpc>
                      </a:pPr>
                      <a:r>
                        <a:rPr lang="en-US" sz="1400" b="1" dirty="0">
                          <a:solidFill>
                            <a:srgbClr val="000000"/>
                          </a:solidFill>
                          <a:effectLst/>
                          <a:latin typeface="Times New Roman" panose="02020603050405020304" pitchFamily="18" charset="0"/>
                        </a:rPr>
                        <a:t> </a:t>
                      </a:r>
                      <a:endParaRPr lang="en-US" sz="1100" dirty="0">
                        <a:effectLst/>
                        <a:latin typeface="Calibri" panose="020F0502020204030204" pitchFamily="34" charset="0"/>
                      </a:endParaRPr>
                    </a:p>
                  </a:txBody>
                  <a:tcPr marL="51436" marR="51436" marT="0" marB="0" anchor="ctr">
                    <a:lnL>
                      <a:noFill/>
                    </a:lnL>
                    <a:lnR>
                      <a:noFill/>
                    </a:lnR>
                    <a:lnT>
                      <a:noFill/>
                    </a:lnT>
                    <a:lnB>
                      <a:noFill/>
                    </a:lnB>
                  </a:tcPr>
                </a:tc>
                <a:tc>
                  <a:txBody>
                    <a:bodyPr/>
                    <a:lstStyle/>
                    <a:p>
                      <a:pPr marL="457200" algn="r">
                        <a:lnSpc>
                          <a:spcPct val="115000"/>
                        </a:lnSpc>
                      </a:pPr>
                      <a:r>
                        <a:rPr lang="en-US" sz="1400" b="1" dirty="0">
                          <a:solidFill>
                            <a:srgbClr val="000000"/>
                          </a:solidFill>
                          <a:effectLst/>
                          <a:latin typeface="Times New Roman" panose="02020603050405020304" pitchFamily="18" charset="0"/>
                        </a:rPr>
                        <a:t>TOTAL MARKS:150</a:t>
                      </a:r>
                      <a:endParaRPr lang="en-US" sz="1100" dirty="0">
                        <a:effectLst/>
                        <a:latin typeface="Calibri" panose="020F0502020204030204" pitchFamily="34" charset="0"/>
                      </a:endParaRPr>
                    </a:p>
                  </a:txBody>
                  <a:tcPr marL="51436" marR="51436" marT="0" marB="0" anchor="ctr">
                    <a:lnL>
                      <a:noFill/>
                    </a:lnL>
                    <a:lnR>
                      <a:noFill/>
                    </a:lnR>
                    <a:lnT>
                      <a:noFill/>
                    </a:lnT>
                    <a:lnB>
                      <a:noFill/>
                    </a:lnB>
                  </a:tcPr>
                </a:tc>
                <a:extLst>
                  <a:ext uri="{0D108BD9-81ED-4DB2-BD59-A6C34878D82A}">
                    <a16:rowId xmlns:a16="http://schemas.microsoft.com/office/drawing/2014/main" val="10001"/>
                  </a:ext>
                </a:extLst>
              </a:tr>
              <a:tr h="407035">
                <a:tc>
                  <a:txBody>
                    <a:bodyPr/>
                    <a:lstStyle/>
                    <a:p>
                      <a:pPr>
                        <a:lnSpc>
                          <a:spcPct val="115000"/>
                        </a:lnSpc>
                      </a:pPr>
                      <a:r>
                        <a:rPr lang="en-US" sz="1400" b="1" dirty="0">
                          <a:solidFill>
                            <a:srgbClr val="000000"/>
                          </a:solidFill>
                          <a:effectLst/>
                          <a:latin typeface="Times New Roman" panose="02020603050405020304" pitchFamily="18" charset="0"/>
                        </a:rPr>
                        <a:t>Mid Exam Hours   2</a:t>
                      </a:r>
                      <a:endParaRPr lang="en-US" sz="1100" dirty="0">
                        <a:effectLst/>
                        <a:latin typeface="Calibri" panose="020F0502020204030204" pitchFamily="34" charset="0"/>
                      </a:endParaRPr>
                    </a:p>
                  </a:txBody>
                  <a:tcPr marL="51436" marR="51436" marT="0" marB="0" anchor="ctr">
                    <a:lnL>
                      <a:noFill/>
                    </a:lnL>
                    <a:lnR>
                      <a:noFill/>
                    </a:lnR>
                    <a:lnT>
                      <a:noFill/>
                    </a:lnT>
                    <a:lnB>
                      <a:noFill/>
                    </a:lnB>
                  </a:tcPr>
                </a:tc>
                <a:tc>
                  <a:txBody>
                    <a:bodyPr/>
                    <a:lstStyle/>
                    <a:p>
                      <a:pPr marL="457200" algn="r">
                        <a:lnSpc>
                          <a:spcPct val="115000"/>
                        </a:lnSpc>
                      </a:pPr>
                      <a:r>
                        <a:rPr lang="en-US" sz="1400" b="1" dirty="0">
                          <a:solidFill>
                            <a:srgbClr val="000000"/>
                          </a:solidFill>
                          <a:effectLst/>
                          <a:latin typeface="Times New Roman" panose="02020603050405020304" pitchFamily="18" charset="0"/>
                        </a:rPr>
                        <a:t>CIE MARKS: 90</a:t>
                      </a:r>
                      <a:endParaRPr lang="en-US" sz="1100" dirty="0">
                        <a:effectLst/>
                        <a:latin typeface="Calibri" panose="020F0502020204030204" pitchFamily="34" charset="0"/>
                      </a:endParaRPr>
                    </a:p>
                  </a:txBody>
                  <a:tcPr marL="51436" marR="51436" marT="0" marB="0" anchor="ctr">
                    <a:lnL>
                      <a:noFill/>
                    </a:lnL>
                    <a:lnR>
                      <a:noFill/>
                    </a:lnR>
                    <a:lnT>
                      <a:noFill/>
                    </a:lnT>
                    <a:lnB>
                      <a:noFill/>
                    </a:lnB>
                  </a:tcPr>
                </a:tc>
                <a:extLst>
                  <a:ext uri="{0D108BD9-81ED-4DB2-BD59-A6C34878D82A}">
                    <a16:rowId xmlns:a16="http://schemas.microsoft.com/office/drawing/2014/main" val="10002"/>
                  </a:ext>
                </a:extLst>
              </a:tr>
              <a:tr h="407035">
                <a:tc>
                  <a:txBody>
                    <a:bodyPr/>
                    <a:lstStyle/>
                    <a:p>
                      <a:pPr>
                        <a:lnSpc>
                          <a:spcPct val="115000"/>
                        </a:lnSpc>
                        <a:spcAft>
                          <a:spcPts val="600"/>
                        </a:spcAft>
                      </a:pPr>
                      <a:r>
                        <a:rPr lang="en-US" sz="1400" b="1" dirty="0">
                          <a:solidFill>
                            <a:srgbClr val="000000"/>
                          </a:solidFill>
                          <a:effectLst/>
                          <a:latin typeface="Times New Roman" panose="02020603050405020304" pitchFamily="18" charset="0"/>
                        </a:rPr>
                        <a:t>Semester</a:t>
                      </a:r>
                      <a:r>
                        <a:rPr lang="en-US" sz="1400" b="1" baseline="0" dirty="0">
                          <a:solidFill>
                            <a:srgbClr val="000000"/>
                          </a:solidFill>
                          <a:effectLst/>
                          <a:latin typeface="Times New Roman" panose="02020603050405020304" pitchFamily="18" charset="0"/>
                        </a:rPr>
                        <a:t> End </a:t>
                      </a:r>
                      <a:r>
                        <a:rPr lang="en-US" sz="1400" b="1" dirty="0">
                          <a:solidFill>
                            <a:srgbClr val="000000"/>
                          </a:solidFill>
                          <a:effectLst/>
                          <a:latin typeface="Times New Roman" panose="02020603050405020304" pitchFamily="18" charset="0"/>
                        </a:rPr>
                        <a:t>Exam Hours   3</a:t>
                      </a:r>
                      <a:endParaRPr lang="en-US" sz="1100" dirty="0">
                        <a:effectLst/>
                        <a:latin typeface="Calibri" panose="020F0502020204030204" pitchFamily="34" charset="0"/>
                      </a:endParaRPr>
                    </a:p>
                  </a:txBody>
                  <a:tcPr marL="51436" marR="51436" marT="0" marB="0" anchor="ctr">
                    <a:lnL>
                      <a:noFill/>
                    </a:lnL>
                    <a:lnR>
                      <a:noFill/>
                    </a:lnR>
                    <a:lnT>
                      <a:noFill/>
                    </a:lnT>
                    <a:lnB>
                      <a:noFill/>
                    </a:lnB>
                  </a:tcPr>
                </a:tc>
                <a:tc>
                  <a:txBody>
                    <a:bodyPr/>
                    <a:lstStyle/>
                    <a:p>
                      <a:pPr marL="457200" algn="r">
                        <a:lnSpc>
                          <a:spcPct val="115000"/>
                        </a:lnSpc>
                      </a:pPr>
                      <a:r>
                        <a:rPr lang="en-US" sz="1400" b="1" dirty="0">
                          <a:solidFill>
                            <a:srgbClr val="000000"/>
                          </a:solidFill>
                          <a:effectLst/>
                          <a:latin typeface="Times New Roman" panose="02020603050405020304" pitchFamily="18" charset="0"/>
                        </a:rPr>
                        <a:t>SEE MARKS: 60</a:t>
                      </a:r>
                      <a:endParaRPr lang="en-US" sz="1100" dirty="0">
                        <a:effectLst/>
                        <a:latin typeface="Calibri" panose="020F0502020204030204" pitchFamily="34" charset="0"/>
                      </a:endParaRPr>
                    </a:p>
                  </a:txBody>
                  <a:tcPr marL="51436" marR="51436" marT="0" marB="0"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7" name="Rectangle 1"/>
          <p:cNvSpPr>
            <a:spLocks noChangeArrowheads="1"/>
          </p:cNvSpPr>
          <p:nvPr/>
        </p:nvSpPr>
        <p:spPr bwMode="auto">
          <a:xfrm>
            <a:off x="1310640" y="3696335"/>
            <a:ext cx="6325235" cy="106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no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sz="3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Manufacturing </a:t>
            </a:r>
            <a:r>
              <a:rPr lang="en-US" sz="3200" b="1" dirty="0">
                <a:solidFill>
                  <a:srgbClr val="000000"/>
                </a:solidFill>
                <a:latin typeface="Arial" panose="020B0604020202020204" pitchFamily="34" charset="0"/>
                <a:ea typeface="Times New Roman" panose="02020603050405020304" pitchFamily="18" charset="0"/>
              </a:rPr>
              <a:t>Process</a:t>
            </a:r>
            <a:endParaRPr kumimoji="0" lang="en-US" sz="3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 name="TextBox 1"/>
          <p:cNvSpPr txBox="1"/>
          <p:nvPr/>
        </p:nvSpPr>
        <p:spPr>
          <a:xfrm>
            <a:off x="1143000" y="5181600"/>
            <a:ext cx="3512185" cy="324485"/>
          </a:xfrm>
          <a:prstGeom prst="rect">
            <a:avLst/>
          </a:prstGeom>
          <a:noFill/>
        </p:spPr>
        <p:txBody>
          <a:bodyPr wrap="square" rtlCol="0">
            <a:noAutofit/>
          </a:bodyPr>
          <a:lstStyle/>
          <a:p>
            <a:r>
              <a:rPr lang="en-US" altLang="en-GB" sz="1400" b="1" dirty="0">
                <a:latin typeface="Times New Roman" panose="02020603050405020304" pitchFamily="18" charset="0"/>
                <a:cs typeface="Times New Roman" panose="02020603050405020304" pitchFamily="18" charset="0"/>
              </a:rPr>
              <a:t> </a:t>
            </a:r>
            <a:r>
              <a:rPr lang="en-GB" sz="1400" b="1" dirty="0">
                <a:latin typeface="Times New Roman" panose="02020603050405020304" pitchFamily="18" charset="0"/>
                <a:cs typeface="Times New Roman" panose="02020603050405020304" pitchFamily="18" charset="0"/>
              </a:rPr>
              <a:t>Course Teacher: </a:t>
            </a:r>
            <a:r>
              <a:rPr lang="en-GB" sz="1400" b="1" dirty="0" err="1">
                <a:latin typeface="Times New Roman" panose="02020603050405020304" pitchFamily="18" charset="0"/>
                <a:cs typeface="Times New Roman" panose="02020603050405020304" pitchFamily="18" charset="0"/>
              </a:rPr>
              <a:t>Iftekhar</a:t>
            </a:r>
            <a:r>
              <a:rPr lang="en-GB" sz="1400" b="1" dirty="0">
                <a:latin typeface="Times New Roman" panose="02020603050405020304" pitchFamily="18" charset="0"/>
                <a:cs typeface="Times New Roman" panose="02020603050405020304" pitchFamily="18" charset="0"/>
              </a:rPr>
              <a:t> Mahmud</a:t>
            </a:r>
            <a:endParaRPr lang="en-US" sz="1400" b="1" dirty="0">
              <a:latin typeface="Times New Roman" panose="02020603050405020304" pitchFamily="18" charset="0"/>
              <a:cs typeface="Times New Roman" panose="02020603050405020304" pitchFamily="18" charset="0"/>
            </a:endParaRPr>
          </a:p>
        </p:txBody>
      </p:sp>
      <p:pic>
        <p:nvPicPr>
          <p:cNvPr id="3" name="Picture 2"/>
          <p:cNvPicPr/>
          <p:nvPr/>
        </p:nvPicPr>
        <p:blipFill>
          <a:blip r:embed="rId3"/>
          <a:stretch>
            <a:fillRect/>
          </a:stretch>
        </p:blipFill>
        <p:spPr>
          <a:xfrm>
            <a:off x="991870" y="79375"/>
            <a:ext cx="7484745" cy="38004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lstStyle/>
          <a:p>
            <a:pPr algn="just"/>
            <a:r>
              <a:rPr lang="en-US" dirty="0"/>
              <a:t>Definition of Rolling : The process of plastically deforming metal by passing it between rolls.</a:t>
            </a:r>
          </a:p>
          <a:p>
            <a:pPr algn="just"/>
            <a:r>
              <a:rPr lang="en-US" dirty="0"/>
              <a:t>Rolling is the most widely used forming process, which provides high production and close control of final product. </a:t>
            </a:r>
          </a:p>
          <a:p>
            <a:pPr algn="just"/>
            <a:r>
              <a:rPr lang="en-US" dirty="0"/>
              <a:t>The metal is subjected to high compressive stresses as a result of the friction between the rolls and the metal surface.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1955"/>
            <a:ext cx="6477000" cy="1143000"/>
          </a:xfrm>
        </p:spPr>
        <p:txBody>
          <a:bodyPr/>
          <a:lstStyle/>
          <a:p>
            <a:r>
              <a:rPr lang="en-US" dirty="0" err="1">
                <a:solidFill>
                  <a:srgbClr val="00659B"/>
                </a:solidFill>
                <a:latin typeface="Arial" panose="020B0604020202020204"/>
              </a:rPr>
              <a:t>Flashless</a:t>
            </a:r>
            <a:r>
              <a:rPr lang="en-US" dirty="0">
                <a:solidFill>
                  <a:srgbClr val="00659B"/>
                </a:solidFill>
                <a:latin typeface="Arial" panose="020B0604020202020204"/>
              </a:rPr>
              <a:t> Forging</a:t>
            </a:r>
            <a:endParaRPr lang="en-US" dirty="0"/>
          </a:p>
        </p:txBody>
      </p:sp>
      <p:sp>
        <p:nvSpPr>
          <p:cNvPr id="3" name="Content Placeholder 2"/>
          <p:cNvSpPr>
            <a:spLocks noGrp="1"/>
          </p:cNvSpPr>
          <p:nvPr>
            <p:ph idx="1"/>
          </p:nvPr>
        </p:nvSpPr>
        <p:spPr>
          <a:xfrm>
            <a:off x="228600" y="1371600"/>
            <a:ext cx="8458200" cy="1066799"/>
          </a:xfrm>
        </p:spPr>
        <p:txBody>
          <a:bodyPr>
            <a:normAutofit fontScale="85000" lnSpcReduction="10000"/>
          </a:bodyPr>
          <a:lstStyle/>
          <a:p>
            <a:r>
              <a:rPr lang="en-US" dirty="0">
                <a:latin typeface="Arial" panose="020B0604020202020204"/>
              </a:rPr>
              <a:t>(1) Just before contact with work piece, (2) partial compression, and (3) final punch and die closure</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237636" cy="109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55" y="2209801"/>
            <a:ext cx="8890745" cy="457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63" y="2514600"/>
            <a:ext cx="9064537"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p:nvPr/>
        </p:nvSpPr>
        <p:spPr>
          <a:xfrm>
            <a:off x="1905000" y="79664"/>
            <a:ext cx="69342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chemeClr val="tx2"/>
                </a:solidFill>
                <a:latin typeface="Times New Roman" panose="02020603050405020304"/>
              </a:rPr>
              <a:t>Flashless</a:t>
            </a:r>
            <a:r>
              <a:rPr lang="en-US" dirty="0">
                <a:solidFill>
                  <a:schemeClr val="tx2"/>
                </a:solidFill>
                <a:latin typeface="Times New Roman" panose="02020603050405020304"/>
              </a:rPr>
              <a:t> versus conventional Forging</a:t>
            </a:r>
            <a:endParaRPr lang="en-US" dirty="0">
              <a:solidFill>
                <a:schemeClr val="tx2"/>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1955"/>
            <a:ext cx="1600200" cy="141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9664"/>
            <a:ext cx="6934200" cy="1143000"/>
          </a:xfrm>
        </p:spPr>
        <p:txBody>
          <a:bodyPr>
            <a:normAutofit fontScale="90000"/>
          </a:bodyPr>
          <a:lstStyle/>
          <a:p>
            <a:r>
              <a:rPr lang="en-US" dirty="0" err="1">
                <a:solidFill>
                  <a:schemeClr val="tx2"/>
                </a:solidFill>
                <a:latin typeface="Times New Roman" panose="02020603050405020304"/>
              </a:rPr>
              <a:t>Flashless</a:t>
            </a:r>
            <a:r>
              <a:rPr lang="en-US" dirty="0">
                <a:solidFill>
                  <a:schemeClr val="tx2"/>
                </a:solidFill>
                <a:latin typeface="Times New Roman" panose="02020603050405020304"/>
              </a:rPr>
              <a:t> versus conventional Forging</a:t>
            </a:r>
            <a:endParaRPr lang="en-US" dirty="0">
              <a:solidFill>
                <a:schemeClr val="tx2"/>
              </a:solidFill>
            </a:endParaRPr>
          </a:p>
        </p:txBody>
      </p:sp>
      <p:sp>
        <p:nvSpPr>
          <p:cNvPr id="3" name="Content Placeholder 2"/>
          <p:cNvSpPr>
            <a:spLocks noGrp="1"/>
          </p:cNvSpPr>
          <p:nvPr>
            <p:ph idx="1"/>
          </p:nvPr>
        </p:nvSpPr>
        <p:spPr>
          <a:xfrm>
            <a:off x="76201" y="6047509"/>
            <a:ext cx="3505199" cy="609600"/>
          </a:xfrm>
        </p:spPr>
        <p:txBody>
          <a:bodyPr>
            <a:normAutofit fontScale="70000" lnSpcReduction="20000"/>
          </a:bodyPr>
          <a:lstStyle/>
          <a:p>
            <a:pPr marL="0" indent="0">
              <a:buNone/>
            </a:pPr>
            <a:r>
              <a:rPr lang="en-US" dirty="0">
                <a:solidFill>
                  <a:srgbClr val="000065"/>
                </a:solidFill>
                <a:latin typeface="Times New Roman" panose="02020603050405020304"/>
              </a:rPr>
              <a:t> Conventional forging part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600200" cy="141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38400"/>
            <a:ext cx="7930242"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p:nvPr/>
        </p:nvSpPr>
        <p:spPr>
          <a:xfrm>
            <a:off x="5181600" y="6019800"/>
            <a:ext cx="30480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dirty="0">
                <a:solidFill>
                  <a:srgbClr val="000065"/>
                </a:solidFill>
                <a:latin typeface="Times New Roman" panose="02020603050405020304"/>
              </a:rPr>
              <a:t>Precision forging part</a:t>
            </a:r>
          </a:p>
        </p:txBody>
      </p:sp>
      <p:sp>
        <p:nvSpPr>
          <p:cNvPr id="5" name="Rectangle 4"/>
          <p:cNvSpPr/>
          <p:nvPr/>
        </p:nvSpPr>
        <p:spPr>
          <a:xfrm>
            <a:off x="3810000" y="2209800"/>
            <a:ext cx="1752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p:nvPr/>
        </p:nvSpPr>
        <p:spPr>
          <a:xfrm>
            <a:off x="3413660" y="2085109"/>
            <a:ext cx="1833006"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0065"/>
                </a:solidFill>
                <a:latin typeface="Times New Roman" panose="02020603050405020304"/>
              </a:rPr>
              <a:t> </a:t>
            </a:r>
            <a:r>
              <a:rPr lang="en-US" sz="2000" dirty="0">
                <a:latin typeface="Times New Roman" panose="02020603050405020304"/>
              </a:rPr>
              <a:t>flash extension</a:t>
            </a:r>
            <a:endParaRPr lang="en-US" sz="2000" dirty="0"/>
          </a:p>
        </p:txBody>
      </p:sp>
      <p:sp>
        <p:nvSpPr>
          <p:cNvPr id="11" name="Rectangle 10"/>
          <p:cNvSpPr/>
          <p:nvPr/>
        </p:nvSpPr>
        <p:spPr>
          <a:xfrm rot="1131011">
            <a:off x="7174817" y="5239459"/>
            <a:ext cx="381000" cy="137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005829">
            <a:off x="7407674" y="2147671"/>
            <a:ext cx="253350" cy="3375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229600" cy="4525963"/>
          </a:xfrm>
        </p:spPr>
        <p:txBody>
          <a:bodyPr/>
          <a:lstStyle/>
          <a:p>
            <a:pPr marL="0" indent="0">
              <a:buNone/>
            </a:pPr>
            <a:endParaRPr lang="en-US" sz="4000" b="1" dirty="0"/>
          </a:p>
          <a:p>
            <a:pPr marL="0" indent="0">
              <a:buNone/>
            </a:pPr>
            <a:endParaRPr lang="en-US" sz="4000" b="1" dirty="0"/>
          </a:p>
          <a:p>
            <a:pPr marL="0" indent="0" algn="ctr">
              <a:buNone/>
            </a:pPr>
            <a:r>
              <a:rPr lang="en-US" sz="8000" b="1" dirty="0"/>
              <a:t>Week 6</a:t>
            </a:r>
          </a:p>
          <a:p>
            <a:pPr marL="0" indent="0">
              <a:buNone/>
            </a:pPr>
            <a:endParaRPr lang="en-US" sz="80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6629400" cy="868362"/>
          </a:xfrm>
        </p:spPr>
        <p:txBody>
          <a:bodyPr>
            <a:normAutofit fontScale="90000"/>
          </a:bodyPr>
          <a:lstStyle/>
          <a:p>
            <a:r>
              <a:rPr lang="en-US" altLang="en-US" dirty="0">
                <a:solidFill>
                  <a:schemeClr val="tx2"/>
                </a:solidFill>
              </a:rPr>
              <a:t>Various Forging equipment's</a:t>
            </a:r>
            <a:endParaRPr lang="en-US" dirty="0">
              <a:solidFill>
                <a:schemeClr val="tx2"/>
              </a:solidFill>
            </a:endParaRPr>
          </a:p>
        </p:txBody>
      </p:sp>
      <p:sp>
        <p:nvSpPr>
          <p:cNvPr id="3" name="Content Placeholder 2"/>
          <p:cNvSpPr>
            <a:spLocks noGrp="1"/>
          </p:cNvSpPr>
          <p:nvPr>
            <p:ph idx="1"/>
          </p:nvPr>
        </p:nvSpPr>
        <p:spPr>
          <a:xfrm>
            <a:off x="457200" y="1295400"/>
            <a:ext cx="8229600" cy="5181600"/>
          </a:xfrm>
        </p:spPr>
        <p:txBody>
          <a:bodyPr>
            <a:normAutofit/>
          </a:bodyPr>
          <a:lstStyle/>
          <a:p>
            <a:pPr>
              <a:buFont typeface="Wingdings" panose="05000000000000000000" pitchFamily="2" charset="2"/>
              <a:buChar char="Ø"/>
            </a:pPr>
            <a:r>
              <a:rPr lang="en-US" sz="2000" b="1" i="1" u="sng" dirty="0">
                <a:solidFill>
                  <a:srgbClr val="00659B"/>
                </a:solidFill>
                <a:latin typeface="Arial" panose="020B0604020202020204"/>
              </a:rPr>
              <a:t>Forging Hammers</a:t>
            </a:r>
          </a:p>
          <a:p>
            <a:r>
              <a:rPr lang="en-US" sz="2000" dirty="0">
                <a:solidFill>
                  <a:srgbClr val="000000"/>
                </a:solidFill>
                <a:latin typeface="Arial" panose="020B0604020202020204"/>
              </a:rPr>
              <a:t>Apply impact load against </a:t>
            </a:r>
            <a:r>
              <a:rPr lang="en-US" sz="2000" dirty="0" err="1">
                <a:solidFill>
                  <a:srgbClr val="000000"/>
                </a:solidFill>
                <a:latin typeface="Arial" panose="020B0604020202020204"/>
              </a:rPr>
              <a:t>workpart</a:t>
            </a:r>
            <a:r>
              <a:rPr lang="en-US" sz="2000" dirty="0">
                <a:solidFill>
                  <a:srgbClr val="000000"/>
                </a:solidFill>
                <a:latin typeface="Arial" panose="020B0604020202020204"/>
              </a:rPr>
              <a:t>: Two types: </a:t>
            </a:r>
            <a:endParaRPr lang="en-US" sz="2000" dirty="0">
              <a:solidFill>
                <a:srgbClr val="FF0000"/>
              </a:solidFill>
              <a:latin typeface="Arial" panose="020B0604020202020204"/>
            </a:endParaRPr>
          </a:p>
          <a:p>
            <a:pPr marL="0" indent="0">
              <a:buNone/>
            </a:pPr>
            <a:endParaRPr lang="en-US" sz="2000" dirty="0">
              <a:solidFill>
                <a:srgbClr val="FF0000"/>
              </a:solidFill>
              <a:latin typeface="Arial" panose="020B0604020202020204"/>
            </a:endParaRPr>
          </a:p>
          <a:p>
            <a:pPr marL="742950" indent="-742950">
              <a:buFont typeface="+mj-lt"/>
              <a:buAutoNum type="arabicPeriod"/>
            </a:pPr>
            <a:r>
              <a:rPr lang="en-US" sz="2000" b="1" i="1" u="sng" dirty="0">
                <a:solidFill>
                  <a:srgbClr val="000000"/>
                </a:solidFill>
                <a:latin typeface="Arial" panose="020B0604020202020204"/>
              </a:rPr>
              <a:t>Gravity drop hammers </a:t>
            </a:r>
            <a:r>
              <a:rPr lang="en-US" sz="2000" dirty="0">
                <a:solidFill>
                  <a:srgbClr val="000000"/>
                </a:solidFill>
                <a:latin typeface="Arial" panose="020B0604020202020204"/>
              </a:rPr>
              <a:t>- impact energy from falling weight of a heavy ram : hammers derive their energy from the potential energy of the ram, which is the converted to kinetic energy; thus hammers are energy limited. </a:t>
            </a:r>
            <a:r>
              <a:rPr lang="en-US" sz="2000">
                <a:solidFill>
                  <a:srgbClr val="000000"/>
                </a:solidFill>
                <a:latin typeface="Arial" panose="020B0604020202020204"/>
              </a:rPr>
              <a:t>Why???</a:t>
            </a:r>
            <a:endParaRPr lang="en-US" sz="2000" dirty="0">
              <a:solidFill>
                <a:srgbClr val="000000"/>
              </a:solidFill>
              <a:latin typeface="Arial" panose="020B0604020202020204"/>
            </a:endParaRPr>
          </a:p>
          <a:p>
            <a:pPr marL="742950" indent="-742950">
              <a:buFont typeface="+mj-lt"/>
              <a:buAutoNum type="arabicPeriod"/>
            </a:pPr>
            <a:r>
              <a:rPr lang="en-US" sz="2000" b="1" i="1" u="sng" dirty="0">
                <a:solidFill>
                  <a:srgbClr val="000000"/>
                </a:solidFill>
                <a:latin typeface="Arial" panose="020B0604020202020204"/>
              </a:rPr>
              <a:t>Power drop hammers </a:t>
            </a:r>
            <a:r>
              <a:rPr lang="en-US" sz="2000" dirty="0">
                <a:solidFill>
                  <a:srgbClr val="000000"/>
                </a:solidFill>
                <a:latin typeface="Arial" panose="020B0604020202020204"/>
              </a:rPr>
              <a:t>- accelerate the ram by pressurized air or steam- the ram is accelerated in the </a:t>
            </a:r>
            <a:r>
              <a:rPr lang="en-US" sz="2000" dirty="0" err="1">
                <a:solidFill>
                  <a:srgbClr val="000000"/>
                </a:solidFill>
                <a:latin typeface="Arial" panose="020B0604020202020204"/>
              </a:rPr>
              <a:t>downstroke</a:t>
            </a:r>
            <a:r>
              <a:rPr lang="en-US" sz="2000" dirty="0">
                <a:solidFill>
                  <a:srgbClr val="000000"/>
                </a:solidFill>
                <a:latin typeface="Arial" panose="020B0604020202020204"/>
              </a:rPr>
              <a:t> by steam or air.</a:t>
            </a:r>
          </a:p>
          <a:p>
            <a:pPr>
              <a:buFont typeface="Wingdings" panose="05000000000000000000" pitchFamily="2" charset="2"/>
              <a:buChar char="Ø"/>
            </a:pPr>
            <a:r>
              <a:rPr lang="en-US" sz="2000" dirty="0">
                <a:solidFill>
                  <a:srgbClr val="000000"/>
                </a:solidFill>
                <a:latin typeface="Arial" panose="020B0604020202020204"/>
              </a:rPr>
              <a:t>Hammers speed are high, thus minimizing the cooling of hot forgings and allowing the forging of complex shapes.</a:t>
            </a:r>
          </a:p>
          <a:p>
            <a:pPr marL="0" indent="0">
              <a:buNone/>
            </a:pPr>
            <a:r>
              <a:rPr lang="en-US" sz="2000" dirty="0">
                <a:solidFill>
                  <a:srgbClr val="CD0000"/>
                </a:solidFill>
                <a:latin typeface="Wingdings-Regular"/>
              </a:rPr>
              <a:t>􀂃 </a:t>
            </a:r>
            <a:r>
              <a:rPr lang="en-US" sz="2000" dirty="0">
                <a:solidFill>
                  <a:srgbClr val="C00000"/>
                </a:solidFill>
                <a:latin typeface="Arial" panose="020B0604020202020204"/>
              </a:rPr>
              <a:t>Disadvantage:</a:t>
            </a:r>
          </a:p>
          <a:p>
            <a:r>
              <a:rPr lang="en-US" sz="2000" dirty="0">
                <a:solidFill>
                  <a:srgbClr val="000000"/>
                </a:solidFill>
                <a:latin typeface="Arial" panose="020B0604020202020204"/>
              </a:rPr>
              <a:t>impact energy transmitted through anvil into floor of building</a:t>
            </a:r>
          </a:p>
          <a:p>
            <a:r>
              <a:rPr lang="en-US" sz="2000" dirty="0">
                <a:solidFill>
                  <a:srgbClr val="000000"/>
                </a:solidFill>
                <a:latin typeface="Arial" panose="020B0604020202020204"/>
              </a:rPr>
              <a:t>Commonly used for impression-die forging</a:t>
            </a:r>
            <a:endParaRPr lang="en-US" sz="2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410513" cy="124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600199"/>
            <a:ext cx="4114800" cy="4705009"/>
          </a:xfrm>
        </p:spPr>
        <p:txBody>
          <a:bodyPr>
            <a:normAutofit fontScale="92500" lnSpcReduction="10000"/>
          </a:bodyPr>
          <a:lstStyle/>
          <a:p>
            <a:r>
              <a:rPr lang="en-US" dirty="0">
                <a:solidFill>
                  <a:schemeClr val="tx2"/>
                </a:solidFill>
                <a:latin typeface="Arial" panose="020B0604020202020204"/>
              </a:rPr>
              <a:t>Diagram showing details of a gravity drop hammer for impression-die forging</a:t>
            </a:r>
          </a:p>
          <a:p>
            <a:r>
              <a:rPr lang="en-US" dirty="0">
                <a:solidFill>
                  <a:schemeClr val="tx2"/>
                </a:solidFill>
                <a:latin typeface="Arial" panose="020B0604020202020204"/>
              </a:rPr>
              <a:t>Dies are normally made from tool steel with high impact strength and high wear resistance.</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397929"/>
            <a:ext cx="5105400" cy="490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1955"/>
            <a:ext cx="1600199" cy="141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p:nvPr/>
        </p:nvSpPr>
        <p:spPr>
          <a:xfrm>
            <a:off x="1981200" y="63357"/>
            <a:ext cx="6553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00659B"/>
                </a:solidFill>
                <a:latin typeface="Arial" panose="020B0604020202020204"/>
              </a:rPr>
              <a:t>Forging Hammers</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8"/>
            <a:ext cx="6553200" cy="1143000"/>
          </a:xfrm>
        </p:spPr>
        <p:txBody>
          <a:bodyPr/>
          <a:lstStyle/>
          <a:p>
            <a:r>
              <a:rPr lang="en-US" dirty="0">
                <a:solidFill>
                  <a:srgbClr val="00659B"/>
                </a:solidFill>
                <a:latin typeface="Arial" panose="020B0604020202020204"/>
              </a:rPr>
              <a:t>Forging Hammers</a:t>
            </a:r>
            <a:endParaRPr lang="en-US" dirty="0"/>
          </a:p>
        </p:txBody>
      </p:sp>
      <p:sp>
        <p:nvSpPr>
          <p:cNvPr id="3" name="Content Placeholder 2"/>
          <p:cNvSpPr>
            <a:spLocks noGrp="1"/>
          </p:cNvSpPr>
          <p:nvPr>
            <p:ph idx="1"/>
          </p:nvPr>
        </p:nvSpPr>
        <p:spPr>
          <a:xfrm>
            <a:off x="660778" y="6181726"/>
            <a:ext cx="8229600" cy="609600"/>
          </a:xfrm>
        </p:spPr>
        <p:txBody>
          <a:bodyPr>
            <a:normAutofit fontScale="92500"/>
          </a:bodyPr>
          <a:lstStyle/>
          <a:p>
            <a:r>
              <a:rPr lang="en-US" dirty="0">
                <a:latin typeface="Arial" panose="020B0604020202020204"/>
              </a:rPr>
              <a:t>Drop forging hammer (power drop hammer)</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399" y="1428282"/>
            <a:ext cx="6256843" cy="4743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1955"/>
            <a:ext cx="1600199" cy="141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62200" y="274638"/>
            <a:ext cx="6324600" cy="1143000"/>
          </a:xfrm>
        </p:spPr>
        <p:txBody>
          <a:bodyPr/>
          <a:lstStyle/>
          <a:p>
            <a:r>
              <a:rPr lang="en-US">
                <a:solidFill>
                  <a:srgbClr val="00659B"/>
                </a:solidFill>
                <a:latin typeface="Arial" panose="020B0604020202020204"/>
              </a:rPr>
              <a:t>Press Forging</a:t>
            </a:r>
            <a:endParaRPr lang="en-US" dirty="0"/>
          </a:p>
        </p:txBody>
      </p:sp>
      <p:sp>
        <p:nvSpPr>
          <p:cNvPr id="3" name="Content Placeholder 2"/>
          <p:cNvSpPr>
            <a:spLocks noGrp="1"/>
          </p:cNvSpPr>
          <p:nvPr>
            <p:ph idx="1"/>
          </p:nvPr>
        </p:nvSpPr>
        <p:spPr>
          <a:xfrm>
            <a:off x="0" y="1600200"/>
            <a:ext cx="8610600" cy="4876800"/>
          </a:xfrm>
        </p:spPr>
        <p:txBody>
          <a:bodyPr>
            <a:normAutofit/>
          </a:bodyPr>
          <a:lstStyle/>
          <a:p>
            <a:pPr>
              <a:buFont typeface="Wingdings" panose="05000000000000000000" pitchFamily="2" charset="2"/>
              <a:buChar char="q"/>
            </a:pPr>
            <a:r>
              <a:rPr lang="en-US" sz="2400" dirty="0">
                <a:solidFill>
                  <a:srgbClr val="000000"/>
                </a:solidFill>
                <a:latin typeface="Arial" panose="020B0604020202020204"/>
              </a:rPr>
              <a:t>Apply gradual pressure to accomplish compression operation</a:t>
            </a:r>
          </a:p>
          <a:p>
            <a:pPr marL="0" indent="0">
              <a:buNone/>
            </a:pPr>
            <a:r>
              <a:rPr lang="en-US" sz="2400" b="1" i="1" u="sng" dirty="0">
                <a:solidFill>
                  <a:srgbClr val="CD0000"/>
                </a:solidFill>
                <a:latin typeface="Wingdings-Regular"/>
              </a:rPr>
              <a:t>􀂃</a:t>
            </a:r>
            <a:r>
              <a:rPr lang="en-US" sz="2400" b="1" i="1" u="sng" dirty="0">
                <a:solidFill>
                  <a:srgbClr val="C00000"/>
                </a:solidFill>
                <a:latin typeface="Arial" panose="020B0604020202020204"/>
              </a:rPr>
              <a:t>Types:</a:t>
            </a:r>
          </a:p>
          <a:p>
            <a:pPr marL="457200" indent="-457200">
              <a:buFont typeface="+mj-lt"/>
              <a:buAutoNum type="arabicPeriod"/>
            </a:pPr>
            <a:r>
              <a:rPr lang="en-US" sz="2400" b="1" i="1" u="sng" dirty="0">
                <a:solidFill>
                  <a:srgbClr val="000000"/>
                </a:solidFill>
                <a:latin typeface="Arial" panose="020B0604020202020204"/>
              </a:rPr>
              <a:t>Mechanical press </a:t>
            </a:r>
            <a:r>
              <a:rPr lang="en-US" sz="2400" dirty="0">
                <a:solidFill>
                  <a:srgbClr val="000000"/>
                </a:solidFill>
                <a:latin typeface="Arial" panose="020B0604020202020204"/>
              </a:rPr>
              <a:t>[</a:t>
            </a:r>
            <a:r>
              <a:rPr lang="en-US" sz="2400" i="1" dirty="0">
                <a:solidFill>
                  <a:srgbClr val="0070C0"/>
                </a:solidFill>
                <a:latin typeface="Arial" panose="020B0604020202020204"/>
              </a:rPr>
              <a:t>equipment inverts rotation of drive motor into linear motion of ram</a:t>
            </a:r>
            <a:r>
              <a:rPr lang="en-US" sz="2400" dirty="0">
                <a:solidFill>
                  <a:srgbClr val="000000"/>
                </a:solidFill>
                <a:latin typeface="Arial" panose="020B0604020202020204"/>
              </a:rPr>
              <a:t>]</a:t>
            </a:r>
          </a:p>
          <a:p>
            <a:pPr>
              <a:buFont typeface="Wingdings" panose="05000000000000000000" pitchFamily="2" charset="2"/>
              <a:buChar char="Ø"/>
            </a:pPr>
            <a:r>
              <a:rPr lang="en-US" sz="2400" dirty="0">
                <a:solidFill>
                  <a:srgbClr val="000000"/>
                </a:solidFill>
                <a:latin typeface="Arial" panose="020B0604020202020204"/>
              </a:rPr>
              <a:t>These presses are </a:t>
            </a:r>
            <a:r>
              <a:rPr lang="en-US" sz="2400" b="1" i="1" u="sng" dirty="0">
                <a:solidFill>
                  <a:srgbClr val="000000"/>
                </a:solidFill>
                <a:latin typeface="Arial" panose="020B0604020202020204"/>
              </a:rPr>
              <a:t>stroke limited</a:t>
            </a:r>
            <a:r>
              <a:rPr lang="en-US" sz="2400" dirty="0">
                <a:solidFill>
                  <a:srgbClr val="000000"/>
                </a:solidFill>
                <a:latin typeface="Arial" panose="020B0604020202020204"/>
              </a:rPr>
              <a:t>, with speeds varying from a maximum at the center of the stroke to zero at the bottom.</a:t>
            </a:r>
          </a:p>
          <a:p>
            <a:pPr>
              <a:buFont typeface="Wingdings" panose="05000000000000000000" pitchFamily="2" charset="2"/>
              <a:buChar char="Ø"/>
            </a:pPr>
            <a:r>
              <a:rPr lang="en-US" sz="2400" dirty="0">
                <a:solidFill>
                  <a:srgbClr val="000000"/>
                </a:solidFill>
                <a:latin typeface="Arial" panose="020B0604020202020204"/>
              </a:rPr>
              <a:t>The force available depends on the stroke position and becomes extremely large at the bottom-dead center position; thus proper setup is essential to avoid breaking the dies or other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600199" cy="141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228600" y="1600200"/>
            <a:ext cx="6477000" cy="42672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US" sz="2800" dirty="0">
                <a:solidFill>
                  <a:srgbClr val="000000"/>
                </a:solidFill>
                <a:latin typeface="Arial" panose="020B0604020202020204"/>
              </a:rPr>
              <a:t>Apply gradual pressure to accomplish compression operation</a:t>
            </a:r>
          </a:p>
          <a:p>
            <a:pPr marL="0" indent="0">
              <a:buFont typeface="Arial" panose="020B0604020202020204" pitchFamily="34" charset="0"/>
              <a:buNone/>
            </a:pPr>
            <a:r>
              <a:rPr lang="en-US" sz="2800" b="1" i="1" u="sng" dirty="0">
                <a:solidFill>
                  <a:srgbClr val="CD0000"/>
                </a:solidFill>
                <a:latin typeface="Wingdings-Regular"/>
              </a:rPr>
              <a:t>􀂃</a:t>
            </a:r>
            <a:r>
              <a:rPr lang="en-US" sz="2800" b="1" i="1" u="sng" dirty="0">
                <a:solidFill>
                  <a:srgbClr val="C00000"/>
                </a:solidFill>
                <a:latin typeface="Arial" panose="020B0604020202020204"/>
              </a:rPr>
              <a:t>Types:</a:t>
            </a:r>
          </a:p>
          <a:p>
            <a:pPr marL="514350" indent="-514350">
              <a:buFont typeface="+mj-lt"/>
              <a:buAutoNum type="arabicPeriod" startAt="2"/>
            </a:pPr>
            <a:r>
              <a:rPr lang="en-US" sz="2800" b="1" i="1" u="sng" dirty="0">
                <a:solidFill>
                  <a:srgbClr val="000000"/>
                </a:solidFill>
                <a:latin typeface="Arial" panose="020B0604020202020204"/>
              </a:rPr>
              <a:t>Hydraulic press </a:t>
            </a:r>
            <a:r>
              <a:rPr lang="en-US" sz="2800" dirty="0">
                <a:solidFill>
                  <a:srgbClr val="000000"/>
                </a:solidFill>
                <a:latin typeface="Arial" panose="020B0604020202020204"/>
              </a:rPr>
              <a:t>- hydraulic piston actuates ram: these presses have a constant low speed and are load limited.</a:t>
            </a:r>
          </a:p>
          <a:p>
            <a:pPr>
              <a:buFont typeface="Wingdings" panose="05000000000000000000" pitchFamily="2" charset="2"/>
              <a:buChar char="q"/>
            </a:pPr>
            <a:r>
              <a:rPr lang="en-US" sz="2800" dirty="0">
                <a:solidFill>
                  <a:srgbClr val="000000"/>
                </a:solidFill>
                <a:latin typeface="Arial" panose="020B0604020202020204"/>
              </a:rPr>
              <a:t>Large amounts of energy can be transmitted to the </a:t>
            </a:r>
            <a:r>
              <a:rPr lang="en-US" sz="2800" dirty="0" err="1">
                <a:solidFill>
                  <a:srgbClr val="000000"/>
                </a:solidFill>
                <a:latin typeface="Arial" panose="020B0604020202020204"/>
              </a:rPr>
              <a:t>workpiece</a:t>
            </a:r>
            <a:r>
              <a:rPr lang="en-US" sz="2800" dirty="0">
                <a:solidFill>
                  <a:srgbClr val="000000"/>
                </a:solidFill>
                <a:latin typeface="Arial" panose="020B0604020202020204"/>
              </a:rPr>
              <a:t> by a constant load that is available throughout the stroke.</a:t>
            </a:r>
          </a:p>
          <a:p>
            <a:endParaRPr lang="en-US" sz="2800" dirty="0">
              <a:solidFill>
                <a:srgbClr val="000000"/>
              </a:solidFill>
              <a:latin typeface="Arial" panose="020B0604020202020204"/>
            </a:endParaRPr>
          </a:p>
        </p:txBody>
      </p:sp>
      <p:sp>
        <p:nvSpPr>
          <p:cNvPr id="5" name="Title 1"/>
          <p:cNvSpPr>
            <a:spLocks noGrp="1"/>
          </p:cNvSpPr>
          <p:nvPr>
            <p:ph type="title"/>
          </p:nvPr>
        </p:nvSpPr>
        <p:spPr>
          <a:xfrm>
            <a:off x="1981200" y="274638"/>
            <a:ext cx="6705600" cy="1143000"/>
          </a:xfrm>
        </p:spPr>
        <p:txBody>
          <a:bodyPr/>
          <a:lstStyle/>
          <a:p>
            <a:r>
              <a:rPr lang="en-US" dirty="0">
                <a:solidFill>
                  <a:srgbClr val="00659B"/>
                </a:solidFill>
                <a:latin typeface="Arial" panose="020B0604020202020204"/>
              </a:rPr>
              <a:t>Press Forging</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600199" cy="141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209800"/>
            <a:ext cx="24511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228600" y="1600200"/>
            <a:ext cx="8915400" cy="426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rgbClr val="000000"/>
                </a:solidFill>
                <a:latin typeface="Arial" panose="020B0604020202020204"/>
              </a:rPr>
              <a:t>Apply gradual pressure to accomplish compression operation</a:t>
            </a:r>
          </a:p>
          <a:p>
            <a:pPr marL="0" indent="0">
              <a:buFont typeface="Arial" panose="020B0604020202020204" pitchFamily="34" charset="0"/>
              <a:buNone/>
            </a:pPr>
            <a:r>
              <a:rPr lang="en-US" sz="2400" b="1" i="1" u="sng" dirty="0">
                <a:solidFill>
                  <a:srgbClr val="CD0000"/>
                </a:solidFill>
                <a:latin typeface="Wingdings-Regular"/>
              </a:rPr>
              <a:t>􀂃</a:t>
            </a:r>
            <a:r>
              <a:rPr lang="en-US" sz="2400" b="1" i="1" u="sng" dirty="0">
                <a:solidFill>
                  <a:srgbClr val="C00000"/>
                </a:solidFill>
                <a:latin typeface="Arial" panose="020B0604020202020204"/>
              </a:rPr>
              <a:t>Types:</a:t>
            </a:r>
          </a:p>
          <a:p>
            <a:pPr marL="457200" indent="-457200">
              <a:buFont typeface="+mj-lt"/>
              <a:buAutoNum type="arabicPeriod" startAt="3"/>
            </a:pPr>
            <a:r>
              <a:rPr lang="en-US" sz="2400" b="1" i="1" u="sng" dirty="0">
                <a:solidFill>
                  <a:srgbClr val="000000"/>
                </a:solidFill>
                <a:latin typeface="Arial" panose="020B0604020202020204"/>
              </a:rPr>
              <a:t>Screw press </a:t>
            </a:r>
            <a:r>
              <a:rPr lang="en-US" sz="2400" dirty="0">
                <a:solidFill>
                  <a:srgbClr val="000000"/>
                </a:solidFill>
                <a:latin typeface="Arial" panose="020B0604020202020204"/>
              </a:rPr>
              <a:t>- screw mechanism drives ram : these presses deriving their energy from a flywheel</a:t>
            </a:r>
          </a:p>
          <a:p>
            <a:pPr>
              <a:buFont typeface="Wingdings" panose="05000000000000000000" pitchFamily="2" charset="2"/>
              <a:buChar char="Ø"/>
            </a:pPr>
            <a:r>
              <a:rPr lang="en-US" sz="2400" dirty="0">
                <a:solidFill>
                  <a:srgbClr val="000000"/>
                </a:solidFill>
                <a:latin typeface="Arial" panose="020B0604020202020204"/>
              </a:rPr>
              <a:t>Screw presses transmits the forging load through a vertical screw.</a:t>
            </a:r>
          </a:p>
          <a:p>
            <a:pPr>
              <a:buFont typeface="Wingdings" panose="05000000000000000000" pitchFamily="2" charset="2"/>
              <a:buChar char="Ø"/>
            </a:pPr>
            <a:r>
              <a:rPr lang="en-US" sz="2400" dirty="0">
                <a:solidFill>
                  <a:srgbClr val="000000"/>
                </a:solidFill>
                <a:latin typeface="Arial" panose="020B0604020202020204"/>
              </a:rPr>
              <a:t>These presses are energy limited and can be used for a variety of forging operations.</a:t>
            </a:r>
          </a:p>
          <a:p>
            <a:pPr>
              <a:buFont typeface="Wingdings" panose="05000000000000000000" pitchFamily="2" charset="2"/>
              <a:buChar char="Ø"/>
            </a:pPr>
            <a:r>
              <a:rPr lang="en-US" sz="2400" dirty="0">
                <a:solidFill>
                  <a:srgbClr val="000000"/>
                </a:solidFill>
                <a:latin typeface="Arial" panose="020B0604020202020204"/>
              </a:rPr>
              <a:t>The presses are particularly suitable for producing small quantities, producing parts requiring precision ( such as turbine blades), and for controlling the ram speed.</a:t>
            </a:r>
            <a:endParaRPr lang="en-US" sz="2400" dirty="0"/>
          </a:p>
        </p:txBody>
      </p:sp>
      <p:sp>
        <p:nvSpPr>
          <p:cNvPr id="5" name="Title 1"/>
          <p:cNvSpPr>
            <a:spLocks noGrp="1"/>
          </p:cNvSpPr>
          <p:nvPr>
            <p:ph type="title"/>
          </p:nvPr>
        </p:nvSpPr>
        <p:spPr>
          <a:xfrm>
            <a:off x="1981200" y="274638"/>
            <a:ext cx="6705600" cy="1143000"/>
          </a:xfrm>
        </p:spPr>
        <p:txBody>
          <a:bodyPr/>
          <a:lstStyle/>
          <a:p>
            <a:r>
              <a:rPr lang="en-US" dirty="0">
                <a:solidFill>
                  <a:srgbClr val="00659B"/>
                </a:solidFill>
                <a:latin typeface="Arial" panose="020B0604020202020204"/>
              </a:rPr>
              <a:t>Press Forging</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600199" cy="141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latin typeface="Times New Roman" panose="02020603050405020304" pitchFamily="18" charset="0"/>
              </a:rPr>
              <a:t>Classification of Rolling Process</a:t>
            </a:r>
            <a:endParaRPr lang="en-US" dirty="0"/>
          </a:p>
        </p:txBody>
      </p:sp>
      <p:sp>
        <p:nvSpPr>
          <p:cNvPr id="3" name="Content Placeholder 2"/>
          <p:cNvSpPr>
            <a:spLocks noGrp="1"/>
          </p:cNvSpPr>
          <p:nvPr>
            <p:ph idx="1"/>
          </p:nvPr>
        </p:nvSpPr>
        <p:spPr/>
        <p:txBody>
          <a:bodyPr/>
          <a:lstStyle/>
          <a:p>
            <a:pPr marL="236855" indent="-236855"/>
            <a:endParaRPr lang="en-US" dirty="0">
              <a:solidFill>
                <a:srgbClr val="FF0000"/>
              </a:solidFill>
              <a:latin typeface="Times New Roman" panose="02020603050405020304" pitchFamily="18" charset="0"/>
            </a:endParaRPr>
          </a:p>
          <a:p>
            <a:pPr marL="236855" indent="-236855">
              <a:buNone/>
            </a:pPr>
            <a:r>
              <a:rPr lang="en-US" dirty="0">
                <a:solidFill>
                  <a:srgbClr val="FF0066"/>
                </a:solidFill>
                <a:latin typeface="Times New Roman" panose="02020603050405020304" pitchFamily="18" charset="0"/>
              </a:rPr>
              <a:t>  </a:t>
            </a:r>
            <a:r>
              <a:rPr lang="en-US" dirty="0" err="1">
                <a:solidFill>
                  <a:srgbClr val="FF0066"/>
                </a:solidFill>
                <a:latin typeface="Times New Roman" panose="02020603050405020304" pitchFamily="18" charset="0"/>
              </a:rPr>
              <a:t>i</a:t>
            </a:r>
            <a:r>
              <a:rPr lang="en-US" dirty="0">
                <a:solidFill>
                  <a:srgbClr val="FF0066"/>
                </a:solidFill>
                <a:latin typeface="Times New Roman" panose="02020603050405020304" pitchFamily="18" charset="0"/>
              </a:rPr>
              <a:t>) Hot Rolling</a:t>
            </a:r>
          </a:p>
          <a:p>
            <a:pPr marL="236855" indent="-236855">
              <a:buNone/>
            </a:pPr>
            <a:r>
              <a:rPr lang="en-US" dirty="0">
                <a:solidFill>
                  <a:srgbClr val="FF0066"/>
                </a:solidFill>
                <a:latin typeface="Times New Roman" panose="02020603050405020304" pitchFamily="18" charset="0"/>
              </a:rPr>
              <a:t> ii) Cold Rolling</a:t>
            </a:r>
          </a:p>
          <a:p>
            <a:pPr marL="236855" indent="-236855">
              <a:buNone/>
            </a:pPr>
            <a:r>
              <a:rPr lang="en-US" dirty="0">
                <a:solidFill>
                  <a:srgbClr val="FF0066"/>
                </a:solidFill>
                <a:latin typeface="Times New Roman" panose="02020603050405020304" pitchFamily="18" charset="0"/>
              </a:rPr>
              <a:t>iii) Powder Rolling</a:t>
            </a:r>
          </a:p>
          <a:p>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399" y="685800"/>
            <a:ext cx="5791200" cy="776819"/>
          </a:xfrm>
        </p:spPr>
        <p:txBody>
          <a:bodyPr>
            <a:normAutofit/>
          </a:bodyPr>
          <a:lstStyle/>
          <a:p>
            <a:r>
              <a:rPr lang="en-US" dirty="0">
                <a:solidFill>
                  <a:srgbClr val="00659B"/>
                </a:solidFill>
                <a:latin typeface="Arial" panose="020B0604020202020204"/>
              </a:rPr>
              <a:t>Heading</a:t>
            </a:r>
            <a:endParaRPr lang="en-US" dirty="0"/>
          </a:p>
        </p:txBody>
      </p:sp>
      <p:sp>
        <p:nvSpPr>
          <p:cNvPr id="3" name="Content Placeholder 2"/>
          <p:cNvSpPr>
            <a:spLocks noGrp="1"/>
          </p:cNvSpPr>
          <p:nvPr>
            <p:ph idx="1"/>
          </p:nvPr>
        </p:nvSpPr>
        <p:spPr>
          <a:xfrm>
            <a:off x="76200" y="1600200"/>
            <a:ext cx="8915400" cy="5181600"/>
          </a:xfrm>
        </p:spPr>
        <p:txBody>
          <a:bodyPr>
            <a:noAutofit/>
          </a:bodyPr>
          <a:lstStyle/>
          <a:p>
            <a:pPr>
              <a:buFont typeface="Wingdings" panose="05000000000000000000" pitchFamily="2" charset="2"/>
              <a:buChar char="q"/>
            </a:pPr>
            <a:r>
              <a:rPr lang="en-US" sz="2800" dirty="0"/>
              <a:t>This is basically an </a:t>
            </a:r>
            <a:r>
              <a:rPr lang="en-US" sz="2800" b="1" i="1" u="sng" dirty="0">
                <a:solidFill>
                  <a:srgbClr val="C00000"/>
                </a:solidFill>
              </a:rPr>
              <a:t>upsetting</a:t>
            </a:r>
            <a:r>
              <a:rPr lang="en-US" sz="2800" dirty="0"/>
              <a:t> operation, typically performed at the end of a  rod to produce a shape with larger cross section.</a:t>
            </a:r>
          </a:p>
          <a:p>
            <a:pPr>
              <a:buFont typeface="Wingdings" panose="05000000000000000000" pitchFamily="2" charset="2"/>
              <a:buChar char="q"/>
            </a:pPr>
            <a:r>
              <a:rPr lang="en-US" sz="2800" dirty="0"/>
              <a:t>Examples are the heads of </a:t>
            </a:r>
            <a:r>
              <a:rPr lang="en-US" sz="2800" b="1" i="1" dirty="0"/>
              <a:t>bolts</a:t>
            </a:r>
            <a:r>
              <a:rPr lang="en-US" sz="2800" dirty="0"/>
              <a:t>, </a:t>
            </a:r>
            <a:r>
              <a:rPr lang="en-US" sz="2800" b="1" i="1" dirty="0"/>
              <a:t>screws</a:t>
            </a:r>
            <a:r>
              <a:rPr lang="en-US" sz="2800" dirty="0"/>
              <a:t>, </a:t>
            </a:r>
            <a:r>
              <a:rPr lang="en-US" sz="2800" b="1" i="1" dirty="0"/>
              <a:t>nails</a:t>
            </a:r>
            <a:r>
              <a:rPr lang="en-US" sz="2800" dirty="0"/>
              <a:t> and </a:t>
            </a:r>
            <a:r>
              <a:rPr lang="en-US" sz="2800" b="1" i="1" dirty="0"/>
              <a:t>similar</a:t>
            </a:r>
            <a:r>
              <a:rPr lang="en-US" sz="2800" dirty="0"/>
              <a:t> </a:t>
            </a:r>
            <a:r>
              <a:rPr lang="en-US" sz="2800" b="1" i="1" dirty="0"/>
              <a:t>products</a:t>
            </a:r>
            <a:r>
              <a:rPr lang="en-US" sz="2800" dirty="0"/>
              <a:t>.</a:t>
            </a:r>
          </a:p>
          <a:p>
            <a:pPr>
              <a:buFont typeface="Wingdings" panose="05000000000000000000" pitchFamily="2" charset="2"/>
              <a:buChar char="q"/>
            </a:pPr>
            <a:r>
              <a:rPr lang="en-US" sz="2800" i="1" u="sng" dirty="0">
                <a:solidFill>
                  <a:srgbClr val="C00000"/>
                </a:solidFill>
              </a:rPr>
              <a:t>Disadvantage:</a:t>
            </a:r>
          </a:p>
          <a:p>
            <a:pPr>
              <a:buFont typeface="Wingdings" panose="05000000000000000000" pitchFamily="2" charset="2"/>
              <a:buChar char="q"/>
            </a:pPr>
            <a:r>
              <a:rPr lang="en-US" sz="2800" dirty="0">
                <a:solidFill>
                  <a:srgbClr val="002060"/>
                </a:solidFill>
              </a:rPr>
              <a:t>There is a tendency for the part to buckle if its length-to-diameter ratio of the part is too high.</a:t>
            </a:r>
          </a:p>
          <a:p>
            <a:pPr>
              <a:buFont typeface="Wingdings" panose="05000000000000000000" pitchFamily="2" charset="2"/>
              <a:buChar char="q"/>
            </a:pPr>
            <a:r>
              <a:rPr lang="en-US" sz="2800" dirty="0"/>
              <a:t>Heading is done on machines called headers, which are typically highly automated horizontal machines with high production rates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600199" cy="141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p:nvPr/>
        </p:nvSpPr>
        <p:spPr>
          <a:xfrm>
            <a:off x="1828800" y="0"/>
            <a:ext cx="6629400" cy="86836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solidFill>
                  <a:schemeClr val="tx2"/>
                </a:solidFill>
              </a:rPr>
              <a:t>Various Forging operations</a:t>
            </a:r>
            <a:endParaRPr lang="en-US" dirty="0">
              <a:solidFill>
                <a:schemeClr val="tx2"/>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399" y="685800"/>
            <a:ext cx="5791200" cy="776819"/>
          </a:xfrm>
        </p:spPr>
        <p:txBody>
          <a:bodyPr>
            <a:normAutofit/>
          </a:bodyPr>
          <a:lstStyle/>
          <a:p>
            <a:r>
              <a:rPr lang="en-US" dirty="0">
                <a:solidFill>
                  <a:srgbClr val="00659B"/>
                </a:solidFill>
                <a:latin typeface="Arial" panose="020B0604020202020204"/>
              </a:rPr>
              <a:t>Heading</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600199" cy="141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p:nvPr/>
        </p:nvSpPr>
        <p:spPr>
          <a:xfrm>
            <a:off x="1828800" y="0"/>
            <a:ext cx="6629400" cy="86836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solidFill>
                  <a:schemeClr val="tx2"/>
                </a:solidFill>
              </a:rPr>
              <a:t>Various Forging operations</a:t>
            </a:r>
            <a:endParaRPr lang="en-US" dirty="0">
              <a:solidFill>
                <a:schemeClr val="tx2"/>
              </a:solidFill>
            </a:endParaRPr>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8" y="2249364"/>
            <a:ext cx="9026236" cy="297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81000" y="5410200"/>
            <a:ext cx="8534399" cy="646331"/>
          </a:xfrm>
          <a:prstGeom prst="rect">
            <a:avLst/>
          </a:prstGeom>
        </p:spPr>
        <p:txBody>
          <a:bodyPr wrap="square">
            <a:spAutoFit/>
          </a:bodyPr>
          <a:lstStyle/>
          <a:p>
            <a:r>
              <a:rPr lang="en-US" dirty="0">
                <a:solidFill>
                  <a:srgbClr val="000000"/>
                </a:solidFill>
                <a:latin typeface="Arial" panose="020B0604020202020204"/>
              </a:rPr>
              <a:t>Wire or bar stock is fed into machine, end is headed, then piece is cut to proper length</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5601"/>
            <a:ext cx="5791200" cy="1143000"/>
          </a:xfrm>
        </p:spPr>
        <p:txBody>
          <a:bodyPr>
            <a:normAutofit fontScale="90000"/>
          </a:bodyPr>
          <a:lstStyle/>
          <a:p>
            <a:r>
              <a:rPr lang="en-US" dirty="0">
                <a:solidFill>
                  <a:srgbClr val="00659B"/>
                </a:solidFill>
                <a:latin typeface="Arial" panose="020B0604020202020204"/>
              </a:rPr>
              <a:t>Upsetting and Heading</a:t>
            </a:r>
            <a:endParaRPr lang="en-US" dirty="0"/>
          </a:p>
        </p:txBody>
      </p:sp>
      <p:sp>
        <p:nvSpPr>
          <p:cNvPr id="3" name="Content Placeholder 2"/>
          <p:cNvSpPr>
            <a:spLocks noGrp="1"/>
          </p:cNvSpPr>
          <p:nvPr>
            <p:ph idx="1"/>
          </p:nvPr>
        </p:nvSpPr>
        <p:spPr>
          <a:xfrm>
            <a:off x="152400" y="1371600"/>
            <a:ext cx="8686800" cy="5395381"/>
          </a:xfrm>
        </p:spPr>
        <p:txBody>
          <a:bodyPr>
            <a:noAutofit/>
          </a:bodyPr>
          <a:lstStyle/>
          <a:p>
            <a:r>
              <a:rPr lang="en-US" sz="2800" dirty="0">
                <a:solidFill>
                  <a:srgbClr val="000000"/>
                </a:solidFill>
                <a:latin typeface="Arial" panose="020B0604020202020204"/>
              </a:rPr>
              <a:t>Forging process used to form heads on nails, bolts, and similar hardware products. </a:t>
            </a:r>
            <a:r>
              <a:rPr lang="en-US" sz="2800" dirty="0">
                <a:solidFill>
                  <a:srgbClr val="000065"/>
                </a:solidFill>
                <a:latin typeface="Times New Roman" panose="02020603050405020304"/>
              </a:rPr>
              <a:t>The leading section of the stock is forged to form a head section using closed-die forging.</a:t>
            </a:r>
            <a:endParaRPr lang="en-US" sz="2800" dirty="0">
              <a:solidFill>
                <a:srgbClr val="000000"/>
              </a:solidFill>
              <a:latin typeface="Arial" panose="020B0604020202020204"/>
            </a:endParaRPr>
          </a:p>
          <a:p>
            <a:r>
              <a:rPr lang="en-US" sz="2800" dirty="0">
                <a:solidFill>
                  <a:srgbClr val="000000"/>
                </a:solidFill>
                <a:latin typeface="Arial" panose="020B0604020202020204"/>
              </a:rPr>
              <a:t>Performed cold, warm, or hot on machines called </a:t>
            </a:r>
            <a:r>
              <a:rPr lang="en-US" sz="2800" i="1" dirty="0">
                <a:solidFill>
                  <a:srgbClr val="000000"/>
                </a:solidFill>
                <a:latin typeface="Arial" panose="020B0604020202020204"/>
              </a:rPr>
              <a:t>headers </a:t>
            </a:r>
            <a:r>
              <a:rPr lang="en-US" sz="2800" dirty="0">
                <a:solidFill>
                  <a:srgbClr val="000000"/>
                </a:solidFill>
                <a:latin typeface="Arial" panose="020B0604020202020204"/>
              </a:rPr>
              <a:t>or </a:t>
            </a:r>
            <a:r>
              <a:rPr lang="en-US" sz="2800" i="1" dirty="0">
                <a:solidFill>
                  <a:srgbClr val="000000"/>
                </a:solidFill>
                <a:latin typeface="Arial" panose="020B0604020202020204"/>
              </a:rPr>
              <a:t>formers</a:t>
            </a:r>
          </a:p>
          <a:p>
            <a:r>
              <a:rPr lang="en-US" sz="2800" dirty="0">
                <a:solidFill>
                  <a:srgbClr val="000000"/>
                </a:solidFill>
                <a:latin typeface="Arial" panose="020B0604020202020204"/>
              </a:rPr>
              <a:t>Wire or bar stock is fed into machine, end is headed, then piece is cut to proper length</a:t>
            </a:r>
          </a:p>
          <a:p>
            <a:r>
              <a:rPr lang="en-US" sz="2800" dirty="0">
                <a:solidFill>
                  <a:srgbClr val="000000"/>
                </a:solidFill>
                <a:latin typeface="Arial" panose="020B0604020202020204"/>
              </a:rPr>
              <a:t>For bolts and screws, thread rolling is then used to form threads</a:t>
            </a:r>
            <a:endParaRPr lang="en-US"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600199" cy="141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52400"/>
            <a:ext cx="5715000" cy="1143000"/>
          </a:xfrm>
        </p:spPr>
        <p:txBody>
          <a:bodyPr>
            <a:normAutofit fontScale="90000"/>
          </a:bodyPr>
          <a:lstStyle/>
          <a:p>
            <a:r>
              <a:rPr lang="en-US" dirty="0">
                <a:solidFill>
                  <a:srgbClr val="00659B"/>
                </a:solidFill>
                <a:latin typeface="Arial" panose="020B0604020202020204"/>
              </a:rPr>
              <a:t>Upset and head Forging</a:t>
            </a:r>
            <a:endParaRPr lang="en-US" dirty="0"/>
          </a:p>
        </p:txBody>
      </p:sp>
      <p:sp>
        <p:nvSpPr>
          <p:cNvPr id="3" name="Content Placeholder 2"/>
          <p:cNvSpPr>
            <a:spLocks noGrp="1"/>
          </p:cNvSpPr>
          <p:nvPr>
            <p:ph idx="1"/>
          </p:nvPr>
        </p:nvSpPr>
        <p:spPr>
          <a:xfrm>
            <a:off x="76200" y="4572000"/>
            <a:ext cx="7315200" cy="2438400"/>
          </a:xfrm>
        </p:spPr>
        <p:txBody>
          <a:bodyPr>
            <a:normAutofit/>
          </a:bodyPr>
          <a:lstStyle/>
          <a:p>
            <a:pPr>
              <a:buFont typeface="Wingdings" panose="05000000000000000000" pitchFamily="2" charset="2"/>
              <a:buChar char="Ø"/>
            </a:pPr>
            <a:r>
              <a:rPr lang="en-US" sz="2200" dirty="0">
                <a:solidFill>
                  <a:srgbClr val="C00000"/>
                </a:solidFill>
                <a:latin typeface="Arial" panose="020B0604020202020204"/>
              </a:rPr>
              <a:t>Upset forging to form a head on a bolt. </a:t>
            </a:r>
            <a:r>
              <a:rPr lang="en-US" sz="2200" dirty="0">
                <a:solidFill>
                  <a:srgbClr val="C00000"/>
                </a:solidFill>
                <a:sym typeface="Symbol" panose="05050102010706020507" pitchFamily="18" charset="2"/>
              </a:rPr>
              <a:t>The cycle consists of: </a:t>
            </a:r>
          </a:p>
          <a:p>
            <a:pPr marL="457200" lvl="0" indent="-457200">
              <a:lnSpc>
                <a:spcPct val="90000"/>
              </a:lnSpc>
              <a:buFontTx/>
              <a:buAutoNum type="arabicParenBoth"/>
            </a:pPr>
            <a:r>
              <a:rPr lang="en-US" sz="2200" b="1" dirty="0">
                <a:solidFill>
                  <a:schemeClr val="tx2">
                    <a:lumMod val="50000"/>
                  </a:schemeClr>
                </a:solidFill>
                <a:sym typeface="Symbol" panose="05050102010706020507" pitchFamily="18" charset="2"/>
              </a:rPr>
              <a:t>wire stock is fed to the stop</a:t>
            </a:r>
          </a:p>
          <a:p>
            <a:pPr marL="457200" lvl="0" indent="-457200">
              <a:lnSpc>
                <a:spcPct val="90000"/>
              </a:lnSpc>
              <a:buNone/>
            </a:pPr>
            <a:r>
              <a:rPr lang="en-US" sz="2200" b="1" dirty="0">
                <a:solidFill>
                  <a:schemeClr val="tx2">
                    <a:lumMod val="50000"/>
                  </a:schemeClr>
                </a:solidFill>
                <a:sym typeface="Symbol" panose="05050102010706020507" pitchFamily="18" charset="2"/>
              </a:rPr>
              <a:t>(2)  gripping dies close on the stock and the stop is retracted </a:t>
            </a:r>
          </a:p>
          <a:p>
            <a:pPr marL="457200" lvl="0" indent="-457200">
              <a:lnSpc>
                <a:spcPct val="90000"/>
              </a:lnSpc>
              <a:buNone/>
            </a:pPr>
            <a:r>
              <a:rPr lang="en-US" sz="2200" b="1" dirty="0">
                <a:solidFill>
                  <a:schemeClr val="tx2">
                    <a:lumMod val="50000"/>
                  </a:schemeClr>
                </a:solidFill>
                <a:sym typeface="Symbol" panose="05050102010706020507" pitchFamily="18" charset="2"/>
              </a:rPr>
              <a:t>(3)  punch moves forward</a:t>
            </a:r>
          </a:p>
          <a:p>
            <a:pPr marL="457200" lvl="0" indent="-457200">
              <a:lnSpc>
                <a:spcPct val="90000"/>
              </a:lnSpc>
              <a:buNone/>
            </a:pPr>
            <a:r>
              <a:rPr lang="en-US" sz="2200" b="1" dirty="0">
                <a:solidFill>
                  <a:schemeClr val="tx2">
                    <a:lumMod val="50000"/>
                  </a:schemeClr>
                </a:solidFill>
                <a:sym typeface="Symbol" panose="05050102010706020507" pitchFamily="18" charset="2"/>
              </a:rPr>
              <a:t>(4)  Punching more to form the head </a:t>
            </a:r>
          </a:p>
          <a:p>
            <a:endParaRPr lang="en-US" sz="22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19200"/>
            <a:ext cx="8934534" cy="3402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51955"/>
            <a:ext cx="1295400" cy="114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2737"/>
            <a:ext cx="6096000" cy="944562"/>
          </a:xfrm>
        </p:spPr>
        <p:txBody>
          <a:bodyPr>
            <a:normAutofit fontScale="90000"/>
          </a:bodyPr>
          <a:lstStyle/>
          <a:p>
            <a:r>
              <a:rPr lang="en-US" dirty="0">
                <a:solidFill>
                  <a:srgbClr val="00659B"/>
                </a:solidFill>
                <a:latin typeface="Arial" panose="020B0604020202020204"/>
              </a:rPr>
              <a:t>Heading (Upset Forging)</a:t>
            </a:r>
            <a:endParaRPr lang="en-US" dirty="0"/>
          </a:p>
        </p:txBody>
      </p:sp>
      <p:sp>
        <p:nvSpPr>
          <p:cNvPr id="3" name="Content Placeholder 2"/>
          <p:cNvSpPr>
            <a:spLocks noGrp="1"/>
          </p:cNvSpPr>
          <p:nvPr>
            <p:ph idx="1"/>
          </p:nvPr>
        </p:nvSpPr>
        <p:spPr>
          <a:xfrm>
            <a:off x="0" y="4724400"/>
            <a:ext cx="8735277" cy="2209800"/>
          </a:xfrm>
        </p:spPr>
        <p:txBody>
          <a:bodyPr>
            <a:normAutofit/>
          </a:bodyPr>
          <a:lstStyle/>
          <a:p>
            <a:pPr marL="457200" lvl="0" indent="-457200">
              <a:buNone/>
            </a:pPr>
            <a:r>
              <a:rPr lang="en-US" sz="2000" dirty="0">
                <a:solidFill>
                  <a:prstClr val="black"/>
                </a:solidFill>
                <a:sym typeface="Symbol" panose="05050102010706020507" pitchFamily="18" charset="2"/>
              </a:rPr>
              <a:t> Examples of heading (upset forging) operations: </a:t>
            </a:r>
          </a:p>
          <a:p>
            <a:pPr marL="457200" lvl="0" indent="-457200">
              <a:buFontTx/>
              <a:buAutoNum type="alphaLcParenBoth"/>
            </a:pPr>
            <a:r>
              <a:rPr lang="en-US" sz="2000" dirty="0">
                <a:solidFill>
                  <a:prstClr val="black"/>
                </a:solidFill>
                <a:sym typeface="Symbol" panose="05050102010706020507" pitchFamily="18" charset="2"/>
              </a:rPr>
              <a:t>heading a nail using open dies.</a:t>
            </a:r>
          </a:p>
          <a:p>
            <a:pPr marL="457200" lvl="0" indent="-457200">
              <a:buFontTx/>
              <a:buAutoNum type="alphaLcParenBoth"/>
            </a:pPr>
            <a:r>
              <a:rPr lang="en-US" sz="2000" dirty="0">
                <a:solidFill>
                  <a:prstClr val="black"/>
                </a:solidFill>
                <a:sym typeface="Symbol" panose="05050102010706020507" pitchFamily="18" charset="2"/>
              </a:rPr>
              <a:t>round head formed by punch).</a:t>
            </a:r>
          </a:p>
          <a:p>
            <a:pPr marL="457200" lvl="0" indent="-457200">
              <a:buNone/>
            </a:pPr>
            <a:r>
              <a:rPr lang="en-US" sz="2000" dirty="0">
                <a:solidFill>
                  <a:prstClr val="black"/>
                </a:solidFill>
                <a:sym typeface="Symbol" panose="05050102010706020507" pitchFamily="18" charset="2"/>
              </a:rPr>
              <a:t>(c) and (d)  two common head styles for screws formed by die.</a:t>
            </a:r>
          </a:p>
          <a:p>
            <a:pPr marL="457200" lvl="0" indent="-457200">
              <a:buNone/>
            </a:pPr>
            <a:r>
              <a:rPr lang="en-US" sz="2000" dirty="0">
                <a:solidFill>
                  <a:prstClr val="black"/>
                </a:solidFill>
                <a:sym typeface="Symbol" panose="05050102010706020507" pitchFamily="18" charset="2"/>
              </a:rPr>
              <a:t>(e)  carriage bolt head formed by punch and die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762" y="51955"/>
            <a:ext cx="1466237" cy="129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5306"/>
            <a:ext cx="9187046" cy="3435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037" y="51955"/>
            <a:ext cx="6687162" cy="1091045"/>
          </a:xfrm>
        </p:spPr>
        <p:txBody>
          <a:bodyPr/>
          <a:lstStyle/>
          <a:p>
            <a:r>
              <a:rPr lang="en-US" sz="4000" dirty="0">
                <a:solidFill>
                  <a:srgbClr val="00659B"/>
                </a:solidFill>
                <a:latin typeface="Arial" panose="020B0604020202020204"/>
              </a:rPr>
              <a:t>Heading (Upset Forging)</a:t>
            </a:r>
            <a:endParaRPr lang="en-US" dirty="0"/>
          </a:p>
        </p:txBody>
      </p:sp>
      <p:sp>
        <p:nvSpPr>
          <p:cNvPr id="3" name="Content Placeholder 2"/>
          <p:cNvSpPr>
            <a:spLocks noGrp="1"/>
          </p:cNvSpPr>
          <p:nvPr>
            <p:ph idx="1"/>
          </p:nvPr>
        </p:nvSpPr>
        <p:spPr>
          <a:xfrm>
            <a:off x="228600" y="5666509"/>
            <a:ext cx="8915400" cy="868363"/>
          </a:xfrm>
        </p:spPr>
        <p:txBody>
          <a:bodyPr>
            <a:noAutofit/>
          </a:bodyPr>
          <a:lstStyle/>
          <a:p>
            <a:pPr marL="0" lvl="0" indent="0" fontAlgn="base">
              <a:spcBef>
                <a:spcPct val="0"/>
              </a:spcBef>
              <a:spcAft>
                <a:spcPct val="0"/>
              </a:spcAft>
              <a:buNone/>
            </a:pPr>
            <a:r>
              <a:rPr lang="en-GB" altLang="en-US" sz="2500" dirty="0">
                <a:solidFill>
                  <a:prstClr val="black"/>
                </a:solidFill>
                <a:latin typeface="Times New Roman" panose="02020603050405020304" pitchFamily="18" charset="0"/>
                <a:cs typeface="Arial" panose="020B0604020202020204" pitchFamily="34" charset="0"/>
              </a:rPr>
              <a:t>(a) Heading operation, to form heads on fasteners such as nails and rivets.  (b) Sequence of operations to produce a bolt head by heading.</a:t>
            </a:r>
            <a:endParaRPr lang="en-GB" altLang="en-US" sz="2500" dirty="0">
              <a:solidFill>
                <a:prstClr val="black"/>
              </a:solidFill>
              <a:latin typeface="Calibri" panose="020F0502020204030204" pitchFamily="34" charset="0"/>
              <a:cs typeface="Arial" panose="020B0604020202020204" pitchFamily="34" charset="0"/>
            </a:endParaRPr>
          </a:p>
          <a:p>
            <a:endParaRPr lang="en-US" sz="25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7468"/>
            <a:ext cx="1466237" cy="129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4" y="1590674"/>
            <a:ext cx="8944362" cy="404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59B"/>
                </a:solidFill>
                <a:latin typeface="Arial" panose="020B0604020202020204"/>
              </a:rPr>
              <a:t>Swaging</a:t>
            </a:r>
            <a:endParaRPr lang="en-US" dirty="0"/>
          </a:p>
        </p:txBody>
      </p:sp>
      <p:sp>
        <p:nvSpPr>
          <p:cNvPr id="3" name="Content Placeholder 2"/>
          <p:cNvSpPr>
            <a:spLocks noGrp="1"/>
          </p:cNvSpPr>
          <p:nvPr>
            <p:ph idx="1"/>
          </p:nvPr>
        </p:nvSpPr>
        <p:spPr>
          <a:xfrm>
            <a:off x="304800" y="1676400"/>
            <a:ext cx="8763000" cy="5050762"/>
          </a:xfrm>
        </p:spPr>
        <p:txBody>
          <a:bodyPr>
            <a:normAutofit/>
          </a:bodyPr>
          <a:lstStyle/>
          <a:p>
            <a:r>
              <a:rPr lang="en-US" dirty="0">
                <a:solidFill>
                  <a:srgbClr val="000000"/>
                </a:solidFill>
                <a:latin typeface="Arial" panose="020B0604020202020204"/>
              </a:rPr>
              <a:t>Accomplished by rotating dies that hammer a work piece radially inward to taper it as the piece is fed into the dies. </a:t>
            </a:r>
            <a:r>
              <a:rPr lang="en-US" dirty="0">
                <a:solidFill>
                  <a:srgbClr val="000065"/>
                </a:solidFill>
                <a:latin typeface="Times New Roman" panose="02020603050405020304"/>
              </a:rPr>
              <a:t>Swaging used to reduce the cross-sections of forged rods or tubes using a set of rotating dies. A mandrel is sometimes used to control the internal form of the tube.</a:t>
            </a:r>
            <a:endParaRPr lang="en-US" dirty="0">
              <a:solidFill>
                <a:srgbClr val="000000"/>
              </a:solidFill>
              <a:latin typeface="Arial" panose="020B0604020202020204"/>
            </a:endParaRPr>
          </a:p>
          <a:p>
            <a:r>
              <a:rPr lang="en-US" dirty="0">
                <a:solidFill>
                  <a:srgbClr val="000000"/>
                </a:solidFill>
                <a:latin typeface="Arial" panose="020B0604020202020204"/>
              </a:rPr>
              <a:t>Mandrel sometimes required to control shape and size of internal diameter of tubular parts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7468"/>
            <a:ext cx="1466237" cy="129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8"/>
            <a:ext cx="6553200" cy="1143000"/>
          </a:xfrm>
        </p:spPr>
        <p:txBody>
          <a:bodyPr>
            <a:normAutofit fontScale="90000"/>
          </a:bodyPr>
          <a:lstStyle/>
          <a:p>
            <a:r>
              <a:rPr lang="en-US" dirty="0">
                <a:solidFill>
                  <a:srgbClr val="00659B"/>
                </a:solidFill>
                <a:latin typeface="Arial" panose="020B0604020202020204"/>
              </a:rPr>
              <a:t>Swaging and Radial Forging</a:t>
            </a:r>
            <a:endParaRPr lang="en-US" dirty="0"/>
          </a:p>
        </p:txBody>
      </p:sp>
      <p:sp>
        <p:nvSpPr>
          <p:cNvPr id="3" name="Content Placeholder 2"/>
          <p:cNvSpPr>
            <a:spLocks noGrp="1"/>
          </p:cNvSpPr>
          <p:nvPr>
            <p:ph idx="1"/>
          </p:nvPr>
        </p:nvSpPr>
        <p:spPr>
          <a:xfrm>
            <a:off x="76200" y="1600201"/>
            <a:ext cx="8915400" cy="1600199"/>
          </a:xfrm>
        </p:spPr>
        <p:txBody>
          <a:bodyPr>
            <a:normAutofit fontScale="85000" lnSpcReduction="20000"/>
          </a:bodyPr>
          <a:lstStyle/>
          <a:p>
            <a:r>
              <a:rPr lang="en-US" dirty="0">
                <a:solidFill>
                  <a:srgbClr val="000000"/>
                </a:solidFill>
                <a:latin typeface="Arial" panose="020B0604020202020204"/>
              </a:rPr>
              <a:t>Swaging process to reduce solid rod stock; dies rotate as they hammer the work</a:t>
            </a:r>
          </a:p>
          <a:p>
            <a:r>
              <a:rPr lang="en-US" dirty="0">
                <a:solidFill>
                  <a:srgbClr val="000000"/>
                </a:solidFill>
                <a:latin typeface="Arial" panose="020B0604020202020204"/>
              </a:rPr>
              <a:t>In radial forging, work piece rotates while dies remain in a fixed orientation as they hammer the work</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7468"/>
            <a:ext cx="1466237" cy="129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3269611"/>
            <a:ext cx="6274332" cy="268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l="46381" t="1068" b="10362"/>
          <a:stretch>
            <a:fillRect/>
          </a:stretch>
        </p:blipFill>
        <p:spPr bwMode="auto">
          <a:xfrm>
            <a:off x="6512859" y="3429000"/>
            <a:ext cx="234957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304800"/>
            <a:ext cx="6400800" cy="1143000"/>
          </a:xfrm>
        </p:spPr>
        <p:txBody>
          <a:bodyPr/>
          <a:lstStyle/>
          <a:p>
            <a:r>
              <a:rPr lang="en-US" dirty="0">
                <a:solidFill>
                  <a:srgbClr val="00659B"/>
                </a:solidFill>
                <a:latin typeface="Arial" panose="020B0604020202020204"/>
              </a:rPr>
              <a:t>Swaging</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latin typeface="Calibri,Bold"/>
              </a:rPr>
              <a:t>Swaging </a:t>
            </a:r>
            <a:r>
              <a:rPr lang="en-US" dirty="0"/>
              <a:t>is a process that is used to reduce or increase the diameter of tubes and/or rods.</a:t>
            </a:r>
          </a:p>
          <a:p>
            <a:pPr>
              <a:buFont typeface="Wingdings" panose="05000000000000000000" pitchFamily="2" charset="2"/>
              <a:buChar char="Ø"/>
            </a:pPr>
            <a:r>
              <a:rPr lang="en-US" dirty="0">
                <a:solidFill>
                  <a:schemeClr val="tx2"/>
                </a:solidFill>
              </a:rPr>
              <a:t>This is done by placing the tube or rod inside a die that applies compressive force by hammering radially. </a:t>
            </a:r>
            <a:r>
              <a:rPr lang="en-US" dirty="0">
                <a:solidFill>
                  <a:srgbClr val="FF0000"/>
                </a:solidFill>
              </a:rPr>
              <a:t>This can be further expanded by placing a mandrel (has fixed profile or shaped mandrel) inside the tube and applying radial compressive forces on the outer diameter. Thus, the inner diameter can be a different shape, for example a hexagon, and the outer is still circular.</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1466237" cy="129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57468"/>
            <a:ext cx="6019800" cy="1143000"/>
          </a:xfrm>
        </p:spPr>
        <p:txBody>
          <a:bodyPr>
            <a:normAutofit fontScale="90000"/>
          </a:bodyPr>
          <a:lstStyle/>
          <a:p>
            <a:r>
              <a:rPr lang="en-US" sz="4000" dirty="0">
                <a:solidFill>
                  <a:schemeClr val="tx2">
                    <a:lumMod val="50000"/>
                  </a:schemeClr>
                </a:solidFill>
              </a:rPr>
              <a:t>Swaging of Tubes With and Without a Mandrel</a:t>
            </a:r>
            <a:endParaRPr lang="en-US" dirty="0">
              <a:solidFill>
                <a:schemeClr val="tx2">
                  <a:lumMod val="50000"/>
                </a:schemeClr>
              </a:solidFill>
            </a:endParaRPr>
          </a:p>
        </p:txBody>
      </p:sp>
      <p:sp>
        <p:nvSpPr>
          <p:cNvPr id="3" name="Content Placeholder 2"/>
          <p:cNvSpPr>
            <a:spLocks noGrp="1"/>
          </p:cNvSpPr>
          <p:nvPr>
            <p:ph idx="1"/>
          </p:nvPr>
        </p:nvSpPr>
        <p:spPr>
          <a:xfrm>
            <a:off x="203748" y="4849813"/>
            <a:ext cx="8483052" cy="2008187"/>
          </a:xfrm>
        </p:spPr>
        <p:txBody>
          <a:bodyPr>
            <a:noAutofit/>
          </a:bodyPr>
          <a:lstStyle/>
          <a:p>
            <a:pPr>
              <a:buFont typeface="Wingdings" panose="05000000000000000000" pitchFamily="2" charset="2"/>
              <a:buChar char="§"/>
            </a:pPr>
            <a:r>
              <a:rPr lang="en-GB" altLang="en-US" sz="1900" dirty="0">
                <a:solidFill>
                  <a:prstClr val="black"/>
                </a:solidFill>
                <a:latin typeface="Times New Roman" panose="02020603050405020304" pitchFamily="18" charset="0"/>
                <a:cs typeface="Arial" panose="020B0604020202020204" pitchFamily="34" charset="0"/>
              </a:rPr>
              <a:t>(a) Swaging of tubes without a mandrel; not controlling the wall thickness in the die gap.</a:t>
            </a:r>
          </a:p>
          <a:p>
            <a:pPr>
              <a:buFont typeface="Wingdings" panose="05000000000000000000" pitchFamily="2" charset="2"/>
              <a:buChar char="§"/>
            </a:pPr>
            <a:r>
              <a:rPr lang="en-GB" altLang="en-US" sz="1900" dirty="0">
                <a:solidFill>
                  <a:prstClr val="black"/>
                </a:solidFill>
                <a:latin typeface="Times New Roman" panose="02020603050405020304" pitchFamily="18" charset="0"/>
                <a:cs typeface="Arial" panose="020B0604020202020204" pitchFamily="34" charset="0"/>
              </a:rPr>
              <a:t>(b) Swaging with a mandrel; note that the final wall thickness of the tube depends on the mandrel diameter (thickness is controlled). </a:t>
            </a:r>
          </a:p>
          <a:p>
            <a:pPr>
              <a:buFont typeface="Wingdings" panose="05000000000000000000" pitchFamily="2" charset="2"/>
              <a:buChar char="§"/>
            </a:pPr>
            <a:r>
              <a:rPr lang="en-GB" altLang="en-US" sz="1900" dirty="0">
                <a:solidFill>
                  <a:prstClr val="black"/>
                </a:solidFill>
                <a:latin typeface="Times New Roman" panose="02020603050405020304" pitchFamily="18" charset="0"/>
                <a:cs typeface="Arial" panose="020B0604020202020204" pitchFamily="34" charset="0"/>
              </a:rPr>
              <a:t>(c) Examples of cross-sections of tubes produced by swaging on shaped mandrels. Small gun barrels can be made by this process.</a:t>
            </a:r>
          </a:p>
          <a:p>
            <a:endParaRPr lang="en-US" sz="19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7468"/>
            <a:ext cx="1466237" cy="129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48" y="1066800"/>
            <a:ext cx="8354901"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 y="304800"/>
            <a:ext cx="6248400" cy="6858000"/>
          </a:xfrm>
        </p:spPr>
        <p:txBody>
          <a:bodyPr>
            <a:normAutofit fontScale="92500" lnSpcReduction="10000"/>
          </a:bodyPr>
          <a:lstStyle/>
          <a:p>
            <a:pPr algn="just">
              <a:lnSpc>
                <a:spcPct val="90000"/>
              </a:lnSpc>
              <a:buFontTx/>
              <a:buNone/>
            </a:pPr>
            <a:r>
              <a:rPr lang="en-US" sz="3200" b="1" u="sng" dirty="0">
                <a:solidFill>
                  <a:srgbClr val="FF0000"/>
                </a:solidFill>
                <a:latin typeface="Times New Roman" panose="02020603050405020304" pitchFamily="18" charset="0"/>
              </a:rPr>
              <a:t>Hot Rolling:</a:t>
            </a:r>
          </a:p>
          <a:p>
            <a:pPr algn="just">
              <a:lnSpc>
                <a:spcPct val="90000"/>
              </a:lnSpc>
            </a:pPr>
            <a:r>
              <a:rPr lang="en-US" dirty="0">
                <a:solidFill>
                  <a:schemeClr val="accent2"/>
                </a:solidFill>
                <a:latin typeface="Times New Roman" panose="02020603050405020304" pitchFamily="18" charset="0"/>
              </a:rPr>
              <a:t>Hot working  ---- above the re-crystallization temperature</a:t>
            </a:r>
          </a:p>
          <a:p>
            <a:pPr algn="just">
              <a:lnSpc>
                <a:spcPct val="90000"/>
              </a:lnSpc>
            </a:pPr>
            <a:r>
              <a:rPr lang="en-US" dirty="0">
                <a:solidFill>
                  <a:schemeClr val="accent2"/>
                </a:solidFill>
                <a:latin typeface="Times New Roman" panose="02020603050405020304" pitchFamily="18" charset="0"/>
              </a:rPr>
              <a:t>It is employed </a:t>
            </a:r>
            <a:r>
              <a:rPr lang="en-US" dirty="0" err="1">
                <a:solidFill>
                  <a:schemeClr val="accent2"/>
                </a:solidFill>
                <a:latin typeface="Times New Roman" panose="02020603050405020304" pitchFamily="18" charset="0"/>
              </a:rPr>
              <a:t>whee</a:t>
            </a:r>
            <a:r>
              <a:rPr lang="en-US" dirty="0">
                <a:solidFill>
                  <a:schemeClr val="accent2"/>
                </a:solidFill>
                <a:latin typeface="Times New Roman" panose="02020603050405020304" pitchFamily="18" charset="0"/>
              </a:rPr>
              <a:t> large reduction in cross-sectional area is required.</a:t>
            </a:r>
          </a:p>
          <a:p>
            <a:pPr algn="just">
              <a:lnSpc>
                <a:spcPct val="90000"/>
              </a:lnSpc>
            </a:pPr>
            <a:r>
              <a:rPr lang="en-US" dirty="0">
                <a:solidFill>
                  <a:schemeClr val="accent2"/>
                </a:solidFill>
                <a:latin typeface="Times New Roman" panose="02020603050405020304" pitchFamily="18" charset="0"/>
              </a:rPr>
              <a:t>Used for bars, rods, rails etc.</a:t>
            </a:r>
          </a:p>
          <a:p>
            <a:pPr algn="just">
              <a:lnSpc>
                <a:spcPct val="90000"/>
              </a:lnSpc>
              <a:buFontTx/>
              <a:buNone/>
            </a:pPr>
            <a:r>
              <a:rPr lang="en-US" sz="3200" b="1" u="sng" dirty="0">
                <a:solidFill>
                  <a:srgbClr val="FF0000"/>
                </a:solidFill>
                <a:latin typeface="Times New Roman" panose="02020603050405020304" pitchFamily="18" charset="0"/>
              </a:rPr>
              <a:t>Cold Rolling:</a:t>
            </a:r>
          </a:p>
          <a:p>
            <a:pPr algn="just">
              <a:lnSpc>
                <a:spcPct val="90000"/>
              </a:lnSpc>
            </a:pPr>
            <a:r>
              <a:rPr lang="en-US" dirty="0">
                <a:solidFill>
                  <a:schemeClr val="accent2"/>
                </a:solidFill>
                <a:latin typeface="Times New Roman" panose="02020603050405020304" pitchFamily="18" charset="0"/>
              </a:rPr>
              <a:t>Cold working  ---- below the re-crystallization temperature</a:t>
            </a:r>
          </a:p>
          <a:p>
            <a:pPr algn="just">
              <a:lnSpc>
                <a:spcPct val="90000"/>
              </a:lnSpc>
            </a:pPr>
            <a:r>
              <a:rPr lang="en-US" dirty="0">
                <a:solidFill>
                  <a:schemeClr val="accent2"/>
                </a:solidFill>
                <a:latin typeface="Times New Roman" panose="02020603050405020304" pitchFamily="18" charset="0"/>
              </a:rPr>
              <a:t>Employed for finishing the metal to given specification of sizes and surface quality.</a:t>
            </a:r>
          </a:p>
          <a:p>
            <a:pPr algn="just">
              <a:lnSpc>
                <a:spcPct val="90000"/>
              </a:lnSpc>
            </a:pPr>
            <a:r>
              <a:rPr lang="en-US" dirty="0">
                <a:solidFill>
                  <a:schemeClr val="accent2"/>
                </a:solidFill>
                <a:latin typeface="Times New Roman" panose="02020603050405020304" pitchFamily="18" charset="0"/>
              </a:rPr>
              <a:t>Produces sheets, strips and foils with good surface finish and increased mechanical strength.</a:t>
            </a:r>
          </a:p>
          <a:p>
            <a:pPr algn="just"/>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248400" y="152400"/>
            <a:ext cx="2828925" cy="21431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6225021" y="3143250"/>
            <a:ext cx="2842780" cy="2800350"/>
          </a:xfrm>
          <a:prstGeom prst="rect">
            <a:avLst/>
          </a:prstGeom>
          <a:noFill/>
          <a:ln w="9525">
            <a:noFill/>
            <a:miter lim="800000"/>
            <a:headEnd/>
            <a:tailEnd/>
          </a:ln>
          <a:effec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784892" y="132253"/>
            <a:ext cx="5562600" cy="1143000"/>
          </a:xfrm>
        </p:spPr>
        <p:txBody>
          <a:bodyPr rtlCol="0">
            <a:normAutofit/>
          </a:bodyPr>
          <a:lstStyle/>
          <a:p>
            <a:pPr eaLnBrk="1" fontAlgn="auto" hangingPunct="1">
              <a:spcAft>
                <a:spcPts val="0"/>
              </a:spcAft>
              <a:defRPr/>
            </a:pPr>
            <a:r>
              <a:rPr lang="en-US" sz="5000" dirty="0">
                <a:solidFill>
                  <a:schemeClr val="tx2"/>
                </a:solidFill>
              </a:rPr>
              <a:t>Roll Forging</a:t>
            </a:r>
          </a:p>
        </p:txBody>
      </p:sp>
      <p:sp>
        <p:nvSpPr>
          <p:cNvPr id="3" name="Content Placeholder 2"/>
          <p:cNvSpPr>
            <a:spLocks noGrp="1"/>
          </p:cNvSpPr>
          <p:nvPr>
            <p:ph idx="1"/>
          </p:nvPr>
        </p:nvSpPr>
        <p:spPr>
          <a:xfrm>
            <a:off x="152400" y="1676401"/>
            <a:ext cx="8763000" cy="1752600"/>
          </a:xfrm>
        </p:spPr>
        <p:txBody>
          <a:bodyPr>
            <a:normAutofit/>
          </a:bodyPr>
          <a:lstStyle/>
          <a:p>
            <a:pPr>
              <a:buFont typeface="Wingdings" panose="05000000000000000000" pitchFamily="2" charset="2"/>
              <a:buChar char="q"/>
            </a:pPr>
            <a:r>
              <a:rPr lang="en-US" sz="2800" dirty="0"/>
              <a:t>In roll forging, the cross-sectional area of a bar is reduced and altered in shape by </a:t>
            </a:r>
            <a:r>
              <a:rPr lang="en-US" sz="2800" b="1" i="1" dirty="0">
                <a:solidFill>
                  <a:srgbClr val="C00000"/>
                </a:solidFill>
              </a:rPr>
              <a:t>passing it through a pair or sets of grooved rolls of various shape.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7468"/>
            <a:ext cx="1600200" cy="141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7844"/>
            <a:ext cx="4388225" cy="2762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906" y="3487882"/>
            <a:ext cx="4543094" cy="276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784892" y="132253"/>
            <a:ext cx="5562600" cy="1143000"/>
          </a:xfrm>
        </p:spPr>
        <p:txBody>
          <a:bodyPr rtlCol="0">
            <a:normAutofit/>
          </a:bodyPr>
          <a:lstStyle/>
          <a:p>
            <a:pPr eaLnBrk="1" fontAlgn="auto" hangingPunct="1">
              <a:spcAft>
                <a:spcPts val="0"/>
              </a:spcAft>
              <a:defRPr/>
            </a:pPr>
            <a:r>
              <a:rPr lang="en-US" sz="5000" dirty="0">
                <a:solidFill>
                  <a:schemeClr val="tx2"/>
                </a:solidFill>
              </a:rPr>
              <a:t>Roll Forging- Uses</a:t>
            </a:r>
          </a:p>
        </p:txBody>
      </p:sp>
      <p:sp>
        <p:nvSpPr>
          <p:cNvPr id="3" name="Content Placeholder 2"/>
          <p:cNvSpPr>
            <a:spLocks noGrp="1"/>
          </p:cNvSpPr>
          <p:nvPr>
            <p:ph idx="1"/>
          </p:nvPr>
        </p:nvSpPr>
        <p:spPr>
          <a:xfrm>
            <a:off x="457200" y="1600200"/>
            <a:ext cx="5867400" cy="4525963"/>
          </a:xfrm>
        </p:spPr>
        <p:txBody>
          <a:bodyPr>
            <a:normAutofit fontScale="92500" lnSpcReduction="10000"/>
          </a:bodyPr>
          <a:lstStyle/>
          <a:p>
            <a:pPr marL="514350" indent="-514350">
              <a:buFont typeface="+mj-lt"/>
              <a:buAutoNum type="arabicPeriod"/>
            </a:pPr>
            <a:r>
              <a:rPr lang="en-US" dirty="0"/>
              <a:t>This operation may be used to produce parts that are basically the final product, such as tapered shafts.</a:t>
            </a:r>
          </a:p>
          <a:p>
            <a:pPr marL="514350" indent="-514350">
              <a:buFont typeface="+mj-lt"/>
              <a:buAutoNum type="arabicPeriod"/>
            </a:pPr>
            <a:r>
              <a:rPr lang="en-US" dirty="0"/>
              <a:t>Roll forging is also used as a preliminary forming operation, followed by other forging and forming processes, such as in making crankshafts and various automotive components</a:t>
            </a:r>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7468"/>
            <a:ext cx="1600200" cy="141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361" y="1600200"/>
            <a:ext cx="2706357" cy="2147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0161" y="3962400"/>
            <a:ext cx="28194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981200" y="228600"/>
            <a:ext cx="6629400" cy="914400"/>
          </a:xfrm>
        </p:spPr>
        <p:txBody>
          <a:bodyPr rtlCol="0">
            <a:normAutofit/>
          </a:bodyPr>
          <a:lstStyle/>
          <a:p>
            <a:pPr eaLnBrk="1" fontAlgn="auto" hangingPunct="1">
              <a:spcAft>
                <a:spcPts val="0"/>
              </a:spcAft>
              <a:defRPr/>
            </a:pPr>
            <a:r>
              <a:rPr lang="en-US" sz="5000" dirty="0">
                <a:solidFill>
                  <a:schemeClr val="tx2"/>
                </a:solidFill>
              </a:rPr>
              <a:t>Skew rolling-Forging</a:t>
            </a:r>
          </a:p>
        </p:txBody>
      </p:sp>
      <p:sp>
        <p:nvSpPr>
          <p:cNvPr id="3" name="Content Placeholder 2"/>
          <p:cNvSpPr>
            <a:spLocks noGrp="1"/>
          </p:cNvSpPr>
          <p:nvPr>
            <p:ph idx="1"/>
          </p:nvPr>
        </p:nvSpPr>
        <p:spPr>
          <a:xfrm>
            <a:off x="152400" y="1600201"/>
            <a:ext cx="8991600" cy="1676400"/>
          </a:xfrm>
        </p:spPr>
        <p:txBody>
          <a:bodyPr>
            <a:noAutofit/>
          </a:bodyPr>
          <a:lstStyle/>
          <a:p>
            <a:pPr>
              <a:buFont typeface="Wingdings" panose="05000000000000000000" pitchFamily="2" charset="2"/>
              <a:buChar char="q"/>
            </a:pPr>
            <a:r>
              <a:rPr lang="en-US" sz="2400" dirty="0"/>
              <a:t>Skew rolling a process which is typically used for making ball bearings.</a:t>
            </a:r>
          </a:p>
          <a:p>
            <a:pPr>
              <a:buFont typeface="Wingdings" panose="05000000000000000000" pitchFamily="2" charset="2"/>
              <a:buChar char="q"/>
            </a:pPr>
            <a:r>
              <a:rPr lang="en-US" sz="2400" dirty="0"/>
              <a:t>A round wire or rod stock is fed into the roll gap, and a spherical blanks are formed by the continuously rotating rolls.</a:t>
            </a:r>
          </a:p>
          <a:p>
            <a:pPr>
              <a:buFont typeface="Wingdings" panose="05000000000000000000" pitchFamily="2" charset="2"/>
              <a:buChar char="q"/>
            </a:pPr>
            <a:r>
              <a:rPr lang="en-US" sz="2400" dirty="0"/>
              <a:t>The balls then ground and polished in special machinery.</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7468"/>
            <a:ext cx="1447800" cy="127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763" y="3733800"/>
            <a:ext cx="4641273" cy="2999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229600" cy="4525963"/>
          </a:xfrm>
        </p:spPr>
        <p:txBody>
          <a:bodyPr/>
          <a:lstStyle/>
          <a:p>
            <a:pPr marL="0" indent="0" algn="ctr">
              <a:buNone/>
            </a:pPr>
            <a:endParaRPr lang="en-US" sz="4000" b="1" dirty="0"/>
          </a:p>
          <a:p>
            <a:pPr marL="0" indent="0" algn="ctr">
              <a:buNone/>
            </a:pPr>
            <a:endParaRPr lang="en-US" sz="4000" b="1" dirty="0"/>
          </a:p>
          <a:p>
            <a:pPr marL="0" indent="0" algn="ctr">
              <a:buNone/>
            </a:pPr>
            <a:r>
              <a:rPr lang="en-US" sz="8000" b="1" dirty="0"/>
              <a:t>Week 7</a:t>
            </a:r>
          </a:p>
          <a:p>
            <a:endParaRPr lang="en-US" sz="800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981200" y="228600"/>
            <a:ext cx="6629400" cy="914400"/>
          </a:xfrm>
        </p:spPr>
        <p:txBody>
          <a:bodyPr rtlCol="0">
            <a:normAutofit/>
          </a:bodyPr>
          <a:lstStyle/>
          <a:p>
            <a:pPr eaLnBrk="1" fontAlgn="auto" hangingPunct="1">
              <a:spcAft>
                <a:spcPts val="0"/>
              </a:spcAft>
              <a:defRPr/>
            </a:pPr>
            <a:r>
              <a:rPr lang="en-US" sz="5000" dirty="0">
                <a:solidFill>
                  <a:schemeClr val="tx2"/>
                </a:solidFill>
              </a:rPr>
              <a:t>Skew rolling-Forging</a:t>
            </a:r>
          </a:p>
        </p:txBody>
      </p:sp>
      <p:sp>
        <p:nvSpPr>
          <p:cNvPr id="3" name="Content Placeholder 2"/>
          <p:cNvSpPr>
            <a:spLocks noGrp="1"/>
          </p:cNvSpPr>
          <p:nvPr>
            <p:ph idx="1"/>
          </p:nvPr>
        </p:nvSpPr>
        <p:spPr>
          <a:xfrm>
            <a:off x="457200" y="1600201"/>
            <a:ext cx="8229600" cy="1676399"/>
          </a:xfrm>
        </p:spPr>
        <p:txBody>
          <a:bodyPr/>
          <a:lstStyle/>
          <a:p>
            <a:pPr>
              <a:buFont typeface="Wingdings" panose="05000000000000000000" pitchFamily="2" charset="2"/>
              <a:buChar char="q"/>
            </a:pPr>
            <a:r>
              <a:rPr lang="en-US" dirty="0"/>
              <a:t>Another method of making ball bearing is by cutting short pieces from a round bar and upsetting them between a pair of dies.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7468"/>
            <a:ext cx="1447800" cy="127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124200"/>
            <a:ext cx="7237378"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784892" y="132253"/>
            <a:ext cx="5562600" cy="1143000"/>
          </a:xfrm>
        </p:spPr>
        <p:txBody>
          <a:bodyPr rtlCol="0">
            <a:normAutofit/>
          </a:bodyPr>
          <a:lstStyle/>
          <a:p>
            <a:pPr eaLnBrk="1" fontAlgn="auto" hangingPunct="1">
              <a:spcAft>
                <a:spcPts val="0"/>
              </a:spcAft>
              <a:defRPr/>
            </a:pPr>
            <a:r>
              <a:rPr lang="en-US" sz="5000" dirty="0">
                <a:solidFill>
                  <a:schemeClr val="tx2"/>
                </a:solidFill>
              </a:rPr>
              <a:t>Skew rolling-Forging</a:t>
            </a:r>
          </a:p>
        </p:txBody>
      </p:sp>
      <p:sp>
        <p:nvSpPr>
          <p:cNvPr id="3" name="Content Placeholder 2"/>
          <p:cNvSpPr>
            <a:spLocks noGrp="1"/>
          </p:cNvSpPr>
          <p:nvPr>
            <p:ph idx="1"/>
          </p:nvPr>
        </p:nvSpPr>
        <p:spPr>
          <a:xfrm>
            <a:off x="76200" y="4114800"/>
            <a:ext cx="8839200" cy="2011363"/>
          </a:xfrm>
        </p:spPr>
        <p:txBody>
          <a:bodyPr>
            <a:noAutofit/>
          </a:bodyPr>
          <a:lstStyle/>
          <a:p>
            <a:pPr lvl="0" fontAlgn="base">
              <a:spcBef>
                <a:spcPct val="0"/>
              </a:spcBef>
              <a:spcAft>
                <a:spcPct val="0"/>
              </a:spcAft>
              <a:buAutoNum type="alphaLcParenBoth"/>
            </a:pPr>
            <a:r>
              <a:rPr lang="en-GB" altLang="en-US" sz="2500" dirty="0">
                <a:solidFill>
                  <a:prstClr val="black"/>
                </a:solidFill>
                <a:latin typeface="Times New Roman" panose="02020603050405020304" pitchFamily="18" charset="0"/>
                <a:cs typeface="Arial" panose="020B0604020202020204" pitchFamily="34" charset="0"/>
              </a:rPr>
              <a:t>Production of steel balls by the skew-rolling process. </a:t>
            </a:r>
          </a:p>
          <a:p>
            <a:pPr lvl="0" fontAlgn="base">
              <a:spcBef>
                <a:spcPct val="0"/>
              </a:spcBef>
              <a:spcAft>
                <a:spcPct val="0"/>
              </a:spcAft>
              <a:buAutoNum type="alphaLcParenBoth"/>
            </a:pPr>
            <a:r>
              <a:rPr lang="en-GB" altLang="en-US" sz="2500" dirty="0">
                <a:solidFill>
                  <a:prstClr val="black"/>
                </a:solidFill>
                <a:latin typeface="Times New Roman" panose="02020603050405020304" pitchFamily="18" charset="0"/>
                <a:cs typeface="Arial" panose="020B0604020202020204" pitchFamily="34" charset="0"/>
              </a:rPr>
              <a:t>Production of steel balls by upsetting a cylindrical blank.  Note the formation of flash.  The balls made by these processes are subsequently ground and polished for use in ball bearings</a:t>
            </a:r>
            <a:endParaRPr lang="en-US" sz="25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7468"/>
            <a:ext cx="1600200" cy="141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800"/>
            <a:ext cx="7812088"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19234"/>
            <a:ext cx="4343400" cy="1087134"/>
          </a:xfrm>
        </p:spPr>
        <p:txBody>
          <a:bodyPr/>
          <a:lstStyle/>
          <a:p>
            <a:r>
              <a:rPr lang="en-US" dirty="0">
                <a:solidFill>
                  <a:schemeClr val="tx2"/>
                </a:solidFill>
              </a:rPr>
              <a:t>Trimming</a:t>
            </a:r>
          </a:p>
        </p:txBody>
      </p:sp>
      <p:sp>
        <p:nvSpPr>
          <p:cNvPr id="3" name="Content Placeholder 2"/>
          <p:cNvSpPr>
            <a:spLocks noGrp="1"/>
          </p:cNvSpPr>
          <p:nvPr>
            <p:ph idx="1"/>
          </p:nvPr>
        </p:nvSpPr>
        <p:spPr>
          <a:xfrm>
            <a:off x="304800" y="1600200"/>
            <a:ext cx="8458200" cy="4830763"/>
          </a:xfrm>
        </p:spPr>
        <p:txBody>
          <a:bodyPr>
            <a:normAutofit/>
          </a:bodyPr>
          <a:lstStyle/>
          <a:p>
            <a:r>
              <a:rPr lang="en-US" dirty="0">
                <a:solidFill>
                  <a:schemeClr val="tx2">
                    <a:lumMod val="50000"/>
                  </a:schemeClr>
                </a:solidFill>
                <a:latin typeface="Arial" panose="020B0604020202020204"/>
              </a:rPr>
              <a:t>Cutting operation to remove flash from work part in impression-die forging</a:t>
            </a:r>
          </a:p>
          <a:p>
            <a:pPr>
              <a:buFont typeface="Wingdings" panose="05000000000000000000" pitchFamily="2" charset="2"/>
              <a:buChar char="q"/>
            </a:pPr>
            <a:r>
              <a:rPr lang="en-US" dirty="0">
                <a:solidFill>
                  <a:srgbClr val="C00000"/>
                </a:solidFill>
                <a:latin typeface="Arial" panose="020B0604020202020204"/>
              </a:rPr>
              <a:t>Usually done while work is still hot, so a separate trimming press is included at the forging station</a:t>
            </a:r>
          </a:p>
          <a:p>
            <a:pPr>
              <a:buFont typeface="Wingdings" panose="05000000000000000000" pitchFamily="2" charset="2"/>
              <a:buChar char="q"/>
            </a:pPr>
            <a:r>
              <a:rPr lang="en-US" dirty="0">
                <a:solidFill>
                  <a:srgbClr val="C00000"/>
                </a:solidFill>
                <a:latin typeface="Arial" panose="020B0604020202020204"/>
              </a:rPr>
              <a:t>Trimming can also be done by alternative methods, such as grinding or sawing</a:t>
            </a:r>
            <a:endParaRPr lang="en-US" dirty="0">
              <a:solidFill>
                <a:srgbClr val="C0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7468"/>
            <a:ext cx="1600200" cy="141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275" y="27709"/>
            <a:ext cx="7509325" cy="1143000"/>
          </a:xfrm>
        </p:spPr>
        <p:txBody>
          <a:bodyPr>
            <a:normAutofit fontScale="90000"/>
          </a:bodyPr>
          <a:lstStyle/>
          <a:p>
            <a:r>
              <a:rPr lang="en-US" dirty="0">
                <a:solidFill>
                  <a:srgbClr val="00659B"/>
                </a:solidFill>
                <a:latin typeface="Arial" panose="020B0604020202020204"/>
              </a:rPr>
              <a:t>Trimming After Impression-Die</a:t>
            </a:r>
            <a:br>
              <a:rPr lang="en-US" dirty="0">
                <a:solidFill>
                  <a:srgbClr val="00659B"/>
                </a:solidFill>
                <a:latin typeface="Arial" panose="020B0604020202020204"/>
              </a:rPr>
            </a:br>
            <a:r>
              <a:rPr lang="en-US" dirty="0">
                <a:solidFill>
                  <a:srgbClr val="00659B"/>
                </a:solidFill>
                <a:latin typeface="Arial" panose="020B0604020202020204"/>
              </a:rPr>
              <a:t>Forging</a:t>
            </a:r>
            <a:endParaRPr lang="en-US" dirty="0"/>
          </a:p>
        </p:txBody>
      </p:sp>
      <p:sp>
        <p:nvSpPr>
          <p:cNvPr id="3" name="Content Placeholder 2"/>
          <p:cNvSpPr>
            <a:spLocks noGrp="1"/>
          </p:cNvSpPr>
          <p:nvPr>
            <p:ph idx="1"/>
          </p:nvPr>
        </p:nvSpPr>
        <p:spPr>
          <a:xfrm>
            <a:off x="381000" y="1371600"/>
            <a:ext cx="8229600" cy="1219200"/>
          </a:xfrm>
        </p:spPr>
        <p:txBody>
          <a:bodyPr>
            <a:normAutofit fontScale="92500"/>
          </a:bodyPr>
          <a:lstStyle/>
          <a:p>
            <a:r>
              <a:rPr lang="en-US" dirty="0">
                <a:solidFill>
                  <a:srgbClr val="FF0000"/>
                </a:solidFill>
                <a:latin typeface="Arial" panose="020B0604020202020204"/>
              </a:rPr>
              <a:t>Trimming operation (shearing process) to remove the flash after impression-die forging</a:t>
            </a:r>
            <a:endParaRPr lang="en-US" dirty="0">
              <a:solidFill>
                <a:srgbClr val="FF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855"/>
            <a:ext cx="1406075" cy="123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535" y="2400300"/>
            <a:ext cx="6039465"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05000" y="145025"/>
            <a:ext cx="6248400" cy="921775"/>
          </a:xfrm>
        </p:spPr>
        <p:txBody>
          <a:bodyPr/>
          <a:lstStyle/>
          <a:p>
            <a:r>
              <a:rPr lang="en-US" altLang="en-US" dirty="0" err="1">
                <a:solidFill>
                  <a:schemeClr val="tx2"/>
                </a:solidFill>
              </a:rPr>
              <a:t>Forgeability</a:t>
            </a:r>
            <a:r>
              <a:rPr lang="en-US" altLang="en-US" dirty="0">
                <a:solidFill>
                  <a:schemeClr val="tx2"/>
                </a:solidFill>
              </a:rPr>
              <a:t> of Metals</a:t>
            </a:r>
            <a:endParaRPr lang="en-US" dirty="0">
              <a:solidFill>
                <a:schemeClr val="tx2"/>
              </a:solidFill>
            </a:endParaRPr>
          </a:p>
        </p:txBody>
      </p:sp>
      <p:sp>
        <p:nvSpPr>
          <p:cNvPr id="3" name="Content Placeholder 2"/>
          <p:cNvSpPr>
            <a:spLocks noGrp="1"/>
          </p:cNvSpPr>
          <p:nvPr>
            <p:ph idx="1"/>
          </p:nvPr>
        </p:nvSpPr>
        <p:spPr>
          <a:xfrm>
            <a:off x="228600" y="1288025"/>
            <a:ext cx="8915400" cy="5105400"/>
          </a:xfrm>
        </p:spPr>
        <p:txBody>
          <a:bodyPr>
            <a:normAutofit lnSpcReduction="10000"/>
          </a:bodyPr>
          <a:lstStyle/>
          <a:p>
            <a:pPr>
              <a:buFont typeface="Wingdings" panose="05000000000000000000" pitchFamily="2" charset="2"/>
              <a:buChar char="q"/>
            </a:pPr>
            <a:r>
              <a:rPr lang="en-US" sz="2800" dirty="0"/>
              <a:t>The </a:t>
            </a:r>
            <a:r>
              <a:rPr lang="en-US" sz="2800" dirty="0" err="1"/>
              <a:t>forgeability</a:t>
            </a:r>
            <a:r>
              <a:rPr lang="en-US" sz="2800" dirty="0"/>
              <a:t> of a metal may be defined as its capability to be shaped without cracking and requiring low forces.</a:t>
            </a:r>
          </a:p>
          <a:p>
            <a:pPr>
              <a:buFont typeface="Wingdings" panose="05000000000000000000" pitchFamily="2" charset="2"/>
              <a:buChar char="q"/>
            </a:pPr>
            <a:r>
              <a:rPr lang="en-US" sz="2800" dirty="0"/>
              <a:t>Although in general the </a:t>
            </a:r>
            <a:r>
              <a:rPr lang="en-US" sz="2800" dirty="0" err="1"/>
              <a:t>forgeability</a:t>
            </a:r>
            <a:r>
              <a:rPr lang="en-US" sz="2800" dirty="0"/>
              <a:t> of metals increases with increasing temperature, for certain metals there is a maximum temperature above which some undesirable phenomena occur, such as fast grain growth [ not wrought] or melting of a phase.</a:t>
            </a:r>
          </a:p>
          <a:p>
            <a:pPr marL="0" indent="0">
              <a:buNone/>
            </a:pPr>
            <a:endParaRPr lang="en-US" sz="2800" dirty="0"/>
          </a:p>
          <a:p>
            <a:pPr>
              <a:buFont typeface="Wingdings" panose="05000000000000000000" pitchFamily="2" charset="2"/>
              <a:buChar char="q"/>
            </a:pPr>
            <a:r>
              <a:rPr lang="en-US" sz="2800" dirty="0"/>
              <a:t>Impurities in the metal [Metals with insoluble inclusions tend to be brittle and have low </a:t>
            </a:r>
            <a:r>
              <a:rPr lang="en-US" sz="2800" dirty="0" err="1"/>
              <a:t>forgeability</a:t>
            </a:r>
            <a:r>
              <a:rPr lang="en-US" sz="2800" dirty="0"/>
              <a:t>]  or small changes in the composition of the metal can have a significant effect on the ductility and </a:t>
            </a:r>
            <a:r>
              <a:rPr lang="en-US" sz="2800" dirty="0" err="1"/>
              <a:t>forgeability</a:t>
            </a:r>
            <a:endParaRPr lang="en-US" sz="2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855"/>
            <a:ext cx="1406075" cy="123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868362"/>
          </a:xfrm>
        </p:spPr>
        <p:txBody>
          <a:bodyPr/>
          <a:lstStyle/>
          <a:p>
            <a:r>
              <a:rPr lang="en-US" altLang="en-US" dirty="0" err="1">
                <a:solidFill>
                  <a:schemeClr val="tx2"/>
                </a:solidFill>
              </a:rPr>
              <a:t>Forgeability</a:t>
            </a:r>
            <a:r>
              <a:rPr lang="en-US" altLang="en-US" dirty="0">
                <a:solidFill>
                  <a:schemeClr val="tx2"/>
                </a:solidFill>
              </a:rPr>
              <a:t> of Metals</a:t>
            </a:r>
            <a:endParaRPr lang="en-US" dirty="0">
              <a:solidFill>
                <a:schemeClr val="tx2"/>
              </a:solidFill>
            </a:endParaRPr>
          </a:p>
        </p:txBody>
      </p:sp>
      <p:sp>
        <p:nvSpPr>
          <p:cNvPr id="3" name="Content Placeholder 2"/>
          <p:cNvSpPr>
            <a:spLocks noGrp="1"/>
          </p:cNvSpPr>
          <p:nvPr>
            <p:ph idx="1"/>
          </p:nvPr>
        </p:nvSpPr>
        <p:spPr>
          <a:xfrm>
            <a:off x="533400" y="1219200"/>
            <a:ext cx="8229600" cy="5105400"/>
          </a:xfrm>
        </p:spPr>
        <p:txBody>
          <a:bodyPr>
            <a:normAutofit fontScale="92500" lnSpcReduction="10000"/>
          </a:bodyPr>
          <a:lstStyle/>
          <a:p>
            <a:pPr>
              <a:buFont typeface="Wingdings" panose="05000000000000000000" pitchFamily="2" charset="2"/>
              <a:buChar char="q"/>
            </a:pPr>
            <a:r>
              <a:rPr lang="en-US" dirty="0">
                <a:solidFill>
                  <a:schemeClr val="accent5">
                    <a:lumMod val="50000"/>
                  </a:schemeClr>
                </a:solidFill>
              </a:rPr>
              <a:t>Two popular tests for determining the </a:t>
            </a:r>
            <a:r>
              <a:rPr lang="en-US" dirty="0" err="1">
                <a:solidFill>
                  <a:schemeClr val="accent5">
                    <a:lumMod val="50000"/>
                  </a:schemeClr>
                </a:solidFill>
              </a:rPr>
              <a:t>forgeability</a:t>
            </a:r>
            <a:r>
              <a:rPr lang="en-US" dirty="0">
                <a:solidFill>
                  <a:schemeClr val="accent5">
                    <a:lumMod val="50000"/>
                  </a:schemeClr>
                </a:solidFill>
              </a:rPr>
              <a:t> of materials are:</a:t>
            </a:r>
          </a:p>
          <a:p>
            <a:pPr marL="514350" indent="-514350">
              <a:buFont typeface="+mj-lt"/>
              <a:buAutoNum type="arabicPeriod"/>
            </a:pPr>
            <a:r>
              <a:rPr lang="en-US" dirty="0">
                <a:solidFill>
                  <a:srgbClr val="C00000"/>
                </a:solidFill>
              </a:rPr>
              <a:t>The ‘upset test’ </a:t>
            </a:r>
            <a:r>
              <a:rPr lang="en-US" dirty="0"/>
              <a:t>(where cylindrical specimens are upset in steps until they start cracking radially) </a:t>
            </a:r>
          </a:p>
          <a:p>
            <a:pPr marL="514350" indent="-514350">
              <a:buFont typeface="+mj-lt"/>
              <a:buAutoNum type="arabicPeriod"/>
            </a:pPr>
            <a:r>
              <a:rPr lang="en-US" dirty="0">
                <a:solidFill>
                  <a:srgbClr val="C00000"/>
                </a:solidFill>
              </a:rPr>
              <a:t>The hot ‘twist test’ </a:t>
            </a:r>
            <a:r>
              <a:rPr lang="en-US" dirty="0"/>
              <a:t>where a round bar is heated in a tubular furnace then twisted. The number of twist turns to failure is a relative measure of </a:t>
            </a:r>
            <a:r>
              <a:rPr lang="en-US" dirty="0" err="1"/>
              <a:t>forgeability</a:t>
            </a:r>
            <a:r>
              <a:rPr lang="en-US" dirty="0"/>
              <a:t>. </a:t>
            </a:r>
          </a:p>
          <a:p>
            <a:pPr>
              <a:buFont typeface="Wingdings" panose="05000000000000000000" pitchFamily="2" charset="2"/>
              <a:buChar char="q"/>
            </a:pPr>
            <a:r>
              <a:rPr lang="en-US" dirty="0"/>
              <a:t>Testing can be carried out in a range of temperatures and strain rates to determine the best conditions for practical forging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4525963"/>
          </a:xfrm>
        </p:spPr>
        <p:txBody>
          <a:bodyPr/>
          <a:lstStyle/>
          <a:p>
            <a:pPr algn="just">
              <a:buFontTx/>
              <a:buNone/>
            </a:pPr>
            <a:r>
              <a:rPr lang="en-US" sz="3200" b="1" u="sng" dirty="0">
                <a:solidFill>
                  <a:srgbClr val="FF0000"/>
                </a:solidFill>
                <a:latin typeface="Times New Roman" panose="02020603050405020304" pitchFamily="18" charset="0"/>
              </a:rPr>
              <a:t>Powder Rolling:</a:t>
            </a:r>
          </a:p>
          <a:p>
            <a:pPr algn="just"/>
            <a:r>
              <a:rPr lang="en-US" dirty="0">
                <a:solidFill>
                  <a:schemeClr val="accent2"/>
                </a:solidFill>
                <a:latin typeface="Times New Roman" panose="02020603050405020304" pitchFamily="18" charset="0"/>
              </a:rPr>
              <a:t>Metal powder is introduced between the rolls and turned into a “green strip” which is subsequently sintered to high density.</a:t>
            </a:r>
          </a:p>
          <a:p>
            <a:pPr algn="just"/>
            <a:r>
              <a:rPr lang="en-US" dirty="0">
                <a:solidFill>
                  <a:schemeClr val="accent2"/>
                </a:solidFill>
                <a:latin typeface="Times New Roman" panose="02020603050405020304" pitchFamily="18" charset="0"/>
              </a:rPr>
              <a:t>This produces a tough sheet with very fine grain size or minimum of preferred orientation.</a:t>
            </a:r>
            <a:endParaRPr 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a:solidFill>
                  <a:schemeClr val="tx2"/>
                </a:solidFill>
              </a:rPr>
              <a:t>Upsetting test</a:t>
            </a:r>
          </a:p>
        </p:txBody>
      </p:sp>
      <p:sp>
        <p:nvSpPr>
          <p:cNvPr id="3" name="Content Placeholder 2"/>
          <p:cNvSpPr>
            <a:spLocks noGrp="1"/>
          </p:cNvSpPr>
          <p:nvPr>
            <p:ph idx="1"/>
          </p:nvPr>
        </p:nvSpPr>
        <p:spPr>
          <a:xfrm>
            <a:off x="34636" y="1219200"/>
            <a:ext cx="9144000" cy="4525963"/>
          </a:xfrm>
        </p:spPr>
        <p:txBody>
          <a:bodyPr>
            <a:noAutofit/>
          </a:bodyPr>
          <a:lstStyle/>
          <a:p>
            <a:pPr>
              <a:buFont typeface="Wingdings" panose="05000000000000000000" pitchFamily="2" charset="2"/>
              <a:buChar char="q"/>
            </a:pPr>
            <a:r>
              <a:rPr lang="en-US" sz="2800" dirty="0"/>
              <a:t>In this test, </a:t>
            </a:r>
            <a:r>
              <a:rPr lang="en-US" sz="2800" b="1" i="1" dirty="0">
                <a:solidFill>
                  <a:srgbClr val="C00000"/>
                </a:solidFill>
              </a:rPr>
              <a:t>a solid cylindrical specimen is upset between two flat dies</a:t>
            </a:r>
            <a:r>
              <a:rPr lang="en-US" sz="2800" dirty="0"/>
              <a:t>, and observations are made regarding any cracking on the barreled surfaces.</a:t>
            </a:r>
          </a:p>
          <a:p>
            <a:pPr>
              <a:buFont typeface="Wingdings" panose="05000000000000000000" pitchFamily="2" charset="2"/>
              <a:buChar char="q"/>
            </a:pPr>
            <a:r>
              <a:rPr lang="en-US" sz="2800" i="1" dirty="0">
                <a:solidFill>
                  <a:srgbClr val="C00000"/>
                </a:solidFill>
              </a:rPr>
              <a:t>The higher the reduction prior to cracking</a:t>
            </a:r>
            <a:r>
              <a:rPr lang="en-US" sz="2800" dirty="0"/>
              <a:t>, </a:t>
            </a:r>
            <a:r>
              <a:rPr lang="en-US" sz="2800" dirty="0">
                <a:solidFill>
                  <a:srgbClr val="002060"/>
                </a:solidFill>
              </a:rPr>
              <a:t>the greater is the </a:t>
            </a:r>
            <a:r>
              <a:rPr lang="en-US" sz="2800" dirty="0" err="1">
                <a:solidFill>
                  <a:srgbClr val="002060"/>
                </a:solidFill>
              </a:rPr>
              <a:t>forgeability</a:t>
            </a:r>
            <a:r>
              <a:rPr lang="en-US" sz="2800" dirty="0">
                <a:solidFill>
                  <a:srgbClr val="002060"/>
                </a:solidFill>
              </a:rPr>
              <a:t> of the metal.</a:t>
            </a:r>
          </a:p>
          <a:p>
            <a:pPr>
              <a:buFont typeface="Wingdings" panose="05000000000000000000" pitchFamily="2" charset="2"/>
              <a:buChar char="q"/>
            </a:pPr>
            <a:r>
              <a:rPr lang="en-US" sz="2800" dirty="0"/>
              <a:t>The cracks on the barreled surfaces are caused by tensile stresses.</a:t>
            </a:r>
          </a:p>
          <a:p>
            <a:pPr>
              <a:buFont typeface="Wingdings" panose="05000000000000000000" pitchFamily="2" charset="2"/>
              <a:buChar char="q"/>
            </a:pPr>
            <a:r>
              <a:rPr lang="en-US" sz="2800" dirty="0"/>
              <a:t>Friction at the die-</a:t>
            </a:r>
            <a:r>
              <a:rPr lang="en-US" sz="2800" dirty="0" err="1"/>
              <a:t>workpiece</a:t>
            </a:r>
            <a:r>
              <a:rPr lang="en-US" sz="2800" dirty="0"/>
              <a:t> interfaces has a marked effect on cracking; as friction increases, the specimen cracks at lower reduction in height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855"/>
            <a:ext cx="1406075" cy="123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868362"/>
          </a:xfrm>
        </p:spPr>
        <p:txBody>
          <a:bodyPr>
            <a:normAutofit/>
          </a:bodyPr>
          <a:lstStyle/>
          <a:p>
            <a:r>
              <a:rPr lang="en-US" dirty="0">
                <a:solidFill>
                  <a:schemeClr val="tx2"/>
                </a:solidFill>
              </a:rPr>
              <a:t>Hot-twist test</a:t>
            </a:r>
          </a:p>
        </p:txBody>
      </p:sp>
      <p:sp>
        <p:nvSpPr>
          <p:cNvPr id="3" name="Content Placeholder 2"/>
          <p:cNvSpPr>
            <a:spLocks noGrp="1"/>
          </p:cNvSpPr>
          <p:nvPr>
            <p:ph idx="1"/>
          </p:nvPr>
        </p:nvSpPr>
        <p:spPr>
          <a:xfrm>
            <a:off x="76200" y="1600200"/>
            <a:ext cx="8839200" cy="4525963"/>
          </a:xfrm>
        </p:spPr>
        <p:txBody>
          <a:bodyPr>
            <a:normAutofit/>
          </a:bodyPr>
          <a:lstStyle/>
          <a:p>
            <a:pPr>
              <a:buFont typeface="Wingdings" panose="05000000000000000000" pitchFamily="2" charset="2"/>
              <a:buChar char="q"/>
            </a:pPr>
            <a:r>
              <a:rPr lang="en-US" sz="2800" dirty="0"/>
              <a:t>This is a </a:t>
            </a:r>
            <a:r>
              <a:rPr lang="en-US" sz="2800" b="1" i="1" dirty="0">
                <a:solidFill>
                  <a:srgbClr val="C00000"/>
                </a:solidFill>
              </a:rPr>
              <a:t>torsion </a:t>
            </a:r>
            <a:r>
              <a:rPr lang="en-US" sz="2800" dirty="0"/>
              <a:t>test, </a:t>
            </a:r>
            <a:r>
              <a:rPr lang="en-US" sz="2800" i="1" dirty="0">
                <a:solidFill>
                  <a:srgbClr val="C00000"/>
                </a:solidFill>
              </a:rPr>
              <a:t>in which a long</a:t>
            </a:r>
            <a:r>
              <a:rPr lang="en-US" sz="2800" dirty="0"/>
              <a:t>, </a:t>
            </a:r>
            <a:r>
              <a:rPr lang="en-US" sz="2800" i="1" dirty="0">
                <a:solidFill>
                  <a:srgbClr val="C00000"/>
                </a:solidFill>
              </a:rPr>
              <a:t>round specimen is twisted continuously until it fails</a:t>
            </a:r>
            <a:r>
              <a:rPr lang="en-US" sz="2800" dirty="0"/>
              <a:t>.</a:t>
            </a:r>
          </a:p>
          <a:p>
            <a:pPr>
              <a:buFont typeface="Wingdings" panose="05000000000000000000" pitchFamily="2" charset="2"/>
              <a:buChar char="q"/>
            </a:pPr>
            <a:r>
              <a:rPr lang="en-US" sz="2800" dirty="0"/>
              <a:t>The test is performed at </a:t>
            </a:r>
            <a:r>
              <a:rPr lang="en-US" sz="2800" b="1" i="1" u="sng" dirty="0">
                <a:solidFill>
                  <a:srgbClr val="002060"/>
                </a:solidFill>
              </a:rPr>
              <a:t>various temperatures </a:t>
            </a:r>
            <a:r>
              <a:rPr lang="en-US" sz="2800" dirty="0"/>
              <a:t>and </a:t>
            </a:r>
            <a:r>
              <a:rPr lang="en-US" sz="2800" b="1" i="1" u="sng" dirty="0">
                <a:solidFill>
                  <a:srgbClr val="002060"/>
                </a:solidFill>
              </a:rPr>
              <a:t>the number of turns </a:t>
            </a:r>
            <a:r>
              <a:rPr lang="en-US" sz="2800" dirty="0"/>
              <a:t>that each specimen undergoes before failure is observed; the optimal forging temperature is then determined.</a:t>
            </a:r>
          </a:p>
          <a:p>
            <a:pPr>
              <a:buFont typeface="Wingdings" panose="05000000000000000000" pitchFamily="2" charset="2"/>
              <a:buChar char="q"/>
            </a:pPr>
            <a:r>
              <a:rPr lang="en-US" sz="2800" dirty="0"/>
              <a:t>The hot-twist test is particularly useful in determining the </a:t>
            </a:r>
            <a:r>
              <a:rPr lang="en-US" sz="2800" dirty="0" err="1"/>
              <a:t>forgeability</a:t>
            </a:r>
            <a:r>
              <a:rPr lang="en-US" sz="2800" dirty="0"/>
              <a:t> of steel</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855"/>
            <a:ext cx="1406075" cy="123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05000" y="145025"/>
            <a:ext cx="6248400" cy="921775"/>
          </a:xfrm>
        </p:spPr>
        <p:txBody>
          <a:bodyPr/>
          <a:lstStyle/>
          <a:p>
            <a:r>
              <a:rPr lang="en-US" altLang="en-US" dirty="0" err="1">
                <a:solidFill>
                  <a:schemeClr val="tx2"/>
                </a:solidFill>
              </a:rPr>
              <a:t>Forgeability</a:t>
            </a:r>
            <a:r>
              <a:rPr lang="en-US" altLang="en-US" dirty="0">
                <a:solidFill>
                  <a:schemeClr val="tx2"/>
                </a:solidFill>
              </a:rPr>
              <a:t> of Metals</a:t>
            </a:r>
            <a:endParaRPr lang="en-US" dirty="0">
              <a:solidFill>
                <a:schemeClr val="tx2"/>
              </a:solidFill>
            </a:endParaRPr>
          </a:p>
        </p:txBody>
      </p:sp>
      <p:sp>
        <p:nvSpPr>
          <p:cNvPr id="3" name="Content Placeholder 2"/>
          <p:cNvSpPr>
            <a:spLocks noGrp="1"/>
          </p:cNvSpPr>
          <p:nvPr>
            <p:ph idx="1"/>
          </p:nvPr>
        </p:nvSpPr>
        <p:spPr>
          <a:xfrm>
            <a:off x="228600" y="1600200"/>
            <a:ext cx="8763000" cy="4525963"/>
          </a:xfrm>
        </p:spPr>
        <p:txBody>
          <a:bodyPr>
            <a:noAutofit/>
          </a:bodyPr>
          <a:lstStyle/>
          <a:p>
            <a:pPr>
              <a:buFont typeface="Wingdings" panose="05000000000000000000" pitchFamily="2" charset="2"/>
              <a:buChar char="q"/>
            </a:pPr>
            <a:r>
              <a:rPr lang="en-US" sz="2800" dirty="0"/>
              <a:t>Based on the results of various tests and observations made during actual forging operations, the </a:t>
            </a:r>
            <a:r>
              <a:rPr lang="en-US" sz="2800" dirty="0" err="1"/>
              <a:t>foregability</a:t>
            </a:r>
            <a:r>
              <a:rPr lang="en-US" sz="2800" dirty="0"/>
              <a:t> of various metals and alloys has been determined.</a:t>
            </a:r>
          </a:p>
          <a:p>
            <a:pPr>
              <a:buFont typeface="Wingdings" panose="05000000000000000000" pitchFamily="2" charset="2"/>
              <a:buChar char="q"/>
            </a:pPr>
            <a:r>
              <a:rPr lang="en-US" sz="2800" dirty="0"/>
              <a:t>In general</a:t>
            </a:r>
          </a:p>
          <a:p>
            <a:pPr marL="514350" indent="-514350">
              <a:buFont typeface="+mj-lt"/>
              <a:buAutoNum type="arabicPeriod"/>
            </a:pPr>
            <a:r>
              <a:rPr lang="en-US" sz="2800" dirty="0"/>
              <a:t>Aluminum, magnesium, copper and their alloys; carbon and low-alloy steels have good </a:t>
            </a:r>
            <a:r>
              <a:rPr lang="en-US" sz="2800" dirty="0" err="1"/>
              <a:t>foregability</a:t>
            </a:r>
            <a:endParaRPr lang="en-US" sz="2800" dirty="0"/>
          </a:p>
          <a:p>
            <a:pPr marL="514350" indent="-514350">
              <a:buFont typeface="+mj-lt"/>
              <a:buAutoNum type="arabicPeriod"/>
            </a:pPr>
            <a:r>
              <a:rPr lang="en-US" sz="2800" dirty="0"/>
              <a:t>High-temperature materials such as </a:t>
            </a:r>
            <a:r>
              <a:rPr lang="en-US" sz="2800" dirty="0" err="1"/>
              <a:t>superalloys</a:t>
            </a:r>
            <a:r>
              <a:rPr lang="en-US" sz="2800" dirty="0"/>
              <a:t>, tantalum, molybdenum, and tungsten and their alloys have poor </a:t>
            </a:r>
            <a:r>
              <a:rPr lang="en-US" sz="2800" dirty="0" err="1"/>
              <a:t>forgeability</a:t>
            </a:r>
            <a:endParaRPr lang="en-US" sz="2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855"/>
            <a:ext cx="1406075" cy="123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45025"/>
            <a:ext cx="6248400" cy="921775"/>
          </a:xfrm>
        </p:spPr>
        <p:txBody>
          <a:bodyPr/>
          <a:lstStyle/>
          <a:p>
            <a:r>
              <a:rPr lang="en-US" altLang="en-US" dirty="0" err="1">
                <a:solidFill>
                  <a:schemeClr val="tx2"/>
                </a:solidFill>
              </a:rPr>
              <a:t>Forgeability</a:t>
            </a:r>
            <a:r>
              <a:rPr lang="en-US" altLang="en-US" dirty="0">
                <a:solidFill>
                  <a:schemeClr val="tx2"/>
                </a:solidFill>
              </a:rPr>
              <a:t> of Metals</a:t>
            </a:r>
            <a:endParaRPr lang="en-US" dirty="0">
              <a:solidFill>
                <a:schemeClr val="tx2"/>
              </a:solidFill>
            </a:endParaRPr>
          </a:p>
        </p:txBody>
      </p:sp>
      <p:sp>
        <p:nvSpPr>
          <p:cNvPr id="3" name="Content Placeholder 2"/>
          <p:cNvSpPr>
            <a:spLocks noGrp="1"/>
          </p:cNvSpPr>
          <p:nvPr>
            <p:ph idx="1"/>
          </p:nvPr>
        </p:nvSpPr>
        <p:spPr>
          <a:xfrm>
            <a:off x="381000" y="1259869"/>
            <a:ext cx="8686800" cy="956411"/>
          </a:xfrm>
        </p:spPr>
        <p:txBody>
          <a:bodyPr>
            <a:normAutofit fontScale="92500" lnSpcReduction="10000"/>
          </a:bodyPr>
          <a:lstStyle/>
          <a:p>
            <a:pPr lvl="0">
              <a:defRPr/>
            </a:pPr>
            <a:r>
              <a:rPr lang="en-US" dirty="0">
                <a:solidFill>
                  <a:srgbClr val="C00000"/>
                </a:solidFill>
              </a:rPr>
              <a:t>The capability of a material to undergo deformation without cracking</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855"/>
            <a:ext cx="1406075" cy="123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nvGraphicFramePr>
        <p:xfrm>
          <a:off x="1035962" y="2133601"/>
          <a:ext cx="6401173" cy="4572000"/>
        </p:xfrm>
        <a:graphic>
          <a:graphicData uri="http://schemas.openxmlformats.org/presentationml/2006/ole">
            <mc:AlternateContent xmlns:mc="http://schemas.openxmlformats.org/markup-compatibility/2006">
              <mc:Choice xmlns:v="urn:schemas-microsoft-com:vml" Requires="v">
                <p:oleObj name="Document" r:id="rId3" imgW="3136265" imgH="2277110" progId="Word.Document.8">
                  <p:embed/>
                </p:oleObj>
              </mc:Choice>
              <mc:Fallback>
                <p:oleObj name="Document" r:id="rId3" imgW="3136265" imgH="2277110" progId="Word.Document.8">
                  <p:embed/>
                  <p:pic>
                    <p:nvPicPr>
                      <p:cNvPr id="0" name="Picture 20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962" y="2133601"/>
                        <a:ext cx="6401173" cy="4572000"/>
                      </a:xfrm>
                      <a:prstGeom prst="rect">
                        <a:avLst/>
                      </a:prstGeom>
                      <a:noFill/>
                      <a:ln>
                        <a:noFill/>
                      </a:ln>
                      <a:effectLst/>
                    </p:spPr>
                  </p:pic>
                </p:oleObj>
              </mc:Fallback>
            </mc:AlternateContent>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00200" y="274638"/>
            <a:ext cx="6629400" cy="944562"/>
          </a:xfrm>
        </p:spPr>
        <p:txBody>
          <a:bodyPr>
            <a:normAutofit/>
          </a:bodyPr>
          <a:lstStyle/>
          <a:p>
            <a:r>
              <a:rPr lang="en-US" altLang="en-US" sz="5500" dirty="0">
                <a:solidFill>
                  <a:schemeClr val="tx2"/>
                </a:solidFill>
              </a:rPr>
              <a:t>Forging Defects</a:t>
            </a:r>
            <a:endParaRPr lang="en-US" sz="5500" dirty="0">
              <a:solidFill>
                <a:schemeClr val="tx2"/>
              </a:solidFill>
            </a:endParaRPr>
          </a:p>
        </p:txBody>
      </p:sp>
      <p:sp>
        <p:nvSpPr>
          <p:cNvPr id="3" name="Content Placeholder 2"/>
          <p:cNvSpPr>
            <a:spLocks noGrp="1"/>
          </p:cNvSpPr>
          <p:nvPr>
            <p:ph idx="1"/>
          </p:nvPr>
        </p:nvSpPr>
        <p:spPr>
          <a:xfrm>
            <a:off x="152400" y="1391934"/>
            <a:ext cx="8839200" cy="5466066"/>
          </a:xfrm>
        </p:spPr>
        <p:txBody>
          <a:bodyPr>
            <a:normAutofit fontScale="85000" lnSpcReduction="20000"/>
          </a:bodyPr>
          <a:lstStyle/>
          <a:p>
            <a:pPr>
              <a:buFont typeface="Wingdings" panose="05000000000000000000" pitchFamily="2" charset="2"/>
              <a:buChar char="Ø"/>
            </a:pPr>
            <a:r>
              <a:rPr lang="en-US" dirty="0"/>
              <a:t>Thin portions of a metal forging are called ribs and webs.</a:t>
            </a:r>
          </a:p>
          <a:p>
            <a:pPr>
              <a:buFont typeface="Wingdings" panose="05000000000000000000" pitchFamily="2" charset="2"/>
              <a:buChar char="q"/>
            </a:pPr>
            <a:r>
              <a:rPr lang="en-US" dirty="0"/>
              <a:t> </a:t>
            </a:r>
            <a:r>
              <a:rPr lang="en-US" b="1" i="1" u="sng" dirty="0">
                <a:solidFill>
                  <a:srgbClr val="C00000"/>
                </a:solidFill>
              </a:rPr>
              <a:t>A rib </a:t>
            </a:r>
            <a:r>
              <a:rPr lang="en-US" dirty="0"/>
              <a:t>is a section that runs perpendicular to the forging plane as determined by the parting line. </a:t>
            </a:r>
          </a:p>
          <a:p>
            <a:pPr>
              <a:buFont typeface="Wingdings" panose="05000000000000000000" pitchFamily="2" charset="2"/>
              <a:buChar char="§"/>
            </a:pPr>
            <a:r>
              <a:rPr lang="en-US" dirty="0"/>
              <a:t>Long narrow ribs are harder to fill and require more forces, increasing the width of a long rib will better facilitate the filling of the rib with material during the process.</a:t>
            </a:r>
          </a:p>
          <a:p>
            <a:pPr>
              <a:buFont typeface="Wingdings" panose="05000000000000000000" pitchFamily="2" charset="2"/>
              <a:buChar char="q"/>
            </a:pPr>
            <a:r>
              <a:rPr lang="en-US" dirty="0"/>
              <a:t> </a:t>
            </a:r>
            <a:r>
              <a:rPr lang="en-US" b="1" i="1" u="sng" dirty="0">
                <a:solidFill>
                  <a:srgbClr val="C00000"/>
                </a:solidFill>
              </a:rPr>
              <a:t>A web </a:t>
            </a:r>
            <a:r>
              <a:rPr lang="en-US" dirty="0"/>
              <a:t>is a portion of the metal forging that runs parallel to the forging plane. </a:t>
            </a:r>
          </a:p>
          <a:p>
            <a:pPr>
              <a:buFont typeface="Wingdings" panose="05000000000000000000" pitchFamily="2" charset="2"/>
              <a:buChar char="§"/>
            </a:pPr>
            <a:r>
              <a:rPr lang="en-US" dirty="0"/>
              <a:t>When designing a forging die, web thickness should not be too small or else there may be trouble completely filling the web with metal. </a:t>
            </a:r>
          </a:p>
          <a:p>
            <a:pPr>
              <a:buFont typeface="Wingdings" panose="05000000000000000000" pitchFamily="2" charset="2"/>
              <a:buChar char="§"/>
            </a:pPr>
            <a:r>
              <a:rPr lang="en-US" dirty="0"/>
              <a:t>Webs that are too thin may also cool faster than the rest of the metal forging, the resulting shrinkage could cause tears or warping of the part</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442"/>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248400" cy="1143000"/>
          </a:xfrm>
        </p:spPr>
        <p:txBody>
          <a:bodyPr>
            <a:normAutofit/>
          </a:bodyPr>
          <a:lstStyle/>
          <a:p>
            <a:r>
              <a:rPr lang="en-US" altLang="en-US" sz="5500" dirty="0">
                <a:solidFill>
                  <a:schemeClr val="tx2"/>
                </a:solidFill>
              </a:rPr>
              <a:t>Forging Defects</a:t>
            </a:r>
            <a:endParaRPr lang="en-US" sz="5500" dirty="0">
              <a:solidFill>
                <a:schemeClr val="tx2"/>
              </a:solidFill>
            </a:endParaRPr>
          </a:p>
        </p:txBody>
      </p:sp>
      <p:sp>
        <p:nvSpPr>
          <p:cNvPr id="3" name="Content Placeholder 2"/>
          <p:cNvSpPr>
            <a:spLocks noGrp="1"/>
          </p:cNvSpPr>
          <p:nvPr>
            <p:ph idx="1"/>
          </p:nvPr>
        </p:nvSpPr>
        <p:spPr>
          <a:xfrm>
            <a:off x="-76200" y="1676400"/>
            <a:ext cx="4114800" cy="4525963"/>
          </a:xfrm>
        </p:spPr>
        <p:txBody>
          <a:bodyPr>
            <a:normAutofit fontScale="85000" lnSpcReduction="10000"/>
          </a:bodyPr>
          <a:lstStyle/>
          <a:p>
            <a:pPr>
              <a:buFont typeface="Wingdings" panose="05000000000000000000" pitchFamily="2" charset="2"/>
              <a:buChar char="Ø"/>
            </a:pPr>
            <a:r>
              <a:rPr lang="en-US" b="1" i="1" u="sng" dirty="0">
                <a:solidFill>
                  <a:srgbClr val="C00000"/>
                </a:solidFill>
                <a:latin typeface="Times New Roman" panose="02020603050405020304"/>
              </a:rPr>
              <a:t>Webs</a:t>
            </a:r>
            <a:r>
              <a:rPr lang="en-US" dirty="0">
                <a:solidFill>
                  <a:srgbClr val="C00000"/>
                </a:solidFill>
                <a:latin typeface="Times New Roman" panose="02020603050405020304"/>
              </a:rPr>
              <a:t> - Thin section parallel to parting line.</a:t>
            </a:r>
          </a:p>
          <a:p>
            <a:pPr>
              <a:buFont typeface="Wingdings" panose="05000000000000000000" pitchFamily="2" charset="2"/>
              <a:buChar char="Ø"/>
            </a:pPr>
            <a:r>
              <a:rPr lang="en-US" b="1" i="1" u="sng" dirty="0">
                <a:solidFill>
                  <a:srgbClr val="C00000"/>
                </a:solidFill>
                <a:latin typeface="Times New Roman" panose="02020603050405020304"/>
              </a:rPr>
              <a:t>Ribs</a:t>
            </a:r>
            <a:r>
              <a:rPr lang="en-US" dirty="0">
                <a:solidFill>
                  <a:srgbClr val="C00000"/>
                </a:solidFill>
                <a:latin typeface="Times New Roman" panose="02020603050405020304"/>
              </a:rPr>
              <a:t> - thin section perpendicular to parting line</a:t>
            </a:r>
          </a:p>
          <a:p>
            <a:pPr>
              <a:buFont typeface="Wingdings" panose="05000000000000000000" pitchFamily="2" charset="2"/>
              <a:buChar char="Ø"/>
            </a:pPr>
            <a:r>
              <a:rPr lang="en-US" b="1" i="1" u="sng" dirty="0">
                <a:solidFill>
                  <a:srgbClr val="C00000"/>
                </a:solidFill>
                <a:latin typeface="Times New Roman" panose="02020603050405020304"/>
              </a:rPr>
              <a:t>Gutter</a:t>
            </a:r>
            <a:r>
              <a:rPr lang="en-US" dirty="0">
                <a:solidFill>
                  <a:srgbClr val="C00000"/>
                </a:solidFill>
                <a:latin typeface="Times New Roman" panose="02020603050405020304"/>
              </a:rPr>
              <a:t> - area for containing flash</a:t>
            </a:r>
          </a:p>
          <a:p>
            <a:pPr>
              <a:buFont typeface="Wingdings" panose="05000000000000000000" pitchFamily="2" charset="2"/>
              <a:buChar char="q"/>
            </a:pPr>
            <a:r>
              <a:rPr lang="en-US" dirty="0">
                <a:solidFill>
                  <a:srgbClr val="000065"/>
                </a:solidFill>
                <a:latin typeface="Times New Roman" panose="02020603050405020304"/>
              </a:rPr>
              <a:t>Dies are normally made from tool steel with high impact strength and high wear resistance.</a:t>
            </a:r>
            <a:endParaRPr lang="en-US" dirty="0">
              <a:solidFill>
                <a:srgbClr val="C0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442"/>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172" y="914399"/>
            <a:ext cx="5167628" cy="3629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6" name="Picture 2" descr="http://img.tfd.com/mgh/cee/thumb/Closeddie-forging-terminolog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446504"/>
            <a:ext cx="3733800" cy="2404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46" y="304800"/>
            <a:ext cx="8821382" cy="635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43100"/>
            <a:ext cx="8229600" cy="4525963"/>
          </a:xfrm>
        </p:spPr>
        <p:txBody>
          <a:bodyPr>
            <a:normAutofit lnSpcReduction="10000"/>
          </a:bodyPr>
          <a:lstStyle/>
          <a:p>
            <a:r>
              <a:rPr lang="en-US" b="1" i="1" u="sng" dirty="0">
                <a:solidFill>
                  <a:srgbClr val="FF0000"/>
                </a:solidFill>
              </a:rPr>
              <a:t>Forging Defects:</a:t>
            </a:r>
          </a:p>
          <a:p>
            <a:pPr marL="0" indent="0">
              <a:buNone/>
            </a:pPr>
            <a:r>
              <a:rPr lang="en-US" dirty="0"/>
              <a:t>1. Surface cracking.</a:t>
            </a:r>
          </a:p>
          <a:p>
            <a:pPr marL="0" indent="0">
              <a:buNone/>
            </a:pPr>
            <a:r>
              <a:rPr lang="en-US" dirty="0"/>
              <a:t>2. Laps formed by web buckling during forging, web thickness [material in the web area] should be increased to avoid this problem [</a:t>
            </a:r>
            <a:r>
              <a:rPr lang="en-US" dirty="0">
                <a:solidFill>
                  <a:srgbClr val="002060"/>
                </a:solidFill>
              </a:rPr>
              <a:t>Laps in a metal forging are caused by a buckling of the part, laps can be a result of too little material in the work piece]</a:t>
            </a:r>
            <a:r>
              <a:rPr lang="en-US" dirty="0"/>
              <a:t> .</a:t>
            </a:r>
          </a:p>
          <a:p>
            <a:pPr marL="0" indent="0">
              <a:buNone/>
            </a:pPr>
            <a:r>
              <a:rPr lang="en-US" dirty="0"/>
              <a:t>3. Internal cracks caused by oversized billet.</a:t>
            </a:r>
          </a:p>
          <a:p>
            <a:pPr marL="0" indent="0">
              <a:buNone/>
            </a:pPr>
            <a:endParaRPr lang="en-US" dirty="0"/>
          </a:p>
        </p:txBody>
      </p:sp>
      <p:sp>
        <p:nvSpPr>
          <p:cNvPr id="4" name="Title 1"/>
          <p:cNvSpPr txBox="1"/>
          <p:nvPr/>
        </p:nvSpPr>
        <p:spPr>
          <a:xfrm>
            <a:off x="1600200" y="48442"/>
            <a:ext cx="6248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500">
                <a:solidFill>
                  <a:schemeClr val="tx2"/>
                </a:solidFill>
              </a:rPr>
              <a:t>Forging Defects</a:t>
            </a:r>
            <a:endParaRPr lang="en-US" sz="5500" dirty="0">
              <a:solidFill>
                <a:schemeClr val="tx2"/>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442"/>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12224"/>
            <a:ext cx="31432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600200"/>
            <a:ext cx="8839200" cy="2590799"/>
          </a:xfrm>
        </p:spPr>
        <p:txBody>
          <a:bodyPr>
            <a:normAutofit fontScale="92500" lnSpcReduction="10000"/>
          </a:bodyPr>
          <a:lstStyle/>
          <a:p>
            <a:pPr>
              <a:buFont typeface="Wingdings" panose="05000000000000000000" pitchFamily="2" charset="2"/>
              <a:buChar char="q"/>
            </a:pPr>
            <a:r>
              <a:rPr lang="en-US" sz="2800" dirty="0"/>
              <a:t>In addition to </a:t>
            </a:r>
            <a:r>
              <a:rPr lang="en-US" sz="2800" b="1" i="1" u="sng" dirty="0"/>
              <a:t>surface cracking</a:t>
            </a:r>
            <a:r>
              <a:rPr lang="en-US" sz="2800" dirty="0"/>
              <a:t>. Several defects in forging can be caused by the material flow patterns in the die cavity.</a:t>
            </a:r>
          </a:p>
          <a:p>
            <a:pPr marL="457200" indent="-457200">
              <a:buFont typeface="+mj-lt"/>
              <a:buAutoNum type="arabicPeriod"/>
            </a:pPr>
            <a:r>
              <a:rPr lang="en-US" sz="2800" dirty="0">
                <a:solidFill>
                  <a:srgbClr val="002060"/>
                </a:solidFill>
              </a:rPr>
              <a:t>Insufficient volume of material .Material in the web of a forging can buckle during forging and develops lap </a:t>
            </a:r>
            <a:r>
              <a:rPr lang="en-US" sz="2800" dirty="0"/>
              <a:t>[</a:t>
            </a:r>
            <a:r>
              <a:rPr lang="en-US" dirty="0">
                <a:solidFill>
                  <a:srgbClr val="C00000"/>
                </a:solidFill>
              </a:rPr>
              <a:t>Laps formed by web buckling during forging, web thickness should be increased to avoid this problem</a:t>
            </a:r>
            <a:r>
              <a:rPr lang="en-US" dirty="0">
                <a:solidFill>
                  <a:prstClr val="black"/>
                </a:solidFill>
              </a:rPr>
              <a:t>]</a:t>
            </a:r>
            <a:r>
              <a:rPr lang="en-US" sz="2800" dirty="0"/>
              <a:t>.</a:t>
            </a:r>
          </a:p>
        </p:txBody>
      </p:sp>
      <p:sp>
        <p:nvSpPr>
          <p:cNvPr id="4" name="Title 1"/>
          <p:cNvSpPr txBox="1"/>
          <p:nvPr/>
        </p:nvSpPr>
        <p:spPr>
          <a:xfrm>
            <a:off x="609600" y="48442"/>
            <a:ext cx="6248400" cy="671746"/>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500" dirty="0">
                <a:solidFill>
                  <a:schemeClr val="tx2"/>
                </a:solidFill>
              </a:rPr>
              <a:t>Forging Defects</a:t>
            </a:r>
            <a:endParaRPr lang="en-US" sz="5500" dirty="0">
              <a:solidFill>
                <a:schemeClr val="tx2"/>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442"/>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191000"/>
            <a:ext cx="8541327" cy="253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94721"/>
            <a:ext cx="2616777" cy="145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a:endCxn id="7" idx="1"/>
          </p:cNvCxnSpPr>
          <p:nvPr/>
        </p:nvCxnSpPr>
        <p:spPr>
          <a:xfrm flipV="1">
            <a:off x="3733800" y="824247"/>
            <a:ext cx="2514600" cy="928353"/>
          </a:xfrm>
          <a:prstGeom prst="straightConnector1">
            <a:avLst/>
          </a:prstGeom>
          <a:ln w="34925">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391934"/>
            <a:ext cx="8915400" cy="914400"/>
          </a:xfrm>
        </p:spPr>
        <p:txBody>
          <a:bodyPr>
            <a:noAutofit/>
          </a:bodyPr>
          <a:lstStyle/>
          <a:p>
            <a:pPr marL="457200" indent="-457200">
              <a:buFont typeface="+mj-lt"/>
              <a:buAutoNum type="arabicPeriod" startAt="2"/>
            </a:pPr>
            <a:r>
              <a:rPr lang="en-US" sz="2800" b="1" dirty="0">
                <a:solidFill>
                  <a:srgbClr val="002060"/>
                </a:solidFill>
              </a:rPr>
              <a:t>If the web is too thick, the excess material flows past the already forged portions and develops internal cracks </a:t>
            </a:r>
            <a:endParaRPr lang="en-US" sz="2800" dirty="0"/>
          </a:p>
        </p:txBody>
      </p:sp>
      <p:sp>
        <p:nvSpPr>
          <p:cNvPr id="4" name="Title 1"/>
          <p:cNvSpPr txBox="1"/>
          <p:nvPr/>
        </p:nvSpPr>
        <p:spPr>
          <a:xfrm>
            <a:off x="1600200" y="48442"/>
            <a:ext cx="6248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500" dirty="0">
                <a:solidFill>
                  <a:schemeClr val="tx2"/>
                </a:solidFill>
              </a:rPr>
              <a:t>Forging Defects</a:t>
            </a:r>
            <a:endParaRPr lang="en-US" sz="5500" dirty="0">
              <a:solidFill>
                <a:schemeClr val="tx2"/>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442"/>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08" y="2673927"/>
            <a:ext cx="850643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p:nvPr/>
        </p:nvSpPr>
        <p:spPr>
          <a:xfrm>
            <a:off x="425480" y="5410200"/>
            <a:ext cx="871852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US" sz="2800" dirty="0"/>
              <a:t>The previous two defects (1 &amp;2) indicates the importance of probably controlling the volume of the blank and its flow in the cavity.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66800" y="762000"/>
            <a:ext cx="7467600" cy="6054162"/>
          </a:xfrm>
          <a:prstGeom prst="rect">
            <a:avLst/>
          </a:prstGeom>
          <a:noFill/>
          <a:ln w="9525">
            <a:noFill/>
            <a:miter lim="800000"/>
            <a:headEnd/>
            <a:tailEnd/>
          </a:ln>
        </p:spPr>
      </p:pic>
      <p:sp>
        <p:nvSpPr>
          <p:cNvPr id="5" name="Title 4"/>
          <p:cNvSpPr>
            <a:spLocks noGrp="1"/>
          </p:cNvSpPr>
          <p:nvPr>
            <p:ph type="title"/>
          </p:nvPr>
        </p:nvSpPr>
        <p:spPr>
          <a:xfrm>
            <a:off x="457200" y="0"/>
            <a:ext cx="8686800" cy="716280"/>
          </a:xfrm>
        </p:spPr>
        <p:txBody>
          <a:bodyPr>
            <a:normAutofit fontScale="90000"/>
          </a:bodyPr>
          <a:lstStyle/>
          <a:p>
            <a:r>
              <a:rPr lang="en-US" dirty="0"/>
              <a:t>Schematic outline of various process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5029200"/>
          </a:xfrm>
        </p:spPr>
        <p:txBody>
          <a:bodyPr>
            <a:normAutofit fontScale="77500" lnSpcReduction="20000"/>
          </a:bodyPr>
          <a:lstStyle/>
          <a:p>
            <a:pPr marL="514350" indent="-514350">
              <a:buFont typeface="+mj-lt"/>
              <a:buAutoNum type="arabicPeriod" startAt="3"/>
            </a:pPr>
            <a:r>
              <a:rPr lang="en-US" b="1" dirty="0">
                <a:solidFill>
                  <a:srgbClr val="002060"/>
                </a:solidFill>
              </a:rPr>
              <a:t>The die radii also can significantly affect formation of defects.</a:t>
            </a:r>
          </a:p>
          <a:p>
            <a:pPr>
              <a:buFont typeface="Wingdings" panose="05000000000000000000" pitchFamily="2" charset="2"/>
              <a:buChar char="q"/>
            </a:pPr>
            <a:r>
              <a:rPr lang="en-US" dirty="0"/>
              <a:t>The material flows better around a large corner sides that it dose around small radius.</a:t>
            </a:r>
          </a:p>
          <a:p>
            <a:endParaRPr lang="en-US" dirty="0"/>
          </a:p>
          <a:p>
            <a:pPr>
              <a:buFont typeface="Wingdings" panose="05000000000000000000" pitchFamily="2" charset="2"/>
              <a:buChar char="q"/>
            </a:pPr>
            <a:r>
              <a:rPr lang="en-US" dirty="0"/>
              <a:t>As the work material fills the die cavity, the flow of metal will have to change directions depending upon the part's geometry. </a:t>
            </a:r>
          </a:p>
          <a:p>
            <a:pPr>
              <a:buFont typeface="Wingdings" panose="05000000000000000000" pitchFamily="2" charset="2"/>
              <a:buChar char="q"/>
            </a:pPr>
            <a:r>
              <a:rPr lang="en-US" dirty="0"/>
              <a:t>Smooth, large filleted turns will allow the metal flow to change directions while adhering to the die's dimensions. </a:t>
            </a:r>
          </a:p>
          <a:p>
            <a:pPr>
              <a:buFont typeface="Wingdings" panose="05000000000000000000" pitchFamily="2" charset="2"/>
              <a:buChar char="q"/>
            </a:pPr>
            <a:r>
              <a:rPr lang="en-US" dirty="0"/>
              <a:t>If corners within the metal forging are too sharp then the material may not completely follow the path of those corners, resulting in vacancies, laps, or cold shuts. Sharp corners will also act as stress raisers within the die cavity.</a:t>
            </a:r>
          </a:p>
          <a:p>
            <a:pPr>
              <a:buFont typeface="Wingdings" panose="05000000000000000000" pitchFamily="2" charset="2"/>
              <a:buChar char="q"/>
            </a:pPr>
            <a:r>
              <a:rPr lang="en-US" dirty="0"/>
              <a:t> Good forging die design should provide adequate enough fillet and corner radius to allow for easy metal flow</a:t>
            </a:r>
          </a:p>
        </p:txBody>
      </p:sp>
      <p:sp>
        <p:nvSpPr>
          <p:cNvPr id="4" name="Title 1"/>
          <p:cNvSpPr txBox="1"/>
          <p:nvPr/>
        </p:nvSpPr>
        <p:spPr>
          <a:xfrm>
            <a:off x="1600200" y="48442"/>
            <a:ext cx="6248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500" dirty="0">
                <a:solidFill>
                  <a:schemeClr val="tx2"/>
                </a:solidFill>
              </a:rPr>
              <a:t>Forging Defects</a:t>
            </a:r>
            <a:endParaRPr lang="en-US" sz="5500" dirty="0">
              <a:solidFill>
                <a:schemeClr val="tx2"/>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8442"/>
            <a:ext cx="1068744" cy="94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18260"/>
            <a:ext cx="9220200" cy="4191000"/>
          </a:xfrm>
        </p:spPr>
        <p:txBody>
          <a:bodyPr>
            <a:noAutofit/>
          </a:bodyPr>
          <a:lstStyle/>
          <a:p>
            <a:pPr marL="457200" indent="-457200">
              <a:buFont typeface="+mj-lt"/>
              <a:buAutoNum type="arabicPeriod" startAt="3"/>
            </a:pPr>
            <a:r>
              <a:rPr lang="en-US" sz="2800" b="1" dirty="0">
                <a:solidFill>
                  <a:srgbClr val="002060"/>
                </a:solidFill>
              </a:rPr>
              <a:t>The die radii also can significantly affect formation of defects.</a:t>
            </a:r>
          </a:p>
          <a:p>
            <a:pPr>
              <a:buFont typeface="Wingdings" panose="05000000000000000000" pitchFamily="2" charset="2"/>
              <a:buChar char="q"/>
            </a:pPr>
            <a:r>
              <a:rPr lang="en-US" sz="2800" dirty="0"/>
              <a:t>With smaller radii, the material can thus fold over itself, producing a lap ( cold shut : which metal does not flow properly into the corner as a result of that  small cracks appear at the corners of the forged part).</a:t>
            </a:r>
          </a:p>
          <a:p>
            <a:pPr>
              <a:buFont typeface="Wingdings" panose="05000000000000000000" pitchFamily="2" charset="2"/>
              <a:buChar char="q"/>
            </a:pPr>
            <a:r>
              <a:rPr lang="en-US" sz="2800" dirty="0"/>
              <a:t>Cold shuts occur when metal flows of different temperatures meet, they do not combine smoothly, a boundary layer, (cold shut), forms at their intersection. Cold shuts indicate that there is a problem with metal flow in the mold as the part is being formed</a:t>
            </a:r>
          </a:p>
        </p:txBody>
      </p:sp>
      <p:sp>
        <p:nvSpPr>
          <p:cNvPr id="5" name="Title 1"/>
          <p:cNvSpPr txBox="1"/>
          <p:nvPr/>
        </p:nvSpPr>
        <p:spPr>
          <a:xfrm>
            <a:off x="1600200" y="48442"/>
            <a:ext cx="6248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500" dirty="0">
                <a:solidFill>
                  <a:schemeClr val="tx2"/>
                </a:solidFill>
              </a:rPr>
              <a:t>Forging Defects</a:t>
            </a:r>
            <a:endParaRPr lang="en-US" sz="5500" dirty="0">
              <a:solidFill>
                <a:schemeClr val="tx2"/>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8442"/>
            <a:ext cx="1068744" cy="94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500" dirty="0">
                <a:solidFill>
                  <a:schemeClr val="tx2"/>
                </a:solidFill>
              </a:rPr>
              <a:t>Forging Defects</a:t>
            </a:r>
            <a:endParaRPr lang="en-US" sz="5500" dirty="0">
              <a:solidFill>
                <a:schemeClr val="tx2"/>
              </a:solidFill>
            </a:endParaRPr>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a:t>Such a defect can lead to fatigue failure and other problems during the service life of the forged component.</a:t>
            </a:r>
          </a:p>
          <a:p>
            <a:pPr>
              <a:buFont typeface="Wingdings" panose="05000000000000000000" pitchFamily="2" charset="2"/>
              <a:buChar char="q"/>
            </a:pPr>
            <a:r>
              <a:rPr lang="en-US" dirty="0"/>
              <a:t>So it is important to inspect the forging part prior to being placed into service, particularly for critical applications.</a:t>
            </a:r>
          </a:p>
          <a:p>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1447800" cy="128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525963"/>
          </a:xfrm>
        </p:spPr>
        <p:txBody>
          <a:bodyPr/>
          <a:lstStyle/>
          <a:p>
            <a:endParaRPr lang="en-US" sz="4000" b="1" dirty="0"/>
          </a:p>
          <a:p>
            <a:endParaRPr lang="en-US" sz="4000" b="1" dirty="0"/>
          </a:p>
          <a:p>
            <a:pPr marL="0" indent="0" algn="ctr">
              <a:buNone/>
            </a:pPr>
            <a:r>
              <a:rPr lang="en-US" sz="8000" b="1" dirty="0"/>
              <a:t>Week 8</a:t>
            </a:r>
          </a:p>
          <a:p>
            <a:endParaRPr lang="en-US" sz="8000"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914400" y="274638"/>
            <a:ext cx="7772400" cy="944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500" dirty="0">
                <a:solidFill>
                  <a:schemeClr val="tx2"/>
                </a:solidFill>
              </a:rPr>
              <a:t>Forging Defects</a:t>
            </a:r>
            <a:endParaRPr lang="en-US" sz="5500" dirty="0">
              <a:solidFill>
                <a:schemeClr val="tx2"/>
              </a:solidFill>
            </a:endParaRPr>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a:t>In general, defects in parts manufactured by metal forging can be controlled first </a:t>
            </a:r>
            <a:r>
              <a:rPr lang="en-US" dirty="0">
                <a:solidFill>
                  <a:srgbClr val="C00000"/>
                </a:solidFill>
              </a:rPr>
              <a:t>by careful consideration of work stock volume</a:t>
            </a:r>
            <a:r>
              <a:rPr lang="en-US" dirty="0"/>
              <a:t>, and </a:t>
            </a:r>
            <a:r>
              <a:rPr lang="en-US" dirty="0">
                <a:solidFill>
                  <a:srgbClr val="C00000"/>
                </a:solidFill>
              </a:rPr>
              <a:t>by good design of the forging die, (mold)</a:t>
            </a:r>
            <a:r>
              <a:rPr lang="en-US" dirty="0"/>
              <a:t>.</a:t>
            </a:r>
          </a:p>
          <a:p>
            <a:pPr>
              <a:buFont typeface="Wingdings" panose="05000000000000000000" pitchFamily="2" charset="2"/>
              <a:buChar char="q"/>
            </a:pPr>
            <a:r>
              <a:rPr lang="en-US" dirty="0"/>
              <a:t>The main principle is </a:t>
            </a:r>
            <a:r>
              <a:rPr lang="en-US" b="1" i="1" dirty="0">
                <a:solidFill>
                  <a:srgbClr val="C00000"/>
                </a:solidFill>
              </a:rPr>
              <a:t>to enact the right material distributions</a:t>
            </a:r>
            <a:r>
              <a:rPr lang="en-US" dirty="0"/>
              <a:t>, and </a:t>
            </a:r>
            <a:r>
              <a:rPr lang="en-US" b="1" i="1" dirty="0">
                <a:solidFill>
                  <a:srgbClr val="C00000"/>
                </a:solidFill>
              </a:rPr>
              <a:t>the right material flow to accomplish these distributions</a:t>
            </a:r>
            <a:r>
              <a:rPr lang="en-US" dirty="0"/>
              <a:t>.</a:t>
            </a:r>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1447800" cy="128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763000" cy="533399"/>
          </a:xfrm>
        </p:spPr>
        <p:txBody>
          <a:bodyPr>
            <a:normAutofit/>
          </a:bodyPr>
          <a:lstStyle/>
          <a:p>
            <a:pPr>
              <a:buFont typeface="Wingdings" panose="05000000000000000000" pitchFamily="2" charset="2"/>
              <a:buChar char="q"/>
            </a:pPr>
            <a:r>
              <a:rPr lang="en-US" sz="2400" dirty="0"/>
              <a:t>The effect of die radii  in developing defects in the forged parts</a:t>
            </a:r>
          </a:p>
        </p:txBody>
      </p:sp>
      <p:sp>
        <p:nvSpPr>
          <p:cNvPr id="4" name="Title 1"/>
          <p:cNvSpPr txBox="1"/>
          <p:nvPr/>
        </p:nvSpPr>
        <p:spPr>
          <a:xfrm>
            <a:off x="1600200" y="72639"/>
            <a:ext cx="6248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500" dirty="0">
                <a:solidFill>
                  <a:schemeClr val="tx2"/>
                </a:solidFill>
              </a:rPr>
              <a:t>Forging Defects</a:t>
            </a:r>
            <a:endParaRPr lang="en-US" sz="5500" dirty="0">
              <a:solidFill>
                <a:schemeClr val="tx2"/>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2639"/>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4" y="2209800"/>
            <a:ext cx="9109844" cy="373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45429" y="1600200"/>
            <a:ext cx="485314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529892" cy="6714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600200"/>
            <a:ext cx="9067800" cy="4525963"/>
          </a:xfrm>
        </p:spPr>
        <p:txBody>
          <a:bodyPr>
            <a:noAutofit/>
          </a:bodyPr>
          <a:lstStyle/>
          <a:p>
            <a:pPr marL="514350" indent="-514350">
              <a:buFont typeface="+mj-lt"/>
              <a:buAutoNum type="arabicPeriod" startAt="4"/>
            </a:pPr>
            <a:r>
              <a:rPr lang="en-US" sz="2800" b="1" dirty="0">
                <a:solidFill>
                  <a:srgbClr val="002060"/>
                </a:solidFill>
              </a:rPr>
              <a:t>Another important factor is the grain-flow pattern</a:t>
            </a:r>
            <a:r>
              <a:rPr lang="en-US" sz="2800" b="1" dirty="0"/>
              <a:t>.</a:t>
            </a:r>
          </a:p>
          <a:p>
            <a:pPr>
              <a:buFont typeface="Wingdings" panose="05000000000000000000" pitchFamily="2" charset="2"/>
              <a:buChar char="q"/>
            </a:pPr>
            <a:r>
              <a:rPr lang="en-US" sz="2600" dirty="0"/>
              <a:t>The grain flow lines may reaches a surface perpendicularly, exposing the grain boundaries directly to environment (knowing as end grains).</a:t>
            </a:r>
          </a:p>
          <a:p>
            <a:pPr>
              <a:buFont typeface="Wingdings" panose="05000000000000000000" pitchFamily="2" charset="2"/>
              <a:buChar char="q"/>
            </a:pPr>
            <a:r>
              <a:rPr lang="en-US" sz="2600" dirty="0"/>
              <a:t>In service, they can be attacked by the environment ( such as salt water, acid rain, or other chemically active environments), thus developing rough surfaces which act as stress raiser.</a:t>
            </a:r>
          </a:p>
          <a:p>
            <a:pPr>
              <a:buFont typeface="Wingdings" panose="05000000000000000000" pitchFamily="2" charset="2"/>
              <a:buChar char="q"/>
            </a:pPr>
            <a:r>
              <a:rPr lang="en-US" sz="2600" dirty="0">
                <a:solidFill>
                  <a:srgbClr val="C00000"/>
                </a:solidFill>
              </a:rPr>
              <a:t>End grains can be avoided:</a:t>
            </a:r>
          </a:p>
          <a:p>
            <a:pPr marL="514350" indent="-514350">
              <a:buFont typeface="+mj-lt"/>
              <a:buAutoNum type="arabicPeriod"/>
            </a:pPr>
            <a:r>
              <a:rPr lang="en-US" sz="2600" b="1" dirty="0">
                <a:solidFill>
                  <a:srgbClr val="0070C0"/>
                </a:solidFill>
              </a:rPr>
              <a:t> by proper selection of blank orientation in the die cavity and</a:t>
            </a:r>
          </a:p>
          <a:p>
            <a:pPr marL="514350" indent="-514350">
              <a:buFont typeface="+mj-lt"/>
              <a:buAutoNum type="arabicPeriod"/>
            </a:pPr>
            <a:r>
              <a:rPr lang="en-US" sz="2600" b="1" dirty="0">
                <a:solidFill>
                  <a:srgbClr val="0070C0"/>
                </a:solidFill>
              </a:rPr>
              <a:t> by control of material flow during forging </a:t>
            </a:r>
            <a:r>
              <a:rPr lang="en-US" sz="2600" dirty="0"/>
              <a:t>.</a:t>
            </a:r>
          </a:p>
        </p:txBody>
      </p:sp>
      <p:sp>
        <p:nvSpPr>
          <p:cNvPr id="4" name="Title 1"/>
          <p:cNvSpPr txBox="1"/>
          <p:nvPr/>
        </p:nvSpPr>
        <p:spPr>
          <a:xfrm>
            <a:off x="1600200" y="72639"/>
            <a:ext cx="6248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500" dirty="0">
                <a:solidFill>
                  <a:schemeClr val="tx2"/>
                </a:solidFill>
              </a:rPr>
              <a:t>Forging Defects</a:t>
            </a:r>
            <a:endParaRPr lang="en-US" sz="5500" dirty="0">
              <a:solidFill>
                <a:schemeClr val="tx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2639"/>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91934"/>
            <a:ext cx="8534400" cy="4780266"/>
          </a:xfrm>
        </p:spPr>
        <p:txBody>
          <a:bodyPr>
            <a:noAutofit/>
          </a:bodyPr>
          <a:lstStyle/>
          <a:p>
            <a:pPr lvl="0">
              <a:defRPr/>
            </a:pPr>
            <a:r>
              <a:rPr lang="en-US" sz="2800" dirty="0">
                <a:solidFill>
                  <a:srgbClr val="C00000"/>
                </a:solidFill>
              </a:rPr>
              <a:t>Reasons:</a:t>
            </a:r>
          </a:p>
          <a:p>
            <a:pPr marL="466725" lvl="0" indent="-466725">
              <a:buFont typeface="+mj-lt"/>
              <a:buAutoNum type="arabicPeriod"/>
              <a:defRPr/>
            </a:pPr>
            <a:r>
              <a:rPr lang="en-US" sz="2800" dirty="0">
                <a:solidFill>
                  <a:prstClr val="black"/>
                </a:solidFill>
              </a:rPr>
              <a:t>Insufficient volume of material to fill the die cavity completely:  laps will be developed.</a:t>
            </a:r>
          </a:p>
          <a:p>
            <a:pPr marL="466725" lvl="0" indent="-466725">
              <a:buFont typeface="+mj-lt"/>
              <a:buAutoNum type="arabicPeriod"/>
              <a:defRPr/>
            </a:pPr>
            <a:r>
              <a:rPr lang="en-US" sz="2800" dirty="0">
                <a:solidFill>
                  <a:prstClr val="black"/>
                </a:solidFill>
              </a:rPr>
              <a:t>If the web is too thick: internal cracks can be developed.</a:t>
            </a:r>
          </a:p>
          <a:p>
            <a:pPr marL="466725" indent="-466725">
              <a:buFont typeface="+mj-lt"/>
              <a:buAutoNum type="arabicPeriod"/>
              <a:defRPr/>
            </a:pPr>
            <a:r>
              <a:rPr lang="en-US" sz="2800" dirty="0">
                <a:solidFill>
                  <a:prstClr val="black"/>
                </a:solidFill>
              </a:rPr>
              <a:t>Temperature gradients throughout the work piece during forging (Non uniform deformation of the material in the die cavity).</a:t>
            </a:r>
          </a:p>
          <a:p>
            <a:pPr lvl="0">
              <a:buFont typeface="Wingdings" panose="05000000000000000000" pitchFamily="2" charset="2"/>
              <a:buChar char="q"/>
              <a:defRPr/>
            </a:pPr>
            <a:r>
              <a:rPr lang="en-US" sz="2800" dirty="0">
                <a:solidFill>
                  <a:schemeClr val="tx2"/>
                </a:solidFill>
              </a:rPr>
              <a:t>Forging Defects can cause fatigue failures, and wear.</a:t>
            </a:r>
          </a:p>
          <a:p>
            <a:pPr marL="0" lvl="0" indent="0">
              <a:buNone/>
              <a:defRPr/>
            </a:pPr>
            <a:endParaRPr lang="en-US" sz="2800" dirty="0">
              <a:solidFill>
                <a:prstClr val="black"/>
              </a:solidFill>
            </a:endParaRPr>
          </a:p>
          <a:p>
            <a:endParaRPr lang="en-US" sz="2800" dirty="0"/>
          </a:p>
        </p:txBody>
      </p:sp>
      <p:sp>
        <p:nvSpPr>
          <p:cNvPr id="4" name="Title 1"/>
          <p:cNvSpPr txBox="1"/>
          <p:nvPr/>
        </p:nvSpPr>
        <p:spPr>
          <a:xfrm>
            <a:off x="1600200" y="48442"/>
            <a:ext cx="6248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500" dirty="0">
                <a:solidFill>
                  <a:schemeClr val="tx2"/>
                </a:solidFill>
              </a:rPr>
              <a:t>Forging Defects</a:t>
            </a:r>
            <a:endParaRPr lang="en-US" sz="5500" dirty="0">
              <a:solidFill>
                <a:schemeClr val="tx2"/>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442"/>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7600" cy="792162"/>
          </a:xfrm>
        </p:spPr>
        <p:txBody>
          <a:bodyPr>
            <a:normAutofit/>
          </a:bodyPr>
          <a:lstStyle/>
          <a:p>
            <a:r>
              <a:rPr lang="en-US" dirty="0">
                <a:solidFill>
                  <a:srgbClr val="00B050"/>
                </a:solidFill>
              </a:rPr>
              <a:t>Terminology</a:t>
            </a:r>
            <a:endParaRPr lang="en-IN" dirty="0">
              <a:solidFill>
                <a:srgbClr val="00B050"/>
              </a:solidFill>
            </a:endParaRPr>
          </a:p>
        </p:txBody>
      </p:sp>
      <p:sp>
        <p:nvSpPr>
          <p:cNvPr id="3" name="Content Placeholder 2"/>
          <p:cNvSpPr>
            <a:spLocks noGrp="1"/>
          </p:cNvSpPr>
          <p:nvPr>
            <p:ph idx="1"/>
          </p:nvPr>
        </p:nvSpPr>
        <p:spPr>
          <a:xfrm>
            <a:off x="0" y="762000"/>
            <a:ext cx="9144000" cy="6096000"/>
          </a:xfrm>
        </p:spPr>
        <p:txBody>
          <a:bodyPr>
            <a:normAutofit fontScale="92500" lnSpcReduction="10000"/>
          </a:bodyPr>
          <a:lstStyle/>
          <a:p>
            <a:pPr algn="just"/>
            <a:r>
              <a:rPr lang="en-US" dirty="0"/>
              <a:t>Semi finished products</a:t>
            </a:r>
          </a:p>
          <a:p>
            <a:pPr marL="551180" indent="-514350" algn="just">
              <a:buAutoNum type="arabicPeriod"/>
            </a:pPr>
            <a:r>
              <a:rPr lang="en-US" b="1" dirty="0">
                <a:solidFill>
                  <a:srgbClr val="0070C0"/>
                </a:solidFill>
              </a:rPr>
              <a:t>Bloom</a:t>
            </a:r>
            <a:r>
              <a:rPr lang="en-US" dirty="0"/>
              <a:t> is the product of first breakdown of ingot (cross sectional area &gt; 230 cm</a:t>
            </a:r>
            <a:r>
              <a:rPr lang="en-US" baseline="30000" dirty="0"/>
              <a:t>2</a:t>
            </a:r>
            <a:r>
              <a:rPr lang="en-US" dirty="0"/>
              <a:t> )</a:t>
            </a:r>
          </a:p>
          <a:p>
            <a:pPr marL="551180" indent="-514350" algn="just">
              <a:buAutoNum type="arabicPeriod"/>
            </a:pPr>
            <a:r>
              <a:rPr lang="en-US" b="1" dirty="0">
                <a:solidFill>
                  <a:srgbClr val="0070C0"/>
                </a:solidFill>
              </a:rPr>
              <a:t>Billet</a:t>
            </a:r>
            <a:r>
              <a:rPr lang="en-US" dirty="0"/>
              <a:t> is the product obtained from a further reduction by hot rolling ( cross sectional area &gt; 40x40 mm</a:t>
            </a:r>
            <a:r>
              <a:rPr lang="en-US" baseline="30000" dirty="0"/>
              <a:t>2</a:t>
            </a:r>
            <a:r>
              <a:rPr lang="en-US" dirty="0"/>
              <a:t> )</a:t>
            </a:r>
          </a:p>
          <a:p>
            <a:pPr marL="551180" indent="-514350" algn="just">
              <a:buAutoNum type="arabicPeriod"/>
            </a:pPr>
            <a:r>
              <a:rPr lang="en-US" b="1" dirty="0">
                <a:solidFill>
                  <a:srgbClr val="0070C0"/>
                </a:solidFill>
              </a:rPr>
              <a:t>Slab</a:t>
            </a:r>
            <a:r>
              <a:rPr lang="en-US" dirty="0"/>
              <a:t> is the hot rolled ingot ( cross sectional area &gt; 100 cm</a:t>
            </a:r>
            <a:r>
              <a:rPr lang="en-US" baseline="30000" dirty="0"/>
              <a:t>2</a:t>
            </a:r>
            <a:r>
              <a:rPr lang="en-US" dirty="0"/>
              <a:t> and width &gt; 2 x thickness )</a:t>
            </a:r>
          </a:p>
          <a:p>
            <a:pPr marL="551180" indent="-514350" algn="just"/>
            <a:r>
              <a:rPr lang="en-US" dirty="0"/>
              <a:t>Mill products</a:t>
            </a:r>
          </a:p>
          <a:p>
            <a:pPr marL="551180" indent="-514350" algn="just">
              <a:buFont typeface="+mj-lt"/>
              <a:buAutoNum type="arabicPeriod"/>
            </a:pPr>
            <a:r>
              <a:rPr lang="en-US" b="1" dirty="0">
                <a:solidFill>
                  <a:srgbClr val="0070C0"/>
                </a:solidFill>
              </a:rPr>
              <a:t>Plate</a:t>
            </a:r>
            <a:r>
              <a:rPr lang="en-US" dirty="0"/>
              <a:t> is the product with a thickness &gt; 6mm</a:t>
            </a:r>
          </a:p>
          <a:p>
            <a:pPr marL="551180" indent="-514350" algn="just">
              <a:buFont typeface="+mj-lt"/>
              <a:buAutoNum type="arabicPeriod"/>
            </a:pPr>
            <a:r>
              <a:rPr lang="en-US" b="1" dirty="0">
                <a:solidFill>
                  <a:srgbClr val="0070C0"/>
                </a:solidFill>
              </a:rPr>
              <a:t>Sheet</a:t>
            </a:r>
            <a:r>
              <a:rPr lang="en-US" dirty="0"/>
              <a:t> is the product with a thickness &lt; 6mm and width &gt; 600mm</a:t>
            </a:r>
          </a:p>
          <a:p>
            <a:pPr marL="551180" indent="-514350" algn="just">
              <a:buFont typeface="+mj-lt"/>
              <a:buAutoNum type="arabicPeriod"/>
            </a:pPr>
            <a:r>
              <a:rPr lang="en-US" b="1" dirty="0">
                <a:solidFill>
                  <a:srgbClr val="0070C0"/>
                </a:solidFill>
              </a:rPr>
              <a:t>Strip</a:t>
            </a:r>
            <a:r>
              <a:rPr lang="en-US" dirty="0"/>
              <a:t> is the product with a thickness &lt;6mm and width &lt; 600mm</a:t>
            </a:r>
            <a:endParaRPr lang="en-IN" dirty="0"/>
          </a:p>
        </p:txBody>
      </p:sp>
      <p:pic>
        <p:nvPicPr>
          <p:cNvPr id="2050" name="Picture 2"/>
          <p:cNvPicPr>
            <a:picLocks noChangeAspect="1" noChangeArrowheads="1"/>
          </p:cNvPicPr>
          <p:nvPr/>
        </p:nvPicPr>
        <p:blipFill>
          <a:blip r:embed="rId2" cstate="print"/>
          <a:srcRect/>
          <a:stretch>
            <a:fillRect/>
          </a:stretch>
        </p:blipFill>
        <p:spPr bwMode="auto">
          <a:xfrm>
            <a:off x="5029201" y="0"/>
            <a:ext cx="4114800" cy="12001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5257801" y="6019801"/>
            <a:ext cx="3886200" cy="8382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5029201" y="0"/>
            <a:ext cx="4114800" cy="1219200"/>
          </a:xfrm>
          <a:prstGeom prst="rect">
            <a:avLst/>
          </a:prstGeom>
          <a:noFill/>
          <a:ln w="9525">
            <a:noFill/>
            <a:miter lim="800000"/>
            <a:headEnd/>
            <a:tailEnd/>
          </a:ln>
          <a:effec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57400"/>
            <a:ext cx="2743200" cy="4191000"/>
          </a:xfrm>
        </p:spPr>
        <p:txBody>
          <a:bodyPr>
            <a:normAutofit/>
          </a:bodyPr>
          <a:lstStyle/>
          <a:p>
            <a:pPr marL="0" indent="0">
              <a:buNone/>
            </a:pPr>
            <a:r>
              <a:rPr lang="en-GB" altLang="en-US" sz="1500" dirty="0">
                <a:solidFill>
                  <a:prstClr val="black"/>
                </a:solidFill>
                <a:latin typeface="Times New Roman" panose="02020603050405020304" pitchFamily="18" charset="0"/>
                <a:cs typeface="Arial" panose="020B0604020202020204" pitchFamily="34" charset="0"/>
              </a:rPr>
              <a:t> Examples of defects in forged parts.  </a:t>
            </a:r>
          </a:p>
          <a:p>
            <a:pPr>
              <a:buAutoNum type="alphaLcParenBoth"/>
            </a:pPr>
            <a:r>
              <a:rPr lang="en-GB" altLang="en-US" sz="1500" dirty="0">
                <a:solidFill>
                  <a:prstClr val="black"/>
                </a:solidFill>
                <a:latin typeface="Times New Roman" panose="02020603050405020304" pitchFamily="18" charset="0"/>
                <a:cs typeface="Arial" panose="020B0604020202020204" pitchFamily="34" charset="0"/>
              </a:rPr>
              <a:t>Labs formed by web buckling during forging; material should be enough to avoid this problem.  </a:t>
            </a:r>
          </a:p>
          <a:p>
            <a:pPr>
              <a:buAutoNum type="alphaLcParenBoth"/>
            </a:pPr>
            <a:r>
              <a:rPr lang="en-GB" altLang="en-US" sz="1500" dirty="0">
                <a:solidFill>
                  <a:prstClr val="black"/>
                </a:solidFill>
                <a:latin typeface="Times New Roman" panose="02020603050405020304" pitchFamily="18" charset="0"/>
                <a:cs typeface="Arial" panose="020B0604020202020204" pitchFamily="34" charset="0"/>
              </a:rPr>
              <a:t> Internal defects caused by oversized billet; die cavities are filled prematurely. Internal cracks will be formed in the rib region.</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81200"/>
            <a:ext cx="6477000" cy="402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p:nvPr/>
        </p:nvSpPr>
        <p:spPr>
          <a:xfrm>
            <a:off x="1662545" y="148688"/>
            <a:ext cx="6248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500" dirty="0">
                <a:solidFill>
                  <a:schemeClr val="tx2"/>
                </a:solidFill>
              </a:rPr>
              <a:t>Forging Defects</a:t>
            </a:r>
            <a:endParaRPr lang="en-US" sz="5500" dirty="0">
              <a:solidFill>
                <a:schemeClr val="tx2"/>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8442"/>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297"/>
            <a:ext cx="8229600" cy="868362"/>
          </a:xfrm>
        </p:spPr>
        <p:txBody>
          <a:bodyPr>
            <a:noAutofit/>
          </a:bodyPr>
          <a:lstStyle/>
          <a:p>
            <a:r>
              <a:rPr lang="en-US" dirty="0">
                <a:solidFill>
                  <a:schemeClr val="tx2"/>
                </a:solidFill>
                <a:latin typeface="Times New Roman" panose="02020603050405020304"/>
              </a:rPr>
              <a:t>Forging Process Design</a:t>
            </a:r>
            <a:br>
              <a:rPr lang="en-US" dirty="0">
                <a:solidFill>
                  <a:schemeClr val="tx2"/>
                </a:solidFill>
                <a:latin typeface="Times New Roman" panose="02020603050405020304"/>
              </a:rPr>
            </a:br>
            <a:endParaRPr lang="en-US" dirty="0">
              <a:solidFill>
                <a:schemeClr val="tx2"/>
              </a:solidFill>
              <a:latin typeface="Times New Roman" panose="02020603050405020304"/>
            </a:endParaRPr>
          </a:p>
        </p:txBody>
      </p:sp>
      <p:sp>
        <p:nvSpPr>
          <p:cNvPr id="3" name="Content Placeholder 2"/>
          <p:cNvSpPr>
            <a:spLocks noGrp="1"/>
          </p:cNvSpPr>
          <p:nvPr>
            <p:ph idx="1"/>
          </p:nvPr>
        </p:nvSpPr>
        <p:spPr>
          <a:xfrm>
            <a:off x="76200" y="1066800"/>
            <a:ext cx="9067800" cy="5181600"/>
          </a:xfrm>
        </p:spPr>
        <p:txBody>
          <a:bodyPr>
            <a:normAutofit fontScale="85000" lnSpcReduction="10000"/>
          </a:bodyPr>
          <a:lstStyle/>
          <a:p>
            <a:r>
              <a:rPr lang="en-US" dirty="0"/>
              <a:t>In modern manufacturing industry, metal parts of complex geometry are often forged completely with the need for only minor finishing operations. </a:t>
            </a:r>
          </a:p>
          <a:p>
            <a:r>
              <a:rPr lang="en-US" dirty="0"/>
              <a:t>These parts can not be manufactured with a single forging. The work stock is taken through a series of metal forging operations that, in steps, alter the geometric shape of the material until the final process creates the desired forging.</a:t>
            </a:r>
          </a:p>
          <a:p>
            <a:r>
              <a:rPr lang="en-US" dirty="0"/>
              <a:t> In these types of design sequences each operation must be planned in such a way as to prepare the work piece for the next forging process. Together the series of metal forging operations that are required to create a part, make a larger single process and each individual forging operation has its place within the larger process.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8442"/>
            <a:ext cx="1155182" cy="101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When designing a complex metal forging process, great consideration should be taken with each step and how it relates to the final product. </a:t>
            </a:r>
          </a:p>
          <a:p>
            <a:r>
              <a:rPr lang="en-US" dirty="0"/>
              <a:t>Also, design the chosen path for the redistribution of the work material from the start of the process to the end of the last step, concentrating on smooth metal flow</a:t>
            </a:r>
          </a:p>
        </p:txBody>
      </p:sp>
      <p:sp>
        <p:nvSpPr>
          <p:cNvPr id="4" name="Title 1"/>
          <p:cNvSpPr txBox="1"/>
          <p:nvPr/>
        </p:nvSpPr>
        <p:spPr>
          <a:xfrm>
            <a:off x="457200" y="62297"/>
            <a:ext cx="8229600"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chemeClr val="tx2"/>
                </a:solidFill>
                <a:latin typeface="Times New Roman" panose="02020603050405020304"/>
              </a:rPr>
              <a:t>Forging Process Design</a:t>
            </a:r>
            <a:br>
              <a:rPr lang="en-US">
                <a:solidFill>
                  <a:schemeClr val="tx2"/>
                </a:solidFill>
                <a:latin typeface="Times New Roman" panose="02020603050405020304"/>
              </a:rPr>
            </a:br>
            <a:endParaRPr lang="en-US" dirty="0">
              <a:solidFill>
                <a:schemeClr val="tx2"/>
              </a:solidFill>
              <a:latin typeface="Times New Roman" panose="02020603050405020304"/>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8442"/>
            <a:ext cx="1155182" cy="101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686800" cy="5410200"/>
          </a:xfrm>
        </p:spPr>
        <p:txBody>
          <a:bodyPr>
            <a:normAutofit fontScale="85000" lnSpcReduction="20000"/>
          </a:bodyPr>
          <a:lstStyle/>
          <a:p>
            <a:r>
              <a:rPr lang="en-US" dirty="0"/>
              <a:t>Forging design, in general, should first accomplish a redistribution of the material, then the more detailed impression die forging operations, and finally finishing operations. </a:t>
            </a:r>
          </a:p>
          <a:p>
            <a:r>
              <a:rPr lang="en-US" dirty="0"/>
              <a:t>In addition to providing a smooth transition of material the forging processes, as a whole, should be designed to produce a controlled grain structure in the final product. </a:t>
            </a:r>
          </a:p>
          <a:p>
            <a:r>
              <a:rPr lang="en-US" dirty="0"/>
              <a:t>When choosing a path for material redistribution, a metal forging design should consider how this particular method of metal deformation will effect and change the grain structure of the part.</a:t>
            </a:r>
          </a:p>
          <a:p>
            <a:r>
              <a:rPr lang="en-US" dirty="0"/>
              <a:t> It is desirable that the final product contain a favorable grain orientation throughout the structure of its material. Such a grain structure should strengthen the part, particularly with respect to that part's application</a:t>
            </a:r>
          </a:p>
        </p:txBody>
      </p:sp>
      <p:sp>
        <p:nvSpPr>
          <p:cNvPr id="4" name="Title 1"/>
          <p:cNvSpPr txBox="1"/>
          <p:nvPr/>
        </p:nvSpPr>
        <p:spPr>
          <a:xfrm>
            <a:off x="457200" y="62297"/>
            <a:ext cx="8229600"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chemeClr val="tx2"/>
                </a:solidFill>
                <a:latin typeface="Times New Roman" panose="02020603050405020304"/>
              </a:rPr>
              <a:t>Forging Process Design</a:t>
            </a:r>
            <a:br>
              <a:rPr lang="en-US">
                <a:solidFill>
                  <a:schemeClr val="tx2"/>
                </a:solidFill>
                <a:latin typeface="Times New Roman" panose="02020603050405020304"/>
              </a:rPr>
            </a:br>
            <a:endParaRPr lang="en-US" dirty="0">
              <a:solidFill>
                <a:schemeClr val="tx2"/>
              </a:solidFill>
              <a:latin typeface="Times New Roman" panose="02020603050405020304"/>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8442"/>
            <a:ext cx="1155182" cy="101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457200" y="62297"/>
            <a:ext cx="8229600"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chemeClr val="tx2"/>
                </a:solidFill>
                <a:latin typeface="Times New Roman" panose="02020603050405020304"/>
              </a:rPr>
              <a:t>Forging Process Design</a:t>
            </a:r>
            <a:br>
              <a:rPr lang="en-US">
                <a:solidFill>
                  <a:schemeClr val="tx2"/>
                </a:solidFill>
                <a:latin typeface="Times New Roman" panose="02020603050405020304"/>
              </a:rPr>
            </a:br>
            <a:endParaRPr lang="en-US" dirty="0">
              <a:solidFill>
                <a:schemeClr val="tx2"/>
              </a:solidFill>
              <a:latin typeface="Times New Roman" panose="02020603050405020304"/>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8442"/>
            <a:ext cx="1155182" cy="101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89" y="1828800"/>
            <a:ext cx="8740222" cy="4012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066800"/>
            <a:ext cx="8915400" cy="5059363"/>
          </a:xfrm>
        </p:spPr>
        <p:txBody>
          <a:bodyPr>
            <a:normAutofit fontScale="85000" lnSpcReduction="10000"/>
          </a:bodyPr>
          <a:lstStyle/>
          <a:p>
            <a:r>
              <a:rPr lang="en-US" dirty="0"/>
              <a:t>Open die forging often plays a roll in the early stages, providing a general mass redistribution of the work metal.</a:t>
            </a:r>
          </a:p>
          <a:p>
            <a:r>
              <a:rPr lang="en-US" dirty="0"/>
              <a:t> Before the more detailed impression forgings can shape the work, metal must be formed in such a way as to place higher concentrations of material in regions that will require more material. </a:t>
            </a:r>
          </a:p>
          <a:p>
            <a:r>
              <a:rPr lang="en-US" b="1" i="1" u="sng" dirty="0" err="1">
                <a:solidFill>
                  <a:srgbClr val="C00000"/>
                </a:solidFill>
              </a:rPr>
              <a:t>Fullering</a:t>
            </a:r>
            <a:r>
              <a:rPr lang="en-US" dirty="0"/>
              <a:t> and </a:t>
            </a:r>
            <a:r>
              <a:rPr lang="en-US" b="1" i="1" u="sng" dirty="0">
                <a:solidFill>
                  <a:srgbClr val="C00000"/>
                </a:solidFill>
              </a:rPr>
              <a:t>edging</a:t>
            </a:r>
            <a:r>
              <a:rPr lang="en-US" dirty="0"/>
              <a:t> of the metal, discussed in the open die forging section, are very important open die forging processes used to accomplish a rough transfer of material.</a:t>
            </a:r>
          </a:p>
          <a:p>
            <a:r>
              <a:rPr lang="en-US" dirty="0"/>
              <a:t> </a:t>
            </a:r>
            <a:r>
              <a:rPr lang="en-US" dirty="0" err="1"/>
              <a:t>Fullering</a:t>
            </a:r>
            <a:r>
              <a:rPr lang="en-US" dirty="0"/>
              <a:t> and edging will squeeze more metal into some areas of the work, while causing other areas to have less depending on the needs of the process.</a:t>
            </a:r>
          </a:p>
        </p:txBody>
      </p:sp>
      <p:sp>
        <p:nvSpPr>
          <p:cNvPr id="4" name="Title 1"/>
          <p:cNvSpPr txBox="1"/>
          <p:nvPr/>
        </p:nvSpPr>
        <p:spPr>
          <a:xfrm>
            <a:off x="457200" y="62297"/>
            <a:ext cx="8229600"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chemeClr val="tx2"/>
                </a:solidFill>
                <a:latin typeface="Times New Roman" panose="02020603050405020304"/>
              </a:rPr>
              <a:t>Forging Process Design</a:t>
            </a:r>
            <a:br>
              <a:rPr lang="en-US">
                <a:solidFill>
                  <a:schemeClr val="tx2"/>
                </a:solidFill>
                <a:latin typeface="Times New Roman" panose="02020603050405020304"/>
              </a:rPr>
            </a:br>
            <a:endParaRPr lang="en-US" dirty="0">
              <a:solidFill>
                <a:schemeClr val="tx2"/>
              </a:solidFill>
              <a:latin typeface="Times New Roman" panose="02020603050405020304"/>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8442"/>
            <a:ext cx="1155182" cy="101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534400" cy="2514600"/>
          </a:xfrm>
        </p:spPr>
        <p:txBody>
          <a:bodyPr/>
          <a:lstStyle/>
          <a:p>
            <a:pPr>
              <a:buFont typeface="Wingdings" panose="05000000000000000000" pitchFamily="2" charset="2"/>
              <a:buChar char="q"/>
            </a:pPr>
            <a:r>
              <a:rPr lang="en-US" dirty="0"/>
              <a:t>Figure shows two rough forms, one was subject to </a:t>
            </a:r>
            <a:r>
              <a:rPr lang="en-US" dirty="0" err="1"/>
              <a:t>fullering</a:t>
            </a:r>
            <a:r>
              <a:rPr lang="en-US" dirty="0"/>
              <a:t> the other to edging, the nature of the different processes should be apparent</a:t>
            </a:r>
          </a:p>
        </p:txBody>
      </p:sp>
      <p:sp>
        <p:nvSpPr>
          <p:cNvPr id="4" name="Title 1"/>
          <p:cNvSpPr txBox="1"/>
          <p:nvPr/>
        </p:nvSpPr>
        <p:spPr>
          <a:xfrm>
            <a:off x="457200" y="62297"/>
            <a:ext cx="8229600"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chemeClr val="tx2"/>
                </a:solidFill>
                <a:latin typeface="Times New Roman" panose="02020603050405020304"/>
              </a:rPr>
              <a:t>Forging Process Design</a:t>
            </a:r>
            <a:br>
              <a:rPr lang="en-US">
                <a:solidFill>
                  <a:schemeClr val="tx2"/>
                </a:solidFill>
                <a:latin typeface="Times New Roman" panose="02020603050405020304"/>
              </a:rPr>
            </a:br>
            <a:endParaRPr lang="en-US" dirty="0">
              <a:solidFill>
                <a:schemeClr val="tx2"/>
              </a:solidFill>
              <a:latin typeface="Times New Roman" panose="02020603050405020304"/>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8442"/>
            <a:ext cx="1155182" cy="101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18" y="3581400"/>
            <a:ext cx="7556498" cy="266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457200" y="62297"/>
            <a:ext cx="8229600"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chemeClr val="tx2"/>
                </a:solidFill>
                <a:latin typeface="Times New Roman" panose="02020603050405020304"/>
              </a:rPr>
              <a:t>Forging Process Design</a:t>
            </a:r>
            <a:br>
              <a:rPr lang="en-US">
                <a:solidFill>
                  <a:schemeClr val="tx2"/>
                </a:solidFill>
                <a:latin typeface="Times New Roman" panose="02020603050405020304"/>
              </a:rPr>
            </a:br>
            <a:endParaRPr lang="en-US" dirty="0">
              <a:solidFill>
                <a:schemeClr val="tx2"/>
              </a:solidFill>
              <a:latin typeface="Times New Roman" panose="02020603050405020304"/>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8442"/>
            <a:ext cx="1155182" cy="101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628" y="694028"/>
            <a:ext cx="6087772" cy="6087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solidFill>
                  <a:schemeClr val="tx2"/>
                </a:solidFill>
                <a:latin typeface="Times New Roman" panose="02020603050405020304"/>
              </a:rPr>
              <a:t>Design Considerations</a:t>
            </a:r>
            <a:endParaRPr lang="en-US" dirty="0">
              <a:solidFill>
                <a:schemeClr val="tx2"/>
              </a:solidFill>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b="1" i="1" u="sng" dirty="0"/>
              <a:t>Die design:</a:t>
            </a:r>
          </a:p>
          <a:p>
            <a:pPr>
              <a:buFont typeface="Wingdings" panose="05000000000000000000" pitchFamily="2" charset="2"/>
              <a:buChar char="q"/>
            </a:pPr>
            <a:r>
              <a:rPr lang="en-US" sz="2800" dirty="0"/>
              <a:t>The design of forging dies and die material selection require knowledge of</a:t>
            </a:r>
          </a:p>
          <a:p>
            <a:pPr marL="514350" indent="-514350">
              <a:buFont typeface="+mj-lt"/>
              <a:buAutoNum type="arabicPeriod"/>
            </a:pPr>
            <a:r>
              <a:rPr lang="en-US" sz="2800" dirty="0"/>
              <a:t>The strength and ductility of the </a:t>
            </a:r>
            <a:r>
              <a:rPr lang="en-US" sz="2800" dirty="0" err="1"/>
              <a:t>workpiece</a:t>
            </a:r>
            <a:r>
              <a:rPr lang="en-US" sz="2800" dirty="0"/>
              <a:t> material</a:t>
            </a:r>
          </a:p>
          <a:p>
            <a:pPr marL="514350" indent="-514350">
              <a:buFont typeface="+mj-lt"/>
              <a:buAutoNum type="arabicPeriod"/>
            </a:pPr>
            <a:r>
              <a:rPr lang="en-US" sz="2800" dirty="0" err="1"/>
              <a:t>Workpiece</a:t>
            </a:r>
            <a:r>
              <a:rPr lang="en-US" sz="2800" dirty="0"/>
              <a:t> material sensitivity to strain rate and temperature</a:t>
            </a:r>
          </a:p>
          <a:p>
            <a:pPr marL="514350" indent="-514350">
              <a:buFont typeface="+mj-lt"/>
              <a:buAutoNum type="arabicPeriod"/>
            </a:pPr>
            <a:r>
              <a:rPr lang="en-US" sz="2800" dirty="0"/>
              <a:t>Its frictional characteristics</a:t>
            </a:r>
          </a:p>
          <a:p>
            <a:pPr marL="514350" indent="-514350">
              <a:buFont typeface="+mj-lt"/>
              <a:buAutoNum type="arabicPeriod"/>
            </a:pPr>
            <a:r>
              <a:rPr lang="en-US" sz="2800" dirty="0"/>
              <a:t>Forging temperature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442"/>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42999" y="76151"/>
            <a:ext cx="7591425" cy="838249"/>
          </a:xfrm>
        </p:spPr>
        <p:txBody>
          <a:bodyPr/>
          <a:lstStyle/>
          <a:p>
            <a:r>
              <a:rPr lang="en-US" dirty="0">
                <a:solidFill>
                  <a:schemeClr val="tx2"/>
                </a:solidFill>
                <a:latin typeface="Times New Roman" panose="02020603050405020304"/>
              </a:rPr>
              <a:t>Design Considerations</a:t>
            </a:r>
            <a:endParaRPr lang="en-US" dirty="0">
              <a:solidFill>
                <a:schemeClr val="tx2"/>
              </a:solidFill>
            </a:endParaRPr>
          </a:p>
        </p:txBody>
      </p:sp>
      <p:sp>
        <p:nvSpPr>
          <p:cNvPr id="3" name="Content Placeholder 2"/>
          <p:cNvSpPr>
            <a:spLocks noGrp="1"/>
          </p:cNvSpPr>
          <p:nvPr>
            <p:ph idx="1"/>
          </p:nvPr>
        </p:nvSpPr>
        <p:spPr>
          <a:xfrm>
            <a:off x="76200" y="1600201"/>
            <a:ext cx="9067800" cy="2133600"/>
          </a:xfrm>
        </p:spPr>
        <p:txBody>
          <a:bodyPr>
            <a:noAutofit/>
          </a:bodyPr>
          <a:lstStyle/>
          <a:p>
            <a:pPr>
              <a:buFont typeface="Wingdings" panose="05000000000000000000" pitchFamily="2" charset="2"/>
              <a:buChar char="q"/>
            </a:pPr>
            <a:r>
              <a:rPr lang="en-US" sz="2400" dirty="0"/>
              <a:t>The terminology used in die design is as follow:</a:t>
            </a:r>
          </a:p>
          <a:p>
            <a:pPr marL="457200" indent="-457200">
              <a:buFont typeface="+mj-lt"/>
              <a:buAutoNum type="arabicPeriod"/>
            </a:pPr>
            <a:r>
              <a:rPr lang="en-US" sz="2400" dirty="0"/>
              <a:t>The bar is first performed (intermediate shape) by techniques such as </a:t>
            </a:r>
            <a:r>
              <a:rPr lang="en-US" sz="2400" dirty="0" err="1"/>
              <a:t>fullering</a:t>
            </a:r>
            <a:r>
              <a:rPr lang="en-US" sz="2400" dirty="0"/>
              <a:t> and edging.</a:t>
            </a:r>
          </a:p>
          <a:p>
            <a:pPr marL="457200" indent="-457200">
              <a:buFont typeface="+mj-lt"/>
              <a:buAutoNum type="arabicPeriod"/>
            </a:pPr>
            <a:r>
              <a:rPr lang="en-US" sz="2400" dirty="0"/>
              <a:t>Forged into the final shape</a:t>
            </a:r>
          </a:p>
          <a:p>
            <a:pPr marL="457200" indent="-457200">
              <a:buFont typeface="+mj-lt"/>
              <a:buAutoNum type="arabicPeriod"/>
            </a:pPr>
            <a:r>
              <a:rPr lang="en-US" sz="2400" dirty="0"/>
              <a:t>Finally the forged part is trimmed.</a:t>
            </a:r>
          </a:p>
          <a:p>
            <a:pPr>
              <a:buFont typeface="Wingdings" panose="05000000000000000000" pitchFamily="2" charset="2"/>
              <a:buChar char="q"/>
            </a:pPr>
            <a:r>
              <a:rPr lang="en-US" sz="2400" dirty="0"/>
              <a:t>The reason for performing is recognizing that for long die life, wear is to be minimized</a:t>
            </a:r>
          </a:p>
          <a:p>
            <a:endParaRPr lang="en-US" sz="24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151"/>
            <a:ext cx="1219200" cy="1074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190736"/>
            <a:ext cx="5153025" cy="266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219200"/>
          </a:xfrm>
        </p:spPr>
        <p:txBody>
          <a:bodyPr>
            <a:normAutofit fontScale="90000"/>
          </a:bodyPr>
          <a:lstStyle/>
          <a:p>
            <a:r>
              <a:rPr lang="en-US" sz="4800" b="1" u="sng" dirty="0">
                <a:solidFill>
                  <a:srgbClr val="FF0000"/>
                </a:solidFill>
                <a:latin typeface="Times New Roman" panose="02020603050405020304" pitchFamily="18" charset="0"/>
              </a:rPr>
              <a:t>Rolling Process:</a:t>
            </a:r>
            <a:br>
              <a:rPr lang="en-US" sz="4800" b="1" u="sng" dirty="0">
                <a:solidFill>
                  <a:srgbClr val="FF0000"/>
                </a:solidFill>
                <a:latin typeface="Times New Roman" panose="02020603050405020304" pitchFamily="18" charset="0"/>
              </a:rPr>
            </a:br>
            <a:endParaRPr lang="en-US" dirty="0"/>
          </a:p>
        </p:txBody>
      </p:sp>
      <p:sp>
        <p:nvSpPr>
          <p:cNvPr id="3" name="Content Placeholder 2"/>
          <p:cNvSpPr>
            <a:spLocks noGrp="1"/>
          </p:cNvSpPr>
          <p:nvPr>
            <p:ph idx="1"/>
          </p:nvPr>
        </p:nvSpPr>
        <p:spPr>
          <a:xfrm>
            <a:off x="0" y="914400"/>
            <a:ext cx="9144000" cy="5943600"/>
          </a:xfrm>
        </p:spPr>
        <p:txBody>
          <a:bodyPr>
            <a:normAutofit/>
          </a:bodyPr>
          <a:lstStyle/>
          <a:p>
            <a:pPr marL="660400" indent="-660400" algn="just">
              <a:lnSpc>
                <a:spcPct val="90000"/>
              </a:lnSpc>
            </a:pPr>
            <a:r>
              <a:rPr lang="en-US" dirty="0">
                <a:solidFill>
                  <a:schemeClr val="accent2"/>
                </a:solidFill>
                <a:latin typeface="Times New Roman" panose="02020603050405020304" pitchFamily="18" charset="0"/>
              </a:rPr>
              <a:t>In the process of rolling the billet is fed from one side into the rolls and reduces in thickness according to the section and gap between the rolls. </a:t>
            </a:r>
          </a:p>
          <a:p>
            <a:pPr marL="660400" indent="-660400" algn="just">
              <a:lnSpc>
                <a:spcPct val="90000"/>
              </a:lnSpc>
            </a:pPr>
            <a:r>
              <a:rPr lang="en-US" dirty="0">
                <a:solidFill>
                  <a:schemeClr val="accent2"/>
                </a:solidFill>
                <a:latin typeface="Times New Roman" panose="02020603050405020304" pitchFamily="18" charset="0"/>
              </a:rPr>
              <a:t>The reduction ratios have maximum allowable values for different metals beyond which reduction is not practicable in a single process.</a:t>
            </a:r>
          </a:p>
          <a:p>
            <a:pPr marL="660400" indent="-660400" algn="just">
              <a:lnSpc>
                <a:spcPct val="90000"/>
              </a:lnSpc>
            </a:pPr>
            <a:r>
              <a:rPr lang="en-US" dirty="0">
                <a:solidFill>
                  <a:schemeClr val="accent2"/>
                </a:solidFill>
                <a:latin typeface="Times New Roman" panose="02020603050405020304" pitchFamily="18" charset="0"/>
              </a:rPr>
              <a:t>Rolling sets in series may be employed.</a:t>
            </a:r>
          </a:p>
          <a:p>
            <a:pPr marL="660400" indent="-660400" algn="just">
              <a:lnSpc>
                <a:spcPct val="90000"/>
              </a:lnSpc>
              <a:buFontTx/>
              <a:buNone/>
            </a:pPr>
            <a:r>
              <a:rPr lang="en-US" dirty="0">
                <a:solidFill>
                  <a:srgbClr val="FF0000"/>
                </a:solidFill>
                <a:latin typeface="Times New Roman" panose="02020603050405020304" pitchFamily="18" charset="0"/>
              </a:rPr>
              <a:t>** There are fundamentally two types of rolls:</a:t>
            </a:r>
          </a:p>
          <a:p>
            <a:pPr marL="1409700" lvl="2" indent="-495300" algn="just">
              <a:lnSpc>
                <a:spcPct val="90000"/>
              </a:lnSpc>
              <a:buFontTx/>
              <a:buAutoNum type="romanLcParenR"/>
            </a:pPr>
            <a:r>
              <a:rPr lang="en-US" sz="3200" dirty="0">
                <a:solidFill>
                  <a:srgbClr val="FF0066"/>
                </a:solidFill>
                <a:latin typeface="Times New Roman" panose="02020603050405020304" pitchFamily="18" charset="0"/>
              </a:rPr>
              <a:t>Supporting rolls</a:t>
            </a:r>
          </a:p>
          <a:p>
            <a:pPr marL="1409700" lvl="2" indent="-495300" algn="just">
              <a:lnSpc>
                <a:spcPct val="90000"/>
              </a:lnSpc>
              <a:buFontTx/>
              <a:buAutoNum type="romanLcParenR"/>
            </a:pPr>
            <a:r>
              <a:rPr lang="en-US" sz="3200" dirty="0">
                <a:solidFill>
                  <a:srgbClr val="FF0066"/>
                </a:solidFill>
                <a:latin typeface="Times New Roman" panose="02020603050405020304" pitchFamily="18" charset="0"/>
              </a:rPr>
              <a:t>Driving rolls</a:t>
            </a:r>
          </a:p>
          <a:p>
            <a:pPr marL="660400" indent="-660400" algn="just">
              <a:lnSpc>
                <a:spcPct val="90000"/>
              </a:lnSpc>
              <a:buFontTx/>
              <a:buNone/>
            </a:pPr>
            <a:r>
              <a:rPr lang="en-US" dirty="0">
                <a:solidFill>
                  <a:schemeClr val="accent2"/>
                </a:solidFill>
                <a:latin typeface="Times New Roman" panose="02020603050405020304" pitchFamily="18" charset="0"/>
              </a:rPr>
              <a:t>** the rolls must be rigid or the rolled material will have a loop like shape</a:t>
            </a:r>
            <a:r>
              <a:rPr lang="en-US" dirty="0">
                <a:latin typeface="Times New Roman" panose="02020603050405020304" pitchFamily="18" charset="0"/>
              </a:rPr>
              <a:t>.</a:t>
            </a:r>
          </a:p>
          <a:p>
            <a:pPr algn="just"/>
            <a:endParaRPr lang="en-US"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solidFill>
                  <a:schemeClr val="tx2"/>
                </a:solidFill>
                <a:latin typeface="Times New Roman" panose="02020603050405020304"/>
              </a:rPr>
              <a:t>Design Considerations</a:t>
            </a:r>
            <a:endParaRPr lang="en-US" dirty="0">
              <a:solidFill>
                <a:schemeClr val="tx2"/>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442"/>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14" y="2209800"/>
            <a:ext cx="9025450" cy="3167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42999" y="76151"/>
            <a:ext cx="7591425" cy="838249"/>
          </a:xfrm>
        </p:spPr>
        <p:txBody>
          <a:bodyPr/>
          <a:lstStyle/>
          <a:p>
            <a:r>
              <a:rPr lang="en-US" dirty="0">
                <a:solidFill>
                  <a:schemeClr val="tx2"/>
                </a:solidFill>
                <a:latin typeface="Times New Roman" panose="02020603050405020304"/>
              </a:rPr>
              <a:t>Design Considerations</a:t>
            </a:r>
            <a:endParaRPr lang="en-US" dirty="0">
              <a:solidFill>
                <a:schemeClr val="tx2"/>
              </a:solidFill>
            </a:endParaRPr>
          </a:p>
        </p:txBody>
      </p:sp>
      <p:sp>
        <p:nvSpPr>
          <p:cNvPr id="3" name="Content Placeholder 2"/>
          <p:cNvSpPr>
            <a:spLocks noGrp="1"/>
          </p:cNvSpPr>
          <p:nvPr>
            <p:ph idx="1"/>
          </p:nvPr>
        </p:nvSpPr>
        <p:spPr>
          <a:xfrm>
            <a:off x="533400" y="1371600"/>
            <a:ext cx="8458200" cy="4525963"/>
          </a:xfrm>
        </p:spPr>
        <p:txBody>
          <a:bodyPr>
            <a:normAutofit lnSpcReduction="10000"/>
          </a:bodyPr>
          <a:lstStyle/>
          <a:p>
            <a:pPr>
              <a:buFont typeface="Wingdings" panose="05000000000000000000" pitchFamily="2" charset="2"/>
              <a:buChar char="q"/>
            </a:pPr>
            <a:r>
              <a:rPr lang="en-US" sz="2400" dirty="0"/>
              <a:t>Some general rules of die design include the following:</a:t>
            </a:r>
          </a:p>
          <a:p>
            <a:pPr marL="457200" indent="-457200">
              <a:buFont typeface="+mj-lt"/>
              <a:buAutoNum type="alphaLcParenR"/>
            </a:pPr>
            <a:r>
              <a:rPr lang="en-US" sz="2400" b="1" i="1" u="sng" dirty="0"/>
              <a:t>The parting line </a:t>
            </a:r>
            <a:r>
              <a:rPr lang="en-US" sz="2400" dirty="0"/>
              <a:t>: is where the two dies meet. For simple shapes, the parting line is a straight line at the center of the forging; for more complex shapes, the line may be offset and may not be in a single plane.</a:t>
            </a:r>
          </a:p>
          <a:p>
            <a:pPr>
              <a:buFont typeface="Wingdings" panose="05000000000000000000" pitchFamily="2" charset="2"/>
              <a:buChar char="Ø"/>
            </a:pPr>
            <a:r>
              <a:rPr lang="en-US" sz="2400" dirty="0"/>
              <a:t>The selection of the proper location for the parting line is based on:</a:t>
            </a:r>
          </a:p>
          <a:p>
            <a:pPr marL="457200" indent="-457200">
              <a:buFont typeface="+mj-lt"/>
              <a:buAutoNum type="alphaLcPeriod"/>
            </a:pPr>
            <a:r>
              <a:rPr lang="en-US" sz="2400" dirty="0"/>
              <a:t> The shape of the part,</a:t>
            </a:r>
          </a:p>
          <a:p>
            <a:pPr marL="457200" indent="-457200">
              <a:buFont typeface="+mj-lt"/>
              <a:buAutoNum type="alphaLcPeriod"/>
            </a:pPr>
            <a:r>
              <a:rPr lang="en-US" sz="2400" dirty="0"/>
              <a:t> Flow of the metal, </a:t>
            </a:r>
          </a:p>
          <a:p>
            <a:pPr marL="457200" indent="-457200">
              <a:buFont typeface="+mj-lt"/>
              <a:buAutoNum type="alphaLcPeriod"/>
            </a:pPr>
            <a:r>
              <a:rPr lang="en-US" sz="2400" dirty="0"/>
              <a:t>Balance of the forces, </a:t>
            </a:r>
          </a:p>
          <a:p>
            <a:pPr marL="457200" indent="-457200">
              <a:buFont typeface="+mj-lt"/>
              <a:buAutoNum type="alphaLcPeriod"/>
            </a:pPr>
            <a:r>
              <a:rPr lang="en-US" sz="2400" dirty="0"/>
              <a:t>And the flash</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151"/>
            <a:ext cx="1219200" cy="1074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833091"/>
            <a:ext cx="4267200" cy="299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7086600" cy="762000"/>
          </a:xfrm>
        </p:spPr>
        <p:txBody>
          <a:bodyPr/>
          <a:lstStyle/>
          <a:p>
            <a:r>
              <a:rPr lang="en-US" dirty="0">
                <a:solidFill>
                  <a:schemeClr val="tx2"/>
                </a:solidFill>
                <a:latin typeface="Times New Roman" panose="02020603050405020304"/>
              </a:rPr>
              <a:t>Design Considerations</a:t>
            </a:r>
            <a:endParaRPr lang="en-US" dirty="0"/>
          </a:p>
        </p:txBody>
      </p:sp>
      <p:sp>
        <p:nvSpPr>
          <p:cNvPr id="3" name="Content Placeholder 2"/>
          <p:cNvSpPr>
            <a:spLocks noGrp="1"/>
          </p:cNvSpPr>
          <p:nvPr>
            <p:ph idx="1"/>
          </p:nvPr>
        </p:nvSpPr>
        <p:spPr>
          <a:xfrm>
            <a:off x="228600" y="1600200"/>
            <a:ext cx="8915400" cy="4525963"/>
          </a:xfrm>
        </p:spPr>
        <p:txBody>
          <a:bodyPr>
            <a:normAutofit fontScale="92500"/>
          </a:bodyPr>
          <a:lstStyle/>
          <a:p>
            <a:pPr>
              <a:buFont typeface="Wingdings" panose="05000000000000000000" pitchFamily="2" charset="2"/>
              <a:buChar char="q"/>
            </a:pPr>
            <a:r>
              <a:rPr lang="en-US" dirty="0"/>
              <a:t>Location of the parting line is of primary importance in metal forging die design. The parting line, which defines the forging plane of the operation, is a large determinant in how metal flows through the die during the forging's compression. </a:t>
            </a:r>
          </a:p>
          <a:p>
            <a:pPr>
              <a:buFont typeface="Wingdings" panose="05000000000000000000" pitchFamily="2" charset="2"/>
              <a:buChar char="q"/>
            </a:pPr>
            <a:r>
              <a:rPr lang="en-US" dirty="0"/>
              <a:t>The parting line dictates where </a:t>
            </a:r>
            <a:r>
              <a:rPr lang="en-US" u="sng" dirty="0">
                <a:solidFill>
                  <a:srgbClr val="FF0000"/>
                </a:solidFill>
              </a:rPr>
              <a:t>flash will be formed</a:t>
            </a:r>
            <a:r>
              <a:rPr lang="en-US" dirty="0"/>
              <a:t>, and </a:t>
            </a:r>
            <a:r>
              <a:rPr lang="en-US" u="sng" dirty="0">
                <a:solidFill>
                  <a:srgbClr val="FF0000"/>
                </a:solidFill>
              </a:rPr>
              <a:t>effects the grain structure of the manufactured part</a:t>
            </a:r>
            <a:r>
              <a:rPr lang="en-US" dirty="0"/>
              <a:t>. It is easier to fill sections closer to the parting line than further away. </a:t>
            </a:r>
          </a:p>
        </p:txBody>
      </p:sp>
      <p:sp>
        <p:nvSpPr>
          <p:cNvPr id="4" name="Rectangle 3"/>
          <p:cNvSpPr/>
          <p:nvPr/>
        </p:nvSpPr>
        <p:spPr>
          <a:xfrm>
            <a:off x="990600" y="990600"/>
            <a:ext cx="2895600" cy="523220"/>
          </a:xfrm>
          <a:prstGeom prst="rect">
            <a:avLst/>
          </a:prstGeom>
        </p:spPr>
        <p:txBody>
          <a:bodyPr wrap="square">
            <a:spAutoFit/>
          </a:bodyPr>
          <a:lstStyle/>
          <a:p>
            <a:r>
              <a:rPr lang="en-US" sz="2800" b="1" i="1" u="sng" dirty="0"/>
              <a:t>The parting line </a:t>
            </a:r>
            <a:endParaRPr lang="en-US" sz="2800"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z="4000" b="1" dirty="0"/>
          </a:p>
          <a:p>
            <a:pPr algn="ctr"/>
            <a:endParaRPr lang="en-US" sz="4000" b="1" dirty="0"/>
          </a:p>
          <a:p>
            <a:pPr marL="0" indent="0" algn="ctr">
              <a:buNone/>
            </a:pPr>
            <a:r>
              <a:rPr lang="en-US" sz="4000" b="1" dirty="0"/>
              <a:t>Week 9</a:t>
            </a:r>
          </a:p>
          <a:p>
            <a:endParaRPr lang="en-US"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4953000" cy="6781800"/>
          </a:xfrm>
        </p:spPr>
        <p:txBody>
          <a:bodyPr>
            <a:noAutofit/>
          </a:bodyPr>
          <a:lstStyle/>
          <a:p>
            <a:pPr>
              <a:buFont typeface="Wingdings" panose="05000000000000000000" pitchFamily="2" charset="2"/>
              <a:buChar char="q"/>
            </a:pPr>
            <a:r>
              <a:rPr lang="en-US" sz="2300" dirty="0"/>
              <a:t>Figure shows a metal forging with three possible locations for a parting line. The location of the parting line of C will better facilitate the flow of metal through the die cavity.</a:t>
            </a:r>
          </a:p>
          <a:p>
            <a:pPr>
              <a:buFont typeface="Wingdings" panose="05000000000000000000" pitchFamily="2" charset="2"/>
              <a:buChar char="q"/>
            </a:pPr>
            <a:r>
              <a:rPr lang="en-US" sz="2300" dirty="0"/>
              <a:t>Unlike A or B, location C makes use of the maximum periphery of the forging. It is easier to fill material near the forging plane than in the further recesses of the die cavity. In addition to being a major factor in the flow of metal during the forging process, the location of the parting line is also critical in the formation of the grain structure of the forged work. The parting line acts to disrupt the </a:t>
            </a:r>
            <a:r>
              <a:rPr lang="en-US" sz="2300"/>
              <a:t>metal's grain. </a:t>
            </a:r>
            <a:r>
              <a:rPr lang="en-US" sz="2300" dirty="0"/>
              <a:t>[structure  microstructural variations].</a:t>
            </a: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665240"/>
            <a:ext cx="4366317" cy="535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2999" y="76151"/>
            <a:ext cx="7591425" cy="838249"/>
          </a:xfrm>
        </p:spPr>
        <p:txBody>
          <a:bodyPr/>
          <a:lstStyle/>
          <a:p>
            <a:r>
              <a:rPr lang="en-US" dirty="0">
                <a:solidFill>
                  <a:schemeClr val="tx2"/>
                </a:solidFill>
                <a:latin typeface="Times New Roman" panose="02020603050405020304"/>
              </a:rPr>
              <a:t>Design Considerations</a:t>
            </a:r>
            <a:endParaRPr lang="en-US" dirty="0">
              <a:solidFill>
                <a:schemeClr val="tx2"/>
              </a:solidFill>
            </a:endParaRPr>
          </a:p>
        </p:txBody>
      </p:sp>
      <p:sp>
        <p:nvSpPr>
          <p:cNvPr id="4" name="Content Placeholder 2"/>
          <p:cNvSpPr>
            <a:spLocks noGrp="1"/>
          </p:cNvSpPr>
          <p:nvPr>
            <p:ph idx="1"/>
          </p:nvPr>
        </p:nvSpPr>
        <p:spPr>
          <a:xfrm>
            <a:off x="304800" y="1219200"/>
            <a:ext cx="8610600" cy="2590800"/>
          </a:xfrm>
        </p:spPr>
        <p:txBody>
          <a:bodyPr>
            <a:normAutofit/>
          </a:bodyPr>
          <a:lstStyle/>
          <a:p>
            <a:pPr>
              <a:buFont typeface="Wingdings" panose="05000000000000000000" pitchFamily="2" charset="2"/>
              <a:buChar char="q"/>
            </a:pPr>
            <a:r>
              <a:rPr lang="en-US" sz="2400" dirty="0"/>
              <a:t>Some general rules of die design include the following:</a:t>
            </a:r>
          </a:p>
          <a:p>
            <a:pPr marL="457200" indent="-457200">
              <a:buFont typeface="+mj-lt"/>
              <a:buAutoNum type="alphaLcParenR" startAt="2"/>
            </a:pPr>
            <a:r>
              <a:rPr lang="en-US" sz="2400" b="1" i="1" u="sng" dirty="0"/>
              <a:t>The flash</a:t>
            </a:r>
            <a:r>
              <a:rPr lang="en-US" sz="2400" dirty="0"/>
              <a:t>: the flash is allowed to flow into gutter.</a:t>
            </a:r>
          </a:p>
          <a:p>
            <a:pPr>
              <a:buFont typeface="Wingdings" panose="05000000000000000000" pitchFamily="2" charset="2"/>
              <a:buChar char="Ø"/>
            </a:pPr>
            <a:r>
              <a:rPr lang="en-US" sz="2400" dirty="0"/>
              <a:t>A general guideline for flash clearance (between the dies) is 3% of the maximum thickness of forging .</a:t>
            </a:r>
          </a:p>
          <a:p>
            <a:pPr>
              <a:buFont typeface="Wingdings" panose="05000000000000000000" pitchFamily="2" charset="2"/>
              <a:buChar char="Ø"/>
            </a:pPr>
            <a:r>
              <a:rPr lang="en-US" sz="2400" dirty="0"/>
              <a:t>The length of the land is usually five times that of the flash clearance</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151"/>
            <a:ext cx="1219200" cy="1074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733800"/>
            <a:ext cx="8607448" cy="3020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43000" y="274638"/>
            <a:ext cx="7543800" cy="1143000"/>
          </a:xfrm>
        </p:spPr>
        <p:txBody>
          <a:bodyPr/>
          <a:lstStyle/>
          <a:p>
            <a:r>
              <a:rPr lang="en-US" dirty="0">
                <a:solidFill>
                  <a:schemeClr val="tx2"/>
                </a:solidFill>
                <a:latin typeface="Times New Roman" panose="02020603050405020304"/>
              </a:rPr>
              <a:t>Design Considerations</a:t>
            </a:r>
            <a:endParaRPr lang="en-US" dirty="0">
              <a:solidFill>
                <a:schemeClr val="tx2"/>
              </a:solidFill>
            </a:endParaRPr>
          </a:p>
        </p:txBody>
      </p:sp>
      <p:sp>
        <p:nvSpPr>
          <p:cNvPr id="3" name="Content Placeholder 2"/>
          <p:cNvSpPr>
            <a:spLocks noGrp="1"/>
          </p:cNvSpPr>
          <p:nvPr>
            <p:ph idx="1"/>
          </p:nvPr>
        </p:nvSpPr>
        <p:spPr>
          <a:xfrm>
            <a:off x="228600" y="1905000"/>
            <a:ext cx="8686800" cy="4953000"/>
          </a:xfrm>
        </p:spPr>
        <p:txBody>
          <a:bodyPr>
            <a:normAutofit fontScale="92500" lnSpcReduction="20000"/>
          </a:bodyPr>
          <a:lstStyle/>
          <a:p>
            <a:pPr>
              <a:buFont typeface="Wingdings" panose="05000000000000000000" pitchFamily="2" charset="2"/>
              <a:buChar char="q"/>
            </a:pPr>
            <a:r>
              <a:rPr lang="en-US" dirty="0"/>
              <a:t>Draft angle, in metal manufacturing processes, is the taper around the internal and external sides of a part. </a:t>
            </a:r>
          </a:p>
          <a:p>
            <a:pPr>
              <a:buFont typeface="Wingdings" panose="05000000000000000000" pitchFamily="2" charset="2"/>
              <a:buChar char="q"/>
            </a:pPr>
            <a:r>
              <a:rPr lang="en-US" dirty="0"/>
              <a:t>Draft angle is necessary to include in the forging die design in order to allow the removal of the work from the die after the part has been forged. </a:t>
            </a:r>
          </a:p>
          <a:p>
            <a:pPr>
              <a:buFont typeface="Wingdings" panose="05000000000000000000" pitchFamily="2" charset="2"/>
              <a:buChar char="q"/>
            </a:pPr>
            <a:r>
              <a:rPr lang="en-US" dirty="0"/>
              <a:t>The larger the draft angle, the better it will facilitate the metal forging's removal. </a:t>
            </a:r>
          </a:p>
          <a:p>
            <a:pPr>
              <a:buFont typeface="Wingdings" panose="05000000000000000000" pitchFamily="2" charset="2"/>
              <a:buChar char="q"/>
            </a:pPr>
            <a:r>
              <a:rPr lang="en-US" dirty="0"/>
              <a:t>As the metal forging cools, it shrinks away from the outer surfaces of the die cavity, therefore exterior draft angles are usually made smaller than interior angles.</a:t>
            </a:r>
          </a:p>
        </p:txBody>
      </p:sp>
      <p:sp>
        <p:nvSpPr>
          <p:cNvPr id="5" name="Rectangle 4"/>
          <p:cNvSpPr/>
          <p:nvPr/>
        </p:nvSpPr>
        <p:spPr>
          <a:xfrm>
            <a:off x="304800" y="1143000"/>
            <a:ext cx="2819400" cy="523220"/>
          </a:xfrm>
          <a:prstGeom prst="rect">
            <a:avLst/>
          </a:prstGeom>
        </p:spPr>
        <p:txBody>
          <a:bodyPr wrap="square">
            <a:spAutoFit/>
          </a:bodyPr>
          <a:lstStyle/>
          <a:p>
            <a:r>
              <a:rPr lang="en-US" sz="2800" b="1" i="1" u="sng" dirty="0"/>
              <a:t>c) - Draft angles</a:t>
            </a:r>
            <a:endParaRPr lang="en-US" sz="28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2999" y="-76200"/>
            <a:ext cx="7591425" cy="838249"/>
          </a:xfrm>
        </p:spPr>
        <p:txBody>
          <a:bodyPr/>
          <a:lstStyle/>
          <a:p>
            <a:r>
              <a:rPr lang="en-US" dirty="0">
                <a:solidFill>
                  <a:schemeClr val="tx2"/>
                </a:solidFill>
                <a:latin typeface="Times New Roman" panose="02020603050405020304"/>
              </a:rPr>
              <a:t>Design Considerations</a:t>
            </a:r>
            <a:endParaRPr lang="en-US" dirty="0">
              <a:solidFill>
                <a:schemeClr val="tx2"/>
              </a:solidFill>
            </a:endParaRPr>
          </a:p>
        </p:txBody>
      </p:sp>
      <p:sp>
        <p:nvSpPr>
          <p:cNvPr id="4" name="Content Placeholder 2"/>
          <p:cNvSpPr>
            <a:spLocks noGrp="1"/>
          </p:cNvSpPr>
          <p:nvPr>
            <p:ph idx="1"/>
          </p:nvPr>
        </p:nvSpPr>
        <p:spPr>
          <a:xfrm>
            <a:off x="159327" y="838200"/>
            <a:ext cx="8842976" cy="3429000"/>
          </a:xfrm>
        </p:spPr>
        <p:txBody>
          <a:bodyPr>
            <a:normAutofit lnSpcReduction="10000"/>
          </a:bodyPr>
          <a:lstStyle/>
          <a:p>
            <a:pPr>
              <a:buFont typeface="Wingdings" panose="05000000000000000000" pitchFamily="2" charset="2"/>
              <a:buChar char="q"/>
            </a:pPr>
            <a:r>
              <a:rPr lang="en-US" sz="2400" dirty="0"/>
              <a:t>Some general rules of die design include the following:</a:t>
            </a:r>
          </a:p>
          <a:p>
            <a:pPr marL="457200" indent="-457200">
              <a:buFont typeface="+mj-lt"/>
              <a:buAutoNum type="alphaLcParenR" startAt="3"/>
            </a:pPr>
            <a:r>
              <a:rPr lang="en-US" sz="2400" b="1" i="1" u="sng" dirty="0"/>
              <a:t>Draft angles</a:t>
            </a:r>
            <a:r>
              <a:rPr lang="en-US" sz="2400" dirty="0"/>
              <a:t>: are necessary in almost all forgings to facilitate removal of the part from die.</a:t>
            </a:r>
          </a:p>
          <a:p>
            <a:pPr>
              <a:buFont typeface="Wingdings" panose="05000000000000000000" pitchFamily="2" charset="2"/>
              <a:buChar char="Ø"/>
            </a:pPr>
            <a:r>
              <a:rPr lang="en-US" sz="2400" dirty="0"/>
              <a:t>Draft angles usually range between 0.052 (2.9</a:t>
            </a:r>
            <a:r>
              <a:rPr lang="en-US" sz="2400" baseline="30000" dirty="0"/>
              <a:t>0 </a:t>
            </a:r>
            <a:r>
              <a:rPr lang="en-US" sz="2400" dirty="0"/>
              <a:t> )and 0.174 rad (9.9</a:t>
            </a:r>
            <a:r>
              <a:rPr lang="en-US" sz="2400" baseline="30000" dirty="0">
                <a:solidFill>
                  <a:prstClr val="black"/>
                </a:solidFill>
              </a:rPr>
              <a:t>0 )</a:t>
            </a:r>
            <a:r>
              <a:rPr lang="en-US" sz="2400" dirty="0"/>
              <a:t>.</a:t>
            </a:r>
          </a:p>
          <a:p>
            <a:pPr>
              <a:buFont typeface="Wingdings" panose="05000000000000000000" pitchFamily="2" charset="2"/>
              <a:buChar char="Ø"/>
            </a:pPr>
            <a:r>
              <a:rPr lang="en-US" sz="2400" dirty="0"/>
              <a:t>Because the forging shrinks in its radial direction as it cools, internal draft angles are made larger than external ones.</a:t>
            </a:r>
          </a:p>
          <a:p>
            <a:pPr>
              <a:buFont typeface="Wingdings" panose="05000000000000000000" pitchFamily="2" charset="2"/>
              <a:buChar char="Ø"/>
            </a:pPr>
            <a:r>
              <a:rPr lang="en-US" sz="2400" dirty="0"/>
              <a:t>Internal angles are about (0.1222 to 0.1745 rad)</a:t>
            </a:r>
          </a:p>
          <a:p>
            <a:pPr>
              <a:buFont typeface="Wingdings" panose="05000000000000000000" pitchFamily="2" charset="2"/>
              <a:buChar char="Ø"/>
            </a:pPr>
            <a:r>
              <a:rPr lang="en-US" sz="2400" dirty="0"/>
              <a:t>External angles are about (0.052 to 0.087)</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151"/>
            <a:ext cx="914400" cy="80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855" y="4372392"/>
            <a:ext cx="7083448" cy="2485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5943600" cy="6493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2999" y="-76200"/>
            <a:ext cx="7591425" cy="838249"/>
          </a:xfrm>
        </p:spPr>
        <p:txBody>
          <a:bodyPr/>
          <a:lstStyle/>
          <a:p>
            <a:r>
              <a:rPr lang="en-US" dirty="0">
                <a:solidFill>
                  <a:schemeClr val="tx2"/>
                </a:solidFill>
                <a:latin typeface="Times New Roman" panose="02020603050405020304"/>
              </a:rPr>
              <a:t>Design Considerations</a:t>
            </a:r>
            <a:endParaRPr lang="en-US" dirty="0">
              <a:solidFill>
                <a:schemeClr val="tx2"/>
              </a:solidFill>
            </a:endParaRPr>
          </a:p>
        </p:txBody>
      </p:sp>
      <p:sp>
        <p:nvSpPr>
          <p:cNvPr id="4" name="Content Placeholder 2"/>
          <p:cNvSpPr>
            <a:spLocks noGrp="1"/>
          </p:cNvSpPr>
          <p:nvPr>
            <p:ph idx="1"/>
          </p:nvPr>
        </p:nvSpPr>
        <p:spPr>
          <a:xfrm>
            <a:off x="228600" y="838200"/>
            <a:ext cx="8759848" cy="2971800"/>
          </a:xfrm>
        </p:spPr>
        <p:txBody>
          <a:bodyPr>
            <a:normAutofit/>
          </a:bodyPr>
          <a:lstStyle/>
          <a:p>
            <a:pPr>
              <a:buFont typeface="Wingdings" panose="05000000000000000000" pitchFamily="2" charset="2"/>
              <a:buChar char="q"/>
            </a:pPr>
            <a:r>
              <a:rPr lang="en-US" sz="2400" dirty="0"/>
              <a:t>Some general rules of die design include the following:</a:t>
            </a:r>
          </a:p>
          <a:p>
            <a:pPr marL="457200" indent="-457200">
              <a:buFont typeface="+mj-lt"/>
              <a:buAutoNum type="alphaLcParenR" startAt="4"/>
            </a:pPr>
            <a:r>
              <a:rPr lang="en-US" sz="2400" b="1" i="1" u="sng" dirty="0"/>
              <a:t>Die radii</a:t>
            </a:r>
            <a:r>
              <a:rPr lang="en-US" sz="2400" dirty="0"/>
              <a:t>: the proper selection of die radii for corners and fillets ensures smooth flow of the metal in the die cavity and improves the die life.</a:t>
            </a:r>
          </a:p>
          <a:p>
            <a:pPr>
              <a:buFont typeface="Wingdings" panose="05000000000000000000" pitchFamily="2" charset="2"/>
              <a:buChar char="Ø"/>
            </a:pPr>
            <a:r>
              <a:rPr lang="en-US" sz="2400" dirty="0"/>
              <a:t>Small radii are generally not desirable because of their adverse effect on metal flow and their tendency to wear rapidly from stress concentration and thermal cycling</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151"/>
            <a:ext cx="914400" cy="80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55" y="3810000"/>
            <a:ext cx="8390294" cy="2944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990600"/>
          </a:xfrm>
        </p:spPr>
        <p:txBody>
          <a:bodyPr>
            <a:normAutofit/>
          </a:bodyPr>
          <a:lstStyle/>
          <a:p>
            <a:r>
              <a:rPr lang="en-US" sz="4800" b="1" u="sng" dirty="0">
                <a:solidFill>
                  <a:srgbClr val="FF0000"/>
                </a:solidFill>
                <a:latin typeface="Times New Roman" panose="02020603050405020304" pitchFamily="18" charset="0"/>
              </a:rPr>
              <a:t>ROLLING MILLS:</a:t>
            </a:r>
            <a:endParaRPr lang="en-US" dirty="0"/>
          </a:p>
        </p:txBody>
      </p:sp>
      <p:sp>
        <p:nvSpPr>
          <p:cNvPr id="3" name="Content Placeholder 2"/>
          <p:cNvSpPr>
            <a:spLocks noGrp="1"/>
          </p:cNvSpPr>
          <p:nvPr>
            <p:ph idx="1"/>
          </p:nvPr>
        </p:nvSpPr>
        <p:spPr>
          <a:xfrm>
            <a:off x="0" y="1219200"/>
            <a:ext cx="9144000" cy="5638800"/>
          </a:xfrm>
        </p:spPr>
        <p:txBody>
          <a:bodyPr>
            <a:normAutofit lnSpcReduction="10000"/>
          </a:bodyPr>
          <a:lstStyle/>
          <a:p>
            <a:pPr marL="660400" indent="-660400" algn="just">
              <a:lnSpc>
                <a:spcPct val="90000"/>
              </a:lnSpc>
            </a:pPr>
            <a:r>
              <a:rPr lang="en-US" sz="2800" dirty="0">
                <a:solidFill>
                  <a:schemeClr val="accent2"/>
                </a:solidFill>
                <a:latin typeface="Times New Roman" panose="02020603050405020304" pitchFamily="18" charset="0"/>
              </a:rPr>
              <a:t>A rolling mill consists basically of rolls, bearings, a housing for containing these parts, and a drive for applying power to the rolls and controlling there speeds.</a:t>
            </a:r>
          </a:p>
          <a:p>
            <a:pPr marL="660400" indent="-660400" algn="just">
              <a:lnSpc>
                <a:spcPct val="90000"/>
              </a:lnSpc>
            </a:pPr>
            <a:r>
              <a:rPr lang="en-US" sz="2800" dirty="0">
                <a:solidFill>
                  <a:schemeClr val="accent2"/>
                </a:solidFill>
                <a:latin typeface="Times New Roman" panose="02020603050405020304" pitchFamily="18" charset="0"/>
              </a:rPr>
              <a:t>Rolling mills can  be conventionally classified with respect to the number and arrangement of the rolls.</a:t>
            </a:r>
          </a:p>
          <a:p>
            <a:pPr marL="660400" indent="-660400" algn="just">
              <a:lnSpc>
                <a:spcPct val="90000"/>
              </a:lnSpc>
              <a:buFontTx/>
              <a:buNone/>
            </a:pPr>
            <a:r>
              <a:rPr lang="en-US" sz="2800" dirty="0">
                <a:solidFill>
                  <a:srgbClr val="FF0000"/>
                </a:solidFill>
                <a:latin typeface="Times New Roman" panose="02020603050405020304" pitchFamily="18" charset="0"/>
              </a:rPr>
              <a:t>Classification of rolling mills:</a:t>
            </a:r>
          </a:p>
          <a:p>
            <a:pPr marL="1409700" lvl="2" indent="-495300" algn="just">
              <a:lnSpc>
                <a:spcPct val="90000"/>
              </a:lnSpc>
              <a:buFontTx/>
              <a:buAutoNum type="romanLcParenR"/>
            </a:pPr>
            <a:r>
              <a:rPr lang="en-US" sz="2800" dirty="0">
                <a:solidFill>
                  <a:srgbClr val="FF0066"/>
                </a:solidFill>
                <a:latin typeface="Times New Roman" panose="02020603050405020304" pitchFamily="18" charset="0"/>
              </a:rPr>
              <a:t>Two-high mills</a:t>
            </a:r>
          </a:p>
          <a:p>
            <a:pPr marL="1409700" lvl="2" indent="-495300" algn="just">
              <a:lnSpc>
                <a:spcPct val="90000"/>
              </a:lnSpc>
              <a:buFontTx/>
              <a:buAutoNum type="romanLcParenR"/>
            </a:pPr>
            <a:r>
              <a:rPr lang="en-US" sz="2800" dirty="0">
                <a:solidFill>
                  <a:srgbClr val="FF0066"/>
                </a:solidFill>
                <a:latin typeface="Times New Roman" panose="02020603050405020304" pitchFamily="18" charset="0"/>
              </a:rPr>
              <a:t>Two-high reversing mills</a:t>
            </a:r>
          </a:p>
          <a:p>
            <a:pPr marL="1409700" lvl="2" indent="-495300" algn="just">
              <a:lnSpc>
                <a:spcPct val="90000"/>
              </a:lnSpc>
              <a:buFontTx/>
              <a:buAutoNum type="romanLcParenR"/>
            </a:pPr>
            <a:r>
              <a:rPr lang="en-US" sz="2800" dirty="0">
                <a:solidFill>
                  <a:srgbClr val="FF0066"/>
                </a:solidFill>
                <a:latin typeface="Times New Roman" panose="02020603050405020304" pitchFamily="18" charset="0"/>
              </a:rPr>
              <a:t>Three-high mills</a:t>
            </a:r>
          </a:p>
          <a:p>
            <a:pPr marL="1409700" lvl="2" indent="-495300" algn="just">
              <a:lnSpc>
                <a:spcPct val="90000"/>
              </a:lnSpc>
              <a:buFontTx/>
              <a:buAutoNum type="romanLcParenR"/>
            </a:pPr>
            <a:r>
              <a:rPr lang="en-US" sz="2800" dirty="0">
                <a:solidFill>
                  <a:srgbClr val="FF0066"/>
                </a:solidFill>
                <a:latin typeface="Times New Roman" panose="02020603050405020304" pitchFamily="18" charset="0"/>
              </a:rPr>
              <a:t>Four-high mills</a:t>
            </a:r>
          </a:p>
          <a:p>
            <a:pPr marL="1409700" lvl="2" indent="-495300" algn="just">
              <a:lnSpc>
                <a:spcPct val="90000"/>
              </a:lnSpc>
              <a:buFontTx/>
              <a:buAutoNum type="romanLcParenR"/>
            </a:pPr>
            <a:r>
              <a:rPr lang="en-US" sz="2800" dirty="0">
                <a:solidFill>
                  <a:srgbClr val="FF0066"/>
                </a:solidFill>
                <a:latin typeface="Times New Roman" panose="02020603050405020304" pitchFamily="18" charset="0"/>
              </a:rPr>
              <a:t>Cluster mills</a:t>
            </a:r>
          </a:p>
          <a:p>
            <a:pPr marL="1409700" lvl="2" indent="-495300" algn="just">
              <a:lnSpc>
                <a:spcPct val="90000"/>
              </a:lnSpc>
              <a:buFontTx/>
              <a:buAutoNum type="romanLcParenR"/>
            </a:pPr>
            <a:r>
              <a:rPr lang="en-US" sz="2800" dirty="0">
                <a:solidFill>
                  <a:srgbClr val="FF0066"/>
                </a:solidFill>
                <a:latin typeface="Times New Roman" panose="02020603050405020304" pitchFamily="18" charset="0"/>
              </a:rPr>
              <a:t>Continuous mills</a:t>
            </a:r>
          </a:p>
          <a:p>
            <a:pPr marL="1409700" lvl="2" indent="-495300" algn="just">
              <a:lnSpc>
                <a:spcPct val="90000"/>
              </a:lnSpc>
              <a:buFontTx/>
              <a:buAutoNum type="romanLcParenR"/>
            </a:pPr>
            <a:r>
              <a:rPr lang="en-US" sz="2800" dirty="0">
                <a:solidFill>
                  <a:srgbClr val="FF0066"/>
                </a:solidFill>
                <a:latin typeface="Times New Roman" panose="02020603050405020304" pitchFamily="18" charset="0"/>
              </a:rPr>
              <a:t>Planetary mills</a:t>
            </a:r>
            <a:endParaRPr lang="en-US"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solidFill>
                  <a:schemeClr val="tx2"/>
                </a:solidFill>
                <a:latin typeface="Times New Roman" panose="02020603050405020304"/>
              </a:rPr>
              <a:t>Design Considerations</a:t>
            </a:r>
            <a:endParaRPr lang="en-US" dirty="0">
              <a:solidFill>
                <a:schemeClr val="tx2"/>
              </a:solidFill>
            </a:endParaRPr>
          </a:p>
        </p:txBody>
      </p:sp>
      <p:sp>
        <p:nvSpPr>
          <p:cNvPr id="4" name="Content Placeholder 2"/>
          <p:cNvSpPr>
            <a:spLocks noGrp="1"/>
          </p:cNvSpPr>
          <p:nvPr>
            <p:ph idx="1"/>
          </p:nvPr>
        </p:nvSpPr>
        <p:spPr/>
        <p:txBody>
          <a:bodyPr>
            <a:normAutofit lnSpcReduction="10000"/>
          </a:bodyPr>
          <a:lstStyle/>
          <a:p>
            <a:pPr marL="514350" indent="-514350">
              <a:buFont typeface="+mj-lt"/>
              <a:buAutoNum type="arabicPeriod" startAt="2"/>
            </a:pPr>
            <a:r>
              <a:rPr lang="en-US" sz="2800" b="1" i="1" u="sng" dirty="0"/>
              <a:t>Die materials:</a:t>
            </a:r>
          </a:p>
          <a:p>
            <a:pPr>
              <a:buFont typeface="Wingdings" panose="05000000000000000000" pitchFamily="2" charset="2"/>
              <a:buChar char="q"/>
            </a:pPr>
            <a:r>
              <a:rPr lang="en-US" sz="2800" dirty="0"/>
              <a:t>Because most forgings, particularly large ones, are performed at elevated temperature, die materials must have</a:t>
            </a:r>
          </a:p>
          <a:p>
            <a:pPr marL="514350" indent="-514350">
              <a:buFont typeface="+mj-lt"/>
              <a:buAutoNum type="arabicPeriod"/>
            </a:pPr>
            <a:r>
              <a:rPr lang="en-US" sz="2800" dirty="0"/>
              <a:t>High strength toughness and hardness at elevated temperature </a:t>
            </a:r>
          </a:p>
          <a:p>
            <a:pPr marL="514350" indent="-514350">
              <a:buFont typeface="+mj-lt"/>
              <a:buAutoNum type="arabicPeriod"/>
            </a:pPr>
            <a:r>
              <a:rPr lang="en-US" altLang="en-US" sz="2800" dirty="0">
                <a:solidFill>
                  <a:prstClr val="black"/>
                </a:solidFill>
              </a:rPr>
              <a:t>Hardenability </a:t>
            </a:r>
            <a:r>
              <a:rPr lang="en-US" altLang="en-US" sz="3100" dirty="0">
                <a:solidFill>
                  <a:prstClr val="black"/>
                </a:solidFill>
              </a:rPr>
              <a:t>and ability to harden uniformly,</a:t>
            </a:r>
          </a:p>
          <a:p>
            <a:pPr marL="514350" indent="-514350">
              <a:buFont typeface="+mj-lt"/>
              <a:buAutoNum type="arabicPeriod"/>
            </a:pPr>
            <a:r>
              <a:rPr lang="en-US" altLang="en-US" sz="2800" dirty="0">
                <a:solidFill>
                  <a:prstClr val="black"/>
                </a:solidFill>
              </a:rPr>
              <a:t>Resistance to mechanical and thermal shock</a:t>
            </a:r>
          </a:p>
          <a:p>
            <a:pPr marL="514350" indent="-514350">
              <a:buFont typeface="+mj-lt"/>
              <a:buAutoNum type="arabicPeriod"/>
            </a:pPr>
            <a:r>
              <a:rPr lang="en-US" sz="2800" dirty="0"/>
              <a:t>Resistance to wear ( particularly to abrasive wear because of the presence of scale on heated forging)</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442"/>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solidFill>
                  <a:schemeClr val="tx2"/>
                </a:solidFill>
                <a:latin typeface="Times New Roman" panose="02020603050405020304"/>
              </a:rPr>
              <a:t>Design Considerations</a:t>
            </a:r>
            <a:endParaRPr lang="en-US" dirty="0">
              <a:solidFill>
                <a:schemeClr val="tx2"/>
              </a:solidFill>
            </a:endParaRPr>
          </a:p>
        </p:txBody>
      </p:sp>
      <p:sp>
        <p:nvSpPr>
          <p:cNvPr id="4" name="Content Placeholder 2"/>
          <p:cNvSpPr>
            <a:spLocks noGrp="1"/>
          </p:cNvSpPr>
          <p:nvPr>
            <p:ph idx="1"/>
          </p:nvPr>
        </p:nvSpPr>
        <p:spPr/>
        <p:txBody>
          <a:bodyPr>
            <a:normAutofit fontScale="92500" lnSpcReduction="10000"/>
          </a:bodyPr>
          <a:lstStyle/>
          <a:p>
            <a:pPr marL="514350" indent="-514350">
              <a:buFont typeface="+mj-lt"/>
              <a:buAutoNum type="arabicPeriod" startAt="2"/>
            </a:pPr>
            <a:r>
              <a:rPr lang="en-US" sz="2800" b="1" i="1" u="sng" dirty="0"/>
              <a:t>Die materials:</a:t>
            </a:r>
          </a:p>
          <a:p>
            <a:pPr>
              <a:buFont typeface="Wingdings" panose="05000000000000000000" pitchFamily="2" charset="2"/>
              <a:buChar char="q"/>
            </a:pPr>
            <a:r>
              <a:rPr lang="en-US" sz="2800" dirty="0"/>
              <a:t>Selection of die materials depend on:</a:t>
            </a:r>
          </a:p>
          <a:p>
            <a:pPr marL="514350" indent="-514350">
              <a:buFont typeface="+mj-lt"/>
              <a:buAutoNum type="arabicPeriod"/>
            </a:pPr>
            <a:r>
              <a:rPr lang="en-US" sz="2800" dirty="0"/>
              <a:t>The properties of </a:t>
            </a:r>
            <a:r>
              <a:rPr lang="en-US" sz="2800" dirty="0" err="1"/>
              <a:t>workpiece</a:t>
            </a:r>
            <a:endParaRPr lang="en-US" sz="2800" dirty="0"/>
          </a:p>
          <a:p>
            <a:pPr marL="514350" indent="-514350">
              <a:buFont typeface="+mj-lt"/>
              <a:buAutoNum type="arabicPeriod"/>
            </a:pPr>
            <a:r>
              <a:rPr lang="en-US" altLang="en-US" sz="2800" dirty="0">
                <a:solidFill>
                  <a:prstClr val="black"/>
                </a:solidFill>
              </a:rPr>
              <a:t>Complexity of </a:t>
            </a:r>
            <a:r>
              <a:rPr lang="en-US" altLang="en-US" sz="2800" dirty="0" err="1">
                <a:solidFill>
                  <a:prstClr val="black"/>
                </a:solidFill>
              </a:rPr>
              <a:t>workpiece</a:t>
            </a:r>
            <a:r>
              <a:rPr lang="en-US" altLang="en-US" sz="2800" dirty="0">
                <a:solidFill>
                  <a:prstClr val="black"/>
                </a:solidFill>
              </a:rPr>
              <a:t> shape</a:t>
            </a:r>
            <a:r>
              <a:rPr lang="en-US" altLang="en-US" sz="3100" dirty="0">
                <a:solidFill>
                  <a:prstClr val="black"/>
                </a:solidFill>
              </a:rPr>
              <a:t>,</a:t>
            </a:r>
          </a:p>
          <a:p>
            <a:pPr marL="514350" indent="-514350">
              <a:buFont typeface="+mj-lt"/>
              <a:buAutoNum type="arabicPeriod"/>
            </a:pPr>
            <a:r>
              <a:rPr lang="en-US" altLang="en-US" sz="2800" dirty="0">
                <a:solidFill>
                  <a:prstClr val="black"/>
                </a:solidFill>
              </a:rPr>
              <a:t>Forging temperature,</a:t>
            </a:r>
          </a:p>
          <a:p>
            <a:pPr marL="514350" indent="-514350">
              <a:buFont typeface="+mj-lt"/>
              <a:buAutoNum type="arabicPeriod"/>
            </a:pPr>
            <a:r>
              <a:rPr lang="en-US" sz="2800" dirty="0"/>
              <a:t>Cost of die material</a:t>
            </a:r>
          </a:p>
          <a:p>
            <a:pPr marL="514350" indent="-514350">
              <a:buFont typeface="+mj-lt"/>
              <a:buAutoNum type="arabicPeriod"/>
            </a:pPr>
            <a:r>
              <a:rPr lang="en-US" sz="2800" dirty="0"/>
              <a:t>The number of forging required</a:t>
            </a:r>
          </a:p>
          <a:p>
            <a:pPr marL="514350" indent="-514350">
              <a:buFont typeface="+mj-lt"/>
              <a:buAutoNum type="arabicPeriod"/>
            </a:pPr>
            <a:r>
              <a:rPr lang="en-US" sz="2800" dirty="0"/>
              <a:t>Heat transfer characteristics of die material</a:t>
            </a:r>
          </a:p>
          <a:p>
            <a:pPr>
              <a:buFont typeface="Wingdings" panose="05000000000000000000" pitchFamily="2" charset="2"/>
              <a:buChar char="q"/>
            </a:pPr>
            <a:r>
              <a:rPr lang="en-US" sz="2800" dirty="0"/>
              <a:t>Common die materials are steel containing chromium, nickel, molybdenum, and vanadium</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442"/>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74638"/>
            <a:ext cx="5257800" cy="1143000"/>
          </a:xfrm>
        </p:spPr>
        <p:txBody>
          <a:bodyPr/>
          <a:lstStyle/>
          <a:p>
            <a:r>
              <a:rPr lang="en-US" altLang="en-US" dirty="0">
                <a:solidFill>
                  <a:schemeClr val="tx2"/>
                </a:solidFill>
              </a:rPr>
              <a:t>Die Failures</a:t>
            </a:r>
            <a:endParaRPr lang="en-US" dirty="0">
              <a:solidFill>
                <a:schemeClr val="tx2"/>
              </a:solidFill>
            </a:endParaRPr>
          </a:p>
        </p:txBody>
      </p:sp>
      <p:sp>
        <p:nvSpPr>
          <p:cNvPr id="5" name="Rectangle 3"/>
          <p:cNvSpPr>
            <a:spLocks noGrp="1" noChangeArrowheads="1"/>
          </p:cNvSpPr>
          <p:nvPr>
            <p:ph idx="1"/>
          </p:nvPr>
        </p:nvSpPr>
        <p:spPr/>
        <p:txBody>
          <a:bodyPr rtlCol="0">
            <a:normAutofit/>
          </a:bodyPr>
          <a:lstStyle/>
          <a:p>
            <a:pPr eaLnBrk="1" fontAlgn="auto" hangingPunct="1">
              <a:spcAft>
                <a:spcPts val="0"/>
              </a:spcAft>
              <a:buFontTx/>
              <a:buNone/>
              <a:defRPr/>
            </a:pPr>
            <a:r>
              <a:rPr lang="en-US" dirty="0"/>
              <a:t> </a:t>
            </a:r>
            <a:r>
              <a:rPr lang="en-US" dirty="0">
                <a:solidFill>
                  <a:schemeClr val="tx2"/>
                </a:solidFill>
              </a:rPr>
              <a:t>Die failure results from:</a:t>
            </a:r>
          </a:p>
          <a:p>
            <a:pPr eaLnBrk="1" fontAlgn="auto" hangingPunct="1">
              <a:spcAft>
                <a:spcPts val="0"/>
              </a:spcAft>
              <a:buFont typeface="Wingdings" panose="05000000000000000000" pitchFamily="2" charset="2"/>
              <a:buChar char="q"/>
              <a:defRPr/>
            </a:pPr>
            <a:r>
              <a:rPr lang="en-US" dirty="0">
                <a:solidFill>
                  <a:srgbClr val="C00000"/>
                </a:solidFill>
              </a:rPr>
              <a:t>Improper design</a:t>
            </a:r>
          </a:p>
          <a:p>
            <a:pPr eaLnBrk="1" fontAlgn="auto" hangingPunct="1">
              <a:spcAft>
                <a:spcPts val="0"/>
              </a:spcAft>
              <a:buFont typeface="Wingdings" panose="05000000000000000000" pitchFamily="2" charset="2"/>
              <a:buChar char="q"/>
              <a:defRPr/>
            </a:pPr>
            <a:r>
              <a:rPr lang="en-US" dirty="0">
                <a:solidFill>
                  <a:srgbClr val="C00000"/>
                </a:solidFill>
              </a:rPr>
              <a:t>Defective material</a:t>
            </a:r>
          </a:p>
          <a:p>
            <a:pPr eaLnBrk="1" fontAlgn="auto" hangingPunct="1">
              <a:spcAft>
                <a:spcPts val="0"/>
              </a:spcAft>
              <a:buFont typeface="Wingdings" panose="05000000000000000000" pitchFamily="2" charset="2"/>
              <a:buChar char="q"/>
              <a:defRPr/>
            </a:pPr>
            <a:r>
              <a:rPr lang="en-US" dirty="0">
                <a:solidFill>
                  <a:srgbClr val="C00000"/>
                </a:solidFill>
              </a:rPr>
              <a:t>Improper heat treatment and finishing operations</a:t>
            </a:r>
          </a:p>
          <a:p>
            <a:pPr eaLnBrk="1" fontAlgn="auto" hangingPunct="1">
              <a:spcAft>
                <a:spcPts val="0"/>
              </a:spcAft>
              <a:buFont typeface="Wingdings" panose="05000000000000000000" pitchFamily="2" charset="2"/>
              <a:buChar char="q"/>
              <a:defRPr/>
            </a:pPr>
            <a:r>
              <a:rPr lang="en-US" dirty="0">
                <a:solidFill>
                  <a:srgbClr val="C00000"/>
                </a:solidFill>
              </a:rPr>
              <a:t>Overheating (cracking caused by temperature cycling) </a:t>
            </a:r>
          </a:p>
          <a:p>
            <a:pPr>
              <a:buFont typeface="Wingdings" panose="05000000000000000000" pitchFamily="2" charset="2"/>
              <a:buChar char="q"/>
              <a:defRPr/>
            </a:pPr>
            <a:r>
              <a:rPr lang="en-US">
                <a:solidFill>
                  <a:srgbClr val="C00000"/>
                </a:solidFill>
              </a:rPr>
              <a:t>Overloading-Excessive wear</a:t>
            </a:r>
            <a:endParaRPr lang="en-US" dirty="0">
              <a:solidFill>
                <a:srgbClr val="C0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8442"/>
            <a:ext cx="1524000" cy="13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629" y="0"/>
            <a:ext cx="7772400" cy="1143000"/>
          </a:xfrm>
        </p:spPr>
        <p:txBody>
          <a:bodyPr>
            <a:normAutofit/>
          </a:bodyPr>
          <a:lstStyle/>
          <a:p>
            <a:r>
              <a:rPr lang="en-US" b="1" dirty="0">
                <a:solidFill>
                  <a:schemeClr val="tx2">
                    <a:lumMod val="75000"/>
                  </a:schemeClr>
                </a:solidFill>
              </a:rPr>
              <a:t>Forging Advantages</a:t>
            </a:r>
          </a:p>
        </p:txBody>
      </p:sp>
      <p:sp>
        <p:nvSpPr>
          <p:cNvPr id="3" name="Content Placeholder 2"/>
          <p:cNvSpPr>
            <a:spLocks noGrp="1"/>
          </p:cNvSpPr>
          <p:nvPr>
            <p:ph idx="1"/>
          </p:nvPr>
        </p:nvSpPr>
        <p:spPr/>
        <p:txBody>
          <a:bodyPr>
            <a:normAutofit lnSpcReduction="10000"/>
          </a:bodyPr>
          <a:lstStyle/>
          <a:p>
            <a:pPr marL="514350" indent="-514350">
              <a:buAutoNum type="arabicPeriod"/>
            </a:pPr>
            <a:r>
              <a:rPr lang="en-US" b="1" dirty="0"/>
              <a:t>Directional Strength</a:t>
            </a:r>
          </a:p>
          <a:p>
            <a:r>
              <a:rPr lang="en-US" dirty="0"/>
              <a:t>By mechanically deforming the heated metal under tightly controlled conditions, forging produces predictable uniform grain size and flow characteristics.</a:t>
            </a:r>
          </a:p>
          <a:p>
            <a:r>
              <a:rPr lang="en-US" dirty="0"/>
              <a:t>These qualities translate into superior metallurgical and mechanical qualities, and deliver increased directional strength in the final part.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8442"/>
            <a:ext cx="1328058" cy="117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029200"/>
          </a:xfrm>
        </p:spPr>
        <p:txBody>
          <a:bodyPr>
            <a:normAutofit fontScale="85000" lnSpcReduction="10000"/>
          </a:bodyPr>
          <a:lstStyle/>
          <a:p>
            <a:pPr marL="0" indent="0">
              <a:buNone/>
            </a:pPr>
            <a:r>
              <a:rPr lang="en-US" b="1" dirty="0"/>
              <a:t>2. Structural Strength</a:t>
            </a:r>
          </a:p>
          <a:p>
            <a:r>
              <a:rPr lang="en-US" dirty="0">
                <a:solidFill>
                  <a:srgbClr val="FF0000"/>
                </a:solidFill>
              </a:rPr>
              <a:t>Forging also provides a degree of structural integrity that is unmatched by other metalworking processes. </a:t>
            </a:r>
          </a:p>
          <a:p>
            <a:r>
              <a:rPr lang="en-US" dirty="0"/>
              <a:t>Forging stock is also typically pre-worked to refine the structure of the ingot and remove defects or porosity. </a:t>
            </a:r>
          </a:p>
          <a:p>
            <a:r>
              <a:rPr lang="en-US" dirty="0">
                <a:solidFill>
                  <a:srgbClr val="FF0000"/>
                </a:solidFill>
              </a:rPr>
              <a:t>Forging eliminates internal voids and gas pockets that can weaken metal parts. By dispersing segregation of alloys or </a:t>
            </a:r>
            <a:r>
              <a:rPr lang="en-US" dirty="0" err="1">
                <a:solidFill>
                  <a:srgbClr val="FF0000"/>
                </a:solidFill>
              </a:rPr>
              <a:t>nonmetallics</a:t>
            </a:r>
            <a:r>
              <a:rPr lang="en-US" dirty="0"/>
              <a:t>.</a:t>
            </a:r>
          </a:p>
          <a:p>
            <a:r>
              <a:rPr lang="en-US" dirty="0"/>
              <a:t>Forging provides predictable structural integrity reduces part inspection requirements, and ensures optimum part performance under field-load conditions.</a:t>
            </a:r>
          </a:p>
        </p:txBody>
      </p:sp>
      <p:sp>
        <p:nvSpPr>
          <p:cNvPr id="4" name="Title 1"/>
          <p:cNvSpPr txBox="1"/>
          <p:nvPr/>
        </p:nvSpPr>
        <p:spPr>
          <a:xfrm>
            <a:off x="892629" y="0"/>
            <a:ext cx="77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rPr>
              <a:t>Forging Advantages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8442"/>
            <a:ext cx="1328058" cy="117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dirty="0"/>
              <a:t>3. Impact Strength</a:t>
            </a:r>
          </a:p>
          <a:p>
            <a:r>
              <a:rPr lang="en-US" dirty="0"/>
              <a:t>Proper orientation of grain flow assures maximum impact strength and fatigue resistance. </a:t>
            </a:r>
          </a:p>
          <a:p>
            <a:pPr marL="0" indent="0">
              <a:buNone/>
            </a:pPr>
            <a:r>
              <a:rPr lang="en-US" dirty="0"/>
              <a:t>.</a:t>
            </a:r>
          </a:p>
        </p:txBody>
      </p:sp>
      <p:sp>
        <p:nvSpPr>
          <p:cNvPr id="4" name="Title 1"/>
          <p:cNvSpPr txBox="1"/>
          <p:nvPr/>
        </p:nvSpPr>
        <p:spPr>
          <a:xfrm>
            <a:off x="892629" y="0"/>
            <a:ext cx="77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rPr>
              <a:t>Forging Advantages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8442"/>
            <a:ext cx="1328058" cy="117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8790"/>
            <a:ext cx="5715000" cy="1143000"/>
          </a:xfrm>
        </p:spPr>
        <p:txBody>
          <a:bodyPr/>
          <a:lstStyle/>
          <a:p>
            <a:r>
              <a:rPr lang="en-US" b="1" dirty="0">
                <a:solidFill>
                  <a:schemeClr val="tx2">
                    <a:lumMod val="75000"/>
                  </a:schemeClr>
                </a:solidFill>
              </a:rPr>
              <a:t>Advantages of forging</a:t>
            </a:r>
          </a:p>
        </p:txBody>
      </p:sp>
      <p:sp>
        <p:nvSpPr>
          <p:cNvPr id="3" name="Content Placeholder 2"/>
          <p:cNvSpPr>
            <a:spLocks noGrp="1"/>
          </p:cNvSpPr>
          <p:nvPr>
            <p:ph idx="1"/>
          </p:nvPr>
        </p:nvSpPr>
        <p:spPr>
          <a:xfrm>
            <a:off x="152400" y="1143000"/>
            <a:ext cx="8991600" cy="5410200"/>
          </a:xfrm>
        </p:spPr>
        <p:txBody>
          <a:bodyPr>
            <a:noAutofit/>
          </a:bodyPr>
          <a:lstStyle/>
          <a:p>
            <a:r>
              <a:rPr lang="en-US" sz="2500" dirty="0">
                <a:solidFill>
                  <a:schemeClr val="tx2"/>
                </a:solidFill>
              </a:rPr>
              <a:t>Some common advantages of forging are given as under:</a:t>
            </a:r>
          </a:p>
          <a:p>
            <a:pPr marL="457200" indent="-457200">
              <a:buFont typeface="+mj-lt"/>
              <a:buAutoNum type="arabicPeriod"/>
            </a:pPr>
            <a:r>
              <a:rPr lang="en-US" sz="2500" dirty="0"/>
              <a:t>Forging refines the structure of the metal.</a:t>
            </a:r>
          </a:p>
          <a:p>
            <a:pPr marL="457200" indent="-457200">
              <a:buFont typeface="+mj-lt"/>
              <a:buAutoNum type="arabicPeriod"/>
            </a:pPr>
            <a:r>
              <a:rPr lang="en-US" sz="2500" dirty="0"/>
              <a:t>It results in considerable saving in time, labor and material as compared to the production of similar item by cutting from a solid stock and then shaping it.</a:t>
            </a:r>
          </a:p>
          <a:p>
            <a:pPr marL="457200" indent="-457200">
              <a:buFont typeface="+mj-lt"/>
              <a:buAutoNum type="arabicPeriod"/>
            </a:pPr>
            <a:r>
              <a:rPr lang="en-US" sz="2500" dirty="0"/>
              <a:t>Forging increases the strength by setting the direction of grains.</a:t>
            </a:r>
          </a:p>
          <a:p>
            <a:pPr marL="457200" indent="-457200">
              <a:buFont typeface="+mj-lt"/>
              <a:buAutoNum type="arabicPeriod"/>
            </a:pPr>
            <a:r>
              <a:rPr lang="en-US" sz="2500" dirty="0"/>
              <a:t>Because of intense working, flaws are rarely found, so it has good reliability.</a:t>
            </a:r>
          </a:p>
          <a:p>
            <a:pPr marL="457200" indent="-457200">
              <a:buFont typeface="+mj-lt"/>
              <a:buAutoNum type="arabicPeriod"/>
            </a:pPr>
            <a:r>
              <a:rPr lang="en-US" sz="2500" dirty="0"/>
              <a:t>The reasonable degree of accuracy may be obtained in forging operation.</a:t>
            </a:r>
          </a:p>
          <a:p>
            <a:pPr marL="457200" indent="-457200">
              <a:buFont typeface="+mj-lt"/>
              <a:buAutoNum type="arabicPeriod"/>
            </a:pPr>
            <a:r>
              <a:rPr lang="en-US" sz="2500" dirty="0"/>
              <a:t>The forged part can be easily welded.</a:t>
            </a:r>
          </a:p>
          <a:p>
            <a:endParaRPr lang="en-US" sz="25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0835"/>
            <a:ext cx="1512771" cy="10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82" y="1190410"/>
            <a:ext cx="9144000" cy="5486400"/>
          </a:xfrm>
        </p:spPr>
        <p:txBody>
          <a:bodyPr>
            <a:noAutofit/>
          </a:bodyPr>
          <a:lstStyle/>
          <a:p>
            <a:pPr>
              <a:buFont typeface="Wingdings" panose="05000000000000000000" pitchFamily="2" charset="2"/>
              <a:buChar char="Ø"/>
            </a:pPr>
            <a:r>
              <a:rPr lang="en-US" sz="3000" dirty="0">
                <a:solidFill>
                  <a:schemeClr val="tx2"/>
                </a:solidFill>
              </a:rPr>
              <a:t>Few disadvantages of forging are given as under:</a:t>
            </a:r>
          </a:p>
          <a:p>
            <a:pPr marL="457200" indent="-457200">
              <a:buFont typeface="+mj-lt"/>
              <a:buAutoNum type="arabicPeriod"/>
            </a:pPr>
            <a:r>
              <a:rPr lang="en-US" sz="3000" dirty="0"/>
              <a:t>Rapid oxidation in forging of metal surface at high temperature results in scaling which wear the dies.</a:t>
            </a:r>
          </a:p>
          <a:p>
            <a:pPr marL="457200" indent="-457200">
              <a:buFont typeface="+mj-lt"/>
              <a:buAutoNum type="arabicPeriod"/>
            </a:pPr>
            <a:r>
              <a:rPr lang="en-US" sz="3000" dirty="0"/>
              <a:t>The close tolerances in forging operations are difficult to maintain (</a:t>
            </a:r>
            <a:r>
              <a:rPr lang="en-US" sz="2800" dirty="0">
                <a:solidFill>
                  <a:srgbClr val="000065"/>
                </a:solidFill>
                <a:latin typeface="Times New Roman" panose="02020603050405020304"/>
              </a:rPr>
              <a:t>Open-die forging is not a net-shape process and will require a subsequent machining to dimension</a:t>
            </a:r>
            <a:r>
              <a:rPr lang="en-US" sz="3000" dirty="0"/>
              <a:t>) .</a:t>
            </a:r>
          </a:p>
          <a:p>
            <a:pPr marL="457200" indent="-457200">
              <a:buFont typeface="+mj-lt"/>
              <a:buAutoNum type="arabicPeriod"/>
            </a:pPr>
            <a:r>
              <a:rPr lang="en-US" sz="3000" dirty="0"/>
              <a:t>Some materials are not readily worked by forging.</a:t>
            </a:r>
          </a:p>
          <a:p>
            <a:pPr marL="457200" indent="-457200">
              <a:buFont typeface="+mj-lt"/>
              <a:buAutoNum type="arabicPeriod"/>
            </a:pPr>
            <a:r>
              <a:rPr lang="en-US" sz="3000" dirty="0"/>
              <a:t>The initial cost of forging dies and the cost of their maintenance is high.</a:t>
            </a:r>
          </a:p>
          <a:p>
            <a:pPr marL="457200" indent="-457200">
              <a:buFont typeface="+mj-lt"/>
              <a:buAutoNum type="arabicPeriod"/>
            </a:pPr>
            <a:r>
              <a:rPr lang="en-US" sz="3000" dirty="0"/>
              <a:t>The metal get cracked or distort if worked below a specified temperature limit.</a:t>
            </a:r>
          </a:p>
          <a:p>
            <a:pPr marL="457200" indent="-457200">
              <a:buFont typeface="+mj-lt"/>
              <a:buAutoNum type="arabicPeriod"/>
            </a:pPr>
            <a:endParaRPr lang="en-US" sz="3000" dirty="0"/>
          </a:p>
        </p:txBody>
      </p:sp>
      <p:sp>
        <p:nvSpPr>
          <p:cNvPr id="4" name="Title 1"/>
          <p:cNvSpPr txBox="1"/>
          <p:nvPr/>
        </p:nvSpPr>
        <p:spPr>
          <a:xfrm>
            <a:off x="2057400" y="-28790"/>
            <a:ext cx="57150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rPr>
              <a:t>disadvantages of forging</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0835"/>
            <a:ext cx="1512771" cy="10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a:lstStyle/>
          <a:p>
            <a:pPr fontAlgn="auto">
              <a:spcAft>
                <a:spcPts val="0"/>
              </a:spcAft>
              <a:defRPr/>
            </a:pPr>
            <a:r>
              <a:rPr lang="en-US" b="1">
                <a:latin typeface="Times" pitchFamily="18" charset="0"/>
              </a:rPr>
              <a:t>Metal Casting</a:t>
            </a:r>
          </a:p>
        </p:txBody>
      </p:sp>
      <p:sp>
        <p:nvSpPr>
          <p:cNvPr id="4" name="Footer Placeholder 3"/>
          <p:cNvSpPr>
            <a:spLocks noGrp="1"/>
          </p:cNvSpPr>
          <p:nvPr>
            <p:ph type="ftr" sz="quarter" idx="11"/>
          </p:nvPr>
        </p:nvSpPr>
        <p:spPr/>
        <p:txBody>
          <a:bodyPr/>
          <a:lstStyle/>
          <a:p>
            <a:pPr>
              <a:defRPr/>
            </a:pPr>
            <a:r>
              <a:rPr lang="en-US" dirty="0"/>
              <a:t>EMU - Manufacturing Technology</a:t>
            </a:r>
          </a:p>
        </p:txBody>
      </p:sp>
    </p:spTree>
  </p:cSld>
  <p:clrMapOvr>
    <a:masterClrMapping/>
  </p:clrMapOvr>
  <p:transition spd="slow"/>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fontAlgn="auto">
              <a:spcBef>
                <a:spcPts val="600"/>
              </a:spcBef>
              <a:spcAft>
                <a:spcPts val="0"/>
              </a:spcAft>
              <a:defRPr/>
            </a:pPr>
            <a:r>
              <a:rPr lang="en-US"/>
              <a:t>METAL CASTING</a:t>
            </a:r>
          </a:p>
        </p:txBody>
      </p:sp>
      <p:sp>
        <p:nvSpPr>
          <p:cNvPr id="3076" name="Rectangle 3"/>
          <p:cNvSpPr>
            <a:spLocks noGrp="1" noChangeArrowheads="1"/>
          </p:cNvSpPr>
          <p:nvPr>
            <p:ph idx="1"/>
          </p:nvPr>
        </p:nvSpPr>
        <p:spPr/>
        <p:txBody>
          <a:bodyPr/>
          <a:lstStyle/>
          <a:p>
            <a:pPr marL="457200" indent="-457200">
              <a:buFont typeface="Wingdings" panose="05000000000000000000" pitchFamily="2" charset="2"/>
              <a:buAutoNum type="arabicPeriod"/>
            </a:pPr>
            <a:r>
              <a:rPr lang="en-US"/>
              <a:t>Overview of Casting Technology</a:t>
            </a:r>
          </a:p>
          <a:p>
            <a:pPr marL="457200" indent="-457200">
              <a:buFont typeface="Wingdings" panose="05000000000000000000" pitchFamily="2" charset="2"/>
              <a:buAutoNum type="arabicPeriod"/>
            </a:pPr>
            <a:r>
              <a:rPr lang="en-US"/>
              <a:t>Sand Casting</a:t>
            </a:r>
          </a:p>
          <a:p>
            <a:pPr marL="457200" indent="-457200">
              <a:buFont typeface="Wingdings" panose="05000000000000000000" pitchFamily="2" charset="2"/>
              <a:buAutoNum type="arabicPeriod"/>
            </a:pPr>
            <a:r>
              <a:rPr lang="en-US"/>
              <a:t>Investment Casting</a:t>
            </a:r>
          </a:p>
          <a:p>
            <a:pPr marL="457200" indent="-457200">
              <a:buFont typeface="Wingdings" panose="05000000000000000000" pitchFamily="2" charset="2"/>
              <a:buAutoNum type="arabicPeriod"/>
            </a:pPr>
            <a:r>
              <a:rPr lang="en-US"/>
              <a:t>Die Casting</a:t>
            </a:r>
          </a:p>
          <a:p>
            <a:pPr marL="457200" indent="-457200">
              <a:buFont typeface="Wingdings" panose="05000000000000000000" pitchFamily="2" charset="2"/>
              <a:buAutoNum type="arabicPeriod"/>
            </a:pPr>
            <a:r>
              <a:rPr lang="en-US"/>
              <a:t>Centrifugal Casting</a:t>
            </a:r>
          </a:p>
          <a:p>
            <a:pPr marL="457200" indent="-457200">
              <a:buFont typeface="Wingdings" panose="05000000000000000000" pitchFamily="2" charset="2"/>
              <a:buAutoNum type="arabicPeriod"/>
            </a:pPr>
            <a:endParaRPr lang="en-US"/>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wipe(down)">
                                      <p:cBhvr>
                                        <p:cTn id="7" dur="500"/>
                                        <p:tgtEl>
                                          <p:spTgt spid="307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076">
                                            <p:txEl>
                                              <p:pRg st="1" end="1"/>
                                            </p:txEl>
                                          </p:spTgt>
                                        </p:tgtEl>
                                        <p:attrNameLst>
                                          <p:attrName>style.visibility</p:attrName>
                                        </p:attrNameLst>
                                      </p:cBhvr>
                                      <p:to>
                                        <p:strVal val="visible"/>
                                      </p:to>
                                    </p:set>
                                    <p:animEffect transition="in" filter="wipe(down)">
                                      <p:cBhvr>
                                        <p:cTn id="10" dur="500"/>
                                        <p:tgtEl>
                                          <p:spTgt spid="307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076">
                                            <p:txEl>
                                              <p:pRg st="2" end="2"/>
                                            </p:txEl>
                                          </p:spTgt>
                                        </p:tgtEl>
                                        <p:attrNameLst>
                                          <p:attrName>style.visibility</p:attrName>
                                        </p:attrNameLst>
                                      </p:cBhvr>
                                      <p:to>
                                        <p:strVal val="visible"/>
                                      </p:to>
                                    </p:set>
                                    <p:animEffect transition="in" filter="wipe(down)">
                                      <p:cBhvr>
                                        <p:cTn id="13" dur="500"/>
                                        <p:tgtEl>
                                          <p:spTgt spid="3076">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076">
                                            <p:txEl>
                                              <p:pRg st="3" end="3"/>
                                            </p:txEl>
                                          </p:spTgt>
                                        </p:tgtEl>
                                        <p:attrNameLst>
                                          <p:attrName>style.visibility</p:attrName>
                                        </p:attrNameLst>
                                      </p:cBhvr>
                                      <p:to>
                                        <p:strVal val="visible"/>
                                      </p:to>
                                    </p:set>
                                    <p:animEffect transition="in" filter="wipe(down)">
                                      <p:cBhvr>
                                        <p:cTn id="16" dur="500"/>
                                        <p:tgtEl>
                                          <p:spTgt spid="3076">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076">
                                            <p:txEl>
                                              <p:pRg st="4" end="4"/>
                                            </p:txEl>
                                          </p:spTgt>
                                        </p:tgtEl>
                                        <p:attrNameLst>
                                          <p:attrName>style.visibility</p:attrName>
                                        </p:attrNameLst>
                                      </p:cBhvr>
                                      <p:to>
                                        <p:strVal val="visible"/>
                                      </p:to>
                                    </p:set>
                                    <p:animEffect transition="in" filter="wipe(down)">
                                      <p:cBhvr>
                                        <p:cTn id="19" dur="500"/>
                                        <p:tgtEl>
                                          <p:spTgt spid="30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68364" y="0"/>
            <a:ext cx="9007274" cy="6858000"/>
          </a:xfrm>
          <a:prstGeom prst="rect">
            <a:avLst/>
          </a:prstGeom>
          <a:noFill/>
          <a:ln w="9525">
            <a:noFill/>
            <a:miter lim="800000"/>
            <a:headEnd/>
            <a:tailEnd/>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fontAlgn="auto">
              <a:spcBef>
                <a:spcPts val="600"/>
              </a:spcBef>
              <a:spcAft>
                <a:spcPts val="0"/>
              </a:spcAft>
              <a:defRPr/>
            </a:pPr>
            <a:r>
              <a:rPr lang="en-US"/>
              <a:t>Solidification Processes</a:t>
            </a:r>
          </a:p>
        </p:txBody>
      </p:sp>
      <p:sp>
        <p:nvSpPr>
          <p:cNvPr id="4100" name="Rectangle 3"/>
          <p:cNvSpPr>
            <a:spLocks noGrp="1" noChangeArrowheads="1"/>
          </p:cNvSpPr>
          <p:nvPr>
            <p:ph idx="1"/>
          </p:nvPr>
        </p:nvSpPr>
        <p:spPr/>
        <p:txBody>
          <a:bodyPr/>
          <a:lstStyle/>
          <a:p>
            <a:pPr>
              <a:buFont typeface="Wingdings" panose="05000000000000000000" pitchFamily="2" charset="2"/>
              <a:buNone/>
            </a:pPr>
            <a:r>
              <a:rPr lang="en-US"/>
              <a:t>We consider starting work material is either a </a:t>
            </a:r>
            <a:r>
              <a:rPr lang="en-US">
                <a:solidFill>
                  <a:srgbClr val="C00000"/>
                </a:solidFill>
              </a:rPr>
              <a:t>liquid</a:t>
            </a:r>
            <a:r>
              <a:rPr lang="en-US"/>
              <a:t> or is in a highly plastic condition, and a part is created through </a:t>
            </a:r>
            <a:r>
              <a:rPr lang="en-US">
                <a:solidFill>
                  <a:srgbClr val="C00000"/>
                </a:solidFill>
              </a:rPr>
              <a:t>solidification</a:t>
            </a:r>
            <a:r>
              <a:rPr lang="en-US"/>
              <a:t> of the material</a:t>
            </a:r>
          </a:p>
          <a:p>
            <a:r>
              <a:rPr lang="en-US"/>
              <a:t>Solidification processes can be classified according to engineering </a:t>
            </a:r>
            <a:r>
              <a:rPr lang="en-US">
                <a:solidFill>
                  <a:srgbClr val="C00000"/>
                </a:solidFill>
              </a:rPr>
              <a:t>material</a:t>
            </a:r>
            <a:r>
              <a:rPr lang="en-US"/>
              <a:t> processed: </a:t>
            </a:r>
          </a:p>
          <a:p>
            <a:pPr lvl="1"/>
            <a:r>
              <a:rPr lang="en-US" sz="2400"/>
              <a:t>Metals</a:t>
            </a:r>
          </a:p>
          <a:p>
            <a:pPr lvl="1"/>
            <a:r>
              <a:rPr lang="en-US" sz="2400"/>
              <a:t>Ceramics, specifically glasses </a:t>
            </a:r>
          </a:p>
          <a:p>
            <a:pPr lvl="1"/>
            <a:r>
              <a:rPr lang="en-US" sz="2400"/>
              <a:t>Polymers and polymer matrix composites (PMCs)</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animEffect transition="in" filter="fade">
                                      <p:cBhvr>
                                        <p:cTn id="7" dur="1000"/>
                                        <p:tgtEl>
                                          <p:spTgt spid="4100">
                                            <p:txEl>
                                              <p:pRg st="1" end="1"/>
                                            </p:txEl>
                                          </p:spTgt>
                                        </p:tgtEl>
                                      </p:cBhvr>
                                    </p:animEffect>
                                    <p:anim calcmode="lin" valueType="num">
                                      <p:cBhvr>
                                        <p:cTn id="8"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xEl>
                                              <p:pRg st="2" end="2"/>
                                            </p:txEl>
                                          </p:spTgt>
                                        </p:tgtEl>
                                        <p:attrNameLst>
                                          <p:attrName>style.visibility</p:attrName>
                                        </p:attrNameLst>
                                      </p:cBhvr>
                                      <p:to>
                                        <p:strVal val="visible"/>
                                      </p:to>
                                    </p:set>
                                    <p:animEffect transition="in" filter="fade">
                                      <p:cBhvr>
                                        <p:cTn id="12" dur="1000"/>
                                        <p:tgtEl>
                                          <p:spTgt spid="4100">
                                            <p:txEl>
                                              <p:pRg st="2" end="2"/>
                                            </p:txEl>
                                          </p:spTgt>
                                        </p:tgtEl>
                                      </p:cBhvr>
                                    </p:animEffect>
                                    <p:anim calcmode="lin" valueType="num">
                                      <p:cBhvr>
                                        <p:cTn id="13" dur="1000" fill="hold"/>
                                        <p:tgtEl>
                                          <p:spTgt spid="410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100">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xEl>
                                              <p:pRg st="3" end="3"/>
                                            </p:txEl>
                                          </p:spTgt>
                                        </p:tgtEl>
                                        <p:attrNameLst>
                                          <p:attrName>style.visibility</p:attrName>
                                        </p:attrNameLst>
                                      </p:cBhvr>
                                      <p:to>
                                        <p:strVal val="visible"/>
                                      </p:to>
                                    </p:set>
                                    <p:animEffect transition="in" filter="fade">
                                      <p:cBhvr>
                                        <p:cTn id="17" dur="1000"/>
                                        <p:tgtEl>
                                          <p:spTgt spid="4100">
                                            <p:txEl>
                                              <p:pRg st="3" end="3"/>
                                            </p:txEl>
                                          </p:spTgt>
                                        </p:tgtEl>
                                      </p:cBhvr>
                                    </p:animEffect>
                                    <p:anim calcmode="lin" valueType="num">
                                      <p:cBhvr>
                                        <p:cTn id="18"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0">
                                            <p:txEl>
                                              <p:pRg st="4" end="4"/>
                                            </p:txEl>
                                          </p:spTgt>
                                        </p:tgtEl>
                                        <p:attrNameLst>
                                          <p:attrName>style.visibility</p:attrName>
                                        </p:attrNameLst>
                                      </p:cBhvr>
                                      <p:to>
                                        <p:strVal val="visible"/>
                                      </p:to>
                                    </p:set>
                                    <p:animEffect transition="in" filter="fade">
                                      <p:cBhvr>
                                        <p:cTn id="22" dur="1000"/>
                                        <p:tgtEl>
                                          <p:spTgt spid="4100">
                                            <p:txEl>
                                              <p:pRg st="4" end="4"/>
                                            </p:txEl>
                                          </p:spTgt>
                                        </p:tgtEl>
                                      </p:cBhvr>
                                    </p:animEffect>
                                    <p:anim calcmode="lin" valueType="num">
                                      <p:cBhvr>
                                        <p:cTn id="23"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sz="half" idx="2"/>
          </p:nvPr>
        </p:nvSpPr>
        <p:spPr>
          <a:xfrm>
            <a:off x="1066800" y="5943600"/>
            <a:ext cx="6797675" cy="381000"/>
          </a:xfrm>
        </p:spPr>
        <p:txBody>
          <a:bodyPr/>
          <a:lstStyle/>
          <a:p>
            <a:pPr marL="0" indent="0" algn="ctr">
              <a:lnSpc>
                <a:spcPct val="90000"/>
              </a:lnSpc>
              <a:buFont typeface="Wingdings" panose="05000000000000000000" pitchFamily="2" charset="2"/>
              <a:buNone/>
            </a:pPr>
            <a:r>
              <a:rPr lang="en-US" sz="2000"/>
              <a:t>Classification of solidification processes.</a:t>
            </a:r>
          </a:p>
        </p:txBody>
      </p:sp>
      <p:sp>
        <p:nvSpPr>
          <p:cNvPr id="4" name="Footer Placeholder 4"/>
          <p:cNvSpPr>
            <a:spLocks noGrp="1"/>
          </p:cNvSpPr>
          <p:nvPr>
            <p:ph type="ftr" sz="quarter" idx="10"/>
          </p:nvPr>
        </p:nvSpPr>
        <p:spPr/>
        <p:txBody>
          <a:bodyPr/>
          <a:lstStyle/>
          <a:p>
            <a:pPr>
              <a:defRPr/>
            </a:pPr>
            <a:r>
              <a:rPr lang="en-US"/>
              <a:t>EMU - Manufacturing Technology</a:t>
            </a:r>
            <a:endParaRPr lang="en-US" dirty="0"/>
          </a:p>
        </p:txBody>
      </p:sp>
      <p:pic>
        <p:nvPicPr>
          <p:cNvPr id="10244" name="Picture 8" descr="w0085-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39775"/>
            <a:ext cx="7010400"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fontAlgn="auto">
              <a:spcBef>
                <a:spcPts val="600"/>
              </a:spcBef>
              <a:spcAft>
                <a:spcPts val="0"/>
              </a:spcAft>
              <a:defRPr/>
            </a:pPr>
            <a:r>
              <a:rPr lang="en-US"/>
              <a:t>Casting</a:t>
            </a:r>
          </a:p>
        </p:txBody>
      </p:sp>
      <p:sp>
        <p:nvSpPr>
          <p:cNvPr id="17412" name="Rectangle 3"/>
          <p:cNvSpPr>
            <a:spLocks noGrp="1" noChangeArrowheads="1"/>
          </p:cNvSpPr>
          <p:nvPr>
            <p:ph idx="1"/>
          </p:nvPr>
        </p:nvSpPr>
        <p:spPr>
          <a:xfrm>
            <a:off x="1295400" y="1447800"/>
            <a:ext cx="5867400" cy="4495800"/>
          </a:xfrm>
        </p:spPr>
        <p:txBody>
          <a:bodyPr>
            <a:normAutofit fontScale="92500" lnSpcReduction="10000"/>
          </a:bodyPr>
          <a:lstStyle/>
          <a:p>
            <a:pPr marL="457200" indent="-457200">
              <a:buFont typeface="Wingdings" panose="05000000000000000000" pitchFamily="2" charset="2"/>
              <a:buNone/>
            </a:pPr>
            <a:r>
              <a:rPr lang="en-US"/>
              <a:t>Process in which </a:t>
            </a:r>
            <a:r>
              <a:rPr lang="en-US">
                <a:solidFill>
                  <a:srgbClr val="FF0000"/>
                </a:solidFill>
              </a:rPr>
              <a:t>molten</a:t>
            </a:r>
            <a:r>
              <a:rPr lang="en-US"/>
              <a:t> metal flows by </a:t>
            </a:r>
            <a:r>
              <a:rPr lang="en-US">
                <a:solidFill>
                  <a:srgbClr val="C00000"/>
                </a:solidFill>
              </a:rPr>
              <a:t>gravity</a:t>
            </a:r>
            <a:r>
              <a:rPr lang="en-US"/>
              <a:t> or other force into a mold where it solidifies in the shape of the mold cavity</a:t>
            </a:r>
          </a:p>
          <a:p>
            <a:pPr marL="457200" indent="-457200">
              <a:buFont typeface="Arial" panose="020B0604020202020204" pitchFamily="34" charset="0"/>
              <a:buChar char="•"/>
            </a:pPr>
            <a:r>
              <a:rPr lang="en-US"/>
              <a:t>The term </a:t>
            </a:r>
            <a:r>
              <a:rPr lang="en-US" i="1"/>
              <a:t>casting</a:t>
            </a:r>
            <a:r>
              <a:rPr lang="en-US"/>
              <a:t> also applies to the part made in the process</a:t>
            </a:r>
          </a:p>
          <a:p>
            <a:pPr marL="457200" indent="-457200">
              <a:buFont typeface="Arial" panose="020B0604020202020204" pitchFamily="34" charset="0"/>
              <a:buChar char="•"/>
            </a:pPr>
            <a:r>
              <a:rPr lang="en-US"/>
              <a:t>Steps in casting seem simple: </a:t>
            </a:r>
          </a:p>
          <a:p>
            <a:pPr marL="914400" lvl="1" indent="-457200">
              <a:buFontTx/>
              <a:buAutoNum type="arabicPeriod"/>
            </a:pPr>
            <a:r>
              <a:rPr lang="en-US" sz="2400"/>
              <a:t>Melt the metal</a:t>
            </a:r>
          </a:p>
          <a:p>
            <a:pPr marL="914400" lvl="1" indent="-457200">
              <a:buFontTx/>
              <a:buAutoNum type="arabicPeriod"/>
            </a:pPr>
            <a:r>
              <a:rPr lang="en-US" sz="2400"/>
              <a:t>Pour it into a mold</a:t>
            </a:r>
          </a:p>
          <a:p>
            <a:pPr marL="914400" lvl="1" indent="-457200">
              <a:buFontTx/>
              <a:buAutoNum type="arabicPeriod"/>
            </a:pPr>
            <a:r>
              <a:rPr lang="en-US" sz="2400"/>
              <a:t>Let it freeze</a:t>
            </a:r>
          </a:p>
        </p:txBody>
      </p:sp>
      <p:sp>
        <p:nvSpPr>
          <p:cNvPr id="4" name="Footer Placeholder 3"/>
          <p:cNvSpPr>
            <a:spLocks noGrp="1"/>
          </p:cNvSpPr>
          <p:nvPr>
            <p:ph type="ftr" sz="quarter" idx="11"/>
          </p:nvPr>
        </p:nvSpPr>
        <p:spPr/>
        <p:txBody>
          <a:bodyPr/>
          <a:lstStyle/>
          <a:p>
            <a:pPr>
              <a:defRPr/>
            </a:pPr>
            <a:r>
              <a:rPr lang="en-US"/>
              <a:t>EMU - Manufacturing Technology</a:t>
            </a:r>
            <a:endParaRPr lang="en-US" dirty="0"/>
          </a:p>
        </p:txBody>
      </p:sp>
      <p:pic>
        <p:nvPicPr>
          <p:cNvPr id="112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7432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2">
                                            <p:txEl>
                                              <p:pRg st="1" end="1"/>
                                            </p:txEl>
                                          </p:spTgt>
                                        </p:tgtEl>
                                        <p:attrNameLst>
                                          <p:attrName>style.visibility</p:attrName>
                                        </p:attrNameLst>
                                      </p:cBhvr>
                                      <p:to>
                                        <p:strVal val="visible"/>
                                      </p:to>
                                    </p:set>
                                    <p:animEffect transition="in" filter="fade">
                                      <p:cBhvr>
                                        <p:cTn id="7" dur="500"/>
                                        <p:tgtEl>
                                          <p:spTgt spid="174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xEl>
                                              <p:pRg st="2" end="2"/>
                                            </p:txEl>
                                          </p:spTgt>
                                        </p:tgtEl>
                                        <p:attrNameLst>
                                          <p:attrName>style.visibility</p:attrName>
                                        </p:attrNameLst>
                                      </p:cBhvr>
                                      <p:to>
                                        <p:strVal val="visible"/>
                                      </p:to>
                                    </p:set>
                                    <p:animEffect transition="in" filter="fade">
                                      <p:cBhvr>
                                        <p:cTn id="12" dur="500"/>
                                        <p:tgtEl>
                                          <p:spTgt spid="1741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412">
                                            <p:txEl>
                                              <p:pRg st="3" end="3"/>
                                            </p:txEl>
                                          </p:spTgt>
                                        </p:tgtEl>
                                        <p:attrNameLst>
                                          <p:attrName>style.visibility</p:attrName>
                                        </p:attrNameLst>
                                      </p:cBhvr>
                                      <p:to>
                                        <p:strVal val="visible"/>
                                      </p:to>
                                    </p:set>
                                    <p:animEffect transition="in" filter="fade">
                                      <p:cBhvr>
                                        <p:cTn id="15" dur="500"/>
                                        <p:tgtEl>
                                          <p:spTgt spid="1741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xEl>
                                              <p:pRg st="4" end="4"/>
                                            </p:txEl>
                                          </p:spTgt>
                                        </p:tgtEl>
                                        <p:attrNameLst>
                                          <p:attrName>style.visibility</p:attrName>
                                        </p:attrNameLst>
                                      </p:cBhvr>
                                      <p:to>
                                        <p:strVal val="visible"/>
                                      </p:to>
                                    </p:set>
                                    <p:animEffect transition="in" filter="fade">
                                      <p:cBhvr>
                                        <p:cTn id="20" dur="500"/>
                                        <p:tgtEl>
                                          <p:spTgt spid="1741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412">
                                            <p:txEl>
                                              <p:pRg st="5" end="5"/>
                                            </p:txEl>
                                          </p:spTgt>
                                        </p:tgtEl>
                                        <p:attrNameLst>
                                          <p:attrName>style.visibility</p:attrName>
                                        </p:attrNameLst>
                                      </p:cBhvr>
                                      <p:to>
                                        <p:strVal val="visible"/>
                                      </p:to>
                                    </p:set>
                                    <p:animEffect transition="in" filter="fade">
                                      <p:cBhvr>
                                        <p:cTn id="25" dur="500"/>
                                        <p:tgtEl>
                                          <p:spTgt spid="174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sz="4000" b="1" dirty="0"/>
              <a:t>Week 10</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fontScale="90000"/>
          </a:bodyPr>
          <a:lstStyle/>
          <a:p>
            <a:pPr fontAlgn="auto">
              <a:spcBef>
                <a:spcPts val="600"/>
              </a:spcBef>
              <a:spcAft>
                <a:spcPts val="0"/>
              </a:spcAft>
              <a:defRPr/>
            </a:pPr>
            <a:r>
              <a:rPr lang="en-US"/>
              <a:t>Capabilities and Advantages of Casting</a:t>
            </a:r>
          </a:p>
        </p:txBody>
      </p:sp>
      <p:sp>
        <p:nvSpPr>
          <p:cNvPr id="12291" name="Rectangle 3"/>
          <p:cNvSpPr>
            <a:spLocks noGrp="1" noChangeArrowheads="1"/>
          </p:cNvSpPr>
          <p:nvPr>
            <p:ph idx="1"/>
          </p:nvPr>
        </p:nvSpPr>
        <p:spPr>
          <a:xfrm>
            <a:off x="1219200" y="1447800"/>
            <a:ext cx="7772400" cy="4953000"/>
          </a:xfrm>
        </p:spPr>
        <p:txBody>
          <a:bodyPr>
            <a:normAutofit fontScale="85000" lnSpcReduction="20000"/>
          </a:bodyPr>
          <a:lstStyle/>
          <a:p>
            <a:r>
              <a:rPr lang="en-US"/>
              <a:t>Can create </a:t>
            </a:r>
            <a:r>
              <a:rPr lang="en-US">
                <a:solidFill>
                  <a:srgbClr val="C00000"/>
                </a:solidFill>
              </a:rPr>
              <a:t>complex</a:t>
            </a:r>
            <a:r>
              <a:rPr lang="en-US"/>
              <a:t> part geometries that can not be made by any other process</a:t>
            </a:r>
          </a:p>
          <a:p>
            <a:r>
              <a:rPr lang="en-US"/>
              <a:t>Can create both </a:t>
            </a:r>
            <a:r>
              <a:rPr lang="en-US">
                <a:solidFill>
                  <a:srgbClr val="C00000"/>
                </a:solidFill>
              </a:rPr>
              <a:t>external </a:t>
            </a:r>
            <a:r>
              <a:rPr lang="en-US"/>
              <a:t>and</a:t>
            </a:r>
            <a:r>
              <a:rPr lang="en-US">
                <a:solidFill>
                  <a:srgbClr val="C00000"/>
                </a:solidFill>
              </a:rPr>
              <a:t> internal </a:t>
            </a:r>
            <a:r>
              <a:rPr lang="en-US"/>
              <a:t>shapes</a:t>
            </a:r>
          </a:p>
          <a:p>
            <a:r>
              <a:rPr lang="en-US"/>
              <a:t>Some casting processes are </a:t>
            </a:r>
            <a:r>
              <a:rPr lang="en-US" i="1">
                <a:solidFill>
                  <a:srgbClr val="7030A0"/>
                </a:solidFill>
              </a:rPr>
              <a:t>net shape</a:t>
            </a:r>
            <a:r>
              <a:rPr lang="en-US" i="1"/>
              <a:t>;</a:t>
            </a:r>
            <a:r>
              <a:rPr lang="en-US"/>
              <a:t> others are </a:t>
            </a:r>
            <a:r>
              <a:rPr lang="en-US" i="1">
                <a:solidFill>
                  <a:srgbClr val="7030A0"/>
                </a:solidFill>
              </a:rPr>
              <a:t>near net shape</a:t>
            </a:r>
            <a:endParaRPr lang="en-US">
              <a:solidFill>
                <a:srgbClr val="7030A0"/>
              </a:solidFill>
            </a:endParaRPr>
          </a:p>
          <a:p>
            <a:r>
              <a:rPr lang="en-US"/>
              <a:t>Can produce very </a:t>
            </a:r>
            <a:r>
              <a:rPr lang="en-US">
                <a:solidFill>
                  <a:srgbClr val="C00000"/>
                </a:solidFill>
              </a:rPr>
              <a:t>large</a:t>
            </a:r>
            <a:r>
              <a:rPr lang="en-US"/>
              <a:t> parts (with weight more than 100 tons), like m/c bed</a:t>
            </a:r>
          </a:p>
          <a:p>
            <a:r>
              <a:rPr lang="en-US"/>
              <a:t>Casting can be applied to shape any metal that can melt</a:t>
            </a:r>
          </a:p>
          <a:p>
            <a:r>
              <a:rPr lang="en-US"/>
              <a:t>Some casting methods are suited to </a:t>
            </a:r>
            <a:r>
              <a:rPr lang="en-US">
                <a:solidFill>
                  <a:srgbClr val="C00000"/>
                </a:solidFill>
              </a:rPr>
              <a:t>mass production</a:t>
            </a:r>
          </a:p>
          <a:p>
            <a:r>
              <a:rPr lang="en-US"/>
              <a:t>Can also be applied on polymers and ceramics</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fontAlgn="auto">
              <a:spcBef>
                <a:spcPts val="600"/>
              </a:spcBef>
              <a:spcAft>
                <a:spcPts val="0"/>
              </a:spcAft>
              <a:defRPr/>
            </a:pPr>
            <a:r>
              <a:rPr lang="en-US"/>
              <a:t>Disadvantages of Casting</a:t>
            </a:r>
          </a:p>
        </p:txBody>
      </p:sp>
      <p:sp>
        <p:nvSpPr>
          <p:cNvPr id="19460" name="Rectangle 3"/>
          <p:cNvSpPr>
            <a:spLocks noGrp="1" noChangeArrowheads="1"/>
          </p:cNvSpPr>
          <p:nvPr>
            <p:ph idx="1"/>
          </p:nvPr>
        </p:nvSpPr>
        <p:spPr/>
        <p:txBody>
          <a:bodyPr/>
          <a:lstStyle/>
          <a:p>
            <a:r>
              <a:rPr lang="en-US"/>
              <a:t>Different disadvantages for different casting processes: </a:t>
            </a:r>
          </a:p>
          <a:p>
            <a:pPr lvl="1"/>
            <a:r>
              <a:rPr lang="en-US" sz="2400">
                <a:solidFill>
                  <a:srgbClr val="C00000"/>
                </a:solidFill>
              </a:rPr>
              <a:t>Limitations</a:t>
            </a:r>
            <a:r>
              <a:rPr lang="en-US" sz="2400"/>
              <a:t> on mechanical properties</a:t>
            </a:r>
          </a:p>
          <a:p>
            <a:pPr lvl="1"/>
            <a:r>
              <a:rPr lang="en-US" sz="2400"/>
              <a:t>Poor dimensional </a:t>
            </a:r>
            <a:r>
              <a:rPr lang="en-US" sz="2400">
                <a:solidFill>
                  <a:srgbClr val="C00000"/>
                </a:solidFill>
              </a:rPr>
              <a:t>accuracy</a:t>
            </a:r>
            <a:r>
              <a:rPr lang="en-US" sz="2400"/>
              <a:t> and </a:t>
            </a:r>
            <a:r>
              <a:rPr lang="en-US" sz="2400">
                <a:solidFill>
                  <a:srgbClr val="C00000"/>
                </a:solidFill>
              </a:rPr>
              <a:t>surface finish</a:t>
            </a:r>
            <a:r>
              <a:rPr lang="en-US" sz="2400"/>
              <a:t> for some processes; e.g., sand casting</a:t>
            </a:r>
          </a:p>
          <a:p>
            <a:pPr lvl="1"/>
            <a:r>
              <a:rPr lang="en-US" sz="2400"/>
              <a:t>Safety </a:t>
            </a:r>
            <a:r>
              <a:rPr lang="en-US" sz="2400">
                <a:solidFill>
                  <a:srgbClr val="C00000"/>
                </a:solidFill>
              </a:rPr>
              <a:t>hazards</a:t>
            </a:r>
            <a:r>
              <a:rPr lang="en-US" sz="2400"/>
              <a:t> to workers due to hot molten metals</a:t>
            </a:r>
          </a:p>
          <a:p>
            <a:pPr lvl="1"/>
            <a:r>
              <a:rPr lang="en-US" sz="2400"/>
              <a:t>Environmental problems</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60">
                                            <p:txEl>
                                              <p:pRg st="1" end="1"/>
                                            </p:txEl>
                                          </p:spTgt>
                                        </p:tgtEl>
                                        <p:attrNameLst>
                                          <p:attrName>style.visibility</p:attrName>
                                        </p:attrNameLst>
                                      </p:cBhvr>
                                      <p:to>
                                        <p:strVal val="visible"/>
                                      </p:to>
                                    </p:set>
                                    <p:animEffect transition="in" filter="wipe(down)">
                                      <p:cBhvr>
                                        <p:cTn id="7" dur="500"/>
                                        <p:tgtEl>
                                          <p:spTgt spid="194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460">
                                            <p:txEl>
                                              <p:pRg st="2" end="2"/>
                                            </p:txEl>
                                          </p:spTgt>
                                        </p:tgtEl>
                                        <p:attrNameLst>
                                          <p:attrName>style.visibility</p:attrName>
                                        </p:attrNameLst>
                                      </p:cBhvr>
                                      <p:to>
                                        <p:strVal val="visible"/>
                                      </p:to>
                                    </p:set>
                                    <p:animEffect transition="in" filter="wipe(down)">
                                      <p:cBhvr>
                                        <p:cTn id="12" dur="500"/>
                                        <p:tgtEl>
                                          <p:spTgt spid="194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460">
                                            <p:txEl>
                                              <p:pRg st="3" end="3"/>
                                            </p:txEl>
                                          </p:spTgt>
                                        </p:tgtEl>
                                        <p:attrNameLst>
                                          <p:attrName>style.visibility</p:attrName>
                                        </p:attrNameLst>
                                      </p:cBhvr>
                                      <p:to>
                                        <p:strVal val="visible"/>
                                      </p:to>
                                    </p:set>
                                    <p:animEffect transition="in" filter="wipe(down)">
                                      <p:cBhvr>
                                        <p:cTn id="17" dur="500"/>
                                        <p:tgtEl>
                                          <p:spTgt spid="1946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460">
                                            <p:txEl>
                                              <p:pRg st="4" end="4"/>
                                            </p:txEl>
                                          </p:spTgt>
                                        </p:tgtEl>
                                        <p:attrNameLst>
                                          <p:attrName>style.visibility</p:attrName>
                                        </p:attrNameLst>
                                      </p:cBhvr>
                                      <p:to>
                                        <p:strVal val="visible"/>
                                      </p:to>
                                    </p:set>
                                    <p:animEffect transition="in" filter="wipe(down)">
                                      <p:cBhvr>
                                        <p:cTn id="22" dur="500"/>
                                        <p:tgtEl>
                                          <p:spTgt spid="194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fontAlgn="auto">
              <a:spcBef>
                <a:spcPts val="600"/>
              </a:spcBef>
              <a:spcAft>
                <a:spcPts val="0"/>
              </a:spcAft>
              <a:defRPr/>
            </a:pPr>
            <a:r>
              <a:rPr lang="en-US"/>
              <a:t>Parts Made by Casting</a:t>
            </a:r>
          </a:p>
        </p:txBody>
      </p:sp>
      <p:sp>
        <p:nvSpPr>
          <p:cNvPr id="20484" name="Rectangle 3"/>
          <p:cNvSpPr>
            <a:spLocks noGrp="1" noChangeArrowheads="1"/>
          </p:cNvSpPr>
          <p:nvPr>
            <p:ph idx="1"/>
          </p:nvPr>
        </p:nvSpPr>
        <p:spPr/>
        <p:txBody>
          <a:bodyPr/>
          <a:lstStyle/>
          <a:p>
            <a:r>
              <a:rPr lang="en-US"/>
              <a:t>Big parts </a:t>
            </a:r>
          </a:p>
          <a:p>
            <a:pPr lvl="1"/>
            <a:r>
              <a:rPr lang="en-US" sz="2400"/>
              <a:t>Engine blocks and heads for automotive vehicles, wood burning stoves, machine frames, railway wheels, pipes, bells, pump housings </a:t>
            </a:r>
          </a:p>
          <a:p>
            <a:r>
              <a:rPr lang="en-US"/>
              <a:t>Small parts</a:t>
            </a:r>
          </a:p>
          <a:p>
            <a:pPr lvl="1"/>
            <a:r>
              <a:rPr lang="en-US" sz="2400"/>
              <a:t>Dental crowns, jewelry, small statues, frying pans </a:t>
            </a:r>
          </a:p>
          <a:p>
            <a:r>
              <a:rPr lang="en-US"/>
              <a:t>All varieties of metals can be cast - ferrous and nonferrous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484">
                                            <p:txEl>
                                              <p:pRg st="2" end="2"/>
                                            </p:txEl>
                                          </p:spTgt>
                                        </p:tgtEl>
                                        <p:attrNameLst>
                                          <p:attrName>style.visibility</p:attrName>
                                        </p:attrNameLst>
                                      </p:cBhvr>
                                      <p:to>
                                        <p:strVal val="visible"/>
                                      </p:to>
                                    </p:set>
                                    <p:animEffect transition="in" filter="barn(inVertical)">
                                      <p:cBhvr>
                                        <p:cTn id="7" dur="500"/>
                                        <p:tgtEl>
                                          <p:spTgt spid="20484">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0484">
                                            <p:txEl>
                                              <p:pRg st="3" end="3"/>
                                            </p:txEl>
                                          </p:spTgt>
                                        </p:tgtEl>
                                        <p:attrNameLst>
                                          <p:attrName>style.visibility</p:attrName>
                                        </p:attrNameLst>
                                      </p:cBhvr>
                                      <p:to>
                                        <p:strVal val="visible"/>
                                      </p:to>
                                    </p:set>
                                    <p:animEffect transition="in" filter="barn(inVertical)">
                                      <p:cBhvr>
                                        <p:cTn id="10" dur="500"/>
                                        <p:tgtEl>
                                          <p:spTgt spid="2048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484">
                                            <p:txEl>
                                              <p:pRg st="4" end="4"/>
                                            </p:txEl>
                                          </p:spTgt>
                                        </p:tgtEl>
                                        <p:attrNameLst>
                                          <p:attrName>style.visibility</p:attrName>
                                        </p:attrNameLst>
                                      </p:cBhvr>
                                      <p:to>
                                        <p:strVal val="visible"/>
                                      </p:to>
                                    </p:set>
                                    <p:animEffect transition="in" filter="barn(inVertical)">
                                      <p:cBhvr>
                                        <p:cTn id="15" dur="500"/>
                                        <p:tgtEl>
                                          <p:spTgt spid="204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fontAlgn="auto">
              <a:spcBef>
                <a:spcPts val="600"/>
              </a:spcBef>
              <a:spcAft>
                <a:spcPts val="0"/>
              </a:spcAft>
              <a:defRPr/>
            </a:pPr>
            <a:r>
              <a:rPr lang="en-US"/>
              <a:t>Overview of Casting Technology</a:t>
            </a:r>
          </a:p>
        </p:txBody>
      </p:sp>
      <p:sp>
        <p:nvSpPr>
          <p:cNvPr id="21508" name="Rectangle 3"/>
          <p:cNvSpPr>
            <a:spLocks noGrp="1" noChangeArrowheads="1"/>
          </p:cNvSpPr>
          <p:nvPr>
            <p:ph idx="1"/>
          </p:nvPr>
        </p:nvSpPr>
        <p:spPr/>
        <p:txBody>
          <a:bodyPr>
            <a:normAutofit fontScale="92500" lnSpcReduction="10000"/>
          </a:bodyPr>
          <a:lstStyle/>
          <a:p>
            <a:pPr>
              <a:buFont typeface="Arial" panose="020B0604020202020204" pitchFamily="34" charset="0"/>
              <a:buChar char="•"/>
            </a:pPr>
            <a:r>
              <a:rPr lang="en-US"/>
              <a:t>Casting is usually performed in a </a:t>
            </a:r>
            <a:r>
              <a:rPr lang="en-US">
                <a:solidFill>
                  <a:srgbClr val="FF0000"/>
                </a:solidFill>
              </a:rPr>
              <a:t>foundry </a:t>
            </a:r>
          </a:p>
          <a:p>
            <a:pPr>
              <a:buFont typeface="Wingdings" panose="05000000000000000000" pitchFamily="2" charset="2"/>
              <a:buNone/>
            </a:pPr>
            <a:r>
              <a:rPr lang="en-US" i="1">
                <a:solidFill>
                  <a:srgbClr val="00B050"/>
                </a:solidFill>
              </a:rPr>
              <a:t>Foundry</a:t>
            </a:r>
            <a:r>
              <a:rPr lang="en-US"/>
              <a:t> = factory equipped for</a:t>
            </a:r>
          </a:p>
          <a:p>
            <a:r>
              <a:rPr lang="en-US"/>
              <a:t>making molds</a:t>
            </a:r>
          </a:p>
          <a:p>
            <a:r>
              <a:rPr lang="en-US"/>
              <a:t>melting and handling molten metal</a:t>
            </a:r>
          </a:p>
          <a:p>
            <a:r>
              <a:rPr lang="en-US"/>
              <a:t>performing the casting process</a:t>
            </a:r>
          </a:p>
          <a:p>
            <a:r>
              <a:rPr lang="en-US"/>
              <a:t>cleaning the finished casting</a:t>
            </a:r>
          </a:p>
          <a:p>
            <a:pPr>
              <a:buFont typeface="Arial" panose="020B0604020202020204" pitchFamily="34" charset="0"/>
              <a:buChar char="•"/>
            </a:pPr>
            <a:endParaRPr lang="en-US"/>
          </a:p>
          <a:p>
            <a:pPr>
              <a:buFont typeface="Arial" panose="020B0604020202020204" pitchFamily="34" charset="0"/>
              <a:buChar char="•"/>
            </a:pPr>
            <a:r>
              <a:rPr lang="en-US"/>
              <a:t>Workers who perform casting are called </a:t>
            </a:r>
            <a:r>
              <a:rPr lang="en-US" i="1"/>
              <a:t>foundrymen</a:t>
            </a:r>
            <a:endParaRPr lang="en-US"/>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xEl>
                                              <p:pRg st="1" end="1"/>
                                            </p:txEl>
                                          </p:spTgt>
                                        </p:tgtEl>
                                        <p:attrNameLst>
                                          <p:attrName>style.visibility</p:attrName>
                                        </p:attrNameLst>
                                      </p:cBhvr>
                                      <p:to>
                                        <p:strVal val="visible"/>
                                      </p:to>
                                    </p:set>
                                    <p:animEffect transition="in" filter="barn(inVertical)">
                                      <p:cBhvr>
                                        <p:cTn id="7" dur="500"/>
                                        <p:tgtEl>
                                          <p:spTgt spid="215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8">
                                            <p:txEl>
                                              <p:pRg st="2" end="2"/>
                                            </p:txEl>
                                          </p:spTgt>
                                        </p:tgtEl>
                                        <p:attrNameLst>
                                          <p:attrName>style.visibility</p:attrName>
                                        </p:attrNameLst>
                                      </p:cBhvr>
                                      <p:to>
                                        <p:strVal val="visible"/>
                                      </p:to>
                                    </p:set>
                                    <p:animEffect transition="in" filter="barn(inVertical)">
                                      <p:cBhvr>
                                        <p:cTn id="12" dur="500"/>
                                        <p:tgtEl>
                                          <p:spTgt spid="215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508">
                                            <p:txEl>
                                              <p:pRg st="3" end="3"/>
                                            </p:txEl>
                                          </p:spTgt>
                                        </p:tgtEl>
                                        <p:attrNameLst>
                                          <p:attrName>style.visibility</p:attrName>
                                        </p:attrNameLst>
                                      </p:cBhvr>
                                      <p:to>
                                        <p:strVal val="visible"/>
                                      </p:to>
                                    </p:set>
                                    <p:animEffect transition="in" filter="barn(inVertical)">
                                      <p:cBhvr>
                                        <p:cTn id="17" dur="500"/>
                                        <p:tgtEl>
                                          <p:spTgt spid="2150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508">
                                            <p:txEl>
                                              <p:pRg st="4" end="4"/>
                                            </p:txEl>
                                          </p:spTgt>
                                        </p:tgtEl>
                                        <p:attrNameLst>
                                          <p:attrName>style.visibility</p:attrName>
                                        </p:attrNameLst>
                                      </p:cBhvr>
                                      <p:to>
                                        <p:strVal val="visible"/>
                                      </p:to>
                                    </p:set>
                                    <p:animEffect transition="in" filter="barn(inVertical)">
                                      <p:cBhvr>
                                        <p:cTn id="22" dur="500"/>
                                        <p:tgtEl>
                                          <p:spTgt spid="2150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508">
                                            <p:txEl>
                                              <p:pRg st="5" end="5"/>
                                            </p:txEl>
                                          </p:spTgt>
                                        </p:tgtEl>
                                        <p:attrNameLst>
                                          <p:attrName>style.visibility</p:attrName>
                                        </p:attrNameLst>
                                      </p:cBhvr>
                                      <p:to>
                                        <p:strVal val="visible"/>
                                      </p:to>
                                    </p:set>
                                    <p:animEffect transition="in" filter="barn(inVertical)">
                                      <p:cBhvr>
                                        <p:cTn id="27" dur="500"/>
                                        <p:tgtEl>
                                          <p:spTgt spid="2150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508">
                                            <p:txEl>
                                              <p:pRg st="7" end="7"/>
                                            </p:txEl>
                                          </p:spTgt>
                                        </p:tgtEl>
                                        <p:attrNameLst>
                                          <p:attrName>style.visibility</p:attrName>
                                        </p:attrNameLst>
                                      </p:cBhvr>
                                      <p:to>
                                        <p:strVal val="visible"/>
                                      </p:to>
                                    </p:set>
                                    <p:animEffect transition="in" filter="barn(inVertical)">
                                      <p:cBhvr>
                                        <p:cTn id="32" dur="500"/>
                                        <p:tgtEl>
                                          <p:spTgt spid="2150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fontAlgn="auto">
              <a:spcBef>
                <a:spcPts val="600"/>
              </a:spcBef>
              <a:spcAft>
                <a:spcPts val="0"/>
              </a:spcAft>
              <a:defRPr/>
            </a:pPr>
            <a:r>
              <a:rPr lang="en-US"/>
              <a:t>The Mold in Casting </a:t>
            </a:r>
          </a:p>
        </p:txBody>
      </p:sp>
      <p:sp>
        <p:nvSpPr>
          <p:cNvPr id="22532" name="Rectangle 3"/>
          <p:cNvSpPr>
            <a:spLocks noGrp="1" noChangeArrowheads="1"/>
          </p:cNvSpPr>
          <p:nvPr>
            <p:ph idx="1"/>
          </p:nvPr>
        </p:nvSpPr>
        <p:spPr>
          <a:xfrm>
            <a:off x="1938338" y="1371600"/>
            <a:ext cx="6934200" cy="4495800"/>
          </a:xfrm>
        </p:spPr>
        <p:txBody>
          <a:bodyPr/>
          <a:lstStyle/>
          <a:p>
            <a:r>
              <a:rPr lang="en-US">
                <a:solidFill>
                  <a:srgbClr val="C00000"/>
                </a:solidFill>
              </a:rPr>
              <a:t>Mold</a:t>
            </a:r>
            <a:r>
              <a:rPr lang="en-US"/>
              <a:t> is a container with cavity whose geometry determines part shape </a:t>
            </a:r>
          </a:p>
          <a:p>
            <a:pPr lvl="1"/>
            <a:r>
              <a:rPr lang="en-US" sz="2400"/>
              <a:t>Actual size and shape of cavity must be slightly oversized to allow for </a:t>
            </a:r>
            <a:r>
              <a:rPr lang="en-US" sz="2400">
                <a:solidFill>
                  <a:srgbClr val="C00000"/>
                </a:solidFill>
              </a:rPr>
              <a:t>shrinkage</a:t>
            </a:r>
            <a:r>
              <a:rPr lang="en-US" sz="2400"/>
              <a:t> of metal during solidification and cooling </a:t>
            </a:r>
          </a:p>
          <a:p>
            <a:pPr lvl="1"/>
            <a:r>
              <a:rPr lang="en-US" sz="2400"/>
              <a:t>Molds are made of a variety of materials, including sand, plaster, ceramic, and metal </a:t>
            </a:r>
          </a:p>
        </p:txBody>
      </p:sp>
      <p:sp>
        <p:nvSpPr>
          <p:cNvPr id="4" name="Footer Placeholder 3"/>
          <p:cNvSpPr>
            <a:spLocks noGrp="1"/>
          </p:cNvSpPr>
          <p:nvPr>
            <p:ph type="ftr" sz="quarter" idx="11"/>
          </p:nvPr>
        </p:nvSpPr>
        <p:spPr>
          <a:xfrm>
            <a:off x="381000" y="6553200"/>
            <a:ext cx="8458200" cy="228600"/>
          </a:xfrm>
        </p:spPr>
        <p:txBody>
          <a:bodyPr/>
          <a:lstStyle/>
          <a:p>
            <a:pPr>
              <a:defRPr/>
            </a:pPr>
            <a:r>
              <a:rPr lang="en-US"/>
              <a:t>EMU - Manufacturing Technology</a:t>
            </a:r>
          </a:p>
        </p:txBody>
      </p:sp>
      <p:pic>
        <p:nvPicPr>
          <p:cNvPr id="163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57663"/>
            <a:ext cx="381000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2">
                                            <p:txEl>
                                              <p:pRg st="1" end="1"/>
                                            </p:txEl>
                                          </p:spTgt>
                                        </p:tgtEl>
                                        <p:attrNameLst>
                                          <p:attrName>style.visibility</p:attrName>
                                        </p:attrNameLst>
                                      </p:cBhvr>
                                      <p:to>
                                        <p:strVal val="visible"/>
                                      </p:to>
                                    </p:set>
                                    <p:animEffect transition="in" filter="barn(inVertical)">
                                      <p:cBhvr>
                                        <p:cTn id="7" dur="500"/>
                                        <p:tgtEl>
                                          <p:spTgt spid="225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532">
                                            <p:txEl>
                                              <p:pRg st="2" end="2"/>
                                            </p:txEl>
                                          </p:spTgt>
                                        </p:tgtEl>
                                        <p:attrNameLst>
                                          <p:attrName>style.visibility</p:attrName>
                                        </p:attrNameLst>
                                      </p:cBhvr>
                                      <p:to>
                                        <p:strVal val="visible"/>
                                      </p:to>
                                    </p:set>
                                    <p:animEffect transition="in" filter="barn(inVertical)">
                                      <p:cBhvr>
                                        <p:cTn id="12" dur="500"/>
                                        <p:tgtEl>
                                          <p:spTgt spid="225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fontAlgn="auto">
              <a:spcAft>
                <a:spcPts val="0"/>
              </a:spcAft>
              <a:defRPr/>
            </a:pPr>
            <a:r>
              <a:rPr lang="en-US"/>
              <a:t>Open Molds and Closed Molds</a:t>
            </a:r>
          </a:p>
        </p:txBody>
      </p:sp>
      <p:sp>
        <p:nvSpPr>
          <p:cNvPr id="24580" name="Rectangle 3"/>
          <p:cNvSpPr>
            <a:spLocks noGrp="1" noChangeArrowheads="1"/>
          </p:cNvSpPr>
          <p:nvPr>
            <p:ph idx="1"/>
          </p:nvPr>
        </p:nvSpPr>
        <p:spPr>
          <a:xfrm>
            <a:off x="1219200" y="1447800"/>
            <a:ext cx="7620000" cy="4495800"/>
          </a:xfrm>
        </p:spPr>
        <p:txBody>
          <a:bodyPr rtlCol="0">
            <a:normAutofit fontScale="92500" lnSpcReduction="10000"/>
          </a:bodyPr>
          <a:lstStyle/>
          <a:p>
            <a:pPr fontAlgn="auto">
              <a:spcAft>
                <a:spcPts val="0"/>
              </a:spcAft>
              <a:buFont typeface="Wingdings" panose="05000000000000000000" pitchFamily="2" charset="2"/>
              <a:buNone/>
              <a:defRPr/>
            </a:pPr>
            <a:endParaRPr lang="en-US"/>
          </a:p>
          <a:p>
            <a:pPr fontAlgn="auto">
              <a:spcAft>
                <a:spcPts val="0"/>
              </a:spcAft>
              <a:buFont typeface="Wingdings" panose="05000000000000000000" pitchFamily="2" charset="2"/>
              <a:buNone/>
              <a:defRPr/>
            </a:pPr>
            <a:endParaRPr lang="en-US"/>
          </a:p>
          <a:p>
            <a:pPr fontAlgn="auto">
              <a:spcAft>
                <a:spcPts val="0"/>
              </a:spcAft>
              <a:buFont typeface="Wingdings" panose="05000000000000000000" pitchFamily="2" charset="2"/>
              <a:buNone/>
              <a:defRPr/>
            </a:pPr>
            <a:endParaRPr lang="en-US"/>
          </a:p>
          <a:p>
            <a:pPr fontAlgn="auto">
              <a:spcAft>
                <a:spcPts val="0"/>
              </a:spcAft>
              <a:buFont typeface="Wingdings" panose="05000000000000000000" pitchFamily="2" charset="2"/>
              <a:buNone/>
              <a:defRPr/>
            </a:pPr>
            <a:endParaRPr lang="en-US"/>
          </a:p>
          <a:p>
            <a:pPr fontAlgn="auto">
              <a:spcAft>
                <a:spcPts val="0"/>
              </a:spcAft>
              <a:buFont typeface="Wingdings" panose="05000000000000000000" pitchFamily="2" charset="2"/>
              <a:buNone/>
              <a:defRPr/>
            </a:pPr>
            <a:endParaRPr lang="en-US"/>
          </a:p>
          <a:p>
            <a:pPr fontAlgn="auto">
              <a:spcAft>
                <a:spcPts val="0"/>
              </a:spcAft>
              <a:buFont typeface="Wingdings" panose="05000000000000000000" pitchFamily="2" charset="2"/>
              <a:buNone/>
              <a:defRPr/>
            </a:pPr>
            <a:endParaRPr lang="en-US"/>
          </a:p>
          <a:p>
            <a:pPr fontAlgn="auto">
              <a:spcAft>
                <a:spcPts val="0"/>
              </a:spcAft>
              <a:buFont typeface="Wingdings" panose="05000000000000000000" pitchFamily="2" charset="2"/>
              <a:buNone/>
              <a:defRPr/>
            </a:pPr>
            <a:endParaRPr lang="en-US" sz="2000"/>
          </a:p>
          <a:p>
            <a:pPr fontAlgn="auto">
              <a:spcAft>
                <a:spcPts val="0"/>
              </a:spcAft>
              <a:buFont typeface="Wingdings" panose="05000000000000000000" pitchFamily="2" charset="2"/>
              <a:buNone/>
              <a:defRPr/>
            </a:pPr>
            <a:r>
              <a:rPr lang="en-US" sz="2000">
                <a:solidFill>
                  <a:srgbClr val="7030A0"/>
                </a:solidFill>
              </a:rPr>
              <a:t>Two forms of mold</a:t>
            </a:r>
            <a:r>
              <a:rPr lang="en-US" sz="2000"/>
              <a:t>: (a) open mold, simply a container in the shape of the desired part; and (b) closed mold, in which the mold geometry is more complex and requires a gating system (passageway) leading into the cavity.</a:t>
            </a:r>
          </a:p>
        </p:txBody>
      </p:sp>
      <p:sp>
        <p:nvSpPr>
          <p:cNvPr id="5" name="Footer Placeholder 3"/>
          <p:cNvSpPr>
            <a:spLocks noGrp="1"/>
          </p:cNvSpPr>
          <p:nvPr>
            <p:ph type="ftr" sz="quarter" idx="11"/>
          </p:nvPr>
        </p:nvSpPr>
        <p:spPr/>
        <p:txBody>
          <a:bodyPr/>
          <a:lstStyle/>
          <a:p>
            <a:pPr>
              <a:defRPr/>
            </a:pPr>
            <a:r>
              <a:rPr lang="en-US"/>
              <a:t>EMU - Manufacturing Technology</a:t>
            </a:r>
          </a:p>
        </p:txBody>
      </p:sp>
      <p:pic>
        <p:nvPicPr>
          <p:cNvPr id="17413" name="Picture 4" descr="w0086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73152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1"/>
          <p:cNvSpPr txBox="1">
            <a:spLocks noChangeArrowheads="1"/>
          </p:cNvSpPr>
          <p:nvPr/>
        </p:nvSpPr>
        <p:spPr bwMode="auto">
          <a:xfrm>
            <a:off x="1822450" y="1516063"/>
            <a:ext cx="2590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r>
              <a:rPr lang="en-US" sz="1500" b="1">
                <a:solidFill>
                  <a:srgbClr val="FF0000"/>
                </a:solidFill>
                <a:latin typeface="Calibri" panose="020F0502020204030204" pitchFamily="34" charset="0"/>
                <a:cs typeface="Calibri" panose="020F0502020204030204" pitchFamily="34" charset="0"/>
              </a:rPr>
              <a:t>Cavity is open to atmosphere</a:t>
            </a:r>
          </a:p>
        </p:txBody>
      </p:sp>
      <p:sp>
        <p:nvSpPr>
          <p:cNvPr id="17415" name="TextBox 6"/>
          <p:cNvSpPr txBox="1">
            <a:spLocks noChangeArrowheads="1"/>
          </p:cNvSpPr>
          <p:nvPr/>
        </p:nvSpPr>
        <p:spPr bwMode="auto">
          <a:xfrm>
            <a:off x="6172200" y="1209675"/>
            <a:ext cx="2133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r>
              <a:rPr lang="en-US" sz="1500" b="1">
                <a:solidFill>
                  <a:srgbClr val="FF0000"/>
                </a:solidFill>
                <a:latin typeface="Calibri" panose="020F0502020204030204" pitchFamily="34" charset="0"/>
                <a:cs typeface="Calibri" panose="020F0502020204030204" pitchFamily="34" charset="0"/>
              </a:rPr>
              <a:t>Cavity is closed</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47342" y="-35880"/>
            <a:ext cx="9096657" cy="6893879"/>
          </a:xfrm>
          <a:prstGeom prst="rect">
            <a:avLst/>
          </a:prstGeom>
          <a:noFill/>
          <a:ln w="9525">
            <a:noFill/>
            <a:miter lim="800000"/>
            <a:headEnd/>
            <a:tailEnd/>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normAutofit fontScale="90000"/>
          </a:bodyPr>
          <a:lstStyle/>
          <a:p>
            <a:pPr fontAlgn="auto">
              <a:spcBef>
                <a:spcPts val="600"/>
              </a:spcBef>
              <a:spcAft>
                <a:spcPts val="0"/>
              </a:spcAft>
              <a:defRPr/>
            </a:pPr>
            <a:r>
              <a:rPr lang="en-US"/>
              <a:t>Two Categories of Casting Processes</a:t>
            </a:r>
          </a:p>
        </p:txBody>
      </p:sp>
      <p:sp>
        <p:nvSpPr>
          <p:cNvPr id="24580" name="Rectangle 3"/>
          <p:cNvSpPr>
            <a:spLocks noGrp="1" noChangeArrowheads="1"/>
          </p:cNvSpPr>
          <p:nvPr>
            <p:ph idx="1"/>
          </p:nvPr>
        </p:nvSpPr>
        <p:spPr/>
        <p:txBody>
          <a:bodyPr rtlCol="0">
            <a:normAutofit lnSpcReduction="10000"/>
          </a:bodyPr>
          <a:lstStyle/>
          <a:p>
            <a:pPr marL="457200" indent="-457200" fontAlgn="auto">
              <a:spcAft>
                <a:spcPts val="0"/>
              </a:spcAft>
              <a:buFontTx/>
              <a:buAutoNum type="arabicPeriod"/>
              <a:defRPr/>
            </a:pPr>
            <a:r>
              <a:rPr lang="en-US">
                <a:solidFill>
                  <a:srgbClr val="00B050"/>
                </a:solidFill>
              </a:rPr>
              <a:t>Expendable mold processes </a:t>
            </a:r>
            <a:r>
              <a:rPr lang="en-US"/>
              <a:t>– uses an expendable mold which must be </a:t>
            </a:r>
            <a:r>
              <a:rPr lang="en-US">
                <a:solidFill>
                  <a:srgbClr val="C00000"/>
                </a:solidFill>
              </a:rPr>
              <a:t>destroyed</a:t>
            </a:r>
            <a:r>
              <a:rPr lang="en-US"/>
              <a:t> to remove casting</a:t>
            </a:r>
          </a:p>
          <a:p>
            <a:pPr marL="914400" lvl="1" indent="-457200" fontAlgn="auto">
              <a:spcAft>
                <a:spcPts val="0"/>
              </a:spcAft>
              <a:buFont typeface="Arial" panose="020B0604020202020204" pitchFamily="34" charset="0"/>
              <a:buChar char="–"/>
              <a:defRPr/>
            </a:pPr>
            <a:r>
              <a:rPr lang="en-US" sz="2400" b="1"/>
              <a:t>Mold materials</a:t>
            </a:r>
            <a:r>
              <a:rPr lang="en-US" sz="2400"/>
              <a:t>: sand, plaster, and similar materials, plus binders</a:t>
            </a:r>
          </a:p>
          <a:p>
            <a:pPr marL="457200" indent="-457200" fontAlgn="auto">
              <a:spcAft>
                <a:spcPts val="0"/>
              </a:spcAft>
              <a:buFontTx/>
              <a:buAutoNum type="arabicPeriod"/>
              <a:defRPr/>
            </a:pPr>
            <a:r>
              <a:rPr lang="en-US">
                <a:solidFill>
                  <a:srgbClr val="00B050"/>
                </a:solidFill>
              </a:rPr>
              <a:t>Permanent mold processes </a:t>
            </a:r>
            <a:r>
              <a:rPr lang="en-US"/>
              <a:t>– uses a permanent mold which can be used over and over to produce many castings</a:t>
            </a:r>
          </a:p>
          <a:p>
            <a:pPr marL="914400" lvl="1" indent="-457200" fontAlgn="auto">
              <a:spcAft>
                <a:spcPts val="0"/>
              </a:spcAft>
              <a:buFont typeface="Arial" panose="020B0604020202020204" pitchFamily="34" charset="0"/>
              <a:buChar char="–"/>
              <a:defRPr/>
            </a:pPr>
            <a:r>
              <a:rPr lang="en-US" sz="2400"/>
              <a:t>Made of metal (or, less commonly, a ceramic refractory material)</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580">
                                            <p:txEl>
                                              <p:pRg st="1" end="1"/>
                                            </p:txEl>
                                          </p:spTgt>
                                        </p:tgtEl>
                                        <p:attrNameLst>
                                          <p:attrName>style.visibility</p:attrName>
                                        </p:attrNameLst>
                                      </p:cBhvr>
                                      <p:to>
                                        <p:strVal val="visible"/>
                                      </p:to>
                                    </p:set>
                                    <p:animEffect transition="in" filter="barn(inVertical)">
                                      <p:cBhvr>
                                        <p:cTn id="7" dur="500"/>
                                        <p:tgtEl>
                                          <p:spTgt spid="245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580">
                                            <p:txEl>
                                              <p:pRg st="2" end="2"/>
                                            </p:txEl>
                                          </p:spTgt>
                                        </p:tgtEl>
                                        <p:attrNameLst>
                                          <p:attrName>style.visibility</p:attrName>
                                        </p:attrNameLst>
                                      </p:cBhvr>
                                      <p:to>
                                        <p:strVal val="visible"/>
                                      </p:to>
                                    </p:set>
                                    <p:animEffect transition="in" filter="barn(inVertical)">
                                      <p:cBhvr>
                                        <p:cTn id="12" dur="500"/>
                                        <p:tgtEl>
                                          <p:spTgt spid="2458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580">
                                            <p:txEl>
                                              <p:pRg st="3" end="3"/>
                                            </p:txEl>
                                          </p:spTgt>
                                        </p:tgtEl>
                                        <p:attrNameLst>
                                          <p:attrName>style.visibility</p:attrName>
                                        </p:attrNameLst>
                                      </p:cBhvr>
                                      <p:to>
                                        <p:strVal val="visible"/>
                                      </p:to>
                                    </p:set>
                                    <p:animEffect transition="in" filter="barn(inVertical)">
                                      <p:cBhvr>
                                        <p:cTn id="17" dur="500"/>
                                        <p:tgtEl>
                                          <p:spTgt spid="245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fontAlgn="auto">
              <a:spcAft>
                <a:spcPts val="0"/>
              </a:spcAft>
              <a:defRPr/>
            </a:pPr>
            <a:r>
              <a:rPr lang="en-US"/>
              <a:t>Sand Casting Mold</a:t>
            </a:r>
          </a:p>
        </p:txBody>
      </p:sp>
      <p:sp>
        <p:nvSpPr>
          <p:cNvPr id="26628" name="Rectangle 3"/>
          <p:cNvSpPr>
            <a:spLocks noGrp="1" noChangeArrowheads="1"/>
          </p:cNvSpPr>
          <p:nvPr>
            <p:ph idx="1"/>
          </p:nvPr>
        </p:nvSpPr>
        <p:spPr/>
        <p:txBody>
          <a:bodyPr rtlCol="0">
            <a:normAutofit fontScale="92500" lnSpcReduction="10000"/>
          </a:bodyPr>
          <a:lstStyle/>
          <a:p>
            <a:pPr fontAlgn="auto">
              <a:lnSpc>
                <a:spcPct val="90000"/>
              </a:lnSpc>
              <a:spcAft>
                <a:spcPts val="0"/>
              </a:spcAft>
              <a:buFont typeface="Wingdings" panose="05000000000000000000" pitchFamily="2" charset="2"/>
              <a:buNone/>
              <a:defRPr/>
            </a:pPr>
            <a:endParaRPr lang="en-US"/>
          </a:p>
          <a:p>
            <a:pPr fontAlgn="auto">
              <a:lnSpc>
                <a:spcPct val="90000"/>
              </a:lnSpc>
              <a:spcAft>
                <a:spcPts val="0"/>
              </a:spcAft>
              <a:buFont typeface="Wingdings" panose="05000000000000000000" pitchFamily="2" charset="2"/>
              <a:buNone/>
              <a:defRPr/>
            </a:pPr>
            <a:endParaRPr lang="en-US"/>
          </a:p>
          <a:p>
            <a:pPr fontAlgn="auto">
              <a:lnSpc>
                <a:spcPct val="90000"/>
              </a:lnSpc>
              <a:spcAft>
                <a:spcPts val="0"/>
              </a:spcAft>
              <a:buFont typeface="Wingdings" panose="05000000000000000000" pitchFamily="2" charset="2"/>
              <a:buNone/>
              <a:defRPr/>
            </a:pPr>
            <a:endParaRPr lang="en-US"/>
          </a:p>
          <a:p>
            <a:pPr fontAlgn="auto">
              <a:lnSpc>
                <a:spcPct val="90000"/>
              </a:lnSpc>
              <a:spcAft>
                <a:spcPts val="0"/>
              </a:spcAft>
              <a:buFont typeface="Wingdings" panose="05000000000000000000" pitchFamily="2" charset="2"/>
              <a:buNone/>
              <a:defRPr/>
            </a:pPr>
            <a:endParaRPr lang="en-US"/>
          </a:p>
          <a:p>
            <a:pPr fontAlgn="auto">
              <a:lnSpc>
                <a:spcPct val="90000"/>
              </a:lnSpc>
              <a:spcAft>
                <a:spcPts val="0"/>
              </a:spcAft>
              <a:buFont typeface="Wingdings" panose="05000000000000000000" pitchFamily="2" charset="2"/>
              <a:buNone/>
              <a:defRPr/>
            </a:pPr>
            <a:endParaRPr lang="en-US"/>
          </a:p>
          <a:p>
            <a:pPr fontAlgn="auto">
              <a:lnSpc>
                <a:spcPct val="90000"/>
              </a:lnSpc>
              <a:spcAft>
                <a:spcPts val="0"/>
              </a:spcAft>
              <a:buFont typeface="Wingdings" panose="05000000000000000000" pitchFamily="2" charset="2"/>
              <a:buNone/>
              <a:defRPr/>
            </a:pPr>
            <a:endParaRPr lang="en-US"/>
          </a:p>
          <a:p>
            <a:pPr fontAlgn="auto">
              <a:lnSpc>
                <a:spcPct val="90000"/>
              </a:lnSpc>
              <a:spcAft>
                <a:spcPts val="0"/>
              </a:spcAft>
              <a:buFont typeface="Wingdings" panose="05000000000000000000" pitchFamily="2" charset="2"/>
              <a:buNone/>
              <a:defRPr/>
            </a:pPr>
            <a:endParaRPr lang="en-US"/>
          </a:p>
          <a:p>
            <a:pPr fontAlgn="auto">
              <a:lnSpc>
                <a:spcPct val="90000"/>
              </a:lnSpc>
              <a:spcAft>
                <a:spcPts val="0"/>
              </a:spcAft>
              <a:buFont typeface="Wingdings" panose="05000000000000000000" pitchFamily="2" charset="2"/>
              <a:buNone/>
              <a:defRPr/>
            </a:pPr>
            <a:endParaRPr lang="en-US" sz="2000"/>
          </a:p>
          <a:p>
            <a:pPr fontAlgn="auto">
              <a:lnSpc>
                <a:spcPct val="90000"/>
              </a:lnSpc>
              <a:spcAft>
                <a:spcPts val="0"/>
              </a:spcAft>
              <a:buFont typeface="Wingdings" panose="05000000000000000000" pitchFamily="2" charset="2"/>
              <a:buNone/>
              <a:defRPr/>
            </a:pPr>
            <a:endParaRPr lang="en-US" sz="2000"/>
          </a:p>
          <a:p>
            <a:pPr fontAlgn="auto">
              <a:lnSpc>
                <a:spcPct val="90000"/>
              </a:lnSpc>
              <a:spcAft>
                <a:spcPts val="0"/>
              </a:spcAft>
              <a:buFont typeface="Wingdings" panose="05000000000000000000" pitchFamily="2" charset="2"/>
              <a:buNone/>
              <a:defRPr/>
            </a:pPr>
            <a:endParaRPr lang="en-US" sz="2000"/>
          </a:p>
          <a:p>
            <a:pPr algn="ctr" fontAlgn="auto">
              <a:lnSpc>
                <a:spcPct val="90000"/>
              </a:lnSpc>
              <a:spcAft>
                <a:spcPts val="0"/>
              </a:spcAft>
              <a:buFont typeface="Wingdings" panose="05000000000000000000" pitchFamily="2" charset="2"/>
              <a:buNone/>
              <a:defRPr/>
            </a:pPr>
            <a:r>
              <a:rPr lang="en-US" sz="2000"/>
              <a:t>Sand casting mold.</a:t>
            </a:r>
          </a:p>
        </p:txBody>
      </p:sp>
      <p:sp>
        <p:nvSpPr>
          <p:cNvPr id="5" name="Footer Placeholder 3"/>
          <p:cNvSpPr>
            <a:spLocks noGrp="1"/>
          </p:cNvSpPr>
          <p:nvPr>
            <p:ph type="ftr" sz="quarter" idx="11"/>
          </p:nvPr>
        </p:nvSpPr>
        <p:spPr/>
        <p:txBody>
          <a:bodyPr/>
          <a:lstStyle/>
          <a:p>
            <a:pPr>
              <a:defRPr/>
            </a:pPr>
            <a:r>
              <a:rPr lang="en-US"/>
              <a:t>EMU - Manufacturing Technology</a:t>
            </a:r>
          </a:p>
        </p:txBody>
      </p:sp>
      <p:pic>
        <p:nvPicPr>
          <p:cNvPr id="19461" name="Picture 4" descr="w0086c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95400"/>
            <a:ext cx="678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fontAlgn="auto">
              <a:spcBef>
                <a:spcPts val="600"/>
              </a:spcBef>
              <a:spcAft>
                <a:spcPts val="0"/>
              </a:spcAft>
              <a:defRPr/>
            </a:pPr>
            <a:r>
              <a:rPr lang="en-US"/>
              <a:t>Sand Casting Mold Terms</a:t>
            </a:r>
          </a:p>
        </p:txBody>
      </p:sp>
      <p:sp>
        <p:nvSpPr>
          <p:cNvPr id="27652" name="Rectangle 3"/>
          <p:cNvSpPr>
            <a:spLocks noGrp="1" noChangeArrowheads="1"/>
          </p:cNvSpPr>
          <p:nvPr>
            <p:ph idx="1"/>
          </p:nvPr>
        </p:nvSpPr>
        <p:spPr/>
        <p:txBody>
          <a:bodyPr/>
          <a:lstStyle/>
          <a:p>
            <a:r>
              <a:rPr lang="en-US"/>
              <a:t>Mold consists of two halves: </a:t>
            </a:r>
          </a:p>
          <a:p>
            <a:pPr lvl="1"/>
            <a:r>
              <a:rPr lang="en-US" sz="2400" b="1" i="1">
                <a:solidFill>
                  <a:srgbClr val="00B050"/>
                </a:solidFill>
              </a:rPr>
              <a:t>Cope</a:t>
            </a:r>
            <a:r>
              <a:rPr lang="en-US" sz="2400">
                <a:solidFill>
                  <a:srgbClr val="00B050"/>
                </a:solidFill>
              </a:rPr>
              <a:t> </a:t>
            </a:r>
            <a:r>
              <a:rPr lang="en-US" sz="2400"/>
              <a:t>= upper half of mold</a:t>
            </a:r>
          </a:p>
          <a:p>
            <a:pPr lvl="1"/>
            <a:r>
              <a:rPr lang="en-US" sz="2400" b="1" i="1">
                <a:solidFill>
                  <a:srgbClr val="00B050"/>
                </a:solidFill>
              </a:rPr>
              <a:t>Drag</a:t>
            </a:r>
            <a:r>
              <a:rPr lang="en-US" sz="2400">
                <a:solidFill>
                  <a:srgbClr val="00B050"/>
                </a:solidFill>
              </a:rPr>
              <a:t> </a:t>
            </a:r>
            <a:r>
              <a:rPr lang="en-US" sz="2400"/>
              <a:t>= bottom half</a:t>
            </a:r>
          </a:p>
          <a:p>
            <a:r>
              <a:rPr lang="en-US"/>
              <a:t>Mold halves are contained in a box, called a </a:t>
            </a:r>
            <a:r>
              <a:rPr lang="en-US" i="1"/>
              <a:t>flask</a:t>
            </a:r>
            <a:endParaRPr lang="en-US"/>
          </a:p>
          <a:p>
            <a:r>
              <a:rPr lang="en-US"/>
              <a:t>The two halves separate at the </a:t>
            </a:r>
            <a:r>
              <a:rPr lang="en-US" i="1">
                <a:solidFill>
                  <a:srgbClr val="00B050"/>
                </a:solidFill>
              </a:rPr>
              <a:t>parting line</a:t>
            </a:r>
            <a:endParaRPr lang="en-US">
              <a:solidFill>
                <a:srgbClr val="00B050"/>
              </a:solidFill>
            </a:endParaRP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204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91000"/>
            <a:ext cx="41052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652">
                                            <p:txEl>
                                              <p:pRg st="1" end="1"/>
                                            </p:txEl>
                                          </p:spTgt>
                                        </p:tgtEl>
                                        <p:attrNameLst>
                                          <p:attrName>style.visibility</p:attrName>
                                        </p:attrNameLst>
                                      </p:cBhvr>
                                      <p:to>
                                        <p:strVal val="visible"/>
                                      </p:to>
                                    </p:set>
                                    <p:animEffect transition="in" filter="barn(inVertical)">
                                      <p:cBhvr>
                                        <p:cTn id="7" dur="500"/>
                                        <p:tgtEl>
                                          <p:spTgt spid="27652">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7652">
                                            <p:txEl>
                                              <p:pRg st="2" end="2"/>
                                            </p:txEl>
                                          </p:spTgt>
                                        </p:tgtEl>
                                        <p:attrNameLst>
                                          <p:attrName>style.visibility</p:attrName>
                                        </p:attrNameLst>
                                      </p:cBhvr>
                                      <p:to>
                                        <p:strVal val="visible"/>
                                      </p:to>
                                    </p:set>
                                    <p:animEffect transition="in" filter="barn(inVertical)">
                                      <p:cBhvr>
                                        <p:cTn id="10" dur="500"/>
                                        <p:tgtEl>
                                          <p:spTgt spid="2765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652">
                                            <p:txEl>
                                              <p:pRg st="3" end="3"/>
                                            </p:txEl>
                                          </p:spTgt>
                                        </p:tgtEl>
                                        <p:attrNameLst>
                                          <p:attrName>style.visibility</p:attrName>
                                        </p:attrNameLst>
                                      </p:cBhvr>
                                      <p:to>
                                        <p:strVal val="visible"/>
                                      </p:to>
                                    </p:set>
                                    <p:animEffect transition="in" filter="barn(inVertical)">
                                      <p:cBhvr>
                                        <p:cTn id="15" dur="500"/>
                                        <p:tgtEl>
                                          <p:spTgt spid="2765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652">
                                            <p:txEl>
                                              <p:pRg st="4" end="4"/>
                                            </p:txEl>
                                          </p:spTgt>
                                        </p:tgtEl>
                                        <p:attrNameLst>
                                          <p:attrName>style.visibility</p:attrName>
                                        </p:attrNameLst>
                                      </p:cBhvr>
                                      <p:to>
                                        <p:strVal val="visible"/>
                                      </p:to>
                                    </p:set>
                                    <p:animEffect transition="in" filter="barn(inVertical)">
                                      <p:cBhvr>
                                        <p:cTn id="20" dur="500"/>
                                        <p:tgtEl>
                                          <p:spTgt spid="276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fontAlgn="auto">
              <a:spcBef>
                <a:spcPts val="600"/>
              </a:spcBef>
              <a:spcAft>
                <a:spcPts val="0"/>
              </a:spcAft>
              <a:defRPr/>
            </a:pPr>
            <a:r>
              <a:rPr lang="en-US"/>
              <a:t>Forming the Mold Cavity</a:t>
            </a:r>
          </a:p>
        </p:txBody>
      </p:sp>
      <p:sp>
        <p:nvSpPr>
          <p:cNvPr id="28676" name="Rectangle 3"/>
          <p:cNvSpPr>
            <a:spLocks noGrp="1" noChangeArrowheads="1"/>
          </p:cNvSpPr>
          <p:nvPr>
            <p:ph idx="1"/>
          </p:nvPr>
        </p:nvSpPr>
        <p:spPr>
          <a:xfrm>
            <a:off x="381000" y="1143000"/>
            <a:ext cx="8763000" cy="5334000"/>
          </a:xfrm>
        </p:spPr>
        <p:txBody>
          <a:bodyPr rtlCol="0">
            <a:normAutofit/>
          </a:bodyPr>
          <a:lstStyle/>
          <a:p>
            <a:pPr fontAlgn="auto">
              <a:spcAft>
                <a:spcPts val="0"/>
              </a:spcAft>
              <a:buFont typeface="Arial" panose="020B0604020202020204" pitchFamily="34" charset="0"/>
              <a:buChar char="•"/>
              <a:defRPr/>
            </a:pPr>
            <a:r>
              <a:rPr lang="en-US" sz="2200" i="1" dirty="0">
                <a:solidFill>
                  <a:srgbClr val="FF0000"/>
                </a:solidFill>
              </a:rPr>
              <a:t>Cavity</a:t>
            </a:r>
            <a:r>
              <a:rPr lang="en-US" sz="2200" i="1" dirty="0"/>
              <a:t> is inverse of final shape with </a:t>
            </a:r>
            <a:r>
              <a:rPr lang="en-US" sz="2200" i="1" dirty="0">
                <a:solidFill>
                  <a:srgbClr val="7030A0"/>
                </a:solidFill>
              </a:rPr>
              <a:t>shrinkage allowance</a:t>
            </a:r>
          </a:p>
          <a:p>
            <a:pPr marL="457200" lvl="1" indent="0" fontAlgn="auto">
              <a:spcAft>
                <a:spcPts val="0"/>
              </a:spcAft>
              <a:buFont typeface="Wingdings" panose="05000000000000000000" pitchFamily="2" charset="2"/>
              <a:buNone/>
              <a:defRPr/>
            </a:pPr>
            <a:r>
              <a:rPr lang="en-US" b="1" i="1" dirty="0">
                <a:solidFill>
                  <a:srgbClr val="FF0000"/>
                </a:solidFill>
              </a:rPr>
              <a:t>Pattern</a:t>
            </a:r>
            <a:r>
              <a:rPr lang="en-US" b="1" i="1" dirty="0">
                <a:solidFill>
                  <a:srgbClr val="00B050"/>
                </a:solidFill>
              </a:rPr>
              <a:t> </a:t>
            </a:r>
            <a:r>
              <a:rPr lang="en-US" i="1" dirty="0">
                <a:solidFill>
                  <a:srgbClr val="00B050"/>
                </a:solidFill>
              </a:rPr>
              <a:t>is model of final shape with shrinkage allowance</a:t>
            </a:r>
          </a:p>
          <a:p>
            <a:pPr marL="457200" lvl="1" indent="0" fontAlgn="auto">
              <a:spcAft>
                <a:spcPts val="0"/>
              </a:spcAft>
              <a:buFont typeface="Wingdings" panose="05000000000000000000" pitchFamily="2" charset="2"/>
              <a:buNone/>
              <a:defRPr/>
            </a:pPr>
            <a:r>
              <a:rPr lang="en-US" b="1" i="1" dirty="0">
                <a:solidFill>
                  <a:srgbClr val="FF0000"/>
                </a:solidFill>
              </a:rPr>
              <a:t>Wet sand </a:t>
            </a:r>
            <a:r>
              <a:rPr lang="en-US" i="1" dirty="0"/>
              <a:t>is made by adding binder in the sand </a:t>
            </a:r>
            <a:endParaRPr lang="en-US" dirty="0"/>
          </a:p>
          <a:p>
            <a:pPr marL="173990" lvl="1" indent="-173990" fontAlgn="auto">
              <a:spcAft>
                <a:spcPts val="0"/>
              </a:spcAft>
              <a:buFont typeface="Arial" panose="020B0604020202020204" pitchFamily="34" charset="0"/>
              <a:buChar char="–"/>
              <a:defRPr/>
            </a:pPr>
            <a:r>
              <a:rPr lang="en-US" dirty="0"/>
              <a:t>Mold cavity is formed by packing sand around a </a:t>
            </a:r>
            <a:r>
              <a:rPr lang="en-US" b="1" i="1" dirty="0">
                <a:solidFill>
                  <a:srgbClr val="00B050"/>
                </a:solidFill>
              </a:rPr>
              <a:t>pattern</a:t>
            </a:r>
          </a:p>
          <a:p>
            <a:pPr marL="457200" lvl="1" indent="0" fontAlgn="auto">
              <a:spcAft>
                <a:spcPts val="0"/>
              </a:spcAft>
              <a:buFont typeface="Wingdings" panose="05000000000000000000" pitchFamily="2" charset="2"/>
              <a:buNone/>
              <a:defRPr/>
            </a:pPr>
            <a:r>
              <a:rPr lang="en-US" dirty="0"/>
              <a:t>When the </a:t>
            </a:r>
            <a:r>
              <a:rPr lang="en-US" b="1" i="1" dirty="0"/>
              <a:t>pattern</a:t>
            </a:r>
            <a:r>
              <a:rPr lang="en-US" dirty="0"/>
              <a:t> is removed, the remaining cavity of the packed sand has desired shape of cast part</a:t>
            </a:r>
          </a:p>
          <a:p>
            <a:pPr marL="173990" lvl="1" indent="-173990" fontAlgn="auto">
              <a:spcAft>
                <a:spcPts val="0"/>
              </a:spcAft>
              <a:buFont typeface="Arial" panose="020B0604020202020204" pitchFamily="34" charset="0"/>
              <a:buChar char="–"/>
              <a:defRPr/>
            </a:pPr>
            <a:r>
              <a:rPr lang="en-US" dirty="0"/>
              <a:t>The pattern is usually oversized to allow for shrinkage of metal during solidification and cooling </a:t>
            </a: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215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7013" y="4224338"/>
            <a:ext cx="4878387"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2"/>
          <p:cNvSpPr txBox="1">
            <a:spLocks noChangeArrowheads="1"/>
          </p:cNvSpPr>
          <p:nvPr/>
        </p:nvSpPr>
        <p:spPr bwMode="auto">
          <a:xfrm>
            <a:off x="-76200" y="4419600"/>
            <a:ext cx="472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r>
              <a:rPr lang="en-US" b="1" i="1">
                <a:solidFill>
                  <a:srgbClr val="7030A0"/>
                </a:solidFill>
              </a:rPr>
              <a:t>Difference among pattern, cavity &amp; part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76">
                                            <p:txEl>
                                              <p:pRg st="5" end="5"/>
                                            </p:txEl>
                                          </p:spTgt>
                                        </p:tgtEl>
                                        <p:attrNameLst>
                                          <p:attrName>style.visibility</p:attrName>
                                        </p:attrNameLst>
                                      </p:cBhvr>
                                      <p:to>
                                        <p:strVal val="visible"/>
                                      </p:to>
                                    </p:set>
                                    <p:animEffect transition="in" filter="barn(inVertical)">
                                      <p:cBhvr>
                                        <p:cTn id="7" dur="500"/>
                                        <p:tgtEl>
                                          <p:spTgt spid="2867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fontAlgn="auto">
              <a:spcBef>
                <a:spcPts val="600"/>
              </a:spcBef>
              <a:spcAft>
                <a:spcPts val="0"/>
              </a:spcAft>
              <a:defRPr/>
            </a:pPr>
            <a:r>
              <a:rPr lang="en-US"/>
              <a:t>Use of a Core in the Mold Cavity</a:t>
            </a:r>
          </a:p>
        </p:txBody>
      </p:sp>
      <p:sp>
        <p:nvSpPr>
          <p:cNvPr id="29700" name="Rectangle 3"/>
          <p:cNvSpPr>
            <a:spLocks noGrp="1" noChangeArrowheads="1"/>
          </p:cNvSpPr>
          <p:nvPr>
            <p:ph idx="1"/>
          </p:nvPr>
        </p:nvSpPr>
        <p:spPr>
          <a:xfrm>
            <a:off x="1295400" y="1219200"/>
            <a:ext cx="6934200" cy="4495800"/>
          </a:xfrm>
        </p:spPr>
        <p:txBody>
          <a:bodyPr/>
          <a:lstStyle/>
          <a:p>
            <a:r>
              <a:rPr lang="en-US">
                <a:solidFill>
                  <a:srgbClr val="C00000"/>
                </a:solidFill>
              </a:rPr>
              <a:t>Cavity</a:t>
            </a:r>
            <a:r>
              <a:rPr lang="en-US"/>
              <a:t> provides the </a:t>
            </a:r>
            <a:r>
              <a:rPr lang="en-US" i="1">
                <a:solidFill>
                  <a:srgbClr val="7030A0"/>
                </a:solidFill>
              </a:rPr>
              <a:t>external features </a:t>
            </a:r>
            <a:r>
              <a:rPr lang="en-US"/>
              <a:t>of the cast part</a:t>
            </a:r>
          </a:p>
          <a:p>
            <a:r>
              <a:rPr lang="en-US" i="1">
                <a:solidFill>
                  <a:srgbClr val="C00000"/>
                </a:solidFill>
              </a:rPr>
              <a:t>Core</a:t>
            </a:r>
            <a:r>
              <a:rPr lang="en-US" i="1">
                <a:solidFill>
                  <a:srgbClr val="00B050"/>
                </a:solidFill>
              </a:rPr>
              <a:t> </a:t>
            </a:r>
            <a:r>
              <a:rPr lang="en-US">
                <a:solidFill>
                  <a:srgbClr val="00B050"/>
                </a:solidFill>
              </a:rPr>
              <a:t>provides</a:t>
            </a:r>
            <a:r>
              <a:rPr lang="en-US" i="1">
                <a:solidFill>
                  <a:srgbClr val="00B050"/>
                </a:solidFill>
              </a:rPr>
              <a:t> internal features </a:t>
            </a:r>
            <a:r>
              <a:rPr lang="en-US"/>
              <a:t>of the part</a:t>
            </a:r>
            <a:r>
              <a:rPr lang="en-US" i="1"/>
              <a:t>. 	It is</a:t>
            </a:r>
            <a:r>
              <a:rPr lang="en-US"/>
              <a:t> placed inside the mold cavity with some support.</a:t>
            </a:r>
          </a:p>
          <a:p>
            <a:r>
              <a:rPr lang="en-US"/>
              <a:t>In sand casting, cores are generally </a:t>
            </a:r>
            <a:r>
              <a:rPr lang="en-US" i="1"/>
              <a:t>made of sand</a:t>
            </a:r>
          </a:p>
        </p:txBody>
      </p:sp>
      <p:sp>
        <p:nvSpPr>
          <p:cNvPr id="4" name="Footer Placeholder 3"/>
          <p:cNvSpPr>
            <a:spLocks noGrp="1"/>
          </p:cNvSpPr>
          <p:nvPr>
            <p:ph type="ftr" sz="quarter" idx="11"/>
          </p:nvPr>
        </p:nvSpPr>
        <p:spPr/>
        <p:txBody>
          <a:bodyPr/>
          <a:lstStyle/>
          <a:p>
            <a:pPr>
              <a:defRPr/>
            </a:pPr>
            <a:r>
              <a:rPr lang="en-US" dirty="0"/>
              <a:t>EMU - Manufacturing Technology</a:t>
            </a:r>
          </a:p>
        </p:txBody>
      </p:sp>
      <p:pic>
        <p:nvPicPr>
          <p:cNvPr id="22533" name="Picture 1"/>
          <p:cNvPicPr>
            <a:picLocks noChangeAspect="1"/>
          </p:cNvPicPr>
          <p:nvPr/>
        </p:nvPicPr>
        <p:blipFill>
          <a:blip r:embed="rId2">
            <a:extLst>
              <a:ext uri="{28A0092B-C50C-407E-A947-70E740481C1C}">
                <a14:useLocalDpi xmlns:a14="http://schemas.microsoft.com/office/drawing/2010/main" val="0"/>
              </a:ext>
            </a:extLst>
          </a:blip>
          <a:srcRect t="21474"/>
          <a:stretch>
            <a:fillRect/>
          </a:stretch>
        </p:blipFill>
        <p:spPr bwMode="auto">
          <a:xfrm>
            <a:off x="4343400" y="4121150"/>
            <a:ext cx="4621213"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5"/>
          <p:cNvSpPr txBox="1">
            <a:spLocks noChangeArrowheads="1"/>
          </p:cNvSpPr>
          <p:nvPr/>
        </p:nvSpPr>
        <p:spPr bwMode="auto">
          <a:xfrm>
            <a:off x="-76200" y="4419600"/>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r>
              <a:rPr lang="en-US" b="1" i="1">
                <a:solidFill>
                  <a:srgbClr val="7030A0"/>
                </a:solidFill>
              </a:rPr>
              <a:t>Difference b/w, cavity &amp; core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700">
                                            <p:txEl>
                                              <p:pRg st="1" end="1"/>
                                            </p:txEl>
                                          </p:spTgt>
                                        </p:tgtEl>
                                        <p:attrNameLst>
                                          <p:attrName>style.visibility</p:attrName>
                                        </p:attrNameLst>
                                      </p:cBhvr>
                                      <p:to>
                                        <p:strVal val="visible"/>
                                      </p:to>
                                    </p:set>
                                    <p:animEffect transition="in" filter="barn(inVertical)">
                                      <p:cBhvr>
                                        <p:cTn id="7" dur="500"/>
                                        <p:tgtEl>
                                          <p:spTgt spid="297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700">
                                            <p:txEl>
                                              <p:pRg st="2" end="2"/>
                                            </p:txEl>
                                          </p:spTgt>
                                        </p:tgtEl>
                                        <p:attrNameLst>
                                          <p:attrName>style.visibility</p:attrName>
                                        </p:attrNameLst>
                                      </p:cBhvr>
                                      <p:to>
                                        <p:strVal val="visible"/>
                                      </p:to>
                                    </p:set>
                                    <p:animEffect transition="in" filter="barn(inVertical)">
                                      <p:cBhvr>
                                        <p:cTn id="12" dur="500"/>
                                        <p:tgtEl>
                                          <p:spTgt spid="297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fontAlgn="auto">
              <a:spcBef>
                <a:spcPts val="600"/>
              </a:spcBef>
              <a:spcAft>
                <a:spcPts val="0"/>
              </a:spcAft>
              <a:defRPr/>
            </a:pPr>
            <a:r>
              <a:rPr lang="en-US"/>
              <a:t>Gating System </a:t>
            </a:r>
          </a:p>
        </p:txBody>
      </p:sp>
      <p:sp>
        <p:nvSpPr>
          <p:cNvPr id="30724" name="Rectangle 3"/>
          <p:cNvSpPr>
            <a:spLocks noGrp="1" noChangeArrowheads="1"/>
          </p:cNvSpPr>
          <p:nvPr>
            <p:ph idx="1"/>
          </p:nvPr>
        </p:nvSpPr>
        <p:spPr>
          <a:xfrm>
            <a:off x="1143000" y="1447800"/>
            <a:ext cx="7696200" cy="4495800"/>
          </a:xfrm>
        </p:spPr>
        <p:txBody>
          <a:bodyPr rtlCol="0">
            <a:normAutofit lnSpcReduction="10000"/>
          </a:bodyPr>
          <a:lstStyle/>
          <a:p>
            <a:pPr fontAlgn="auto">
              <a:spcAft>
                <a:spcPts val="0"/>
              </a:spcAft>
              <a:buFont typeface="Wingdings" panose="05000000000000000000" pitchFamily="2" charset="2"/>
              <a:buNone/>
              <a:defRPr/>
            </a:pPr>
            <a:r>
              <a:rPr lang="en-US" i="1"/>
              <a:t>It is channel through which molten metal flows into cavity from outside of mold </a:t>
            </a:r>
          </a:p>
          <a:p>
            <a:pPr fontAlgn="auto">
              <a:spcAft>
                <a:spcPts val="0"/>
              </a:spcAft>
              <a:buFont typeface="Arial" panose="020B0604020202020204" pitchFamily="34" charset="0"/>
              <a:buChar char="•"/>
              <a:defRPr/>
            </a:pPr>
            <a:r>
              <a:rPr lang="en-US"/>
              <a:t>Consists of a </a:t>
            </a:r>
            <a:r>
              <a:rPr lang="en-US" i="1">
                <a:solidFill>
                  <a:srgbClr val="00B050"/>
                </a:solidFill>
              </a:rPr>
              <a:t>down-sprue</a:t>
            </a:r>
            <a:r>
              <a:rPr lang="en-US"/>
              <a:t>, through which metal enters a </a:t>
            </a:r>
            <a:r>
              <a:rPr lang="en-US" i="1">
                <a:solidFill>
                  <a:srgbClr val="00B050"/>
                </a:solidFill>
              </a:rPr>
              <a:t>runner</a:t>
            </a:r>
            <a:r>
              <a:rPr lang="en-US">
                <a:solidFill>
                  <a:srgbClr val="00B050"/>
                </a:solidFill>
              </a:rPr>
              <a:t> </a:t>
            </a:r>
            <a:r>
              <a:rPr lang="en-US"/>
              <a:t>leading to the main cavity </a:t>
            </a:r>
          </a:p>
          <a:p>
            <a:pPr fontAlgn="auto">
              <a:spcAft>
                <a:spcPts val="0"/>
              </a:spcAft>
              <a:buFont typeface="Arial" panose="020B0604020202020204" pitchFamily="34" charset="0"/>
              <a:buChar char="•"/>
              <a:defRPr/>
            </a:pPr>
            <a:r>
              <a:rPr lang="en-US"/>
              <a:t>At the top of down-sprue, a </a:t>
            </a:r>
            <a:r>
              <a:rPr lang="en-US" i="1">
                <a:solidFill>
                  <a:srgbClr val="00B050"/>
                </a:solidFill>
              </a:rPr>
              <a:t>pouring cup</a:t>
            </a:r>
            <a:r>
              <a:rPr lang="en-US">
                <a:solidFill>
                  <a:srgbClr val="00B050"/>
                </a:solidFill>
              </a:rPr>
              <a:t> </a:t>
            </a:r>
            <a:r>
              <a:rPr lang="en-US"/>
              <a:t>is often used to minimize splash and turbulence as the metal flows into down-sprue</a:t>
            </a: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235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210050"/>
            <a:ext cx="346710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25" y="4360863"/>
            <a:ext cx="41052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24">
                                            <p:txEl>
                                              <p:pRg st="1" end="1"/>
                                            </p:txEl>
                                          </p:spTgt>
                                        </p:tgtEl>
                                        <p:attrNameLst>
                                          <p:attrName>style.visibility</p:attrName>
                                        </p:attrNameLst>
                                      </p:cBhvr>
                                      <p:to>
                                        <p:strVal val="visible"/>
                                      </p:to>
                                    </p:set>
                                    <p:animEffect transition="in" filter="barn(inVertical)">
                                      <p:cBhvr>
                                        <p:cTn id="7" dur="500"/>
                                        <p:tgtEl>
                                          <p:spTgt spid="307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24">
                                            <p:txEl>
                                              <p:pRg st="2" end="2"/>
                                            </p:txEl>
                                          </p:spTgt>
                                        </p:tgtEl>
                                        <p:attrNameLst>
                                          <p:attrName>style.visibility</p:attrName>
                                        </p:attrNameLst>
                                      </p:cBhvr>
                                      <p:to>
                                        <p:strVal val="visible"/>
                                      </p:to>
                                    </p:set>
                                    <p:animEffect transition="in" filter="barn(inVertical)">
                                      <p:cBhvr>
                                        <p:cTn id="12" dur="500"/>
                                        <p:tgtEl>
                                          <p:spTgt spid="307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fontAlgn="auto">
              <a:spcBef>
                <a:spcPts val="600"/>
              </a:spcBef>
              <a:spcAft>
                <a:spcPts val="0"/>
              </a:spcAft>
              <a:defRPr/>
            </a:pPr>
            <a:r>
              <a:rPr lang="en-US"/>
              <a:t>Riser </a:t>
            </a:r>
          </a:p>
        </p:txBody>
      </p:sp>
      <p:sp>
        <p:nvSpPr>
          <p:cNvPr id="31748" name="Rectangle 3"/>
          <p:cNvSpPr>
            <a:spLocks noGrp="1" noChangeArrowheads="1"/>
          </p:cNvSpPr>
          <p:nvPr>
            <p:ph idx="1"/>
          </p:nvPr>
        </p:nvSpPr>
        <p:spPr>
          <a:xfrm>
            <a:off x="304800" y="1295400"/>
            <a:ext cx="8534400" cy="4495800"/>
          </a:xfrm>
        </p:spPr>
        <p:txBody>
          <a:bodyPr rtlCol="0">
            <a:normAutofit lnSpcReduction="10000"/>
          </a:bodyPr>
          <a:lstStyle/>
          <a:p>
            <a:pPr fontAlgn="auto">
              <a:spcAft>
                <a:spcPts val="0"/>
              </a:spcAft>
              <a:buFont typeface="Wingdings" panose="05000000000000000000" pitchFamily="2" charset="2"/>
              <a:buNone/>
              <a:defRPr/>
            </a:pPr>
            <a:r>
              <a:rPr lang="en-US" i="1"/>
              <a:t>It is a reservoir in the mold which is a source of liquid metal to compensate for shrinkage of the part during solidification </a:t>
            </a:r>
          </a:p>
          <a:p>
            <a:pPr fontAlgn="auto">
              <a:spcAft>
                <a:spcPts val="0"/>
              </a:spcAft>
              <a:buFont typeface="Wingdings" panose="05000000000000000000" pitchFamily="2" charset="2"/>
              <a:buNone/>
              <a:defRPr/>
            </a:pPr>
            <a:r>
              <a:rPr lang="en-US"/>
              <a:t>Most metals are less dense as a liquid than as a solid so castings shrink upon cooling, which can leave a </a:t>
            </a:r>
            <a:r>
              <a:rPr lang="en-US">
                <a:solidFill>
                  <a:srgbClr val="C00000"/>
                </a:solidFill>
              </a:rPr>
              <a:t>void</a:t>
            </a:r>
            <a:r>
              <a:rPr lang="en-US"/>
              <a:t> at the last point to solidify. Risers prevent this by providing molten metal to the casting as it solidifies, so that the cavity forms in the riser and not in the casting</a:t>
            </a:r>
          </a:p>
          <a:p>
            <a:pPr fontAlgn="auto">
              <a:spcAft>
                <a:spcPts val="0"/>
              </a:spcAft>
              <a:buFont typeface="Wingdings" panose="05000000000000000000" pitchFamily="2" charset="2"/>
              <a:buNone/>
              <a:defRPr/>
            </a:pPr>
            <a:endParaRPr lang="en-US"/>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2458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360863"/>
            <a:ext cx="41052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
          <p:cNvPicPr>
            <a:picLocks noChangeAspect="1"/>
          </p:cNvPicPr>
          <p:nvPr/>
        </p:nvPicPr>
        <p:blipFill>
          <a:blip r:embed="rId4">
            <a:extLst>
              <a:ext uri="{28A0092B-C50C-407E-A947-70E740481C1C}">
                <a14:useLocalDpi xmlns:a14="http://schemas.microsoft.com/office/drawing/2010/main" val="0"/>
              </a:ext>
            </a:extLst>
          </a:blip>
          <a:srcRect b="9381"/>
          <a:stretch>
            <a:fillRect/>
          </a:stretch>
        </p:blipFill>
        <p:spPr bwMode="auto">
          <a:xfrm>
            <a:off x="5410200" y="4356100"/>
            <a:ext cx="35814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748">
                                            <p:txEl>
                                              <p:pRg st="1" end="1"/>
                                            </p:txEl>
                                          </p:spTgt>
                                        </p:tgtEl>
                                        <p:attrNameLst>
                                          <p:attrName>style.visibility</p:attrName>
                                        </p:attrNameLst>
                                      </p:cBhvr>
                                      <p:to>
                                        <p:strVal val="visible"/>
                                      </p:to>
                                    </p:set>
                                    <p:animEffect transition="in" filter="wipe(down)">
                                      <p:cBhvr>
                                        <p:cTn id="7" dur="500"/>
                                        <p:tgtEl>
                                          <p:spTgt spid="317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fontAlgn="auto">
              <a:spcBef>
                <a:spcPts val="600"/>
              </a:spcBef>
              <a:spcAft>
                <a:spcPts val="0"/>
              </a:spcAft>
              <a:defRPr/>
            </a:pPr>
            <a:r>
              <a:rPr lang="en-US"/>
              <a:t>Heating the Metal</a:t>
            </a:r>
          </a:p>
        </p:txBody>
      </p:sp>
      <p:sp>
        <p:nvSpPr>
          <p:cNvPr id="32772" name="Rectangle 3"/>
          <p:cNvSpPr>
            <a:spLocks noGrp="1" noChangeArrowheads="1"/>
          </p:cNvSpPr>
          <p:nvPr>
            <p:ph idx="1"/>
          </p:nvPr>
        </p:nvSpPr>
        <p:spPr/>
        <p:txBody>
          <a:bodyPr/>
          <a:lstStyle/>
          <a:p>
            <a:pPr marL="457200" indent="-457200"/>
            <a:r>
              <a:rPr lang="en-US"/>
              <a:t>Heating </a:t>
            </a:r>
            <a:r>
              <a:rPr lang="en-US">
                <a:solidFill>
                  <a:srgbClr val="C00000"/>
                </a:solidFill>
              </a:rPr>
              <a:t>furnaces</a:t>
            </a:r>
            <a:r>
              <a:rPr lang="en-US">
                <a:solidFill>
                  <a:srgbClr val="FF0000"/>
                </a:solidFill>
              </a:rPr>
              <a:t> </a:t>
            </a:r>
            <a:r>
              <a:rPr lang="en-US"/>
              <a:t>are used to heat the metal to molten temperature sufficient for casting </a:t>
            </a:r>
          </a:p>
          <a:p>
            <a:pPr marL="457200" indent="-457200"/>
            <a:r>
              <a:rPr lang="en-US"/>
              <a:t>The heat required is the sum of: </a:t>
            </a:r>
          </a:p>
          <a:p>
            <a:pPr marL="914400" lvl="1" indent="-457200">
              <a:buFontTx/>
              <a:buAutoNum type="arabicPeriod"/>
            </a:pPr>
            <a:r>
              <a:rPr lang="en-US" sz="2400"/>
              <a:t>Heat to raise temperature to melting point </a:t>
            </a:r>
          </a:p>
          <a:p>
            <a:pPr marL="914400" lvl="1" indent="-457200">
              <a:buFontTx/>
              <a:buAutoNum type="arabicPeriod"/>
            </a:pPr>
            <a:r>
              <a:rPr lang="en-US" sz="2400"/>
              <a:t>Heat to raise molten metal to desired temperature for pouring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772">
                                            <p:txEl>
                                              <p:pRg st="1" end="1"/>
                                            </p:txEl>
                                          </p:spTgt>
                                        </p:tgtEl>
                                        <p:attrNameLst>
                                          <p:attrName>style.visibility</p:attrName>
                                        </p:attrNameLst>
                                      </p:cBhvr>
                                      <p:to>
                                        <p:strVal val="visible"/>
                                      </p:to>
                                    </p:set>
                                    <p:animEffect transition="in" filter="barn(inVertical)">
                                      <p:cBhvr>
                                        <p:cTn id="7" dur="500"/>
                                        <p:tgtEl>
                                          <p:spTgt spid="32772">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2772">
                                            <p:txEl>
                                              <p:pRg st="2" end="2"/>
                                            </p:txEl>
                                          </p:spTgt>
                                        </p:tgtEl>
                                        <p:attrNameLst>
                                          <p:attrName>style.visibility</p:attrName>
                                        </p:attrNameLst>
                                      </p:cBhvr>
                                      <p:to>
                                        <p:strVal val="visible"/>
                                      </p:to>
                                    </p:set>
                                    <p:animEffect transition="in" filter="barn(inVertical)">
                                      <p:cBhvr>
                                        <p:cTn id="10" dur="500"/>
                                        <p:tgtEl>
                                          <p:spTgt spid="3277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2772">
                                            <p:txEl>
                                              <p:pRg st="3" end="3"/>
                                            </p:txEl>
                                          </p:spTgt>
                                        </p:tgtEl>
                                        <p:attrNameLst>
                                          <p:attrName>style.visibility</p:attrName>
                                        </p:attrNameLst>
                                      </p:cBhvr>
                                      <p:to>
                                        <p:strVal val="visible"/>
                                      </p:to>
                                    </p:set>
                                    <p:animEffect transition="in" filter="barn(inVertical)">
                                      <p:cBhvr>
                                        <p:cTn id="15" dur="500"/>
                                        <p:tgtEl>
                                          <p:spTgt spid="327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1143000" y="228600"/>
            <a:ext cx="7696200" cy="609600"/>
          </a:xfrm>
        </p:spPr>
        <p:txBody>
          <a:bodyPr>
            <a:normAutofit fontScale="90000"/>
          </a:bodyPr>
          <a:lstStyle/>
          <a:p>
            <a:pPr fontAlgn="auto">
              <a:spcBef>
                <a:spcPts val="600"/>
              </a:spcBef>
              <a:spcAft>
                <a:spcPts val="0"/>
              </a:spcAft>
              <a:defRPr/>
            </a:pPr>
            <a:r>
              <a:rPr lang="en-US"/>
              <a:t>Pouring the Molten Metal</a:t>
            </a:r>
          </a:p>
        </p:txBody>
      </p:sp>
      <p:sp>
        <p:nvSpPr>
          <p:cNvPr id="33796" name="Rectangle 3"/>
          <p:cNvSpPr>
            <a:spLocks noGrp="1" noChangeArrowheads="1"/>
          </p:cNvSpPr>
          <p:nvPr>
            <p:ph idx="1"/>
          </p:nvPr>
        </p:nvSpPr>
        <p:spPr>
          <a:xfrm>
            <a:off x="609600" y="1143000"/>
            <a:ext cx="8229600" cy="5486400"/>
          </a:xfrm>
        </p:spPr>
        <p:txBody>
          <a:bodyPr rtlCol="0">
            <a:normAutofit/>
          </a:bodyPr>
          <a:lstStyle/>
          <a:p>
            <a:pPr fontAlgn="auto">
              <a:spcAft>
                <a:spcPts val="0"/>
              </a:spcAft>
              <a:buFont typeface="Arial" panose="020B0604020202020204" pitchFamily="34" charset="0"/>
              <a:buChar char="•"/>
              <a:defRPr/>
            </a:pPr>
            <a:r>
              <a:rPr lang="en-US" dirty="0"/>
              <a:t>For this step to be successful, metal must flow into all regions of the mold, most importantly the main cavity, before solidifying </a:t>
            </a:r>
          </a:p>
          <a:p>
            <a:pPr fontAlgn="auto">
              <a:spcAft>
                <a:spcPts val="0"/>
              </a:spcAft>
              <a:buFont typeface="Arial" panose="020B0604020202020204" pitchFamily="34" charset="0"/>
              <a:buChar char="•"/>
              <a:defRPr/>
            </a:pPr>
            <a:r>
              <a:rPr lang="en-US" dirty="0"/>
              <a:t>Factors that determine success</a:t>
            </a:r>
          </a:p>
          <a:p>
            <a:pPr marL="173990" lvl="1" indent="-173990" fontAlgn="auto">
              <a:spcAft>
                <a:spcPts val="0"/>
              </a:spcAft>
              <a:buFont typeface="Arial" panose="020B0604020202020204" pitchFamily="34" charset="0"/>
              <a:buChar char="–"/>
              <a:defRPr/>
            </a:pPr>
            <a:r>
              <a:rPr lang="en-US" sz="2400" dirty="0">
                <a:solidFill>
                  <a:srgbClr val="FF0000"/>
                </a:solidFill>
              </a:rPr>
              <a:t>Pouring temperature</a:t>
            </a:r>
          </a:p>
          <a:p>
            <a:pPr marL="173990" lvl="1" indent="-173990" fontAlgn="auto">
              <a:spcAft>
                <a:spcPts val="0"/>
              </a:spcAft>
              <a:buFont typeface="Arial" panose="020B0604020202020204" pitchFamily="34" charset="0"/>
              <a:buChar char="–"/>
              <a:defRPr/>
            </a:pPr>
            <a:r>
              <a:rPr lang="en-US" sz="2400" dirty="0">
                <a:solidFill>
                  <a:srgbClr val="FF0000"/>
                </a:solidFill>
              </a:rPr>
              <a:t>Pouring rate</a:t>
            </a:r>
          </a:p>
          <a:p>
            <a:pPr marL="173990" lvl="1" indent="-173990" fontAlgn="auto">
              <a:spcAft>
                <a:spcPts val="0"/>
              </a:spcAft>
              <a:buFont typeface="Arial" panose="020B0604020202020204" pitchFamily="34" charset="0"/>
              <a:buChar char="–"/>
              <a:defRPr/>
            </a:pPr>
            <a:r>
              <a:rPr lang="en-US" sz="2400" dirty="0">
                <a:solidFill>
                  <a:srgbClr val="FF0000"/>
                </a:solidFill>
              </a:rPr>
              <a:t>Turbulence </a:t>
            </a:r>
          </a:p>
          <a:p>
            <a:pPr fontAlgn="auto">
              <a:spcAft>
                <a:spcPts val="0"/>
              </a:spcAft>
              <a:buFont typeface="Arial" panose="020B0604020202020204" pitchFamily="34" charset="0"/>
              <a:buChar char="•"/>
              <a:defRPr/>
            </a:pPr>
            <a:r>
              <a:rPr lang="en-US" dirty="0"/>
              <a:t>Pouring temperature should be </a:t>
            </a:r>
            <a:r>
              <a:rPr lang="en-US" dirty="0">
                <a:solidFill>
                  <a:srgbClr val="C00000"/>
                </a:solidFill>
              </a:rPr>
              <a:t>sufficiently high </a:t>
            </a:r>
            <a:r>
              <a:rPr lang="en-US" dirty="0"/>
              <a:t>in order to prevent the molten metal to start solidifying on its way to the cavity</a:t>
            </a:r>
          </a:p>
          <a:p>
            <a:pPr marL="457200" lvl="1" indent="0" fontAlgn="auto">
              <a:spcAft>
                <a:spcPts val="0"/>
              </a:spcAft>
              <a:buFont typeface="Wingdings" panose="05000000000000000000" pitchFamily="2" charset="2"/>
              <a:buNone/>
              <a:defRPr/>
            </a:pPr>
            <a:endParaRPr lang="en-US" sz="2400" dirty="0">
              <a:solidFill>
                <a:srgbClr val="FF0000"/>
              </a:solidFill>
            </a:endParaRP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2662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2325" y="4953000"/>
            <a:ext cx="41052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796">
                                            <p:txEl>
                                              <p:pRg st="1" end="1"/>
                                            </p:txEl>
                                          </p:spTgt>
                                        </p:tgtEl>
                                        <p:attrNameLst>
                                          <p:attrName>style.visibility</p:attrName>
                                        </p:attrNameLst>
                                      </p:cBhvr>
                                      <p:to>
                                        <p:strVal val="visible"/>
                                      </p:to>
                                    </p:set>
                                    <p:animEffect transition="in" filter="fade">
                                      <p:cBhvr>
                                        <p:cTn id="7" dur="1000"/>
                                        <p:tgtEl>
                                          <p:spTgt spid="33796">
                                            <p:txEl>
                                              <p:pRg st="1" end="1"/>
                                            </p:txEl>
                                          </p:spTgt>
                                        </p:tgtEl>
                                      </p:cBhvr>
                                    </p:animEffect>
                                    <p:anim calcmode="lin" valueType="num">
                                      <p:cBhvr>
                                        <p:cTn id="8" dur="1000" fill="hold"/>
                                        <p:tgtEl>
                                          <p:spTgt spid="3379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3796">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796">
                                            <p:txEl>
                                              <p:pRg st="2" end="2"/>
                                            </p:txEl>
                                          </p:spTgt>
                                        </p:tgtEl>
                                        <p:attrNameLst>
                                          <p:attrName>style.visibility</p:attrName>
                                        </p:attrNameLst>
                                      </p:cBhvr>
                                      <p:to>
                                        <p:strVal val="visible"/>
                                      </p:to>
                                    </p:set>
                                    <p:animEffect transition="in" filter="fade">
                                      <p:cBhvr>
                                        <p:cTn id="12" dur="1000"/>
                                        <p:tgtEl>
                                          <p:spTgt spid="33796">
                                            <p:txEl>
                                              <p:pRg st="2" end="2"/>
                                            </p:txEl>
                                          </p:spTgt>
                                        </p:tgtEl>
                                      </p:cBhvr>
                                    </p:animEffect>
                                    <p:anim calcmode="lin" valueType="num">
                                      <p:cBhvr>
                                        <p:cTn id="13" dur="1000" fill="hold"/>
                                        <p:tgtEl>
                                          <p:spTgt spid="3379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379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3796">
                                            <p:txEl>
                                              <p:pRg st="3" end="3"/>
                                            </p:txEl>
                                          </p:spTgt>
                                        </p:tgtEl>
                                        <p:attrNameLst>
                                          <p:attrName>style.visibility</p:attrName>
                                        </p:attrNameLst>
                                      </p:cBhvr>
                                      <p:to>
                                        <p:strVal val="visible"/>
                                      </p:to>
                                    </p:set>
                                    <p:animEffect transition="in" filter="fade">
                                      <p:cBhvr>
                                        <p:cTn id="19" dur="1000"/>
                                        <p:tgtEl>
                                          <p:spTgt spid="33796">
                                            <p:txEl>
                                              <p:pRg st="3" end="3"/>
                                            </p:txEl>
                                          </p:spTgt>
                                        </p:tgtEl>
                                      </p:cBhvr>
                                    </p:animEffect>
                                    <p:anim calcmode="lin" valueType="num">
                                      <p:cBhvr>
                                        <p:cTn id="20" dur="1000" fill="hold"/>
                                        <p:tgtEl>
                                          <p:spTgt spid="3379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379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796">
                                            <p:txEl>
                                              <p:pRg st="4" end="4"/>
                                            </p:txEl>
                                          </p:spTgt>
                                        </p:tgtEl>
                                        <p:attrNameLst>
                                          <p:attrName>style.visibility</p:attrName>
                                        </p:attrNameLst>
                                      </p:cBhvr>
                                      <p:to>
                                        <p:strVal val="visible"/>
                                      </p:to>
                                    </p:set>
                                    <p:animEffect transition="in" filter="fade">
                                      <p:cBhvr>
                                        <p:cTn id="26" dur="1000"/>
                                        <p:tgtEl>
                                          <p:spTgt spid="33796">
                                            <p:txEl>
                                              <p:pRg st="4" end="4"/>
                                            </p:txEl>
                                          </p:spTgt>
                                        </p:tgtEl>
                                      </p:cBhvr>
                                    </p:animEffect>
                                    <p:anim calcmode="lin" valueType="num">
                                      <p:cBhvr>
                                        <p:cTn id="27" dur="1000" fill="hold"/>
                                        <p:tgtEl>
                                          <p:spTgt spid="33796">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379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3796">
                                            <p:txEl>
                                              <p:pRg st="5" end="5"/>
                                            </p:txEl>
                                          </p:spTgt>
                                        </p:tgtEl>
                                        <p:attrNameLst>
                                          <p:attrName>style.visibility</p:attrName>
                                        </p:attrNameLst>
                                      </p:cBhvr>
                                      <p:to>
                                        <p:strVal val="visible"/>
                                      </p:to>
                                    </p:set>
                                    <p:animEffect transition="in" filter="fade">
                                      <p:cBhvr>
                                        <p:cTn id="33" dur="1000"/>
                                        <p:tgtEl>
                                          <p:spTgt spid="33796">
                                            <p:txEl>
                                              <p:pRg st="5" end="5"/>
                                            </p:txEl>
                                          </p:spTgt>
                                        </p:tgtEl>
                                      </p:cBhvr>
                                    </p:animEffect>
                                    <p:anim calcmode="lin" valueType="num">
                                      <p:cBhvr>
                                        <p:cTn id="34" dur="1000" fill="hold"/>
                                        <p:tgtEl>
                                          <p:spTgt spid="33796">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379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fontAlgn="auto">
              <a:spcBef>
                <a:spcPts val="600"/>
              </a:spcBef>
              <a:spcAft>
                <a:spcPts val="0"/>
              </a:spcAft>
              <a:defRPr/>
            </a:pPr>
            <a:r>
              <a:rPr lang="en-US"/>
              <a:t>Pouring the Molten Metal</a:t>
            </a:r>
          </a:p>
        </p:txBody>
      </p:sp>
      <p:sp>
        <p:nvSpPr>
          <p:cNvPr id="27651" name="Rectangle 3"/>
          <p:cNvSpPr>
            <a:spLocks noGrp="1" noChangeArrowheads="1"/>
          </p:cNvSpPr>
          <p:nvPr>
            <p:ph idx="1"/>
          </p:nvPr>
        </p:nvSpPr>
        <p:spPr>
          <a:xfrm>
            <a:off x="609600" y="1295400"/>
            <a:ext cx="8229600" cy="5334000"/>
          </a:xfrm>
        </p:spPr>
        <p:txBody>
          <a:bodyPr/>
          <a:lstStyle/>
          <a:p>
            <a:pPr marL="457200" lvl="1" indent="0">
              <a:buFont typeface="Wingdings" panose="05000000000000000000" pitchFamily="2" charset="2"/>
              <a:buNone/>
            </a:pPr>
            <a:r>
              <a:rPr lang="en-US" sz="2400" b="1"/>
              <a:t>Pouring rate </a:t>
            </a:r>
            <a:r>
              <a:rPr lang="en-US" sz="2400"/>
              <a:t>should neither be high (may stuck the runner – should </a:t>
            </a:r>
            <a:r>
              <a:rPr lang="en-US" sz="2400">
                <a:solidFill>
                  <a:srgbClr val="C00000"/>
                </a:solidFill>
              </a:rPr>
              <a:t>match viscosity </a:t>
            </a:r>
            <a:r>
              <a:rPr lang="en-US" sz="2400"/>
              <a:t>of the metal) nor very low that may start solidifying on its way to the cavity</a:t>
            </a:r>
            <a:endParaRPr lang="en-US" sz="2400" b="1"/>
          </a:p>
          <a:p>
            <a:pPr marL="457200" lvl="1" indent="0">
              <a:buFont typeface="Wingdings" panose="05000000000000000000" pitchFamily="2" charset="2"/>
              <a:buNone/>
            </a:pPr>
            <a:endParaRPr lang="en-US" sz="2400" b="1"/>
          </a:p>
          <a:p>
            <a:pPr marL="457200" lvl="1" indent="0">
              <a:buFont typeface="Wingdings" panose="05000000000000000000" pitchFamily="2" charset="2"/>
              <a:buNone/>
            </a:pPr>
            <a:r>
              <a:rPr lang="en-US" sz="2400" b="1"/>
              <a:t>Turbulence</a:t>
            </a:r>
            <a:r>
              <a:rPr lang="en-US" sz="2400"/>
              <a:t> should be kept to a </a:t>
            </a:r>
            <a:r>
              <a:rPr lang="en-US" sz="2400">
                <a:solidFill>
                  <a:srgbClr val="C00000"/>
                </a:solidFill>
              </a:rPr>
              <a:t>minimum</a:t>
            </a:r>
            <a:r>
              <a:rPr lang="en-US" sz="2400"/>
              <a:t> in order to ensure smooth flow and to avoid mold damage and entrapment of foreign materials. Also, turbulence causes oxidation at the inner surface of cavity. This results in cavity damage and poor surface quality of casting.</a:t>
            </a:r>
          </a:p>
          <a:p>
            <a:pPr marL="457200" lvl="1" indent="0">
              <a:buFont typeface="Wingdings" panose="05000000000000000000" pitchFamily="2" charset="2"/>
              <a:buNone/>
            </a:pPr>
            <a:endParaRPr lang="en-US" sz="2400">
              <a:solidFill>
                <a:srgbClr val="FF0000"/>
              </a:solidFill>
            </a:endParaRP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65093" y="1456730"/>
          <a:ext cx="7469307" cy="5069270"/>
        </p:xfrm>
        <a:graphic>
          <a:graphicData uri="http://schemas.openxmlformats.org/drawingml/2006/table">
            <a:tbl>
              <a:tblPr firstRow="1" firstCol="1" bandRow="1"/>
              <a:tblGrid>
                <a:gridCol w="1018144">
                  <a:extLst>
                    <a:ext uri="{9D8B030D-6E8A-4147-A177-3AD203B41FA5}">
                      <a16:colId xmlns:a16="http://schemas.microsoft.com/office/drawing/2014/main" val="20000"/>
                    </a:ext>
                  </a:extLst>
                </a:gridCol>
                <a:gridCol w="6451163">
                  <a:extLst>
                    <a:ext uri="{9D8B030D-6E8A-4147-A177-3AD203B41FA5}">
                      <a16:colId xmlns:a16="http://schemas.microsoft.com/office/drawing/2014/main" val="20001"/>
                    </a:ext>
                  </a:extLst>
                </a:gridCol>
              </a:tblGrid>
              <a:tr h="2647238">
                <a:tc>
                  <a:txBody>
                    <a:bodyPr/>
                    <a:lstStyle/>
                    <a:p>
                      <a:pPr marL="0" marR="0" algn="ctr">
                        <a:lnSpc>
                          <a:spcPct val="150000"/>
                        </a:lnSpc>
                        <a:spcBef>
                          <a:spcPts val="0"/>
                        </a:spcBef>
                        <a:spcAft>
                          <a:spcPts val="1000"/>
                        </a:spcAft>
                      </a:pPr>
                      <a:endParaRPr lang="en-US" sz="1400" b="1" dirty="0">
                        <a:effectLst/>
                        <a:latin typeface="Times New Roman" panose="02020603050405020304" pitchFamily="18" charset="0"/>
                        <a:ea typeface="Calibri" panose="020F0502020204030204" pitchFamily="34" charset="0"/>
                      </a:endParaRPr>
                    </a:p>
                    <a:p>
                      <a:pPr marL="0" marR="0" algn="ctr">
                        <a:lnSpc>
                          <a:spcPct val="150000"/>
                        </a:lnSpc>
                        <a:spcBef>
                          <a:spcPts val="0"/>
                        </a:spcBef>
                        <a:spcAft>
                          <a:spcPts val="1000"/>
                        </a:spcAft>
                      </a:pPr>
                      <a:r>
                        <a:rPr lang="en-US" sz="1400" b="1" dirty="0">
                          <a:effectLst/>
                          <a:latin typeface="Times New Roman" panose="02020603050405020304" pitchFamily="18" charset="0"/>
                          <a:ea typeface="Calibri" panose="020F0502020204030204" pitchFamily="34" charset="0"/>
                        </a:rPr>
                        <a:t>CLO 1</a:t>
                      </a:r>
                      <a:endParaRPr lang="en-US" sz="1200" dirty="0">
                        <a:effectLst/>
                        <a:latin typeface="Calibri" panose="020F0502020204030204" pitchFamily="34" charset="0"/>
                        <a:ea typeface="Calibri" panose="020F0502020204030204" pitchFamily="34" charset="0"/>
                      </a:endParaRPr>
                    </a:p>
                    <a:p>
                      <a:pPr marL="0" marR="0" indent="0" algn="ctr" defTabSz="914400" rtl="0" eaLnBrk="1" fontAlgn="auto" latinLnBrk="0" hangingPunct="1">
                        <a:lnSpc>
                          <a:spcPct val="150000"/>
                        </a:lnSpc>
                        <a:spcBef>
                          <a:spcPts val="0"/>
                        </a:spcBef>
                        <a:spcAft>
                          <a:spcPts val="1000"/>
                        </a:spcAft>
                        <a:buClrTx/>
                        <a:buSzTx/>
                        <a:buFontTx/>
                        <a:buNone/>
                        <a:defRPr/>
                      </a:pPr>
                      <a:endParaRPr lang="en-US" sz="1400" b="1" dirty="0">
                        <a:effectLst/>
                        <a:latin typeface="Times New Roman" panose="02020603050405020304" pitchFamily="18" charset="0"/>
                        <a:ea typeface="Calibri" panose="020F0502020204030204" pitchFamily="34" charset="0"/>
                      </a:endParaRPr>
                    </a:p>
                    <a:p>
                      <a:pPr marL="0" marR="0" indent="0" algn="ctr" defTabSz="914400" rtl="0" eaLnBrk="1" fontAlgn="auto" latinLnBrk="0" hangingPunct="1">
                        <a:lnSpc>
                          <a:spcPct val="150000"/>
                        </a:lnSpc>
                        <a:spcBef>
                          <a:spcPts val="0"/>
                        </a:spcBef>
                        <a:spcAft>
                          <a:spcPts val="1000"/>
                        </a:spcAft>
                        <a:buClrTx/>
                        <a:buSzTx/>
                        <a:buFontTx/>
                        <a:buNone/>
                        <a:defRPr/>
                      </a:pPr>
                      <a:endParaRPr lang="en-US" sz="1400" b="1" dirty="0">
                        <a:effectLst/>
                        <a:latin typeface="Times New Roman" panose="02020603050405020304" pitchFamily="18" charset="0"/>
                        <a:ea typeface="Calibri" panose="020F0502020204030204" pitchFamily="34" charset="0"/>
                      </a:endParaRPr>
                    </a:p>
                    <a:p>
                      <a:pPr marL="0" marR="0" indent="0" algn="ctr" defTabSz="914400" rtl="0" eaLnBrk="1" fontAlgn="auto" latinLnBrk="0" hangingPunct="1">
                        <a:lnSpc>
                          <a:spcPct val="150000"/>
                        </a:lnSpc>
                        <a:spcBef>
                          <a:spcPts val="0"/>
                        </a:spcBef>
                        <a:spcAft>
                          <a:spcPts val="1000"/>
                        </a:spcAft>
                        <a:buClrTx/>
                        <a:buSzTx/>
                        <a:buFontTx/>
                        <a:buNone/>
                        <a:defRPr/>
                      </a:pPr>
                      <a:r>
                        <a:rPr lang="en-US" sz="1400" b="1" dirty="0">
                          <a:effectLst/>
                          <a:latin typeface="Times New Roman" panose="02020603050405020304" pitchFamily="18" charset="0"/>
                          <a:ea typeface="Calibri" panose="020F0502020204030204" pitchFamily="34" charset="0"/>
                        </a:rPr>
                        <a:t>CLO 2</a:t>
                      </a:r>
                      <a:endParaRPr lang="en-US" sz="1200" dirty="0">
                        <a:effectLst/>
                        <a:latin typeface="Calibri" panose="020F0502020204030204" pitchFamily="34" charset="0"/>
                        <a:ea typeface="Calibri" panose="020F0502020204030204" pitchFamily="34" charset="0"/>
                      </a:endParaRPr>
                    </a:p>
                    <a:p>
                      <a:pPr marL="0" marR="0" indent="0" algn="ctr" defTabSz="914400" rtl="0" eaLnBrk="1" fontAlgn="auto" latinLnBrk="0" hangingPunct="1">
                        <a:lnSpc>
                          <a:spcPct val="150000"/>
                        </a:lnSpc>
                        <a:spcBef>
                          <a:spcPts val="0"/>
                        </a:spcBef>
                        <a:spcAft>
                          <a:spcPts val="1000"/>
                        </a:spcAft>
                        <a:buClrTx/>
                        <a:buSzTx/>
                        <a:buFontTx/>
                        <a:buNone/>
                        <a:defRPr/>
                      </a:pPr>
                      <a:endParaRPr lang="en-US" sz="1400" b="1" dirty="0">
                        <a:effectLst/>
                        <a:latin typeface="Times New Roman" panose="02020603050405020304" pitchFamily="18" charset="0"/>
                        <a:ea typeface="Calibri" panose="020F0502020204030204" pitchFamily="34" charset="0"/>
                      </a:endParaRPr>
                    </a:p>
                  </a:txBody>
                  <a:tcPr marL="51436" marR="51436" marT="0" marB="0">
                    <a:lnL>
                      <a:noFill/>
                    </a:lnL>
                    <a:lnR>
                      <a:noFill/>
                    </a:lnR>
                    <a:lnT>
                      <a:noFill/>
                    </a:lnT>
                    <a:lnB>
                      <a:noFill/>
                    </a:lnB>
                  </a:tcPr>
                </a:tc>
                <a:tc>
                  <a:txBody>
                    <a:bodyPr/>
                    <a:lstStyle/>
                    <a:p>
                      <a:endParaRPr lang="en-US" sz="14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Discuss in detail the processes of manufacturing of metallic and plastic parts</a:t>
                      </a:r>
                      <a:endParaRPr lang="en-US" sz="1400" dirty="0">
                        <a:effectLst/>
                        <a:latin typeface="Calibri" panose="020F0502020204030204" pitchFamily="34" charset="0"/>
                        <a:ea typeface="Calibri" panose="020F0502020204030204" pitchFamily="34" charset="0"/>
                      </a:endParaRPr>
                    </a:p>
                    <a:p>
                      <a:endParaRPr lang="en-US" sz="1800" b="0" i="0" kern="1200" dirty="0">
                        <a:solidFill>
                          <a:schemeClr val="tx1"/>
                        </a:solidFill>
                        <a:effectLst/>
                        <a:latin typeface="+mn-lt"/>
                        <a:ea typeface="+mn-ea"/>
                        <a:cs typeface="+mn-cs"/>
                      </a:endParaRPr>
                    </a:p>
                    <a:p>
                      <a:endParaRPr lang="en-US" sz="1800" b="0" i="0" kern="1200" dirty="0">
                        <a:solidFill>
                          <a:schemeClr val="tx1"/>
                        </a:solidFill>
                        <a:effectLst/>
                        <a:latin typeface="+mn-lt"/>
                        <a:ea typeface="+mn-ea"/>
                        <a:cs typeface="+mn-cs"/>
                      </a:endParaRPr>
                    </a:p>
                    <a:p>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Compare between different types of metal forming processes and differentiate between their output product characteristics</a:t>
                      </a:r>
                      <a:endParaRPr lang="en-US" sz="1400" dirty="0">
                        <a:effectLst/>
                        <a:latin typeface="Calibri" panose="020F0502020204030204" pitchFamily="34" charset="0"/>
                        <a:ea typeface="Calibri" panose="020F0502020204030204" pitchFamily="34" charset="0"/>
                      </a:endParaRPr>
                    </a:p>
                    <a:p>
                      <a:endParaRPr lang="en-US" sz="1400" dirty="0">
                        <a:effectLst/>
                        <a:latin typeface="Calibri" panose="020F0502020204030204" pitchFamily="34" charset="0"/>
                        <a:ea typeface="Calibri" panose="020F0502020204030204" pitchFamily="34" charset="0"/>
                      </a:endParaRPr>
                    </a:p>
                    <a:p>
                      <a:endParaRPr lang="en-US" sz="1400" dirty="0">
                        <a:effectLst/>
                        <a:latin typeface="Calibri" panose="020F0502020204030204" pitchFamily="34" charset="0"/>
                        <a:ea typeface="Calibri" panose="020F0502020204030204" pitchFamily="34" charset="0"/>
                      </a:endParaRPr>
                    </a:p>
                    <a:p>
                      <a:endParaRPr lang="en-US" sz="1400" dirty="0">
                        <a:effectLst/>
                        <a:latin typeface="Calibri" panose="020F0502020204030204" pitchFamily="34" charset="0"/>
                        <a:ea typeface="Calibri" panose="020F0502020204030204" pitchFamily="34" charset="0"/>
                      </a:endParaRPr>
                    </a:p>
                  </a:txBody>
                  <a:tcPr marL="51436" marR="51436" marT="0" marB="0">
                    <a:lnL>
                      <a:noFill/>
                    </a:lnL>
                    <a:lnR>
                      <a:noFill/>
                    </a:lnR>
                    <a:lnT>
                      <a:noFill/>
                    </a:lnT>
                    <a:lnB>
                      <a:noFill/>
                    </a:lnB>
                  </a:tcPr>
                </a:tc>
                <a:extLst>
                  <a:ext uri="{0D108BD9-81ED-4DB2-BD59-A6C34878D82A}">
                    <a16:rowId xmlns:a16="http://schemas.microsoft.com/office/drawing/2014/main" val="10000"/>
                  </a:ext>
                </a:extLst>
              </a:tr>
              <a:tr h="536324">
                <a:tc>
                  <a:txBody>
                    <a:bodyPr/>
                    <a:lstStyle/>
                    <a:p>
                      <a:pPr marL="0" marR="0" algn="ctr">
                        <a:lnSpc>
                          <a:spcPct val="150000"/>
                        </a:lnSpc>
                        <a:spcBef>
                          <a:spcPts val="0"/>
                        </a:spcBef>
                        <a:spcAft>
                          <a:spcPts val="1000"/>
                        </a:spcAft>
                      </a:pPr>
                      <a:r>
                        <a:rPr lang="en-US" sz="1400" b="1" dirty="0">
                          <a:effectLst/>
                          <a:latin typeface="Times New Roman" panose="02020603050405020304" pitchFamily="18" charset="0"/>
                          <a:ea typeface="Calibri" panose="020F0502020204030204" pitchFamily="34" charset="0"/>
                        </a:rPr>
                        <a:t>CLO 3</a:t>
                      </a:r>
                      <a:endParaRPr lang="en-US" sz="1200" dirty="0">
                        <a:effectLst/>
                        <a:latin typeface="Calibri" panose="020F0502020204030204" pitchFamily="34" charset="0"/>
                        <a:ea typeface="Calibri" panose="020F0502020204030204" pitchFamily="34" charset="0"/>
                      </a:endParaRPr>
                    </a:p>
                  </a:txBody>
                  <a:tcPr marL="51436" marR="51436" marT="0" marB="0">
                    <a:lnL>
                      <a:noFill/>
                    </a:lnL>
                    <a:lnR>
                      <a:noFill/>
                    </a:lnR>
                    <a:lnT>
                      <a:noFill/>
                    </a:lnT>
                    <a:lnB>
                      <a:noFill/>
                    </a:lnB>
                  </a:tcPr>
                </a:tc>
                <a:tc>
                  <a:txBody>
                    <a:bodyPr/>
                    <a:lstStyle/>
                    <a:p>
                      <a:pPr marL="0" marR="0" algn="just">
                        <a:lnSpc>
                          <a:spcPct val="150000"/>
                        </a:lnSpc>
                        <a:spcBef>
                          <a:spcPts val="0"/>
                        </a:spcBef>
                        <a:spcAft>
                          <a:spcPts val="1000"/>
                        </a:spcAft>
                      </a:pPr>
                      <a:r>
                        <a:rPr lang="en-US" sz="1800" b="0" i="0" kern="1200" dirty="0">
                          <a:solidFill>
                            <a:schemeClr val="tx1"/>
                          </a:solidFill>
                          <a:effectLst/>
                          <a:latin typeface="+mn-lt"/>
                          <a:ea typeface="+mn-ea"/>
                          <a:cs typeface="+mn-cs"/>
                        </a:rPr>
                        <a:t>Describe different types of joining processes and introduce the concept of sustainable manufacturing</a:t>
                      </a:r>
                      <a:endParaRPr lang="en-US" sz="1400" dirty="0">
                        <a:effectLst/>
                        <a:latin typeface="Calibri" panose="020F0502020204030204" pitchFamily="34" charset="0"/>
                        <a:ea typeface="Calibri" panose="020F0502020204030204" pitchFamily="34" charset="0"/>
                      </a:endParaRPr>
                    </a:p>
                  </a:txBody>
                  <a:tcPr marL="51436" marR="51436" marT="0" marB="0">
                    <a:lnL>
                      <a:noFill/>
                    </a:lnL>
                    <a:lnR>
                      <a:noFill/>
                    </a:lnR>
                    <a:lnT>
                      <a:noFill/>
                    </a:lnT>
                    <a:lnB>
                      <a:noFill/>
                    </a:lnB>
                  </a:tcPr>
                </a:tc>
                <a:extLst>
                  <a:ext uri="{0D108BD9-81ED-4DB2-BD59-A6C34878D82A}">
                    <a16:rowId xmlns:a16="http://schemas.microsoft.com/office/drawing/2014/main" val="10001"/>
                  </a:ext>
                </a:extLst>
              </a:tr>
              <a:tr h="332170">
                <a:tc>
                  <a:txBody>
                    <a:bodyPr/>
                    <a:lstStyle/>
                    <a:p>
                      <a:pPr marL="0" marR="0" algn="ctr">
                        <a:lnSpc>
                          <a:spcPct val="150000"/>
                        </a:lnSpc>
                        <a:spcBef>
                          <a:spcPts val="0"/>
                        </a:spcBef>
                        <a:spcAft>
                          <a:spcPts val="1000"/>
                        </a:spcAft>
                      </a:pPr>
                      <a:r>
                        <a:rPr lang="en-US" sz="1400" b="1" dirty="0">
                          <a:effectLst/>
                          <a:latin typeface="Times New Roman" panose="02020603050405020304" pitchFamily="18" charset="0"/>
                          <a:ea typeface="Calibri" panose="020F0502020204030204" pitchFamily="34" charset="0"/>
                        </a:rPr>
                        <a:t>CLO 4</a:t>
                      </a:r>
                      <a:endParaRPr lang="en-US" sz="1200" dirty="0">
                        <a:effectLst/>
                        <a:latin typeface="Calibri" panose="020F0502020204030204" pitchFamily="34" charset="0"/>
                        <a:ea typeface="Calibri" panose="020F0502020204030204" pitchFamily="34" charset="0"/>
                      </a:endParaRPr>
                    </a:p>
                  </a:txBody>
                  <a:tcPr marL="51436" marR="51436" marT="0" marB="0">
                    <a:lnL>
                      <a:noFill/>
                    </a:lnL>
                    <a:lnR>
                      <a:noFill/>
                    </a:lnR>
                    <a:lnT>
                      <a:noFill/>
                    </a:lnT>
                    <a:lnB>
                      <a:noFill/>
                    </a:lnB>
                  </a:tcPr>
                </a:tc>
                <a:tc>
                  <a:txBody>
                    <a:bodyPr/>
                    <a:lstStyle/>
                    <a:p>
                      <a:r>
                        <a:rPr lang="en-US" sz="1800" b="0" i="0" kern="1200" dirty="0">
                          <a:solidFill>
                            <a:schemeClr val="tx1"/>
                          </a:solidFill>
                          <a:effectLst/>
                          <a:latin typeface="+mn-lt"/>
                          <a:ea typeface="+mn-ea"/>
                          <a:cs typeface="+mn-cs"/>
                        </a:rPr>
                        <a:t>Contribute positively at the individual as well as team level</a:t>
                      </a:r>
                      <a:endParaRPr lang="en-US" sz="1400" kern="1200" dirty="0">
                        <a:solidFill>
                          <a:schemeClr val="tx1"/>
                        </a:solidFill>
                        <a:effectLst/>
                        <a:latin typeface="+mn-lt"/>
                        <a:ea typeface="+mn-ea"/>
                        <a:cs typeface="+mn-cs"/>
                      </a:endParaRPr>
                    </a:p>
                  </a:txBody>
                  <a:tcPr marL="51436" marR="51436" marT="0" marB="0">
                    <a:lnL>
                      <a:noFill/>
                    </a:lnL>
                    <a:lnR>
                      <a:noFill/>
                    </a:lnR>
                    <a:lnT>
                      <a:noFill/>
                    </a:lnT>
                    <a:lnB>
                      <a:noFill/>
                    </a:lnB>
                  </a:tcPr>
                </a:tc>
                <a:extLst>
                  <a:ext uri="{0D108BD9-81ED-4DB2-BD59-A6C34878D82A}">
                    <a16:rowId xmlns:a16="http://schemas.microsoft.com/office/drawing/2014/main" val="10002"/>
                  </a:ext>
                </a:extLst>
              </a:tr>
              <a:tr h="587871">
                <a:tc>
                  <a:txBody>
                    <a:bodyPr/>
                    <a:lstStyle/>
                    <a:p>
                      <a:pPr marL="0" marR="0" algn="ctr">
                        <a:lnSpc>
                          <a:spcPct val="150000"/>
                        </a:lnSpc>
                        <a:spcBef>
                          <a:spcPts val="0"/>
                        </a:spcBef>
                        <a:spcAft>
                          <a:spcPts val="1000"/>
                        </a:spcAft>
                      </a:pPr>
                      <a:endParaRPr lang="en-US" sz="1100" dirty="0">
                        <a:effectLst/>
                        <a:latin typeface="Calibri" panose="020F0502020204030204" pitchFamily="34" charset="0"/>
                        <a:ea typeface="Calibri" panose="020F0502020204030204" pitchFamily="34" charset="0"/>
                      </a:endParaRPr>
                    </a:p>
                    <a:p>
                      <a:pPr marL="0" marR="0" algn="ctr">
                        <a:lnSpc>
                          <a:spcPct val="150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51436" marR="51436" marT="0" marB="0">
                    <a:lnL>
                      <a:noFill/>
                    </a:lnL>
                    <a:lnR>
                      <a:noFill/>
                    </a:lnR>
                    <a:lnT>
                      <a:noFill/>
                    </a:lnT>
                    <a:lnB>
                      <a:noFill/>
                    </a:lnB>
                  </a:tcPr>
                </a:tc>
                <a:tc>
                  <a:txBody>
                    <a:bodyPr/>
                    <a:lstStyle/>
                    <a:p>
                      <a:pPr marL="0" marR="0" algn="just">
                        <a:lnSpc>
                          <a:spcPct val="150000"/>
                        </a:lnSpc>
                        <a:spcBef>
                          <a:spcPts val="0"/>
                        </a:spcBef>
                        <a:spcAft>
                          <a:spcPts val="1000"/>
                        </a:spcAft>
                      </a:pPr>
                      <a:endParaRPr lang="en-US" sz="1400" dirty="0">
                        <a:effectLst/>
                        <a:latin typeface="Calibri" panose="020F0502020204030204" pitchFamily="34" charset="0"/>
                        <a:ea typeface="Calibri" panose="020F0502020204030204" pitchFamily="34" charset="0"/>
                      </a:endParaRPr>
                    </a:p>
                  </a:txBody>
                  <a:tcPr marL="51436" marR="51436" marT="0" marB="0">
                    <a:lnL>
                      <a:noFill/>
                    </a:lnL>
                    <a:lnR>
                      <a:noFill/>
                    </a:lnR>
                    <a:lnT>
                      <a:noFill/>
                    </a:lnT>
                    <a:lnB>
                      <a:noFill/>
                    </a:lnB>
                  </a:tcPr>
                </a:tc>
                <a:extLst>
                  <a:ext uri="{0D108BD9-81ED-4DB2-BD59-A6C34878D82A}">
                    <a16:rowId xmlns:a16="http://schemas.microsoft.com/office/drawing/2014/main" val="10003"/>
                  </a:ext>
                </a:extLst>
              </a:tr>
              <a:tr h="228654">
                <a:tc>
                  <a:txBody>
                    <a:bodyPr/>
                    <a:lstStyle/>
                    <a:p>
                      <a:pPr marL="0" marR="0" algn="ctr">
                        <a:lnSpc>
                          <a:spcPct val="150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51436" marR="51436" marT="0" marB="0">
                    <a:lnL>
                      <a:noFill/>
                    </a:lnL>
                    <a:lnR>
                      <a:noFill/>
                    </a:lnR>
                    <a:lnT>
                      <a:noFill/>
                    </a:lnT>
                    <a:lnB>
                      <a:noFill/>
                    </a:lnB>
                  </a:tcPr>
                </a:tc>
                <a:tc>
                  <a:txBody>
                    <a:bodyPr/>
                    <a:lstStyle/>
                    <a:p>
                      <a:pPr marL="0" marR="0" algn="just">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51436" marR="51436" marT="0" marB="0">
                    <a:lnL>
                      <a:noFill/>
                    </a:lnL>
                    <a:lnR>
                      <a:noFill/>
                    </a:lnR>
                    <a:lnT>
                      <a:noFill/>
                    </a:lnT>
                    <a:lnB>
                      <a:noFill/>
                    </a:lnB>
                  </a:tcPr>
                </a:tc>
                <a:extLst>
                  <a:ext uri="{0D108BD9-81ED-4DB2-BD59-A6C34878D82A}">
                    <a16:rowId xmlns:a16="http://schemas.microsoft.com/office/drawing/2014/main" val="10004"/>
                  </a:ext>
                </a:extLst>
              </a:tr>
            </a:tbl>
          </a:graphicData>
        </a:graphic>
      </p:graphicFrame>
      <p:sp>
        <p:nvSpPr>
          <p:cNvPr id="3" name="Rectangle 2"/>
          <p:cNvSpPr>
            <a:spLocks noChangeArrowheads="1"/>
          </p:cNvSpPr>
          <p:nvPr/>
        </p:nvSpPr>
        <p:spPr bwMode="auto">
          <a:xfrm>
            <a:off x="1371600" y="533400"/>
            <a:ext cx="644970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Course Learning Outcomes (CLOs): </a:t>
            </a:r>
            <a:r>
              <a:rPr kumimoji="0" 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After completing this course successfully, the students will be able to-</a:t>
            </a:r>
            <a:endParaRPr kumimoji="0" 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467600" cy="1143000"/>
          </a:xfrm>
        </p:spPr>
        <p:txBody>
          <a:bodyPr/>
          <a:lstStyle/>
          <a:p>
            <a:r>
              <a:rPr lang="en-US" dirty="0"/>
              <a:t>Continuous rolling</a:t>
            </a:r>
          </a:p>
        </p:txBody>
      </p:sp>
      <p:sp>
        <p:nvSpPr>
          <p:cNvPr id="3" name="Content Placeholder 2"/>
          <p:cNvSpPr>
            <a:spLocks noGrp="1"/>
          </p:cNvSpPr>
          <p:nvPr>
            <p:ph idx="1"/>
          </p:nvPr>
        </p:nvSpPr>
        <p:spPr>
          <a:xfrm>
            <a:off x="457200" y="990601"/>
            <a:ext cx="8686800" cy="4419600"/>
          </a:xfrm>
        </p:spPr>
        <p:txBody>
          <a:bodyPr>
            <a:normAutofit fontScale="92500" lnSpcReduction="20000"/>
          </a:bodyPr>
          <a:lstStyle/>
          <a:p>
            <a:pPr algn="just"/>
            <a:r>
              <a:rPr lang="en-US" dirty="0"/>
              <a:t>Use a series of rolling mill and each set is called a stand.</a:t>
            </a:r>
          </a:p>
          <a:p>
            <a:pPr algn="just"/>
            <a:r>
              <a:rPr lang="en-US" dirty="0"/>
              <a:t>The strip will be moving at different velocities at each stage in the mill.</a:t>
            </a:r>
          </a:p>
          <a:p>
            <a:pPr algn="just"/>
            <a:r>
              <a:rPr lang="en-US" dirty="0"/>
              <a:t>The speed of each set of rolls is </a:t>
            </a:r>
            <a:r>
              <a:rPr lang="en-US" dirty="0" err="1"/>
              <a:t>synchronised</a:t>
            </a:r>
            <a:r>
              <a:rPr lang="en-US" dirty="0"/>
              <a:t> so that the input speed of each stand is equal to the output speed of preceding stand.</a:t>
            </a:r>
          </a:p>
          <a:p>
            <a:pPr algn="just"/>
            <a:r>
              <a:rPr lang="en-US" dirty="0"/>
              <a:t>The </a:t>
            </a:r>
            <a:r>
              <a:rPr lang="en-US" dirty="0" err="1"/>
              <a:t>uncoiler</a:t>
            </a:r>
            <a:r>
              <a:rPr lang="en-US" dirty="0"/>
              <a:t> and windup reel not only feed the stock into the rolls and coiling up the final product but also provide back tension and front tension to the strip.</a:t>
            </a:r>
          </a:p>
        </p:txBody>
      </p:sp>
      <p:pic>
        <p:nvPicPr>
          <p:cNvPr id="1026" name="Picture 2"/>
          <p:cNvPicPr>
            <a:picLocks noChangeAspect="1" noChangeArrowheads="1"/>
          </p:cNvPicPr>
          <p:nvPr/>
        </p:nvPicPr>
        <p:blipFill>
          <a:blip r:embed="rId2" cstate="print"/>
          <a:srcRect/>
          <a:stretch>
            <a:fillRect/>
          </a:stretch>
        </p:blipFill>
        <p:spPr bwMode="auto">
          <a:xfrm>
            <a:off x="4419600" y="4984533"/>
            <a:ext cx="4724400" cy="1873468"/>
          </a:xfrm>
          <a:prstGeom prst="rect">
            <a:avLst/>
          </a:prstGeom>
          <a:noFill/>
          <a:ln w="9525">
            <a:noFill/>
            <a:miter lim="800000"/>
            <a:headEnd/>
            <a:tailEnd/>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rot="19754043">
            <a:off x="-428625" y="1508125"/>
            <a:ext cx="4343400" cy="708025"/>
          </a:xfrm>
          <a:prstGeom prst="rect">
            <a:avLst/>
          </a:prstGeom>
          <a:noFill/>
        </p:spPr>
        <p:txBody>
          <a:bodyPr>
            <a:spAutoFit/>
          </a:bodyPr>
          <a:lstStyle/>
          <a:p>
            <a:pPr>
              <a:defRPr/>
            </a:pPr>
            <a:r>
              <a:rPr lang="en-US" sz="4000" b="1" i="1" dirty="0">
                <a:solidFill>
                  <a:schemeClr val="accent1">
                    <a:lumMod val="75000"/>
                  </a:schemeClr>
                </a:solidFill>
              </a:rPr>
              <a:t>NOT INCLUDED</a:t>
            </a:r>
          </a:p>
        </p:txBody>
      </p:sp>
      <p:sp>
        <p:nvSpPr>
          <p:cNvPr id="25603" name="Rectangle 2"/>
          <p:cNvSpPr>
            <a:spLocks noGrp="1" noChangeArrowheads="1"/>
          </p:cNvSpPr>
          <p:nvPr>
            <p:ph type="title"/>
          </p:nvPr>
        </p:nvSpPr>
        <p:spPr>
          <a:xfrm>
            <a:off x="1066800" y="152400"/>
            <a:ext cx="7696200" cy="914400"/>
          </a:xfrm>
        </p:spPr>
        <p:txBody>
          <a:bodyPr/>
          <a:lstStyle/>
          <a:p>
            <a:pPr fontAlgn="auto">
              <a:spcBef>
                <a:spcPts val="600"/>
              </a:spcBef>
              <a:spcAft>
                <a:spcPts val="0"/>
              </a:spcAft>
              <a:defRPr/>
            </a:pPr>
            <a:r>
              <a:rPr lang="en-US"/>
              <a:t>Engineering Analysis of Pouring</a:t>
            </a:r>
          </a:p>
        </p:txBody>
      </p:sp>
      <p:sp>
        <p:nvSpPr>
          <p:cNvPr id="33796" name="Rectangle 3"/>
          <p:cNvSpPr>
            <a:spLocks noGrp="1" noRot="1" noChangeAspect="1" noMove="1" noResize="1" noEditPoints="1" noAdjustHandles="1" noChangeArrowheads="1" noChangeShapeType="1" noTextEdit="1"/>
          </p:cNvSpPr>
          <p:nvPr>
            <p:ph idx="1"/>
          </p:nvPr>
        </p:nvSpPr>
        <p:spPr>
          <a:xfrm>
            <a:off x="1600200" y="1371600"/>
            <a:ext cx="7239000" cy="4495800"/>
          </a:xfrm>
          <a:blipFill rotWithShape="1">
            <a:blip r:embed="rId3"/>
            <a:stretch>
              <a:fillRect l="-1179"/>
            </a:stretch>
          </a:blipFill>
          <a:ln>
            <a:miter lim="800000"/>
          </a:ln>
        </p:spPr>
        <p:txBody>
          <a:bodyPr rtlCol="0">
            <a:normAutofit/>
          </a:bodyPr>
          <a:lstStyle/>
          <a:p>
            <a:pPr fontAlgn="auto">
              <a:spcAft>
                <a:spcPts val="0"/>
              </a:spcAft>
              <a:buFont typeface="Arial" panose="020B0604020202020204" pitchFamily="34" charset="0"/>
              <a:buChar char="•"/>
              <a:defRPr/>
            </a:pPr>
            <a:r>
              <a:rPr lang="en-US">
                <a:noFill/>
              </a:rPr>
              <a:t> </a:t>
            </a:r>
          </a:p>
        </p:txBody>
      </p:sp>
      <p:sp>
        <p:nvSpPr>
          <p:cNvPr id="4" name="Footer Placeholder 3"/>
          <p:cNvSpPr>
            <a:spLocks noGrp="1"/>
          </p:cNvSpPr>
          <p:nvPr>
            <p:ph type="ftr" sz="quarter" idx="11"/>
          </p:nvPr>
        </p:nvSpPr>
        <p:spPr/>
        <p:txBody>
          <a:bodyPr/>
          <a:lstStyle/>
          <a:p>
            <a:pPr>
              <a:defRPr/>
            </a:pPr>
            <a:r>
              <a:rPr lang="en-US"/>
              <a:t>EMU - Manufacturing Technology</a:t>
            </a:r>
          </a:p>
        </p:txBody>
      </p:sp>
      <p:sp>
        <p:nvSpPr>
          <p:cNvPr id="2" name="TextBox 1"/>
          <p:cNvSpPr txBox="1"/>
          <p:nvPr/>
        </p:nvSpPr>
        <p:spPr>
          <a:xfrm>
            <a:off x="228600" y="2743200"/>
            <a:ext cx="2895600" cy="3846513"/>
          </a:xfrm>
          <a:prstGeom prst="rect">
            <a:avLst/>
          </a:prstGeom>
          <a:noFill/>
        </p:spPr>
        <p:txBody>
          <a:bodyPr>
            <a:spAutoFit/>
          </a:bodyPr>
          <a:lstStyle/>
          <a:p>
            <a:pPr marL="228600" indent="-228600" algn="l">
              <a:buFontTx/>
              <a:buAutoNum type="arabicPeriod"/>
              <a:defRPr/>
            </a:pPr>
            <a:r>
              <a:rPr lang="en-US" sz="2200" b="1" dirty="0"/>
              <a:t>v: velocity of liquid metal at base of </a:t>
            </a:r>
            <a:r>
              <a:rPr lang="en-US" sz="2200" b="1" dirty="0" err="1"/>
              <a:t>sprue</a:t>
            </a:r>
            <a:r>
              <a:rPr lang="en-US" sz="2200" b="1" dirty="0"/>
              <a:t> in cm/sec; g: 981cm/</a:t>
            </a:r>
            <a:r>
              <a:rPr lang="en-US" sz="2200" b="1" dirty="0" err="1"/>
              <a:t>sec.sec</a:t>
            </a:r>
            <a:r>
              <a:rPr lang="en-US" sz="2200" b="1" dirty="0"/>
              <a:t>; h: height of </a:t>
            </a:r>
            <a:r>
              <a:rPr lang="en-US" sz="2200" b="1" dirty="0" err="1"/>
              <a:t>sprue</a:t>
            </a:r>
            <a:r>
              <a:rPr lang="en-US" sz="2200" b="1" dirty="0"/>
              <a:t> in cm</a:t>
            </a:r>
          </a:p>
          <a:p>
            <a:pPr marL="228600" indent="-228600" algn="l">
              <a:buFontTx/>
              <a:buAutoNum type="arabicPeriod"/>
              <a:defRPr/>
            </a:pPr>
            <a:r>
              <a:rPr lang="en-US" sz="2200" b="1" dirty="0">
                <a:ea typeface="Cambria Math" panose="02040503050406030204" pitchFamily="18" charset="0"/>
                <a:cs typeface="Cambria Math" panose="02040503050406030204" pitchFamily="18" charset="0"/>
              </a:rPr>
              <a:t>v</a:t>
            </a:r>
            <a:r>
              <a:rPr lang="en-US" sz="1600" b="1" dirty="0">
                <a:ea typeface="Cambria Math" panose="02040503050406030204" pitchFamily="18" charset="0"/>
                <a:cs typeface="Cambria Math" panose="02040503050406030204" pitchFamily="18" charset="0"/>
              </a:rPr>
              <a:t>1</a:t>
            </a:r>
            <a:r>
              <a:rPr lang="en-US" sz="2200" b="1" dirty="0"/>
              <a:t>: velocity at section of area A</a:t>
            </a:r>
            <a:r>
              <a:rPr lang="en-US" sz="1600" b="1" dirty="0"/>
              <a:t>1</a:t>
            </a:r>
            <a:r>
              <a:rPr lang="en-US" sz="2200" b="1" dirty="0"/>
              <a:t>; v</a:t>
            </a:r>
            <a:r>
              <a:rPr lang="en-US" sz="1600" b="1" dirty="0"/>
              <a:t>2</a:t>
            </a:r>
            <a:r>
              <a:rPr lang="en-US" sz="2200" b="1" dirty="0"/>
              <a:t>: velocity at section of area A</a:t>
            </a:r>
            <a:r>
              <a:rPr lang="en-US" sz="1800" b="1" dirty="0"/>
              <a:t>2</a:t>
            </a:r>
          </a:p>
          <a:p>
            <a:pPr marL="228600" indent="-228600" algn="l">
              <a:buFontTx/>
              <a:buAutoNum type="arabicPeriod"/>
              <a:defRPr/>
            </a:pPr>
            <a:r>
              <a:rPr lang="en-US" sz="2200" b="1" dirty="0"/>
              <a:t>V: volume of mold cavity</a:t>
            </a:r>
          </a:p>
          <a:p>
            <a:pPr>
              <a:defRPr/>
            </a:pPr>
            <a:endParaRPr lang="tr-TR" dirty="0"/>
          </a:p>
        </p:txBody>
      </p:sp>
      <p:pic>
        <p:nvPicPr>
          <p:cNvPr id="2867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0900" y="2955925"/>
            <a:ext cx="5551488"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9754043">
            <a:off x="-428625" y="1508125"/>
            <a:ext cx="4343400" cy="708025"/>
          </a:xfrm>
          <a:prstGeom prst="rect">
            <a:avLst/>
          </a:prstGeom>
          <a:noFill/>
        </p:spPr>
        <p:txBody>
          <a:bodyPr>
            <a:spAutoFit/>
          </a:bodyPr>
          <a:lstStyle/>
          <a:p>
            <a:pPr>
              <a:defRPr/>
            </a:pPr>
            <a:r>
              <a:rPr lang="en-US" sz="4000" b="1" i="1" dirty="0">
                <a:solidFill>
                  <a:schemeClr val="accent1">
                    <a:lumMod val="75000"/>
                  </a:schemeClr>
                </a:solidFill>
              </a:rPr>
              <a:t>NOT INCLUDED</a:t>
            </a:r>
          </a:p>
        </p:txBody>
      </p:sp>
      <p:sp>
        <p:nvSpPr>
          <p:cNvPr id="36868" name="Rectangle 2"/>
          <p:cNvSpPr>
            <a:spLocks noGrp="1" noChangeArrowheads="1"/>
          </p:cNvSpPr>
          <p:nvPr>
            <p:ph type="title"/>
          </p:nvPr>
        </p:nvSpPr>
        <p:spPr>
          <a:xfrm>
            <a:off x="838200" y="152400"/>
            <a:ext cx="8229600" cy="914400"/>
          </a:xfrm>
        </p:spPr>
        <p:txBody>
          <a:bodyPr>
            <a:normAutofit fontScale="90000"/>
          </a:bodyPr>
          <a:lstStyle/>
          <a:p>
            <a:pPr fontAlgn="auto">
              <a:spcBef>
                <a:spcPts val="600"/>
              </a:spcBef>
              <a:spcAft>
                <a:spcPts val="0"/>
              </a:spcAft>
              <a:defRPr/>
            </a:pPr>
            <a:r>
              <a:rPr lang="en-US"/>
              <a:t>Calculation of Pouring Parameters: Example</a:t>
            </a:r>
          </a:p>
        </p:txBody>
      </p:sp>
      <p:sp>
        <p:nvSpPr>
          <p:cNvPr id="33796" name="Rectangle 3"/>
          <p:cNvSpPr>
            <a:spLocks noGrp="1" noRot="1" noChangeAspect="1" noMove="1" noResize="1" noEditPoints="1" noAdjustHandles="1" noChangeArrowheads="1" noChangeShapeType="1" noTextEdit="1"/>
          </p:cNvSpPr>
          <p:nvPr>
            <p:ph idx="1"/>
          </p:nvPr>
        </p:nvSpPr>
        <p:spPr>
          <a:xfrm>
            <a:off x="1600200" y="1447800"/>
            <a:ext cx="7239000" cy="4495800"/>
          </a:xfrm>
          <a:blipFill rotWithShape="1">
            <a:blip r:embed="rId3"/>
            <a:stretch>
              <a:fillRect l="-1348" t="-950"/>
            </a:stretch>
          </a:blipFill>
          <a:ln>
            <a:miter lim="800000"/>
          </a:ln>
        </p:spPr>
        <p:txBody>
          <a:bodyPr rtlCol="0">
            <a:normAutofit/>
          </a:bodyPr>
          <a:lstStyle/>
          <a:p>
            <a:pPr fontAlgn="auto">
              <a:spcAft>
                <a:spcPts val="0"/>
              </a:spcAft>
              <a:buFont typeface="Arial" panose="020B0604020202020204" pitchFamily="34" charset="0"/>
              <a:buChar char="•"/>
              <a:defRPr/>
            </a:pPr>
            <a:r>
              <a:rPr lang="en-US">
                <a:noFill/>
              </a:rPr>
              <a:t> </a:t>
            </a:r>
          </a:p>
        </p:txBody>
      </p:sp>
      <p:sp>
        <p:nvSpPr>
          <p:cNvPr id="4" name="Footer Placeholder 3"/>
          <p:cNvSpPr>
            <a:spLocks noGrp="1"/>
          </p:cNvSpPr>
          <p:nvPr>
            <p:ph type="ftr" sz="quarter" idx="11"/>
          </p:nvPr>
        </p:nvSpPr>
        <p:spPr/>
        <p:txBody>
          <a:bodyPr/>
          <a:lstStyle/>
          <a:p>
            <a:pPr>
              <a:defRPr/>
            </a:pPr>
            <a:r>
              <a:rPr lang="en-US"/>
              <a:t>EMU - Manufacturing Technology</a:t>
            </a:r>
          </a:p>
        </p:txBody>
      </p:sp>
      <p:sp>
        <p:nvSpPr>
          <p:cNvPr id="29702" name="TextBox 1"/>
          <p:cNvSpPr txBox="1">
            <a:spLocks noChangeArrowheads="1"/>
          </p:cNvSpPr>
          <p:nvPr/>
        </p:nvSpPr>
        <p:spPr bwMode="auto">
          <a:xfrm>
            <a:off x="228600" y="5410200"/>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algn="l" eaLnBrk="1" hangingPunct="1">
              <a:buFontTx/>
              <a:buAutoNum type="arabicPeriod"/>
            </a:pPr>
            <a:r>
              <a:rPr lang="en-US" sz="2000">
                <a:solidFill>
                  <a:srgbClr val="FF0000"/>
                </a:solidFill>
                <a:latin typeface="Calibri" panose="020F0502020204030204" pitchFamily="34" charset="0"/>
                <a:cs typeface="Calibri" panose="020F0502020204030204" pitchFamily="34" charset="0"/>
              </a:rPr>
              <a:t>If sprue area at its entrance is 5cm2, compute metal velocity at sprue entrance.</a:t>
            </a:r>
          </a:p>
          <a:p>
            <a:pPr algn="l" eaLnBrk="1" hangingPunct="1">
              <a:buFontTx/>
              <a:buAutoNum type="arabicPeriod"/>
            </a:pPr>
            <a:r>
              <a:rPr lang="en-US" sz="2000">
                <a:solidFill>
                  <a:srgbClr val="FF0000"/>
                </a:solidFill>
                <a:latin typeface="Calibri" panose="020F0502020204030204" pitchFamily="34" charset="0"/>
                <a:cs typeface="Calibri" panose="020F0502020204030204" pitchFamily="34" charset="0"/>
              </a:rPr>
              <a:t>Calculate velocity &amp; flow rate of metal when metal is in the midway of sprue </a:t>
            </a:r>
          </a:p>
        </p:txBody>
      </p:sp>
    </p:spTree>
  </p:cSld>
  <p:clrMapOvr>
    <a:masterClrMapping/>
  </p:clrMapOvr>
  <p:transition spd="slow"/>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normAutofit fontScale="90000"/>
          </a:bodyPr>
          <a:lstStyle/>
          <a:p>
            <a:pPr fontAlgn="auto">
              <a:spcBef>
                <a:spcPts val="600"/>
              </a:spcBef>
              <a:spcAft>
                <a:spcPts val="0"/>
              </a:spcAft>
              <a:defRPr/>
            </a:pPr>
            <a:r>
              <a:rPr lang="en-US"/>
              <a:t>Why Sprue X-section is kept taper ??</a:t>
            </a:r>
          </a:p>
        </p:txBody>
      </p:sp>
      <p:sp>
        <p:nvSpPr>
          <p:cNvPr id="37892" name="Rectangle 3"/>
          <p:cNvSpPr>
            <a:spLocks noGrp="1" noChangeArrowheads="1"/>
          </p:cNvSpPr>
          <p:nvPr>
            <p:ph idx="1"/>
          </p:nvPr>
        </p:nvSpPr>
        <p:spPr>
          <a:xfrm>
            <a:off x="1600200" y="1447800"/>
            <a:ext cx="7239000" cy="4953000"/>
          </a:xfrm>
        </p:spPr>
        <p:txBody>
          <a:bodyPr rtlCol="0">
            <a:normAutofit fontScale="85000" lnSpcReduction="20000"/>
          </a:bodyPr>
          <a:lstStyle/>
          <a:p>
            <a:pPr fontAlgn="auto">
              <a:spcAft>
                <a:spcPts val="0"/>
              </a:spcAft>
              <a:buFont typeface="Arial" panose="020B0604020202020204" pitchFamily="34" charset="0"/>
              <a:buChar char="•"/>
              <a:defRPr/>
            </a:pPr>
            <a:endParaRPr lang="en-US">
              <a:ea typeface="Cambria Math" panose="02040503050406030204" pitchFamily="18" charset="0"/>
              <a:cs typeface="Cambria Math" panose="02040503050406030204" pitchFamily="18" charset="0"/>
            </a:endParaRPr>
          </a:p>
          <a:p>
            <a:pPr fontAlgn="auto">
              <a:spcAft>
                <a:spcPts val="0"/>
              </a:spcAft>
              <a:buFont typeface="Arial" panose="020B0604020202020204" pitchFamily="34" charset="0"/>
              <a:buChar char="•"/>
              <a:defRPr/>
            </a:pPr>
            <a:endParaRPr lang="en-US">
              <a:ea typeface="Cambria Math" panose="02040503050406030204" pitchFamily="18" charset="0"/>
              <a:cs typeface="Cambria Math" panose="02040503050406030204" pitchFamily="18" charset="0"/>
            </a:endParaRPr>
          </a:p>
          <a:p>
            <a:pPr fontAlgn="auto">
              <a:spcAft>
                <a:spcPts val="0"/>
              </a:spcAft>
              <a:buFont typeface="Arial" panose="020B0604020202020204" pitchFamily="34" charset="0"/>
              <a:buChar char="•"/>
              <a:defRPr/>
            </a:pPr>
            <a:endParaRPr lang="en-US">
              <a:ea typeface="Cambria Math" panose="02040503050406030204" pitchFamily="18" charset="0"/>
              <a:cs typeface="Cambria Math" panose="02040503050406030204" pitchFamily="18" charset="0"/>
            </a:endParaRPr>
          </a:p>
          <a:p>
            <a:pPr fontAlgn="auto">
              <a:spcAft>
                <a:spcPts val="0"/>
              </a:spcAft>
              <a:buFont typeface="Arial" panose="020B0604020202020204" pitchFamily="34" charset="0"/>
              <a:buChar char="•"/>
              <a:defRPr/>
            </a:pPr>
            <a:endParaRPr lang="en-US">
              <a:ea typeface="Cambria Math" panose="02040503050406030204" pitchFamily="18" charset="0"/>
              <a:cs typeface="Cambria Math" panose="02040503050406030204" pitchFamily="18" charset="0"/>
            </a:endParaRPr>
          </a:p>
          <a:p>
            <a:pPr fontAlgn="auto">
              <a:spcAft>
                <a:spcPts val="0"/>
              </a:spcAft>
              <a:buFont typeface="Arial" panose="020B0604020202020204" pitchFamily="34" charset="0"/>
              <a:buChar char="•"/>
              <a:defRPr/>
            </a:pPr>
            <a:endParaRPr lang="en-US">
              <a:ea typeface="Cambria Math" panose="02040503050406030204" pitchFamily="18" charset="0"/>
              <a:cs typeface="Cambria Math" panose="02040503050406030204" pitchFamily="18" charset="0"/>
            </a:endParaRPr>
          </a:p>
          <a:p>
            <a:pPr fontAlgn="auto">
              <a:spcAft>
                <a:spcPts val="0"/>
              </a:spcAft>
              <a:buFont typeface="Arial" panose="020B0604020202020204" pitchFamily="34" charset="0"/>
              <a:buChar char="•"/>
              <a:defRPr/>
            </a:pPr>
            <a:endParaRPr lang="en-US">
              <a:ea typeface="Cambria Math" panose="02040503050406030204" pitchFamily="18" charset="0"/>
              <a:cs typeface="Cambria Math" panose="02040503050406030204" pitchFamily="18" charset="0"/>
            </a:endParaRPr>
          </a:p>
          <a:p>
            <a:pPr fontAlgn="auto">
              <a:spcAft>
                <a:spcPts val="0"/>
              </a:spcAft>
              <a:buFont typeface="Arial" panose="020B0604020202020204" pitchFamily="34" charset="0"/>
              <a:buChar char="•"/>
              <a:defRPr/>
            </a:pPr>
            <a:endParaRPr lang="en-US">
              <a:ea typeface="Cambria Math" panose="02040503050406030204" pitchFamily="18" charset="0"/>
              <a:cs typeface="Cambria Math" panose="02040503050406030204" pitchFamily="18" charset="0"/>
            </a:endParaRPr>
          </a:p>
          <a:p>
            <a:pPr fontAlgn="auto">
              <a:spcAft>
                <a:spcPts val="0"/>
              </a:spcAft>
              <a:buFont typeface="Arial" panose="020B0604020202020204" pitchFamily="34" charset="0"/>
              <a:buChar char="•"/>
              <a:defRPr/>
            </a:pPr>
            <a:r>
              <a:rPr lang="en-US"/>
              <a:t>In order to keep volume flow rate (Q=VA) </a:t>
            </a:r>
            <a:r>
              <a:rPr lang="en-US">
                <a:solidFill>
                  <a:srgbClr val="C00000"/>
                </a:solidFill>
              </a:rPr>
              <a:t>constant</a:t>
            </a:r>
            <a:r>
              <a:rPr lang="en-US"/>
              <a:t>. In case, x-section is fixed, increased fluid velocity due to gravity will increase flow rate. This can cause </a:t>
            </a:r>
            <a:r>
              <a:rPr lang="en-US">
                <a:solidFill>
                  <a:srgbClr val="C00000"/>
                </a:solidFill>
              </a:rPr>
              <a:t>air entrapment</a:t>
            </a:r>
            <a:r>
              <a:rPr lang="en-US"/>
              <a:t> into liquid metal.  </a:t>
            </a:r>
          </a:p>
          <a:p>
            <a:pPr fontAlgn="auto">
              <a:spcAft>
                <a:spcPts val="0"/>
              </a:spcAft>
              <a:buFont typeface="Arial" panose="020B0604020202020204" pitchFamily="34" charset="0"/>
              <a:buChar char="•"/>
              <a:defRPr/>
            </a:pPr>
            <a:endParaRPr lang="tr-TR">
              <a:ea typeface="Cambria Math" panose="02040503050406030204" pitchFamily="18" charset="0"/>
              <a:cs typeface="Cambria Math" panose="02040503050406030204" pitchFamily="18" charset="0"/>
            </a:endParaRP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3072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6575" y="1295400"/>
            <a:ext cx="58134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4525963"/>
          </a:xfrm>
        </p:spPr>
        <p:txBody>
          <a:bodyPr/>
          <a:lstStyle/>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sz="8000" b="1" dirty="0"/>
              <a:t>Week 11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fontAlgn="auto">
              <a:spcAft>
                <a:spcPts val="0"/>
              </a:spcAft>
              <a:defRPr/>
            </a:pPr>
            <a:r>
              <a:rPr lang="en-US"/>
              <a:t>Fluidity</a:t>
            </a:r>
          </a:p>
        </p:txBody>
      </p:sp>
      <p:sp>
        <p:nvSpPr>
          <p:cNvPr id="3" name="Content Placeholder 2"/>
          <p:cNvSpPr>
            <a:spLocks noGrp="1"/>
          </p:cNvSpPr>
          <p:nvPr>
            <p:ph idx="1"/>
          </p:nvPr>
        </p:nvSpPr>
        <p:spPr/>
        <p:txBody>
          <a:bodyPr rtlCol="0">
            <a:normAutofit fontScale="92500" lnSpcReduction="10000"/>
          </a:bodyPr>
          <a:lstStyle/>
          <a:p>
            <a:pPr marL="0" indent="0" fontAlgn="auto">
              <a:spcAft>
                <a:spcPts val="0"/>
              </a:spcAft>
              <a:buFont typeface="Wingdings" panose="05000000000000000000" pitchFamily="2" charset="2"/>
              <a:buNone/>
              <a:defRPr/>
            </a:pPr>
            <a:r>
              <a:rPr lang="en-US" dirty="0"/>
              <a:t>A measure of the capability of the metal to flow into and fill the mold before freezing.</a:t>
            </a:r>
          </a:p>
          <a:p>
            <a:pPr fontAlgn="auto">
              <a:spcAft>
                <a:spcPts val="0"/>
              </a:spcAft>
              <a:defRPr/>
            </a:pPr>
            <a:r>
              <a:rPr lang="en-US" dirty="0"/>
              <a:t>Fluidity is the inverse of viscosity (resistance to flow)</a:t>
            </a:r>
          </a:p>
          <a:p>
            <a:pPr marL="0" indent="0" fontAlgn="auto">
              <a:spcAft>
                <a:spcPts val="0"/>
              </a:spcAft>
              <a:buFont typeface="Wingdings" panose="05000000000000000000" pitchFamily="2" charset="2"/>
              <a:buNone/>
              <a:defRPr/>
            </a:pPr>
            <a:r>
              <a:rPr lang="en-US" dirty="0">
                <a:solidFill>
                  <a:srgbClr val="7030A0"/>
                </a:solidFill>
              </a:rPr>
              <a:t>Factors affecting fluidity are:</a:t>
            </a:r>
          </a:p>
          <a:p>
            <a:pPr fontAlgn="auto">
              <a:spcAft>
                <a:spcPts val="0"/>
              </a:spcAft>
              <a:buFontTx/>
              <a:buChar char="-"/>
              <a:defRPr/>
            </a:pPr>
            <a:r>
              <a:rPr lang="en-US" dirty="0"/>
              <a:t>Pouring temperature relative to melting point</a:t>
            </a:r>
          </a:p>
          <a:p>
            <a:pPr fontAlgn="auto">
              <a:spcAft>
                <a:spcPts val="0"/>
              </a:spcAft>
              <a:buFontTx/>
              <a:buChar char="-"/>
              <a:defRPr/>
            </a:pPr>
            <a:r>
              <a:rPr lang="en-US" dirty="0"/>
              <a:t>Metal composition</a:t>
            </a:r>
          </a:p>
          <a:p>
            <a:pPr fontAlgn="auto">
              <a:spcAft>
                <a:spcPts val="0"/>
              </a:spcAft>
              <a:buFontTx/>
              <a:buChar char="-"/>
              <a:defRPr/>
            </a:pPr>
            <a:r>
              <a:rPr lang="en-US" dirty="0"/>
              <a:t>Viscosity of the liquid metal</a:t>
            </a:r>
          </a:p>
          <a:p>
            <a:pPr fontAlgn="auto">
              <a:spcAft>
                <a:spcPts val="0"/>
              </a:spcAft>
              <a:buFontTx/>
              <a:buChar char="-"/>
              <a:defRPr/>
            </a:pPr>
            <a:r>
              <a:rPr lang="en-US" dirty="0"/>
              <a:t>Heat transfer to surrounding</a:t>
            </a:r>
          </a:p>
          <a:p>
            <a:pPr fontAlgn="auto">
              <a:spcAft>
                <a:spcPts val="0"/>
              </a:spcAft>
              <a:buFontTx/>
              <a:buChar char="-"/>
              <a:defRPr/>
            </a:pPr>
            <a:endParaRPr lang="en-US" dirty="0"/>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fontAlgn="auto">
              <a:spcBef>
                <a:spcPts val="600"/>
              </a:spcBef>
              <a:spcAft>
                <a:spcPts val="0"/>
              </a:spcAft>
              <a:defRPr/>
            </a:pPr>
            <a:r>
              <a:rPr lang="en-US"/>
              <a:t>Solidification of Metals </a:t>
            </a:r>
          </a:p>
        </p:txBody>
      </p:sp>
      <p:sp>
        <p:nvSpPr>
          <p:cNvPr id="34820" name="Rectangle 3"/>
          <p:cNvSpPr>
            <a:spLocks noGrp="1" noChangeArrowheads="1"/>
          </p:cNvSpPr>
          <p:nvPr>
            <p:ph idx="1"/>
          </p:nvPr>
        </p:nvSpPr>
        <p:spPr/>
        <p:txBody>
          <a:bodyPr/>
          <a:lstStyle/>
          <a:p>
            <a:pPr>
              <a:buFont typeface="Wingdings" panose="05000000000000000000" pitchFamily="2" charset="2"/>
              <a:buNone/>
            </a:pPr>
            <a:r>
              <a:rPr lang="en-US"/>
              <a:t>It is the transformation of molten metal back into solid state</a:t>
            </a:r>
          </a:p>
          <a:p>
            <a:r>
              <a:rPr lang="en-US"/>
              <a:t>Solidification differs depending on whether the metal is </a:t>
            </a:r>
          </a:p>
          <a:p>
            <a:pPr lvl="1"/>
            <a:r>
              <a:rPr lang="en-US" sz="2400"/>
              <a:t>A pure element or </a:t>
            </a:r>
          </a:p>
          <a:p>
            <a:pPr lvl="1"/>
            <a:r>
              <a:rPr lang="en-US" sz="2400"/>
              <a:t>An alloy</a:t>
            </a:r>
          </a:p>
          <a:p>
            <a:pPr lvl="1"/>
            <a:r>
              <a:rPr lang="en-US" sz="2400"/>
              <a:t>A Eutectic alloy</a:t>
            </a:r>
          </a:p>
        </p:txBody>
      </p:sp>
      <p:sp>
        <p:nvSpPr>
          <p:cNvPr id="4" name="Footer Placeholder 3"/>
          <p:cNvSpPr>
            <a:spLocks noGrp="1"/>
          </p:cNvSpPr>
          <p:nvPr>
            <p:ph type="ftr" sz="quarter" idx="11"/>
          </p:nvPr>
        </p:nvSpPr>
        <p:spPr/>
        <p:txBody>
          <a:bodyPr/>
          <a:lstStyle/>
          <a:p>
            <a:pPr>
              <a:defRPr/>
            </a:pPr>
            <a:r>
              <a:rPr lang="en-US" dirty="0"/>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820">
                                            <p:txEl>
                                              <p:pRg st="1" end="1"/>
                                            </p:txEl>
                                          </p:spTgt>
                                        </p:tgtEl>
                                        <p:attrNameLst>
                                          <p:attrName>style.visibility</p:attrName>
                                        </p:attrNameLst>
                                      </p:cBhvr>
                                      <p:to>
                                        <p:strVal val="visible"/>
                                      </p:to>
                                    </p:set>
                                    <p:animEffect transition="in" filter="barn(inVertical)">
                                      <p:cBhvr>
                                        <p:cTn id="7" dur="500"/>
                                        <p:tgtEl>
                                          <p:spTgt spid="34820">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4820">
                                            <p:txEl>
                                              <p:pRg st="2" end="2"/>
                                            </p:txEl>
                                          </p:spTgt>
                                        </p:tgtEl>
                                        <p:attrNameLst>
                                          <p:attrName>style.visibility</p:attrName>
                                        </p:attrNameLst>
                                      </p:cBhvr>
                                      <p:to>
                                        <p:strVal val="visible"/>
                                      </p:to>
                                    </p:set>
                                    <p:animEffect transition="in" filter="barn(inVertical)">
                                      <p:cBhvr>
                                        <p:cTn id="10" dur="500"/>
                                        <p:tgtEl>
                                          <p:spTgt spid="3482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4820">
                                            <p:txEl>
                                              <p:pRg st="3" end="3"/>
                                            </p:txEl>
                                          </p:spTgt>
                                        </p:tgtEl>
                                        <p:attrNameLst>
                                          <p:attrName>style.visibility</p:attrName>
                                        </p:attrNameLst>
                                      </p:cBhvr>
                                      <p:to>
                                        <p:strVal val="visible"/>
                                      </p:to>
                                    </p:set>
                                    <p:animEffect transition="in" filter="barn(inVertical)">
                                      <p:cBhvr>
                                        <p:cTn id="15" dur="500"/>
                                        <p:tgtEl>
                                          <p:spTgt spid="34820">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4820">
                                            <p:txEl>
                                              <p:pRg st="4" end="4"/>
                                            </p:txEl>
                                          </p:spTgt>
                                        </p:tgtEl>
                                        <p:attrNameLst>
                                          <p:attrName>style.visibility</p:attrName>
                                        </p:attrNameLst>
                                      </p:cBhvr>
                                      <p:to>
                                        <p:strVal val="visible"/>
                                      </p:to>
                                    </p:set>
                                    <p:animEffect transition="in" filter="barn(inVertical)">
                                      <p:cBhvr>
                                        <p:cTn id="20" dur="500"/>
                                        <p:tgtEl>
                                          <p:spTgt spid="348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143000" y="76200"/>
            <a:ext cx="7696200" cy="914400"/>
          </a:xfrm>
        </p:spPr>
        <p:txBody>
          <a:bodyPr/>
          <a:lstStyle/>
          <a:p>
            <a:pPr fontAlgn="auto">
              <a:spcBef>
                <a:spcPts val="600"/>
              </a:spcBef>
              <a:spcAft>
                <a:spcPts val="0"/>
              </a:spcAft>
              <a:defRPr/>
            </a:pPr>
            <a:r>
              <a:rPr lang="en-US"/>
              <a:t>Solidification: Pure Metals </a:t>
            </a:r>
          </a:p>
        </p:txBody>
      </p:sp>
      <p:sp>
        <p:nvSpPr>
          <p:cNvPr id="2" name="Content Placeholder 1"/>
          <p:cNvSpPr>
            <a:spLocks noGrp="1"/>
          </p:cNvSpPr>
          <p:nvPr>
            <p:ph sz="half" idx="1"/>
          </p:nvPr>
        </p:nvSpPr>
        <p:spPr>
          <a:xfrm>
            <a:off x="76200" y="838200"/>
            <a:ext cx="4267200" cy="5486400"/>
          </a:xfrm>
        </p:spPr>
        <p:txBody>
          <a:bodyPr>
            <a:normAutofit/>
          </a:bodyPr>
          <a:lstStyle/>
          <a:p>
            <a:pPr marL="0" indent="0">
              <a:buFont typeface="Arial" panose="020B0604020202020204" pitchFamily="34" charset="0"/>
              <a:buChar char="•"/>
            </a:pPr>
            <a:r>
              <a:rPr lang="en-US" sz="2200">
                <a:solidFill>
                  <a:srgbClr val="7030A0"/>
                </a:solidFill>
              </a:rPr>
              <a:t>Ref cooling curve</a:t>
            </a:r>
            <a:r>
              <a:rPr lang="en-US" sz="2200"/>
              <a:t>:</a:t>
            </a:r>
          </a:p>
          <a:p>
            <a:pPr marL="0" indent="0">
              <a:buFontTx/>
              <a:buChar char="-"/>
            </a:pPr>
            <a:r>
              <a:rPr lang="en-US" sz="2200"/>
              <a:t>Pure metal solidifies at a </a:t>
            </a:r>
            <a:r>
              <a:rPr lang="en-US" sz="2200">
                <a:solidFill>
                  <a:srgbClr val="C00000"/>
                </a:solidFill>
              </a:rPr>
              <a:t>constant</a:t>
            </a:r>
            <a:r>
              <a:rPr lang="en-US" sz="2200"/>
              <a:t> temperature equal to its freezing point (same as melting point).</a:t>
            </a:r>
          </a:p>
          <a:p>
            <a:pPr marL="0" indent="0">
              <a:buFontTx/>
              <a:buChar char="-"/>
            </a:pPr>
            <a:r>
              <a:rPr lang="en-US" sz="2200"/>
              <a:t>Local freezing time= Time from freezing begins and completed</a:t>
            </a:r>
          </a:p>
          <a:p>
            <a:pPr marL="0" indent="0">
              <a:buFontTx/>
              <a:buChar char="-"/>
            </a:pPr>
            <a:r>
              <a:rPr lang="en-US" sz="2200"/>
              <a:t>Total freezing time= Time from pouring to freezing completed</a:t>
            </a:r>
          </a:p>
          <a:p>
            <a:pPr marL="0" indent="0">
              <a:buFontTx/>
              <a:buChar char="-"/>
            </a:pPr>
            <a:r>
              <a:rPr lang="en-US" sz="2200"/>
              <a:t>After freezing is completed, the solid continues to cool at a rate indicated by downward slope of curve</a:t>
            </a:r>
          </a:p>
          <a:p>
            <a:pPr marL="0" indent="0">
              <a:buFontTx/>
              <a:buChar char="-"/>
            </a:pPr>
            <a:endParaRPr lang="en-US" sz="2400"/>
          </a:p>
          <a:p>
            <a:pPr marL="0" indent="0">
              <a:buFont typeface="Wingdings" panose="05000000000000000000" pitchFamily="2" charset="2"/>
              <a:buNone/>
            </a:pPr>
            <a:endParaRPr lang="en-US" sz="2400"/>
          </a:p>
        </p:txBody>
      </p:sp>
      <p:sp>
        <p:nvSpPr>
          <p:cNvPr id="33795" name="Content Placeholder 2"/>
          <p:cNvSpPr>
            <a:spLocks noGrp="1"/>
          </p:cNvSpPr>
          <p:nvPr>
            <p:ph sz="half" idx="2"/>
          </p:nvPr>
        </p:nvSpPr>
        <p:spPr>
          <a:xfrm>
            <a:off x="4953000" y="1447800"/>
            <a:ext cx="3886200" cy="5029200"/>
          </a:xfrm>
        </p:spPr>
        <p:txBody>
          <a:bodyPr/>
          <a:lstStyle/>
          <a:p>
            <a:pPr marL="0" indent="0">
              <a:buFont typeface="Wingdings" panose="05000000000000000000" pitchFamily="2" charset="2"/>
              <a:buNone/>
            </a:pPr>
            <a:endParaRPr lang="tr-TR"/>
          </a:p>
        </p:txBody>
      </p:sp>
      <p:sp>
        <p:nvSpPr>
          <p:cNvPr id="4" name="Footer Placeholder 3"/>
          <p:cNvSpPr>
            <a:spLocks noGrp="1"/>
          </p:cNvSpPr>
          <p:nvPr>
            <p:ph type="ftr" sz="quarter" idx="11"/>
          </p:nvPr>
        </p:nvSpPr>
        <p:spPr/>
        <p:txBody>
          <a:bodyPr/>
          <a:lstStyle/>
          <a:p>
            <a:pPr>
              <a:defRPr/>
            </a:pPr>
            <a:r>
              <a:rPr lang="en-US" dirty="0"/>
              <a:t>EMU - Manufacturing Technology</a:t>
            </a:r>
          </a:p>
        </p:txBody>
      </p:sp>
      <p:pic>
        <p:nvPicPr>
          <p:cNvPr id="33798" name="Picture 6"/>
          <p:cNvPicPr>
            <a:picLocks noChangeAspect="1" noChangeArrowheads="1"/>
          </p:cNvPicPr>
          <p:nvPr/>
        </p:nvPicPr>
        <p:blipFill>
          <a:blip r:embed="rId3">
            <a:extLst>
              <a:ext uri="{28A0092B-C50C-407E-A947-70E740481C1C}">
                <a14:useLocalDpi xmlns:a14="http://schemas.microsoft.com/office/drawing/2010/main" val="0"/>
              </a:ext>
            </a:extLst>
          </a:blip>
          <a:srcRect t="2927"/>
          <a:stretch>
            <a:fillRect/>
          </a:stretch>
        </p:blipFill>
        <p:spPr bwMode="auto">
          <a:xfrm>
            <a:off x="4343400" y="990600"/>
            <a:ext cx="48418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724400"/>
            <a:ext cx="22082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fontAlgn="auto">
              <a:spcBef>
                <a:spcPts val="600"/>
              </a:spcBef>
              <a:spcAft>
                <a:spcPts val="0"/>
              </a:spcAft>
              <a:defRPr/>
            </a:pPr>
            <a:r>
              <a:rPr lang="en-US"/>
              <a:t>Solidification: Pure Metals </a:t>
            </a:r>
          </a:p>
        </p:txBody>
      </p:sp>
      <p:sp>
        <p:nvSpPr>
          <p:cNvPr id="2" name="Content Placeholder 1"/>
          <p:cNvSpPr>
            <a:spLocks noGrp="1"/>
          </p:cNvSpPr>
          <p:nvPr>
            <p:ph sz="half" idx="1"/>
          </p:nvPr>
        </p:nvSpPr>
        <p:spPr>
          <a:xfrm>
            <a:off x="76200" y="1447800"/>
            <a:ext cx="5334000" cy="4419600"/>
          </a:xfrm>
        </p:spPr>
        <p:txBody>
          <a:bodyPr>
            <a:normAutofit/>
          </a:bodyPr>
          <a:lstStyle/>
          <a:p>
            <a:pPr marL="0" indent="0">
              <a:lnSpc>
                <a:spcPct val="90000"/>
              </a:lnSpc>
              <a:buFontTx/>
              <a:buChar char="-"/>
            </a:pPr>
            <a:r>
              <a:rPr lang="en-US" sz="2400"/>
              <a:t>Because of the chilling action of the mold wall, a thin skin of solid metal is initially formed at interface immediately after pouring.</a:t>
            </a:r>
          </a:p>
          <a:p>
            <a:pPr marL="0" indent="0">
              <a:lnSpc>
                <a:spcPct val="90000"/>
              </a:lnSpc>
              <a:buFontTx/>
              <a:buChar char="-"/>
            </a:pPr>
            <a:r>
              <a:rPr lang="en-US" sz="2400"/>
              <a:t>The skin formed initially has equi-axed, fine grained and randomly oriented structure. This is because of rapid cooling. </a:t>
            </a:r>
          </a:p>
          <a:p>
            <a:pPr marL="0" indent="0">
              <a:lnSpc>
                <a:spcPct val="90000"/>
              </a:lnSpc>
              <a:buFontTx/>
              <a:buChar char="-"/>
            </a:pPr>
            <a:r>
              <a:rPr lang="en-US" sz="2400"/>
              <a:t>As freezing proceeds, the grains grow inwardly, away from heat flow direction, as needles or spine of solid metal.</a:t>
            </a:r>
          </a:p>
          <a:p>
            <a:pPr marL="0" indent="0">
              <a:lnSpc>
                <a:spcPct val="90000"/>
              </a:lnSpc>
              <a:buFontTx/>
              <a:buChar char="-"/>
            </a:pPr>
            <a:endParaRPr lang="en-US" sz="2400"/>
          </a:p>
          <a:p>
            <a:pPr marL="0" indent="0">
              <a:lnSpc>
                <a:spcPct val="90000"/>
              </a:lnSpc>
              <a:buFont typeface="Wingdings" panose="05000000000000000000" pitchFamily="2" charset="2"/>
              <a:buNone/>
            </a:pPr>
            <a:endParaRPr lang="en-US" sz="2400"/>
          </a:p>
        </p:txBody>
      </p:sp>
      <p:sp>
        <p:nvSpPr>
          <p:cNvPr id="41988" name="Content Placeholder 2"/>
          <p:cNvSpPr>
            <a:spLocks noGrp="1"/>
          </p:cNvSpPr>
          <p:nvPr>
            <p:ph sz="half" idx="2"/>
          </p:nvPr>
        </p:nvSpPr>
        <p:spPr>
          <a:xfrm>
            <a:off x="5791200" y="1447800"/>
            <a:ext cx="3048000" cy="5029200"/>
          </a:xfrm>
        </p:spPr>
        <p:txBody>
          <a:bodyPr rtlCol="0">
            <a:normAutofit/>
          </a:bodyPr>
          <a:lstStyle/>
          <a:p>
            <a:pPr marL="0" indent="0" fontAlgn="auto">
              <a:spcAft>
                <a:spcPts val="0"/>
              </a:spcAft>
              <a:buFont typeface="Wingdings" panose="05000000000000000000" pitchFamily="2" charset="2"/>
              <a:buNone/>
              <a:defRPr/>
            </a:pPr>
            <a:r>
              <a:rPr lang="en-US" sz="200"/>
              <a:t>-</a:t>
            </a:r>
            <a:endParaRPr lang="tr-TR" sz="200"/>
          </a:p>
        </p:txBody>
      </p:sp>
      <p:sp>
        <p:nvSpPr>
          <p:cNvPr id="4" name="Footer Placeholder 3"/>
          <p:cNvSpPr>
            <a:spLocks noGrp="1"/>
          </p:cNvSpPr>
          <p:nvPr>
            <p:ph type="ftr" sz="quarter" idx="11"/>
          </p:nvPr>
        </p:nvSpPr>
        <p:spPr/>
        <p:txBody>
          <a:bodyPr/>
          <a:lstStyle/>
          <a:p>
            <a:pPr>
              <a:defRPr/>
            </a:pPr>
            <a:r>
              <a:rPr lang="en-US" dirty="0"/>
              <a:t>EMU - Manufacturing Technology</a:t>
            </a:r>
          </a:p>
        </p:txBody>
      </p:sp>
      <p:pic>
        <p:nvPicPr>
          <p:cNvPr id="348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324100"/>
            <a:ext cx="28098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9325" y="5686425"/>
            <a:ext cx="66198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fontAlgn="auto">
              <a:spcBef>
                <a:spcPts val="600"/>
              </a:spcBef>
              <a:spcAft>
                <a:spcPts val="0"/>
              </a:spcAft>
              <a:defRPr/>
            </a:pPr>
            <a:r>
              <a:rPr lang="en-US"/>
              <a:t>Solidification: Pure Metals </a:t>
            </a:r>
          </a:p>
        </p:txBody>
      </p:sp>
      <p:sp>
        <p:nvSpPr>
          <p:cNvPr id="2" name="Content Placeholder 1"/>
          <p:cNvSpPr>
            <a:spLocks noGrp="1"/>
          </p:cNvSpPr>
          <p:nvPr>
            <p:ph sz="half" idx="1"/>
          </p:nvPr>
        </p:nvSpPr>
        <p:spPr>
          <a:xfrm>
            <a:off x="76200" y="1447800"/>
            <a:ext cx="4762500" cy="5257800"/>
          </a:xfrm>
        </p:spPr>
        <p:txBody>
          <a:bodyPr>
            <a:normAutofit/>
          </a:bodyPr>
          <a:lstStyle/>
          <a:p>
            <a:pPr marL="0" indent="0">
              <a:buFontTx/>
              <a:buChar char="-"/>
            </a:pPr>
            <a:r>
              <a:rPr lang="en-US" sz="2400"/>
              <a:t>On further growth of spine, lateral branches are formed, and as these branches grow further branches are formed at right angle to the first branches. This type of growth is called </a:t>
            </a:r>
            <a:r>
              <a:rPr lang="en-US" sz="2400" i="1">
                <a:solidFill>
                  <a:srgbClr val="7030A0"/>
                </a:solidFill>
              </a:rPr>
              <a:t>dendritic growth</a:t>
            </a:r>
            <a:r>
              <a:rPr lang="en-US" sz="2400"/>
              <a:t>.</a:t>
            </a:r>
          </a:p>
          <a:p>
            <a:pPr marL="0" indent="0">
              <a:buFontTx/>
              <a:buChar char="-"/>
            </a:pPr>
            <a:r>
              <a:rPr lang="en-US" sz="2400"/>
              <a:t>The dendritic grains are coarse, columnar and aligned towards the center of casting.</a:t>
            </a:r>
          </a:p>
          <a:p>
            <a:pPr marL="0" indent="0">
              <a:buFont typeface="Wingdings" panose="05000000000000000000" pitchFamily="2" charset="2"/>
              <a:buNone/>
            </a:pPr>
            <a:endParaRPr lang="en-US" sz="2400"/>
          </a:p>
        </p:txBody>
      </p:sp>
      <p:pic>
        <p:nvPicPr>
          <p:cNvPr id="35843"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262562" y="2472531"/>
            <a:ext cx="2809875" cy="2781300"/>
          </a:xfrm>
          <a:noFill/>
        </p:spPr>
      </p:pic>
      <p:sp>
        <p:nvSpPr>
          <p:cNvPr id="4" name="Footer Placeholder 3"/>
          <p:cNvSpPr>
            <a:spLocks noGrp="1"/>
          </p:cNvSpPr>
          <p:nvPr>
            <p:ph type="ftr" sz="quarter" idx="11"/>
          </p:nvPr>
        </p:nvSpPr>
        <p:spPr/>
        <p:txBody>
          <a:bodyPr/>
          <a:lstStyle/>
          <a:p>
            <a:pPr>
              <a:defRPr/>
            </a:pPr>
            <a:r>
              <a:rPr lang="en-US" dirty="0"/>
              <a:t>EMU - Manufacturing Technology</a:t>
            </a:r>
          </a:p>
        </p:txBody>
      </p:sp>
      <p:pic>
        <p:nvPicPr>
          <p:cNvPr id="358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610225"/>
            <a:ext cx="66198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fontAlgn="auto">
              <a:spcBef>
                <a:spcPts val="600"/>
              </a:spcBef>
              <a:spcAft>
                <a:spcPts val="0"/>
              </a:spcAft>
              <a:defRPr/>
            </a:pPr>
            <a:r>
              <a:rPr lang="en-US"/>
              <a:t>Solidification: Most Alloys </a:t>
            </a:r>
          </a:p>
        </p:txBody>
      </p:sp>
      <p:sp>
        <p:nvSpPr>
          <p:cNvPr id="2" name="Content Placeholder 1"/>
          <p:cNvSpPr>
            <a:spLocks noGrp="1"/>
          </p:cNvSpPr>
          <p:nvPr>
            <p:ph sz="half" idx="1"/>
          </p:nvPr>
        </p:nvSpPr>
        <p:spPr>
          <a:xfrm>
            <a:off x="76200" y="1219200"/>
            <a:ext cx="8686800" cy="5257800"/>
          </a:xfrm>
        </p:spPr>
        <p:txBody>
          <a:bodyPr>
            <a:normAutofit/>
          </a:bodyPr>
          <a:lstStyle/>
          <a:p>
            <a:pPr marL="0" indent="0">
              <a:buFontTx/>
              <a:buChar char="-"/>
            </a:pPr>
            <a:r>
              <a:rPr lang="en-US" sz="2200"/>
              <a:t>Most alloys freeze at range of temperature rather than at a single temperature.</a:t>
            </a:r>
          </a:p>
          <a:p>
            <a:pPr marL="0" indent="0">
              <a:buFontTx/>
              <a:buChar char="-"/>
            </a:pPr>
            <a:r>
              <a:rPr lang="en-US" sz="2200"/>
              <a:t>Freezing begins from liquidus temperature and completes at solidus temperature.</a:t>
            </a:r>
          </a:p>
          <a:p>
            <a:pPr marL="0" indent="0">
              <a:buFontTx/>
              <a:buChar char="-"/>
            </a:pPr>
            <a:r>
              <a:rPr lang="en-US" sz="2200"/>
              <a:t>The cooling begins in the same manner as that in pure metals; a thin skin is formed at the interface of mold and makes shell as freezing proceeds.</a:t>
            </a:r>
          </a:p>
          <a:p>
            <a:pPr marL="0" indent="0">
              <a:buFont typeface="Wingdings" panose="05000000000000000000" pitchFamily="2" charset="2"/>
              <a:buNone/>
            </a:pPr>
            <a:endParaRPr lang="en-US" sz="2400"/>
          </a:p>
        </p:txBody>
      </p:sp>
      <p:sp>
        <p:nvSpPr>
          <p:cNvPr id="4" name="Footer Placeholder 3"/>
          <p:cNvSpPr>
            <a:spLocks noGrp="1"/>
          </p:cNvSpPr>
          <p:nvPr>
            <p:ph type="ftr" sz="quarter" idx="11"/>
          </p:nvPr>
        </p:nvSpPr>
        <p:spPr/>
        <p:txBody>
          <a:bodyPr/>
          <a:lstStyle/>
          <a:p>
            <a:pPr>
              <a:defRPr/>
            </a:pPr>
            <a:r>
              <a:rPr lang="en-US" dirty="0"/>
              <a:t>EMU - Manufacturing Technology</a:t>
            </a:r>
          </a:p>
        </p:txBody>
      </p:sp>
      <p:pic>
        <p:nvPicPr>
          <p:cNvPr id="368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850" y="3505200"/>
            <a:ext cx="6203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037138"/>
            <a:ext cx="21288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lstStyle/>
          <a:p>
            <a:r>
              <a:rPr lang="en-US" dirty="0"/>
              <a:t>Planetary mill</a:t>
            </a:r>
          </a:p>
        </p:txBody>
      </p:sp>
      <p:sp>
        <p:nvSpPr>
          <p:cNvPr id="3" name="Content Placeholder 2"/>
          <p:cNvSpPr>
            <a:spLocks noGrp="1"/>
          </p:cNvSpPr>
          <p:nvPr>
            <p:ph idx="1"/>
          </p:nvPr>
        </p:nvSpPr>
        <p:spPr>
          <a:xfrm>
            <a:off x="0" y="1143000"/>
            <a:ext cx="6781800" cy="5715000"/>
          </a:xfrm>
        </p:spPr>
        <p:txBody>
          <a:bodyPr>
            <a:normAutofit fontScale="77500" lnSpcReduction="20000"/>
          </a:bodyPr>
          <a:lstStyle/>
          <a:p>
            <a:pPr algn="just"/>
            <a:r>
              <a:rPr lang="en-US" dirty="0"/>
              <a:t>Consist of a pair of heavy backing rolls surrounded by a large number of planetary rolls.</a:t>
            </a:r>
          </a:p>
          <a:p>
            <a:pPr algn="just"/>
            <a:r>
              <a:rPr lang="en-US" dirty="0"/>
              <a:t>Each planetary roll gives an almost constant reduction to the slab as it sweeps out a circular path between the backing rolls and the slab.</a:t>
            </a:r>
          </a:p>
          <a:p>
            <a:pPr algn="just"/>
            <a:r>
              <a:rPr lang="en-US" dirty="0"/>
              <a:t>As each pair of planetary rolls ceases to have contact with the work piece, another pair of rolls makes contact and repeat that reduction.</a:t>
            </a:r>
          </a:p>
          <a:p>
            <a:pPr algn="just"/>
            <a:r>
              <a:rPr lang="en-US" dirty="0"/>
              <a:t>The overall reduction is the summation of a series of small reductions by each pair of rolls. Therefore, the planetary mill can hot reduces a slab directly to strip in one pass through the mill.</a:t>
            </a:r>
          </a:p>
          <a:p>
            <a:pPr algn="just"/>
            <a:r>
              <a:rPr lang="en-US" dirty="0"/>
              <a:t>The operation requires feed rolls to introduce the slab into the mill, and a pair of </a:t>
            </a:r>
            <a:r>
              <a:rPr lang="en-US" dirty="0" err="1"/>
              <a:t>planishing</a:t>
            </a:r>
            <a:r>
              <a:rPr lang="en-US" dirty="0"/>
              <a:t> rolls on the exit to improve the surface finish.</a:t>
            </a:r>
          </a:p>
        </p:txBody>
      </p:sp>
      <p:pic>
        <p:nvPicPr>
          <p:cNvPr id="1026" name="Picture 2"/>
          <p:cNvPicPr>
            <a:picLocks noChangeAspect="1" noChangeArrowheads="1"/>
          </p:cNvPicPr>
          <p:nvPr/>
        </p:nvPicPr>
        <p:blipFill>
          <a:blip r:embed="rId2" cstate="print"/>
          <a:srcRect/>
          <a:stretch>
            <a:fillRect/>
          </a:stretch>
        </p:blipFill>
        <p:spPr bwMode="auto">
          <a:xfrm>
            <a:off x="6781800" y="4063285"/>
            <a:ext cx="2362200" cy="2794715"/>
          </a:xfrm>
          <a:prstGeom prst="rect">
            <a:avLst/>
          </a:prstGeom>
          <a:noFill/>
          <a:ln w="9525">
            <a:noFill/>
            <a:miter lim="800000"/>
            <a:headEnd/>
            <a:tailEnd/>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fontAlgn="auto">
              <a:spcBef>
                <a:spcPts val="600"/>
              </a:spcBef>
              <a:spcAft>
                <a:spcPts val="0"/>
              </a:spcAft>
              <a:defRPr/>
            </a:pPr>
            <a:r>
              <a:rPr lang="en-US"/>
              <a:t>Solidification: Most Alloys </a:t>
            </a:r>
          </a:p>
        </p:txBody>
      </p:sp>
      <p:sp>
        <p:nvSpPr>
          <p:cNvPr id="2" name="Content Placeholder 1"/>
          <p:cNvSpPr>
            <a:spLocks noGrp="1"/>
          </p:cNvSpPr>
          <p:nvPr>
            <p:ph sz="half" idx="1"/>
          </p:nvPr>
        </p:nvSpPr>
        <p:spPr>
          <a:xfrm>
            <a:off x="76200" y="1447800"/>
            <a:ext cx="4762500" cy="5257800"/>
          </a:xfrm>
        </p:spPr>
        <p:txBody>
          <a:bodyPr>
            <a:normAutofit/>
          </a:bodyPr>
          <a:lstStyle/>
          <a:p>
            <a:pPr marL="0" indent="0">
              <a:buFontTx/>
              <a:buChar char="-"/>
            </a:pPr>
            <a:r>
              <a:rPr lang="en-US" sz="2400"/>
              <a:t>The dendrites begin to form with freezing. However, due to large temperature spread between solidus and liquidus, the earlier portion of dendritic grains extract higher % of elements from liquid solution than the portion of grain formed later.</a:t>
            </a:r>
          </a:p>
          <a:p>
            <a:pPr marL="0" indent="0">
              <a:buFontTx/>
              <a:buChar char="-"/>
            </a:pPr>
            <a:r>
              <a:rPr lang="en-US" sz="2400"/>
              <a:t>As a result, the molten metal in the center of mold cavity depletes from the elements and hence forms a different structure (</a:t>
            </a:r>
            <a:r>
              <a:rPr lang="en-US" sz="2400">
                <a:solidFill>
                  <a:srgbClr val="7030A0"/>
                </a:solidFill>
              </a:rPr>
              <a:t>see Fig</a:t>
            </a:r>
            <a:r>
              <a:rPr lang="en-US" sz="2400"/>
              <a:t>).</a:t>
            </a:r>
          </a:p>
          <a:p>
            <a:pPr marL="0" indent="0">
              <a:buFont typeface="Wingdings" panose="05000000000000000000" pitchFamily="2" charset="2"/>
              <a:buNone/>
            </a:pPr>
            <a:endParaRPr lang="en-US" sz="2400"/>
          </a:p>
        </p:txBody>
      </p:sp>
      <p:sp>
        <p:nvSpPr>
          <p:cNvPr id="37891" name="Content Placeholder 2"/>
          <p:cNvSpPr>
            <a:spLocks noGrp="1"/>
          </p:cNvSpPr>
          <p:nvPr>
            <p:ph sz="half" idx="2"/>
          </p:nvPr>
        </p:nvSpPr>
        <p:spPr>
          <a:xfrm>
            <a:off x="4953000" y="1447800"/>
            <a:ext cx="3886200" cy="5029200"/>
          </a:xfrm>
        </p:spPr>
        <p:txBody>
          <a:bodyPr/>
          <a:lstStyle/>
          <a:p>
            <a:pPr marL="0" indent="0">
              <a:buFont typeface="Wingdings" panose="05000000000000000000" pitchFamily="2" charset="2"/>
              <a:buNone/>
            </a:pPr>
            <a:r>
              <a:rPr lang="en-US"/>
              <a:t>-</a:t>
            </a:r>
            <a:endParaRPr lang="tr-TR"/>
          </a:p>
        </p:txBody>
      </p:sp>
      <p:sp>
        <p:nvSpPr>
          <p:cNvPr id="4" name="Footer Placeholder 3"/>
          <p:cNvSpPr>
            <a:spLocks noGrp="1"/>
          </p:cNvSpPr>
          <p:nvPr>
            <p:ph type="ftr" sz="quarter" idx="11"/>
          </p:nvPr>
        </p:nvSpPr>
        <p:spPr/>
        <p:txBody>
          <a:bodyPr/>
          <a:lstStyle/>
          <a:p>
            <a:pPr>
              <a:defRPr/>
            </a:pPr>
            <a:r>
              <a:rPr lang="en-US" dirty="0"/>
              <a:t>EMU - Manufacturing Technology</a:t>
            </a:r>
          </a:p>
        </p:txBody>
      </p:sp>
      <p:pic>
        <p:nvPicPr>
          <p:cNvPr id="378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863" y="3927475"/>
            <a:ext cx="2262187"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6237288"/>
            <a:ext cx="627221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713" y="1409700"/>
            <a:ext cx="21209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Box 2"/>
          <p:cNvSpPr txBox="1">
            <a:spLocks noChangeArrowheads="1"/>
          </p:cNvSpPr>
          <p:nvPr/>
        </p:nvSpPr>
        <p:spPr bwMode="auto">
          <a:xfrm>
            <a:off x="7186613" y="1981200"/>
            <a:ext cx="1201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r>
              <a:rPr lang="en-US" sz="2000" b="1"/>
              <a:t>Pure metal</a:t>
            </a:r>
            <a:endParaRPr lang="tr-TR" sz="2000" b="1"/>
          </a:p>
        </p:txBody>
      </p:sp>
      <p:sp>
        <p:nvSpPr>
          <p:cNvPr id="37898" name="TextBox 2"/>
          <p:cNvSpPr txBox="1">
            <a:spLocks noChangeArrowheads="1"/>
          </p:cNvSpPr>
          <p:nvPr/>
        </p:nvSpPr>
        <p:spPr bwMode="auto">
          <a:xfrm>
            <a:off x="7369175" y="4727575"/>
            <a:ext cx="1201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r>
              <a:rPr lang="en-US" sz="2000" b="1"/>
              <a:t>Fe-Ni Alloy</a:t>
            </a:r>
            <a:endParaRPr lang="tr-TR" sz="2000" b="1"/>
          </a:p>
        </p:txBody>
      </p:sp>
      <p:sp>
        <p:nvSpPr>
          <p:cNvPr id="37899" name="Rectangle 2"/>
          <p:cNvSpPr>
            <a:spLocks noChangeArrowheads="1"/>
          </p:cNvSpPr>
          <p:nvPr/>
        </p:nvSpPr>
        <p:spPr bwMode="auto">
          <a:xfrm>
            <a:off x="5886450" y="3733800"/>
            <a:ext cx="481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0000"/>
                </a:solidFill>
              </a:rPr>
              <a:t>Fe</a:t>
            </a:r>
            <a:endParaRPr lang="en-US">
              <a:solidFill>
                <a:srgbClr val="FF0000"/>
              </a:solidFill>
            </a:endParaRPr>
          </a:p>
        </p:txBody>
      </p:sp>
    </p:spTree>
  </p:cSld>
  <p:clrMapOvr>
    <a:masterClrMapping/>
  </p:clrMapOvr>
  <p:transition spd="slow"/>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fontAlgn="auto">
              <a:spcBef>
                <a:spcPts val="600"/>
              </a:spcBef>
              <a:spcAft>
                <a:spcPts val="0"/>
              </a:spcAft>
              <a:defRPr/>
            </a:pPr>
            <a:r>
              <a:rPr lang="en-US"/>
              <a:t>Solidification: Eutectic Alloys</a:t>
            </a:r>
          </a:p>
        </p:txBody>
      </p:sp>
      <p:sp>
        <p:nvSpPr>
          <p:cNvPr id="38914" name="Content Placeholder 1"/>
          <p:cNvSpPr>
            <a:spLocks noGrp="1"/>
          </p:cNvSpPr>
          <p:nvPr>
            <p:ph sz="half" idx="1"/>
          </p:nvPr>
        </p:nvSpPr>
        <p:spPr>
          <a:xfrm>
            <a:off x="76200" y="1447800"/>
            <a:ext cx="8915400" cy="5257800"/>
          </a:xfrm>
        </p:spPr>
        <p:txBody>
          <a:bodyPr/>
          <a:lstStyle/>
          <a:p>
            <a:pPr marL="0" indent="0"/>
            <a:r>
              <a:rPr lang="en-US" sz="2400"/>
              <a:t>Eutectic alloys solidify similar to pure metals.</a:t>
            </a:r>
          </a:p>
          <a:p>
            <a:pPr marL="0" indent="0"/>
            <a:r>
              <a:rPr lang="en-US" sz="2400"/>
              <a:t>Eutectic point on phase diagram is a point at which the liquid, on cooling, completely converts into solid at one temp. No intermediate phase (L+S) exists.</a:t>
            </a:r>
          </a:p>
          <a:p>
            <a:pPr marL="0" indent="0"/>
            <a:r>
              <a:rPr lang="en-US" sz="2400"/>
              <a:t>Al-Si (11.6% Si) and Cast Iron (4.3% C) are relevant casting eutectic alloys.</a:t>
            </a:r>
          </a:p>
          <a:p>
            <a:pPr marL="0" indent="0"/>
            <a:endParaRPr lang="en-US" sz="2400"/>
          </a:p>
        </p:txBody>
      </p:sp>
      <p:sp>
        <p:nvSpPr>
          <p:cNvPr id="4" name="Footer Placeholder 3"/>
          <p:cNvSpPr>
            <a:spLocks noGrp="1"/>
          </p:cNvSpPr>
          <p:nvPr>
            <p:ph type="ftr" sz="quarter" idx="11"/>
          </p:nvPr>
        </p:nvSpPr>
        <p:spPr/>
        <p:txBody>
          <a:bodyPr/>
          <a:lstStyle/>
          <a:p>
            <a:pPr>
              <a:defRPr/>
            </a:pPr>
            <a:r>
              <a:rPr lang="en-US" dirty="0"/>
              <a:t>EMU - Manufacturing Technology</a:t>
            </a:r>
          </a:p>
        </p:txBody>
      </p:sp>
      <p:pic>
        <p:nvPicPr>
          <p:cNvPr id="38917" name="Picture 2"/>
          <p:cNvPicPr>
            <a:picLocks noChangeAspect="1" noChangeArrowheads="1"/>
          </p:cNvPicPr>
          <p:nvPr/>
        </p:nvPicPr>
        <p:blipFill>
          <a:blip r:embed="rId3">
            <a:extLst>
              <a:ext uri="{28A0092B-C50C-407E-A947-70E740481C1C}">
                <a14:useLocalDpi xmlns:a14="http://schemas.microsoft.com/office/drawing/2010/main" val="0"/>
              </a:ext>
            </a:extLst>
          </a:blip>
          <a:srcRect r="6734"/>
          <a:stretch>
            <a:fillRect/>
          </a:stretch>
        </p:blipFill>
        <p:spPr bwMode="auto">
          <a:xfrm>
            <a:off x="3733800" y="3581400"/>
            <a:ext cx="4103688"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9754043">
            <a:off x="-428625" y="1508125"/>
            <a:ext cx="4343400" cy="708025"/>
          </a:xfrm>
          <a:prstGeom prst="rect">
            <a:avLst/>
          </a:prstGeom>
          <a:noFill/>
        </p:spPr>
        <p:txBody>
          <a:bodyPr>
            <a:spAutoFit/>
          </a:bodyPr>
          <a:lstStyle/>
          <a:p>
            <a:pPr>
              <a:defRPr/>
            </a:pPr>
            <a:r>
              <a:rPr lang="en-US" sz="4000" b="1" i="1" dirty="0">
                <a:solidFill>
                  <a:schemeClr val="accent1">
                    <a:lumMod val="75000"/>
                  </a:schemeClr>
                </a:solidFill>
              </a:rPr>
              <a:t>NOT INCLUDED</a:t>
            </a:r>
          </a:p>
        </p:txBody>
      </p:sp>
      <p:sp>
        <p:nvSpPr>
          <p:cNvPr id="47107" name="Rectangle 2"/>
          <p:cNvSpPr>
            <a:spLocks noGrp="1" noChangeArrowheads="1"/>
          </p:cNvSpPr>
          <p:nvPr>
            <p:ph type="title"/>
          </p:nvPr>
        </p:nvSpPr>
        <p:spPr/>
        <p:txBody>
          <a:bodyPr>
            <a:normAutofit fontScale="90000"/>
          </a:bodyPr>
          <a:lstStyle/>
          <a:p>
            <a:pPr fontAlgn="auto">
              <a:spcBef>
                <a:spcPts val="600"/>
              </a:spcBef>
              <a:spcAft>
                <a:spcPts val="0"/>
              </a:spcAft>
              <a:defRPr/>
            </a:pPr>
            <a:r>
              <a:rPr lang="en-US"/>
              <a:t>Solidification Time &amp; Chorinov’s Rule</a:t>
            </a:r>
          </a:p>
        </p:txBody>
      </p:sp>
      <p:sp>
        <p:nvSpPr>
          <p:cNvPr id="2" name="Content Placeholder 1"/>
          <p:cNvSpPr>
            <a:spLocks noGrp="1" noRot="1" noChangeAspect="1" noMove="1" noResize="1" noEditPoints="1" noAdjustHandles="1" noChangeArrowheads="1" noChangeShapeType="1" noTextEdit="1"/>
          </p:cNvSpPr>
          <p:nvPr>
            <p:ph sz="half" idx="1"/>
          </p:nvPr>
        </p:nvSpPr>
        <p:spPr>
          <a:xfrm>
            <a:off x="76200" y="1447800"/>
            <a:ext cx="8915400" cy="5257800"/>
          </a:xfrm>
          <a:blipFill rotWithShape="1">
            <a:blip r:embed="rId3"/>
            <a:stretch>
              <a:fillRect l="-1094" r="-616"/>
            </a:stretch>
          </a:blipFill>
          <a:ln>
            <a:miter lim="800000"/>
          </a:ln>
        </p:spPr>
        <p:txBody>
          <a:bodyPr rtlCol="0">
            <a:normAutofit/>
          </a:bodyPr>
          <a:lstStyle/>
          <a:p>
            <a:pPr fontAlgn="auto">
              <a:spcAft>
                <a:spcPts val="0"/>
              </a:spcAft>
              <a:buFont typeface="Arial" panose="020B0604020202020204" pitchFamily="34" charset="0"/>
              <a:buChar char="•"/>
              <a:defRPr/>
            </a:pPr>
            <a:r>
              <a:rPr lang="en-US">
                <a:noFill/>
              </a:rPr>
              <a:t> </a:t>
            </a:r>
          </a:p>
        </p:txBody>
      </p:sp>
      <p:sp>
        <p:nvSpPr>
          <p:cNvPr id="4" name="Footer Placeholder 3"/>
          <p:cNvSpPr>
            <a:spLocks noGrp="1"/>
          </p:cNvSpPr>
          <p:nvPr>
            <p:ph type="ftr" sz="quarter" idx="11"/>
          </p:nvPr>
        </p:nvSpPr>
        <p:spPr/>
        <p:txBody>
          <a:bodyPr/>
          <a:lstStyle/>
          <a:p>
            <a:pPr>
              <a:defRPr/>
            </a:pPr>
            <a:r>
              <a:rPr lang="en-US" dirty="0"/>
              <a:t>EMU - Manufacturing Technology</a:t>
            </a:r>
          </a:p>
        </p:txBody>
      </p:sp>
      <p:sp>
        <p:nvSpPr>
          <p:cNvPr id="39942" name="Rectangle 2"/>
          <p:cNvSpPr>
            <a:spLocks noChangeArrowheads="1"/>
          </p:cNvSpPr>
          <p:nvPr/>
        </p:nvSpPr>
        <p:spPr bwMode="auto">
          <a:xfrm>
            <a:off x="6481763" y="1447800"/>
            <a:ext cx="2111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FF0000"/>
                </a:solidFill>
              </a:rPr>
              <a:t>Chorinov’s Rule</a:t>
            </a:r>
          </a:p>
        </p:txBody>
      </p:sp>
    </p:spTree>
  </p:cSld>
  <p:clrMapOvr>
    <a:masterClrMapping/>
  </p:clrMapOvr>
  <p:transition spd="slow"/>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1143000" y="76200"/>
            <a:ext cx="7696200" cy="609600"/>
          </a:xfrm>
        </p:spPr>
        <p:txBody>
          <a:bodyPr>
            <a:normAutofit fontScale="90000"/>
          </a:bodyPr>
          <a:lstStyle/>
          <a:p>
            <a:pPr fontAlgn="auto">
              <a:spcAft>
                <a:spcPts val="0"/>
              </a:spcAft>
              <a:defRPr/>
            </a:pPr>
            <a:r>
              <a:rPr lang="en-US"/>
              <a:t>Shrinkage in Solidification and Cooling</a:t>
            </a:r>
          </a:p>
        </p:txBody>
      </p:sp>
      <p:sp>
        <p:nvSpPr>
          <p:cNvPr id="50180" name="Rectangle 3"/>
          <p:cNvSpPr>
            <a:spLocks noGrp="1" noChangeArrowheads="1"/>
          </p:cNvSpPr>
          <p:nvPr>
            <p:ph idx="1"/>
          </p:nvPr>
        </p:nvSpPr>
        <p:spPr>
          <a:xfrm>
            <a:off x="228600" y="1447800"/>
            <a:ext cx="3886200" cy="5257800"/>
          </a:xfrm>
        </p:spPr>
        <p:txBody>
          <a:bodyPr rtlCol="0">
            <a:normAutofit lnSpcReduction="10000"/>
          </a:bodyPr>
          <a:lstStyle/>
          <a:p>
            <a:pPr fontAlgn="auto">
              <a:spcAft>
                <a:spcPts val="0"/>
              </a:spcAft>
              <a:buFont typeface="Wingdings" panose="05000000000000000000" pitchFamily="2" charset="2"/>
              <a:buNone/>
              <a:defRPr/>
            </a:pPr>
            <a:endParaRPr lang="en-US" sz="2000" dirty="0"/>
          </a:p>
          <a:p>
            <a:pPr fontAlgn="auto">
              <a:spcAft>
                <a:spcPts val="0"/>
              </a:spcAft>
              <a:buFont typeface="Wingdings" panose="05000000000000000000" pitchFamily="2" charset="2"/>
              <a:buNone/>
              <a:defRPr/>
            </a:pPr>
            <a:endParaRPr lang="en-US" sz="2000" dirty="0"/>
          </a:p>
          <a:p>
            <a:pPr fontAlgn="auto">
              <a:spcAft>
                <a:spcPts val="0"/>
              </a:spcAft>
              <a:buFont typeface="Wingdings" panose="05000000000000000000" pitchFamily="2" charset="2"/>
              <a:buNone/>
              <a:defRPr/>
            </a:pPr>
            <a:endParaRPr lang="en-US" sz="2000" dirty="0"/>
          </a:p>
          <a:p>
            <a:pPr fontAlgn="auto">
              <a:spcAft>
                <a:spcPts val="0"/>
              </a:spcAft>
              <a:buFont typeface="Wingdings" panose="05000000000000000000" pitchFamily="2" charset="2"/>
              <a:buNone/>
              <a:defRPr/>
            </a:pPr>
            <a:endParaRPr lang="en-US" sz="2000" dirty="0"/>
          </a:p>
          <a:p>
            <a:pPr fontAlgn="auto">
              <a:spcAft>
                <a:spcPts val="0"/>
              </a:spcAft>
              <a:buFont typeface="Wingdings" panose="05000000000000000000" pitchFamily="2" charset="2"/>
              <a:buNone/>
              <a:defRPr/>
            </a:pPr>
            <a:endParaRPr lang="en-US" sz="2000" dirty="0"/>
          </a:p>
          <a:p>
            <a:pPr fontAlgn="auto">
              <a:spcAft>
                <a:spcPts val="0"/>
              </a:spcAft>
              <a:buFont typeface="Wingdings" panose="05000000000000000000" pitchFamily="2" charset="2"/>
              <a:buNone/>
              <a:defRPr/>
            </a:pPr>
            <a:endParaRPr lang="en-US" sz="2000" dirty="0"/>
          </a:p>
          <a:p>
            <a:pPr fontAlgn="auto">
              <a:spcAft>
                <a:spcPts val="0"/>
              </a:spcAft>
              <a:buFont typeface="Wingdings" panose="05000000000000000000" pitchFamily="2" charset="2"/>
              <a:buNone/>
              <a:defRPr/>
            </a:pPr>
            <a:endParaRPr lang="en-US" sz="2000" dirty="0"/>
          </a:p>
          <a:p>
            <a:pPr marL="0" indent="0" fontAlgn="auto">
              <a:spcAft>
                <a:spcPts val="0"/>
              </a:spcAft>
              <a:buFont typeface="Wingdings" panose="05000000000000000000" pitchFamily="2" charset="2"/>
              <a:buNone/>
              <a:defRPr/>
            </a:pPr>
            <a:r>
              <a:rPr lang="en-US" sz="2000" dirty="0">
                <a:solidFill>
                  <a:srgbClr val="FF0000"/>
                </a:solidFill>
              </a:rPr>
              <a:t>Shrinkage occurs in 3 steps: </a:t>
            </a:r>
            <a:r>
              <a:rPr lang="en-US" sz="2000" dirty="0"/>
              <a:t>a. while cooling of metal in liquid form (</a:t>
            </a:r>
            <a:r>
              <a:rPr lang="en-US" sz="2000" dirty="0">
                <a:solidFill>
                  <a:srgbClr val="7030A0"/>
                </a:solidFill>
              </a:rPr>
              <a:t>liquid contraction</a:t>
            </a:r>
            <a:r>
              <a:rPr lang="en-US" sz="2000" dirty="0"/>
              <a:t>); b. during phase transformation from liquid to solid (</a:t>
            </a:r>
            <a:r>
              <a:rPr lang="en-US" sz="2000" dirty="0">
                <a:solidFill>
                  <a:srgbClr val="7030A0"/>
                </a:solidFill>
              </a:rPr>
              <a:t>solidification shrinkage</a:t>
            </a:r>
            <a:r>
              <a:rPr lang="en-US" sz="2000" dirty="0"/>
              <a:t>); c. while solidified metal is cooled down to room temperature (</a:t>
            </a:r>
            <a:r>
              <a:rPr lang="en-US" sz="2000" dirty="0">
                <a:solidFill>
                  <a:srgbClr val="7030A0"/>
                </a:solidFill>
              </a:rPr>
              <a:t>solid thermal contraction</a:t>
            </a:r>
            <a:r>
              <a:rPr lang="en-US" sz="2000" dirty="0"/>
              <a:t>).</a:t>
            </a:r>
          </a:p>
          <a:p>
            <a:pPr marL="0" indent="0" fontAlgn="auto">
              <a:spcAft>
                <a:spcPts val="0"/>
              </a:spcAft>
              <a:buFont typeface="Wingdings" panose="05000000000000000000" pitchFamily="2" charset="2"/>
              <a:buNone/>
              <a:defRPr/>
            </a:pPr>
            <a:endParaRPr lang="en-US" sz="2000" dirty="0"/>
          </a:p>
          <a:p>
            <a:pPr fontAlgn="auto">
              <a:spcAft>
                <a:spcPts val="0"/>
              </a:spcAft>
              <a:buFont typeface="Wingdings" panose="05000000000000000000" pitchFamily="2" charset="2"/>
              <a:buNone/>
              <a:defRPr/>
            </a:pPr>
            <a:r>
              <a:rPr lang="en-US" sz="1500" dirty="0"/>
              <a:t>	</a:t>
            </a:r>
          </a:p>
        </p:txBody>
      </p:sp>
      <p:sp>
        <p:nvSpPr>
          <p:cNvPr id="5" name="Footer Placeholder 3"/>
          <p:cNvSpPr>
            <a:spLocks noGrp="1"/>
          </p:cNvSpPr>
          <p:nvPr>
            <p:ph type="ftr" sz="quarter" idx="11"/>
          </p:nvPr>
        </p:nvSpPr>
        <p:spPr/>
        <p:txBody>
          <a:bodyPr/>
          <a:lstStyle/>
          <a:p>
            <a:pPr>
              <a:defRPr/>
            </a:pPr>
            <a:r>
              <a:rPr lang="en-US"/>
              <a:t>EMU - Manufacturing Technology</a:t>
            </a:r>
          </a:p>
        </p:txBody>
      </p:sp>
      <p:pic>
        <p:nvPicPr>
          <p:cNvPr id="40965" name="Picture 4" descr="w0092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69342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p:cNvPicPr>
            <a:picLocks noChangeAspect="1" noChangeArrowheads="1"/>
          </p:cNvPicPr>
          <p:nvPr/>
        </p:nvPicPr>
        <p:blipFill>
          <a:blip r:embed="rId4">
            <a:extLst>
              <a:ext uri="{28A0092B-C50C-407E-A947-70E740481C1C}">
                <a14:useLocalDpi xmlns:a14="http://schemas.microsoft.com/office/drawing/2010/main" val="0"/>
              </a:ext>
            </a:extLst>
          </a:blip>
          <a:srcRect t="2927"/>
          <a:stretch>
            <a:fillRect/>
          </a:stretch>
        </p:blipFill>
        <p:spPr bwMode="auto">
          <a:xfrm>
            <a:off x="4267200" y="3581400"/>
            <a:ext cx="4224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normAutofit fontScale="90000"/>
          </a:bodyPr>
          <a:lstStyle/>
          <a:p>
            <a:pPr fontAlgn="auto">
              <a:spcAft>
                <a:spcPts val="0"/>
              </a:spcAft>
              <a:defRPr/>
            </a:pPr>
            <a:r>
              <a:rPr lang="en-US"/>
              <a:t>Shrinkage in Solidification and Cooling</a:t>
            </a:r>
          </a:p>
        </p:txBody>
      </p:sp>
      <p:sp>
        <p:nvSpPr>
          <p:cNvPr id="41987" name="Rectangle 3"/>
          <p:cNvSpPr>
            <a:spLocks noGrp="1" noChangeArrowheads="1"/>
          </p:cNvSpPr>
          <p:nvPr>
            <p:ph idx="1"/>
          </p:nvPr>
        </p:nvSpPr>
        <p:spPr>
          <a:xfrm>
            <a:off x="990600" y="1447800"/>
            <a:ext cx="7848600" cy="5181600"/>
          </a:xfrm>
        </p:spPr>
        <p:txBody>
          <a:bodyPr/>
          <a:lstStyle/>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r>
              <a:rPr lang="en-US" sz="2000"/>
              <a:t>(2) reduction in height and formation of shrinkage cavity caused by solidification shrinkage; (3) further reduction in height and diameter due to thermal contraction during cooling of solid metal (dimensional reductions are exaggerated for clarity).</a:t>
            </a:r>
          </a:p>
          <a:p>
            <a:pPr>
              <a:buFont typeface="Wingdings" panose="05000000000000000000" pitchFamily="2" charset="2"/>
              <a:buNone/>
            </a:pPr>
            <a:r>
              <a:rPr lang="en-US" sz="2000">
                <a:solidFill>
                  <a:srgbClr val="FF0066"/>
                </a:solidFill>
              </a:rPr>
              <a:t>Why cavity forms at top , why not at bottom?</a:t>
            </a:r>
          </a:p>
        </p:txBody>
      </p:sp>
      <p:sp>
        <p:nvSpPr>
          <p:cNvPr id="5" name="Footer Placeholder 3"/>
          <p:cNvSpPr>
            <a:spLocks noGrp="1"/>
          </p:cNvSpPr>
          <p:nvPr>
            <p:ph type="ftr" sz="quarter" idx="11"/>
          </p:nvPr>
        </p:nvSpPr>
        <p:spPr/>
        <p:txBody>
          <a:bodyPr/>
          <a:lstStyle/>
          <a:p>
            <a:pPr>
              <a:defRPr/>
            </a:pPr>
            <a:r>
              <a:rPr lang="en-US"/>
              <a:t>EMU - Manufacturing Technology</a:t>
            </a:r>
          </a:p>
        </p:txBody>
      </p:sp>
      <p:pic>
        <p:nvPicPr>
          <p:cNvPr id="41989" name="Picture 4" descr="w0092c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200"/>
            <a:ext cx="60198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a:xfrm>
            <a:off x="304800" y="76200"/>
            <a:ext cx="8686800" cy="914400"/>
          </a:xfrm>
        </p:spPr>
        <p:txBody>
          <a:bodyPr>
            <a:normAutofit fontScale="90000"/>
          </a:bodyPr>
          <a:lstStyle/>
          <a:p>
            <a:pPr fontAlgn="auto">
              <a:spcBef>
                <a:spcPts val="600"/>
              </a:spcBef>
              <a:spcAft>
                <a:spcPts val="0"/>
              </a:spcAft>
              <a:defRPr/>
            </a:pPr>
            <a:r>
              <a:rPr lang="en-US"/>
              <a:t>Solidification Shrinkage (</a:t>
            </a:r>
            <a:r>
              <a:rPr lang="en-US" sz="2000"/>
              <a:t>Liquid –Solid transformation</a:t>
            </a:r>
            <a:r>
              <a:rPr lang="en-US"/>
              <a:t>)</a:t>
            </a:r>
          </a:p>
        </p:txBody>
      </p:sp>
      <p:sp>
        <p:nvSpPr>
          <p:cNvPr id="37892" name="Rectangle 3"/>
          <p:cNvSpPr>
            <a:spLocks noGrp="1" noChangeArrowheads="1"/>
          </p:cNvSpPr>
          <p:nvPr>
            <p:ph idx="1"/>
          </p:nvPr>
        </p:nvSpPr>
        <p:spPr/>
        <p:txBody>
          <a:bodyPr/>
          <a:lstStyle/>
          <a:p>
            <a:r>
              <a:rPr lang="en-US"/>
              <a:t>Occurs in nearly all metals because the solid phase has a higher density than the liquid phase </a:t>
            </a:r>
          </a:p>
          <a:p>
            <a:r>
              <a:rPr lang="en-US"/>
              <a:t>Thus, solidification causes a reduction in volume per unit mass of metal</a:t>
            </a:r>
          </a:p>
          <a:p>
            <a:r>
              <a:rPr lang="en-US">
                <a:solidFill>
                  <a:srgbClr val="7030A0"/>
                </a:solidFill>
              </a:rPr>
              <a:t>Exception</a:t>
            </a:r>
            <a:r>
              <a:rPr lang="en-US"/>
              <a:t>: cast iron with high C content </a:t>
            </a:r>
          </a:p>
          <a:p>
            <a:pPr lvl="1"/>
            <a:r>
              <a:rPr lang="en-US" sz="2400"/>
              <a:t>Graphitization during final stages of freezing causes expansion that counteracts volumetric decrease associated with phase change </a:t>
            </a:r>
          </a:p>
        </p:txBody>
      </p:sp>
      <p:sp>
        <p:nvSpPr>
          <p:cNvPr id="4" name="Footer Placeholder 3"/>
          <p:cNvSpPr>
            <a:spLocks noGrp="1"/>
          </p:cNvSpPr>
          <p:nvPr>
            <p:ph type="ftr" sz="quarter" idx="11"/>
          </p:nvPr>
        </p:nvSpPr>
        <p:spPr/>
        <p:txBody>
          <a:bodyPr/>
          <a:lstStyle/>
          <a:p>
            <a:pPr>
              <a:defRPr/>
            </a:pPr>
            <a:r>
              <a:rPr lang="en-US"/>
              <a:t>EMU - Manufacturing Technology</a:t>
            </a:r>
          </a:p>
        </p:txBody>
      </p:sp>
      <p:sp>
        <p:nvSpPr>
          <p:cNvPr id="43013" name="TextBox 1"/>
          <p:cNvSpPr txBox="1">
            <a:spLocks noChangeArrowheads="1"/>
          </p:cNvSpPr>
          <p:nvPr/>
        </p:nvSpPr>
        <p:spPr bwMode="auto">
          <a:xfrm>
            <a:off x="1143000" y="5486400"/>
            <a:ext cx="579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algn="l" eaLnBrk="1" hangingPunct="1"/>
            <a:r>
              <a:rPr lang="en-US">
                <a:solidFill>
                  <a:srgbClr val="FF0000"/>
                </a:solidFill>
              </a:rPr>
              <a:t>Why solidification shrinkage is negligible in Cast Irons??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892">
                                            <p:txEl>
                                              <p:pRg st="1" end="1"/>
                                            </p:txEl>
                                          </p:spTgt>
                                        </p:tgtEl>
                                        <p:attrNameLst>
                                          <p:attrName>style.visibility</p:attrName>
                                        </p:attrNameLst>
                                      </p:cBhvr>
                                      <p:to>
                                        <p:strVal val="visible"/>
                                      </p:to>
                                    </p:set>
                                    <p:animEffect transition="in" filter="wipe(down)">
                                      <p:cBhvr>
                                        <p:cTn id="7" dur="500"/>
                                        <p:tgtEl>
                                          <p:spTgt spid="3789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892">
                                            <p:txEl>
                                              <p:pRg st="2" end="2"/>
                                            </p:txEl>
                                          </p:spTgt>
                                        </p:tgtEl>
                                        <p:attrNameLst>
                                          <p:attrName>style.visibility</p:attrName>
                                        </p:attrNameLst>
                                      </p:cBhvr>
                                      <p:to>
                                        <p:strVal val="visible"/>
                                      </p:to>
                                    </p:set>
                                    <p:animEffect transition="in" filter="wipe(down)">
                                      <p:cBhvr>
                                        <p:cTn id="12" dur="500"/>
                                        <p:tgtEl>
                                          <p:spTgt spid="37892">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7892">
                                            <p:txEl>
                                              <p:pRg st="3" end="3"/>
                                            </p:txEl>
                                          </p:spTgt>
                                        </p:tgtEl>
                                        <p:attrNameLst>
                                          <p:attrName>style.visibility</p:attrName>
                                        </p:attrNameLst>
                                      </p:cBhvr>
                                      <p:to>
                                        <p:strVal val="visible"/>
                                      </p:to>
                                    </p:set>
                                    <p:animEffect transition="in" filter="wipe(down)">
                                      <p:cBhvr>
                                        <p:cTn id="15" dur="500"/>
                                        <p:tgtEl>
                                          <p:spTgt spid="378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fontAlgn="auto">
              <a:spcBef>
                <a:spcPts val="600"/>
              </a:spcBef>
              <a:spcAft>
                <a:spcPts val="0"/>
              </a:spcAft>
              <a:defRPr/>
            </a:pPr>
            <a:r>
              <a:rPr lang="en-US"/>
              <a:t>Shrinkage Allowance</a:t>
            </a:r>
          </a:p>
        </p:txBody>
      </p:sp>
      <p:sp>
        <p:nvSpPr>
          <p:cNvPr id="38916" name="Rectangle 3"/>
          <p:cNvSpPr>
            <a:spLocks noGrp="1" noChangeArrowheads="1"/>
          </p:cNvSpPr>
          <p:nvPr>
            <p:ph idx="1"/>
          </p:nvPr>
        </p:nvSpPr>
        <p:spPr/>
        <p:txBody>
          <a:bodyPr/>
          <a:lstStyle/>
          <a:p>
            <a:r>
              <a:rPr lang="en-US"/>
              <a:t>Patternmakers account for solidification shrinkage and </a:t>
            </a:r>
            <a:r>
              <a:rPr lang="en-US">
                <a:solidFill>
                  <a:srgbClr val="FF0066"/>
                </a:solidFill>
              </a:rPr>
              <a:t>thermal contraction </a:t>
            </a:r>
            <a:r>
              <a:rPr lang="en-US"/>
              <a:t>by making mold cavity oversized </a:t>
            </a:r>
          </a:p>
          <a:p>
            <a:r>
              <a:rPr lang="en-US"/>
              <a:t>Amount by which mold is made larger relative to final casting size is called </a:t>
            </a:r>
            <a:r>
              <a:rPr lang="en-US" i="1">
                <a:solidFill>
                  <a:srgbClr val="7030A0"/>
                </a:solidFill>
              </a:rPr>
              <a:t>pattern shrinkage allowance</a:t>
            </a:r>
            <a:r>
              <a:rPr lang="en-US">
                <a:solidFill>
                  <a:srgbClr val="7030A0"/>
                </a:solidFill>
              </a:rPr>
              <a:t> </a:t>
            </a:r>
          </a:p>
          <a:p>
            <a:r>
              <a:rPr lang="en-US"/>
              <a:t>Casting dimensions are expressed linearly, so allowances are applied accordingly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916">
                                            <p:txEl>
                                              <p:pRg st="1" end="1"/>
                                            </p:txEl>
                                          </p:spTgt>
                                        </p:tgtEl>
                                        <p:attrNameLst>
                                          <p:attrName>style.visibility</p:attrName>
                                        </p:attrNameLst>
                                      </p:cBhvr>
                                      <p:to>
                                        <p:strVal val="visible"/>
                                      </p:to>
                                    </p:set>
                                    <p:animEffect transition="in" filter="barn(inVertical)">
                                      <p:cBhvr>
                                        <p:cTn id="7" dur="500"/>
                                        <p:tgtEl>
                                          <p:spTgt spid="389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916">
                                            <p:txEl>
                                              <p:pRg st="2" end="2"/>
                                            </p:txEl>
                                          </p:spTgt>
                                        </p:tgtEl>
                                        <p:attrNameLst>
                                          <p:attrName>style.visibility</p:attrName>
                                        </p:attrNameLst>
                                      </p:cBhvr>
                                      <p:to>
                                        <p:strVal val="visible"/>
                                      </p:to>
                                    </p:set>
                                    <p:animEffect transition="in" filter="barn(inVertical)">
                                      <p:cBhvr>
                                        <p:cTn id="12" dur="500"/>
                                        <p:tgtEl>
                                          <p:spTgt spid="389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304800" y="381000"/>
            <a:ext cx="8534400" cy="533400"/>
          </a:xfrm>
        </p:spPr>
        <p:txBody>
          <a:bodyPr>
            <a:normAutofit fontScale="90000"/>
          </a:bodyPr>
          <a:lstStyle/>
          <a:p>
            <a:pPr fontAlgn="auto">
              <a:spcAft>
                <a:spcPts val="0"/>
              </a:spcAft>
              <a:defRPr/>
            </a:pPr>
            <a:r>
              <a:rPr lang="en-US"/>
              <a:t>Directional Solidification- Design Optimization</a:t>
            </a:r>
          </a:p>
        </p:txBody>
      </p:sp>
      <p:sp>
        <p:nvSpPr>
          <p:cNvPr id="52227" name="Content Placeholder 2"/>
          <p:cNvSpPr>
            <a:spLocks noGrp="1"/>
          </p:cNvSpPr>
          <p:nvPr>
            <p:ph idx="1"/>
          </p:nvPr>
        </p:nvSpPr>
        <p:spPr>
          <a:xfrm>
            <a:off x="152400" y="1143000"/>
            <a:ext cx="8686800" cy="4495800"/>
          </a:xfrm>
        </p:spPr>
        <p:txBody>
          <a:bodyPr rtlCol="0">
            <a:normAutofit fontScale="92500"/>
          </a:bodyPr>
          <a:lstStyle/>
          <a:p>
            <a:pPr fontAlgn="auto">
              <a:spcAft>
                <a:spcPts val="0"/>
              </a:spcAft>
              <a:buFont typeface="Arial" panose="020B0604020202020204" pitchFamily="34" charset="0"/>
              <a:buChar char="•"/>
              <a:defRPr/>
            </a:pPr>
            <a:r>
              <a:rPr lang="en-US"/>
              <a:t>In order to minimize the damaging effects of shrinkage, it is desirable that the regions far from the riser (metal supply) should solidify earlier than those near the riser in order to ensure metal flow to distant regions to compensate shrinkage. This is achieved by using Chvorinov’s rule. </a:t>
            </a:r>
          </a:p>
          <a:p>
            <a:pPr fontAlgn="auto">
              <a:spcAft>
                <a:spcPts val="0"/>
              </a:spcAft>
              <a:buFont typeface="Arial" panose="020B0604020202020204" pitchFamily="34" charset="0"/>
              <a:buChar char="•"/>
              <a:defRPr/>
            </a:pPr>
            <a:r>
              <a:rPr lang="en-US"/>
              <a:t>So, casting and mold design should be optimal: riser should be kept far from the regions of casting having low V/A ratio.</a:t>
            </a: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4506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962400"/>
            <a:ext cx="5551488"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fontScale="90000"/>
          </a:bodyPr>
          <a:lstStyle/>
          <a:p>
            <a:pPr fontAlgn="auto">
              <a:spcAft>
                <a:spcPts val="0"/>
              </a:spcAft>
              <a:defRPr/>
            </a:pPr>
            <a:r>
              <a:rPr lang="en-US"/>
              <a:t>Directional Solidification- Use of Chills</a:t>
            </a:r>
          </a:p>
        </p:txBody>
      </p:sp>
      <p:sp>
        <p:nvSpPr>
          <p:cNvPr id="53251" name="Content Placeholder 2"/>
          <p:cNvSpPr>
            <a:spLocks noGrp="1"/>
          </p:cNvSpPr>
          <p:nvPr>
            <p:ph idx="1"/>
          </p:nvPr>
        </p:nvSpPr>
        <p:spPr>
          <a:xfrm>
            <a:off x="1066800" y="1447800"/>
            <a:ext cx="7772400" cy="4495800"/>
          </a:xfrm>
        </p:spPr>
        <p:txBody>
          <a:bodyPr rtlCol="0">
            <a:normAutofit fontScale="85000" lnSpcReduction="10000"/>
          </a:bodyPr>
          <a:lstStyle/>
          <a:p>
            <a:pPr fontAlgn="auto">
              <a:spcAft>
                <a:spcPts val="0"/>
              </a:spcAft>
              <a:buFont typeface="Arial" panose="020B0604020202020204" pitchFamily="34" charset="0"/>
              <a:buChar char="•"/>
              <a:defRPr/>
            </a:pPr>
            <a:r>
              <a:rPr lang="en-US"/>
              <a:t>The </a:t>
            </a:r>
            <a:r>
              <a:rPr lang="en-US">
                <a:solidFill>
                  <a:srgbClr val="FF0066"/>
                </a:solidFill>
              </a:rPr>
              <a:t>chills increase </a:t>
            </a:r>
            <a:r>
              <a:rPr lang="en-US"/>
              <a:t>the heat extraction. </a:t>
            </a:r>
          </a:p>
          <a:p>
            <a:pPr fontAlgn="auto">
              <a:spcAft>
                <a:spcPts val="0"/>
              </a:spcAft>
              <a:buFont typeface="Arial" panose="020B0604020202020204" pitchFamily="34" charset="0"/>
              <a:buChar char="•"/>
              <a:defRPr/>
            </a:pPr>
            <a:r>
              <a:rPr lang="en-US"/>
              <a:t>Internal and external chills can also be used for directional cooling.</a:t>
            </a:r>
          </a:p>
          <a:p>
            <a:pPr fontAlgn="auto">
              <a:spcAft>
                <a:spcPts val="0"/>
              </a:spcAft>
              <a:buFont typeface="Arial" panose="020B0604020202020204" pitchFamily="34" charset="0"/>
              <a:buChar char="•"/>
              <a:defRPr/>
            </a:pPr>
            <a:r>
              <a:rPr lang="en-US"/>
              <a:t>For thick sections, small metal parts, with same material as that of casting, are put inside the cavity. The metal solidifies around these pieces as it is poured into cavity.</a:t>
            </a:r>
          </a:p>
          <a:p>
            <a:pPr fontAlgn="auto">
              <a:spcAft>
                <a:spcPts val="0"/>
              </a:spcAft>
              <a:buFont typeface="Arial" panose="020B0604020202020204" pitchFamily="34" charset="0"/>
              <a:buChar char="•"/>
              <a:defRPr/>
            </a:pPr>
            <a:r>
              <a:rPr lang="en-US"/>
              <a:t>For thin long sections, external chills are used. Vent holes are made in the cavity walls or metal pieces are put in cavity wall. </a:t>
            </a:r>
          </a:p>
          <a:p>
            <a:pPr fontAlgn="auto">
              <a:spcAft>
                <a:spcPts val="0"/>
              </a:spcAft>
              <a:buFont typeface="Arial" panose="020B0604020202020204" pitchFamily="34" charset="0"/>
              <a:buChar char="•"/>
              <a:defRPr/>
            </a:pPr>
            <a:r>
              <a:rPr lang="en-US" i="1">
                <a:solidFill>
                  <a:srgbClr val="FF0000"/>
                </a:solidFill>
              </a:rPr>
              <a:t>If Chorinov’s rule can not be employed, use chills</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990600" y="304800"/>
            <a:ext cx="7696200" cy="457200"/>
          </a:xfrm>
        </p:spPr>
        <p:txBody>
          <a:bodyPr>
            <a:normAutofit fontScale="90000"/>
          </a:bodyPr>
          <a:lstStyle/>
          <a:p>
            <a:pPr fontAlgn="auto">
              <a:spcBef>
                <a:spcPts val="600"/>
              </a:spcBef>
              <a:spcAft>
                <a:spcPts val="0"/>
              </a:spcAft>
              <a:defRPr/>
            </a:pPr>
            <a:r>
              <a:rPr lang="en-US"/>
              <a:t>Riser Design</a:t>
            </a:r>
          </a:p>
        </p:txBody>
      </p:sp>
      <p:sp>
        <p:nvSpPr>
          <p:cNvPr id="54276" name="Rectangle 3"/>
          <p:cNvSpPr>
            <a:spLocks noGrp="1" noChangeArrowheads="1"/>
          </p:cNvSpPr>
          <p:nvPr>
            <p:ph idx="1"/>
          </p:nvPr>
        </p:nvSpPr>
        <p:spPr>
          <a:xfrm>
            <a:off x="304800" y="1066800"/>
            <a:ext cx="8610600" cy="5257800"/>
          </a:xfrm>
        </p:spPr>
        <p:txBody>
          <a:bodyPr rtlCol="0">
            <a:normAutofit fontScale="85000" lnSpcReduction="20000"/>
          </a:bodyPr>
          <a:lstStyle/>
          <a:p>
            <a:pPr fontAlgn="auto">
              <a:spcAft>
                <a:spcPts val="0"/>
              </a:spcAft>
              <a:buFont typeface="Arial" panose="020B0604020202020204" pitchFamily="34" charset="0"/>
              <a:buChar char="•"/>
              <a:defRPr/>
            </a:pPr>
            <a:r>
              <a:rPr lang="en-US"/>
              <a:t>Riser is used to compensate for shrinkage of part during solidification and later it is separated from the casting and re-melted to make more castings </a:t>
            </a:r>
          </a:p>
          <a:p>
            <a:pPr fontAlgn="auto">
              <a:spcAft>
                <a:spcPts val="0"/>
              </a:spcAft>
              <a:buFont typeface="Arial" panose="020B0604020202020204" pitchFamily="34" charset="0"/>
              <a:buChar char="•"/>
              <a:defRPr/>
            </a:pPr>
            <a:r>
              <a:rPr lang="en-US"/>
              <a:t>The Chvorinov’s rule should be used to satisfy the design requirements.</a:t>
            </a:r>
          </a:p>
          <a:p>
            <a:pPr fontAlgn="auto">
              <a:spcAft>
                <a:spcPts val="0"/>
              </a:spcAft>
              <a:buFont typeface="Arial" panose="020B0604020202020204" pitchFamily="34" charset="0"/>
              <a:buChar char="•"/>
              <a:defRPr/>
            </a:pPr>
            <a:r>
              <a:rPr lang="en-US"/>
              <a:t>There could be different designs of riser:</a:t>
            </a:r>
          </a:p>
          <a:p>
            <a:pPr fontAlgn="auto">
              <a:spcAft>
                <a:spcPts val="0"/>
              </a:spcAft>
              <a:buFontTx/>
              <a:buChar char="-"/>
              <a:defRPr/>
            </a:pPr>
            <a:r>
              <a:rPr lang="en-US"/>
              <a:t>Side riser: Attached to the side of casting through a channel</a:t>
            </a:r>
          </a:p>
          <a:p>
            <a:pPr fontAlgn="auto">
              <a:spcAft>
                <a:spcPts val="0"/>
              </a:spcAft>
              <a:buFontTx/>
              <a:buChar char="-"/>
              <a:defRPr/>
            </a:pPr>
            <a:r>
              <a:rPr lang="en-US"/>
              <a:t>Top riser: Connected to the top surface of the casting</a:t>
            </a:r>
          </a:p>
          <a:p>
            <a:pPr fontAlgn="auto">
              <a:spcAft>
                <a:spcPts val="0"/>
              </a:spcAft>
              <a:buFontTx/>
              <a:buChar char="-"/>
              <a:defRPr/>
            </a:pPr>
            <a:r>
              <a:rPr lang="en-US"/>
              <a:t>Open riser: Exposed to the outside at the top surface of cope- Disadvantage of allowing of more heat to escape promoting faster solidification.</a:t>
            </a:r>
          </a:p>
          <a:p>
            <a:pPr fontAlgn="auto">
              <a:spcAft>
                <a:spcPts val="0"/>
              </a:spcAft>
              <a:buFontTx/>
              <a:buChar char="-"/>
              <a:defRPr/>
            </a:pPr>
            <a:r>
              <a:rPr lang="en-US"/>
              <a:t>Blind riser: Entirely enclosed within the mold.</a:t>
            </a: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4710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3946525"/>
            <a:ext cx="5551488"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4755515"/>
          </a:xfrm>
        </p:spPr>
        <p:txBody>
          <a:bodyPr/>
          <a:lstStyle/>
          <a:p>
            <a:endParaRPr lang="en-US" b="1" dirty="0"/>
          </a:p>
          <a:p>
            <a:endParaRPr lang="en-US" b="1" dirty="0"/>
          </a:p>
          <a:p>
            <a:endParaRPr lang="en-US" b="1" dirty="0"/>
          </a:p>
          <a:p>
            <a:pPr marL="0" indent="0" algn="ctr">
              <a:buNone/>
            </a:pPr>
            <a:r>
              <a:rPr lang="en-US" sz="8000" b="1" dirty="0"/>
              <a:t>Week 2</a:t>
            </a:r>
          </a:p>
          <a:p>
            <a:endParaRPr lang="en-US" sz="8000"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idx="1"/>
          </p:nvPr>
        </p:nvSpPr>
        <p:spPr>
          <a:xfrm>
            <a:off x="990600" y="1447800"/>
            <a:ext cx="7848600" cy="4876800"/>
          </a:xfrm>
        </p:spPr>
        <p:txBody>
          <a:bodyPr/>
          <a:lstStyle/>
          <a:p>
            <a:pPr marL="0" indent="0" algn="ctr">
              <a:buFont typeface="Wingdings" panose="05000000000000000000" pitchFamily="2" charset="2"/>
              <a:buNone/>
            </a:pPr>
            <a:endParaRPr lang="en-US" i="1"/>
          </a:p>
          <a:p>
            <a:pPr marL="0" indent="0" algn="ctr">
              <a:buFont typeface="Wingdings" panose="05000000000000000000" pitchFamily="2" charset="2"/>
              <a:buNone/>
            </a:pPr>
            <a:endParaRPr lang="en-US" i="1"/>
          </a:p>
          <a:p>
            <a:pPr marL="0" indent="0" algn="ctr">
              <a:buFont typeface="Wingdings" panose="05000000000000000000" pitchFamily="2" charset="2"/>
              <a:buNone/>
            </a:pPr>
            <a:endParaRPr lang="en-US" i="1"/>
          </a:p>
          <a:p>
            <a:pPr marL="0" indent="0" algn="ctr">
              <a:buFont typeface="Wingdings" panose="05000000000000000000" pitchFamily="2" charset="2"/>
              <a:buNone/>
            </a:pPr>
            <a:endParaRPr lang="en-US" sz="3000" i="1">
              <a:solidFill>
                <a:srgbClr val="FF0066"/>
              </a:solidFill>
            </a:endParaRPr>
          </a:p>
          <a:p>
            <a:pPr marL="0" indent="0" algn="ctr">
              <a:buFont typeface="Wingdings" panose="05000000000000000000" pitchFamily="2" charset="2"/>
              <a:buNone/>
            </a:pPr>
            <a:r>
              <a:rPr lang="en-US" sz="3000" i="1">
                <a:solidFill>
                  <a:srgbClr val="FF0066"/>
                </a:solidFill>
              </a:rPr>
              <a:t>METAL CASTING PROCESSES</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normAutofit fontScale="90000"/>
          </a:bodyPr>
          <a:lstStyle/>
          <a:p>
            <a:pPr fontAlgn="auto">
              <a:spcBef>
                <a:spcPts val="600"/>
              </a:spcBef>
              <a:spcAft>
                <a:spcPts val="0"/>
              </a:spcAft>
              <a:defRPr/>
            </a:pPr>
            <a:r>
              <a:rPr lang="en-US"/>
              <a:t>Two Categories of Casting Processes</a:t>
            </a:r>
          </a:p>
        </p:txBody>
      </p:sp>
      <p:sp>
        <p:nvSpPr>
          <p:cNvPr id="40964" name="Rectangle 3"/>
          <p:cNvSpPr>
            <a:spLocks noGrp="1" noChangeArrowheads="1"/>
          </p:cNvSpPr>
          <p:nvPr>
            <p:ph idx="1"/>
          </p:nvPr>
        </p:nvSpPr>
        <p:spPr>
          <a:xfrm>
            <a:off x="1600200" y="1447800"/>
            <a:ext cx="7239000" cy="4495800"/>
          </a:xfrm>
        </p:spPr>
        <p:txBody>
          <a:bodyPr rtlCol="0">
            <a:normAutofit fontScale="92500" lnSpcReduction="10000"/>
          </a:bodyPr>
          <a:lstStyle/>
          <a:p>
            <a:pPr marL="457200" indent="-457200" fontAlgn="auto">
              <a:spcAft>
                <a:spcPts val="0"/>
              </a:spcAft>
              <a:buFontTx/>
              <a:buAutoNum type="arabicPeriod"/>
              <a:defRPr/>
            </a:pPr>
            <a:r>
              <a:rPr lang="en-US">
                <a:solidFill>
                  <a:srgbClr val="7030A0"/>
                </a:solidFill>
              </a:rPr>
              <a:t>Expendable mold processes </a:t>
            </a:r>
            <a:r>
              <a:rPr lang="en-US"/>
              <a:t>- mold is sacrificed to remove part </a:t>
            </a:r>
          </a:p>
          <a:p>
            <a:pPr marL="914400" lvl="1" indent="-457200" fontAlgn="auto">
              <a:spcAft>
                <a:spcPts val="0"/>
              </a:spcAft>
              <a:buFont typeface="Arial" panose="020B0604020202020204" pitchFamily="34" charset="0"/>
              <a:buChar char="–"/>
              <a:defRPr/>
            </a:pPr>
            <a:r>
              <a:rPr lang="en-US" sz="2400" b="1"/>
              <a:t>Advantage</a:t>
            </a:r>
            <a:r>
              <a:rPr lang="en-US" sz="2400"/>
              <a:t>: more complex shapes possible</a:t>
            </a:r>
          </a:p>
          <a:p>
            <a:pPr marL="914400" lvl="1" indent="-457200" fontAlgn="auto">
              <a:spcAft>
                <a:spcPts val="0"/>
              </a:spcAft>
              <a:buFont typeface="Arial" panose="020B0604020202020204" pitchFamily="34" charset="0"/>
              <a:buChar char="–"/>
              <a:defRPr/>
            </a:pPr>
            <a:r>
              <a:rPr lang="en-US" sz="2400" b="1"/>
              <a:t>Disadvantage</a:t>
            </a:r>
            <a:r>
              <a:rPr lang="en-US" sz="2400"/>
              <a:t>: production rates often limited by time to make mold rather than casting itself</a:t>
            </a:r>
          </a:p>
          <a:p>
            <a:pPr marL="457200" indent="-457200" fontAlgn="auto">
              <a:spcAft>
                <a:spcPts val="0"/>
              </a:spcAft>
              <a:buFontTx/>
              <a:buAutoNum type="arabicPeriod" startAt="2"/>
              <a:defRPr/>
            </a:pPr>
            <a:r>
              <a:rPr lang="en-US">
                <a:solidFill>
                  <a:srgbClr val="7030A0"/>
                </a:solidFill>
              </a:rPr>
              <a:t>Permanent mold processes </a:t>
            </a:r>
            <a:r>
              <a:rPr lang="en-US"/>
              <a:t>- mold is made of metal and can be used to make many castings  </a:t>
            </a:r>
          </a:p>
          <a:p>
            <a:pPr marL="914400" lvl="1" indent="-457200" fontAlgn="auto">
              <a:spcAft>
                <a:spcPts val="0"/>
              </a:spcAft>
              <a:buFont typeface="Arial" panose="020B0604020202020204" pitchFamily="34" charset="0"/>
              <a:buChar char="–"/>
              <a:defRPr/>
            </a:pPr>
            <a:r>
              <a:rPr lang="en-US" sz="2400" b="1"/>
              <a:t>Advantage</a:t>
            </a:r>
            <a:r>
              <a:rPr lang="en-US" sz="2400"/>
              <a:t>: higher production rates </a:t>
            </a:r>
          </a:p>
          <a:p>
            <a:pPr marL="914400" lvl="1" indent="-457200" fontAlgn="auto">
              <a:spcAft>
                <a:spcPts val="0"/>
              </a:spcAft>
              <a:buFont typeface="Arial" panose="020B0604020202020204" pitchFamily="34" charset="0"/>
              <a:buChar char="–"/>
              <a:defRPr/>
            </a:pPr>
            <a:r>
              <a:rPr lang="en-US" sz="2400" b="1"/>
              <a:t>Disadvantage</a:t>
            </a:r>
            <a:r>
              <a:rPr lang="en-US" sz="2400"/>
              <a:t>: geometries limited by need to open mold</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64">
                                            <p:txEl>
                                              <p:pRg st="1" end="1"/>
                                            </p:txEl>
                                          </p:spTgt>
                                        </p:tgtEl>
                                        <p:attrNameLst>
                                          <p:attrName>style.visibility</p:attrName>
                                        </p:attrNameLst>
                                      </p:cBhvr>
                                      <p:to>
                                        <p:strVal val="visible"/>
                                      </p:to>
                                    </p:set>
                                    <p:animEffect transition="in" filter="wipe(down)">
                                      <p:cBhvr>
                                        <p:cTn id="7" dur="500"/>
                                        <p:tgtEl>
                                          <p:spTgt spid="409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64">
                                            <p:txEl>
                                              <p:pRg st="2" end="2"/>
                                            </p:txEl>
                                          </p:spTgt>
                                        </p:tgtEl>
                                        <p:attrNameLst>
                                          <p:attrName>style.visibility</p:attrName>
                                        </p:attrNameLst>
                                      </p:cBhvr>
                                      <p:to>
                                        <p:strVal val="visible"/>
                                      </p:to>
                                    </p:set>
                                    <p:animEffect transition="in" filter="wipe(down)">
                                      <p:cBhvr>
                                        <p:cTn id="12" dur="500"/>
                                        <p:tgtEl>
                                          <p:spTgt spid="409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964">
                                            <p:txEl>
                                              <p:pRg st="3" end="3"/>
                                            </p:txEl>
                                          </p:spTgt>
                                        </p:tgtEl>
                                        <p:attrNameLst>
                                          <p:attrName>style.visibility</p:attrName>
                                        </p:attrNameLst>
                                      </p:cBhvr>
                                      <p:to>
                                        <p:strVal val="visible"/>
                                      </p:to>
                                    </p:set>
                                    <p:animEffect transition="in" filter="wipe(down)">
                                      <p:cBhvr>
                                        <p:cTn id="17" dur="500"/>
                                        <p:tgtEl>
                                          <p:spTgt spid="4096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0964">
                                            <p:txEl>
                                              <p:pRg st="4" end="4"/>
                                            </p:txEl>
                                          </p:spTgt>
                                        </p:tgtEl>
                                        <p:attrNameLst>
                                          <p:attrName>style.visibility</p:attrName>
                                        </p:attrNameLst>
                                      </p:cBhvr>
                                      <p:to>
                                        <p:strVal val="visible"/>
                                      </p:to>
                                    </p:set>
                                    <p:animEffect transition="in" filter="wipe(down)">
                                      <p:cBhvr>
                                        <p:cTn id="22" dur="500"/>
                                        <p:tgtEl>
                                          <p:spTgt spid="4096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964">
                                            <p:txEl>
                                              <p:pRg st="5" end="5"/>
                                            </p:txEl>
                                          </p:spTgt>
                                        </p:tgtEl>
                                        <p:attrNameLst>
                                          <p:attrName>style.visibility</p:attrName>
                                        </p:attrNameLst>
                                      </p:cBhvr>
                                      <p:to>
                                        <p:strVal val="visible"/>
                                      </p:to>
                                    </p:set>
                                    <p:animEffect transition="in" filter="wipe(down)">
                                      <p:cBhvr>
                                        <p:cTn id="27" dur="500"/>
                                        <p:tgtEl>
                                          <p:spTgt spid="4096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fontAlgn="auto">
              <a:spcBef>
                <a:spcPts val="600"/>
              </a:spcBef>
              <a:spcAft>
                <a:spcPts val="0"/>
              </a:spcAft>
              <a:defRPr/>
            </a:pPr>
            <a:r>
              <a:rPr lang="en-US"/>
              <a:t>Overview of Sand Casting</a:t>
            </a:r>
          </a:p>
        </p:txBody>
      </p:sp>
      <p:sp>
        <p:nvSpPr>
          <p:cNvPr id="41988" name="Rectangle 3"/>
          <p:cNvSpPr>
            <a:spLocks noGrp="1" noChangeArrowheads="1"/>
          </p:cNvSpPr>
          <p:nvPr>
            <p:ph idx="1"/>
          </p:nvPr>
        </p:nvSpPr>
        <p:spPr/>
        <p:txBody>
          <a:bodyPr rtlCol="0">
            <a:normAutofit fontScale="85000" lnSpcReduction="10000"/>
          </a:bodyPr>
          <a:lstStyle/>
          <a:p>
            <a:pPr fontAlgn="auto">
              <a:spcAft>
                <a:spcPts val="0"/>
              </a:spcAft>
              <a:buFont typeface="Arial" panose="020B0604020202020204" pitchFamily="34" charset="0"/>
              <a:buChar char="•"/>
              <a:defRPr/>
            </a:pPr>
            <a:r>
              <a:rPr lang="en-US">
                <a:solidFill>
                  <a:srgbClr val="7030A0"/>
                </a:solidFill>
              </a:rPr>
              <a:t>Sand casting </a:t>
            </a:r>
            <a:r>
              <a:rPr lang="en-US"/>
              <a:t>is a cast part produced by forming a mold from a sand mixture and then pouring molten liquid metal into the cavity in the mold. The mold is then cooled until the metal has solidified</a:t>
            </a:r>
          </a:p>
          <a:p>
            <a:pPr fontAlgn="auto">
              <a:spcAft>
                <a:spcPts val="0"/>
              </a:spcAft>
              <a:buFont typeface="Arial" panose="020B0604020202020204" pitchFamily="34" charset="0"/>
              <a:buChar char="•"/>
              <a:defRPr/>
            </a:pPr>
            <a:r>
              <a:rPr lang="en-US"/>
              <a:t>Most widely used casting process, accounting for a significant majority of total tonnage cast  </a:t>
            </a:r>
          </a:p>
          <a:p>
            <a:pPr fontAlgn="auto">
              <a:spcAft>
                <a:spcPts val="0"/>
              </a:spcAft>
              <a:buFont typeface="Arial" panose="020B0604020202020204" pitchFamily="34" charset="0"/>
              <a:buChar char="•"/>
              <a:defRPr/>
            </a:pPr>
            <a:r>
              <a:rPr lang="en-US"/>
              <a:t>Nearly all alloys can be sand casted, including metals with high melting temperatures, such as steel, nickel, and titanium  </a:t>
            </a:r>
          </a:p>
          <a:p>
            <a:pPr fontAlgn="auto">
              <a:spcAft>
                <a:spcPts val="0"/>
              </a:spcAft>
              <a:buFont typeface="Arial" panose="020B0604020202020204" pitchFamily="34" charset="0"/>
              <a:buChar char="•"/>
              <a:defRPr/>
            </a:pPr>
            <a:r>
              <a:rPr lang="en-US"/>
              <a:t>Castings range in size from small to very large </a:t>
            </a:r>
          </a:p>
          <a:p>
            <a:pPr fontAlgn="auto">
              <a:spcAft>
                <a:spcPts val="0"/>
              </a:spcAft>
              <a:buFont typeface="Arial" panose="020B0604020202020204" pitchFamily="34" charset="0"/>
              <a:buChar char="•"/>
              <a:defRPr/>
            </a:pPr>
            <a:r>
              <a:rPr lang="en-US"/>
              <a:t>Production quantities from one to millions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988">
                                            <p:txEl>
                                              <p:pRg st="1" end="1"/>
                                            </p:txEl>
                                          </p:spTgt>
                                        </p:tgtEl>
                                        <p:attrNameLst>
                                          <p:attrName>style.visibility</p:attrName>
                                        </p:attrNameLst>
                                      </p:cBhvr>
                                      <p:to>
                                        <p:strVal val="visible"/>
                                      </p:to>
                                    </p:set>
                                    <p:animEffect transition="in" filter="wipe(down)">
                                      <p:cBhvr>
                                        <p:cTn id="7" dur="500"/>
                                        <p:tgtEl>
                                          <p:spTgt spid="419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988">
                                            <p:txEl>
                                              <p:pRg st="2" end="2"/>
                                            </p:txEl>
                                          </p:spTgt>
                                        </p:tgtEl>
                                        <p:attrNameLst>
                                          <p:attrName>style.visibility</p:attrName>
                                        </p:attrNameLst>
                                      </p:cBhvr>
                                      <p:to>
                                        <p:strVal val="visible"/>
                                      </p:to>
                                    </p:set>
                                    <p:animEffect transition="in" filter="wipe(down)">
                                      <p:cBhvr>
                                        <p:cTn id="12" dur="500"/>
                                        <p:tgtEl>
                                          <p:spTgt spid="4198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988">
                                            <p:txEl>
                                              <p:pRg st="3" end="3"/>
                                            </p:txEl>
                                          </p:spTgt>
                                        </p:tgtEl>
                                        <p:attrNameLst>
                                          <p:attrName>style.visibility</p:attrName>
                                        </p:attrNameLst>
                                      </p:cBhvr>
                                      <p:to>
                                        <p:strVal val="visible"/>
                                      </p:to>
                                    </p:set>
                                    <p:animEffect transition="in" filter="wipe(down)">
                                      <p:cBhvr>
                                        <p:cTn id="17" dur="500"/>
                                        <p:tgtEl>
                                          <p:spTgt spid="4198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988">
                                            <p:txEl>
                                              <p:pRg st="4" end="4"/>
                                            </p:txEl>
                                          </p:spTgt>
                                        </p:tgtEl>
                                        <p:attrNameLst>
                                          <p:attrName>style.visibility</p:attrName>
                                        </p:attrNameLst>
                                      </p:cBhvr>
                                      <p:to>
                                        <p:strVal val="visible"/>
                                      </p:to>
                                    </p:set>
                                    <p:animEffect transition="in" filter="wipe(down)">
                                      <p:cBhvr>
                                        <p:cTn id="22" dur="500"/>
                                        <p:tgtEl>
                                          <p:spTgt spid="419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229600" cy="4525963"/>
          </a:xfrm>
        </p:spPr>
        <p:txBody>
          <a:bodyPr/>
          <a:lstStyle/>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sz="8000" b="1" dirty="0"/>
              <a:t>Week 12</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sz="half" idx="2"/>
          </p:nvPr>
        </p:nvSpPr>
        <p:spPr>
          <a:xfrm>
            <a:off x="1066800" y="5334000"/>
            <a:ext cx="7467600" cy="915988"/>
          </a:xfrm>
        </p:spPr>
        <p:txBody>
          <a:bodyPr/>
          <a:lstStyle/>
          <a:p>
            <a:pPr marL="0" indent="0">
              <a:buFont typeface="Wingdings" panose="05000000000000000000" pitchFamily="2" charset="2"/>
              <a:buNone/>
            </a:pPr>
            <a:r>
              <a:rPr lang="en-US" sz="2000"/>
              <a:t>A large sand casting weighing over 680 kg (1500 lb) for an air compressor frame</a:t>
            </a:r>
          </a:p>
        </p:txBody>
      </p:sp>
      <p:sp>
        <p:nvSpPr>
          <p:cNvPr id="4" name="Footer Placeholder 3"/>
          <p:cNvSpPr>
            <a:spLocks noGrp="1"/>
          </p:cNvSpPr>
          <p:nvPr>
            <p:ph type="ftr" sz="quarter" idx="10"/>
          </p:nvPr>
        </p:nvSpPr>
        <p:spPr/>
        <p:txBody>
          <a:bodyPr/>
          <a:lstStyle/>
          <a:p>
            <a:pPr>
              <a:defRPr/>
            </a:pPr>
            <a:r>
              <a:rPr lang="en-US"/>
              <a:t>EMU - Manufacturing Technology</a:t>
            </a:r>
          </a:p>
        </p:txBody>
      </p:sp>
      <p:pic>
        <p:nvPicPr>
          <p:cNvPr id="52228" name="Picture 6" descr="w00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8600"/>
            <a:ext cx="6400800"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fontAlgn="auto">
              <a:spcBef>
                <a:spcPts val="600"/>
              </a:spcBef>
              <a:spcAft>
                <a:spcPts val="0"/>
              </a:spcAft>
              <a:defRPr/>
            </a:pPr>
            <a:r>
              <a:rPr lang="en-US"/>
              <a:t>Steps in Sand Casting</a:t>
            </a:r>
          </a:p>
        </p:txBody>
      </p:sp>
      <p:sp>
        <p:nvSpPr>
          <p:cNvPr id="44036" name="Rectangle 3"/>
          <p:cNvSpPr>
            <a:spLocks noGrp="1" noChangeArrowheads="1"/>
          </p:cNvSpPr>
          <p:nvPr>
            <p:ph idx="1"/>
          </p:nvPr>
        </p:nvSpPr>
        <p:spPr/>
        <p:txBody>
          <a:bodyPr/>
          <a:lstStyle/>
          <a:p>
            <a:pPr marL="457200" indent="-457200">
              <a:buFontTx/>
              <a:buAutoNum type="arabicPeriod"/>
            </a:pPr>
            <a:r>
              <a:rPr lang="en-US"/>
              <a:t>Pour the molten metal into sand mold CAVITY</a:t>
            </a:r>
          </a:p>
          <a:p>
            <a:pPr marL="457200" indent="-457200">
              <a:buFontTx/>
              <a:buAutoNum type="arabicPeriod"/>
            </a:pPr>
            <a:r>
              <a:rPr lang="en-US"/>
              <a:t>Allow time for metal to solidify</a:t>
            </a:r>
          </a:p>
          <a:p>
            <a:pPr marL="457200" indent="-457200">
              <a:buFontTx/>
              <a:buAutoNum type="arabicPeriod"/>
            </a:pPr>
            <a:r>
              <a:rPr lang="en-US"/>
              <a:t>Break up the mold to remove casting  </a:t>
            </a:r>
          </a:p>
          <a:p>
            <a:pPr marL="457200" indent="-457200">
              <a:buFontTx/>
              <a:buAutoNum type="arabicPeriod"/>
            </a:pPr>
            <a:r>
              <a:rPr lang="en-US"/>
              <a:t>Clean and inspect casting</a:t>
            </a:r>
          </a:p>
          <a:p>
            <a:pPr marL="914400" lvl="1" indent="-457200"/>
            <a:r>
              <a:rPr lang="en-US" sz="2400"/>
              <a:t>Separate gating and riser system</a:t>
            </a:r>
          </a:p>
          <a:p>
            <a:pPr marL="457200" indent="-457200">
              <a:buFontTx/>
              <a:buAutoNum type="arabicPeriod"/>
            </a:pPr>
            <a:r>
              <a:rPr lang="en-US"/>
              <a:t>Heat treatment of casting is sometimes required to improve metallurgical properties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036">
                                            <p:txEl>
                                              <p:pRg st="1" end="1"/>
                                            </p:txEl>
                                          </p:spTgt>
                                        </p:tgtEl>
                                        <p:attrNameLst>
                                          <p:attrName>style.visibility</p:attrName>
                                        </p:attrNameLst>
                                      </p:cBhvr>
                                      <p:to>
                                        <p:strVal val="visible"/>
                                      </p:to>
                                    </p:set>
                                    <p:animEffect transition="in" filter="barn(inVertical)">
                                      <p:cBhvr>
                                        <p:cTn id="7" dur="500"/>
                                        <p:tgtEl>
                                          <p:spTgt spid="440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036">
                                            <p:txEl>
                                              <p:pRg st="2" end="2"/>
                                            </p:txEl>
                                          </p:spTgt>
                                        </p:tgtEl>
                                        <p:attrNameLst>
                                          <p:attrName>style.visibility</p:attrName>
                                        </p:attrNameLst>
                                      </p:cBhvr>
                                      <p:to>
                                        <p:strVal val="visible"/>
                                      </p:to>
                                    </p:set>
                                    <p:animEffect transition="in" filter="barn(inVertical)">
                                      <p:cBhvr>
                                        <p:cTn id="12" dur="500"/>
                                        <p:tgtEl>
                                          <p:spTgt spid="4403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4036">
                                            <p:txEl>
                                              <p:pRg st="3" end="3"/>
                                            </p:txEl>
                                          </p:spTgt>
                                        </p:tgtEl>
                                        <p:attrNameLst>
                                          <p:attrName>style.visibility</p:attrName>
                                        </p:attrNameLst>
                                      </p:cBhvr>
                                      <p:to>
                                        <p:strVal val="visible"/>
                                      </p:to>
                                    </p:set>
                                    <p:animEffect transition="in" filter="barn(inVertical)">
                                      <p:cBhvr>
                                        <p:cTn id="17" dur="500"/>
                                        <p:tgtEl>
                                          <p:spTgt spid="44036">
                                            <p:txEl>
                                              <p:pRg st="3" end="3"/>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4036">
                                            <p:txEl>
                                              <p:pRg st="4" end="4"/>
                                            </p:txEl>
                                          </p:spTgt>
                                        </p:tgtEl>
                                        <p:attrNameLst>
                                          <p:attrName>style.visibility</p:attrName>
                                        </p:attrNameLst>
                                      </p:cBhvr>
                                      <p:to>
                                        <p:strVal val="visible"/>
                                      </p:to>
                                    </p:set>
                                    <p:animEffect transition="in" filter="barn(inVertical)">
                                      <p:cBhvr>
                                        <p:cTn id="20" dur="500"/>
                                        <p:tgtEl>
                                          <p:spTgt spid="4403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4036">
                                            <p:txEl>
                                              <p:pRg st="5" end="5"/>
                                            </p:txEl>
                                          </p:spTgt>
                                        </p:tgtEl>
                                        <p:attrNameLst>
                                          <p:attrName>style.visibility</p:attrName>
                                        </p:attrNameLst>
                                      </p:cBhvr>
                                      <p:to>
                                        <p:strVal val="visible"/>
                                      </p:to>
                                    </p:set>
                                    <p:animEffect transition="in" filter="barn(inVertical)">
                                      <p:cBhvr>
                                        <p:cTn id="25" dur="500"/>
                                        <p:tgtEl>
                                          <p:spTgt spid="4403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fontAlgn="auto">
              <a:spcAft>
                <a:spcPts val="0"/>
              </a:spcAft>
              <a:defRPr/>
            </a:pPr>
            <a:r>
              <a:rPr lang="en-US"/>
              <a:t>Sand Casting Production Sequence</a:t>
            </a:r>
          </a:p>
        </p:txBody>
      </p:sp>
      <p:sp>
        <p:nvSpPr>
          <p:cNvPr id="54275" name="Rectangle 3"/>
          <p:cNvSpPr>
            <a:spLocks noGrp="1" noChangeArrowheads="1"/>
          </p:cNvSpPr>
          <p:nvPr>
            <p:ph idx="1"/>
          </p:nvPr>
        </p:nvSpPr>
        <p:spPr/>
        <p:txBody>
          <a:bodyPr/>
          <a:lstStyle/>
          <a:p>
            <a:pPr>
              <a:buFont typeface="Wingdings" panose="05000000000000000000" pitchFamily="2" charset="2"/>
              <a:buNone/>
            </a:pPr>
            <a:r>
              <a:rPr lang="en-US" sz="2000" u="sng"/>
              <a:t>Figure</a:t>
            </a:r>
            <a:r>
              <a:rPr lang="en-US" sz="2000"/>
              <a:t>: Steps in the production sequence in sand casting.  </a:t>
            </a:r>
          </a:p>
          <a:p>
            <a:pPr>
              <a:buFont typeface="Wingdings" panose="05000000000000000000" pitchFamily="2" charset="2"/>
              <a:buNone/>
            </a:pPr>
            <a:r>
              <a:rPr lang="en-US" sz="2000">
                <a:solidFill>
                  <a:srgbClr val="00B050"/>
                </a:solidFill>
              </a:rPr>
              <a:t>The steps include not only the casting operation but also pattern‑making and mold‑making. </a:t>
            </a:r>
          </a:p>
          <a:p>
            <a:pPr>
              <a:buFont typeface="Wingdings" panose="05000000000000000000" pitchFamily="2" charset="2"/>
              <a:buNone/>
            </a:pPr>
            <a:endParaRPr lang="en-US" sz="2000"/>
          </a:p>
        </p:txBody>
      </p:sp>
      <p:sp>
        <p:nvSpPr>
          <p:cNvPr id="5" name="Footer Placeholder 4"/>
          <p:cNvSpPr>
            <a:spLocks noGrp="1"/>
          </p:cNvSpPr>
          <p:nvPr>
            <p:ph type="ftr" sz="quarter" idx="11"/>
          </p:nvPr>
        </p:nvSpPr>
        <p:spPr/>
        <p:txBody>
          <a:bodyPr/>
          <a:lstStyle/>
          <a:p>
            <a:pPr>
              <a:defRPr/>
            </a:pPr>
            <a:r>
              <a:rPr lang="en-US"/>
              <a:t>EMU - Manufacturing Technology</a:t>
            </a:r>
          </a:p>
        </p:txBody>
      </p:sp>
      <p:pic>
        <p:nvPicPr>
          <p:cNvPr id="54277" name="Picture 4" descr="w00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25800"/>
            <a:ext cx="8840788"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fontAlgn="auto">
              <a:spcBef>
                <a:spcPts val="600"/>
              </a:spcBef>
              <a:spcAft>
                <a:spcPts val="0"/>
              </a:spcAft>
              <a:defRPr/>
            </a:pPr>
            <a:r>
              <a:rPr lang="en-US"/>
              <a:t>Making the Sand Mold</a:t>
            </a:r>
          </a:p>
        </p:txBody>
      </p:sp>
      <p:sp>
        <p:nvSpPr>
          <p:cNvPr id="45060" name="Rectangle 3"/>
          <p:cNvSpPr>
            <a:spLocks noGrp="1" noChangeArrowheads="1"/>
          </p:cNvSpPr>
          <p:nvPr>
            <p:ph idx="1"/>
          </p:nvPr>
        </p:nvSpPr>
        <p:spPr>
          <a:xfrm>
            <a:off x="762000" y="1447800"/>
            <a:ext cx="8077200" cy="4495800"/>
          </a:xfrm>
        </p:spPr>
        <p:txBody>
          <a:bodyPr rtlCol="0">
            <a:normAutofit fontScale="92500"/>
          </a:bodyPr>
          <a:lstStyle/>
          <a:p>
            <a:pPr fontAlgn="auto">
              <a:spcAft>
                <a:spcPts val="0"/>
              </a:spcAft>
              <a:buFont typeface="Arial" panose="020B0604020202020204" pitchFamily="34" charset="0"/>
              <a:buChar char="•"/>
              <a:defRPr/>
            </a:pPr>
            <a:r>
              <a:rPr lang="en-US"/>
              <a:t>The </a:t>
            </a:r>
            <a:r>
              <a:rPr lang="en-US" i="1">
                <a:solidFill>
                  <a:srgbClr val="7030A0"/>
                </a:solidFill>
              </a:rPr>
              <a:t>cavity</a:t>
            </a:r>
            <a:r>
              <a:rPr lang="en-US">
                <a:solidFill>
                  <a:srgbClr val="7030A0"/>
                </a:solidFill>
              </a:rPr>
              <a:t> </a:t>
            </a:r>
            <a:r>
              <a:rPr lang="en-US"/>
              <a:t>in the sand mold is formed by packing sand around a pattern, then separating the mold into two halves and removing the pattern  </a:t>
            </a:r>
          </a:p>
          <a:p>
            <a:pPr fontAlgn="auto">
              <a:spcAft>
                <a:spcPts val="0"/>
              </a:spcAft>
              <a:buFont typeface="Arial" panose="020B0604020202020204" pitchFamily="34" charset="0"/>
              <a:buChar char="•"/>
              <a:defRPr/>
            </a:pPr>
            <a:r>
              <a:rPr lang="en-US"/>
              <a:t>The mold must also contain gating and riser system  </a:t>
            </a:r>
          </a:p>
          <a:p>
            <a:pPr fontAlgn="auto">
              <a:spcAft>
                <a:spcPts val="0"/>
              </a:spcAft>
              <a:buFont typeface="Arial" panose="020B0604020202020204" pitchFamily="34" charset="0"/>
              <a:buChar char="•"/>
              <a:defRPr/>
            </a:pPr>
            <a:r>
              <a:rPr lang="en-US"/>
              <a:t>If casting is to have internal surfaces, a </a:t>
            </a:r>
            <a:r>
              <a:rPr lang="en-US" i="1"/>
              <a:t>core</a:t>
            </a:r>
            <a:r>
              <a:rPr lang="en-US"/>
              <a:t> must be included in mold  </a:t>
            </a:r>
          </a:p>
          <a:p>
            <a:pPr fontAlgn="auto">
              <a:spcAft>
                <a:spcPts val="0"/>
              </a:spcAft>
              <a:buFont typeface="Arial" panose="020B0604020202020204" pitchFamily="34" charset="0"/>
              <a:buChar char="•"/>
              <a:defRPr/>
            </a:pPr>
            <a:r>
              <a:rPr lang="en-US"/>
              <a:t>A new sand mold must be made for each part produced  </a:t>
            </a: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5530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05350"/>
            <a:ext cx="41052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060">
                                            <p:txEl>
                                              <p:pRg st="1" end="1"/>
                                            </p:txEl>
                                          </p:spTgt>
                                        </p:tgtEl>
                                        <p:attrNameLst>
                                          <p:attrName>style.visibility</p:attrName>
                                        </p:attrNameLst>
                                      </p:cBhvr>
                                      <p:to>
                                        <p:strVal val="visible"/>
                                      </p:to>
                                    </p:set>
                                    <p:animEffect transition="in" filter="barn(inVertical)">
                                      <p:cBhvr>
                                        <p:cTn id="7" dur="500"/>
                                        <p:tgtEl>
                                          <p:spTgt spid="450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5060">
                                            <p:txEl>
                                              <p:pRg st="2" end="2"/>
                                            </p:txEl>
                                          </p:spTgt>
                                        </p:tgtEl>
                                        <p:attrNameLst>
                                          <p:attrName>style.visibility</p:attrName>
                                        </p:attrNameLst>
                                      </p:cBhvr>
                                      <p:to>
                                        <p:strVal val="visible"/>
                                      </p:to>
                                    </p:set>
                                    <p:animEffect transition="in" filter="barn(inVertical)">
                                      <p:cBhvr>
                                        <p:cTn id="12" dur="500"/>
                                        <p:tgtEl>
                                          <p:spTgt spid="450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060">
                                            <p:txEl>
                                              <p:pRg st="3" end="3"/>
                                            </p:txEl>
                                          </p:spTgt>
                                        </p:tgtEl>
                                        <p:attrNameLst>
                                          <p:attrName>style.visibility</p:attrName>
                                        </p:attrNameLst>
                                      </p:cBhvr>
                                      <p:to>
                                        <p:strVal val="visible"/>
                                      </p:to>
                                    </p:set>
                                    <p:animEffect transition="in" filter="barn(inVertical)">
                                      <p:cBhvr>
                                        <p:cTn id="17" dur="500"/>
                                        <p:tgtEl>
                                          <p:spTgt spid="4506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fontAlgn="auto">
              <a:spcBef>
                <a:spcPts val="600"/>
              </a:spcBef>
              <a:spcAft>
                <a:spcPts val="0"/>
              </a:spcAft>
              <a:defRPr/>
            </a:pPr>
            <a:r>
              <a:rPr lang="en-US"/>
              <a:t>The Pattern </a:t>
            </a:r>
          </a:p>
        </p:txBody>
      </p:sp>
      <p:sp>
        <p:nvSpPr>
          <p:cNvPr id="47108" name="Rectangle 3"/>
          <p:cNvSpPr>
            <a:spLocks noGrp="1" noChangeArrowheads="1"/>
          </p:cNvSpPr>
          <p:nvPr>
            <p:ph idx="1"/>
          </p:nvPr>
        </p:nvSpPr>
        <p:spPr/>
        <p:txBody>
          <a:bodyPr/>
          <a:lstStyle/>
          <a:p>
            <a:pPr>
              <a:buFont typeface="Wingdings" panose="05000000000000000000" pitchFamily="2" charset="2"/>
              <a:buNone/>
            </a:pPr>
            <a:r>
              <a:rPr lang="en-US"/>
              <a:t>A full‑sized model of the part, slightly enlarged to account for shrinkage and machining allowances in the casting</a:t>
            </a:r>
          </a:p>
          <a:p>
            <a:r>
              <a:rPr lang="en-US"/>
              <a:t>Pattern materials:</a:t>
            </a:r>
          </a:p>
          <a:p>
            <a:pPr lvl="1"/>
            <a:r>
              <a:rPr lang="en-US" sz="2400" b="1"/>
              <a:t>Wood</a:t>
            </a:r>
            <a:r>
              <a:rPr lang="en-US" sz="2400"/>
              <a:t> - common material because it is easy to work, but it warps </a:t>
            </a:r>
          </a:p>
          <a:p>
            <a:pPr lvl="1"/>
            <a:r>
              <a:rPr lang="en-US" sz="2400" b="1"/>
              <a:t>Metal</a:t>
            </a:r>
            <a:r>
              <a:rPr lang="en-US" sz="2400"/>
              <a:t> - more expensive to make, but lasts much longer  </a:t>
            </a:r>
          </a:p>
          <a:p>
            <a:pPr lvl="1"/>
            <a:r>
              <a:rPr lang="en-US" sz="2400" b="1"/>
              <a:t>Plastic</a:t>
            </a:r>
            <a:r>
              <a:rPr lang="en-US" sz="2400"/>
              <a:t> - compromise between wood and metal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108">
                                            <p:txEl>
                                              <p:pRg st="1" end="1"/>
                                            </p:txEl>
                                          </p:spTgt>
                                        </p:tgtEl>
                                        <p:attrNameLst>
                                          <p:attrName>style.visibility</p:attrName>
                                        </p:attrNameLst>
                                      </p:cBhvr>
                                      <p:to>
                                        <p:strVal val="visible"/>
                                      </p:to>
                                    </p:set>
                                    <p:animEffect transition="in" filter="barn(inVertical)">
                                      <p:cBhvr>
                                        <p:cTn id="7" dur="500"/>
                                        <p:tgtEl>
                                          <p:spTgt spid="4710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7108">
                                            <p:txEl>
                                              <p:pRg st="2" end="2"/>
                                            </p:txEl>
                                          </p:spTgt>
                                        </p:tgtEl>
                                        <p:attrNameLst>
                                          <p:attrName>style.visibility</p:attrName>
                                        </p:attrNameLst>
                                      </p:cBhvr>
                                      <p:to>
                                        <p:strVal val="visible"/>
                                      </p:to>
                                    </p:set>
                                    <p:animEffect transition="in" filter="barn(inVertical)">
                                      <p:cBhvr>
                                        <p:cTn id="10" dur="500"/>
                                        <p:tgtEl>
                                          <p:spTgt spid="4710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7108">
                                            <p:txEl>
                                              <p:pRg st="3" end="3"/>
                                            </p:txEl>
                                          </p:spTgt>
                                        </p:tgtEl>
                                        <p:attrNameLst>
                                          <p:attrName>style.visibility</p:attrName>
                                        </p:attrNameLst>
                                      </p:cBhvr>
                                      <p:to>
                                        <p:strVal val="visible"/>
                                      </p:to>
                                    </p:set>
                                    <p:animEffect transition="in" filter="barn(inVertical)">
                                      <p:cBhvr>
                                        <p:cTn id="15" dur="500"/>
                                        <p:tgtEl>
                                          <p:spTgt spid="4710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7108">
                                            <p:txEl>
                                              <p:pRg st="4" end="4"/>
                                            </p:txEl>
                                          </p:spTgt>
                                        </p:tgtEl>
                                        <p:attrNameLst>
                                          <p:attrName>style.visibility</p:attrName>
                                        </p:attrNameLst>
                                      </p:cBhvr>
                                      <p:to>
                                        <p:strVal val="visible"/>
                                      </p:to>
                                    </p:set>
                                    <p:animEffect transition="in" filter="barn(inVertical)">
                                      <p:cBhvr>
                                        <p:cTn id="20" dur="500"/>
                                        <p:tgtEl>
                                          <p:spTgt spid="471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143000" y="228600"/>
            <a:ext cx="7696200" cy="533400"/>
          </a:xfrm>
        </p:spPr>
        <p:txBody>
          <a:bodyPr>
            <a:normAutofit fontScale="90000"/>
          </a:bodyPr>
          <a:lstStyle/>
          <a:p>
            <a:pPr fontAlgn="auto">
              <a:spcAft>
                <a:spcPts val="0"/>
              </a:spcAft>
              <a:defRPr/>
            </a:pPr>
            <a:r>
              <a:rPr lang="en-US"/>
              <a:t>Types of Patterns</a:t>
            </a:r>
          </a:p>
        </p:txBody>
      </p:sp>
      <p:sp>
        <p:nvSpPr>
          <p:cNvPr id="57347" name="Rectangle 3"/>
          <p:cNvSpPr>
            <a:spLocks noGrp="1" noChangeArrowheads="1"/>
          </p:cNvSpPr>
          <p:nvPr>
            <p:ph idx="1"/>
          </p:nvPr>
        </p:nvSpPr>
        <p:spPr>
          <a:xfrm>
            <a:off x="1905000" y="762000"/>
            <a:ext cx="6934200" cy="4495800"/>
          </a:xfrm>
        </p:spPr>
        <p:txBody>
          <a:bodyPr/>
          <a:lstStyle/>
          <a:p>
            <a:pPr>
              <a:buFont typeface="Wingdings" panose="05000000000000000000" pitchFamily="2" charset="2"/>
              <a:buNone/>
            </a:pPr>
            <a:r>
              <a:rPr lang="en-US" sz="2000" u="sng"/>
              <a:t>Figure</a:t>
            </a:r>
            <a:r>
              <a:rPr lang="en-US" sz="2000"/>
              <a:t>: Types of patterns used in sand casting: </a:t>
            </a:r>
          </a:p>
          <a:p>
            <a:pPr>
              <a:buFont typeface="Wingdings" panose="05000000000000000000" pitchFamily="2" charset="2"/>
              <a:buNone/>
            </a:pPr>
            <a:r>
              <a:rPr lang="en-US" sz="2000">
                <a:solidFill>
                  <a:srgbClr val="00B050"/>
                </a:solidFill>
              </a:rPr>
              <a:t>(a) solid pattern</a:t>
            </a:r>
          </a:p>
          <a:p>
            <a:pPr>
              <a:buFontTx/>
              <a:buNone/>
            </a:pPr>
            <a:r>
              <a:rPr lang="en-US" sz="2000">
                <a:solidFill>
                  <a:srgbClr val="00B050"/>
                </a:solidFill>
              </a:rPr>
              <a:t>(b) split pattern</a:t>
            </a:r>
          </a:p>
          <a:p>
            <a:pPr>
              <a:buFontTx/>
              <a:buNone/>
            </a:pPr>
            <a:r>
              <a:rPr lang="en-US" sz="2000">
                <a:solidFill>
                  <a:srgbClr val="00B050"/>
                </a:solidFill>
              </a:rPr>
              <a:t>(c) match‑plate pattern</a:t>
            </a:r>
          </a:p>
          <a:p>
            <a:pPr>
              <a:buFontTx/>
              <a:buNone/>
            </a:pPr>
            <a:r>
              <a:rPr lang="en-US" sz="2000">
                <a:solidFill>
                  <a:srgbClr val="00B050"/>
                </a:solidFill>
              </a:rPr>
              <a:t>(d) cope and drag pattern </a:t>
            </a:r>
          </a:p>
          <a:p>
            <a:pPr>
              <a:buFontTx/>
              <a:buNone/>
            </a:pPr>
            <a:endParaRPr lang="en-US" sz="2000"/>
          </a:p>
          <a:p>
            <a:endParaRPr lang="en-US" sz="2000"/>
          </a:p>
        </p:txBody>
      </p:sp>
      <p:sp>
        <p:nvSpPr>
          <p:cNvPr id="5" name="Footer Placeholder 4"/>
          <p:cNvSpPr>
            <a:spLocks noGrp="1"/>
          </p:cNvSpPr>
          <p:nvPr>
            <p:ph type="ftr" sz="quarter" idx="11"/>
          </p:nvPr>
        </p:nvSpPr>
        <p:spPr/>
        <p:txBody>
          <a:bodyPr/>
          <a:lstStyle/>
          <a:p>
            <a:pPr>
              <a:defRPr/>
            </a:pPr>
            <a:r>
              <a:rPr lang="en-US"/>
              <a:t>EMU - Manufacturing Technology</a:t>
            </a:r>
          </a:p>
        </p:txBody>
      </p:sp>
      <p:pic>
        <p:nvPicPr>
          <p:cNvPr id="57349" name="Picture 4" descr="w0097c"/>
          <p:cNvPicPr>
            <a:picLocks noChangeAspect="1" noChangeArrowheads="1"/>
          </p:cNvPicPr>
          <p:nvPr/>
        </p:nvPicPr>
        <p:blipFill>
          <a:blip r:embed="rId3">
            <a:extLst>
              <a:ext uri="{28A0092B-C50C-407E-A947-70E740481C1C}">
                <a14:useLocalDpi xmlns:a14="http://schemas.microsoft.com/office/drawing/2010/main" val="0"/>
              </a:ext>
            </a:extLst>
          </a:blip>
          <a:srcRect l="2454" t="6056" b="4221"/>
          <a:stretch>
            <a:fillRect/>
          </a:stretch>
        </p:blipFill>
        <p:spPr bwMode="auto">
          <a:xfrm>
            <a:off x="350838" y="2590800"/>
            <a:ext cx="7878762"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010150"/>
            <a:ext cx="41052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868362"/>
          </a:xfrm>
        </p:spPr>
        <p:txBody>
          <a:bodyPr>
            <a:normAutofit/>
          </a:bodyPr>
          <a:lstStyle/>
          <a:p>
            <a:r>
              <a:rPr lang="en-US" dirty="0"/>
              <a:t>Different types of rolling processes</a:t>
            </a:r>
          </a:p>
        </p:txBody>
      </p:sp>
      <p:sp>
        <p:nvSpPr>
          <p:cNvPr id="3" name="Content Placeholder 2"/>
          <p:cNvSpPr>
            <a:spLocks noGrp="1"/>
          </p:cNvSpPr>
          <p:nvPr>
            <p:ph idx="1"/>
          </p:nvPr>
        </p:nvSpPr>
        <p:spPr/>
        <p:txBody>
          <a:bodyPr/>
          <a:lstStyle/>
          <a:p>
            <a:r>
              <a:rPr lang="en-US" dirty="0"/>
              <a:t>Continuous rolling</a:t>
            </a:r>
          </a:p>
          <a:p>
            <a:r>
              <a:rPr lang="en-US" dirty="0"/>
              <a:t>Transverse rolling </a:t>
            </a:r>
          </a:p>
          <a:p>
            <a:r>
              <a:rPr lang="en-US" dirty="0"/>
              <a:t>Shaped rolling or section rolling</a:t>
            </a:r>
          </a:p>
          <a:p>
            <a:r>
              <a:rPr lang="en-US" dirty="0"/>
              <a:t>Ring rolling</a:t>
            </a:r>
          </a:p>
          <a:p>
            <a:r>
              <a:rPr lang="en-US" dirty="0"/>
              <a:t>Powder rolling</a:t>
            </a:r>
          </a:p>
          <a:p>
            <a:r>
              <a:rPr lang="en-US" dirty="0"/>
              <a:t>Continuous casting and hot rolling </a:t>
            </a:r>
          </a:p>
          <a:p>
            <a:r>
              <a:rPr lang="en-US" dirty="0"/>
              <a:t>Thread rolling</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fontAlgn="auto">
              <a:spcBef>
                <a:spcPts val="600"/>
              </a:spcBef>
              <a:spcAft>
                <a:spcPts val="0"/>
              </a:spcAft>
              <a:defRPr/>
            </a:pPr>
            <a:r>
              <a:rPr lang="en-US"/>
              <a:t>Buoyancy Force during Pouring</a:t>
            </a:r>
          </a:p>
        </p:txBody>
      </p:sp>
      <p:sp>
        <p:nvSpPr>
          <p:cNvPr id="55300" name="Rectangle 3"/>
          <p:cNvSpPr>
            <a:spLocks noGrp="1" noChangeArrowheads="1"/>
          </p:cNvSpPr>
          <p:nvPr>
            <p:ph idx="1"/>
          </p:nvPr>
        </p:nvSpPr>
        <p:spPr>
          <a:xfrm>
            <a:off x="1066800" y="1447800"/>
            <a:ext cx="7772400" cy="4495800"/>
          </a:xfrm>
        </p:spPr>
        <p:txBody>
          <a:bodyPr rtlCol="0">
            <a:normAutofit/>
          </a:bodyPr>
          <a:lstStyle/>
          <a:p>
            <a:pPr fontAlgn="auto">
              <a:spcAft>
                <a:spcPts val="0"/>
              </a:spcAft>
              <a:buFont typeface="Arial" panose="020B0604020202020204" pitchFamily="34" charset="0"/>
              <a:buChar char="•"/>
              <a:defRPr/>
            </a:pPr>
            <a:r>
              <a:rPr lang="en-US" dirty="0"/>
              <a:t>One of the hazards during pouring is that buoyancy of molten will displace the core with the force:</a:t>
            </a:r>
          </a:p>
          <a:p>
            <a:pPr marL="0" indent="0" fontAlgn="auto">
              <a:spcAft>
                <a:spcPts val="0"/>
              </a:spcAft>
              <a:buFont typeface="Wingdings" panose="05000000000000000000" pitchFamily="2" charset="2"/>
              <a:buNone/>
              <a:defRPr/>
            </a:pPr>
            <a:r>
              <a:rPr lang="en-US" dirty="0" err="1"/>
              <a:t>F</a:t>
            </a:r>
            <a:r>
              <a:rPr lang="en-US" sz="1500" dirty="0" err="1"/>
              <a:t>b</a:t>
            </a:r>
            <a:r>
              <a:rPr lang="en-US" dirty="0"/>
              <a:t>= </a:t>
            </a:r>
            <a:r>
              <a:rPr lang="en-US" dirty="0" err="1"/>
              <a:t>W</a:t>
            </a:r>
            <a:r>
              <a:rPr lang="en-US" sz="1500" dirty="0" err="1"/>
              <a:t>m</a:t>
            </a:r>
            <a:r>
              <a:rPr lang="en-US" dirty="0" err="1"/>
              <a:t>-W</a:t>
            </a:r>
            <a:r>
              <a:rPr lang="en-US" sz="1500" dirty="0" err="1"/>
              <a:t>c</a:t>
            </a:r>
            <a:r>
              <a:rPr lang="en-US" sz="1500" dirty="0"/>
              <a:t> (Archimedes principle)</a:t>
            </a:r>
          </a:p>
          <a:p>
            <a:pPr marL="0" indent="0" fontAlgn="auto">
              <a:spcAft>
                <a:spcPts val="0"/>
              </a:spcAft>
              <a:buFont typeface="Wingdings" panose="05000000000000000000" pitchFamily="2" charset="2"/>
              <a:buNone/>
              <a:defRPr/>
            </a:pPr>
            <a:r>
              <a:rPr lang="en-US" dirty="0" err="1"/>
              <a:t>W</a:t>
            </a:r>
            <a:r>
              <a:rPr lang="en-US" sz="1500" dirty="0" err="1"/>
              <a:t>m</a:t>
            </a:r>
            <a:r>
              <a:rPr lang="en-US" dirty="0"/>
              <a:t>: Weight of molten metal displaced;</a:t>
            </a:r>
          </a:p>
          <a:p>
            <a:pPr marL="0" indent="0" fontAlgn="auto">
              <a:spcAft>
                <a:spcPts val="0"/>
              </a:spcAft>
              <a:buFont typeface="Wingdings" panose="05000000000000000000" pitchFamily="2" charset="2"/>
              <a:buNone/>
              <a:defRPr/>
            </a:pPr>
            <a:r>
              <a:rPr lang="en-US" dirty="0" err="1"/>
              <a:t>W</a:t>
            </a:r>
            <a:r>
              <a:rPr lang="en-US" sz="1500" dirty="0" err="1"/>
              <a:t>c</a:t>
            </a:r>
            <a:r>
              <a:rPr lang="en-US" dirty="0"/>
              <a:t>: Weight of core</a:t>
            </a:r>
          </a:p>
          <a:p>
            <a:pPr marL="0" indent="0" fontAlgn="auto">
              <a:spcAft>
                <a:spcPts val="0"/>
              </a:spcAft>
              <a:buFont typeface="Wingdings" panose="05000000000000000000" pitchFamily="2" charset="2"/>
              <a:buNone/>
              <a:defRPr/>
            </a:pPr>
            <a:r>
              <a:rPr lang="en-US" i="1" dirty="0">
                <a:solidFill>
                  <a:srgbClr val="FF0000"/>
                </a:solidFill>
              </a:rPr>
              <a:t>** In order to avoid the effect of </a:t>
            </a:r>
            <a:r>
              <a:rPr lang="en-US" i="1" dirty="0" err="1">
                <a:solidFill>
                  <a:srgbClr val="FF0000"/>
                </a:solidFill>
              </a:rPr>
              <a:t>F</a:t>
            </a:r>
            <a:r>
              <a:rPr lang="en-US" sz="1500" i="1" dirty="0" err="1">
                <a:solidFill>
                  <a:srgbClr val="FF0000"/>
                </a:solidFill>
              </a:rPr>
              <a:t>b</a:t>
            </a:r>
            <a:r>
              <a:rPr lang="en-US" i="1" dirty="0">
                <a:solidFill>
                  <a:srgbClr val="FF0000"/>
                </a:solidFill>
              </a:rPr>
              <a:t>, chaplets are used to hold the core in cavity of mold.</a:t>
            </a: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58373" name="Picture 4" descr="w0098c"/>
          <p:cNvPicPr>
            <a:picLocks noChangeAspect="1" noChangeArrowheads="1"/>
          </p:cNvPicPr>
          <p:nvPr/>
        </p:nvPicPr>
        <p:blipFill>
          <a:blip r:embed="rId3">
            <a:extLst>
              <a:ext uri="{28A0092B-C50C-407E-A947-70E740481C1C}">
                <a14:useLocalDpi xmlns:a14="http://schemas.microsoft.com/office/drawing/2010/main" val="0"/>
              </a:ext>
            </a:extLst>
          </a:blip>
          <a:srcRect r="48141" b="9274"/>
          <a:stretch>
            <a:fillRect/>
          </a:stretch>
        </p:blipFill>
        <p:spPr bwMode="auto">
          <a:xfrm>
            <a:off x="5167313" y="4495800"/>
            <a:ext cx="35956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fontAlgn="auto">
              <a:spcAft>
                <a:spcPts val="0"/>
              </a:spcAft>
              <a:defRPr/>
            </a:pPr>
            <a:r>
              <a:rPr lang="en-US"/>
              <a:t>Core in Mold</a:t>
            </a:r>
          </a:p>
        </p:txBody>
      </p:sp>
      <p:sp>
        <p:nvSpPr>
          <p:cNvPr id="59395" name="Rectangle 3"/>
          <p:cNvSpPr>
            <a:spLocks noGrp="1" noChangeArrowheads="1"/>
          </p:cNvSpPr>
          <p:nvPr>
            <p:ph idx="1"/>
          </p:nvPr>
        </p:nvSpPr>
        <p:spPr>
          <a:xfrm>
            <a:off x="457200" y="1447800"/>
            <a:ext cx="8382000" cy="4876800"/>
          </a:xfrm>
        </p:spPr>
        <p:txBody>
          <a:bodyPr>
            <a:normAutofit fontScale="92500" lnSpcReduction="20000"/>
          </a:bodyPr>
          <a:lstStyle/>
          <a:p>
            <a:pPr>
              <a:buFont typeface="Wingdings" panose="05000000000000000000" pitchFamily="2" charset="2"/>
              <a:buNone/>
            </a:pPr>
            <a:r>
              <a:rPr lang="en-US"/>
              <a:t>	</a:t>
            </a:r>
            <a:r>
              <a:rPr lang="en-US" sz="2000">
                <a:solidFill>
                  <a:srgbClr val="FF0000"/>
                </a:solidFill>
              </a:rPr>
              <a:t>A core </a:t>
            </a:r>
            <a:r>
              <a:rPr lang="en-US" sz="2000"/>
              <a:t>is a full-scale model of interior surfaces of the part.</a:t>
            </a:r>
          </a:p>
          <a:p>
            <a:pPr>
              <a:buFont typeface="Wingdings" panose="05000000000000000000" pitchFamily="2" charset="2"/>
              <a:buNone/>
            </a:pPr>
            <a:endParaRPr lang="en-US"/>
          </a:p>
          <a:p>
            <a:pPr>
              <a:buFont typeface="Wingdings" panose="05000000000000000000" pitchFamily="2" charset="2"/>
              <a:buNone/>
            </a:pPr>
            <a:endParaRPr lang="en-US"/>
          </a:p>
          <a:p>
            <a:pPr>
              <a:buFont typeface="Wingdings" panose="05000000000000000000" pitchFamily="2" charset="2"/>
              <a:buNone/>
            </a:pPr>
            <a:endParaRPr lang="en-US"/>
          </a:p>
          <a:p>
            <a:pPr>
              <a:buFont typeface="Wingdings" panose="05000000000000000000" pitchFamily="2" charset="2"/>
              <a:buNone/>
            </a:pPr>
            <a:endParaRPr lang="en-US"/>
          </a:p>
          <a:p>
            <a:pPr>
              <a:buFont typeface="Wingdings" panose="05000000000000000000" pitchFamily="2" charset="2"/>
              <a:buNone/>
            </a:pPr>
            <a:endParaRPr lang="en-US"/>
          </a:p>
          <a:p>
            <a:pPr>
              <a:buFont typeface="Wingdings" panose="05000000000000000000" pitchFamily="2" charset="2"/>
              <a:buNone/>
            </a:pPr>
            <a:endParaRPr lang="en-US"/>
          </a:p>
          <a:p>
            <a:pPr>
              <a:buFont typeface="Wingdings" panose="05000000000000000000" pitchFamily="2" charset="2"/>
              <a:buNone/>
            </a:pPr>
            <a:endParaRPr lang="en-US"/>
          </a:p>
          <a:p>
            <a:pPr>
              <a:buFont typeface="Wingdings" panose="05000000000000000000" pitchFamily="2" charset="2"/>
              <a:buNone/>
            </a:pPr>
            <a:endParaRPr lang="en-US" sz="2000"/>
          </a:p>
          <a:p>
            <a:pPr>
              <a:buFont typeface="Wingdings" panose="05000000000000000000" pitchFamily="2" charset="2"/>
              <a:buNone/>
            </a:pPr>
            <a:r>
              <a:rPr lang="en-US" sz="2000"/>
              <a:t>(a) Core held in place in the mold cavity by chaplets, (b) possible chaplet design, (c) casting with internal cavity.</a:t>
            </a:r>
          </a:p>
        </p:txBody>
      </p:sp>
      <p:sp>
        <p:nvSpPr>
          <p:cNvPr id="5" name="Footer Placeholder 4"/>
          <p:cNvSpPr>
            <a:spLocks noGrp="1"/>
          </p:cNvSpPr>
          <p:nvPr>
            <p:ph type="ftr" sz="quarter" idx="11"/>
          </p:nvPr>
        </p:nvSpPr>
        <p:spPr/>
        <p:txBody>
          <a:bodyPr/>
          <a:lstStyle/>
          <a:p>
            <a:pPr>
              <a:defRPr/>
            </a:pPr>
            <a:r>
              <a:rPr lang="en-US"/>
              <a:t>EMU - Manufacturing Technology</a:t>
            </a:r>
          </a:p>
        </p:txBody>
      </p:sp>
      <p:pic>
        <p:nvPicPr>
          <p:cNvPr id="59397" name="Picture 4" descr="w0098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46363"/>
            <a:ext cx="693420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1"/>
          <p:cNvSpPr>
            <a:spLocks noChangeArrowheads="1"/>
          </p:cNvSpPr>
          <p:nvPr/>
        </p:nvSpPr>
        <p:spPr bwMode="auto">
          <a:xfrm>
            <a:off x="4800600" y="2057400"/>
            <a:ext cx="4267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8600" indent="-228600" algn="l">
              <a:buFontTx/>
              <a:buAutoNum type="arabicPeriod"/>
            </a:pPr>
            <a:r>
              <a:rPr lang="en-US" sz="2000">
                <a:solidFill>
                  <a:srgbClr val="002060"/>
                </a:solidFill>
                <a:latin typeface="Times" pitchFamily="18" charset="0"/>
              </a:rPr>
              <a:t>Like pattern, shrinkage allowances are also provided in core. (-ve or +)?</a:t>
            </a:r>
          </a:p>
          <a:p>
            <a:pPr marL="228600" indent="-228600" algn="l">
              <a:buFontTx/>
              <a:buAutoNum type="arabicPeriod"/>
            </a:pPr>
            <a:r>
              <a:rPr lang="en-US" sz="2000">
                <a:solidFill>
                  <a:srgbClr val="002060"/>
                </a:solidFill>
                <a:latin typeface="Times" pitchFamily="18" charset="0"/>
              </a:rPr>
              <a:t>It is usually made of compacted sand, metal</a:t>
            </a:r>
          </a:p>
        </p:txBody>
      </p:sp>
    </p:spTree>
  </p:cSld>
  <p:clrMapOvr>
    <a:masterClrMapping/>
  </p:clrMapOvr>
  <p:transition spd="slow"/>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fontAlgn="auto">
              <a:spcAft>
                <a:spcPts val="0"/>
              </a:spcAft>
              <a:defRPr/>
            </a:pPr>
            <a:r>
              <a:rPr lang="en-US"/>
              <a:t>Desirable Mold Properties</a:t>
            </a:r>
          </a:p>
        </p:txBody>
      </p:sp>
      <p:sp>
        <p:nvSpPr>
          <p:cNvPr id="52228" name="Rectangle 3"/>
          <p:cNvSpPr>
            <a:spLocks noGrp="1" noChangeArrowheads="1"/>
          </p:cNvSpPr>
          <p:nvPr>
            <p:ph idx="1"/>
          </p:nvPr>
        </p:nvSpPr>
        <p:spPr>
          <a:xfrm>
            <a:off x="1447800" y="1447800"/>
            <a:ext cx="7391400" cy="4495800"/>
          </a:xfrm>
        </p:spPr>
        <p:txBody>
          <a:bodyPr/>
          <a:lstStyle/>
          <a:p>
            <a:r>
              <a:rPr lang="en-US" sz="2200">
                <a:solidFill>
                  <a:srgbClr val="7030A0"/>
                </a:solidFill>
              </a:rPr>
              <a:t>Strength</a:t>
            </a:r>
            <a:r>
              <a:rPr lang="en-US" sz="2200"/>
              <a:t> ‑ Ability of mold to maintain shape and resist erosion caused by the flow of molten metal. Depends on grain shape, adhesive quality of binders </a:t>
            </a:r>
          </a:p>
          <a:p>
            <a:r>
              <a:rPr lang="en-US" sz="2200">
                <a:solidFill>
                  <a:srgbClr val="7030A0"/>
                </a:solidFill>
              </a:rPr>
              <a:t>Permeability</a:t>
            </a:r>
            <a:r>
              <a:rPr lang="en-US" sz="2200"/>
              <a:t> ‑ to allow hot air and gases to pass through voids in sand  </a:t>
            </a:r>
          </a:p>
          <a:p>
            <a:r>
              <a:rPr lang="en-US" sz="2200">
                <a:solidFill>
                  <a:srgbClr val="7030A0"/>
                </a:solidFill>
              </a:rPr>
              <a:t>Thermal stability </a:t>
            </a:r>
            <a:r>
              <a:rPr lang="en-US" sz="2200"/>
              <a:t>‑ ability of sand at the mold surface cavity to resist cracking and buckling on contact with molten metal  </a:t>
            </a:r>
          </a:p>
          <a:p>
            <a:r>
              <a:rPr lang="en-US" sz="2200">
                <a:solidFill>
                  <a:srgbClr val="7030A0"/>
                </a:solidFill>
              </a:rPr>
              <a:t>Collapsibility</a:t>
            </a:r>
            <a:r>
              <a:rPr lang="en-US" sz="2200"/>
              <a:t> ‑ ability to give way and allow casting to shrink without cracking the casting </a:t>
            </a:r>
          </a:p>
          <a:p>
            <a:r>
              <a:rPr lang="en-US" sz="2200">
                <a:solidFill>
                  <a:srgbClr val="7030A0"/>
                </a:solidFill>
              </a:rPr>
              <a:t>Reusability</a:t>
            </a:r>
            <a:r>
              <a:rPr lang="en-US" sz="2200"/>
              <a:t> ‑ can sand from broken mold be reused to make other molds? </a:t>
            </a:r>
          </a:p>
          <a:p>
            <a:endParaRPr lang="en-US"/>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228">
                                            <p:txEl>
                                              <p:pRg st="1" end="1"/>
                                            </p:txEl>
                                          </p:spTgt>
                                        </p:tgtEl>
                                        <p:attrNameLst>
                                          <p:attrName>style.visibility</p:attrName>
                                        </p:attrNameLst>
                                      </p:cBhvr>
                                      <p:to>
                                        <p:strVal val="visible"/>
                                      </p:to>
                                    </p:set>
                                    <p:animEffect transition="in" filter="barn(inVertical)">
                                      <p:cBhvr>
                                        <p:cTn id="7" dur="500"/>
                                        <p:tgtEl>
                                          <p:spTgt spid="522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2228">
                                            <p:txEl>
                                              <p:pRg st="2" end="2"/>
                                            </p:txEl>
                                          </p:spTgt>
                                        </p:tgtEl>
                                        <p:attrNameLst>
                                          <p:attrName>style.visibility</p:attrName>
                                        </p:attrNameLst>
                                      </p:cBhvr>
                                      <p:to>
                                        <p:strVal val="visible"/>
                                      </p:to>
                                    </p:set>
                                    <p:animEffect transition="in" filter="barn(inVertical)">
                                      <p:cBhvr>
                                        <p:cTn id="12" dur="500"/>
                                        <p:tgtEl>
                                          <p:spTgt spid="522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2228">
                                            <p:txEl>
                                              <p:pRg st="3" end="3"/>
                                            </p:txEl>
                                          </p:spTgt>
                                        </p:tgtEl>
                                        <p:attrNameLst>
                                          <p:attrName>style.visibility</p:attrName>
                                        </p:attrNameLst>
                                      </p:cBhvr>
                                      <p:to>
                                        <p:strVal val="visible"/>
                                      </p:to>
                                    </p:set>
                                    <p:animEffect transition="in" filter="barn(inVertical)">
                                      <p:cBhvr>
                                        <p:cTn id="17" dur="500"/>
                                        <p:tgtEl>
                                          <p:spTgt spid="5222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2228">
                                            <p:txEl>
                                              <p:pRg st="4" end="4"/>
                                            </p:txEl>
                                          </p:spTgt>
                                        </p:tgtEl>
                                        <p:attrNameLst>
                                          <p:attrName>style.visibility</p:attrName>
                                        </p:attrNameLst>
                                      </p:cBhvr>
                                      <p:to>
                                        <p:strVal val="visible"/>
                                      </p:to>
                                    </p:set>
                                    <p:animEffect transition="in" filter="barn(inVertical)">
                                      <p:cBhvr>
                                        <p:cTn id="22" dur="500"/>
                                        <p:tgtEl>
                                          <p:spTgt spid="522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143000" y="228600"/>
            <a:ext cx="7696200" cy="731838"/>
          </a:xfrm>
        </p:spPr>
        <p:txBody>
          <a:bodyPr>
            <a:normAutofit fontScale="90000"/>
          </a:bodyPr>
          <a:lstStyle/>
          <a:p>
            <a:pPr fontAlgn="auto">
              <a:spcBef>
                <a:spcPts val="600"/>
              </a:spcBef>
              <a:spcAft>
                <a:spcPts val="0"/>
              </a:spcAft>
              <a:defRPr/>
            </a:pPr>
            <a:r>
              <a:rPr lang="en-US"/>
              <a:t>Foundry Sands </a:t>
            </a:r>
          </a:p>
        </p:txBody>
      </p:sp>
      <p:sp>
        <p:nvSpPr>
          <p:cNvPr id="53252" name="Rectangle 3"/>
          <p:cNvSpPr>
            <a:spLocks noGrp="1" noChangeArrowheads="1"/>
          </p:cNvSpPr>
          <p:nvPr>
            <p:ph idx="1"/>
          </p:nvPr>
        </p:nvSpPr>
        <p:spPr>
          <a:xfrm>
            <a:off x="1828800" y="1295400"/>
            <a:ext cx="6629400" cy="4800600"/>
          </a:xfrm>
        </p:spPr>
        <p:txBody>
          <a:bodyPr>
            <a:normAutofit fontScale="85000" lnSpcReduction="10000"/>
          </a:bodyPr>
          <a:lstStyle/>
          <a:p>
            <a:pPr>
              <a:buFont typeface="Wingdings" panose="05000000000000000000" pitchFamily="2" charset="2"/>
              <a:buNone/>
            </a:pPr>
            <a:r>
              <a:rPr lang="en-US">
                <a:solidFill>
                  <a:srgbClr val="7030A0"/>
                </a:solidFill>
              </a:rPr>
              <a:t>Silica (SiO</a:t>
            </a:r>
            <a:r>
              <a:rPr lang="en-US" baseline="-25000">
                <a:solidFill>
                  <a:srgbClr val="7030A0"/>
                </a:solidFill>
              </a:rPr>
              <a:t>2</a:t>
            </a:r>
            <a:r>
              <a:rPr lang="en-US">
                <a:solidFill>
                  <a:srgbClr val="7030A0"/>
                </a:solidFill>
              </a:rPr>
              <a:t>)</a:t>
            </a:r>
            <a:r>
              <a:rPr lang="en-US"/>
              <a:t> or silica mixed with other minerals  </a:t>
            </a:r>
          </a:p>
          <a:p>
            <a:r>
              <a:rPr lang="en-US"/>
              <a:t>Good refractory properties ‑ capacity to endure high temperatures  </a:t>
            </a:r>
          </a:p>
          <a:p>
            <a:r>
              <a:rPr lang="en-US"/>
              <a:t>Small grain size yields better surface finish on the cast part </a:t>
            </a:r>
          </a:p>
          <a:p>
            <a:r>
              <a:rPr lang="en-US"/>
              <a:t>Large grain size is more permeable, allowing gases to escape during pouring  </a:t>
            </a:r>
          </a:p>
          <a:p>
            <a:r>
              <a:rPr lang="en-US"/>
              <a:t>Irregular grain shapes strengthen molds due to interlocking, compared to round grains</a:t>
            </a:r>
          </a:p>
          <a:p>
            <a:pPr lvl="1"/>
            <a:r>
              <a:rPr lang="en-US" sz="2400" b="1"/>
              <a:t>Disadvantage</a:t>
            </a:r>
            <a:r>
              <a:rPr lang="en-US" sz="2400"/>
              <a:t>: interlocking tends to reduce permeability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Effect transition="in" filter="wipe(down)">
                                      <p:cBhvr>
                                        <p:cTn id="7" dur="500"/>
                                        <p:tgtEl>
                                          <p:spTgt spid="532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252">
                                            <p:txEl>
                                              <p:pRg st="2" end="2"/>
                                            </p:txEl>
                                          </p:spTgt>
                                        </p:tgtEl>
                                        <p:attrNameLst>
                                          <p:attrName>style.visibility</p:attrName>
                                        </p:attrNameLst>
                                      </p:cBhvr>
                                      <p:to>
                                        <p:strVal val="visible"/>
                                      </p:to>
                                    </p:set>
                                    <p:animEffect transition="in" filter="wipe(down)">
                                      <p:cBhvr>
                                        <p:cTn id="12" dur="500"/>
                                        <p:tgtEl>
                                          <p:spTgt spid="532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3252">
                                            <p:txEl>
                                              <p:pRg st="3" end="3"/>
                                            </p:txEl>
                                          </p:spTgt>
                                        </p:tgtEl>
                                        <p:attrNameLst>
                                          <p:attrName>style.visibility</p:attrName>
                                        </p:attrNameLst>
                                      </p:cBhvr>
                                      <p:to>
                                        <p:strVal val="visible"/>
                                      </p:to>
                                    </p:set>
                                    <p:animEffect transition="in" filter="wipe(down)">
                                      <p:cBhvr>
                                        <p:cTn id="17" dur="500"/>
                                        <p:tgtEl>
                                          <p:spTgt spid="532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3252">
                                            <p:txEl>
                                              <p:pRg st="4" end="4"/>
                                            </p:txEl>
                                          </p:spTgt>
                                        </p:tgtEl>
                                        <p:attrNameLst>
                                          <p:attrName>style.visibility</p:attrName>
                                        </p:attrNameLst>
                                      </p:cBhvr>
                                      <p:to>
                                        <p:strVal val="visible"/>
                                      </p:to>
                                    </p:set>
                                    <p:animEffect transition="in" filter="wipe(down)">
                                      <p:cBhvr>
                                        <p:cTn id="22" dur="500"/>
                                        <p:tgtEl>
                                          <p:spTgt spid="5325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3252">
                                            <p:txEl>
                                              <p:pRg st="5" end="5"/>
                                            </p:txEl>
                                          </p:spTgt>
                                        </p:tgtEl>
                                        <p:attrNameLst>
                                          <p:attrName>style.visibility</p:attrName>
                                        </p:attrNameLst>
                                      </p:cBhvr>
                                      <p:to>
                                        <p:strVal val="visible"/>
                                      </p:to>
                                    </p:set>
                                    <p:animEffect transition="in" filter="wipe(down)">
                                      <p:cBhvr>
                                        <p:cTn id="27" dur="500"/>
                                        <p:tgtEl>
                                          <p:spTgt spid="5325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fontAlgn="auto">
              <a:spcBef>
                <a:spcPts val="600"/>
              </a:spcBef>
              <a:spcAft>
                <a:spcPts val="0"/>
              </a:spcAft>
              <a:defRPr/>
            </a:pPr>
            <a:r>
              <a:rPr lang="en-US"/>
              <a:t>Binders Used with Foundry Sands</a:t>
            </a:r>
          </a:p>
        </p:txBody>
      </p:sp>
      <p:sp>
        <p:nvSpPr>
          <p:cNvPr id="54276" name="Rectangle 3"/>
          <p:cNvSpPr>
            <a:spLocks noGrp="1" noChangeArrowheads="1"/>
          </p:cNvSpPr>
          <p:nvPr>
            <p:ph idx="1"/>
          </p:nvPr>
        </p:nvSpPr>
        <p:spPr/>
        <p:txBody>
          <a:bodyPr>
            <a:normAutofit fontScale="92500"/>
          </a:bodyPr>
          <a:lstStyle/>
          <a:p>
            <a:r>
              <a:rPr lang="en-US"/>
              <a:t>Sand is held together by a mixture of water and bonding clay  </a:t>
            </a:r>
          </a:p>
          <a:p>
            <a:pPr lvl="1"/>
            <a:r>
              <a:rPr lang="en-US" sz="2400" b="1"/>
              <a:t>Typical mix</a:t>
            </a:r>
            <a:r>
              <a:rPr lang="en-US" sz="2400"/>
              <a:t>: 90% sand, 7% clay and 3% water  </a:t>
            </a:r>
          </a:p>
          <a:p>
            <a:r>
              <a:rPr lang="en-US"/>
              <a:t>Other bonding agents also used in sand molds:</a:t>
            </a:r>
          </a:p>
          <a:p>
            <a:pPr lvl="1"/>
            <a:r>
              <a:rPr lang="en-US" sz="2400"/>
              <a:t>Organic resins (e.g , phenolic resins) </a:t>
            </a:r>
          </a:p>
          <a:p>
            <a:pPr lvl="1"/>
            <a:r>
              <a:rPr lang="en-US" sz="2400"/>
              <a:t>Inorganic binders (e.g , sodium silicate and phosphate)  </a:t>
            </a:r>
          </a:p>
          <a:p>
            <a:r>
              <a:rPr lang="en-US"/>
              <a:t>Additives are sometimes combined with the mixture to increase strength and/or permeability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4276">
                                            <p:txEl>
                                              <p:pRg st="1" end="1"/>
                                            </p:txEl>
                                          </p:spTgt>
                                        </p:tgtEl>
                                        <p:attrNameLst>
                                          <p:attrName>style.visibility</p:attrName>
                                        </p:attrNameLst>
                                      </p:cBhvr>
                                      <p:to>
                                        <p:strVal val="visible"/>
                                      </p:to>
                                    </p:set>
                                    <p:animEffect transition="in" filter="barn(inVertical)">
                                      <p:cBhvr>
                                        <p:cTn id="7" dur="500"/>
                                        <p:tgtEl>
                                          <p:spTgt spid="5427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276">
                                            <p:txEl>
                                              <p:pRg st="2" end="2"/>
                                            </p:txEl>
                                          </p:spTgt>
                                        </p:tgtEl>
                                        <p:attrNameLst>
                                          <p:attrName>style.visibility</p:attrName>
                                        </p:attrNameLst>
                                      </p:cBhvr>
                                      <p:to>
                                        <p:strVal val="visible"/>
                                      </p:to>
                                    </p:set>
                                    <p:animEffect transition="in" filter="barn(inVertical)">
                                      <p:cBhvr>
                                        <p:cTn id="12" dur="500"/>
                                        <p:tgtEl>
                                          <p:spTgt spid="5427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4276">
                                            <p:txEl>
                                              <p:pRg st="3" end="3"/>
                                            </p:txEl>
                                          </p:spTgt>
                                        </p:tgtEl>
                                        <p:attrNameLst>
                                          <p:attrName>style.visibility</p:attrName>
                                        </p:attrNameLst>
                                      </p:cBhvr>
                                      <p:to>
                                        <p:strVal val="visible"/>
                                      </p:to>
                                    </p:set>
                                    <p:animEffect transition="in" filter="barn(inVertical)">
                                      <p:cBhvr>
                                        <p:cTn id="17" dur="500"/>
                                        <p:tgtEl>
                                          <p:spTgt spid="5427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4276">
                                            <p:txEl>
                                              <p:pRg st="4" end="4"/>
                                            </p:txEl>
                                          </p:spTgt>
                                        </p:tgtEl>
                                        <p:attrNameLst>
                                          <p:attrName>style.visibility</p:attrName>
                                        </p:attrNameLst>
                                      </p:cBhvr>
                                      <p:to>
                                        <p:strVal val="visible"/>
                                      </p:to>
                                    </p:set>
                                    <p:animEffect transition="in" filter="barn(inVertical)">
                                      <p:cBhvr>
                                        <p:cTn id="22" dur="500"/>
                                        <p:tgtEl>
                                          <p:spTgt spid="5427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4276">
                                            <p:txEl>
                                              <p:pRg st="5" end="5"/>
                                            </p:txEl>
                                          </p:spTgt>
                                        </p:tgtEl>
                                        <p:attrNameLst>
                                          <p:attrName>style.visibility</p:attrName>
                                        </p:attrNameLst>
                                      </p:cBhvr>
                                      <p:to>
                                        <p:strVal val="visible"/>
                                      </p:to>
                                    </p:set>
                                    <p:animEffect transition="in" filter="barn(inVertical)">
                                      <p:cBhvr>
                                        <p:cTn id="27" dur="500"/>
                                        <p:tgtEl>
                                          <p:spTgt spid="5427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fontAlgn="auto">
              <a:spcBef>
                <a:spcPts val="600"/>
              </a:spcBef>
              <a:spcAft>
                <a:spcPts val="0"/>
              </a:spcAft>
              <a:defRPr/>
            </a:pPr>
            <a:r>
              <a:rPr lang="en-US"/>
              <a:t>Types of Sand Mold</a:t>
            </a:r>
          </a:p>
        </p:txBody>
      </p:sp>
      <p:sp>
        <p:nvSpPr>
          <p:cNvPr id="55300" name="Rectangle 3"/>
          <p:cNvSpPr>
            <a:spLocks noGrp="1" noChangeArrowheads="1"/>
          </p:cNvSpPr>
          <p:nvPr>
            <p:ph idx="1"/>
          </p:nvPr>
        </p:nvSpPr>
        <p:spPr/>
        <p:txBody>
          <a:bodyPr>
            <a:normAutofit lnSpcReduction="10000"/>
          </a:bodyPr>
          <a:lstStyle/>
          <a:p>
            <a:r>
              <a:rPr lang="en-US"/>
              <a:t>Green‑sand molds - mixture of sand, clay, and water; </a:t>
            </a:r>
          </a:p>
          <a:p>
            <a:pPr lvl="1"/>
            <a:r>
              <a:rPr lang="en-US" sz="2400"/>
              <a:t>“</a:t>
            </a:r>
            <a:r>
              <a:rPr lang="en-US" sz="2400">
                <a:solidFill>
                  <a:srgbClr val="00B050"/>
                </a:solidFill>
              </a:rPr>
              <a:t>Green</a:t>
            </a:r>
            <a:r>
              <a:rPr lang="en-US" sz="2400"/>
              <a:t>" means mold contains moisture at time of pouring  </a:t>
            </a:r>
          </a:p>
          <a:p>
            <a:r>
              <a:rPr lang="en-US"/>
              <a:t>Dry‑sand mold - organic binders rather than clay</a:t>
            </a:r>
          </a:p>
          <a:p>
            <a:pPr lvl="1"/>
            <a:r>
              <a:rPr lang="en-US" sz="2400"/>
              <a:t>And mold is baked to improve strength </a:t>
            </a:r>
          </a:p>
          <a:p>
            <a:r>
              <a:rPr lang="en-US"/>
              <a:t>Skin‑dried mold - drying mold cavity surface of a green‑sand mold to a depth of 10 to 25 mm, using torches or heating lamps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300">
                                            <p:txEl>
                                              <p:pRg st="2" end="2"/>
                                            </p:txEl>
                                          </p:spTgt>
                                        </p:tgtEl>
                                        <p:attrNameLst>
                                          <p:attrName>style.visibility</p:attrName>
                                        </p:attrNameLst>
                                      </p:cBhvr>
                                      <p:to>
                                        <p:strVal val="visible"/>
                                      </p:to>
                                    </p:set>
                                    <p:animEffect transition="in" filter="barn(inVertical)">
                                      <p:cBhvr>
                                        <p:cTn id="7" dur="500"/>
                                        <p:tgtEl>
                                          <p:spTgt spid="55300">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5300">
                                            <p:txEl>
                                              <p:pRg st="3" end="3"/>
                                            </p:txEl>
                                          </p:spTgt>
                                        </p:tgtEl>
                                        <p:attrNameLst>
                                          <p:attrName>style.visibility</p:attrName>
                                        </p:attrNameLst>
                                      </p:cBhvr>
                                      <p:to>
                                        <p:strVal val="visible"/>
                                      </p:to>
                                    </p:set>
                                    <p:animEffect transition="in" filter="barn(inVertical)">
                                      <p:cBhvr>
                                        <p:cTn id="10" dur="500"/>
                                        <p:tgtEl>
                                          <p:spTgt spid="55300">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5300">
                                            <p:txEl>
                                              <p:pRg st="4" end="4"/>
                                            </p:txEl>
                                          </p:spTgt>
                                        </p:tgtEl>
                                        <p:attrNameLst>
                                          <p:attrName>style.visibility</p:attrName>
                                        </p:attrNameLst>
                                      </p:cBhvr>
                                      <p:to>
                                        <p:strVal val="visible"/>
                                      </p:to>
                                    </p:set>
                                    <p:animEffect transition="in" filter="barn(inVertical)">
                                      <p:cBhvr>
                                        <p:cTn id="15" dur="500"/>
                                        <p:tgtEl>
                                          <p:spTgt spid="553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fontAlgn="auto">
              <a:spcBef>
                <a:spcPts val="600"/>
              </a:spcBef>
              <a:spcAft>
                <a:spcPts val="0"/>
              </a:spcAft>
              <a:defRPr/>
            </a:pPr>
            <a:r>
              <a:rPr lang="en-US"/>
              <a:t>Other Expendable Mold Processes</a:t>
            </a:r>
          </a:p>
        </p:txBody>
      </p:sp>
      <p:sp>
        <p:nvSpPr>
          <p:cNvPr id="56324" name="Rectangle 3"/>
          <p:cNvSpPr>
            <a:spLocks noGrp="1" noChangeArrowheads="1"/>
          </p:cNvSpPr>
          <p:nvPr>
            <p:ph idx="1"/>
          </p:nvPr>
        </p:nvSpPr>
        <p:spPr/>
        <p:txBody>
          <a:bodyPr/>
          <a:lstStyle/>
          <a:p>
            <a:r>
              <a:rPr lang="en-US"/>
              <a:t>Shell Molding</a:t>
            </a:r>
          </a:p>
          <a:p>
            <a:r>
              <a:rPr lang="en-US"/>
              <a:t>Vacuum Molding</a:t>
            </a:r>
          </a:p>
          <a:p>
            <a:r>
              <a:rPr lang="en-US"/>
              <a:t>Expanded Polystyrene Process</a:t>
            </a:r>
          </a:p>
          <a:p>
            <a:r>
              <a:rPr lang="en-US"/>
              <a:t>Investment Casting</a:t>
            </a:r>
          </a:p>
          <a:p>
            <a:r>
              <a:rPr lang="en-US"/>
              <a:t>Plaster Mold and Ceramic Mold Casting</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324">
                                            <p:txEl>
                                              <p:pRg st="1" end="1"/>
                                            </p:txEl>
                                          </p:spTgt>
                                        </p:tgtEl>
                                        <p:attrNameLst>
                                          <p:attrName>style.visibility</p:attrName>
                                        </p:attrNameLst>
                                      </p:cBhvr>
                                      <p:to>
                                        <p:strVal val="visible"/>
                                      </p:to>
                                    </p:set>
                                    <p:animEffect transition="in" filter="barn(inVertical)">
                                      <p:cBhvr>
                                        <p:cTn id="7" dur="500"/>
                                        <p:tgtEl>
                                          <p:spTgt spid="563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324">
                                            <p:txEl>
                                              <p:pRg st="2" end="2"/>
                                            </p:txEl>
                                          </p:spTgt>
                                        </p:tgtEl>
                                        <p:attrNameLst>
                                          <p:attrName>style.visibility</p:attrName>
                                        </p:attrNameLst>
                                      </p:cBhvr>
                                      <p:to>
                                        <p:strVal val="visible"/>
                                      </p:to>
                                    </p:set>
                                    <p:animEffect transition="in" filter="barn(inVertical)">
                                      <p:cBhvr>
                                        <p:cTn id="12" dur="500"/>
                                        <p:tgtEl>
                                          <p:spTgt spid="563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6324">
                                            <p:txEl>
                                              <p:pRg st="3" end="3"/>
                                            </p:txEl>
                                          </p:spTgt>
                                        </p:tgtEl>
                                        <p:attrNameLst>
                                          <p:attrName>style.visibility</p:attrName>
                                        </p:attrNameLst>
                                      </p:cBhvr>
                                      <p:to>
                                        <p:strVal val="visible"/>
                                      </p:to>
                                    </p:set>
                                    <p:animEffect transition="in" filter="barn(inVertical)">
                                      <p:cBhvr>
                                        <p:cTn id="17" dur="500"/>
                                        <p:tgtEl>
                                          <p:spTgt spid="5632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6324">
                                            <p:txEl>
                                              <p:pRg st="4" end="4"/>
                                            </p:txEl>
                                          </p:spTgt>
                                        </p:tgtEl>
                                        <p:attrNameLst>
                                          <p:attrName>style.visibility</p:attrName>
                                        </p:attrNameLst>
                                      </p:cBhvr>
                                      <p:to>
                                        <p:strVal val="visible"/>
                                      </p:to>
                                    </p:set>
                                    <p:animEffect transition="in" filter="barn(inVertical)">
                                      <p:cBhvr>
                                        <p:cTn id="22" dur="500"/>
                                        <p:tgtEl>
                                          <p:spTgt spid="563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fontAlgn="auto">
              <a:spcBef>
                <a:spcPts val="600"/>
              </a:spcBef>
              <a:spcAft>
                <a:spcPts val="0"/>
              </a:spcAft>
              <a:defRPr/>
            </a:pPr>
            <a:r>
              <a:rPr lang="en-US"/>
              <a:t>Shell Molding </a:t>
            </a:r>
          </a:p>
        </p:txBody>
      </p:sp>
      <p:sp>
        <p:nvSpPr>
          <p:cNvPr id="65539" name="Rectangle 3"/>
          <p:cNvSpPr>
            <a:spLocks noGrp="1" noChangeArrowheads="1"/>
          </p:cNvSpPr>
          <p:nvPr>
            <p:ph idx="1"/>
          </p:nvPr>
        </p:nvSpPr>
        <p:spPr>
          <a:xfrm>
            <a:off x="1752600" y="1219200"/>
            <a:ext cx="7086600" cy="5181600"/>
          </a:xfrm>
        </p:spPr>
        <p:txBody>
          <a:bodyPr>
            <a:normAutofit fontScale="92500" lnSpcReduction="10000"/>
          </a:bodyPr>
          <a:lstStyle/>
          <a:p>
            <a:pPr>
              <a:buFont typeface="Wingdings" panose="05000000000000000000" pitchFamily="2" charset="2"/>
              <a:buNone/>
            </a:pPr>
            <a:r>
              <a:rPr lang="en-US"/>
              <a:t>Casting process in which the cavity (&amp; gating system) is a thin shell of sand held together by thermosetting resin binder </a:t>
            </a:r>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r>
              <a:rPr lang="en-US" sz="2000"/>
              <a:t>Steps in shell‑molding: (1) a match‑plate or cope‑and‑drag metal pattern is heated and placed over a box containing sand mixed with thermosetting resin.</a:t>
            </a:r>
          </a:p>
        </p:txBody>
      </p:sp>
      <p:sp>
        <p:nvSpPr>
          <p:cNvPr id="5" name="Footer Placeholder 4"/>
          <p:cNvSpPr>
            <a:spLocks noGrp="1"/>
          </p:cNvSpPr>
          <p:nvPr>
            <p:ph type="ftr" sz="quarter" idx="11"/>
          </p:nvPr>
        </p:nvSpPr>
        <p:spPr/>
        <p:txBody>
          <a:bodyPr/>
          <a:lstStyle/>
          <a:p>
            <a:pPr>
              <a:defRPr/>
            </a:pPr>
            <a:r>
              <a:rPr lang="en-US"/>
              <a:t>EMU - Manufacturing Technology</a:t>
            </a:r>
          </a:p>
        </p:txBody>
      </p:sp>
      <p:pic>
        <p:nvPicPr>
          <p:cNvPr id="65541" name="Picture 4" descr="w0099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663" y="2438400"/>
            <a:ext cx="464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1"/>
          <p:cNvSpPr>
            <a:spLocks noChangeArrowheads="1"/>
          </p:cNvSpPr>
          <p:nvPr/>
        </p:nvSpPr>
        <p:spPr bwMode="auto">
          <a:xfrm>
            <a:off x="6200775" y="46038"/>
            <a:ext cx="2943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7030A0"/>
                </a:solidFill>
              </a:rPr>
              <a:t>Other Expendable Mold Processes</a:t>
            </a:r>
          </a:p>
        </p:txBody>
      </p:sp>
      <p:pic>
        <p:nvPicPr>
          <p:cNvPr id="65543" name="Picture 5" descr="w0099c7"/>
          <p:cNvPicPr>
            <a:picLocks noChangeAspect="1" noChangeArrowheads="1"/>
          </p:cNvPicPr>
          <p:nvPr/>
        </p:nvPicPr>
        <p:blipFill>
          <a:blip r:embed="rId4">
            <a:extLst>
              <a:ext uri="{28A0092B-C50C-407E-A947-70E740481C1C}">
                <a14:useLocalDpi xmlns:a14="http://schemas.microsoft.com/office/drawing/2010/main" val="0"/>
              </a:ext>
            </a:extLst>
          </a:blip>
          <a:srcRect b="55841"/>
          <a:stretch>
            <a:fillRect/>
          </a:stretch>
        </p:blipFill>
        <p:spPr bwMode="auto">
          <a:xfrm rot="5588339">
            <a:off x="-76199" y="3276600"/>
            <a:ext cx="17145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4" descr="w0099c6"/>
          <p:cNvPicPr>
            <a:picLocks noChangeAspect="1" noChangeArrowheads="1"/>
          </p:cNvPicPr>
          <p:nvPr/>
        </p:nvPicPr>
        <p:blipFill>
          <a:blip r:embed="rId5" cstate="print">
            <a:extLst>
              <a:ext uri="{28A0092B-C50C-407E-A947-70E740481C1C}">
                <a14:useLocalDpi xmlns:a14="http://schemas.microsoft.com/office/drawing/2010/main" val="0"/>
              </a:ext>
            </a:extLst>
          </a:blip>
          <a:srcRect r="5141" b="9175"/>
          <a:stretch>
            <a:fillRect/>
          </a:stretch>
        </p:blipFill>
        <p:spPr bwMode="auto">
          <a:xfrm>
            <a:off x="1219200" y="2514600"/>
            <a:ext cx="2601913"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Rectangle 1"/>
          <p:cNvSpPr>
            <a:spLocks noChangeArrowheads="1"/>
          </p:cNvSpPr>
          <p:nvPr/>
        </p:nvSpPr>
        <p:spPr bwMode="auto">
          <a:xfrm>
            <a:off x="30163" y="2651125"/>
            <a:ext cx="620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rPr>
              <a:t>part</a:t>
            </a:r>
          </a:p>
        </p:txBody>
      </p:sp>
    </p:spTree>
  </p:cSld>
  <p:clrMapOvr>
    <a:masterClrMapping/>
  </p:clrMapOvr>
  <p:transition spd="slow"/>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fontAlgn="auto">
              <a:spcAft>
                <a:spcPts val="0"/>
              </a:spcAft>
              <a:defRPr/>
            </a:pPr>
            <a:r>
              <a:rPr lang="en-US"/>
              <a:t>Shell Molding</a:t>
            </a:r>
          </a:p>
        </p:txBody>
      </p:sp>
      <p:sp>
        <p:nvSpPr>
          <p:cNvPr id="66563" name="Rectangle 3"/>
          <p:cNvSpPr>
            <a:spLocks noGrp="1" noChangeArrowheads="1"/>
          </p:cNvSpPr>
          <p:nvPr>
            <p:ph idx="1"/>
          </p:nvPr>
        </p:nvSpPr>
        <p:spPr/>
        <p:txBody>
          <a:bodyPr/>
          <a:lstStyle/>
          <a:p>
            <a:pPr>
              <a:buFont typeface="Wingdings" panose="05000000000000000000" pitchFamily="2" charset="2"/>
              <a:buNone/>
            </a:pPr>
            <a:r>
              <a:rPr lang="en-US" sz="2000"/>
              <a:t>Steps in shell‑molding: (2) box is inverted so that sand and resin fall onto the hot pattern, causing a layer of the mixture to partially cure on the surface to form a hard shell; (3) box is repositioned so that loose uncured particles drop away; </a:t>
            </a:r>
          </a:p>
          <a:p>
            <a:pPr>
              <a:buFont typeface="Wingdings" panose="05000000000000000000" pitchFamily="2" charset="2"/>
              <a:buNone/>
            </a:pPr>
            <a:r>
              <a:rPr lang="en-US" sz="2000"/>
              <a:t>				</a:t>
            </a:r>
          </a:p>
        </p:txBody>
      </p:sp>
      <p:sp>
        <p:nvSpPr>
          <p:cNvPr id="6" name="Footer Placeholder 5"/>
          <p:cNvSpPr>
            <a:spLocks noGrp="1"/>
          </p:cNvSpPr>
          <p:nvPr>
            <p:ph type="ftr" sz="quarter" idx="11"/>
          </p:nvPr>
        </p:nvSpPr>
        <p:spPr/>
        <p:txBody>
          <a:bodyPr/>
          <a:lstStyle/>
          <a:p>
            <a:pPr>
              <a:defRPr/>
            </a:pPr>
            <a:r>
              <a:rPr lang="en-US"/>
              <a:t>EMU - Manufacturing Technology</a:t>
            </a:r>
          </a:p>
        </p:txBody>
      </p:sp>
      <p:pic>
        <p:nvPicPr>
          <p:cNvPr id="66565" name="Picture 4" descr="w0099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352800"/>
            <a:ext cx="39624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5" descr="w0099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43434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1"/>
          <p:cNvSpPr>
            <a:spLocks noChangeArrowheads="1"/>
          </p:cNvSpPr>
          <p:nvPr/>
        </p:nvSpPr>
        <p:spPr bwMode="auto">
          <a:xfrm>
            <a:off x="6200775" y="46038"/>
            <a:ext cx="2943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7030A0"/>
                </a:solidFill>
              </a:rPr>
              <a:t>Other Expendable Mold Processes</a:t>
            </a:r>
          </a:p>
        </p:txBody>
      </p:sp>
    </p:spTree>
  </p:cSld>
  <p:clrMapOvr>
    <a:masterClrMapping/>
  </p:clrMapOvr>
  <p:transition spd="slow"/>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fontAlgn="auto">
              <a:spcAft>
                <a:spcPts val="0"/>
              </a:spcAft>
              <a:defRPr/>
            </a:pPr>
            <a:r>
              <a:rPr lang="en-US"/>
              <a:t>Shell Molding</a:t>
            </a:r>
          </a:p>
        </p:txBody>
      </p:sp>
      <p:sp>
        <p:nvSpPr>
          <p:cNvPr id="67587" name="Rectangle 3"/>
          <p:cNvSpPr>
            <a:spLocks noGrp="1" noChangeArrowheads="1"/>
          </p:cNvSpPr>
          <p:nvPr>
            <p:ph idx="1"/>
          </p:nvPr>
        </p:nvSpPr>
        <p:spPr/>
        <p:txBody>
          <a:bodyPr/>
          <a:lstStyle/>
          <a:p>
            <a:pPr>
              <a:buFont typeface="Wingdings" panose="05000000000000000000" pitchFamily="2" charset="2"/>
              <a:buNone/>
            </a:pPr>
            <a:r>
              <a:rPr lang="en-US" sz="2000"/>
              <a:t>Steps in shell‑molding: (4) sand shell is heated in oven for several minutes to complete curing; (5) shell mold is stripped from the pattern; </a:t>
            </a:r>
          </a:p>
          <a:p>
            <a:pPr>
              <a:buFont typeface="Wingdings" panose="05000000000000000000" pitchFamily="2" charset="2"/>
              <a:buNone/>
            </a:pPr>
            <a:r>
              <a:rPr lang="en-US" sz="2000"/>
              <a:t>					</a:t>
            </a:r>
          </a:p>
        </p:txBody>
      </p:sp>
      <p:sp>
        <p:nvSpPr>
          <p:cNvPr id="6" name="Footer Placeholder 5"/>
          <p:cNvSpPr>
            <a:spLocks noGrp="1"/>
          </p:cNvSpPr>
          <p:nvPr>
            <p:ph type="ftr" sz="quarter" idx="11"/>
          </p:nvPr>
        </p:nvSpPr>
        <p:spPr/>
        <p:txBody>
          <a:bodyPr/>
          <a:lstStyle/>
          <a:p>
            <a:pPr>
              <a:defRPr/>
            </a:pPr>
            <a:r>
              <a:rPr lang="en-US"/>
              <a:t>EMU - Manufacturing Technology</a:t>
            </a:r>
          </a:p>
        </p:txBody>
      </p:sp>
      <p:pic>
        <p:nvPicPr>
          <p:cNvPr id="67589" name="Picture 4" descr="w0099c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667000"/>
            <a:ext cx="31432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5" descr="w0099c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768600"/>
            <a:ext cx="32004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Rectangle 1"/>
          <p:cNvSpPr>
            <a:spLocks noChangeArrowheads="1"/>
          </p:cNvSpPr>
          <p:nvPr/>
        </p:nvSpPr>
        <p:spPr bwMode="auto">
          <a:xfrm>
            <a:off x="6200775" y="46038"/>
            <a:ext cx="2943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7030A0"/>
                </a:solidFill>
              </a:rPr>
              <a:t>Other Expendable Mold Processes</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Transverse rolling</a:t>
            </a:r>
          </a:p>
        </p:txBody>
      </p:sp>
      <p:sp>
        <p:nvSpPr>
          <p:cNvPr id="3" name="Content Placeholder 2"/>
          <p:cNvSpPr>
            <a:spLocks noGrp="1"/>
          </p:cNvSpPr>
          <p:nvPr>
            <p:ph idx="1"/>
          </p:nvPr>
        </p:nvSpPr>
        <p:spPr>
          <a:xfrm>
            <a:off x="457200" y="1600200"/>
            <a:ext cx="6553200" cy="4525963"/>
          </a:xfrm>
        </p:spPr>
        <p:txBody>
          <a:bodyPr/>
          <a:lstStyle/>
          <a:p>
            <a:pPr algn="just"/>
            <a:r>
              <a:rPr lang="en-US" dirty="0"/>
              <a:t>Using circular wedge rolls.</a:t>
            </a:r>
          </a:p>
          <a:p>
            <a:pPr algn="just"/>
            <a:r>
              <a:rPr lang="en-US" dirty="0"/>
              <a:t>Heated bar is cropped to length and fed in transversely between rolls.</a:t>
            </a:r>
          </a:p>
          <a:p>
            <a:pPr algn="just"/>
            <a:r>
              <a:rPr lang="en-US" dirty="0"/>
              <a:t>Rolls are revolved in one direction. </a:t>
            </a:r>
          </a:p>
        </p:txBody>
      </p:sp>
      <p:pic>
        <p:nvPicPr>
          <p:cNvPr id="1026" name="Picture 2"/>
          <p:cNvPicPr>
            <a:picLocks noChangeAspect="1" noChangeArrowheads="1"/>
          </p:cNvPicPr>
          <p:nvPr/>
        </p:nvPicPr>
        <p:blipFill>
          <a:blip r:embed="rId2" cstate="print"/>
          <a:srcRect/>
          <a:stretch>
            <a:fillRect/>
          </a:stretch>
        </p:blipFill>
        <p:spPr bwMode="auto">
          <a:xfrm>
            <a:off x="6994188" y="28575"/>
            <a:ext cx="2102188" cy="2409825"/>
          </a:xfrm>
          <a:prstGeom prst="rect">
            <a:avLst/>
          </a:prstGeom>
          <a:noFill/>
          <a:ln w="9525">
            <a:noFill/>
            <a:miter lim="800000"/>
            <a:headEnd/>
            <a:tailEnd/>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fontAlgn="auto">
              <a:spcAft>
                <a:spcPts val="0"/>
              </a:spcAft>
              <a:defRPr/>
            </a:pPr>
            <a:r>
              <a:rPr lang="en-US"/>
              <a:t>Shell Molding</a:t>
            </a:r>
          </a:p>
        </p:txBody>
      </p:sp>
      <p:sp>
        <p:nvSpPr>
          <p:cNvPr id="68611" name="Rectangle 3"/>
          <p:cNvSpPr>
            <a:spLocks noGrp="1" noChangeArrowheads="1"/>
          </p:cNvSpPr>
          <p:nvPr>
            <p:ph idx="1"/>
          </p:nvPr>
        </p:nvSpPr>
        <p:spPr>
          <a:xfrm>
            <a:off x="762000" y="1447800"/>
            <a:ext cx="8077200" cy="4800600"/>
          </a:xfrm>
        </p:spPr>
        <p:txBody>
          <a:bodyPr/>
          <a:lstStyle/>
          <a:p>
            <a:pPr>
              <a:lnSpc>
                <a:spcPct val="90000"/>
              </a:lnSpc>
              <a:buFont typeface="Wingdings" panose="05000000000000000000" pitchFamily="2" charset="2"/>
              <a:buNone/>
            </a:pPr>
            <a:r>
              <a:rPr lang="en-US" sz="2000"/>
              <a:t>						</a:t>
            </a:r>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r>
              <a:rPr lang="en-US" sz="2000"/>
              <a:t>Steps in shell‑molding: (6) two halves of the shell mold are assembled, supported by sand or metal shot in a box, and pouring is accomplished; (7) the finished casting with sprue removed.</a:t>
            </a:r>
          </a:p>
        </p:txBody>
      </p:sp>
      <p:sp>
        <p:nvSpPr>
          <p:cNvPr id="6" name="Footer Placeholder 5"/>
          <p:cNvSpPr>
            <a:spLocks noGrp="1"/>
          </p:cNvSpPr>
          <p:nvPr>
            <p:ph type="ftr" sz="quarter" idx="11"/>
          </p:nvPr>
        </p:nvSpPr>
        <p:spPr/>
        <p:txBody>
          <a:bodyPr/>
          <a:lstStyle/>
          <a:p>
            <a:pPr>
              <a:defRPr/>
            </a:pPr>
            <a:r>
              <a:rPr lang="en-US"/>
              <a:t>EMU - Manufacturing Technology</a:t>
            </a:r>
          </a:p>
        </p:txBody>
      </p:sp>
      <p:pic>
        <p:nvPicPr>
          <p:cNvPr id="68613" name="Picture 5" descr="w0099c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286000"/>
            <a:ext cx="1714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4" descr="w0099c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71600"/>
            <a:ext cx="31591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Rectangle 1"/>
          <p:cNvSpPr>
            <a:spLocks noChangeArrowheads="1"/>
          </p:cNvSpPr>
          <p:nvPr/>
        </p:nvSpPr>
        <p:spPr bwMode="auto">
          <a:xfrm>
            <a:off x="6200775" y="46038"/>
            <a:ext cx="2943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7030A0"/>
                </a:solidFill>
              </a:rPr>
              <a:t>Other Expendable Mold Processes</a:t>
            </a:r>
          </a:p>
        </p:txBody>
      </p:sp>
    </p:spTree>
  </p:cSld>
  <p:clrMapOvr>
    <a:masterClrMapping/>
  </p:clrMapOvr>
  <p:transition spd="slow"/>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fontAlgn="auto">
              <a:spcAft>
                <a:spcPts val="0"/>
              </a:spcAft>
              <a:defRPr/>
            </a:pPr>
            <a:r>
              <a:rPr lang="en-US"/>
              <a:t>Advantages and Disadvantages</a:t>
            </a:r>
          </a:p>
        </p:txBody>
      </p:sp>
      <p:sp>
        <p:nvSpPr>
          <p:cNvPr id="60420" name="Rectangle 3"/>
          <p:cNvSpPr>
            <a:spLocks noGrp="1" noChangeArrowheads="1"/>
          </p:cNvSpPr>
          <p:nvPr>
            <p:ph idx="1"/>
          </p:nvPr>
        </p:nvSpPr>
        <p:spPr>
          <a:xfrm>
            <a:off x="1676400" y="1447800"/>
            <a:ext cx="7162800" cy="4876800"/>
          </a:xfrm>
        </p:spPr>
        <p:txBody>
          <a:bodyPr/>
          <a:lstStyle/>
          <a:p>
            <a:r>
              <a:rPr lang="en-US" sz="2500">
                <a:solidFill>
                  <a:srgbClr val="00B050"/>
                </a:solidFill>
              </a:rPr>
              <a:t>Advantages of shell molding</a:t>
            </a:r>
            <a:r>
              <a:rPr lang="en-US" sz="2500"/>
              <a:t>:</a:t>
            </a:r>
          </a:p>
          <a:p>
            <a:pPr lvl="1"/>
            <a:r>
              <a:rPr lang="en-US" sz="2400"/>
              <a:t>Smoother cavity surface permits easier flow of molten metal and better surface finish   </a:t>
            </a:r>
          </a:p>
          <a:p>
            <a:pPr lvl="1"/>
            <a:r>
              <a:rPr lang="en-US" sz="2400"/>
              <a:t>Good dimensional accuracy - machining often not required</a:t>
            </a:r>
          </a:p>
          <a:p>
            <a:pPr lvl="1"/>
            <a:r>
              <a:rPr lang="en-US" sz="2400"/>
              <a:t>Mold collapsibility minimizes cracks in casting  </a:t>
            </a:r>
          </a:p>
          <a:p>
            <a:pPr lvl="1"/>
            <a:r>
              <a:rPr lang="en-US" sz="2400"/>
              <a:t>Can be mechanized for mass production</a:t>
            </a:r>
          </a:p>
          <a:p>
            <a:r>
              <a:rPr lang="en-US">
                <a:solidFill>
                  <a:srgbClr val="00B050"/>
                </a:solidFill>
              </a:rPr>
              <a:t>Disadvantages</a:t>
            </a:r>
            <a:r>
              <a:rPr lang="en-US"/>
              <a:t>:</a:t>
            </a:r>
          </a:p>
          <a:p>
            <a:pPr lvl="1"/>
            <a:r>
              <a:rPr lang="en-US" sz="2400"/>
              <a:t>More expensive metal pattern  </a:t>
            </a:r>
          </a:p>
          <a:p>
            <a:pPr lvl="1"/>
            <a:r>
              <a:rPr lang="en-US" sz="2400"/>
              <a:t>Difficult to justify for small quantities</a:t>
            </a:r>
          </a:p>
        </p:txBody>
      </p:sp>
      <p:sp>
        <p:nvSpPr>
          <p:cNvPr id="4" name="Footer Placeholder 3"/>
          <p:cNvSpPr>
            <a:spLocks noGrp="1"/>
          </p:cNvSpPr>
          <p:nvPr>
            <p:ph type="ftr" sz="quarter" idx="11"/>
          </p:nvPr>
        </p:nvSpPr>
        <p:spPr/>
        <p:txBody>
          <a:bodyPr/>
          <a:lstStyle/>
          <a:p>
            <a:pPr>
              <a:defRPr/>
            </a:pPr>
            <a:r>
              <a:rPr lang="en-US"/>
              <a:t>EMU - Manufacturing Technology</a:t>
            </a:r>
          </a:p>
        </p:txBody>
      </p:sp>
      <p:sp>
        <p:nvSpPr>
          <p:cNvPr id="69637" name="Rectangle 1"/>
          <p:cNvSpPr>
            <a:spLocks noChangeArrowheads="1"/>
          </p:cNvSpPr>
          <p:nvPr/>
        </p:nvSpPr>
        <p:spPr bwMode="auto">
          <a:xfrm>
            <a:off x="6200775" y="46038"/>
            <a:ext cx="2943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7030A0"/>
                </a:solidFill>
              </a:rPr>
              <a:t>Other Expendable Mold Processes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420">
                                            <p:txEl>
                                              <p:pRg st="2" end="2"/>
                                            </p:txEl>
                                          </p:spTgt>
                                        </p:tgtEl>
                                        <p:attrNameLst>
                                          <p:attrName>style.visibility</p:attrName>
                                        </p:attrNameLst>
                                      </p:cBhvr>
                                      <p:to>
                                        <p:strVal val="visible"/>
                                      </p:to>
                                    </p:set>
                                    <p:animEffect transition="in" filter="barn(inVertical)">
                                      <p:cBhvr>
                                        <p:cTn id="7" dur="500"/>
                                        <p:tgtEl>
                                          <p:spTgt spid="6042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0420">
                                            <p:txEl>
                                              <p:pRg st="3" end="3"/>
                                            </p:txEl>
                                          </p:spTgt>
                                        </p:tgtEl>
                                        <p:attrNameLst>
                                          <p:attrName>style.visibility</p:attrName>
                                        </p:attrNameLst>
                                      </p:cBhvr>
                                      <p:to>
                                        <p:strVal val="visible"/>
                                      </p:to>
                                    </p:set>
                                    <p:animEffect transition="in" filter="barn(inVertical)">
                                      <p:cBhvr>
                                        <p:cTn id="12" dur="500"/>
                                        <p:tgtEl>
                                          <p:spTgt spid="6042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0420">
                                            <p:txEl>
                                              <p:pRg st="4" end="4"/>
                                            </p:txEl>
                                          </p:spTgt>
                                        </p:tgtEl>
                                        <p:attrNameLst>
                                          <p:attrName>style.visibility</p:attrName>
                                        </p:attrNameLst>
                                      </p:cBhvr>
                                      <p:to>
                                        <p:strVal val="visible"/>
                                      </p:to>
                                    </p:set>
                                    <p:animEffect transition="in" filter="barn(inVertical)">
                                      <p:cBhvr>
                                        <p:cTn id="17" dur="500"/>
                                        <p:tgtEl>
                                          <p:spTgt spid="6042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0420">
                                            <p:txEl>
                                              <p:pRg st="5" end="5"/>
                                            </p:txEl>
                                          </p:spTgt>
                                        </p:tgtEl>
                                        <p:attrNameLst>
                                          <p:attrName>style.visibility</p:attrName>
                                        </p:attrNameLst>
                                      </p:cBhvr>
                                      <p:to>
                                        <p:strVal val="visible"/>
                                      </p:to>
                                    </p:set>
                                    <p:animEffect transition="in" filter="barn(inVertical)">
                                      <p:cBhvr>
                                        <p:cTn id="22" dur="500"/>
                                        <p:tgtEl>
                                          <p:spTgt spid="6042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0420">
                                            <p:txEl>
                                              <p:pRg st="6" end="6"/>
                                            </p:txEl>
                                          </p:spTgt>
                                        </p:tgtEl>
                                        <p:attrNameLst>
                                          <p:attrName>style.visibility</p:attrName>
                                        </p:attrNameLst>
                                      </p:cBhvr>
                                      <p:to>
                                        <p:strVal val="visible"/>
                                      </p:to>
                                    </p:set>
                                    <p:animEffect transition="in" filter="barn(inVertical)">
                                      <p:cBhvr>
                                        <p:cTn id="27" dur="500"/>
                                        <p:tgtEl>
                                          <p:spTgt spid="6042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0420">
                                            <p:txEl>
                                              <p:pRg st="7" end="7"/>
                                            </p:txEl>
                                          </p:spTgt>
                                        </p:tgtEl>
                                        <p:attrNameLst>
                                          <p:attrName>style.visibility</p:attrName>
                                        </p:attrNameLst>
                                      </p:cBhvr>
                                      <p:to>
                                        <p:strVal val="visible"/>
                                      </p:to>
                                    </p:set>
                                    <p:animEffect transition="in" filter="barn(inVertical)">
                                      <p:cBhvr>
                                        <p:cTn id="32" dur="500"/>
                                        <p:tgtEl>
                                          <p:spTgt spid="6042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143000" y="-228600"/>
            <a:ext cx="6934200" cy="914400"/>
          </a:xfrm>
        </p:spPr>
        <p:txBody>
          <a:bodyPr/>
          <a:lstStyle/>
          <a:p>
            <a:pPr fontAlgn="auto">
              <a:spcBef>
                <a:spcPts val="600"/>
              </a:spcBef>
              <a:spcAft>
                <a:spcPts val="0"/>
              </a:spcAft>
              <a:defRPr/>
            </a:pPr>
            <a:r>
              <a:rPr lang="en-US"/>
              <a:t>Vacuum Molding</a:t>
            </a:r>
          </a:p>
        </p:txBody>
      </p:sp>
      <p:sp>
        <p:nvSpPr>
          <p:cNvPr id="70659" name="Rectangle 3"/>
          <p:cNvSpPr>
            <a:spLocks noGrp="1" noChangeArrowheads="1"/>
          </p:cNvSpPr>
          <p:nvPr>
            <p:ph idx="1"/>
          </p:nvPr>
        </p:nvSpPr>
        <p:spPr/>
        <p:txBody>
          <a:bodyPr/>
          <a:lstStyle/>
          <a:p>
            <a:pPr>
              <a:buFont typeface="Wingdings" panose="05000000000000000000" pitchFamily="2" charset="2"/>
              <a:buNone/>
            </a:pPr>
            <a:endParaRPr lang="tr-T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706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85800"/>
            <a:ext cx="126968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
          <p:cNvPicPr>
            <a:picLocks noChangeAspect="1" noChangeArrowheads="1"/>
          </p:cNvPicPr>
          <p:nvPr/>
        </p:nvPicPr>
        <p:blipFill>
          <a:blip r:embed="rId3">
            <a:extLst>
              <a:ext uri="{28A0092B-C50C-407E-A947-70E740481C1C}">
                <a14:useLocalDpi xmlns:a14="http://schemas.microsoft.com/office/drawing/2010/main" val="0"/>
              </a:ext>
            </a:extLst>
          </a:blip>
          <a:srcRect b="40683"/>
          <a:stretch>
            <a:fillRect/>
          </a:stretch>
        </p:blipFill>
        <p:spPr bwMode="auto">
          <a:xfrm>
            <a:off x="-914400" y="4953000"/>
            <a:ext cx="12496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4525963"/>
          </a:xfrm>
        </p:spPr>
        <p:txBody>
          <a:bodyPr/>
          <a:lstStyle/>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sz="8000" b="1" dirty="0"/>
              <a:t>Week 13</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143000" y="-228600"/>
            <a:ext cx="6934200" cy="914400"/>
          </a:xfrm>
        </p:spPr>
        <p:txBody>
          <a:bodyPr/>
          <a:lstStyle/>
          <a:p>
            <a:pPr fontAlgn="auto">
              <a:spcBef>
                <a:spcPts val="600"/>
              </a:spcBef>
              <a:spcAft>
                <a:spcPts val="0"/>
              </a:spcAft>
              <a:defRPr/>
            </a:pPr>
            <a:r>
              <a:rPr lang="en-US"/>
              <a:t>Vacuum Molding</a:t>
            </a:r>
          </a:p>
        </p:txBody>
      </p:sp>
      <p:sp>
        <p:nvSpPr>
          <p:cNvPr id="71683" name="Rectangle 3"/>
          <p:cNvSpPr>
            <a:spLocks noGrp="1" noChangeArrowheads="1"/>
          </p:cNvSpPr>
          <p:nvPr>
            <p:ph idx="1"/>
          </p:nvPr>
        </p:nvSpPr>
        <p:spPr/>
        <p:txBody>
          <a:bodyPr/>
          <a:lstStyle/>
          <a:p>
            <a:pPr>
              <a:buFont typeface="Wingdings" panose="05000000000000000000" pitchFamily="2" charset="2"/>
              <a:buNone/>
            </a:pPr>
            <a:endParaRPr lang="tr-T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716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11010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3"/>
          <p:cNvPicPr>
            <a:picLocks noChangeAspect="1" noChangeArrowheads="1"/>
          </p:cNvPicPr>
          <p:nvPr/>
        </p:nvPicPr>
        <p:blipFill>
          <a:blip r:embed="rId3">
            <a:extLst>
              <a:ext uri="{28A0092B-C50C-407E-A947-70E740481C1C}">
                <a14:useLocalDpi xmlns:a14="http://schemas.microsoft.com/office/drawing/2010/main" val="0"/>
              </a:ext>
            </a:extLst>
          </a:blip>
          <a:srcRect t="15758"/>
          <a:stretch>
            <a:fillRect/>
          </a:stretch>
        </p:blipFill>
        <p:spPr bwMode="auto">
          <a:xfrm>
            <a:off x="-1676400" y="4618038"/>
            <a:ext cx="12811125"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fontAlgn="auto">
              <a:spcBef>
                <a:spcPts val="600"/>
              </a:spcBef>
              <a:spcAft>
                <a:spcPts val="0"/>
              </a:spcAft>
              <a:defRPr/>
            </a:pPr>
            <a:r>
              <a:rPr lang="en-US"/>
              <a:t>Advantages and Disadvantages</a:t>
            </a:r>
          </a:p>
        </p:txBody>
      </p:sp>
      <p:sp>
        <p:nvSpPr>
          <p:cNvPr id="72707" name="Rectangle 3"/>
          <p:cNvSpPr>
            <a:spLocks noGrp="1" noChangeArrowheads="1"/>
          </p:cNvSpPr>
          <p:nvPr>
            <p:ph idx="1"/>
          </p:nvPr>
        </p:nvSpPr>
        <p:spPr/>
        <p:txBody>
          <a:bodyPr/>
          <a:lstStyle/>
          <a:p>
            <a:r>
              <a:rPr lang="en-US"/>
              <a:t>Advantages of vacuum molding:</a:t>
            </a:r>
          </a:p>
          <a:p>
            <a:pPr lvl="1"/>
            <a:r>
              <a:rPr lang="en-US" sz="2400"/>
              <a:t>Easy recovery of the sand, since no binders   </a:t>
            </a:r>
          </a:p>
          <a:p>
            <a:pPr lvl="1"/>
            <a:r>
              <a:rPr lang="en-US" sz="2400"/>
              <a:t>Sand does not require mechanical reconditioning done when binders are used  </a:t>
            </a:r>
          </a:p>
          <a:p>
            <a:pPr lvl="1"/>
            <a:r>
              <a:rPr lang="en-US" sz="2400"/>
              <a:t>Since no water is mixed with sand, moisture‑related defects are absent  </a:t>
            </a:r>
          </a:p>
          <a:p>
            <a:r>
              <a:rPr lang="en-US"/>
              <a:t>Disadvantages:</a:t>
            </a:r>
          </a:p>
          <a:p>
            <a:pPr lvl="1"/>
            <a:r>
              <a:rPr lang="en-US" sz="2400"/>
              <a:t>Slow process</a:t>
            </a:r>
          </a:p>
          <a:p>
            <a:pPr lvl="1"/>
            <a:r>
              <a:rPr lang="en-US" sz="2400"/>
              <a:t>Not readily adaptable to mechanization</a:t>
            </a:r>
          </a:p>
        </p:txBody>
      </p:sp>
      <p:sp>
        <p:nvSpPr>
          <p:cNvPr id="4" name="Footer Placeholder 3"/>
          <p:cNvSpPr>
            <a:spLocks noGrp="1"/>
          </p:cNvSpPr>
          <p:nvPr>
            <p:ph type="ftr" sz="quarter" idx="11"/>
          </p:nvPr>
        </p:nvSpPr>
        <p:spPr/>
        <p:txBody>
          <a:bodyPr/>
          <a:lstStyle/>
          <a:p>
            <a:pPr>
              <a:defRPr/>
            </a:pPr>
            <a:r>
              <a:rPr lang="en-US"/>
              <a:t>EMU - Manufacturing Technology</a:t>
            </a:r>
          </a:p>
        </p:txBody>
      </p:sp>
      <p:sp>
        <p:nvSpPr>
          <p:cNvPr id="72709" name="Rectangle 1"/>
          <p:cNvSpPr>
            <a:spLocks noChangeArrowheads="1"/>
          </p:cNvSpPr>
          <p:nvPr/>
        </p:nvSpPr>
        <p:spPr bwMode="auto">
          <a:xfrm>
            <a:off x="6200775" y="46038"/>
            <a:ext cx="2943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7030A0"/>
                </a:solidFill>
              </a:rPr>
              <a:t>Other Expendable Mold Processes</a:t>
            </a:r>
          </a:p>
        </p:txBody>
      </p:sp>
    </p:spTree>
  </p:cSld>
  <p:clrMapOvr>
    <a:masterClrMapping/>
  </p:clrMapOvr>
  <p:transition advClick="0"/>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fontScale="90000"/>
          </a:bodyPr>
          <a:lstStyle/>
          <a:p>
            <a:pPr fontAlgn="auto">
              <a:spcBef>
                <a:spcPts val="600"/>
              </a:spcBef>
              <a:spcAft>
                <a:spcPts val="0"/>
              </a:spcAft>
              <a:defRPr/>
            </a:pPr>
            <a:r>
              <a:rPr lang="en-US"/>
              <a:t>Investment Casting (Lost Wax Process)</a:t>
            </a:r>
          </a:p>
        </p:txBody>
      </p:sp>
      <p:sp>
        <p:nvSpPr>
          <p:cNvPr id="69636" name="Rectangle 3"/>
          <p:cNvSpPr>
            <a:spLocks noGrp="1" noChangeArrowheads="1"/>
          </p:cNvSpPr>
          <p:nvPr>
            <p:ph idx="1"/>
          </p:nvPr>
        </p:nvSpPr>
        <p:spPr/>
        <p:txBody>
          <a:bodyPr>
            <a:normAutofit fontScale="92500" lnSpcReduction="10000"/>
          </a:bodyPr>
          <a:lstStyle/>
          <a:p>
            <a:pPr>
              <a:buFont typeface="Wingdings" panose="05000000000000000000" pitchFamily="2" charset="2"/>
              <a:buNone/>
            </a:pPr>
            <a:r>
              <a:rPr lang="en-US"/>
              <a:t>A pattern made of wax is coated with a refractory material to make mold, after which wax is melted away prior to pouring molten metal  </a:t>
            </a:r>
          </a:p>
          <a:p>
            <a:r>
              <a:rPr lang="en-US"/>
              <a:t>"</a:t>
            </a:r>
            <a:r>
              <a:rPr lang="en-US">
                <a:solidFill>
                  <a:srgbClr val="7030A0"/>
                </a:solidFill>
              </a:rPr>
              <a:t>Investment</a:t>
            </a:r>
            <a:r>
              <a:rPr lang="en-US"/>
              <a:t>" comes from a less familiar definition of "invest" - "to cover completely," which refers to coating of refractory material around wax pattern  </a:t>
            </a:r>
          </a:p>
          <a:p>
            <a:r>
              <a:rPr lang="en-US" i="1">
                <a:solidFill>
                  <a:srgbClr val="FF0000"/>
                </a:solidFill>
              </a:rPr>
              <a:t>It is a precision casting process </a:t>
            </a:r>
            <a:r>
              <a:rPr lang="en-US"/>
              <a:t>- capable of producing castings of high accuracy and intricate detail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9636">
                                            <p:txEl>
                                              <p:pRg st="1" end="1"/>
                                            </p:txEl>
                                          </p:spTgt>
                                        </p:tgtEl>
                                        <p:attrNameLst>
                                          <p:attrName>style.visibility</p:attrName>
                                        </p:attrNameLst>
                                      </p:cBhvr>
                                      <p:to>
                                        <p:strVal val="visible"/>
                                      </p:to>
                                    </p:set>
                                    <p:animEffect transition="in" filter="wipe(down)">
                                      <p:cBhvr>
                                        <p:cTn id="7" dur="500"/>
                                        <p:tgtEl>
                                          <p:spTgt spid="696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9636">
                                            <p:txEl>
                                              <p:pRg st="2" end="2"/>
                                            </p:txEl>
                                          </p:spTgt>
                                        </p:tgtEl>
                                        <p:attrNameLst>
                                          <p:attrName>style.visibility</p:attrName>
                                        </p:attrNameLst>
                                      </p:cBhvr>
                                      <p:to>
                                        <p:strVal val="visible"/>
                                      </p:to>
                                    </p:set>
                                    <p:animEffect transition="in" filter="wipe(down)">
                                      <p:cBhvr>
                                        <p:cTn id="12" dur="500"/>
                                        <p:tgtEl>
                                          <p:spTgt spid="696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fontAlgn="auto">
              <a:spcAft>
                <a:spcPts val="0"/>
              </a:spcAft>
              <a:defRPr/>
            </a:pPr>
            <a:r>
              <a:rPr lang="en-US"/>
              <a:t>Investment Casting</a:t>
            </a:r>
          </a:p>
        </p:txBody>
      </p:sp>
      <p:sp>
        <p:nvSpPr>
          <p:cNvPr id="80899" name="Rectangle 3"/>
          <p:cNvSpPr>
            <a:spLocks noGrp="1" noChangeArrowheads="1"/>
          </p:cNvSpPr>
          <p:nvPr>
            <p:ph idx="1"/>
          </p:nvPr>
        </p:nvSpPr>
        <p:spPr>
          <a:xfrm>
            <a:off x="1295400" y="1447800"/>
            <a:ext cx="7543800" cy="4495800"/>
          </a:xfrm>
        </p:spPr>
        <p:txBody>
          <a:bodyPr/>
          <a:lstStyle/>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r>
              <a:rPr lang="en-US" sz="2000"/>
              <a:t>Steps in investment casting: (1) wax patterns are produced, (2) several patterns are attached to a sprue to form a pattern tree  </a:t>
            </a:r>
            <a:endParaRPr lang="en-US"/>
          </a:p>
        </p:txBody>
      </p:sp>
      <p:sp>
        <p:nvSpPr>
          <p:cNvPr id="5" name="Footer Placeholder 4"/>
          <p:cNvSpPr>
            <a:spLocks noGrp="1"/>
          </p:cNvSpPr>
          <p:nvPr>
            <p:ph type="ftr" sz="quarter" idx="11"/>
          </p:nvPr>
        </p:nvSpPr>
        <p:spPr/>
        <p:txBody>
          <a:bodyPr/>
          <a:lstStyle/>
          <a:p>
            <a:pPr>
              <a:defRPr/>
            </a:pPr>
            <a:r>
              <a:rPr lang="en-US"/>
              <a:t>EMU - Manufacturing Technology</a:t>
            </a:r>
          </a:p>
        </p:txBody>
      </p:sp>
      <p:pic>
        <p:nvPicPr>
          <p:cNvPr id="80901" name="Picture 4" descr="w0102c1&am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447800"/>
            <a:ext cx="4397375"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
          <p:cNvSpPr>
            <a:spLocks noChangeArrowheads="1"/>
          </p:cNvSpPr>
          <p:nvPr/>
        </p:nvSpPr>
        <p:spPr bwMode="auto">
          <a:xfrm>
            <a:off x="6200775" y="46038"/>
            <a:ext cx="2943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7030A0"/>
                </a:solidFill>
              </a:rPr>
              <a:t>Other Expendable Mold Processes</a:t>
            </a:r>
          </a:p>
        </p:txBody>
      </p:sp>
    </p:spTree>
  </p:cSld>
  <p:clrMapOvr>
    <a:masterClrMapping/>
  </p:clrMapOvr>
  <p:transition spd="slow"/>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fontAlgn="auto">
              <a:spcAft>
                <a:spcPts val="0"/>
              </a:spcAft>
              <a:defRPr/>
            </a:pPr>
            <a:r>
              <a:rPr lang="en-US"/>
              <a:t>Investment Casting</a:t>
            </a:r>
          </a:p>
        </p:txBody>
      </p:sp>
      <p:sp>
        <p:nvSpPr>
          <p:cNvPr id="81923" name="Rectangle 3"/>
          <p:cNvSpPr>
            <a:spLocks noGrp="1" noChangeArrowheads="1"/>
          </p:cNvSpPr>
          <p:nvPr>
            <p:ph idx="1"/>
          </p:nvPr>
        </p:nvSpPr>
        <p:spPr>
          <a:xfrm>
            <a:off x="762000" y="1447800"/>
            <a:ext cx="8077200" cy="4800600"/>
          </a:xfrm>
        </p:spPr>
        <p:txBody>
          <a:bodyPr/>
          <a:lstStyle/>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r>
              <a:rPr lang="en-US" sz="2000"/>
              <a:t>Steps in investment casting: (3) the pattern tree is coated with a thin layer of refractory material, (4) the full mold is formed by covering the coated tree with sufficient refractory material to make it rigid </a:t>
            </a:r>
          </a:p>
        </p:txBody>
      </p:sp>
      <p:sp>
        <p:nvSpPr>
          <p:cNvPr id="5" name="Footer Placeholder 4"/>
          <p:cNvSpPr>
            <a:spLocks noGrp="1"/>
          </p:cNvSpPr>
          <p:nvPr>
            <p:ph type="ftr" sz="quarter" idx="11"/>
          </p:nvPr>
        </p:nvSpPr>
        <p:spPr/>
        <p:txBody>
          <a:bodyPr/>
          <a:lstStyle/>
          <a:p>
            <a:pPr>
              <a:defRPr/>
            </a:pPr>
            <a:r>
              <a:rPr lang="en-US"/>
              <a:t>EMU - Manufacturing Technology</a:t>
            </a:r>
          </a:p>
        </p:txBody>
      </p:sp>
      <p:pic>
        <p:nvPicPr>
          <p:cNvPr id="81925" name="Picture 4" descr="w0102c3&amp;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04938"/>
            <a:ext cx="487680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fontAlgn="auto">
              <a:spcAft>
                <a:spcPts val="0"/>
              </a:spcAft>
              <a:defRPr/>
            </a:pPr>
            <a:r>
              <a:rPr lang="en-US"/>
              <a:t>Investment Casting</a:t>
            </a:r>
          </a:p>
        </p:txBody>
      </p:sp>
      <p:sp>
        <p:nvSpPr>
          <p:cNvPr id="82947" name="Rectangle 3"/>
          <p:cNvSpPr>
            <a:spLocks noGrp="1" noChangeArrowheads="1"/>
          </p:cNvSpPr>
          <p:nvPr>
            <p:ph idx="1"/>
          </p:nvPr>
        </p:nvSpPr>
        <p:spPr>
          <a:xfrm>
            <a:off x="685800" y="1447800"/>
            <a:ext cx="8153400" cy="4724400"/>
          </a:xfrm>
        </p:spPr>
        <p:txBody>
          <a:bodyPr/>
          <a:lstStyle/>
          <a:p>
            <a:pPr>
              <a:buFont typeface="Wingdings" panose="05000000000000000000" pitchFamily="2" charset="2"/>
              <a:buNone/>
            </a:pPr>
            <a:endParaRPr lang="en-US" sz="1800"/>
          </a:p>
          <a:p>
            <a:pPr>
              <a:buFont typeface="Wingdings" panose="05000000000000000000" pitchFamily="2" charset="2"/>
              <a:buNone/>
            </a:pPr>
            <a:r>
              <a:rPr lang="en-US" sz="1800"/>
              <a:t>					</a:t>
            </a:r>
          </a:p>
          <a:p>
            <a:pPr>
              <a:buFont typeface="Wingdings" panose="05000000000000000000" pitchFamily="2" charset="2"/>
              <a:buNone/>
            </a:pPr>
            <a:endParaRPr lang="en-US" sz="1800"/>
          </a:p>
          <a:p>
            <a:pPr>
              <a:buFont typeface="Wingdings" panose="05000000000000000000" pitchFamily="2" charset="2"/>
              <a:buNone/>
            </a:pPr>
            <a:endParaRPr lang="en-US" sz="1800"/>
          </a:p>
          <a:p>
            <a:pPr>
              <a:buFont typeface="Wingdings" panose="05000000000000000000" pitchFamily="2" charset="2"/>
              <a:buNone/>
            </a:pPr>
            <a:endParaRPr lang="en-US" sz="1800"/>
          </a:p>
          <a:p>
            <a:pPr>
              <a:buFont typeface="Wingdings" panose="05000000000000000000" pitchFamily="2" charset="2"/>
              <a:buNone/>
            </a:pPr>
            <a:endParaRPr lang="en-US" sz="1800"/>
          </a:p>
          <a:p>
            <a:pPr>
              <a:buFont typeface="Wingdings" panose="05000000000000000000" pitchFamily="2" charset="2"/>
              <a:buNone/>
            </a:pPr>
            <a:endParaRPr lang="en-US" sz="1800"/>
          </a:p>
          <a:p>
            <a:pPr>
              <a:buFont typeface="Wingdings" panose="05000000000000000000" pitchFamily="2" charset="2"/>
              <a:buNone/>
            </a:pPr>
            <a:endParaRPr lang="en-US" sz="18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r>
              <a:rPr lang="en-US" sz="2000"/>
              <a:t>Steps in investment casting: (5) the mold is held in an inverted position and heated to melt the wax and permit it to drip out of the cavity, (6) the mold is preheated to a high temperature, the molten metal is poured, and it solidifies </a:t>
            </a:r>
          </a:p>
        </p:txBody>
      </p:sp>
      <p:sp>
        <p:nvSpPr>
          <p:cNvPr id="6" name="Footer Placeholder 5"/>
          <p:cNvSpPr>
            <a:spLocks noGrp="1"/>
          </p:cNvSpPr>
          <p:nvPr>
            <p:ph type="ftr" sz="quarter" idx="11"/>
          </p:nvPr>
        </p:nvSpPr>
        <p:spPr/>
        <p:txBody>
          <a:bodyPr/>
          <a:lstStyle/>
          <a:p>
            <a:pPr>
              <a:defRPr/>
            </a:pPr>
            <a:r>
              <a:rPr lang="en-US"/>
              <a:t>EMU - Manufacturing Technology</a:t>
            </a:r>
          </a:p>
        </p:txBody>
      </p:sp>
      <p:pic>
        <p:nvPicPr>
          <p:cNvPr id="82949" name="Picture 4" descr="w0102c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0"/>
            <a:ext cx="28051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5" descr="w0102c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213" y="1371600"/>
            <a:ext cx="14970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914400"/>
          </a:xfrm>
        </p:spPr>
        <p:txBody>
          <a:bodyPr>
            <a:normAutofit/>
          </a:bodyPr>
          <a:lstStyle/>
          <a:p>
            <a:r>
              <a:rPr lang="en-US" dirty="0"/>
              <a:t>Shaped rolling or section rolling</a:t>
            </a:r>
          </a:p>
        </p:txBody>
      </p:sp>
      <p:sp>
        <p:nvSpPr>
          <p:cNvPr id="3" name="Content Placeholder 2"/>
          <p:cNvSpPr>
            <a:spLocks noGrp="1"/>
          </p:cNvSpPr>
          <p:nvPr>
            <p:ph idx="1"/>
          </p:nvPr>
        </p:nvSpPr>
        <p:spPr>
          <a:xfrm>
            <a:off x="457200" y="1066800"/>
            <a:ext cx="8382000" cy="3810001"/>
          </a:xfrm>
        </p:spPr>
        <p:txBody>
          <a:bodyPr>
            <a:normAutofit/>
          </a:bodyPr>
          <a:lstStyle/>
          <a:p>
            <a:pPr algn="just"/>
            <a:r>
              <a:rPr lang="en-US" dirty="0"/>
              <a:t>A special type of cold rolling in which flat slap is progressively bent into complex shapes by passing it through a series of driven rolls.</a:t>
            </a:r>
          </a:p>
          <a:p>
            <a:pPr algn="just"/>
            <a:r>
              <a:rPr lang="en-US" dirty="0"/>
              <a:t>No appreciable change in the thickness of the metal during this process.</a:t>
            </a:r>
          </a:p>
          <a:p>
            <a:pPr algn="just"/>
            <a:r>
              <a:rPr lang="en-US" dirty="0"/>
              <a:t>Suitable for producing </a:t>
            </a:r>
            <a:r>
              <a:rPr lang="en-US" dirty="0" err="1"/>
              <a:t>moulded</a:t>
            </a:r>
            <a:r>
              <a:rPr lang="en-US" dirty="0"/>
              <a:t> sections such as irregular shaped channels and trim.</a:t>
            </a:r>
          </a:p>
        </p:txBody>
      </p:sp>
      <p:pic>
        <p:nvPicPr>
          <p:cNvPr id="2050" name="Picture 2"/>
          <p:cNvPicPr>
            <a:picLocks noChangeAspect="1" noChangeArrowheads="1"/>
          </p:cNvPicPr>
          <p:nvPr/>
        </p:nvPicPr>
        <p:blipFill>
          <a:blip r:embed="rId2" cstate="print"/>
          <a:srcRect/>
          <a:stretch>
            <a:fillRect/>
          </a:stretch>
        </p:blipFill>
        <p:spPr bwMode="auto">
          <a:xfrm>
            <a:off x="457200" y="4895850"/>
            <a:ext cx="2819400" cy="196215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7086601" y="4800600"/>
            <a:ext cx="2057400" cy="1981200"/>
          </a:xfrm>
          <a:prstGeom prst="rect">
            <a:avLst/>
          </a:prstGeom>
          <a:noFill/>
          <a:ln w="9525">
            <a:noFill/>
            <a:miter lim="800000"/>
            <a:headEnd/>
            <a:tailEnd/>
          </a:ln>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fontAlgn="auto">
              <a:spcAft>
                <a:spcPts val="0"/>
              </a:spcAft>
              <a:defRPr/>
            </a:pPr>
            <a:r>
              <a:rPr lang="en-US"/>
              <a:t>Investment Casting</a:t>
            </a:r>
          </a:p>
        </p:txBody>
      </p:sp>
      <p:sp>
        <p:nvSpPr>
          <p:cNvPr id="83971" name="Rectangle 3"/>
          <p:cNvSpPr>
            <a:spLocks noGrp="1" noChangeArrowheads="1"/>
          </p:cNvSpPr>
          <p:nvPr>
            <p:ph idx="1"/>
          </p:nvPr>
        </p:nvSpPr>
        <p:spPr>
          <a:xfrm>
            <a:off x="1905000" y="1447800"/>
            <a:ext cx="6934200" cy="4800600"/>
          </a:xfrm>
        </p:spPr>
        <p:txBody>
          <a:bodyPr/>
          <a:lstStyle/>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r>
              <a:rPr lang="en-US" sz="2000"/>
              <a:t>Steps in investment casting: (7) the mold is broken away from the finished casting and the parts are separated from the sprue</a:t>
            </a:r>
          </a:p>
        </p:txBody>
      </p:sp>
      <p:sp>
        <p:nvSpPr>
          <p:cNvPr id="5" name="Footer Placeholder 4"/>
          <p:cNvSpPr>
            <a:spLocks noGrp="1"/>
          </p:cNvSpPr>
          <p:nvPr>
            <p:ph type="ftr" sz="quarter" idx="11"/>
          </p:nvPr>
        </p:nvSpPr>
        <p:spPr/>
        <p:txBody>
          <a:bodyPr/>
          <a:lstStyle/>
          <a:p>
            <a:pPr>
              <a:defRPr/>
            </a:pPr>
            <a:r>
              <a:rPr lang="en-US"/>
              <a:t>EMU - Manufacturing Technology</a:t>
            </a:r>
          </a:p>
        </p:txBody>
      </p:sp>
      <p:pic>
        <p:nvPicPr>
          <p:cNvPr id="83973" name="Picture 4" descr="w0102c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447800"/>
            <a:ext cx="36576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fontAlgn="auto">
              <a:spcAft>
                <a:spcPts val="0"/>
              </a:spcAft>
              <a:defRPr/>
            </a:pPr>
            <a:r>
              <a:rPr lang="en-US"/>
              <a:t>Investment Casting</a:t>
            </a:r>
          </a:p>
        </p:txBody>
      </p:sp>
      <p:sp>
        <p:nvSpPr>
          <p:cNvPr id="84995" name="Rectangle 3"/>
          <p:cNvSpPr>
            <a:spLocks noGrp="1" noChangeArrowheads="1"/>
          </p:cNvSpPr>
          <p:nvPr>
            <p:ph idx="1"/>
          </p:nvPr>
        </p:nvSpPr>
        <p:spPr>
          <a:xfrm>
            <a:off x="1905000" y="5105400"/>
            <a:ext cx="6934200" cy="990600"/>
          </a:xfrm>
        </p:spPr>
        <p:txBody>
          <a:bodyPr/>
          <a:lstStyle/>
          <a:p>
            <a:pPr>
              <a:lnSpc>
                <a:spcPct val="90000"/>
              </a:lnSpc>
              <a:buFont typeface="Wingdings" panose="05000000000000000000" pitchFamily="2" charset="2"/>
              <a:buNone/>
            </a:pPr>
            <a:r>
              <a:rPr lang="en-US" sz="2000"/>
              <a:t>A one‑piece compressor stator with 108 separate airfoils made by investment casting</a:t>
            </a:r>
          </a:p>
        </p:txBody>
      </p:sp>
      <p:sp>
        <p:nvSpPr>
          <p:cNvPr id="5" name="Footer Placeholder 4"/>
          <p:cNvSpPr>
            <a:spLocks noGrp="1"/>
          </p:cNvSpPr>
          <p:nvPr>
            <p:ph type="ftr" sz="quarter" idx="11"/>
          </p:nvPr>
        </p:nvSpPr>
        <p:spPr/>
        <p:txBody>
          <a:bodyPr/>
          <a:lstStyle/>
          <a:p>
            <a:pPr>
              <a:defRPr/>
            </a:pPr>
            <a:r>
              <a:rPr lang="en-US"/>
              <a:t>EMU - Manufacturing Technology</a:t>
            </a:r>
          </a:p>
        </p:txBody>
      </p:sp>
      <p:pic>
        <p:nvPicPr>
          <p:cNvPr id="84997" name="Picture 4" descr="w0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5763"/>
            <a:ext cx="5715000"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Rectangle 1"/>
          <p:cNvSpPr>
            <a:spLocks noChangeArrowheads="1"/>
          </p:cNvSpPr>
          <p:nvPr/>
        </p:nvSpPr>
        <p:spPr bwMode="auto">
          <a:xfrm>
            <a:off x="6200775" y="46038"/>
            <a:ext cx="2943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7030A0"/>
                </a:solidFill>
              </a:rPr>
              <a:t>Other Expendable Mold Processes</a:t>
            </a:r>
          </a:p>
        </p:txBody>
      </p:sp>
    </p:spTree>
  </p:cSld>
  <p:clrMapOvr>
    <a:masterClrMapping/>
  </p:clrMapOvr>
  <p:transition spd="slow"/>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fontAlgn="auto">
              <a:spcBef>
                <a:spcPts val="600"/>
              </a:spcBef>
              <a:spcAft>
                <a:spcPts val="0"/>
              </a:spcAft>
              <a:defRPr/>
            </a:pPr>
            <a:r>
              <a:rPr lang="en-US"/>
              <a:t>Advantages and Disadvantages</a:t>
            </a:r>
          </a:p>
        </p:txBody>
      </p:sp>
      <p:sp>
        <p:nvSpPr>
          <p:cNvPr id="75780" name="Rectangle 3"/>
          <p:cNvSpPr>
            <a:spLocks noGrp="1" noChangeArrowheads="1"/>
          </p:cNvSpPr>
          <p:nvPr>
            <p:ph idx="1"/>
          </p:nvPr>
        </p:nvSpPr>
        <p:spPr/>
        <p:txBody>
          <a:bodyPr/>
          <a:lstStyle/>
          <a:p>
            <a:pPr>
              <a:lnSpc>
                <a:spcPct val="90000"/>
              </a:lnSpc>
            </a:pPr>
            <a:r>
              <a:rPr lang="en-US">
                <a:solidFill>
                  <a:srgbClr val="00B050"/>
                </a:solidFill>
              </a:rPr>
              <a:t>Advantages of investment casting</a:t>
            </a:r>
            <a:r>
              <a:rPr lang="en-US"/>
              <a:t>:</a:t>
            </a:r>
          </a:p>
          <a:p>
            <a:pPr lvl="1">
              <a:lnSpc>
                <a:spcPct val="90000"/>
              </a:lnSpc>
            </a:pPr>
            <a:r>
              <a:rPr lang="en-US" sz="2400"/>
              <a:t>Parts of great complexity and intricacy can be cast</a:t>
            </a:r>
          </a:p>
          <a:p>
            <a:pPr lvl="1">
              <a:lnSpc>
                <a:spcPct val="90000"/>
              </a:lnSpc>
            </a:pPr>
            <a:r>
              <a:rPr lang="en-US" sz="2400"/>
              <a:t>Close dimensional control and good surface finish </a:t>
            </a:r>
          </a:p>
          <a:p>
            <a:pPr lvl="1">
              <a:lnSpc>
                <a:spcPct val="90000"/>
              </a:lnSpc>
            </a:pPr>
            <a:r>
              <a:rPr lang="en-US" sz="2400"/>
              <a:t>Wax can usually be recovered for reuse </a:t>
            </a:r>
          </a:p>
          <a:p>
            <a:pPr lvl="1">
              <a:lnSpc>
                <a:spcPct val="90000"/>
              </a:lnSpc>
            </a:pPr>
            <a:r>
              <a:rPr lang="en-US" sz="2400"/>
              <a:t>Additional machining is not normally required ‑ this is a net shape process</a:t>
            </a:r>
          </a:p>
          <a:p>
            <a:pPr>
              <a:lnSpc>
                <a:spcPct val="90000"/>
              </a:lnSpc>
            </a:pPr>
            <a:r>
              <a:rPr lang="en-US">
                <a:solidFill>
                  <a:srgbClr val="FF0000"/>
                </a:solidFill>
              </a:rPr>
              <a:t>Disadvantages</a:t>
            </a:r>
          </a:p>
          <a:p>
            <a:pPr lvl="1">
              <a:lnSpc>
                <a:spcPct val="90000"/>
              </a:lnSpc>
            </a:pPr>
            <a:r>
              <a:rPr lang="en-US" sz="2400"/>
              <a:t>Many processing steps are required</a:t>
            </a:r>
          </a:p>
          <a:p>
            <a:pPr lvl="1">
              <a:lnSpc>
                <a:spcPct val="90000"/>
              </a:lnSpc>
            </a:pPr>
            <a:r>
              <a:rPr lang="en-US" sz="2400"/>
              <a:t>Relatively expensive process</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5780">
                                            <p:txEl>
                                              <p:pRg st="2" end="2"/>
                                            </p:txEl>
                                          </p:spTgt>
                                        </p:tgtEl>
                                        <p:attrNameLst>
                                          <p:attrName>style.visibility</p:attrName>
                                        </p:attrNameLst>
                                      </p:cBhvr>
                                      <p:to>
                                        <p:strVal val="visible"/>
                                      </p:to>
                                    </p:set>
                                    <p:animEffect transition="in" filter="barn(inVertical)">
                                      <p:cBhvr>
                                        <p:cTn id="7" dur="500"/>
                                        <p:tgtEl>
                                          <p:spTgt spid="7578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5780">
                                            <p:txEl>
                                              <p:pRg st="3" end="3"/>
                                            </p:txEl>
                                          </p:spTgt>
                                        </p:tgtEl>
                                        <p:attrNameLst>
                                          <p:attrName>style.visibility</p:attrName>
                                        </p:attrNameLst>
                                      </p:cBhvr>
                                      <p:to>
                                        <p:strVal val="visible"/>
                                      </p:to>
                                    </p:set>
                                    <p:animEffect transition="in" filter="barn(inVertical)">
                                      <p:cBhvr>
                                        <p:cTn id="12" dur="500"/>
                                        <p:tgtEl>
                                          <p:spTgt spid="7578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5780">
                                            <p:txEl>
                                              <p:pRg st="4" end="4"/>
                                            </p:txEl>
                                          </p:spTgt>
                                        </p:tgtEl>
                                        <p:attrNameLst>
                                          <p:attrName>style.visibility</p:attrName>
                                        </p:attrNameLst>
                                      </p:cBhvr>
                                      <p:to>
                                        <p:strVal val="visible"/>
                                      </p:to>
                                    </p:set>
                                    <p:animEffect transition="in" filter="barn(inVertical)">
                                      <p:cBhvr>
                                        <p:cTn id="17" dur="500"/>
                                        <p:tgtEl>
                                          <p:spTgt spid="7578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5780">
                                            <p:txEl>
                                              <p:pRg st="5" end="5"/>
                                            </p:txEl>
                                          </p:spTgt>
                                        </p:tgtEl>
                                        <p:attrNameLst>
                                          <p:attrName>style.visibility</p:attrName>
                                        </p:attrNameLst>
                                      </p:cBhvr>
                                      <p:to>
                                        <p:strVal val="visible"/>
                                      </p:to>
                                    </p:set>
                                    <p:animEffect transition="in" filter="barn(inVertical)">
                                      <p:cBhvr>
                                        <p:cTn id="22" dur="500"/>
                                        <p:tgtEl>
                                          <p:spTgt spid="75780">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5780">
                                            <p:txEl>
                                              <p:pRg st="6" end="6"/>
                                            </p:txEl>
                                          </p:spTgt>
                                        </p:tgtEl>
                                        <p:attrNameLst>
                                          <p:attrName>style.visibility</p:attrName>
                                        </p:attrNameLst>
                                      </p:cBhvr>
                                      <p:to>
                                        <p:strVal val="visible"/>
                                      </p:to>
                                    </p:set>
                                    <p:animEffect transition="in" filter="barn(inVertical)">
                                      <p:cBhvr>
                                        <p:cTn id="25" dur="500"/>
                                        <p:tgtEl>
                                          <p:spTgt spid="75780">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5780">
                                            <p:txEl>
                                              <p:pRg st="7" end="7"/>
                                            </p:txEl>
                                          </p:spTgt>
                                        </p:tgtEl>
                                        <p:attrNameLst>
                                          <p:attrName>style.visibility</p:attrName>
                                        </p:attrNameLst>
                                      </p:cBhvr>
                                      <p:to>
                                        <p:strVal val="visible"/>
                                      </p:to>
                                    </p:set>
                                    <p:animEffect transition="in" filter="barn(inVertical)">
                                      <p:cBhvr>
                                        <p:cTn id="30" dur="500"/>
                                        <p:tgtEl>
                                          <p:spTgt spid="7578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fontAlgn="auto">
              <a:spcBef>
                <a:spcPts val="600"/>
              </a:spcBef>
              <a:spcAft>
                <a:spcPts val="0"/>
              </a:spcAft>
              <a:defRPr/>
            </a:pPr>
            <a:r>
              <a:rPr lang="en-US"/>
              <a:t>Plaster Mold Casting</a:t>
            </a:r>
          </a:p>
        </p:txBody>
      </p:sp>
      <p:sp>
        <p:nvSpPr>
          <p:cNvPr id="76804" name="Rectangle 3"/>
          <p:cNvSpPr>
            <a:spLocks noGrp="1" noChangeArrowheads="1"/>
          </p:cNvSpPr>
          <p:nvPr>
            <p:ph idx="1"/>
          </p:nvPr>
        </p:nvSpPr>
        <p:spPr/>
        <p:txBody>
          <a:bodyPr>
            <a:normAutofit fontScale="92500"/>
          </a:bodyPr>
          <a:lstStyle/>
          <a:p>
            <a:pPr>
              <a:buFont typeface="Wingdings" panose="05000000000000000000" pitchFamily="2" charset="2"/>
              <a:buNone/>
            </a:pPr>
            <a:r>
              <a:rPr lang="en-US"/>
              <a:t>Similar to sand casting except mold is made of plaster of Paris (gypsum ‑ </a:t>
            </a:r>
            <a:r>
              <a:rPr lang="en-US">
                <a:solidFill>
                  <a:srgbClr val="0070C0"/>
                </a:solidFill>
              </a:rPr>
              <a:t>CaSO</a:t>
            </a:r>
            <a:r>
              <a:rPr lang="en-US" baseline="-25000">
                <a:solidFill>
                  <a:srgbClr val="0070C0"/>
                </a:solidFill>
              </a:rPr>
              <a:t>4</a:t>
            </a:r>
            <a:r>
              <a:rPr lang="en-US">
                <a:solidFill>
                  <a:srgbClr val="0070C0"/>
                </a:solidFill>
              </a:rPr>
              <a:t>‑2H</a:t>
            </a:r>
            <a:r>
              <a:rPr lang="en-US" baseline="-25000">
                <a:solidFill>
                  <a:srgbClr val="0070C0"/>
                </a:solidFill>
              </a:rPr>
              <a:t>2</a:t>
            </a:r>
            <a:r>
              <a:rPr lang="en-US">
                <a:solidFill>
                  <a:srgbClr val="0070C0"/>
                </a:solidFill>
              </a:rPr>
              <a:t>O</a:t>
            </a:r>
            <a:r>
              <a:rPr lang="en-US"/>
              <a:t>)  </a:t>
            </a:r>
          </a:p>
          <a:p>
            <a:r>
              <a:rPr lang="en-US"/>
              <a:t>In mold-making, plaster and water mixture is poured over plastic or metal pattern and allowed to set  </a:t>
            </a:r>
          </a:p>
          <a:p>
            <a:pPr lvl="1"/>
            <a:r>
              <a:rPr lang="en-US" sz="2400"/>
              <a:t>Wood patterns not generally used due to extended contact with water  </a:t>
            </a:r>
          </a:p>
          <a:p>
            <a:r>
              <a:rPr lang="en-US"/>
              <a:t>Plaster mixture readily flows around pattern, capturing its fine details and good surface finish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04">
                                            <p:txEl>
                                              <p:pRg st="1" end="1"/>
                                            </p:txEl>
                                          </p:spTgt>
                                        </p:tgtEl>
                                        <p:attrNameLst>
                                          <p:attrName>style.visibility</p:attrName>
                                        </p:attrNameLst>
                                      </p:cBhvr>
                                      <p:to>
                                        <p:strVal val="visible"/>
                                      </p:to>
                                    </p:set>
                                    <p:animEffect transition="in" filter="fade">
                                      <p:cBhvr>
                                        <p:cTn id="7" dur="500"/>
                                        <p:tgtEl>
                                          <p:spTgt spid="7680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04">
                                            <p:txEl>
                                              <p:pRg st="2" end="2"/>
                                            </p:txEl>
                                          </p:spTgt>
                                        </p:tgtEl>
                                        <p:attrNameLst>
                                          <p:attrName>style.visibility</p:attrName>
                                        </p:attrNameLst>
                                      </p:cBhvr>
                                      <p:to>
                                        <p:strVal val="visible"/>
                                      </p:to>
                                    </p:set>
                                    <p:animEffect transition="in" filter="fade">
                                      <p:cBhvr>
                                        <p:cTn id="12" dur="500"/>
                                        <p:tgtEl>
                                          <p:spTgt spid="7680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804">
                                            <p:txEl>
                                              <p:pRg st="3" end="3"/>
                                            </p:txEl>
                                          </p:spTgt>
                                        </p:tgtEl>
                                        <p:attrNameLst>
                                          <p:attrName>style.visibility</p:attrName>
                                        </p:attrNameLst>
                                      </p:cBhvr>
                                      <p:to>
                                        <p:strVal val="visible"/>
                                      </p:to>
                                    </p:set>
                                    <p:animEffect transition="in" filter="fade">
                                      <p:cBhvr>
                                        <p:cTn id="17" dur="500"/>
                                        <p:tgtEl>
                                          <p:spTgt spid="768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fontAlgn="auto">
              <a:spcBef>
                <a:spcPts val="600"/>
              </a:spcBef>
              <a:spcAft>
                <a:spcPts val="0"/>
              </a:spcAft>
              <a:defRPr/>
            </a:pPr>
            <a:r>
              <a:rPr lang="en-US"/>
              <a:t>Advantages and Disadvantages</a:t>
            </a:r>
          </a:p>
        </p:txBody>
      </p:sp>
      <p:sp>
        <p:nvSpPr>
          <p:cNvPr id="77828" name="Rectangle 3"/>
          <p:cNvSpPr>
            <a:spLocks noGrp="1" noChangeArrowheads="1"/>
          </p:cNvSpPr>
          <p:nvPr>
            <p:ph idx="1"/>
          </p:nvPr>
        </p:nvSpPr>
        <p:spPr>
          <a:xfrm>
            <a:off x="1828800" y="1371600"/>
            <a:ext cx="6629400" cy="4724400"/>
          </a:xfrm>
        </p:spPr>
        <p:txBody>
          <a:bodyPr/>
          <a:lstStyle/>
          <a:p>
            <a:r>
              <a:rPr lang="en-US">
                <a:solidFill>
                  <a:srgbClr val="00B050"/>
                </a:solidFill>
              </a:rPr>
              <a:t>Advantages of plaster mold casting</a:t>
            </a:r>
            <a:r>
              <a:rPr lang="en-US"/>
              <a:t>:</a:t>
            </a:r>
          </a:p>
          <a:p>
            <a:pPr lvl="1"/>
            <a:r>
              <a:rPr lang="en-US" sz="2400"/>
              <a:t>Good accuracy and surface finish </a:t>
            </a:r>
          </a:p>
          <a:p>
            <a:pPr lvl="1"/>
            <a:r>
              <a:rPr lang="en-US" sz="2400"/>
              <a:t>Capability to make thin cross‑sections </a:t>
            </a:r>
          </a:p>
          <a:p>
            <a:r>
              <a:rPr lang="en-US">
                <a:solidFill>
                  <a:srgbClr val="00B050"/>
                </a:solidFill>
              </a:rPr>
              <a:t>Disadvantages</a:t>
            </a:r>
            <a:r>
              <a:rPr lang="en-US"/>
              <a:t>:</a:t>
            </a:r>
          </a:p>
          <a:p>
            <a:pPr lvl="1"/>
            <a:r>
              <a:rPr lang="en-US" sz="2400"/>
              <a:t>Mold must be baked to remove moisture, which can cause problems in casting  </a:t>
            </a:r>
          </a:p>
          <a:p>
            <a:pPr lvl="1"/>
            <a:r>
              <a:rPr lang="en-US" sz="2400"/>
              <a:t>Mold strength is lost if over-baked</a:t>
            </a:r>
          </a:p>
          <a:p>
            <a:pPr lvl="1"/>
            <a:r>
              <a:rPr lang="en-US" sz="2400"/>
              <a:t>Plaster molds cannot stand high temperatures, so limited to lower melting point alloys can be casted</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7828">
                                            <p:txEl>
                                              <p:pRg st="2" end="2"/>
                                            </p:txEl>
                                          </p:spTgt>
                                        </p:tgtEl>
                                        <p:attrNameLst>
                                          <p:attrName>style.visibility</p:attrName>
                                        </p:attrNameLst>
                                      </p:cBhvr>
                                      <p:to>
                                        <p:strVal val="visible"/>
                                      </p:to>
                                    </p:set>
                                    <p:animEffect transition="in" filter="barn(inVertical)">
                                      <p:cBhvr>
                                        <p:cTn id="7" dur="500"/>
                                        <p:tgtEl>
                                          <p:spTgt spid="7782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7828">
                                            <p:txEl>
                                              <p:pRg st="3" end="3"/>
                                            </p:txEl>
                                          </p:spTgt>
                                        </p:tgtEl>
                                        <p:attrNameLst>
                                          <p:attrName>style.visibility</p:attrName>
                                        </p:attrNameLst>
                                      </p:cBhvr>
                                      <p:to>
                                        <p:strVal val="visible"/>
                                      </p:to>
                                    </p:set>
                                    <p:animEffect transition="in" filter="barn(inVertical)">
                                      <p:cBhvr>
                                        <p:cTn id="12" dur="500"/>
                                        <p:tgtEl>
                                          <p:spTgt spid="77828">
                                            <p:txEl>
                                              <p:pRg st="3" end="3"/>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7828">
                                            <p:txEl>
                                              <p:pRg st="4" end="4"/>
                                            </p:txEl>
                                          </p:spTgt>
                                        </p:tgtEl>
                                        <p:attrNameLst>
                                          <p:attrName>style.visibility</p:attrName>
                                        </p:attrNameLst>
                                      </p:cBhvr>
                                      <p:to>
                                        <p:strVal val="visible"/>
                                      </p:to>
                                    </p:set>
                                    <p:animEffect transition="in" filter="barn(inVertical)">
                                      <p:cBhvr>
                                        <p:cTn id="15" dur="500"/>
                                        <p:tgtEl>
                                          <p:spTgt spid="77828">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828">
                                            <p:txEl>
                                              <p:pRg st="5" end="5"/>
                                            </p:txEl>
                                          </p:spTgt>
                                        </p:tgtEl>
                                        <p:attrNameLst>
                                          <p:attrName>style.visibility</p:attrName>
                                        </p:attrNameLst>
                                      </p:cBhvr>
                                      <p:to>
                                        <p:strVal val="visible"/>
                                      </p:to>
                                    </p:set>
                                    <p:animEffect transition="in" filter="barn(inVertical)">
                                      <p:cBhvr>
                                        <p:cTn id="20" dur="500"/>
                                        <p:tgtEl>
                                          <p:spTgt spid="77828">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7828">
                                            <p:txEl>
                                              <p:pRg st="6" end="6"/>
                                            </p:txEl>
                                          </p:spTgt>
                                        </p:tgtEl>
                                        <p:attrNameLst>
                                          <p:attrName>style.visibility</p:attrName>
                                        </p:attrNameLst>
                                      </p:cBhvr>
                                      <p:to>
                                        <p:strVal val="visible"/>
                                      </p:to>
                                    </p:set>
                                    <p:animEffect transition="in" filter="barn(inVertical)">
                                      <p:cBhvr>
                                        <p:cTn id="25" dur="500"/>
                                        <p:tgtEl>
                                          <p:spTgt spid="778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fontAlgn="auto">
              <a:spcBef>
                <a:spcPts val="600"/>
              </a:spcBef>
              <a:spcAft>
                <a:spcPts val="0"/>
              </a:spcAft>
              <a:defRPr/>
            </a:pPr>
            <a:r>
              <a:rPr lang="en-US"/>
              <a:t>Ceramic Mold Casting</a:t>
            </a:r>
          </a:p>
        </p:txBody>
      </p:sp>
      <p:sp>
        <p:nvSpPr>
          <p:cNvPr id="89091" name="Rectangle 3"/>
          <p:cNvSpPr>
            <a:spLocks noGrp="1" noChangeArrowheads="1"/>
          </p:cNvSpPr>
          <p:nvPr>
            <p:ph idx="1"/>
          </p:nvPr>
        </p:nvSpPr>
        <p:spPr/>
        <p:txBody>
          <a:bodyPr/>
          <a:lstStyle/>
          <a:p>
            <a:pPr>
              <a:buFont typeface="Wingdings" panose="05000000000000000000" pitchFamily="2" charset="2"/>
              <a:buNone/>
            </a:pPr>
            <a:r>
              <a:rPr lang="en-US"/>
              <a:t>Similar to Plaster Mold Casting except the material of mold is refractory ceramic material instead of plaster. </a:t>
            </a:r>
          </a:p>
          <a:p>
            <a:pPr>
              <a:buFont typeface="Wingdings" panose="05000000000000000000" pitchFamily="2" charset="2"/>
              <a:buNone/>
            </a:pPr>
            <a:r>
              <a:rPr lang="en-US"/>
              <a:t>The ceramic mold can withstand temperature of metals having high melting points.</a:t>
            </a:r>
          </a:p>
          <a:p>
            <a:pPr>
              <a:buFont typeface="Wingdings" panose="05000000000000000000" pitchFamily="2" charset="2"/>
              <a:buNone/>
            </a:pPr>
            <a:r>
              <a:rPr lang="en-US"/>
              <a:t>Surface quality is same as that in plaster mold casting.</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fontAlgn="auto">
              <a:spcBef>
                <a:spcPts val="600"/>
              </a:spcBef>
              <a:spcAft>
                <a:spcPts val="0"/>
              </a:spcAft>
              <a:defRPr/>
            </a:pPr>
            <a:r>
              <a:rPr lang="en-US"/>
              <a:t>Permanent Mold Casting Processes</a:t>
            </a:r>
          </a:p>
        </p:txBody>
      </p:sp>
      <p:sp>
        <p:nvSpPr>
          <p:cNvPr id="78852" name="Rectangle 3"/>
          <p:cNvSpPr>
            <a:spLocks noGrp="1" noChangeArrowheads="1"/>
          </p:cNvSpPr>
          <p:nvPr>
            <p:ph idx="1"/>
          </p:nvPr>
        </p:nvSpPr>
        <p:spPr/>
        <p:txBody>
          <a:bodyPr>
            <a:normAutofit lnSpcReduction="10000"/>
          </a:bodyPr>
          <a:lstStyle/>
          <a:p>
            <a:r>
              <a:rPr lang="en-US">
                <a:solidFill>
                  <a:srgbClr val="C00000"/>
                </a:solidFill>
              </a:rPr>
              <a:t>Economic disadvantage of expendable mold casting</a:t>
            </a:r>
            <a:r>
              <a:rPr lang="en-US"/>
              <a:t>: a new mold is required for every casting  </a:t>
            </a:r>
          </a:p>
          <a:p>
            <a:r>
              <a:rPr lang="en-US"/>
              <a:t>In permanent mold casting, the mold is reused many times  </a:t>
            </a:r>
          </a:p>
          <a:p>
            <a:r>
              <a:rPr lang="en-US"/>
              <a:t>The processes include:</a:t>
            </a:r>
          </a:p>
          <a:p>
            <a:pPr lvl="1"/>
            <a:r>
              <a:rPr lang="en-US" sz="2400"/>
              <a:t>Basic permanent mold casting</a:t>
            </a:r>
          </a:p>
          <a:p>
            <a:pPr lvl="1"/>
            <a:r>
              <a:rPr lang="en-US" sz="2400"/>
              <a:t>Die casting </a:t>
            </a:r>
          </a:p>
          <a:p>
            <a:pPr lvl="1"/>
            <a:r>
              <a:rPr lang="en-US" sz="2400"/>
              <a:t>Centrifugal casting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8852">
                                            <p:txEl>
                                              <p:pRg st="1" end="1"/>
                                            </p:txEl>
                                          </p:spTgt>
                                        </p:tgtEl>
                                        <p:attrNameLst>
                                          <p:attrName>style.visibility</p:attrName>
                                        </p:attrNameLst>
                                      </p:cBhvr>
                                      <p:to>
                                        <p:strVal val="visible"/>
                                      </p:to>
                                    </p:set>
                                    <p:animEffect transition="in" filter="barn(inVertical)">
                                      <p:cBhvr>
                                        <p:cTn id="7" dur="500"/>
                                        <p:tgtEl>
                                          <p:spTgt spid="788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8852">
                                            <p:txEl>
                                              <p:pRg st="2" end="2"/>
                                            </p:txEl>
                                          </p:spTgt>
                                        </p:tgtEl>
                                        <p:attrNameLst>
                                          <p:attrName>style.visibility</p:attrName>
                                        </p:attrNameLst>
                                      </p:cBhvr>
                                      <p:to>
                                        <p:strVal val="visible"/>
                                      </p:to>
                                    </p:set>
                                    <p:animEffect transition="in" filter="barn(inVertical)">
                                      <p:cBhvr>
                                        <p:cTn id="12" dur="500"/>
                                        <p:tgtEl>
                                          <p:spTgt spid="78852">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8852">
                                            <p:txEl>
                                              <p:pRg st="3" end="3"/>
                                            </p:txEl>
                                          </p:spTgt>
                                        </p:tgtEl>
                                        <p:attrNameLst>
                                          <p:attrName>style.visibility</p:attrName>
                                        </p:attrNameLst>
                                      </p:cBhvr>
                                      <p:to>
                                        <p:strVal val="visible"/>
                                      </p:to>
                                    </p:set>
                                    <p:animEffect transition="in" filter="barn(inVertical)">
                                      <p:cBhvr>
                                        <p:cTn id="15" dur="500"/>
                                        <p:tgtEl>
                                          <p:spTgt spid="7885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8852">
                                            <p:txEl>
                                              <p:pRg st="4" end="4"/>
                                            </p:txEl>
                                          </p:spTgt>
                                        </p:tgtEl>
                                        <p:attrNameLst>
                                          <p:attrName>style.visibility</p:attrName>
                                        </p:attrNameLst>
                                      </p:cBhvr>
                                      <p:to>
                                        <p:strVal val="visible"/>
                                      </p:to>
                                    </p:set>
                                    <p:animEffect transition="in" filter="barn(inVertical)">
                                      <p:cBhvr>
                                        <p:cTn id="20" dur="500"/>
                                        <p:tgtEl>
                                          <p:spTgt spid="7885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8852">
                                            <p:txEl>
                                              <p:pRg st="5" end="5"/>
                                            </p:txEl>
                                          </p:spTgt>
                                        </p:tgtEl>
                                        <p:attrNameLst>
                                          <p:attrName>style.visibility</p:attrName>
                                        </p:attrNameLst>
                                      </p:cBhvr>
                                      <p:to>
                                        <p:strVal val="visible"/>
                                      </p:to>
                                    </p:set>
                                    <p:animEffect transition="in" filter="barn(inVertical)">
                                      <p:cBhvr>
                                        <p:cTn id="25" dur="500"/>
                                        <p:tgtEl>
                                          <p:spTgt spid="7885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fontAlgn="auto">
              <a:spcBef>
                <a:spcPts val="600"/>
              </a:spcBef>
              <a:spcAft>
                <a:spcPts val="0"/>
              </a:spcAft>
              <a:defRPr/>
            </a:pPr>
            <a:r>
              <a:rPr lang="en-US"/>
              <a:t>The Basic Permanent Mold Process</a:t>
            </a:r>
          </a:p>
        </p:txBody>
      </p:sp>
      <p:sp>
        <p:nvSpPr>
          <p:cNvPr id="79876" name="Rectangle 3"/>
          <p:cNvSpPr>
            <a:spLocks noGrp="1" noChangeArrowheads="1"/>
          </p:cNvSpPr>
          <p:nvPr>
            <p:ph idx="1"/>
          </p:nvPr>
        </p:nvSpPr>
        <p:spPr>
          <a:xfrm>
            <a:off x="1524000" y="1447800"/>
            <a:ext cx="7315200" cy="4495800"/>
          </a:xfrm>
        </p:spPr>
        <p:txBody>
          <a:bodyPr>
            <a:normAutofit lnSpcReduction="10000"/>
          </a:bodyPr>
          <a:lstStyle/>
          <a:p>
            <a:pPr>
              <a:buFont typeface="Wingdings" panose="05000000000000000000" pitchFamily="2" charset="2"/>
              <a:buNone/>
            </a:pPr>
            <a:r>
              <a:rPr lang="en-US"/>
              <a:t>Uses a metal mold constructed of two sections designed for easy, precise opening and closing  </a:t>
            </a:r>
          </a:p>
          <a:p>
            <a:r>
              <a:rPr lang="en-US"/>
              <a:t>Molds used for casting lower melting-point alloys (Al, Cu, Brass) are commonly made of steel or cast iron </a:t>
            </a:r>
          </a:p>
          <a:p>
            <a:r>
              <a:rPr lang="en-US"/>
              <a:t>Molds used for casting steel must be made of refractory material, due to the very high pouring temperatures</a:t>
            </a:r>
          </a:p>
        </p:txBody>
      </p:sp>
      <p:sp>
        <p:nvSpPr>
          <p:cNvPr id="4" name="Footer Placeholder 3"/>
          <p:cNvSpPr>
            <a:spLocks noGrp="1"/>
          </p:cNvSpPr>
          <p:nvPr>
            <p:ph type="ftr" sz="quarter" idx="11"/>
          </p:nvPr>
        </p:nvSpPr>
        <p:spPr/>
        <p:txBody>
          <a:bodyPr/>
          <a:lstStyle/>
          <a:p>
            <a:pPr>
              <a:defRPr/>
            </a:pPr>
            <a:r>
              <a:rPr lang="en-US" dirty="0"/>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9876">
                                            <p:txEl>
                                              <p:pRg st="1" end="1"/>
                                            </p:txEl>
                                          </p:spTgt>
                                        </p:tgtEl>
                                        <p:attrNameLst>
                                          <p:attrName>style.visibility</p:attrName>
                                        </p:attrNameLst>
                                      </p:cBhvr>
                                      <p:to>
                                        <p:strVal val="visible"/>
                                      </p:to>
                                    </p:set>
                                    <p:animEffect transition="in" filter="wipe(down)">
                                      <p:cBhvr>
                                        <p:cTn id="7" dur="500"/>
                                        <p:tgtEl>
                                          <p:spTgt spid="7987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9876">
                                            <p:txEl>
                                              <p:pRg st="2" end="2"/>
                                            </p:txEl>
                                          </p:spTgt>
                                        </p:tgtEl>
                                        <p:attrNameLst>
                                          <p:attrName>style.visibility</p:attrName>
                                        </p:attrNameLst>
                                      </p:cBhvr>
                                      <p:to>
                                        <p:strVal val="visible"/>
                                      </p:to>
                                    </p:set>
                                    <p:animEffect transition="in" filter="wipe(down)">
                                      <p:cBhvr>
                                        <p:cTn id="12" dur="500"/>
                                        <p:tgtEl>
                                          <p:spTgt spid="798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fontAlgn="auto">
              <a:spcAft>
                <a:spcPts val="0"/>
              </a:spcAft>
              <a:defRPr/>
            </a:pPr>
            <a:r>
              <a:rPr lang="en-US"/>
              <a:t>Permanent Mold Casting</a:t>
            </a:r>
          </a:p>
        </p:txBody>
      </p:sp>
      <p:sp>
        <p:nvSpPr>
          <p:cNvPr id="92163" name="Rectangle 3"/>
          <p:cNvSpPr>
            <a:spLocks noGrp="1" noChangeArrowheads="1"/>
          </p:cNvSpPr>
          <p:nvPr>
            <p:ph idx="1"/>
          </p:nvPr>
        </p:nvSpPr>
        <p:spPr/>
        <p:txBody>
          <a:bodyPr/>
          <a:lstStyle/>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r>
              <a:rPr lang="en-US" sz="2000"/>
              <a:t>Steps in permanent mold casting: (1) mold is preheated and coated</a:t>
            </a:r>
          </a:p>
        </p:txBody>
      </p:sp>
      <p:sp>
        <p:nvSpPr>
          <p:cNvPr id="5" name="Footer Placeholder 4"/>
          <p:cNvSpPr>
            <a:spLocks noGrp="1"/>
          </p:cNvSpPr>
          <p:nvPr>
            <p:ph type="ftr" sz="quarter" idx="11"/>
          </p:nvPr>
        </p:nvSpPr>
        <p:spPr/>
        <p:txBody>
          <a:bodyPr/>
          <a:lstStyle/>
          <a:p>
            <a:pPr>
              <a:defRPr/>
            </a:pPr>
            <a:r>
              <a:rPr lang="en-US"/>
              <a:t>EMU - Manufacturing Technology</a:t>
            </a:r>
          </a:p>
        </p:txBody>
      </p:sp>
      <p:pic>
        <p:nvPicPr>
          <p:cNvPr id="92165" name="Picture 4" descr="w0104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49388"/>
            <a:ext cx="62484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fontAlgn="auto">
              <a:spcAft>
                <a:spcPts val="0"/>
              </a:spcAft>
              <a:defRPr/>
            </a:pPr>
            <a:r>
              <a:rPr lang="en-US"/>
              <a:t>Permanent Mold Casting</a:t>
            </a:r>
          </a:p>
        </p:txBody>
      </p:sp>
      <p:sp>
        <p:nvSpPr>
          <p:cNvPr id="93187" name="Rectangle 3"/>
          <p:cNvSpPr>
            <a:spLocks noGrp="1" noChangeArrowheads="1"/>
          </p:cNvSpPr>
          <p:nvPr>
            <p:ph idx="1"/>
          </p:nvPr>
        </p:nvSpPr>
        <p:spPr>
          <a:xfrm>
            <a:off x="838200" y="1447800"/>
            <a:ext cx="8001000" cy="4800600"/>
          </a:xfrm>
        </p:spPr>
        <p:txBody>
          <a:bodyPr/>
          <a:lstStyle/>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endParaRPr lang="en-US" sz="2000"/>
          </a:p>
          <a:p>
            <a:pPr>
              <a:lnSpc>
                <a:spcPct val="90000"/>
              </a:lnSpc>
              <a:buFont typeface="Wingdings" panose="05000000000000000000" pitchFamily="2" charset="2"/>
              <a:buNone/>
            </a:pPr>
            <a:r>
              <a:rPr lang="en-US" sz="2000"/>
              <a:t>Steps in permanent mold casting: (2) cores (if used) are inserted and mold is closed, (3) molten metal is poured into the mold, where it solidifies. 				</a:t>
            </a:r>
          </a:p>
        </p:txBody>
      </p:sp>
      <p:sp>
        <p:nvSpPr>
          <p:cNvPr id="6" name="Footer Placeholder 5"/>
          <p:cNvSpPr>
            <a:spLocks noGrp="1"/>
          </p:cNvSpPr>
          <p:nvPr>
            <p:ph type="ftr" sz="quarter" idx="11"/>
          </p:nvPr>
        </p:nvSpPr>
        <p:spPr/>
        <p:txBody>
          <a:bodyPr/>
          <a:lstStyle/>
          <a:p>
            <a:pPr>
              <a:defRPr/>
            </a:pPr>
            <a:r>
              <a:rPr lang="en-US"/>
              <a:t>EMU - Manufacturing Technology</a:t>
            </a:r>
          </a:p>
        </p:txBody>
      </p:sp>
      <p:pic>
        <p:nvPicPr>
          <p:cNvPr id="93189" name="Picture 4" descr="w0104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62200"/>
            <a:ext cx="38100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5" descr="w0104c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0413" y="1295400"/>
            <a:ext cx="312578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792162"/>
          </a:xfrm>
        </p:spPr>
        <p:txBody>
          <a:bodyPr>
            <a:normAutofit/>
          </a:bodyPr>
          <a:lstStyle/>
          <a:p>
            <a:r>
              <a:rPr lang="en-US" dirty="0"/>
              <a:t>Powder rolling</a:t>
            </a:r>
          </a:p>
        </p:txBody>
      </p:sp>
      <p:sp>
        <p:nvSpPr>
          <p:cNvPr id="3" name="Content Placeholder 2"/>
          <p:cNvSpPr>
            <a:spLocks noGrp="1"/>
          </p:cNvSpPr>
          <p:nvPr>
            <p:ph idx="1"/>
          </p:nvPr>
        </p:nvSpPr>
        <p:spPr>
          <a:xfrm>
            <a:off x="228600" y="2819400"/>
            <a:ext cx="8610600" cy="3810000"/>
          </a:xfrm>
        </p:spPr>
        <p:txBody>
          <a:bodyPr>
            <a:normAutofit fontScale="70000" lnSpcReduction="20000"/>
          </a:bodyPr>
          <a:lstStyle/>
          <a:p>
            <a:pPr algn="just"/>
            <a:r>
              <a:rPr lang="en-US" dirty="0"/>
              <a:t>Metal powder is introduced between the rolls and compacted into a ‘green strip’, which is subsequently sintered and subjected to further hot-working and/or cold working and annealing cycles. </a:t>
            </a:r>
          </a:p>
          <a:p>
            <a:pPr algn="just"/>
            <a:r>
              <a:rPr lang="en-US" dirty="0"/>
              <a:t>Advantage :</a:t>
            </a:r>
          </a:p>
          <a:p>
            <a:pPr algn="just"/>
            <a:r>
              <a:rPr lang="en-US" dirty="0"/>
              <a:t>Cut down the initial hot-ingot breakdown step (reduced capital investment).</a:t>
            </a:r>
          </a:p>
          <a:p>
            <a:pPr algn="just"/>
            <a:r>
              <a:rPr lang="en-US" dirty="0"/>
              <a:t>Economical - metal powder is cheaply produced during the extraction process.</a:t>
            </a:r>
          </a:p>
          <a:p>
            <a:pPr algn="just"/>
            <a:r>
              <a:rPr lang="en-US" dirty="0" err="1"/>
              <a:t>Minimise</a:t>
            </a:r>
            <a:r>
              <a:rPr lang="en-US" dirty="0"/>
              <a:t> contamination in hot-rolling.</a:t>
            </a:r>
          </a:p>
          <a:p>
            <a:pPr algn="just"/>
            <a:r>
              <a:rPr lang="en-US" dirty="0"/>
              <a:t>Provide fine grain size with a minimum of preferred orientation.</a:t>
            </a:r>
          </a:p>
        </p:txBody>
      </p:sp>
      <p:pic>
        <p:nvPicPr>
          <p:cNvPr id="3075" name="Picture 3"/>
          <p:cNvPicPr>
            <a:picLocks noChangeAspect="1" noChangeArrowheads="1"/>
          </p:cNvPicPr>
          <p:nvPr/>
        </p:nvPicPr>
        <p:blipFill>
          <a:blip r:embed="rId2" cstate="print"/>
          <a:srcRect/>
          <a:stretch>
            <a:fillRect/>
          </a:stretch>
        </p:blipFill>
        <p:spPr bwMode="auto">
          <a:xfrm>
            <a:off x="2743200" y="762000"/>
            <a:ext cx="3810000" cy="1828800"/>
          </a:xfrm>
          <a:prstGeom prst="rect">
            <a:avLst/>
          </a:prstGeom>
          <a:noFill/>
          <a:ln w="9525">
            <a:noFill/>
            <a:miter lim="800000"/>
            <a:headEnd/>
            <a:tailEnd/>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fontAlgn="auto">
              <a:spcBef>
                <a:spcPts val="600"/>
              </a:spcBef>
              <a:spcAft>
                <a:spcPts val="0"/>
              </a:spcAft>
              <a:defRPr/>
            </a:pPr>
            <a:r>
              <a:rPr lang="en-US"/>
              <a:t>Advantages and Limitations</a:t>
            </a:r>
          </a:p>
        </p:txBody>
      </p:sp>
      <p:sp>
        <p:nvSpPr>
          <p:cNvPr id="82948" name="Rectangle 3"/>
          <p:cNvSpPr>
            <a:spLocks noGrp="1" noChangeArrowheads="1"/>
          </p:cNvSpPr>
          <p:nvPr>
            <p:ph idx="1"/>
          </p:nvPr>
        </p:nvSpPr>
        <p:spPr>
          <a:xfrm>
            <a:off x="1905000" y="1219200"/>
            <a:ext cx="6934200" cy="4800600"/>
          </a:xfrm>
        </p:spPr>
        <p:txBody>
          <a:bodyPr>
            <a:normAutofit fontScale="92500" lnSpcReduction="10000"/>
          </a:bodyPr>
          <a:lstStyle/>
          <a:p>
            <a:r>
              <a:rPr lang="en-US">
                <a:solidFill>
                  <a:srgbClr val="00B050"/>
                </a:solidFill>
              </a:rPr>
              <a:t>Advantages of permanent mold casting</a:t>
            </a:r>
            <a:r>
              <a:rPr lang="en-US"/>
              <a:t>:</a:t>
            </a:r>
          </a:p>
          <a:p>
            <a:pPr lvl="1"/>
            <a:r>
              <a:rPr lang="en-US" sz="2400"/>
              <a:t>Good dimensional control and surface finish</a:t>
            </a:r>
          </a:p>
          <a:p>
            <a:pPr lvl="1"/>
            <a:r>
              <a:rPr lang="en-US" sz="2400"/>
              <a:t>Very economical for mass production</a:t>
            </a:r>
          </a:p>
          <a:p>
            <a:pPr lvl="1"/>
            <a:r>
              <a:rPr lang="en-US" sz="2400"/>
              <a:t>More rapid solidification caused by the cold metal mold results in a finer grain structure, so castings are stronger </a:t>
            </a:r>
          </a:p>
          <a:p>
            <a:r>
              <a:rPr lang="en-US">
                <a:solidFill>
                  <a:srgbClr val="C00000"/>
                </a:solidFill>
              </a:rPr>
              <a:t>Limitations</a:t>
            </a:r>
            <a:r>
              <a:rPr lang="en-US"/>
              <a:t>:</a:t>
            </a:r>
          </a:p>
          <a:p>
            <a:pPr lvl="1"/>
            <a:r>
              <a:rPr lang="en-US" sz="2400"/>
              <a:t>Generally limited to metals of lower melting point  </a:t>
            </a:r>
          </a:p>
          <a:p>
            <a:pPr lvl="1"/>
            <a:r>
              <a:rPr lang="en-US" sz="2400"/>
              <a:t>Complex part geometries can not be made because of need to open the mold </a:t>
            </a:r>
          </a:p>
          <a:p>
            <a:pPr lvl="1"/>
            <a:r>
              <a:rPr lang="en-US" sz="2400"/>
              <a:t>High cost of mold </a:t>
            </a:r>
          </a:p>
          <a:p>
            <a:pPr lvl="1"/>
            <a:r>
              <a:rPr lang="en-US" sz="2400"/>
              <a:t>Not suitable for low-volume production</a:t>
            </a:r>
          </a:p>
        </p:txBody>
      </p:sp>
      <p:sp>
        <p:nvSpPr>
          <p:cNvPr id="4" name="Footer Placeholder 3"/>
          <p:cNvSpPr>
            <a:spLocks noGrp="1"/>
          </p:cNvSpPr>
          <p:nvPr>
            <p:ph type="ftr" sz="quarter" idx="11"/>
          </p:nvPr>
        </p:nvSpPr>
        <p:spPr/>
        <p:txBody>
          <a:bodyPr/>
          <a:lstStyle/>
          <a:p>
            <a:pPr>
              <a:defRPr/>
            </a:pPr>
            <a:r>
              <a:rPr lang="en-US" dirty="0"/>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948">
                                            <p:txEl>
                                              <p:pRg st="3" end="3"/>
                                            </p:txEl>
                                          </p:spTgt>
                                        </p:tgtEl>
                                        <p:attrNameLst>
                                          <p:attrName>style.visibility</p:attrName>
                                        </p:attrNameLst>
                                      </p:cBhvr>
                                      <p:to>
                                        <p:strVal val="visible"/>
                                      </p:to>
                                    </p:set>
                                    <p:animEffect transition="in" filter="fade">
                                      <p:cBhvr>
                                        <p:cTn id="7" dur="500"/>
                                        <p:tgtEl>
                                          <p:spTgt spid="8294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948">
                                            <p:txEl>
                                              <p:pRg st="4" end="4"/>
                                            </p:txEl>
                                          </p:spTgt>
                                        </p:tgtEl>
                                        <p:attrNameLst>
                                          <p:attrName>style.visibility</p:attrName>
                                        </p:attrNameLst>
                                      </p:cBhvr>
                                      <p:to>
                                        <p:strVal val="visible"/>
                                      </p:to>
                                    </p:set>
                                    <p:animEffect transition="in" filter="fade">
                                      <p:cBhvr>
                                        <p:cTn id="12" dur="500"/>
                                        <p:tgtEl>
                                          <p:spTgt spid="82948">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2948">
                                            <p:txEl>
                                              <p:pRg st="5" end="5"/>
                                            </p:txEl>
                                          </p:spTgt>
                                        </p:tgtEl>
                                        <p:attrNameLst>
                                          <p:attrName>style.visibility</p:attrName>
                                        </p:attrNameLst>
                                      </p:cBhvr>
                                      <p:to>
                                        <p:strVal val="visible"/>
                                      </p:to>
                                    </p:set>
                                    <p:animEffect transition="in" filter="fade">
                                      <p:cBhvr>
                                        <p:cTn id="15" dur="500"/>
                                        <p:tgtEl>
                                          <p:spTgt spid="82948">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2948">
                                            <p:txEl>
                                              <p:pRg st="6" end="6"/>
                                            </p:txEl>
                                          </p:spTgt>
                                        </p:tgtEl>
                                        <p:attrNameLst>
                                          <p:attrName>style.visibility</p:attrName>
                                        </p:attrNameLst>
                                      </p:cBhvr>
                                      <p:to>
                                        <p:strVal val="visible"/>
                                      </p:to>
                                    </p:set>
                                    <p:animEffect transition="in" filter="fade">
                                      <p:cBhvr>
                                        <p:cTn id="20" dur="500"/>
                                        <p:tgtEl>
                                          <p:spTgt spid="8294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2948">
                                            <p:txEl>
                                              <p:pRg st="7" end="7"/>
                                            </p:txEl>
                                          </p:spTgt>
                                        </p:tgtEl>
                                        <p:attrNameLst>
                                          <p:attrName>style.visibility</p:attrName>
                                        </p:attrNameLst>
                                      </p:cBhvr>
                                      <p:to>
                                        <p:strVal val="visible"/>
                                      </p:to>
                                    </p:set>
                                    <p:animEffect transition="in" filter="fade">
                                      <p:cBhvr>
                                        <p:cTn id="25" dur="500"/>
                                        <p:tgtEl>
                                          <p:spTgt spid="82948">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2948">
                                            <p:txEl>
                                              <p:pRg st="8" end="8"/>
                                            </p:txEl>
                                          </p:spTgt>
                                        </p:tgtEl>
                                        <p:attrNameLst>
                                          <p:attrName>style.visibility</p:attrName>
                                        </p:attrNameLst>
                                      </p:cBhvr>
                                      <p:to>
                                        <p:strVal val="visible"/>
                                      </p:to>
                                    </p:set>
                                    <p:animEffect transition="in" filter="fade">
                                      <p:cBhvr>
                                        <p:cTn id="30" dur="500"/>
                                        <p:tgtEl>
                                          <p:spTgt spid="8294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304800" y="304800"/>
            <a:ext cx="7696200" cy="914400"/>
          </a:xfrm>
        </p:spPr>
        <p:txBody>
          <a:bodyPr>
            <a:normAutofit fontScale="90000"/>
          </a:bodyPr>
          <a:lstStyle/>
          <a:p>
            <a:pPr fontAlgn="auto">
              <a:spcBef>
                <a:spcPts val="600"/>
              </a:spcBef>
              <a:spcAft>
                <a:spcPts val="0"/>
              </a:spcAft>
              <a:defRPr/>
            </a:pPr>
            <a:r>
              <a:rPr lang="en-US"/>
              <a:t>Variations of Permanent Mold Casting: </a:t>
            </a:r>
            <a:br>
              <a:rPr lang="en-US"/>
            </a:br>
            <a:r>
              <a:rPr lang="en-US"/>
              <a:t>a. Slush Casting</a:t>
            </a:r>
          </a:p>
        </p:txBody>
      </p:sp>
      <p:sp>
        <p:nvSpPr>
          <p:cNvPr id="95235" name="Rectangle 3"/>
          <p:cNvSpPr>
            <a:spLocks noGrp="1" noChangeArrowheads="1"/>
          </p:cNvSpPr>
          <p:nvPr>
            <p:ph idx="1"/>
          </p:nvPr>
        </p:nvSpPr>
        <p:spPr>
          <a:xfrm>
            <a:off x="1905000" y="1295400"/>
            <a:ext cx="6934200" cy="5410200"/>
          </a:xfrm>
        </p:spPr>
        <p:txBody>
          <a:bodyPr>
            <a:normAutofit lnSpcReduction="10000"/>
          </a:bodyPr>
          <a:lstStyle/>
          <a:p>
            <a:r>
              <a:rPr lang="en-US"/>
              <a:t>The basic procedure the same as used in Basic Permanent Mold Casting</a:t>
            </a:r>
          </a:p>
          <a:p>
            <a:r>
              <a:rPr lang="en-US"/>
              <a:t>After partial solidification of metal, the molten metal inside the mold is drained out, leaving the part hollow from inside.</a:t>
            </a:r>
          </a:p>
          <a:p>
            <a:r>
              <a:rPr lang="en-US"/>
              <a:t>Statues, Lamp bases, Pedestals and toys are usually made through this process</a:t>
            </a:r>
          </a:p>
          <a:p>
            <a:r>
              <a:rPr lang="en-US"/>
              <a:t>Metal with low melting point are used: Zinc, Lead and Tin</a:t>
            </a:r>
          </a:p>
          <a:p>
            <a:endParaRPr lang="en-US"/>
          </a:p>
        </p:txBody>
      </p:sp>
      <p:sp>
        <p:nvSpPr>
          <p:cNvPr id="4" name="Footer Placeholder 3"/>
          <p:cNvSpPr>
            <a:spLocks noGrp="1"/>
          </p:cNvSpPr>
          <p:nvPr>
            <p:ph type="ftr" sz="quarter" idx="11"/>
          </p:nvPr>
        </p:nvSpPr>
        <p:spPr/>
        <p:txBody>
          <a:bodyPr/>
          <a:lstStyle/>
          <a:p>
            <a:pPr>
              <a:defRPr/>
            </a:pPr>
            <a:r>
              <a:rPr lang="en-US" dirty="0"/>
              <a:t>EMU - Manufacturing Technology</a:t>
            </a:r>
          </a:p>
        </p:txBody>
      </p:sp>
    </p:spTree>
  </p:cSld>
  <p:clrMapOvr>
    <a:masterClrMapping/>
  </p:clrMapOvr>
  <p:transition spd="slow"/>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52400" y="304800"/>
            <a:ext cx="7696200" cy="914400"/>
          </a:xfrm>
        </p:spPr>
        <p:txBody>
          <a:bodyPr>
            <a:normAutofit fontScale="90000"/>
          </a:bodyPr>
          <a:lstStyle/>
          <a:p>
            <a:pPr fontAlgn="auto">
              <a:spcBef>
                <a:spcPts val="600"/>
              </a:spcBef>
              <a:spcAft>
                <a:spcPts val="0"/>
              </a:spcAft>
              <a:defRPr/>
            </a:pPr>
            <a:r>
              <a:rPr lang="en-US"/>
              <a:t>Variations of Permanent Mold Casting: </a:t>
            </a:r>
            <a:br>
              <a:rPr lang="en-US"/>
            </a:br>
            <a:r>
              <a:rPr lang="en-US"/>
              <a:t>b. Low-pressure Casting</a:t>
            </a:r>
          </a:p>
        </p:txBody>
      </p:sp>
      <p:sp>
        <p:nvSpPr>
          <p:cNvPr id="82948" name="Rectangle 3"/>
          <p:cNvSpPr>
            <a:spLocks noGrp="1" noChangeArrowheads="1"/>
          </p:cNvSpPr>
          <p:nvPr>
            <p:ph idx="1"/>
          </p:nvPr>
        </p:nvSpPr>
        <p:spPr>
          <a:xfrm>
            <a:off x="152400" y="1219200"/>
            <a:ext cx="9463088" cy="5410200"/>
          </a:xfrm>
        </p:spPr>
        <p:txBody>
          <a:bodyPr rtlCol="0">
            <a:normAutofit/>
          </a:bodyPr>
          <a:lstStyle/>
          <a:p>
            <a:pPr fontAlgn="auto">
              <a:spcAft>
                <a:spcPts val="0"/>
              </a:spcAft>
              <a:buFont typeface="Arial" panose="020B0604020202020204" pitchFamily="34" charset="0"/>
              <a:buChar char="•"/>
              <a:defRPr/>
            </a:pPr>
            <a:r>
              <a:rPr lang="en-US" sz="2200" dirty="0"/>
              <a:t>The basic process is shown in </a:t>
            </a:r>
            <a:r>
              <a:rPr lang="en-US" sz="2200" dirty="0">
                <a:solidFill>
                  <a:srgbClr val="FF0000"/>
                </a:solidFill>
              </a:rPr>
              <a:t>Fig.</a:t>
            </a:r>
          </a:p>
          <a:p>
            <a:pPr fontAlgn="auto">
              <a:spcAft>
                <a:spcPts val="0"/>
              </a:spcAft>
              <a:buFontTx/>
              <a:buChar char="-"/>
              <a:defRPr/>
            </a:pPr>
            <a:r>
              <a:rPr lang="en-US" sz="2200" dirty="0"/>
              <a:t>In basic permanent and slush casting processes, metal in cavity is poured under gravity. However, in low-pressure casting, the metal is forced into cavity under low pressure (0.1 </a:t>
            </a:r>
            <a:r>
              <a:rPr lang="en-US" sz="2200" dirty="0" err="1"/>
              <a:t>MPa</a:t>
            </a:r>
            <a:r>
              <a:rPr lang="en-US" sz="2200" dirty="0"/>
              <a:t>) of air. </a:t>
            </a:r>
          </a:p>
          <a:p>
            <a:pPr marL="0" indent="0" fontAlgn="auto">
              <a:spcAft>
                <a:spcPts val="0"/>
              </a:spcAft>
              <a:buFont typeface="Wingdings" panose="05000000000000000000" pitchFamily="2" charset="2"/>
              <a:buNone/>
              <a:defRPr/>
            </a:pPr>
            <a:endParaRPr lang="en-US" dirty="0"/>
          </a:p>
          <a:p>
            <a:pPr marL="0" indent="0" fontAlgn="auto">
              <a:spcAft>
                <a:spcPts val="0"/>
              </a:spcAft>
              <a:buFont typeface="Wingdings" panose="05000000000000000000" pitchFamily="2" charset="2"/>
              <a:buNone/>
              <a:defRPr/>
            </a:pPr>
            <a:endParaRPr lang="en-US" dirty="0"/>
          </a:p>
        </p:txBody>
      </p:sp>
      <p:sp>
        <p:nvSpPr>
          <p:cNvPr id="4" name="Footer Placeholder 3"/>
          <p:cNvSpPr>
            <a:spLocks noGrp="1"/>
          </p:cNvSpPr>
          <p:nvPr>
            <p:ph type="ftr" sz="quarter" idx="11"/>
          </p:nvPr>
        </p:nvSpPr>
        <p:spPr/>
        <p:txBody>
          <a:bodyPr/>
          <a:lstStyle/>
          <a:p>
            <a:pPr>
              <a:defRPr/>
            </a:pPr>
            <a:r>
              <a:rPr lang="en-US" dirty="0"/>
              <a:t>EMU - Manufacturing Technology</a:t>
            </a:r>
          </a:p>
        </p:txBody>
      </p:sp>
      <p:pic>
        <p:nvPicPr>
          <p:cNvPr id="962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2743200"/>
            <a:ext cx="658336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6"/>
          <p:cNvPicPr>
            <a:picLocks noChangeAspect="1" noChangeArrowheads="1"/>
          </p:cNvPicPr>
          <p:nvPr/>
        </p:nvPicPr>
        <p:blipFill>
          <a:blip r:embed="rId4">
            <a:extLst>
              <a:ext uri="{28A0092B-C50C-407E-A947-70E740481C1C}">
                <a14:useLocalDpi xmlns:a14="http://schemas.microsoft.com/office/drawing/2010/main" val="0"/>
              </a:ext>
            </a:extLst>
          </a:blip>
          <a:srcRect l="5653" t="19829"/>
          <a:stretch>
            <a:fillRect/>
          </a:stretch>
        </p:blipFill>
        <p:spPr bwMode="auto">
          <a:xfrm>
            <a:off x="6553200" y="4098925"/>
            <a:ext cx="25431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229600" cy="4525963"/>
          </a:xfrm>
        </p:spPr>
        <p:txBody>
          <a:bodyPr/>
          <a:lstStyle/>
          <a:p>
            <a:pPr marL="0" indent="0">
              <a:buNone/>
            </a:pPr>
            <a:endParaRPr lang="en-US" b="1" dirty="0"/>
          </a:p>
          <a:p>
            <a:pPr marL="0" indent="0">
              <a:buNone/>
            </a:pPr>
            <a:endParaRPr lang="en-US" b="1" dirty="0"/>
          </a:p>
          <a:p>
            <a:pPr marL="0" indent="0">
              <a:buNone/>
            </a:pPr>
            <a:endParaRPr lang="en-US" b="1" dirty="0"/>
          </a:p>
          <a:p>
            <a:pPr marL="0" indent="0" algn="ctr">
              <a:buNone/>
            </a:pPr>
            <a:r>
              <a:rPr lang="en-US" sz="8000" b="1" dirty="0"/>
              <a:t>Week 14</a:t>
            </a:r>
          </a:p>
          <a:p>
            <a:endParaRPr lang="en-US" sz="8000" dirty="0"/>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28600" y="304800"/>
            <a:ext cx="7696200" cy="914400"/>
          </a:xfrm>
        </p:spPr>
        <p:txBody>
          <a:bodyPr>
            <a:normAutofit fontScale="90000"/>
          </a:bodyPr>
          <a:lstStyle/>
          <a:p>
            <a:pPr fontAlgn="auto">
              <a:spcBef>
                <a:spcPts val="600"/>
              </a:spcBef>
              <a:spcAft>
                <a:spcPts val="0"/>
              </a:spcAft>
              <a:defRPr/>
            </a:pPr>
            <a:r>
              <a:rPr lang="en-US"/>
              <a:t>Variations of Permanent Mold Casting: </a:t>
            </a:r>
            <a:br>
              <a:rPr lang="en-US"/>
            </a:br>
            <a:r>
              <a:rPr lang="en-US"/>
              <a:t>b. Low-pressure Casting</a:t>
            </a:r>
          </a:p>
        </p:txBody>
      </p:sp>
      <p:sp>
        <p:nvSpPr>
          <p:cNvPr id="82948" name="Rectangle 3"/>
          <p:cNvSpPr>
            <a:spLocks noGrp="1" noChangeArrowheads="1"/>
          </p:cNvSpPr>
          <p:nvPr>
            <p:ph idx="1"/>
          </p:nvPr>
        </p:nvSpPr>
        <p:spPr>
          <a:xfrm>
            <a:off x="152400" y="1295400"/>
            <a:ext cx="8610600" cy="5410200"/>
          </a:xfrm>
        </p:spPr>
        <p:txBody>
          <a:bodyPr rtlCol="0">
            <a:normAutofit/>
          </a:bodyPr>
          <a:lstStyle/>
          <a:p>
            <a:pPr fontAlgn="auto">
              <a:spcAft>
                <a:spcPts val="0"/>
              </a:spcAft>
              <a:defRPr/>
            </a:pPr>
            <a:r>
              <a:rPr lang="en-US" dirty="0"/>
              <a:t>Advantages: </a:t>
            </a:r>
          </a:p>
          <a:p>
            <a:pPr fontAlgn="auto">
              <a:spcAft>
                <a:spcPts val="0"/>
              </a:spcAft>
              <a:buFontTx/>
              <a:buChar char="-"/>
              <a:defRPr/>
            </a:pPr>
            <a:r>
              <a:rPr lang="en-US" dirty="0"/>
              <a:t>Clean molten metal from the center of ladle (cup) is introduced into the cavity.</a:t>
            </a:r>
          </a:p>
          <a:p>
            <a:pPr fontAlgn="auto">
              <a:spcAft>
                <a:spcPts val="0"/>
              </a:spcAft>
              <a:buFontTx/>
              <a:buChar char="-"/>
              <a:defRPr/>
            </a:pPr>
            <a:r>
              <a:rPr lang="en-US" dirty="0"/>
              <a:t>Reduced- gas porosity, oxidation defects, improvement in mechanical properties </a:t>
            </a:r>
          </a:p>
          <a:p>
            <a:pPr marL="0" indent="0" fontAlgn="auto">
              <a:spcAft>
                <a:spcPts val="0"/>
              </a:spcAft>
              <a:buFont typeface="Wingdings" panose="05000000000000000000" pitchFamily="2" charset="2"/>
              <a:buNone/>
              <a:defRPr/>
            </a:pPr>
            <a:endParaRPr lang="en-US" dirty="0"/>
          </a:p>
          <a:p>
            <a:pPr marL="0" indent="0" fontAlgn="auto">
              <a:spcAft>
                <a:spcPts val="0"/>
              </a:spcAft>
              <a:buFont typeface="Wingdings" panose="05000000000000000000" pitchFamily="2" charset="2"/>
              <a:buNone/>
              <a:defRPr/>
            </a:pPr>
            <a:endParaRPr lang="en-US" dirty="0"/>
          </a:p>
        </p:txBody>
      </p:sp>
      <p:sp>
        <p:nvSpPr>
          <p:cNvPr id="4" name="Footer Placeholder 3"/>
          <p:cNvSpPr>
            <a:spLocks noGrp="1"/>
          </p:cNvSpPr>
          <p:nvPr>
            <p:ph type="ftr" sz="quarter" idx="11"/>
          </p:nvPr>
        </p:nvSpPr>
        <p:spPr/>
        <p:txBody>
          <a:bodyPr/>
          <a:lstStyle/>
          <a:p>
            <a:pPr>
              <a:defRPr/>
            </a:pPr>
            <a:r>
              <a:rPr lang="en-US" dirty="0"/>
              <a:t>EMU - Manufacturing Technology</a:t>
            </a:r>
          </a:p>
        </p:txBody>
      </p:sp>
    </p:spTree>
  </p:cSld>
  <p:clrMapOvr>
    <a:masterClrMapping/>
  </p:clrMapOvr>
  <p:transition spd="slow"/>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04800" y="228600"/>
            <a:ext cx="7696200" cy="914400"/>
          </a:xfrm>
        </p:spPr>
        <p:txBody>
          <a:bodyPr>
            <a:normAutofit fontScale="90000"/>
          </a:bodyPr>
          <a:lstStyle/>
          <a:p>
            <a:pPr fontAlgn="auto">
              <a:spcBef>
                <a:spcPts val="600"/>
              </a:spcBef>
              <a:spcAft>
                <a:spcPts val="0"/>
              </a:spcAft>
              <a:defRPr/>
            </a:pPr>
            <a:r>
              <a:rPr lang="en-US"/>
              <a:t>Variations of Permanent Mold Casting: </a:t>
            </a:r>
            <a:br>
              <a:rPr lang="en-US"/>
            </a:br>
            <a:r>
              <a:rPr lang="en-US"/>
              <a:t>c. Vacuum Permanent-Mold Casting</a:t>
            </a:r>
          </a:p>
        </p:txBody>
      </p:sp>
      <p:sp>
        <p:nvSpPr>
          <p:cNvPr id="82948" name="Rectangle 3"/>
          <p:cNvSpPr>
            <a:spLocks noGrp="1" noChangeArrowheads="1"/>
          </p:cNvSpPr>
          <p:nvPr>
            <p:ph idx="1"/>
          </p:nvPr>
        </p:nvSpPr>
        <p:spPr>
          <a:xfrm>
            <a:off x="1600200" y="1295400"/>
            <a:ext cx="7239000" cy="5410200"/>
          </a:xfrm>
        </p:spPr>
        <p:txBody>
          <a:bodyPr rtlCol="0">
            <a:normAutofit/>
          </a:bodyPr>
          <a:lstStyle/>
          <a:p>
            <a:pPr fontAlgn="auto">
              <a:spcAft>
                <a:spcPts val="0"/>
              </a:spcAft>
              <a:buFont typeface="Arial" panose="020B0604020202020204" pitchFamily="34" charset="0"/>
              <a:buChar char="•"/>
              <a:defRPr/>
            </a:pPr>
            <a:r>
              <a:rPr lang="en-US" dirty="0"/>
              <a:t>This is a variation of </a:t>
            </a:r>
            <a:r>
              <a:rPr lang="en-US" dirty="0">
                <a:solidFill>
                  <a:srgbClr val="FF0000"/>
                </a:solidFill>
              </a:rPr>
              <a:t>low-pressure permanent </a:t>
            </a:r>
            <a:r>
              <a:rPr lang="en-US" dirty="0"/>
              <a:t>casting</a:t>
            </a:r>
          </a:p>
          <a:p>
            <a:pPr fontAlgn="auto">
              <a:spcAft>
                <a:spcPts val="0"/>
              </a:spcAft>
              <a:buFont typeface="Arial" panose="020B0604020202020204" pitchFamily="34" charset="0"/>
              <a:buChar char="•"/>
              <a:defRPr/>
            </a:pPr>
            <a:r>
              <a:rPr lang="en-US" dirty="0"/>
              <a:t>Instead of rising molten into the cavity through air pressure, vacuum in cavity is created which caused the molten metal to rise in the cavity from metal pool. </a:t>
            </a:r>
          </a:p>
          <a:p>
            <a:pPr marL="0" indent="0" fontAlgn="auto">
              <a:spcAft>
                <a:spcPts val="0"/>
              </a:spcAft>
              <a:buFont typeface="Wingdings" panose="05000000000000000000" pitchFamily="2" charset="2"/>
              <a:buNone/>
              <a:defRPr/>
            </a:pPr>
            <a:endParaRPr lang="en-US" dirty="0"/>
          </a:p>
        </p:txBody>
      </p:sp>
      <p:sp>
        <p:nvSpPr>
          <p:cNvPr id="4" name="Footer Placeholder 3"/>
          <p:cNvSpPr>
            <a:spLocks noGrp="1"/>
          </p:cNvSpPr>
          <p:nvPr>
            <p:ph type="ftr" sz="quarter" idx="11"/>
          </p:nvPr>
        </p:nvSpPr>
        <p:spPr/>
        <p:txBody>
          <a:bodyPr/>
          <a:lstStyle/>
          <a:p>
            <a:pPr>
              <a:defRPr/>
            </a:pPr>
            <a:r>
              <a:rPr lang="en-US" dirty="0"/>
              <a:t>EMU - Manufacturing Technology</a:t>
            </a:r>
          </a:p>
        </p:txBody>
      </p:sp>
    </p:spTree>
  </p:cSld>
  <p:clrMapOvr>
    <a:masterClrMapping/>
  </p:clrMapOvr>
  <p:transition spd="slow"/>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fontAlgn="auto">
              <a:spcBef>
                <a:spcPts val="600"/>
              </a:spcBef>
              <a:spcAft>
                <a:spcPts val="0"/>
              </a:spcAft>
              <a:defRPr/>
            </a:pPr>
            <a:r>
              <a:rPr lang="en-US"/>
              <a:t>Die Casting</a:t>
            </a:r>
          </a:p>
        </p:txBody>
      </p:sp>
      <p:sp>
        <p:nvSpPr>
          <p:cNvPr id="99331" name="Rectangle 3"/>
          <p:cNvSpPr>
            <a:spLocks noGrp="1" noChangeArrowheads="1"/>
          </p:cNvSpPr>
          <p:nvPr>
            <p:ph idx="1"/>
          </p:nvPr>
        </p:nvSpPr>
        <p:spPr/>
        <p:txBody>
          <a:bodyPr>
            <a:normAutofit fontScale="92500" lnSpcReduction="10000"/>
          </a:bodyPr>
          <a:lstStyle/>
          <a:p>
            <a:pPr>
              <a:buFont typeface="Wingdings" panose="05000000000000000000" pitchFamily="2" charset="2"/>
              <a:buNone/>
            </a:pPr>
            <a:r>
              <a:rPr lang="en-US"/>
              <a:t>A permanent mold casting process in which molten metal is injected into mold cavity under high pressure  </a:t>
            </a:r>
          </a:p>
          <a:p>
            <a:r>
              <a:rPr lang="en-US"/>
              <a:t>Pressure is maintained during solidification, then mold is opened and part is removed  </a:t>
            </a:r>
          </a:p>
          <a:p>
            <a:r>
              <a:rPr lang="en-US">
                <a:solidFill>
                  <a:srgbClr val="FF0000"/>
                </a:solidFill>
              </a:rPr>
              <a:t>Molds </a:t>
            </a:r>
            <a:r>
              <a:rPr lang="en-US"/>
              <a:t>in this casting operation </a:t>
            </a:r>
            <a:r>
              <a:rPr lang="en-US">
                <a:solidFill>
                  <a:srgbClr val="FF0000"/>
                </a:solidFill>
              </a:rPr>
              <a:t>are called </a:t>
            </a:r>
            <a:r>
              <a:rPr lang="en-US" i="1">
                <a:solidFill>
                  <a:srgbClr val="FF0000"/>
                </a:solidFill>
              </a:rPr>
              <a:t>dies</a:t>
            </a:r>
            <a:r>
              <a:rPr lang="en-US"/>
              <a:t>; hence the name die casting  </a:t>
            </a:r>
          </a:p>
          <a:p>
            <a:r>
              <a:rPr lang="en-US"/>
              <a:t>Use of high pressure (</a:t>
            </a:r>
            <a:r>
              <a:rPr lang="en-US">
                <a:solidFill>
                  <a:srgbClr val="FF0000"/>
                </a:solidFill>
              </a:rPr>
              <a:t>7-35MPa</a:t>
            </a:r>
            <a:r>
              <a:rPr lang="en-US"/>
              <a:t>) to force metal into die cavity is what distinguishes this from other permanent mold processes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fontAlgn="auto">
              <a:spcBef>
                <a:spcPts val="600"/>
              </a:spcBef>
              <a:spcAft>
                <a:spcPts val="0"/>
              </a:spcAft>
              <a:defRPr/>
            </a:pPr>
            <a:r>
              <a:rPr lang="en-US"/>
              <a:t>Die Casting Machines</a:t>
            </a:r>
          </a:p>
        </p:txBody>
      </p:sp>
      <p:sp>
        <p:nvSpPr>
          <p:cNvPr id="100355" name="Rectangle 3"/>
          <p:cNvSpPr>
            <a:spLocks noGrp="1" noChangeArrowheads="1"/>
          </p:cNvSpPr>
          <p:nvPr>
            <p:ph idx="1"/>
          </p:nvPr>
        </p:nvSpPr>
        <p:spPr/>
        <p:txBody>
          <a:bodyPr/>
          <a:lstStyle/>
          <a:p>
            <a:pPr marL="457200" indent="-457200"/>
            <a:r>
              <a:rPr lang="en-US"/>
              <a:t>Designed to hold and accurately close two mold halves and keep them closed while liquid metal is forced into cavity  </a:t>
            </a:r>
          </a:p>
          <a:p>
            <a:pPr marL="457200" indent="-457200"/>
            <a:r>
              <a:rPr lang="en-US"/>
              <a:t>Two main types: </a:t>
            </a:r>
          </a:p>
          <a:p>
            <a:pPr marL="914400" lvl="1" indent="-457200">
              <a:buFont typeface="Symbol" panose="05050102010706020507" pitchFamily="18" charset="2"/>
              <a:buAutoNum type="arabicPeriod"/>
            </a:pPr>
            <a:r>
              <a:rPr lang="en-US" sz="2400"/>
              <a:t>Hot‑chamber machine</a:t>
            </a:r>
          </a:p>
          <a:p>
            <a:pPr marL="914400" lvl="1" indent="-457200">
              <a:buFont typeface="Symbol" panose="05050102010706020507" pitchFamily="18" charset="2"/>
              <a:buAutoNum type="arabicPeriod"/>
            </a:pPr>
            <a:r>
              <a:rPr lang="en-US" sz="2400"/>
              <a:t>Cold‑chamber machine </a:t>
            </a:r>
          </a:p>
        </p:txBody>
      </p:sp>
      <p:sp>
        <p:nvSpPr>
          <p:cNvPr id="4" name="Footer Placeholder 3"/>
          <p:cNvSpPr>
            <a:spLocks noGrp="1"/>
          </p:cNvSpPr>
          <p:nvPr>
            <p:ph type="ftr" sz="quarter" idx="11"/>
          </p:nvPr>
        </p:nvSpPr>
        <p:spPr/>
        <p:txBody>
          <a:bodyPr/>
          <a:lstStyle/>
          <a:p>
            <a:pPr>
              <a:defRPr/>
            </a:pPr>
            <a:r>
              <a:rPr lang="en-US"/>
              <a:t>EMU - Manufacturing Technology</a:t>
            </a:r>
          </a:p>
        </p:txBody>
      </p:sp>
      <p:sp>
        <p:nvSpPr>
          <p:cNvPr id="100357" name="Rectangle 1"/>
          <p:cNvSpPr>
            <a:spLocks noChangeArrowheads="1"/>
          </p:cNvSpPr>
          <p:nvPr/>
        </p:nvSpPr>
        <p:spPr bwMode="auto">
          <a:xfrm>
            <a:off x="6769100" y="0"/>
            <a:ext cx="2374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7030A0"/>
                </a:solidFill>
              </a:rPr>
              <a:t>Permanent Mold Processes</a:t>
            </a:r>
          </a:p>
        </p:txBody>
      </p:sp>
    </p:spTree>
  </p:cSld>
  <p:clrMapOvr>
    <a:masterClrMapping/>
  </p:clrMapOvr>
  <p:transition spd="slow"/>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fontAlgn="auto">
              <a:spcBef>
                <a:spcPts val="600"/>
              </a:spcBef>
              <a:spcAft>
                <a:spcPts val="0"/>
              </a:spcAft>
              <a:defRPr/>
            </a:pPr>
            <a:r>
              <a:rPr lang="en-US"/>
              <a:t>Hot-Chamber Die Casting</a:t>
            </a:r>
          </a:p>
        </p:txBody>
      </p:sp>
      <p:sp>
        <p:nvSpPr>
          <p:cNvPr id="86020" name="Rectangle 3"/>
          <p:cNvSpPr>
            <a:spLocks noGrp="1" noChangeArrowheads="1"/>
          </p:cNvSpPr>
          <p:nvPr>
            <p:ph idx="1"/>
          </p:nvPr>
        </p:nvSpPr>
        <p:spPr>
          <a:xfrm>
            <a:off x="152400" y="1143000"/>
            <a:ext cx="8915400" cy="3641725"/>
          </a:xfrm>
        </p:spPr>
        <p:txBody>
          <a:bodyPr>
            <a:normAutofit fontScale="92500" lnSpcReduction="20000"/>
          </a:bodyPr>
          <a:lstStyle/>
          <a:p>
            <a:pPr>
              <a:spcBef>
                <a:spcPct val="0"/>
              </a:spcBef>
              <a:buFont typeface="Wingdings" panose="05000000000000000000" pitchFamily="2" charset="2"/>
              <a:buNone/>
            </a:pPr>
            <a:r>
              <a:rPr lang="en-US"/>
              <a:t>Metal is melted in a container, and a piston injects liquid metal under high pressure into the die  </a:t>
            </a:r>
          </a:p>
          <a:p>
            <a:pPr>
              <a:spcBef>
                <a:spcPct val="0"/>
              </a:spcBef>
            </a:pPr>
            <a:r>
              <a:rPr lang="en-US"/>
              <a:t>High production rates - 500 parts per hour not uncommon </a:t>
            </a:r>
          </a:p>
          <a:p>
            <a:pPr>
              <a:spcBef>
                <a:spcPct val="0"/>
              </a:spcBef>
            </a:pPr>
            <a:r>
              <a:rPr lang="en-US"/>
              <a:t>Injection pressure: 7-35MPa </a:t>
            </a:r>
          </a:p>
          <a:p>
            <a:pPr>
              <a:spcBef>
                <a:spcPct val="0"/>
              </a:spcBef>
            </a:pPr>
            <a:r>
              <a:rPr lang="en-US"/>
              <a:t>Applications limited to low melting‑point metals that do not chemically attack plunger and other mechanical components  </a:t>
            </a:r>
          </a:p>
          <a:p>
            <a:pPr>
              <a:spcBef>
                <a:spcPct val="0"/>
              </a:spcBef>
            </a:pPr>
            <a:r>
              <a:rPr lang="en-US"/>
              <a:t>Casting metals: zinc, tin, lead, and magnesium  </a:t>
            </a: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101381" name="Picture 4" descr="w0107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733800"/>
            <a:ext cx="53213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6020">
                                            <p:txEl>
                                              <p:pRg st="1" end="1"/>
                                            </p:txEl>
                                          </p:spTgt>
                                        </p:tgtEl>
                                        <p:attrNameLst>
                                          <p:attrName>style.visibility</p:attrName>
                                        </p:attrNameLst>
                                      </p:cBhvr>
                                      <p:to>
                                        <p:strVal val="visible"/>
                                      </p:to>
                                    </p:set>
                                    <p:animEffect transition="in" filter="barn(inVertical)">
                                      <p:cBhvr>
                                        <p:cTn id="7" dur="500"/>
                                        <p:tgtEl>
                                          <p:spTgt spid="860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6020">
                                            <p:txEl>
                                              <p:pRg st="2" end="2"/>
                                            </p:txEl>
                                          </p:spTgt>
                                        </p:tgtEl>
                                        <p:attrNameLst>
                                          <p:attrName>style.visibility</p:attrName>
                                        </p:attrNameLst>
                                      </p:cBhvr>
                                      <p:to>
                                        <p:strVal val="visible"/>
                                      </p:to>
                                    </p:set>
                                    <p:animEffect transition="in" filter="barn(inVertical)">
                                      <p:cBhvr>
                                        <p:cTn id="12" dur="500"/>
                                        <p:tgtEl>
                                          <p:spTgt spid="860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6020">
                                            <p:txEl>
                                              <p:pRg st="3" end="3"/>
                                            </p:txEl>
                                          </p:spTgt>
                                        </p:tgtEl>
                                        <p:attrNameLst>
                                          <p:attrName>style.visibility</p:attrName>
                                        </p:attrNameLst>
                                      </p:cBhvr>
                                      <p:to>
                                        <p:strVal val="visible"/>
                                      </p:to>
                                    </p:set>
                                    <p:animEffect transition="in" filter="barn(inVertical)">
                                      <p:cBhvr>
                                        <p:cTn id="17" dur="500"/>
                                        <p:tgtEl>
                                          <p:spTgt spid="860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6020">
                                            <p:txEl>
                                              <p:pRg st="4" end="4"/>
                                            </p:txEl>
                                          </p:spTgt>
                                        </p:tgtEl>
                                        <p:attrNameLst>
                                          <p:attrName>style.visibility</p:attrName>
                                        </p:attrNameLst>
                                      </p:cBhvr>
                                      <p:to>
                                        <p:strVal val="visible"/>
                                      </p:to>
                                    </p:set>
                                    <p:animEffect transition="in" filter="barn(inVertical)">
                                      <p:cBhvr>
                                        <p:cTn id="22" dur="500"/>
                                        <p:tgtEl>
                                          <p:spTgt spid="860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fontAlgn="auto">
              <a:spcAft>
                <a:spcPts val="0"/>
              </a:spcAft>
              <a:defRPr/>
            </a:pPr>
            <a:r>
              <a:rPr lang="en-US"/>
              <a:t>Hot-Chamber Die Casting</a:t>
            </a:r>
          </a:p>
        </p:txBody>
      </p:sp>
      <p:sp>
        <p:nvSpPr>
          <p:cNvPr id="102403" name="Rectangle 3"/>
          <p:cNvSpPr>
            <a:spLocks noGrp="1" noChangeArrowheads="1"/>
          </p:cNvSpPr>
          <p:nvPr>
            <p:ph idx="1"/>
          </p:nvPr>
        </p:nvSpPr>
        <p:spPr>
          <a:xfrm>
            <a:off x="1143000" y="1447800"/>
            <a:ext cx="7696200" cy="4800600"/>
          </a:xfrm>
        </p:spPr>
        <p:txBody>
          <a:bodyPr/>
          <a:lstStyle/>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r>
              <a:rPr lang="en-US" sz="2000"/>
              <a:t>Cycle in hot‑chamber casting: (1) with die closed and plunger withdrawn, molten metal flows into the chamber </a:t>
            </a:r>
          </a:p>
        </p:txBody>
      </p:sp>
      <p:sp>
        <p:nvSpPr>
          <p:cNvPr id="5" name="Footer Placeholder 4"/>
          <p:cNvSpPr>
            <a:spLocks noGrp="1"/>
          </p:cNvSpPr>
          <p:nvPr>
            <p:ph type="ftr" sz="quarter" idx="11"/>
          </p:nvPr>
        </p:nvSpPr>
        <p:spPr/>
        <p:txBody>
          <a:bodyPr/>
          <a:lstStyle/>
          <a:p>
            <a:pPr>
              <a:defRPr/>
            </a:pPr>
            <a:r>
              <a:rPr lang="en-US"/>
              <a:t>EMU - Manufacturing Technology</a:t>
            </a:r>
          </a:p>
        </p:txBody>
      </p:sp>
      <p:pic>
        <p:nvPicPr>
          <p:cNvPr id="102405" name="Picture 4" descr="w0107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16038"/>
            <a:ext cx="5486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Rectangle 1"/>
          <p:cNvSpPr>
            <a:spLocks noChangeArrowheads="1"/>
          </p:cNvSpPr>
          <p:nvPr/>
        </p:nvSpPr>
        <p:spPr bwMode="auto">
          <a:xfrm>
            <a:off x="6769100" y="0"/>
            <a:ext cx="2374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7030A0"/>
                </a:solidFill>
              </a:rPr>
              <a:t>Permanent Mold Processes</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839200" cy="1143000"/>
          </a:xfrm>
        </p:spPr>
        <p:txBody>
          <a:bodyPr>
            <a:normAutofit/>
          </a:bodyPr>
          <a:lstStyle/>
          <a:p>
            <a:r>
              <a:rPr lang="en-US" dirty="0"/>
              <a:t>Continuous casting and hot rolling</a:t>
            </a:r>
          </a:p>
        </p:txBody>
      </p:sp>
      <p:sp>
        <p:nvSpPr>
          <p:cNvPr id="3" name="Content Placeholder 2"/>
          <p:cNvSpPr>
            <a:spLocks noGrp="1"/>
          </p:cNvSpPr>
          <p:nvPr>
            <p:ph idx="1"/>
          </p:nvPr>
        </p:nvSpPr>
        <p:spPr>
          <a:xfrm>
            <a:off x="457200" y="1066800"/>
            <a:ext cx="8458200" cy="5059363"/>
          </a:xfrm>
        </p:spPr>
        <p:txBody>
          <a:bodyPr>
            <a:normAutofit/>
          </a:bodyPr>
          <a:lstStyle/>
          <a:p>
            <a:pPr algn="just"/>
            <a:r>
              <a:rPr lang="en-US" sz="2400" dirty="0"/>
              <a:t>Metal is melted, cast and hot rolled continuously through a series of rolling mills within the same process.</a:t>
            </a:r>
          </a:p>
          <a:p>
            <a:pPr algn="just"/>
            <a:r>
              <a:rPr lang="en-US" sz="2400" dirty="0"/>
              <a:t>Usually for steel sheet production.</a:t>
            </a:r>
          </a:p>
        </p:txBody>
      </p:sp>
      <p:pic>
        <p:nvPicPr>
          <p:cNvPr id="4098" name="Picture 2"/>
          <p:cNvPicPr>
            <a:picLocks noChangeAspect="1" noChangeArrowheads="1"/>
          </p:cNvPicPr>
          <p:nvPr/>
        </p:nvPicPr>
        <p:blipFill>
          <a:blip r:embed="rId2" cstate="print"/>
          <a:srcRect/>
          <a:stretch>
            <a:fillRect/>
          </a:stretch>
        </p:blipFill>
        <p:spPr bwMode="auto">
          <a:xfrm>
            <a:off x="1219200" y="2514600"/>
            <a:ext cx="7924800" cy="4343401"/>
          </a:xfrm>
          <a:prstGeom prst="rect">
            <a:avLst/>
          </a:prstGeom>
          <a:noFill/>
          <a:ln w="9525">
            <a:noFill/>
            <a:miter lim="800000"/>
            <a:headEnd/>
            <a:tailEnd/>
          </a:ln>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fontAlgn="auto">
              <a:spcAft>
                <a:spcPts val="0"/>
              </a:spcAft>
              <a:defRPr/>
            </a:pPr>
            <a:r>
              <a:rPr lang="en-US"/>
              <a:t>Hot-Chamber Die Casting</a:t>
            </a:r>
          </a:p>
        </p:txBody>
      </p:sp>
      <p:sp>
        <p:nvSpPr>
          <p:cNvPr id="103427" name="Rectangle 3"/>
          <p:cNvSpPr>
            <a:spLocks noGrp="1" noChangeArrowheads="1"/>
          </p:cNvSpPr>
          <p:nvPr>
            <p:ph idx="1"/>
          </p:nvPr>
        </p:nvSpPr>
        <p:spPr>
          <a:xfrm>
            <a:off x="1905000" y="1447800"/>
            <a:ext cx="6934200" cy="4800600"/>
          </a:xfrm>
        </p:spPr>
        <p:txBody>
          <a:bodyPr/>
          <a:lstStyle/>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r>
              <a:rPr lang="en-US" sz="2000"/>
              <a:t>Cycle in hot‑chamber casting: (2) plunger forces metal in chamber to flow into die, maintaining pressure during cooling and solidification.</a:t>
            </a:r>
          </a:p>
        </p:txBody>
      </p:sp>
      <p:sp>
        <p:nvSpPr>
          <p:cNvPr id="5" name="Footer Placeholder 4"/>
          <p:cNvSpPr>
            <a:spLocks noGrp="1"/>
          </p:cNvSpPr>
          <p:nvPr>
            <p:ph type="ftr" sz="quarter" idx="11"/>
          </p:nvPr>
        </p:nvSpPr>
        <p:spPr/>
        <p:txBody>
          <a:bodyPr/>
          <a:lstStyle/>
          <a:p>
            <a:pPr>
              <a:defRPr/>
            </a:pPr>
            <a:r>
              <a:rPr lang="en-US"/>
              <a:t>EMU - Manufacturing Technology</a:t>
            </a:r>
          </a:p>
        </p:txBody>
      </p:sp>
      <p:pic>
        <p:nvPicPr>
          <p:cNvPr id="103429" name="Picture 4" descr="w0107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1371600"/>
            <a:ext cx="37338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Rectangle 1"/>
          <p:cNvSpPr>
            <a:spLocks noChangeArrowheads="1"/>
          </p:cNvSpPr>
          <p:nvPr/>
        </p:nvSpPr>
        <p:spPr bwMode="auto">
          <a:xfrm>
            <a:off x="6350" y="2971800"/>
            <a:ext cx="3575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solidFill>
                  <a:srgbClr val="FF0000"/>
                </a:solidFill>
              </a:rPr>
              <a:t>Because the die material does not have natural permeability (like sand has), vent holes at die cavity needs to be made</a:t>
            </a:r>
          </a:p>
        </p:txBody>
      </p:sp>
    </p:spTree>
  </p:cSld>
  <p:clrMapOvr>
    <a:masterClrMapping/>
  </p:clrMapOvr>
  <p:transition spd="slow"/>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fontAlgn="auto">
              <a:spcBef>
                <a:spcPts val="600"/>
              </a:spcBef>
              <a:spcAft>
                <a:spcPts val="0"/>
              </a:spcAft>
              <a:defRPr/>
            </a:pPr>
            <a:r>
              <a:rPr lang="en-US"/>
              <a:t>Cold‑Chamber Die Casting</a:t>
            </a:r>
          </a:p>
        </p:txBody>
      </p:sp>
      <p:sp>
        <p:nvSpPr>
          <p:cNvPr id="89092" name="Rectangle 3"/>
          <p:cNvSpPr>
            <a:spLocks noGrp="1" noChangeArrowheads="1"/>
          </p:cNvSpPr>
          <p:nvPr>
            <p:ph idx="1"/>
          </p:nvPr>
        </p:nvSpPr>
        <p:spPr>
          <a:xfrm>
            <a:off x="1371600" y="1447800"/>
            <a:ext cx="7467600" cy="4495800"/>
          </a:xfrm>
        </p:spPr>
        <p:txBody>
          <a:bodyPr>
            <a:normAutofit fontScale="92500" lnSpcReduction="20000"/>
          </a:bodyPr>
          <a:lstStyle/>
          <a:p>
            <a:pPr>
              <a:buFont typeface="Wingdings" panose="05000000000000000000" pitchFamily="2" charset="2"/>
              <a:buNone/>
            </a:pPr>
            <a:r>
              <a:rPr lang="en-US"/>
              <a:t>Molten metal is poured into unheated chamber from external melting container, and a piston injects metal under high pressure (14-140MPa)  into die cavity  </a:t>
            </a:r>
          </a:p>
          <a:p>
            <a:r>
              <a:rPr lang="en-US"/>
              <a:t>High production but not usually as fast as hot‑chamber machines because of pouring step  </a:t>
            </a:r>
          </a:p>
          <a:p>
            <a:r>
              <a:rPr lang="en-US"/>
              <a:t>Casting metals: </a:t>
            </a:r>
            <a:r>
              <a:rPr lang="en-US">
                <a:solidFill>
                  <a:srgbClr val="00B050"/>
                </a:solidFill>
              </a:rPr>
              <a:t>aluminum, brass, and magnesium alloys  </a:t>
            </a:r>
          </a:p>
          <a:p>
            <a:r>
              <a:rPr lang="en-US">
                <a:solidFill>
                  <a:srgbClr val="FF0000"/>
                </a:solidFill>
              </a:rPr>
              <a:t>Advantage of cold chamber is that high melting point metals can be casted: </a:t>
            </a:r>
            <a:r>
              <a:rPr lang="en-US" sz="3000">
                <a:solidFill>
                  <a:srgbClr val="FF0000"/>
                </a:solidFill>
              </a:rPr>
              <a:t>Why???</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9092">
                                            <p:txEl>
                                              <p:pRg st="1" end="1"/>
                                            </p:txEl>
                                          </p:spTgt>
                                        </p:tgtEl>
                                        <p:attrNameLst>
                                          <p:attrName>style.visibility</p:attrName>
                                        </p:attrNameLst>
                                      </p:cBhvr>
                                      <p:to>
                                        <p:strVal val="visible"/>
                                      </p:to>
                                    </p:set>
                                    <p:animEffect transition="in" filter="barn(inVertical)">
                                      <p:cBhvr>
                                        <p:cTn id="7" dur="500"/>
                                        <p:tgtEl>
                                          <p:spTgt spid="8909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9092">
                                            <p:txEl>
                                              <p:pRg st="2" end="2"/>
                                            </p:txEl>
                                          </p:spTgt>
                                        </p:tgtEl>
                                        <p:attrNameLst>
                                          <p:attrName>style.visibility</p:attrName>
                                        </p:attrNameLst>
                                      </p:cBhvr>
                                      <p:to>
                                        <p:strVal val="visible"/>
                                      </p:to>
                                    </p:set>
                                    <p:animEffect transition="in" filter="barn(inVertical)">
                                      <p:cBhvr>
                                        <p:cTn id="12" dur="500"/>
                                        <p:tgtEl>
                                          <p:spTgt spid="8909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9092">
                                            <p:txEl>
                                              <p:pRg st="3" end="3"/>
                                            </p:txEl>
                                          </p:spTgt>
                                        </p:tgtEl>
                                        <p:attrNameLst>
                                          <p:attrName>style.visibility</p:attrName>
                                        </p:attrNameLst>
                                      </p:cBhvr>
                                      <p:to>
                                        <p:strVal val="visible"/>
                                      </p:to>
                                    </p:set>
                                    <p:animEffect transition="in" filter="barn(inVertical)">
                                      <p:cBhvr>
                                        <p:cTn id="17" dur="500"/>
                                        <p:tgtEl>
                                          <p:spTgt spid="890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fontAlgn="auto">
              <a:spcAft>
                <a:spcPts val="0"/>
              </a:spcAft>
              <a:defRPr/>
            </a:pPr>
            <a:r>
              <a:rPr lang="en-US"/>
              <a:t>Cold‑Chamber Die Casting</a:t>
            </a:r>
          </a:p>
        </p:txBody>
      </p:sp>
      <p:sp>
        <p:nvSpPr>
          <p:cNvPr id="105475" name="Rectangle 3"/>
          <p:cNvSpPr>
            <a:spLocks noGrp="1" noChangeArrowheads="1"/>
          </p:cNvSpPr>
          <p:nvPr>
            <p:ph idx="1"/>
          </p:nvPr>
        </p:nvSpPr>
        <p:spPr>
          <a:xfrm>
            <a:off x="1905000" y="1447800"/>
            <a:ext cx="6934200" cy="4800600"/>
          </a:xfrm>
        </p:spPr>
        <p:txBody>
          <a:bodyPr/>
          <a:lstStyle/>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r>
              <a:rPr lang="en-US" sz="2000"/>
              <a:t>Cycle in cold‑chamber casting: (1) with die closed and ram withdrawn, molten metal is poured into the chamber</a:t>
            </a:r>
          </a:p>
        </p:txBody>
      </p:sp>
      <p:sp>
        <p:nvSpPr>
          <p:cNvPr id="5" name="Footer Placeholder 4"/>
          <p:cNvSpPr>
            <a:spLocks noGrp="1"/>
          </p:cNvSpPr>
          <p:nvPr>
            <p:ph type="ftr" sz="quarter" idx="11"/>
          </p:nvPr>
        </p:nvSpPr>
        <p:spPr/>
        <p:txBody>
          <a:bodyPr/>
          <a:lstStyle/>
          <a:p>
            <a:pPr>
              <a:defRPr/>
            </a:pPr>
            <a:r>
              <a:rPr lang="en-US"/>
              <a:t>EMU - Manufacturing Technology</a:t>
            </a:r>
          </a:p>
        </p:txBody>
      </p:sp>
      <p:pic>
        <p:nvPicPr>
          <p:cNvPr id="105477" name="Picture 4" descr="w0108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71600"/>
            <a:ext cx="61722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Rectangle 1"/>
          <p:cNvSpPr>
            <a:spLocks noChangeArrowheads="1"/>
          </p:cNvSpPr>
          <p:nvPr/>
        </p:nvSpPr>
        <p:spPr bwMode="auto">
          <a:xfrm>
            <a:off x="6769100" y="0"/>
            <a:ext cx="2374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7030A0"/>
                </a:solidFill>
              </a:rPr>
              <a:t>Permanent Mold Processes</a:t>
            </a:r>
          </a:p>
        </p:txBody>
      </p:sp>
    </p:spTree>
  </p:cSld>
  <p:clrMapOvr>
    <a:masterClrMapping/>
  </p:clrMapOvr>
  <p:transition spd="slow"/>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fontAlgn="auto">
              <a:spcAft>
                <a:spcPts val="0"/>
              </a:spcAft>
              <a:defRPr/>
            </a:pPr>
            <a:r>
              <a:rPr lang="en-US"/>
              <a:t>Cold‑Chamber Die Casting</a:t>
            </a:r>
          </a:p>
        </p:txBody>
      </p:sp>
      <p:sp>
        <p:nvSpPr>
          <p:cNvPr id="106499" name="Rectangle 3"/>
          <p:cNvSpPr>
            <a:spLocks noGrp="1" noChangeArrowheads="1"/>
          </p:cNvSpPr>
          <p:nvPr>
            <p:ph idx="1"/>
          </p:nvPr>
        </p:nvSpPr>
        <p:spPr/>
        <p:txBody>
          <a:bodyPr/>
          <a:lstStyle/>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endParaRPr lang="en-US" sz="2000"/>
          </a:p>
          <a:p>
            <a:pPr>
              <a:buFont typeface="Wingdings" panose="05000000000000000000" pitchFamily="2" charset="2"/>
              <a:buNone/>
            </a:pPr>
            <a:r>
              <a:rPr lang="en-US" sz="2000"/>
              <a:t>Cycle in cold‑chamber casting: (2) ram forces metal to flow into die, maintaining pressure during cooling and solidification.</a:t>
            </a:r>
            <a:r>
              <a:rPr lang="en-US"/>
              <a:t> </a:t>
            </a:r>
          </a:p>
        </p:txBody>
      </p:sp>
      <p:sp>
        <p:nvSpPr>
          <p:cNvPr id="5" name="Footer Placeholder 4"/>
          <p:cNvSpPr>
            <a:spLocks noGrp="1"/>
          </p:cNvSpPr>
          <p:nvPr>
            <p:ph type="ftr" sz="quarter" idx="11"/>
          </p:nvPr>
        </p:nvSpPr>
        <p:spPr/>
        <p:txBody>
          <a:bodyPr/>
          <a:lstStyle/>
          <a:p>
            <a:pPr>
              <a:defRPr/>
            </a:pPr>
            <a:r>
              <a:rPr lang="en-US"/>
              <a:t>EMU - Manufacturing Technology</a:t>
            </a:r>
          </a:p>
        </p:txBody>
      </p:sp>
      <p:pic>
        <p:nvPicPr>
          <p:cNvPr id="106501" name="Picture 4" descr="w0108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60513"/>
            <a:ext cx="62484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fontAlgn="auto">
              <a:spcBef>
                <a:spcPts val="600"/>
              </a:spcBef>
              <a:spcAft>
                <a:spcPts val="0"/>
              </a:spcAft>
              <a:defRPr/>
            </a:pPr>
            <a:r>
              <a:rPr lang="en-US"/>
              <a:t>Molds for Die Casting</a:t>
            </a:r>
          </a:p>
        </p:txBody>
      </p:sp>
      <p:sp>
        <p:nvSpPr>
          <p:cNvPr id="92164" name="Rectangle 3"/>
          <p:cNvSpPr>
            <a:spLocks noGrp="1" noChangeArrowheads="1"/>
          </p:cNvSpPr>
          <p:nvPr>
            <p:ph idx="1"/>
          </p:nvPr>
        </p:nvSpPr>
        <p:spPr/>
        <p:txBody>
          <a:bodyPr>
            <a:normAutofit lnSpcReduction="10000"/>
          </a:bodyPr>
          <a:lstStyle/>
          <a:p>
            <a:r>
              <a:rPr lang="en-US"/>
              <a:t>Usually made of tool steel, mold steel, or maraging steel  </a:t>
            </a:r>
          </a:p>
          <a:p>
            <a:r>
              <a:rPr lang="en-US"/>
              <a:t>Tungsten and molybdenum (good refractory qualities) are used to make die for casting steel and cast iron  </a:t>
            </a:r>
          </a:p>
          <a:p>
            <a:r>
              <a:rPr lang="en-US"/>
              <a:t>Ejector pins are required to remove part from die when it opens  </a:t>
            </a:r>
          </a:p>
          <a:p>
            <a:r>
              <a:rPr lang="en-US"/>
              <a:t>Lubricants must be sprayed into cavities to prevent sticking  </a:t>
            </a: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107525" name="Picture 4" descr="w0108C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8525" y="4772025"/>
            <a:ext cx="44037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64">
                                            <p:txEl>
                                              <p:pRg st="1" end="1"/>
                                            </p:txEl>
                                          </p:spTgt>
                                        </p:tgtEl>
                                        <p:attrNameLst>
                                          <p:attrName>style.visibility</p:attrName>
                                        </p:attrNameLst>
                                      </p:cBhvr>
                                      <p:to>
                                        <p:strVal val="visible"/>
                                      </p:to>
                                    </p:set>
                                    <p:animEffect transition="in" filter="barn(inVertical)">
                                      <p:cBhvr>
                                        <p:cTn id="7" dur="500"/>
                                        <p:tgtEl>
                                          <p:spTgt spid="921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64">
                                            <p:txEl>
                                              <p:pRg st="2" end="2"/>
                                            </p:txEl>
                                          </p:spTgt>
                                        </p:tgtEl>
                                        <p:attrNameLst>
                                          <p:attrName>style.visibility</p:attrName>
                                        </p:attrNameLst>
                                      </p:cBhvr>
                                      <p:to>
                                        <p:strVal val="visible"/>
                                      </p:to>
                                    </p:set>
                                    <p:animEffect transition="in" filter="barn(inVertical)">
                                      <p:cBhvr>
                                        <p:cTn id="12" dur="500"/>
                                        <p:tgtEl>
                                          <p:spTgt spid="921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2164">
                                            <p:txEl>
                                              <p:pRg st="3" end="3"/>
                                            </p:txEl>
                                          </p:spTgt>
                                        </p:tgtEl>
                                        <p:attrNameLst>
                                          <p:attrName>style.visibility</p:attrName>
                                        </p:attrNameLst>
                                      </p:cBhvr>
                                      <p:to>
                                        <p:strVal val="visible"/>
                                      </p:to>
                                    </p:set>
                                    <p:animEffect transition="in" filter="barn(inVertical)">
                                      <p:cBhvr>
                                        <p:cTn id="17" dur="500"/>
                                        <p:tgtEl>
                                          <p:spTgt spid="921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fontAlgn="auto">
              <a:spcBef>
                <a:spcPts val="600"/>
              </a:spcBef>
              <a:spcAft>
                <a:spcPts val="0"/>
              </a:spcAft>
              <a:defRPr/>
            </a:pPr>
            <a:r>
              <a:rPr lang="en-US"/>
              <a:t>Advantages and Limitations</a:t>
            </a:r>
          </a:p>
        </p:txBody>
      </p:sp>
      <p:sp>
        <p:nvSpPr>
          <p:cNvPr id="93188" name="Rectangle 3"/>
          <p:cNvSpPr>
            <a:spLocks noGrp="1" noChangeArrowheads="1"/>
          </p:cNvSpPr>
          <p:nvPr>
            <p:ph idx="1"/>
          </p:nvPr>
        </p:nvSpPr>
        <p:spPr>
          <a:xfrm>
            <a:off x="1219200" y="1371600"/>
            <a:ext cx="7772400" cy="5029200"/>
          </a:xfrm>
        </p:spPr>
        <p:txBody>
          <a:bodyPr>
            <a:normAutofit lnSpcReduction="10000"/>
          </a:bodyPr>
          <a:lstStyle/>
          <a:p>
            <a:r>
              <a:rPr lang="en-US">
                <a:solidFill>
                  <a:srgbClr val="00B050"/>
                </a:solidFill>
              </a:rPr>
              <a:t>Advantages of die casting</a:t>
            </a:r>
            <a:r>
              <a:rPr lang="en-US"/>
              <a:t>:</a:t>
            </a:r>
          </a:p>
          <a:p>
            <a:pPr lvl="1"/>
            <a:r>
              <a:rPr lang="en-US" sz="2400"/>
              <a:t>Economical for large production quantities</a:t>
            </a:r>
          </a:p>
          <a:p>
            <a:pPr lvl="1"/>
            <a:r>
              <a:rPr lang="en-US" sz="2400"/>
              <a:t>Good accuracy (±0.076mm)and surface finish </a:t>
            </a:r>
          </a:p>
          <a:p>
            <a:pPr lvl="1"/>
            <a:r>
              <a:rPr lang="en-US" sz="2400"/>
              <a:t>Thin sections are possible </a:t>
            </a:r>
          </a:p>
          <a:p>
            <a:pPr lvl="1"/>
            <a:r>
              <a:rPr lang="en-US" sz="2400"/>
              <a:t>Rapid cooling provides small grain size and good strength to casting</a:t>
            </a:r>
          </a:p>
          <a:p>
            <a:r>
              <a:rPr lang="en-US">
                <a:solidFill>
                  <a:srgbClr val="C00000"/>
                </a:solidFill>
              </a:rPr>
              <a:t>Disadvantages:</a:t>
            </a:r>
          </a:p>
          <a:p>
            <a:pPr lvl="1"/>
            <a:r>
              <a:rPr lang="en-US" sz="2400"/>
              <a:t>Generally limited to metals with low metal points</a:t>
            </a:r>
          </a:p>
          <a:p>
            <a:pPr lvl="1"/>
            <a:r>
              <a:rPr lang="en-US" sz="2400"/>
              <a:t>Part geometry must allow removal from die, so very complex parts can not be casted</a:t>
            </a:r>
          </a:p>
          <a:p>
            <a:pPr lvl="1"/>
            <a:r>
              <a:rPr lang="en-US" sz="2400"/>
              <a:t>Flash and metal in vent holes need to be  cleaned after ejection of part</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3188">
                                            <p:txEl>
                                              <p:pRg st="2" end="2"/>
                                            </p:txEl>
                                          </p:spTgt>
                                        </p:tgtEl>
                                        <p:attrNameLst>
                                          <p:attrName>style.visibility</p:attrName>
                                        </p:attrNameLst>
                                      </p:cBhvr>
                                      <p:to>
                                        <p:strVal val="visible"/>
                                      </p:to>
                                    </p:set>
                                    <p:animEffect transition="in" filter="barn(inVertical)">
                                      <p:cBhvr>
                                        <p:cTn id="7" dur="500"/>
                                        <p:tgtEl>
                                          <p:spTgt spid="9318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3188">
                                            <p:txEl>
                                              <p:pRg st="3" end="3"/>
                                            </p:txEl>
                                          </p:spTgt>
                                        </p:tgtEl>
                                        <p:attrNameLst>
                                          <p:attrName>style.visibility</p:attrName>
                                        </p:attrNameLst>
                                      </p:cBhvr>
                                      <p:to>
                                        <p:strVal val="visible"/>
                                      </p:to>
                                    </p:set>
                                    <p:animEffect transition="in" filter="barn(inVertical)">
                                      <p:cBhvr>
                                        <p:cTn id="12" dur="500"/>
                                        <p:tgtEl>
                                          <p:spTgt spid="9318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3188">
                                            <p:txEl>
                                              <p:pRg st="4" end="4"/>
                                            </p:txEl>
                                          </p:spTgt>
                                        </p:tgtEl>
                                        <p:attrNameLst>
                                          <p:attrName>style.visibility</p:attrName>
                                        </p:attrNameLst>
                                      </p:cBhvr>
                                      <p:to>
                                        <p:strVal val="visible"/>
                                      </p:to>
                                    </p:set>
                                    <p:animEffect transition="in" filter="barn(inVertical)">
                                      <p:cBhvr>
                                        <p:cTn id="17" dur="500"/>
                                        <p:tgtEl>
                                          <p:spTgt spid="9318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3188">
                                            <p:txEl>
                                              <p:pRg st="5" end="5"/>
                                            </p:txEl>
                                          </p:spTgt>
                                        </p:tgtEl>
                                        <p:attrNameLst>
                                          <p:attrName>style.visibility</p:attrName>
                                        </p:attrNameLst>
                                      </p:cBhvr>
                                      <p:to>
                                        <p:strVal val="visible"/>
                                      </p:to>
                                    </p:set>
                                    <p:animEffect transition="in" filter="barn(inVertical)">
                                      <p:cBhvr>
                                        <p:cTn id="22" dur="500"/>
                                        <p:tgtEl>
                                          <p:spTgt spid="93188">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93188">
                                            <p:txEl>
                                              <p:pRg st="6" end="6"/>
                                            </p:txEl>
                                          </p:spTgt>
                                        </p:tgtEl>
                                        <p:attrNameLst>
                                          <p:attrName>style.visibility</p:attrName>
                                        </p:attrNameLst>
                                      </p:cBhvr>
                                      <p:to>
                                        <p:strVal val="visible"/>
                                      </p:to>
                                    </p:set>
                                    <p:animEffect transition="in" filter="barn(inVertical)">
                                      <p:cBhvr>
                                        <p:cTn id="25" dur="500"/>
                                        <p:tgtEl>
                                          <p:spTgt spid="93188">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3188">
                                            <p:txEl>
                                              <p:pRg st="7" end="7"/>
                                            </p:txEl>
                                          </p:spTgt>
                                        </p:tgtEl>
                                        <p:attrNameLst>
                                          <p:attrName>style.visibility</p:attrName>
                                        </p:attrNameLst>
                                      </p:cBhvr>
                                      <p:to>
                                        <p:strVal val="visible"/>
                                      </p:to>
                                    </p:set>
                                    <p:animEffect transition="in" filter="barn(inVertical)">
                                      <p:cBhvr>
                                        <p:cTn id="30" dur="500"/>
                                        <p:tgtEl>
                                          <p:spTgt spid="93188">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3188">
                                            <p:txEl>
                                              <p:pRg st="8" end="8"/>
                                            </p:txEl>
                                          </p:spTgt>
                                        </p:tgtEl>
                                        <p:attrNameLst>
                                          <p:attrName>style.visibility</p:attrName>
                                        </p:attrNameLst>
                                      </p:cBhvr>
                                      <p:to>
                                        <p:strVal val="visible"/>
                                      </p:to>
                                    </p:set>
                                    <p:animEffect transition="in" filter="barn(inVertical)">
                                      <p:cBhvr>
                                        <p:cTn id="35" dur="500"/>
                                        <p:tgtEl>
                                          <p:spTgt spid="9318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fontAlgn="auto">
              <a:spcBef>
                <a:spcPts val="600"/>
              </a:spcBef>
              <a:spcAft>
                <a:spcPts val="0"/>
              </a:spcAft>
              <a:defRPr/>
            </a:pPr>
            <a:r>
              <a:rPr lang="en-US"/>
              <a:t>Centrifugal Casting</a:t>
            </a:r>
          </a:p>
        </p:txBody>
      </p:sp>
      <p:sp>
        <p:nvSpPr>
          <p:cNvPr id="94212" name="Rectangle 3"/>
          <p:cNvSpPr>
            <a:spLocks noGrp="1" noChangeArrowheads="1"/>
          </p:cNvSpPr>
          <p:nvPr>
            <p:ph idx="1"/>
          </p:nvPr>
        </p:nvSpPr>
        <p:spPr/>
        <p:txBody>
          <a:bodyPr/>
          <a:lstStyle/>
          <a:p>
            <a:pPr>
              <a:buFont typeface="Wingdings" panose="05000000000000000000" pitchFamily="2" charset="2"/>
              <a:buNone/>
            </a:pPr>
            <a:r>
              <a:rPr lang="en-US"/>
              <a:t>A family of casting processes in which the mold is rotated at high speed so centrifugal force distributes molten metal to outer regions of die cavity  </a:t>
            </a:r>
          </a:p>
          <a:p>
            <a:r>
              <a:rPr lang="en-US"/>
              <a:t>The group includes: </a:t>
            </a:r>
          </a:p>
          <a:p>
            <a:pPr lvl="1"/>
            <a:r>
              <a:rPr lang="en-US" sz="2400"/>
              <a:t>True centrifugal casting</a:t>
            </a:r>
          </a:p>
          <a:p>
            <a:pPr lvl="1"/>
            <a:r>
              <a:rPr lang="en-US" sz="2400"/>
              <a:t>Semicentrifugal casting</a:t>
            </a:r>
          </a:p>
          <a:p>
            <a:pPr lvl="1"/>
            <a:r>
              <a:rPr lang="en-US" sz="2400"/>
              <a:t>Centrifuge casting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4212">
                                            <p:txEl>
                                              <p:pRg st="1" end="1"/>
                                            </p:txEl>
                                          </p:spTgt>
                                        </p:tgtEl>
                                        <p:attrNameLst>
                                          <p:attrName>style.visibility</p:attrName>
                                        </p:attrNameLst>
                                      </p:cBhvr>
                                      <p:to>
                                        <p:strVal val="visible"/>
                                      </p:to>
                                    </p:set>
                                    <p:animEffect transition="in" filter="wheel(1)">
                                      <p:cBhvr>
                                        <p:cTn id="7" dur="1200"/>
                                        <p:tgtEl>
                                          <p:spTgt spid="94212">
                                            <p:txEl>
                                              <p:pRg st="1" end="1"/>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94212">
                                            <p:txEl>
                                              <p:pRg st="2" end="2"/>
                                            </p:txEl>
                                          </p:spTgt>
                                        </p:tgtEl>
                                        <p:attrNameLst>
                                          <p:attrName>style.visibility</p:attrName>
                                        </p:attrNameLst>
                                      </p:cBhvr>
                                      <p:to>
                                        <p:strVal val="visible"/>
                                      </p:to>
                                    </p:set>
                                    <p:animEffect transition="in" filter="wheel(1)">
                                      <p:cBhvr>
                                        <p:cTn id="10" dur="1200"/>
                                        <p:tgtEl>
                                          <p:spTgt spid="94212">
                                            <p:txEl>
                                              <p:pRg st="2" end="2"/>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94212">
                                            <p:txEl>
                                              <p:pRg st="3" end="3"/>
                                            </p:txEl>
                                          </p:spTgt>
                                        </p:tgtEl>
                                        <p:attrNameLst>
                                          <p:attrName>style.visibility</p:attrName>
                                        </p:attrNameLst>
                                      </p:cBhvr>
                                      <p:to>
                                        <p:strVal val="visible"/>
                                      </p:to>
                                    </p:set>
                                    <p:animEffect transition="in" filter="wheel(1)">
                                      <p:cBhvr>
                                        <p:cTn id="13" dur="1200"/>
                                        <p:tgtEl>
                                          <p:spTgt spid="94212">
                                            <p:txEl>
                                              <p:pRg st="3" end="3"/>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94212">
                                            <p:txEl>
                                              <p:pRg st="4" end="4"/>
                                            </p:txEl>
                                          </p:spTgt>
                                        </p:tgtEl>
                                        <p:attrNameLst>
                                          <p:attrName>style.visibility</p:attrName>
                                        </p:attrNameLst>
                                      </p:cBhvr>
                                      <p:to>
                                        <p:strVal val="visible"/>
                                      </p:to>
                                    </p:set>
                                    <p:animEffect transition="in" filter="wheel(1)">
                                      <p:cBhvr>
                                        <p:cTn id="16" dur="1200"/>
                                        <p:tgtEl>
                                          <p:spTgt spid="942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fontAlgn="auto">
              <a:spcBef>
                <a:spcPts val="600"/>
              </a:spcBef>
              <a:spcAft>
                <a:spcPts val="0"/>
              </a:spcAft>
              <a:defRPr/>
            </a:pPr>
            <a:r>
              <a:rPr lang="en-US"/>
              <a:t>(a) True Centrifugal Casting</a:t>
            </a:r>
          </a:p>
        </p:txBody>
      </p:sp>
      <p:sp>
        <p:nvSpPr>
          <p:cNvPr id="95236" name="Rectangle 3"/>
          <p:cNvSpPr>
            <a:spLocks noGrp="1" noChangeArrowheads="1"/>
          </p:cNvSpPr>
          <p:nvPr>
            <p:ph idx="1"/>
          </p:nvPr>
        </p:nvSpPr>
        <p:spPr>
          <a:xfrm>
            <a:off x="152400" y="1219200"/>
            <a:ext cx="8915400" cy="3505200"/>
          </a:xfrm>
        </p:spPr>
        <p:txBody>
          <a:bodyPr rtlCol="0">
            <a:normAutofit/>
          </a:bodyPr>
          <a:lstStyle/>
          <a:p>
            <a:pPr fontAlgn="auto">
              <a:spcAft>
                <a:spcPts val="0"/>
              </a:spcAft>
              <a:buFont typeface="Wingdings" panose="05000000000000000000" pitchFamily="2" charset="2"/>
              <a:buNone/>
              <a:defRPr/>
            </a:pPr>
            <a:r>
              <a:rPr lang="en-US" sz="2300" dirty="0">
                <a:latin typeface="+mj-lt"/>
                <a:cs typeface="Calibri" panose="020F0502020204030204" pitchFamily="34" charset="0"/>
              </a:rPr>
              <a:t>Molten metal is poured into a rotating mold to produce a tubular part  </a:t>
            </a:r>
          </a:p>
          <a:p>
            <a:pPr fontAlgn="auto">
              <a:spcAft>
                <a:spcPts val="0"/>
              </a:spcAft>
              <a:buFont typeface="Arial" panose="020B0604020202020204" pitchFamily="34" charset="0"/>
              <a:buChar char="•"/>
              <a:defRPr/>
            </a:pPr>
            <a:r>
              <a:rPr lang="en-US" sz="2300" dirty="0">
                <a:latin typeface="+mj-lt"/>
                <a:cs typeface="Calibri" panose="020F0502020204030204" pitchFamily="34" charset="0"/>
              </a:rPr>
              <a:t>In some operations, mold rotation commences after pouring rather than before  </a:t>
            </a:r>
          </a:p>
          <a:p>
            <a:pPr fontAlgn="auto">
              <a:spcAft>
                <a:spcPts val="0"/>
              </a:spcAft>
              <a:buFont typeface="Arial" panose="020B0604020202020204" pitchFamily="34" charset="0"/>
              <a:buChar char="•"/>
              <a:defRPr/>
            </a:pPr>
            <a:r>
              <a:rPr lang="en-US" sz="2300" dirty="0">
                <a:latin typeface="+mj-lt"/>
                <a:cs typeface="Calibri" panose="020F0502020204030204" pitchFamily="34" charset="0"/>
              </a:rPr>
              <a:t>Rotational axes can be either </a:t>
            </a:r>
            <a:r>
              <a:rPr lang="en-US" sz="2300" dirty="0">
                <a:solidFill>
                  <a:srgbClr val="00B050"/>
                </a:solidFill>
                <a:latin typeface="+mj-lt"/>
                <a:cs typeface="Calibri" panose="020F0502020204030204" pitchFamily="34" charset="0"/>
              </a:rPr>
              <a:t>horizontal or vertical</a:t>
            </a:r>
          </a:p>
          <a:p>
            <a:pPr fontAlgn="auto">
              <a:spcAft>
                <a:spcPts val="0"/>
              </a:spcAft>
              <a:buFont typeface="Arial" panose="020B0604020202020204" pitchFamily="34" charset="0"/>
              <a:buChar char="•"/>
              <a:defRPr/>
            </a:pPr>
            <a:r>
              <a:rPr lang="en-US" sz="2300" dirty="0">
                <a:latin typeface="+mj-lt"/>
                <a:cs typeface="Calibri" panose="020F0502020204030204" pitchFamily="34" charset="0"/>
              </a:rPr>
              <a:t>Parts: </a:t>
            </a:r>
            <a:r>
              <a:rPr lang="en-US" sz="2300" dirty="0">
                <a:solidFill>
                  <a:srgbClr val="0070C0"/>
                </a:solidFill>
                <a:latin typeface="+mj-lt"/>
                <a:cs typeface="Calibri" panose="020F0502020204030204" pitchFamily="34" charset="0"/>
              </a:rPr>
              <a:t>pipes, tubes, bushings, </a:t>
            </a:r>
            <a:r>
              <a:rPr lang="en-US" sz="2300" dirty="0">
                <a:latin typeface="+mj-lt"/>
                <a:cs typeface="Calibri" panose="020F0502020204030204" pitchFamily="34" charset="0"/>
              </a:rPr>
              <a:t>and</a:t>
            </a:r>
            <a:r>
              <a:rPr lang="en-US" sz="2300" dirty="0">
                <a:solidFill>
                  <a:srgbClr val="0070C0"/>
                </a:solidFill>
                <a:latin typeface="+mj-lt"/>
                <a:cs typeface="Calibri" panose="020F0502020204030204" pitchFamily="34" charset="0"/>
              </a:rPr>
              <a:t> rings  </a:t>
            </a:r>
          </a:p>
          <a:p>
            <a:pPr fontAlgn="auto">
              <a:spcAft>
                <a:spcPts val="0"/>
              </a:spcAft>
              <a:buFont typeface="Arial" panose="020B0604020202020204" pitchFamily="34" charset="0"/>
              <a:buChar char="•"/>
              <a:defRPr/>
            </a:pPr>
            <a:r>
              <a:rPr lang="en-US" sz="2300" dirty="0">
                <a:latin typeface="+mj-lt"/>
                <a:cs typeface="Calibri" panose="020F0502020204030204" pitchFamily="34" charset="0"/>
              </a:rPr>
              <a:t>Outside shape of casting can be round, octagonal, hexagonal, </a:t>
            </a:r>
            <a:r>
              <a:rPr lang="en-US" sz="2300" dirty="0" err="1">
                <a:latin typeface="+mj-lt"/>
                <a:cs typeface="Calibri" panose="020F0502020204030204" pitchFamily="34" charset="0"/>
              </a:rPr>
              <a:t>etc</a:t>
            </a:r>
            <a:r>
              <a:rPr lang="en-US" sz="2300" dirty="0">
                <a:latin typeface="+mj-lt"/>
                <a:cs typeface="Calibri" panose="020F0502020204030204" pitchFamily="34" charset="0"/>
              </a:rPr>
              <a:t> , but inside shape is (theoretically) perfectly round, due to radially symmetric forces   </a:t>
            </a: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110597" name="Picture 4" descr="w0109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4695825"/>
            <a:ext cx="73152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Rectangle 1"/>
          <p:cNvSpPr>
            <a:spLocks noChangeArrowheads="1"/>
          </p:cNvSpPr>
          <p:nvPr/>
        </p:nvSpPr>
        <p:spPr bwMode="auto">
          <a:xfrm>
            <a:off x="-152400" y="5235575"/>
            <a:ext cx="259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FF0000"/>
                </a:solidFill>
              </a:rPr>
              <a:t>Shrinkage allowance is not considerable factor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236">
                                            <p:txEl>
                                              <p:pRg st="1" end="1"/>
                                            </p:txEl>
                                          </p:spTgt>
                                        </p:tgtEl>
                                        <p:attrNameLst>
                                          <p:attrName>style.visibility</p:attrName>
                                        </p:attrNameLst>
                                      </p:cBhvr>
                                      <p:to>
                                        <p:strVal val="visible"/>
                                      </p:to>
                                    </p:set>
                                    <p:animEffect transition="in" filter="fade">
                                      <p:cBhvr>
                                        <p:cTn id="7" dur="500"/>
                                        <p:tgtEl>
                                          <p:spTgt spid="952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236">
                                            <p:txEl>
                                              <p:pRg st="2" end="2"/>
                                            </p:txEl>
                                          </p:spTgt>
                                        </p:tgtEl>
                                        <p:attrNameLst>
                                          <p:attrName>style.visibility</p:attrName>
                                        </p:attrNameLst>
                                      </p:cBhvr>
                                      <p:to>
                                        <p:strVal val="visible"/>
                                      </p:to>
                                    </p:set>
                                    <p:animEffect transition="in" filter="fade">
                                      <p:cBhvr>
                                        <p:cTn id="12" dur="500"/>
                                        <p:tgtEl>
                                          <p:spTgt spid="9523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236">
                                            <p:txEl>
                                              <p:pRg st="3" end="3"/>
                                            </p:txEl>
                                          </p:spTgt>
                                        </p:tgtEl>
                                        <p:attrNameLst>
                                          <p:attrName>style.visibility</p:attrName>
                                        </p:attrNameLst>
                                      </p:cBhvr>
                                      <p:to>
                                        <p:strVal val="visible"/>
                                      </p:to>
                                    </p:set>
                                    <p:animEffect transition="in" filter="fade">
                                      <p:cBhvr>
                                        <p:cTn id="17" dur="500"/>
                                        <p:tgtEl>
                                          <p:spTgt spid="9523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236">
                                            <p:txEl>
                                              <p:pRg st="4" end="4"/>
                                            </p:txEl>
                                          </p:spTgt>
                                        </p:tgtEl>
                                        <p:attrNameLst>
                                          <p:attrName>style.visibility</p:attrName>
                                        </p:attrNameLst>
                                      </p:cBhvr>
                                      <p:to>
                                        <p:strVal val="visible"/>
                                      </p:to>
                                    </p:set>
                                    <p:animEffect transition="in" filter="fade">
                                      <p:cBhvr>
                                        <p:cTn id="22" dur="500"/>
                                        <p:tgtEl>
                                          <p:spTgt spid="952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ChangeArrowheads="1"/>
          </p:cNvSpPr>
          <p:nvPr>
            <p:ph type="title"/>
          </p:nvPr>
        </p:nvSpPr>
        <p:spPr/>
        <p:txBody>
          <a:bodyPr/>
          <a:lstStyle/>
          <a:p>
            <a:pPr fontAlgn="auto">
              <a:spcBef>
                <a:spcPts val="600"/>
              </a:spcBef>
              <a:spcAft>
                <a:spcPts val="0"/>
              </a:spcAft>
              <a:defRPr/>
            </a:pPr>
            <a:r>
              <a:rPr lang="en-US"/>
              <a:t>Rotational Speed of Mold </a:t>
            </a:r>
          </a:p>
        </p:txBody>
      </p:sp>
      <p:sp>
        <p:nvSpPr>
          <p:cNvPr id="95236" name="Rectangle 3"/>
          <p:cNvSpPr>
            <a:spLocks noGrp="1" noRot="1" noChangeAspect="1" noMove="1" noResize="1" noEditPoints="1" noAdjustHandles="1" noChangeArrowheads="1" noChangeShapeType="1" noTextEdit="1"/>
          </p:cNvSpPr>
          <p:nvPr>
            <p:ph idx="1"/>
          </p:nvPr>
        </p:nvSpPr>
        <p:spPr>
          <a:xfrm>
            <a:off x="457200" y="1143000"/>
            <a:ext cx="8305800" cy="5181600"/>
          </a:xfrm>
          <a:blipFill rotWithShape="1">
            <a:blip r:embed="rId3"/>
            <a:stretch>
              <a:fillRect l="-1101" t="-824"/>
            </a:stretch>
          </a:blipFill>
          <a:ln>
            <a:miter lim="800000"/>
          </a:ln>
        </p:spPr>
        <p:txBody>
          <a:bodyPr rtlCol="0">
            <a:normAutofit/>
          </a:bodyPr>
          <a:lstStyle/>
          <a:p>
            <a:pPr fontAlgn="auto">
              <a:spcAft>
                <a:spcPts val="0"/>
              </a:spcAft>
              <a:buFont typeface="Arial" panose="020B0604020202020204" pitchFamily="34" charset="0"/>
              <a:buChar char="•"/>
              <a:defRPr/>
            </a:pPr>
            <a:r>
              <a:rPr lang="en-US">
                <a:noFill/>
              </a:rPr>
              <a:t> </a:t>
            </a:r>
          </a:p>
        </p:txBody>
      </p:sp>
      <p:sp>
        <p:nvSpPr>
          <p:cNvPr id="4" name="Footer Placeholder 3"/>
          <p:cNvSpPr>
            <a:spLocks noGrp="1"/>
          </p:cNvSpPr>
          <p:nvPr>
            <p:ph type="ftr" sz="quarter" idx="11"/>
          </p:nvPr>
        </p:nvSpPr>
        <p:spPr/>
        <p:txBody>
          <a:bodyPr/>
          <a:lstStyle/>
          <a:p>
            <a:pPr>
              <a:defRPr/>
            </a:pPr>
            <a:r>
              <a:rPr lang="en-US"/>
              <a:t>EMU - Manufacturing Technology</a:t>
            </a:r>
          </a:p>
        </p:txBody>
      </p:sp>
      <p:sp>
        <p:nvSpPr>
          <p:cNvPr id="111622" name="Rectangle 1"/>
          <p:cNvSpPr>
            <a:spLocks noChangeArrowheads="1"/>
          </p:cNvSpPr>
          <p:nvPr/>
        </p:nvSpPr>
        <p:spPr bwMode="auto">
          <a:xfrm>
            <a:off x="6400800" y="4724400"/>
            <a:ext cx="2743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a:solidFill>
                  <a:srgbClr val="7030A0"/>
                </a:solidFill>
              </a:rPr>
              <a:t>- </a:t>
            </a:r>
            <a:r>
              <a:rPr lang="en-US" sz="1800" b="1">
                <a:solidFill>
                  <a:srgbClr val="7030A0"/>
                </a:solidFill>
              </a:rPr>
              <a:t>If GF is very low</a:t>
            </a:r>
            <a:r>
              <a:rPr lang="en-US" sz="1800">
                <a:solidFill>
                  <a:srgbClr val="7030A0"/>
                </a:solidFill>
              </a:rPr>
              <a:t>, the molten metal will not remain forced against the mold, rather it will rain inside cavity</a:t>
            </a:r>
          </a:p>
          <a:p>
            <a:pPr algn="l"/>
            <a:r>
              <a:rPr lang="en-US" sz="1800">
                <a:solidFill>
                  <a:srgbClr val="7030A0"/>
                </a:solidFill>
              </a:rPr>
              <a:t>- Therefore, GF must be kept between 60-80 (based on experiments)</a:t>
            </a:r>
          </a:p>
        </p:txBody>
      </p:sp>
    </p:spTree>
  </p:cSld>
  <p:clrMapOvr>
    <a:masterClrMapping/>
  </p:clrMapOvr>
  <p:transition spd="slow"/>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fontAlgn="auto">
              <a:spcAft>
                <a:spcPts val="0"/>
              </a:spcAft>
              <a:defRPr/>
            </a:pPr>
            <a:r>
              <a:rPr lang="en-US"/>
              <a:t>Example</a:t>
            </a:r>
          </a:p>
        </p:txBody>
      </p:sp>
      <p:sp>
        <p:nvSpPr>
          <p:cNvPr id="3" name="Content Placeholder 2"/>
          <p:cNvSpPr>
            <a:spLocks noGrp="1"/>
          </p:cNvSpPr>
          <p:nvPr>
            <p:ph idx="1"/>
          </p:nvPr>
        </p:nvSpPr>
        <p:spPr>
          <a:xfrm>
            <a:off x="1066800" y="1447800"/>
            <a:ext cx="7772400" cy="4495800"/>
          </a:xfrm>
        </p:spPr>
        <p:txBody>
          <a:bodyPr rtlCol="0">
            <a:normAutofit/>
          </a:bodyPr>
          <a:lstStyle/>
          <a:p>
            <a:pPr marL="0" indent="0" fontAlgn="auto">
              <a:spcAft>
                <a:spcPts val="0"/>
              </a:spcAft>
              <a:buFont typeface="Wingdings" panose="05000000000000000000" pitchFamily="2" charset="2"/>
              <a:buNone/>
              <a:defRPr/>
            </a:pPr>
            <a:r>
              <a:rPr lang="en-US" dirty="0"/>
              <a:t>Problem: A true centrifugal casting is to be performed horizontally to make copper tube sections: OD =25cm; ID= 22.5cm; GF= 65. Find rotational speed.</a:t>
            </a:r>
          </a:p>
          <a:p>
            <a:pPr marL="0" indent="0" fontAlgn="auto">
              <a:spcAft>
                <a:spcPts val="0"/>
              </a:spcAft>
              <a:buFont typeface="Wingdings" panose="05000000000000000000" pitchFamily="2" charset="2"/>
              <a:buNone/>
              <a:defRPr/>
            </a:pPr>
            <a:r>
              <a:rPr lang="en-US" dirty="0"/>
              <a:t>Solution:</a:t>
            </a:r>
          </a:p>
          <a:p>
            <a:pPr marL="0" indent="0" fontAlgn="auto">
              <a:spcAft>
                <a:spcPts val="0"/>
              </a:spcAft>
              <a:buFont typeface="Wingdings" panose="05000000000000000000" pitchFamily="2" charset="2"/>
              <a:buNone/>
              <a:defRPr/>
            </a:pPr>
            <a:endParaRPr lang="en-US" dirty="0"/>
          </a:p>
          <a:p>
            <a:pPr fontAlgn="auto">
              <a:spcAft>
                <a:spcPts val="0"/>
              </a:spcAft>
              <a:buFont typeface="Arial" panose="020B0604020202020204" pitchFamily="34" charset="0"/>
              <a:buChar char="•"/>
              <a:defRPr/>
            </a:pPr>
            <a:r>
              <a:rPr lang="en-US" dirty="0"/>
              <a:t>OD =D= 25cm= 0.25m; g= 9.81m/s2; GF=65</a:t>
            </a:r>
          </a:p>
          <a:p>
            <a:pPr marL="0" indent="0" fontAlgn="auto">
              <a:spcAft>
                <a:spcPts val="0"/>
              </a:spcAft>
              <a:buFont typeface="Wingdings" panose="05000000000000000000" pitchFamily="2" charset="2"/>
              <a:buNone/>
              <a:defRPr/>
            </a:pPr>
            <a:r>
              <a:rPr lang="en-US" dirty="0"/>
              <a:t>On solving we get: 681.7 RPM (rev/min)</a:t>
            </a:r>
          </a:p>
          <a:p>
            <a:pPr fontAlgn="auto">
              <a:spcAft>
                <a:spcPts val="0"/>
              </a:spcAft>
              <a:buFont typeface="Arial" panose="020B0604020202020204" pitchFamily="34" charset="0"/>
              <a:buChar char="•"/>
              <a:defRPr/>
            </a:pPr>
            <a:endParaRPr lang="en-US" dirty="0"/>
          </a:p>
          <a:p>
            <a:pPr fontAlgn="auto">
              <a:spcAft>
                <a:spcPts val="0"/>
              </a:spcAft>
              <a:buFont typeface="Arial" panose="020B0604020202020204" pitchFamily="34" charset="0"/>
              <a:buChar char="•"/>
              <a:defRPr/>
            </a:pPr>
            <a:endParaRPr lang="en-US" dirty="0"/>
          </a:p>
          <a:p>
            <a:pPr fontAlgn="auto">
              <a:spcAft>
                <a:spcPts val="0"/>
              </a:spcAft>
              <a:buFont typeface="Arial" panose="020B0604020202020204" pitchFamily="34" charset="0"/>
              <a:buChar char="•"/>
              <a:defRPr/>
            </a:pPr>
            <a:endParaRPr lang="en-US" dirty="0"/>
          </a:p>
          <a:p>
            <a:pPr fontAlgn="auto">
              <a:spcAft>
                <a:spcPts val="0"/>
              </a:spcAft>
              <a:buFont typeface="Arial" panose="020B0604020202020204" pitchFamily="34" charset="0"/>
              <a:buChar char="•"/>
              <a:defRPr/>
            </a:pPr>
            <a:endParaRPr lang="en-US" dirty="0"/>
          </a:p>
          <a:p>
            <a:pPr fontAlgn="auto">
              <a:spcAft>
                <a:spcPts val="0"/>
              </a:spcAft>
              <a:buFont typeface="Arial" panose="020B0604020202020204" pitchFamily="34" charset="0"/>
              <a:buChar char="•"/>
              <a:defRPr/>
            </a:pPr>
            <a:endParaRPr lang="en-US" dirty="0"/>
          </a:p>
          <a:p>
            <a:pPr fontAlgn="auto">
              <a:spcAft>
                <a:spcPts val="0"/>
              </a:spcAft>
              <a:buFont typeface="Arial" panose="020B0604020202020204" pitchFamily="34" charset="0"/>
              <a:buChar char="•"/>
              <a:defRPr/>
            </a:pPr>
            <a:endParaRPr lang="en-US" dirty="0"/>
          </a:p>
          <a:p>
            <a:pPr fontAlgn="auto">
              <a:spcAft>
                <a:spcPts val="0"/>
              </a:spcAft>
              <a:buFont typeface="Arial" panose="020B0604020202020204" pitchFamily="34" charset="0"/>
              <a:buChar char="•"/>
              <a:defRPr/>
            </a:pPr>
            <a:endParaRPr lang="en-US" dirty="0"/>
          </a:p>
          <a:p>
            <a:pPr fontAlgn="auto">
              <a:spcAft>
                <a:spcPts val="0"/>
              </a:spcAft>
              <a:buFont typeface="Arial" panose="020B0604020202020204" pitchFamily="34" charset="0"/>
              <a:buChar char="•"/>
              <a:defRPr/>
            </a:pPr>
            <a:endParaRPr lang="en-US" dirty="0"/>
          </a:p>
          <a:p>
            <a:pPr fontAlgn="auto">
              <a:spcAft>
                <a:spcPts val="0"/>
              </a:spcAft>
              <a:buFont typeface="Arial" panose="020B0604020202020204" pitchFamily="34" charset="0"/>
              <a:buChar char="•"/>
              <a:defRPr/>
            </a:pPr>
            <a:endParaRPr lang="en-US" dirty="0"/>
          </a:p>
          <a:p>
            <a:pPr fontAlgn="auto">
              <a:spcAft>
                <a:spcPts val="0"/>
              </a:spcAft>
              <a:buFont typeface="Arial" panose="020B0604020202020204" pitchFamily="34" charset="0"/>
              <a:buChar char="•"/>
              <a:defRPr/>
            </a:pPr>
            <a:endParaRPr lang="en-US" dirty="0"/>
          </a:p>
          <a:p>
            <a:pPr fontAlgn="auto">
              <a:spcAft>
                <a:spcPts val="0"/>
              </a:spcAft>
              <a:buFont typeface="Arial" panose="020B0604020202020204" pitchFamily="34" charset="0"/>
              <a:buChar char="•"/>
              <a:defRPr/>
            </a:pPr>
            <a:endParaRPr lang="en-US" dirty="0"/>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112645" name="Picture 4"/>
          <p:cNvPicPr>
            <a:picLocks noChangeAspect="1" noChangeArrowheads="1"/>
          </p:cNvPicPr>
          <p:nvPr/>
        </p:nvPicPr>
        <p:blipFill>
          <a:blip r:embed="rId2">
            <a:extLst>
              <a:ext uri="{28A0092B-C50C-407E-A947-70E740481C1C}">
                <a14:useLocalDpi xmlns:a14="http://schemas.microsoft.com/office/drawing/2010/main" val="0"/>
              </a:ext>
            </a:extLst>
          </a:blip>
          <a:srcRect l="16042" t="80278" r="35625" b="8611"/>
          <a:stretch>
            <a:fillRect/>
          </a:stretch>
        </p:blipFill>
        <p:spPr bwMode="auto">
          <a:xfrm>
            <a:off x="3048000" y="3733800"/>
            <a:ext cx="3543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467600" cy="1143000"/>
          </a:xfrm>
        </p:spPr>
        <p:txBody>
          <a:bodyPr/>
          <a:lstStyle/>
          <a:p>
            <a:r>
              <a:rPr lang="en-US" dirty="0"/>
              <a:t>Thread rolling</a:t>
            </a:r>
          </a:p>
        </p:txBody>
      </p:sp>
      <p:sp>
        <p:nvSpPr>
          <p:cNvPr id="3" name="Content Placeholder 2"/>
          <p:cNvSpPr>
            <a:spLocks noGrp="1"/>
          </p:cNvSpPr>
          <p:nvPr>
            <p:ph idx="1"/>
          </p:nvPr>
        </p:nvSpPr>
        <p:spPr>
          <a:xfrm>
            <a:off x="457200" y="533400"/>
            <a:ext cx="7010400" cy="6324600"/>
          </a:xfrm>
        </p:spPr>
        <p:txBody>
          <a:bodyPr>
            <a:normAutofit fontScale="77500" lnSpcReduction="20000"/>
          </a:bodyPr>
          <a:lstStyle/>
          <a:p>
            <a:pPr algn="just"/>
            <a:r>
              <a:rPr lang="en-US" dirty="0"/>
              <a:t>Dies are pressed against the surface of cylindrical blank. As the blank rolls against the in-feeding die faces, the material is displaced to form the roots of the thread, and the displaced material flows </a:t>
            </a:r>
            <a:r>
              <a:rPr lang="en-US" dirty="0" err="1"/>
              <a:t>radially</a:t>
            </a:r>
            <a:r>
              <a:rPr lang="en-US" dirty="0"/>
              <a:t> outward to form the thread's crest. </a:t>
            </a:r>
          </a:p>
          <a:p>
            <a:pPr algn="just"/>
            <a:r>
              <a:rPr lang="en-US" dirty="0"/>
              <a:t>A blank is fed between two grooved die plates to form the threads.</a:t>
            </a:r>
          </a:p>
          <a:p>
            <a:pPr algn="just"/>
            <a:r>
              <a:rPr lang="en-US" dirty="0"/>
              <a:t>The thread is formed by the axial flow of material in the work piece. The grain structure of the material is not cut, but is distorted to follow the thread form.</a:t>
            </a:r>
          </a:p>
          <a:p>
            <a:pPr algn="just"/>
            <a:r>
              <a:rPr lang="en-US" dirty="0"/>
              <a:t>Rolled threads are produced in a single pass at speeds far in excess of those used to cut threads. </a:t>
            </a:r>
          </a:p>
          <a:p>
            <a:pPr algn="just"/>
            <a:r>
              <a:rPr lang="en-US" dirty="0"/>
              <a:t>The resultant thread is very much stronger than a cut thread. It has a greater resistance to mechanical stress and an increase in fatigue strength. Also the surface is burnished and work  hardened</a:t>
            </a:r>
          </a:p>
        </p:txBody>
      </p:sp>
      <p:pic>
        <p:nvPicPr>
          <p:cNvPr id="5123" name="Picture 3"/>
          <p:cNvPicPr>
            <a:picLocks noChangeAspect="1" noChangeArrowheads="1"/>
          </p:cNvPicPr>
          <p:nvPr/>
        </p:nvPicPr>
        <p:blipFill>
          <a:blip r:embed="rId2" cstate="print"/>
          <a:srcRect/>
          <a:stretch>
            <a:fillRect/>
          </a:stretch>
        </p:blipFill>
        <p:spPr bwMode="auto">
          <a:xfrm>
            <a:off x="7487419" y="2986088"/>
            <a:ext cx="1580381" cy="1814512"/>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7415784" y="4876800"/>
            <a:ext cx="1728216" cy="1981200"/>
          </a:xfrm>
          <a:prstGeom prst="rect">
            <a:avLst/>
          </a:prstGeom>
          <a:noFill/>
          <a:ln w="9525">
            <a:noFill/>
            <a:miter lim="800000"/>
            <a:headEnd/>
            <a:tailEnd/>
          </a:ln>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fontAlgn="auto">
              <a:spcBef>
                <a:spcPts val="600"/>
              </a:spcBef>
              <a:spcAft>
                <a:spcPts val="0"/>
              </a:spcAft>
              <a:defRPr/>
            </a:pPr>
            <a:r>
              <a:rPr lang="en-US"/>
              <a:t>(b) Semicentrifugal Casting</a:t>
            </a:r>
          </a:p>
        </p:txBody>
      </p:sp>
      <p:sp>
        <p:nvSpPr>
          <p:cNvPr id="97284" name="Rectangle 3"/>
          <p:cNvSpPr>
            <a:spLocks noGrp="1" noChangeArrowheads="1"/>
          </p:cNvSpPr>
          <p:nvPr>
            <p:ph idx="1"/>
          </p:nvPr>
        </p:nvSpPr>
        <p:spPr>
          <a:xfrm>
            <a:off x="838200" y="1295400"/>
            <a:ext cx="8432800" cy="1981200"/>
          </a:xfrm>
        </p:spPr>
        <p:txBody>
          <a:bodyPr/>
          <a:lstStyle/>
          <a:p>
            <a:pPr>
              <a:buFont typeface="Wingdings" panose="05000000000000000000" pitchFamily="2" charset="2"/>
              <a:buNone/>
            </a:pPr>
            <a:r>
              <a:rPr lang="en-US" sz="2200">
                <a:solidFill>
                  <a:srgbClr val="7030A0"/>
                </a:solidFill>
              </a:rPr>
              <a:t>    Centrifugal force is used to produce solid castings rather than tubular parts  </a:t>
            </a:r>
          </a:p>
          <a:p>
            <a:r>
              <a:rPr lang="en-US" sz="2200"/>
              <a:t>Molds are designed with risers at center to supply feed metal  </a:t>
            </a:r>
          </a:p>
          <a:p>
            <a:r>
              <a:rPr lang="en-US" sz="2200"/>
              <a:t>Density of metal in final casting is greater in outer sections than at center of rotation  </a:t>
            </a:r>
          </a:p>
        </p:txBody>
      </p:sp>
      <p:sp>
        <p:nvSpPr>
          <p:cNvPr id="4" name="Footer Placeholder 3"/>
          <p:cNvSpPr>
            <a:spLocks noGrp="1"/>
          </p:cNvSpPr>
          <p:nvPr>
            <p:ph type="ftr" sz="quarter" idx="11"/>
          </p:nvPr>
        </p:nvSpPr>
        <p:spPr/>
        <p:txBody>
          <a:bodyPr/>
          <a:lstStyle/>
          <a:p>
            <a:pPr>
              <a:defRPr/>
            </a:pPr>
            <a:r>
              <a:rPr lang="en-US"/>
              <a:t>EMU - Manufacturing Technology</a:t>
            </a:r>
          </a:p>
        </p:txBody>
      </p:sp>
      <p:pic>
        <p:nvPicPr>
          <p:cNvPr id="113669" name="Picture 6"/>
          <p:cNvPicPr>
            <a:picLocks noChangeAspect="1" noChangeArrowheads="1"/>
          </p:cNvPicPr>
          <p:nvPr/>
        </p:nvPicPr>
        <p:blipFill>
          <a:blip r:embed="rId2">
            <a:extLst>
              <a:ext uri="{28A0092B-C50C-407E-A947-70E740481C1C}">
                <a14:useLocalDpi xmlns:a14="http://schemas.microsoft.com/office/drawing/2010/main" val="0"/>
              </a:ext>
            </a:extLst>
          </a:blip>
          <a:srcRect r="1460"/>
          <a:stretch>
            <a:fillRect/>
          </a:stretch>
        </p:blipFill>
        <p:spPr bwMode="auto">
          <a:xfrm>
            <a:off x="152400" y="3429000"/>
            <a:ext cx="566737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Rectangle 1"/>
          <p:cNvSpPr>
            <a:spLocks noChangeArrowheads="1"/>
          </p:cNvSpPr>
          <p:nvPr/>
        </p:nvSpPr>
        <p:spPr bwMode="auto">
          <a:xfrm>
            <a:off x="5410200" y="2971800"/>
            <a:ext cx="3657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Axes of parts and rotational axis does not match exactly</a:t>
            </a:r>
          </a:p>
          <a:p>
            <a:r>
              <a:rPr lang="en-US"/>
              <a:t>Often used on parts in which center of casting is machined away, thus eliminating the portion where quality is lowest  </a:t>
            </a:r>
          </a:p>
          <a:p>
            <a:r>
              <a:rPr lang="en-US"/>
              <a:t>Examples: </a:t>
            </a:r>
            <a:r>
              <a:rPr lang="en-US">
                <a:solidFill>
                  <a:srgbClr val="7030A0"/>
                </a:solidFill>
              </a:rPr>
              <a:t>wheels</a:t>
            </a:r>
            <a:r>
              <a:rPr lang="en-US"/>
              <a:t> and </a:t>
            </a:r>
            <a:r>
              <a:rPr lang="en-US">
                <a:solidFill>
                  <a:srgbClr val="7030A0"/>
                </a:solidFill>
              </a:rPr>
              <a:t>pulleys</a:t>
            </a:r>
          </a:p>
          <a:p>
            <a:r>
              <a:rPr lang="en-US">
                <a:solidFill>
                  <a:srgbClr val="7030A0"/>
                </a:solidFill>
              </a:rPr>
              <a:t>G factor keeps from 10-15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284">
                                            <p:txEl>
                                              <p:pRg st="1" end="1"/>
                                            </p:txEl>
                                          </p:spTgt>
                                        </p:tgtEl>
                                        <p:attrNameLst>
                                          <p:attrName>style.visibility</p:attrName>
                                        </p:attrNameLst>
                                      </p:cBhvr>
                                      <p:to>
                                        <p:strVal val="visible"/>
                                      </p:to>
                                    </p:set>
                                    <p:animEffect transition="in" filter="barn(inVertical)">
                                      <p:cBhvr>
                                        <p:cTn id="7" dur="500"/>
                                        <p:tgtEl>
                                          <p:spTgt spid="9728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7284">
                                            <p:txEl>
                                              <p:pRg st="2" end="2"/>
                                            </p:txEl>
                                          </p:spTgt>
                                        </p:tgtEl>
                                        <p:attrNameLst>
                                          <p:attrName>style.visibility</p:attrName>
                                        </p:attrNameLst>
                                      </p:cBhvr>
                                      <p:to>
                                        <p:strVal val="visible"/>
                                      </p:to>
                                    </p:set>
                                    <p:animEffect transition="in" filter="barn(inVertical)">
                                      <p:cBhvr>
                                        <p:cTn id="12" dur="500"/>
                                        <p:tgtEl>
                                          <p:spTgt spid="972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fontAlgn="auto">
              <a:spcBef>
                <a:spcPts val="600"/>
              </a:spcBef>
              <a:spcAft>
                <a:spcPts val="0"/>
              </a:spcAft>
              <a:defRPr/>
            </a:pPr>
            <a:r>
              <a:rPr lang="en-US"/>
              <a:t>(c) Centrifuge Casting</a:t>
            </a:r>
          </a:p>
        </p:txBody>
      </p:sp>
      <p:sp>
        <p:nvSpPr>
          <p:cNvPr id="98308" name="Rectangle 3"/>
          <p:cNvSpPr>
            <a:spLocks noGrp="1" noChangeArrowheads="1"/>
          </p:cNvSpPr>
          <p:nvPr>
            <p:ph idx="1"/>
          </p:nvPr>
        </p:nvSpPr>
        <p:spPr>
          <a:xfrm>
            <a:off x="4495800" y="1447800"/>
            <a:ext cx="4343400" cy="4495800"/>
          </a:xfrm>
        </p:spPr>
        <p:txBody>
          <a:bodyPr>
            <a:normAutofit fontScale="85000" lnSpcReduction="20000"/>
          </a:bodyPr>
          <a:lstStyle/>
          <a:p>
            <a:pPr>
              <a:buFont typeface="Wingdings" panose="05000000000000000000" pitchFamily="2" charset="2"/>
              <a:buNone/>
            </a:pPr>
            <a:r>
              <a:rPr lang="en-US"/>
              <a:t>Mold is designed with part cavities located away from axis of rotation, so that molten metal poured into mold is distributed to these cavities by centrifugal force  </a:t>
            </a:r>
          </a:p>
          <a:p>
            <a:r>
              <a:rPr lang="en-US"/>
              <a:t>Used for smaller parts </a:t>
            </a:r>
          </a:p>
          <a:p>
            <a:r>
              <a:rPr lang="en-US"/>
              <a:t>Radial symmetry of part is not required as in other centrifugal casting methods  </a:t>
            </a:r>
          </a:p>
        </p:txBody>
      </p:sp>
      <p:sp>
        <p:nvSpPr>
          <p:cNvPr id="4" name="Footer Placeholder 3"/>
          <p:cNvSpPr>
            <a:spLocks noGrp="1"/>
          </p:cNvSpPr>
          <p:nvPr>
            <p:ph type="ftr" sz="quarter" idx="11"/>
          </p:nvPr>
        </p:nvSpPr>
        <p:spPr/>
        <p:txBody>
          <a:bodyPr/>
          <a:lstStyle/>
          <a:p>
            <a:pPr>
              <a:defRPr/>
            </a:pPr>
            <a:r>
              <a:rPr lang="en-US" dirty="0"/>
              <a:t>EMU - Manufacturing Technology</a:t>
            </a:r>
          </a:p>
        </p:txBody>
      </p:sp>
      <p:pic>
        <p:nvPicPr>
          <p:cNvPr id="114693" name="Picture 6"/>
          <p:cNvPicPr>
            <a:picLocks noChangeAspect="1" noChangeArrowheads="1"/>
          </p:cNvPicPr>
          <p:nvPr/>
        </p:nvPicPr>
        <p:blipFill>
          <a:blip r:embed="rId2">
            <a:extLst>
              <a:ext uri="{28A0092B-C50C-407E-A947-70E740481C1C}">
                <a14:useLocalDpi xmlns:a14="http://schemas.microsoft.com/office/drawing/2010/main" val="0"/>
              </a:ext>
            </a:extLst>
          </a:blip>
          <a:srcRect l="2411" t="2086" r="25244" b="5371"/>
          <a:stretch>
            <a:fillRect/>
          </a:stretch>
        </p:blipFill>
        <p:spPr bwMode="auto">
          <a:xfrm>
            <a:off x="152400" y="2209800"/>
            <a:ext cx="3978275"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6"/>
          <p:cNvPicPr>
            <a:picLocks noChangeAspect="1" noChangeArrowheads="1"/>
          </p:cNvPicPr>
          <p:nvPr/>
        </p:nvPicPr>
        <p:blipFill>
          <a:blip r:embed="rId2">
            <a:extLst>
              <a:ext uri="{28A0092B-C50C-407E-A947-70E740481C1C}">
                <a14:useLocalDpi xmlns:a14="http://schemas.microsoft.com/office/drawing/2010/main" val="0"/>
              </a:ext>
            </a:extLst>
          </a:blip>
          <a:srcRect l="80360" t="43294" r="1897" b="30817"/>
          <a:stretch>
            <a:fillRect/>
          </a:stretch>
        </p:blipFill>
        <p:spPr bwMode="auto">
          <a:xfrm>
            <a:off x="1165225" y="5722938"/>
            <a:ext cx="97631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308">
                                            <p:txEl>
                                              <p:pRg st="1" end="1"/>
                                            </p:txEl>
                                          </p:spTgt>
                                        </p:tgtEl>
                                        <p:attrNameLst>
                                          <p:attrName>style.visibility</p:attrName>
                                        </p:attrNameLst>
                                      </p:cBhvr>
                                      <p:to>
                                        <p:strVal val="visible"/>
                                      </p:to>
                                    </p:set>
                                    <p:animEffect transition="in" filter="fade">
                                      <p:cBhvr>
                                        <p:cTn id="7" dur="500"/>
                                        <p:tgtEl>
                                          <p:spTgt spid="983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308">
                                            <p:txEl>
                                              <p:pRg st="2" end="2"/>
                                            </p:txEl>
                                          </p:spTgt>
                                        </p:tgtEl>
                                        <p:attrNameLst>
                                          <p:attrName>style.visibility</p:attrName>
                                        </p:attrNameLst>
                                      </p:cBhvr>
                                      <p:to>
                                        <p:strVal val="visible"/>
                                      </p:to>
                                    </p:set>
                                    <p:animEffect transition="in" filter="fade">
                                      <p:cBhvr>
                                        <p:cTn id="12" dur="500"/>
                                        <p:tgtEl>
                                          <p:spTgt spid="983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idx="1"/>
          </p:nvPr>
        </p:nvSpPr>
        <p:spPr>
          <a:xfrm>
            <a:off x="1676400" y="1295400"/>
            <a:ext cx="6705600" cy="762000"/>
          </a:xfrm>
        </p:spPr>
        <p:txBody>
          <a:bodyPr>
            <a:normAutofit fontScale="92500" lnSpcReduction="20000"/>
          </a:bodyPr>
          <a:lstStyle/>
          <a:p>
            <a:pPr>
              <a:lnSpc>
                <a:spcPct val="90000"/>
              </a:lnSpc>
              <a:buFont typeface="Wingdings" panose="05000000000000000000" pitchFamily="2" charset="2"/>
              <a:buNone/>
            </a:pPr>
            <a:r>
              <a:rPr lang="en-US"/>
              <a:t>A casting that has solidified before completely filling mold cavity  </a:t>
            </a:r>
          </a:p>
        </p:txBody>
      </p:sp>
      <p:sp>
        <p:nvSpPr>
          <p:cNvPr id="6" name="Footer Placeholder 5"/>
          <p:cNvSpPr>
            <a:spLocks noGrp="1"/>
          </p:cNvSpPr>
          <p:nvPr>
            <p:ph type="ftr" sz="quarter" idx="11"/>
          </p:nvPr>
        </p:nvSpPr>
        <p:spPr/>
        <p:txBody>
          <a:bodyPr/>
          <a:lstStyle/>
          <a:p>
            <a:pPr>
              <a:defRPr/>
            </a:pPr>
            <a:r>
              <a:rPr lang="en-US"/>
              <a:t>EMU - Manufacturing Technology</a:t>
            </a:r>
          </a:p>
        </p:txBody>
      </p:sp>
      <p:sp>
        <p:nvSpPr>
          <p:cNvPr id="115716" name="Text Box 5"/>
          <p:cNvSpPr txBox="1">
            <a:spLocks noChangeArrowheads="1"/>
          </p:cNvSpPr>
          <p:nvPr/>
        </p:nvSpPr>
        <p:spPr bwMode="auto">
          <a:xfrm>
            <a:off x="541338" y="5921375"/>
            <a:ext cx="792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ts val="600"/>
              </a:spcBef>
            </a:pPr>
            <a:r>
              <a:rPr lang="en-US" sz="2000">
                <a:latin typeface="Arial" panose="020B0604020202020204" pitchFamily="34" charset="0"/>
              </a:rPr>
              <a:t>Some common defects in castings: (a) </a:t>
            </a:r>
            <a:r>
              <a:rPr lang="en-US" sz="2000" b="1">
                <a:solidFill>
                  <a:srgbClr val="7030A0"/>
                </a:solidFill>
                <a:latin typeface="Arial" panose="020B0604020202020204" pitchFamily="34" charset="0"/>
              </a:rPr>
              <a:t>misrun</a:t>
            </a:r>
            <a:endParaRPr lang="en-US" b="1">
              <a:solidFill>
                <a:srgbClr val="7030A0"/>
              </a:solidFill>
              <a:latin typeface="Times New Roman" panose="02020603050405020304" pitchFamily="18" charset="0"/>
            </a:endParaRPr>
          </a:p>
        </p:txBody>
      </p:sp>
      <p:pic>
        <p:nvPicPr>
          <p:cNvPr id="115717" name="Picture 6" descr="w0116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95513"/>
            <a:ext cx="35052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Rectangle 7"/>
          <p:cNvSpPr>
            <a:spLocks noChangeArrowheads="1"/>
          </p:cNvSpPr>
          <p:nvPr/>
        </p:nvSpPr>
        <p:spPr bwMode="auto">
          <a:xfrm>
            <a:off x="2314575" y="533400"/>
            <a:ext cx="4559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6699"/>
                </a:solidFill>
                <a:latin typeface="Arial" panose="020B0604020202020204" pitchFamily="34" charset="0"/>
              </a:rPr>
              <a:t>General Defects: Misrun</a:t>
            </a:r>
          </a:p>
        </p:txBody>
      </p:sp>
      <p:sp>
        <p:nvSpPr>
          <p:cNvPr id="2" name="Rectangle 1"/>
          <p:cNvSpPr/>
          <p:nvPr/>
        </p:nvSpPr>
        <p:spPr>
          <a:xfrm>
            <a:off x="4038600" y="1773238"/>
            <a:ext cx="5087938" cy="2616200"/>
          </a:xfrm>
          <a:prstGeom prst="rect">
            <a:avLst/>
          </a:prstGeom>
        </p:spPr>
        <p:txBody>
          <a:bodyPr>
            <a:spAutoFit/>
          </a:bodyPr>
          <a:lstStyle/>
          <a:p>
            <a:pPr>
              <a:defRPr/>
            </a:pPr>
            <a:r>
              <a:rPr lang="en-US" b="1" dirty="0"/>
              <a:t>Reasons: </a:t>
            </a:r>
          </a:p>
          <a:p>
            <a:pPr marL="228600" indent="-228600" algn="just">
              <a:buFontTx/>
              <a:buAutoNum type="alphaLcPeriod"/>
              <a:defRPr/>
            </a:pPr>
            <a:r>
              <a:rPr lang="en-US" sz="2000" dirty="0">
                <a:solidFill>
                  <a:srgbClr val="7030A0"/>
                </a:solidFill>
              </a:rPr>
              <a:t>Fluidity of molten metal is insufficient</a:t>
            </a:r>
          </a:p>
          <a:p>
            <a:pPr marL="228600" indent="-228600" algn="just">
              <a:buFontTx/>
              <a:buAutoNum type="alphaLcPeriod"/>
              <a:defRPr/>
            </a:pPr>
            <a:r>
              <a:rPr lang="en-US" sz="2000" dirty="0">
                <a:solidFill>
                  <a:srgbClr val="7030A0"/>
                </a:solidFill>
              </a:rPr>
              <a:t>Pouring temperature is too low</a:t>
            </a:r>
          </a:p>
          <a:p>
            <a:pPr marL="228600" indent="-228600" algn="just">
              <a:buFontTx/>
              <a:buAutoNum type="alphaLcPeriod"/>
              <a:defRPr/>
            </a:pPr>
            <a:r>
              <a:rPr lang="en-US" sz="2000" dirty="0">
                <a:solidFill>
                  <a:srgbClr val="7030A0"/>
                </a:solidFill>
              </a:rPr>
              <a:t>Pouring is done too slowly</a:t>
            </a:r>
          </a:p>
          <a:p>
            <a:pPr marL="228600" indent="-228600" algn="just">
              <a:buFontTx/>
              <a:buAutoNum type="alphaLcPeriod"/>
              <a:defRPr/>
            </a:pPr>
            <a:r>
              <a:rPr lang="en-US" sz="2000" dirty="0">
                <a:solidFill>
                  <a:srgbClr val="7030A0"/>
                </a:solidFill>
              </a:rPr>
              <a:t>Cross section of mold cavity is too thin</a:t>
            </a:r>
          </a:p>
          <a:p>
            <a:pPr marL="228600" indent="-228600" algn="just">
              <a:buFontTx/>
              <a:buAutoNum type="alphaLcPeriod"/>
              <a:defRPr/>
            </a:pPr>
            <a:r>
              <a:rPr lang="en-US" sz="2000" dirty="0">
                <a:solidFill>
                  <a:srgbClr val="7030A0"/>
                </a:solidFill>
              </a:rPr>
              <a:t>Mold design is not in accordance with </a:t>
            </a:r>
            <a:r>
              <a:rPr lang="en-US" sz="2000" dirty="0" err="1">
                <a:solidFill>
                  <a:srgbClr val="7030A0"/>
                </a:solidFill>
              </a:rPr>
              <a:t>Chvorinov’s</a:t>
            </a:r>
            <a:r>
              <a:rPr lang="en-US" sz="2000" dirty="0">
                <a:solidFill>
                  <a:srgbClr val="7030A0"/>
                </a:solidFill>
              </a:rPr>
              <a:t> rule: V/A at the section closer to the gating system should be higher than that far from gating system</a:t>
            </a:r>
          </a:p>
        </p:txBody>
      </p:sp>
    </p:spTree>
  </p:cSld>
  <p:clrMapOvr>
    <a:masterClrMapping/>
  </p:clrMapOvr>
  <p:transition spd="slow"/>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4000" b="1" dirty="0"/>
          </a:p>
          <a:p>
            <a:pPr marL="0" indent="0" algn="ctr">
              <a:buNone/>
            </a:pPr>
            <a:endParaRPr lang="en-US" sz="4000" b="1" dirty="0"/>
          </a:p>
          <a:p>
            <a:pPr marL="0" indent="0" algn="ctr">
              <a:buNone/>
            </a:pPr>
            <a:r>
              <a:rPr lang="en-US" sz="4000" b="1" dirty="0"/>
              <a:t>Week 15</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idx="1"/>
          </p:nvPr>
        </p:nvSpPr>
        <p:spPr>
          <a:xfrm>
            <a:off x="1905000" y="1295400"/>
            <a:ext cx="6553200" cy="990600"/>
          </a:xfrm>
        </p:spPr>
        <p:txBody>
          <a:bodyPr>
            <a:normAutofit fontScale="70000" lnSpcReduction="20000"/>
          </a:bodyPr>
          <a:lstStyle/>
          <a:p>
            <a:pPr>
              <a:buFont typeface="Wingdings" panose="05000000000000000000" pitchFamily="2" charset="2"/>
              <a:buNone/>
            </a:pPr>
            <a:r>
              <a:rPr lang="en-US"/>
              <a:t>Two portions of metal flow together but there is a </a:t>
            </a:r>
            <a:r>
              <a:rPr lang="en-US">
                <a:solidFill>
                  <a:srgbClr val="7030A0"/>
                </a:solidFill>
              </a:rPr>
              <a:t>lack of fusion due to premature (early) freezing  </a:t>
            </a:r>
          </a:p>
        </p:txBody>
      </p:sp>
      <p:sp>
        <p:nvSpPr>
          <p:cNvPr id="6" name="Footer Placeholder 5"/>
          <p:cNvSpPr>
            <a:spLocks noGrp="1"/>
          </p:cNvSpPr>
          <p:nvPr>
            <p:ph type="ftr" sz="quarter" idx="11"/>
          </p:nvPr>
        </p:nvSpPr>
        <p:spPr/>
        <p:txBody>
          <a:bodyPr/>
          <a:lstStyle/>
          <a:p>
            <a:pPr>
              <a:defRPr/>
            </a:pPr>
            <a:r>
              <a:rPr lang="en-US"/>
              <a:t>EMU - Manufacturing Technology</a:t>
            </a:r>
          </a:p>
        </p:txBody>
      </p:sp>
      <p:sp>
        <p:nvSpPr>
          <p:cNvPr id="116740" name="Text Box 5"/>
          <p:cNvSpPr txBox="1">
            <a:spLocks noChangeArrowheads="1"/>
          </p:cNvSpPr>
          <p:nvPr/>
        </p:nvSpPr>
        <p:spPr bwMode="auto">
          <a:xfrm>
            <a:off x="457200" y="5622925"/>
            <a:ext cx="800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ct val="50000"/>
              </a:spcBef>
            </a:pPr>
            <a:r>
              <a:rPr lang="en-US" sz="2000">
                <a:latin typeface="Arial" panose="020B0604020202020204" pitchFamily="34" charset="0"/>
              </a:rPr>
              <a:t>Some common defects in castings: (b) </a:t>
            </a:r>
            <a:r>
              <a:rPr lang="en-US" sz="2000" b="1">
                <a:solidFill>
                  <a:srgbClr val="7030A0"/>
                </a:solidFill>
                <a:latin typeface="Arial" panose="020B0604020202020204" pitchFamily="34" charset="0"/>
              </a:rPr>
              <a:t>cold shut</a:t>
            </a:r>
          </a:p>
        </p:txBody>
      </p:sp>
      <p:pic>
        <p:nvPicPr>
          <p:cNvPr id="116741" name="Picture 6" descr="w0116c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565400"/>
            <a:ext cx="34290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Rectangle 7"/>
          <p:cNvSpPr>
            <a:spLocks noChangeArrowheads="1"/>
          </p:cNvSpPr>
          <p:nvPr/>
        </p:nvSpPr>
        <p:spPr bwMode="auto">
          <a:xfrm>
            <a:off x="2155825" y="533400"/>
            <a:ext cx="5124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6699"/>
                </a:solidFill>
                <a:latin typeface="Arial" panose="020B0604020202020204" pitchFamily="34" charset="0"/>
              </a:rPr>
              <a:t>General Defects: Cold Shut</a:t>
            </a:r>
          </a:p>
        </p:txBody>
      </p:sp>
      <p:sp>
        <p:nvSpPr>
          <p:cNvPr id="116743" name="Rectangle 1"/>
          <p:cNvSpPr>
            <a:spLocks noChangeArrowheads="1"/>
          </p:cNvSpPr>
          <p:nvPr/>
        </p:nvSpPr>
        <p:spPr bwMode="auto">
          <a:xfrm>
            <a:off x="5751513" y="2741613"/>
            <a:ext cx="24495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Reasons: </a:t>
            </a:r>
          </a:p>
          <a:p>
            <a:r>
              <a:rPr lang="en-US">
                <a:solidFill>
                  <a:srgbClr val="7030A0"/>
                </a:solidFill>
              </a:rPr>
              <a:t>Same  as for misrun</a:t>
            </a:r>
          </a:p>
        </p:txBody>
      </p:sp>
    </p:spTree>
  </p:cSld>
  <p:clrMapOvr>
    <a:masterClrMapping/>
  </p:clrMapOvr>
  <p:transition spd="slow"/>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idx="1"/>
          </p:nvPr>
        </p:nvSpPr>
        <p:spPr>
          <a:xfrm>
            <a:off x="1600200" y="1295400"/>
            <a:ext cx="6858000" cy="762000"/>
          </a:xfrm>
        </p:spPr>
        <p:txBody>
          <a:bodyPr>
            <a:normAutofit fontScale="77500" lnSpcReduction="20000"/>
          </a:bodyPr>
          <a:lstStyle/>
          <a:p>
            <a:pPr>
              <a:lnSpc>
                <a:spcPct val="90000"/>
              </a:lnSpc>
              <a:buFont typeface="Wingdings" panose="05000000000000000000" pitchFamily="2" charset="2"/>
              <a:buNone/>
            </a:pPr>
            <a:r>
              <a:rPr lang="en-US"/>
              <a:t>Metal splashes during pouring and solid globules form and become entrapped in casting</a:t>
            </a:r>
            <a:r>
              <a:rPr lang="en-US" sz="2000"/>
              <a:t>  </a:t>
            </a:r>
          </a:p>
        </p:txBody>
      </p:sp>
      <p:sp>
        <p:nvSpPr>
          <p:cNvPr id="6" name="Footer Placeholder 5"/>
          <p:cNvSpPr>
            <a:spLocks noGrp="1"/>
          </p:cNvSpPr>
          <p:nvPr>
            <p:ph type="ftr" sz="quarter" idx="11"/>
          </p:nvPr>
        </p:nvSpPr>
        <p:spPr/>
        <p:txBody>
          <a:bodyPr/>
          <a:lstStyle/>
          <a:p>
            <a:pPr>
              <a:defRPr/>
            </a:pPr>
            <a:r>
              <a:rPr lang="en-US" dirty="0"/>
              <a:t>EMU - Manufacturing Technology</a:t>
            </a:r>
          </a:p>
        </p:txBody>
      </p:sp>
      <p:sp>
        <p:nvSpPr>
          <p:cNvPr id="117764" name="Text Box 5"/>
          <p:cNvSpPr txBox="1">
            <a:spLocks noChangeArrowheads="1"/>
          </p:cNvSpPr>
          <p:nvPr/>
        </p:nvSpPr>
        <p:spPr bwMode="auto">
          <a:xfrm>
            <a:off x="457200" y="5334000"/>
            <a:ext cx="815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ts val="600"/>
              </a:spcBef>
            </a:pPr>
            <a:r>
              <a:rPr lang="en-US" sz="2000">
                <a:latin typeface="Arial" panose="020B0604020202020204" pitchFamily="34" charset="0"/>
              </a:rPr>
              <a:t>Some common defects in castings: (c)</a:t>
            </a:r>
            <a:r>
              <a:rPr lang="en-US" sz="2000" b="1">
                <a:solidFill>
                  <a:srgbClr val="7030A0"/>
                </a:solidFill>
                <a:latin typeface="Arial" panose="020B0604020202020204" pitchFamily="34" charset="0"/>
              </a:rPr>
              <a:t> cold shot </a:t>
            </a:r>
            <a:endParaRPr lang="en-US" b="1">
              <a:solidFill>
                <a:srgbClr val="7030A0"/>
              </a:solidFill>
              <a:latin typeface="Times New Roman" panose="02020603050405020304" pitchFamily="18" charset="0"/>
            </a:endParaRPr>
          </a:p>
        </p:txBody>
      </p:sp>
      <p:pic>
        <p:nvPicPr>
          <p:cNvPr id="117765" name="Picture 6" descr="w0116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2209800"/>
            <a:ext cx="30051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Rectangle 7"/>
          <p:cNvSpPr>
            <a:spLocks noChangeArrowheads="1"/>
          </p:cNvSpPr>
          <p:nvPr/>
        </p:nvSpPr>
        <p:spPr bwMode="auto">
          <a:xfrm>
            <a:off x="2079625" y="533400"/>
            <a:ext cx="5124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6699"/>
                </a:solidFill>
                <a:latin typeface="Arial" panose="020B0604020202020204" pitchFamily="34" charset="0"/>
              </a:rPr>
              <a:t>General Defects: Cold Shot</a:t>
            </a:r>
          </a:p>
        </p:txBody>
      </p:sp>
      <p:sp>
        <p:nvSpPr>
          <p:cNvPr id="117767" name="Rectangle 1"/>
          <p:cNvSpPr>
            <a:spLocks noChangeArrowheads="1"/>
          </p:cNvSpPr>
          <p:nvPr/>
        </p:nvSpPr>
        <p:spPr bwMode="auto">
          <a:xfrm>
            <a:off x="5181600" y="2473325"/>
            <a:ext cx="3587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solidFill>
                  <a:srgbClr val="7030A0"/>
                </a:solidFill>
              </a:rPr>
              <a:t>Gating system should be improved to avoid splashing</a:t>
            </a:r>
          </a:p>
        </p:txBody>
      </p:sp>
    </p:spTree>
  </p:cSld>
  <p:clrMapOvr>
    <a:masterClrMapping/>
  </p:clrMapOvr>
  <p:transition spd="slow"/>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idx="1"/>
          </p:nvPr>
        </p:nvSpPr>
        <p:spPr>
          <a:xfrm>
            <a:off x="1219200" y="1371600"/>
            <a:ext cx="7315200" cy="1295400"/>
          </a:xfrm>
        </p:spPr>
        <p:txBody>
          <a:bodyPr/>
          <a:lstStyle/>
          <a:p>
            <a:pPr>
              <a:buFont typeface="Wingdings" panose="05000000000000000000" pitchFamily="2" charset="2"/>
              <a:buNone/>
            </a:pPr>
            <a:r>
              <a:rPr lang="en-US"/>
              <a:t>Depression in surface or internal void caused by solidification shrinkage</a:t>
            </a:r>
          </a:p>
        </p:txBody>
      </p:sp>
      <p:sp>
        <p:nvSpPr>
          <p:cNvPr id="6" name="Footer Placeholder 5"/>
          <p:cNvSpPr>
            <a:spLocks noGrp="1"/>
          </p:cNvSpPr>
          <p:nvPr>
            <p:ph type="ftr" sz="quarter" idx="11"/>
          </p:nvPr>
        </p:nvSpPr>
        <p:spPr/>
        <p:txBody>
          <a:bodyPr/>
          <a:lstStyle/>
          <a:p>
            <a:pPr>
              <a:defRPr/>
            </a:pPr>
            <a:r>
              <a:rPr lang="en-US"/>
              <a:t>EMU - Manufacturing Technology</a:t>
            </a:r>
          </a:p>
        </p:txBody>
      </p:sp>
      <p:sp>
        <p:nvSpPr>
          <p:cNvPr id="118788" name="Text Box 5"/>
          <p:cNvSpPr txBox="1">
            <a:spLocks noChangeArrowheads="1"/>
          </p:cNvSpPr>
          <p:nvPr/>
        </p:nvSpPr>
        <p:spPr bwMode="auto">
          <a:xfrm>
            <a:off x="304800" y="5867400"/>
            <a:ext cx="845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ct val="50000"/>
              </a:spcBef>
            </a:pPr>
            <a:r>
              <a:rPr lang="en-US" sz="2000">
                <a:latin typeface="Arial" panose="020B0604020202020204" pitchFamily="34" charset="0"/>
              </a:rPr>
              <a:t>Some common defects in castings: (d) </a:t>
            </a:r>
            <a:r>
              <a:rPr lang="en-US" sz="2000" b="1">
                <a:solidFill>
                  <a:srgbClr val="7030A0"/>
                </a:solidFill>
                <a:latin typeface="Arial" panose="020B0604020202020204" pitchFamily="34" charset="0"/>
              </a:rPr>
              <a:t>shrinkage cavity</a:t>
            </a:r>
          </a:p>
        </p:txBody>
      </p:sp>
      <p:pic>
        <p:nvPicPr>
          <p:cNvPr id="118789" name="Picture 7" descr="w0116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67000"/>
            <a:ext cx="2774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Rectangle 8"/>
          <p:cNvSpPr>
            <a:spLocks noChangeArrowheads="1"/>
          </p:cNvSpPr>
          <p:nvPr/>
        </p:nvSpPr>
        <p:spPr bwMode="auto">
          <a:xfrm>
            <a:off x="1546225" y="457200"/>
            <a:ext cx="6410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6699"/>
                </a:solidFill>
                <a:latin typeface="Arial" panose="020B0604020202020204" pitchFamily="34" charset="0"/>
              </a:rPr>
              <a:t>General Defects: Shrinkage Cavity</a:t>
            </a:r>
          </a:p>
        </p:txBody>
      </p:sp>
      <p:sp>
        <p:nvSpPr>
          <p:cNvPr id="118791" name="Rectangle 1"/>
          <p:cNvSpPr>
            <a:spLocks noChangeArrowheads="1"/>
          </p:cNvSpPr>
          <p:nvPr/>
        </p:nvSpPr>
        <p:spPr bwMode="auto">
          <a:xfrm>
            <a:off x="4343400" y="2967038"/>
            <a:ext cx="4589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7030A0"/>
                </a:solidFill>
              </a:rPr>
              <a:t>Proper riser design can solve this issue</a:t>
            </a:r>
          </a:p>
        </p:txBody>
      </p:sp>
    </p:spTree>
  </p:cSld>
  <p:clrMapOvr>
    <a:masterClrMapping/>
  </p:clrMapOvr>
  <p:transition spd="slow"/>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idx="1"/>
          </p:nvPr>
        </p:nvSpPr>
        <p:spPr>
          <a:xfrm>
            <a:off x="1752600" y="1371600"/>
            <a:ext cx="7162800" cy="1219200"/>
          </a:xfrm>
        </p:spPr>
        <p:txBody>
          <a:bodyPr>
            <a:normAutofit fontScale="85000" lnSpcReduction="10000"/>
          </a:bodyPr>
          <a:lstStyle/>
          <a:p>
            <a:pPr>
              <a:buFont typeface="Wingdings" panose="05000000000000000000" pitchFamily="2" charset="2"/>
              <a:buNone/>
            </a:pPr>
            <a:r>
              <a:rPr lang="en-US"/>
              <a:t>Hot tearing/cracking in casting occurs when the molten metal is not allowed to contract by an underlying mold during cooling/ solidification.</a:t>
            </a:r>
          </a:p>
        </p:txBody>
      </p:sp>
      <p:sp>
        <p:nvSpPr>
          <p:cNvPr id="6" name="Footer Placeholder 5"/>
          <p:cNvSpPr>
            <a:spLocks noGrp="1"/>
          </p:cNvSpPr>
          <p:nvPr>
            <p:ph type="ftr" sz="quarter" idx="11"/>
          </p:nvPr>
        </p:nvSpPr>
        <p:spPr/>
        <p:txBody>
          <a:bodyPr/>
          <a:lstStyle/>
          <a:p>
            <a:pPr>
              <a:defRPr/>
            </a:pPr>
            <a:r>
              <a:rPr lang="en-US"/>
              <a:t>EMU - Manufacturing Technology</a:t>
            </a:r>
          </a:p>
        </p:txBody>
      </p:sp>
      <p:sp>
        <p:nvSpPr>
          <p:cNvPr id="119812" name="Text Box 5"/>
          <p:cNvSpPr txBox="1">
            <a:spLocks noChangeArrowheads="1"/>
          </p:cNvSpPr>
          <p:nvPr/>
        </p:nvSpPr>
        <p:spPr bwMode="auto">
          <a:xfrm>
            <a:off x="614363" y="5410200"/>
            <a:ext cx="807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ct val="50000"/>
              </a:spcBef>
            </a:pPr>
            <a:r>
              <a:rPr lang="en-US" sz="2000">
                <a:latin typeface="Arial" panose="020B0604020202020204" pitchFamily="34" charset="0"/>
              </a:rPr>
              <a:t>Common defects in sand castings: (e) </a:t>
            </a:r>
            <a:r>
              <a:rPr lang="en-US" sz="2000" b="1">
                <a:solidFill>
                  <a:srgbClr val="7030A0"/>
                </a:solidFill>
                <a:latin typeface="Arial" panose="020B0604020202020204" pitchFamily="34" charset="0"/>
              </a:rPr>
              <a:t>hot tearing</a:t>
            </a:r>
          </a:p>
        </p:txBody>
      </p:sp>
      <p:sp>
        <p:nvSpPr>
          <p:cNvPr id="119813" name="Rectangle 7"/>
          <p:cNvSpPr>
            <a:spLocks noChangeArrowheads="1"/>
          </p:cNvSpPr>
          <p:nvPr/>
        </p:nvSpPr>
        <p:spPr bwMode="auto">
          <a:xfrm>
            <a:off x="1171575" y="457200"/>
            <a:ext cx="6962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6699"/>
                </a:solidFill>
                <a:latin typeface="Arial" panose="020B0604020202020204" pitchFamily="34" charset="0"/>
              </a:rPr>
              <a:t>General Casting Defects: Hot Tearing</a:t>
            </a:r>
          </a:p>
        </p:txBody>
      </p:sp>
      <p:pic>
        <p:nvPicPr>
          <p:cNvPr id="119814" name="Picture 6"/>
          <p:cNvPicPr>
            <a:picLocks noChangeAspect="1" noChangeArrowheads="1"/>
          </p:cNvPicPr>
          <p:nvPr/>
        </p:nvPicPr>
        <p:blipFill>
          <a:blip r:embed="rId3">
            <a:extLst>
              <a:ext uri="{28A0092B-C50C-407E-A947-70E740481C1C}">
                <a14:useLocalDpi xmlns:a14="http://schemas.microsoft.com/office/drawing/2010/main" val="0"/>
              </a:ext>
            </a:extLst>
          </a:blip>
          <a:srcRect t="11507"/>
          <a:stretch>
            <a:fillRect/>
          </a:stretch>
        </p:blipFill>
        <p:spPr bwMode="auto">
          <a:xfrm>
            <a:off x="1219200" y="2682875"/>
            <a:ext cx="22383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Rectangle 1"/>
          <p:cNvSpPr>
            <a:spLocks noChangeArrowheads="1"/>
          </p:cNvSpPr>
          <p:nvPr/>
        </p:nvSpPr>
        <p:spPr bwMode="auto">
          <a:xfrm>
            <a:off x="4129088" y="289560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solidFill>
                  <a:srgbClr val="7030A0"/>
                </a:solidFill>
              </a:rPr>
              <a:t>The collapsibility (ability to give way and allow molten metal to shrink during solidification) of mold should be improved</a:t>
            </a:r>
          </a:p>
        </p:txBody>
      </p:sp>
    </p:spTree>
  </p:cSld>
  <p:clrMapOvr>
    <a:masterClrMapping/>
  </p:clrMapOvr>
  <p:transition spd="slow"/>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idx="1"/>
          </p:nvPr>
        </p:nvSpPr>
        <p:spPr>
          <a:xfrm>
            <a:off x="1600200" y="1295400"/>
            <a:ext cx="6858000" cy="1066800"/>
          </a:xfrm>
        </p:spPr>
        <p:txBody>
          <a:bodyPr/>
          <a:lstStyle/>
          <a:p>
            <a:pPr>
              <a:buFont typeface="Wingdings" panose="05000000000000000000" pitchFamily="2" charset="2"/>
              <a:buNone/>
            </a:pPr>
            <a:r>
              <a:rPr lang="en-US"/>
              <a:t>Balloon‑shaped gas cavity caused by release of mold gases during pouring  </a:t>
            </a:r>
          </a:p>
        </p:txBody>
      </p:sp>
      <p:sp>
        <p:nvSpPr>
          <p:cNvPr id="6" name="Footer Placeholder 5"/>
          <p:cNvSpPr>
            <a:spLocks noGrp="1"/>
          </p:cNvSpPr>
          <p:nvPr>
            <p:ph type="ftr" sz="quarter" idx="11"/>
          </p:nvPr>
        </p:nvSpPr>
        <p:spPr/>
        <p:txBody>
          <a:bodyPr/>
          <a:lstStyle/>
          <a:p>
            <a:pPr>
              <a:defRPr/>
            </a:pPr>
            <a:r>
              <a:rPr lang="en-US"/>
              <a:t>EMU - Manufacturing Technology</a:t>
            </a:r>
          </a:p>
        </p:txBody>
      </p:sp>
      <p:sp>
        <p:nvSpPr>
          <p:cNvPr id="120836" name="Text Box 5"/>
          <p:cNvSpPr txBox="1">
            <a:spLocks noChangeArrowheads="1"/>
          </p:cNvSpPr>
          <p:nvPr/>
        </p:nvSpPr>
        <p:spPr bwMode="auto">
          <a:xfrm>
            <a:off x="533400" y="5486400"/>
            <a:ext cx="792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ts val="600"/>
              </a:spcBef>
            </a:pPr>
            <a:r>
              <a:rPr lang="en-US" sz="2000">
                <a:latin typeface="Arial" panose="020B0604020202020204" pitchFamily="34" charset="0"/>
              </a:rPr>
              <a:t>Common defects in sand castings: (a) </a:t>
            </a:r>
            <a:r>
              <a:rPr lang="en-US" sz="2000" b="1">
                <a:solidFill>
                  <a:srgbClr val="7030A0"/>
                </a:solidFill>
                <a:latin typeface="Arial" panose="020B0604020202020204" pitchFamily="34" charset="0"/>
              </a:rPr>
              <a:t>sand blow </a:t>
            </a:r>
            <a:endParaRPr lang="en-US" b="1">
              <a:solidFill>
                <a:srgbClr val="7030A0"/>
              </a:solidFill>
              <a:latin typeface="Times New Roman" panose="02020603050405020304" pitchFamily="18" charset="0"/>
            </a:endParaRPr>
          </a:p>
        </p:txBody>
      </p:sp>
      <p:pic>
        <p:nvPicPr>
          <p:cNvPr id="120837" name="Picture 6" descr="w0117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62200"/>
            <a:ext cx="292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Rectangle 7"/>
          <p:cNvSpPr>
            <a:spLocks noChangeArrowheads="1"/>
          </p:cNvSpPr>
          <p:nvPr/>
        </p:nvSpPr>
        <p:spPr bwMode="auto">
          <a:xfrm>
            <a:off x="1514475" y="457200"/>
            <a:ext cx="6445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buClr>
                <a:srgbClr val="FF0066"/>
              </a:buClr>
              <a:buFont typeface="Wingdings" panose="05000000000000000000" pitchFamily="2" charset="2"/>
              <a:buNone/>
            </a:pPr>
            <a:r>
              <a:rPr lang="en-US" sz="3200">
                <a:solidFill>
                  <a:srgbClr val="006699"/>
                </a:solidFill>
                <a:latin typeface="Arial" panose="020B0604020202020204" pitchFamily="34" charset="0"/>
              </a:rPr>
              <a:t>Sand Casting Defects: Sand Blow</a:t>
            </a:r>
            <a:r>
              <a:rPr lang="en-US">
                <a:latin typeface="Arial" panose="020B0604020202020204" pitchFamily="34" charset="0"/>
              </a:rPr>
              <a:t>  </a:t>
            </a:r>
          </a:p>
        </p:txBody>
      </p:sp>
      <p:sp>
        <p:nvSpPr>
          <p:cNvPr id="120839" name="Rectangle 1"/>
          <p:cNvSpPr>
            <a:spLocks noChangeArrowheads="1"/>
          </p:cNvSpPr>
          <p:nvPr/>
        </p:nvSpPr>
        <p:spPr bwMode="auto">
          <a:xfrm>
            <a:off x="4876800" y="2724150"/>
            <a:ext cx="396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solidFill>
                  <a:srgbClr val="7030A0"/>
                </a:solidFill>
              </a:rPr>
              <a:t>Low permeability of mold, poor venting, high moisture content in sand are major reasons</a:t>
            </a:r>
          </a:p>
        </p:txBody>
      </p:sp>
    </p:spTree>
  </p:cSld>
  <p:clrMapOvr>
    <a:masterClrMapping/>
  </p:clrMapOvr>
  <p:transition spd="slow"/>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idx="1"/>
          </p:nvPr>
        </p:nvSpPr>
        <p:spPr>
          <a:xfrm>
            <a:off x="1676400" y="1295400"/>
            <a:ext cx="6934200" cy="838200"/>
          </a:xfrm>
        </p:spPr>
        <p:txBody>
          <a:bodyPr>
            <a:normAutofit fontScale="92500" lnSpcReduction="20000"/>
          </a:bodyPr>
          <a:lstStyle/>
          <a:p>
            <a:pPr>
              <a:buFont typeface="Wingdings" panose="05000000000000000000" pitchFamily="2" charset="2"/>
              <a:buNone/>
            </a:pPr>
            <a:r>
              <a:rPr lang="en-US"/>
              <a:t>Formation of many small gas cavities at or slightly below surface of casting </a:t>
            </a:r>
          </a:p>
        </p:txBody>
      </p:sp>
      <p:sp>
        <p:nvSpPr>
          <p:cNvPr id="6" name="Footer Placeholder 5"/>
          <p:cNvSpPr>
            <a:spLocks noGrp="1"/>
          </p:cNvSpPr>
          <p:nvPr>
            <p:ph type="ftr" sz="quarter" idx="11"/>
          </p:nvPr>
        </p:nvSpPr>
        <p:spPr/>
        <p:txBody>
          <a:bodyPr/>
          <a:lstStyle/>
          <a:p>
            <a:pPr>
              <a:defRPr/>
            </a:pPr>
            <a:r>
              <a:rPr lang="en-US"/>
              <a:t>EMU - Manufacturing Technology</a:t>
            </a:r>
          </a:p>
        </p:txBody>
      </p:sp>
      <p:sp>
        <p:nvSpPr>
          <p:cNvPr id="121860" name="Text Box 5"/>
          <p:cNvSpPr txBox="1">
            <a:spLocks noChangeArrowheads="1"/>
          </p:cNvSpPr>
          <p:nvPr/>
        </p:nvSpPr>
        <p:spPr bwMode="auto">
          <a:xfrm>
            <a:off x="685800" y="5715000"/>
            <a:ext cx="777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ts val="600"/>
              </a:spcBef>
            </a:pPr>
            <a:r>
              <a:rPr lang="en-US" sz="2000">
                <a:latin typeface="Arial" panose="020B0604020202020204" pitchFamily="34" charset="0"/>
              </a:rPr>
              <a:t>Common defects in sand castings: (b) </a:t>
            </a:r>
            <a:r>
              <a:rPr lang="en-US" sz="2000" b="1">
                <a:solidFill>
                  <a:srgbClr val="7030A0"/>
                </a:solidFill>
                <a:latin typeface="Arial" panose="020B0604020202020204" pitchFamily="34" charset="0"/>
              </a:rPr>
              <a:t>pin holes</a:t>
            </a:r>
            <a:endParaRPr lang="en-US" sz="2000" b="1">
              <a:solidFill>
                <a:srgbClr val="7030A0"/>
              </a:solidFill>
              <a:latin typeface="Times New Roman" panose="02020603050405020304" pitchFamily="18" charset="0"/>
            </a:endParaRPr>
          </a:p>
        </p:txBody>
      </p:sp>
      <p:pic>
        <p:nvPicPr>
          <p:cNvPr id="121861" name="Picture 6" descr="w0117c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09800"/>
            <a:ext cx="25796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Rectangle 7"/>
          <p:cNvSpPr>
            <a:spLocks noChangeArrowheads="1"/>
          </p:cNvSpPr>
          <p:nvPr/>
        </p:nvSpPr>
        <p:spPr bwMode="auto">
          <a:xfrm>
            <a:off x="1524000" y="457200"/>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rgbClr val="006699"/>
                </a:solidFill>
                <a:latin typeface="Arial" panose="020B0604020202020204" pitchFamily="34" charset="0"/>
              </a:rPr>
              <a:t>Sand Casting Defects: Pin Holes</a:t>
            </a:r>
          </a:p>
        </p:txBody>
      </p:sp>
      <p:sp>
        <p:nvSpPr>
          <p:cNvPr id="121863" name="Rectangle 1"/>
          <p:cNvSpPr>
            <a:spLocks noChangeArrowheads="1"/>
          </p:cNvSpPr>
          <p:nvPr/>
        </p:nvSpPr>
        <p:spPr bwMode="auto">
          <a:xfrm>
            <a:off x="4524375" y="3094038"/>
            <a:ext cx="3933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solidFill>
                  <a:srgbClr val="7030A0"/>
                </a:solidFill>
              </a:rPr>
              <a:t>Caused by release of gas during pouring of molten metal. </a:t>
            </a:r>
          </a:p>
          <a:p>
            <a:pPr algn="l"/>
            <a:r>
              <a:rPr lang="en-US">
                <a:solidFill>
                  <a:srgbClr val="7030A0"/>
                </a:solidFill>
              </a:rPr>
              <a:t>To avoid, improve permeability &amp; venting in mold</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43343" y="0"/>
            <a:ext cx="9100657" cy="6858000"/>
          </a:xfrm>
          <a:prstGeom prst="rect">
            <a:avLst/>
          </a:prstGeom>
          <a:noFill/>
          <a:ln w="9525">
            <a:noFill/>
            <a:miter lim="800000"/>
            <a:headEnd/>
            <a:tailEnd/>
          </a:ln>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Grp="1" noChangeArrowheads="1"/>
          </p:cNvSpPr>
          <p:nvPr>
            <p:ph idx="1"/>
          </p:nvPr>
        </p:nvSpPr>
        <p:spPr>
          <a:xfrm>
            <a:off x="1447800" y="1371600"/>
            <a:ext cx="7315200" cy="1524000"/>
          </a:xfrm>
        </p:spPr>
        <p:txBody>
          <a:bodyPr>
            <a:normAutofit fontScale="85000" lnSpcReduction="20000"/>
          </a:bodyPr>
          <a:lstStyle/>
          <a:p>
            <a:pPr>
              <a:buFont typeface="Wingdings" panose="05000000000000000000" pitchFamily="2" charset="2"/>
              <a:buNone/>
            </a:pPr>
            <a:r>
              <a:rPr lang="en-US"/>
              <a:t>When fluidity of liquid metal is high, it may penetrate into sand mold or core, causing casting surface to consist of a mixture of sand grains and metal</a:t>
            </a:r>
          </a:p>
        </p:txBody>
      </p:sp>
      <p:sp>
        <p:nvSpPr>
          <p:cNvPr id="6" name="Footer Placeholder 5"/>
          <p:cNvSpPr>
            <a:spLocks noGrp="1"/>
          </p:cNvSpPr>
          <p:nvPr>
            <p:ph type="ftr" sz="quarter" idx="11"/>
          </p:nvPr>
        </p:nvSpPr>
        <p:spPr/>
        <p:txBody>
          <a:bodyPr/>
          <a:lstStyle/>
          <a:p>
            <a:pPr>
              <a:defRPr/>
            </a:pPr>
            <a:r>
              <a:rPr lang="en-US"/>
              <a:t>EMU - Manufacturing Technology</a:t>
            </a:r>
          </a:p>
        </p:txBody>
      </p:sp>
      <p:sp>
        <p:nvSpPr>
          <p:cNvPr id="122884" name="Text Box 5"/>
          <p:cNvSpPr txBox="1">
            <a:spLocks noChangeArrowheads="1"/>
          </p:cNvSpPr>
          <p:nvPr/>
        </p:nvSpPr>
        <p:spPr bwMode="auto">
          <a:xfrm>
            <a:off x="609600" y="5638800"/>
            <a:ext cx="784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ts val="600"/>
              </a:spcBef>
            </a:pPr>
            <a:r>
              <a:rPr lang="en-US" sz="2000">
                <a:latin typeface="Arial" panose="020B0604020202020204" pitchFamily="34" charset="0"/>
              </a:rPr>
              <a:t>Common defects in sand castings: (e) </a:t>
            </a:r>
            <a:r>
              <a:rPr lang="en-US" sz="2000" b="1">
                <a:solidFill>
                  <a:srgbClr val="7030A0"/>
                </a:solidFill>
                <a:latin typeface="Arial" panose="020B0604020202020204" pitchFamily="34" charset="0"/>
              </a:rPr>
              <a:t>penetration</a:t>
            </a:r>
          </a:p>
        </p:txBody>
      </p:sp>
      <p:pic>
        <p:nvPicPr>
          <p:cNvPr id="122885" name="Picture 6" descr="w0117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590800"/>
            <a:ext cx="269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7"/>
          <p:cNvSpPr>
            <a:spLocks noChangeArrowheads="1"/>
          </p:cNvSpPr>
          <p:nvPr/>
        </p:nvSpPr>
        <p:spPr bwMode="auto">
          <a:xfrm>
            <a:off x="1524000" y="533400"/>
            <a:ext cx="64690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rgbClr val="006699"/>
                </a:solidFill>
                <a:latin typeface="Arial" panose="020B0604020202020204" pitchFamily="34" charset="0"/>
              </a:rPr>
              <a:t>Sand Casting Defects: Penetration</a:t>
            </a:r>
          </a:p>
        </p:txBody>
      </p:sp>
      <p:sp>
        <p:nvSpPr>
          <p:cNvPr id="122887" name="Rectangle 1"/>
          <p:cNvSpPr>
            <a:spLocks noChangeArrowheads="1"/>
          </p:cNvSpPr>
          <p:nvPr/>
        </p:nvSpPr>
        <p:spPr bwMode="auto">
          <a:xfrm>
            <a:off x="4368800" y="3013075"/>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solidFill>
                  <a:srgbClr val="7030A0"/>
                </a:solidFill>
              </a:rPr>
              <a:t>Harder packing of sand helps to alleviate this problem</a:t>
            </a:r>
          </a:p>
          <a:p>
            <a:pPr algn="l"/>
            <a:r>
              <a:rPr lang="en-US">
                <a:solidFill>
                  <a:srgbClr val="7030A0"/>
                </a:solidFill>
              </a:rPr>
              <a:t>Reduce pouring temp if possible</a:t>
            </a:r>
          </a:p>
          <a:p>
            <a:pPr algn="l"/>
            <a:r>
              <a:rPr lang="en-US">
                <a:solidFill>
                  <a:srgbClr val="7030A0"/>
                </a:solidFill>
              </a:rPr>
              <a:t>Use better sand binders</a:t>
            </a:r>
          </a:p>
        </p:txBody>
      </p:sp>
    </p:spTree>
  </p:cSld>
  <p:clrMapOvr>
    <a:masterClrMapping/>
  </p:clrMapOvr>
  <p:transition spd="slow"/>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idx="1"/>
          </p:nvPr>
        </p:nvSpPr>
        <p:spPr>
          <a:xfrm>
            <a:off x="1752600" y="1371600"/>
            <a:ext cx="7162800" cy="1219200"/>
          </a:xfrm>
        </p:spPr>
        <p:txBody>
          <a:bodyPr>
            <a:normAutofit fontScale="92500" lnSpcReduction="20000"/>
          </a:bodyPr>
          <a:lstStyle/>
          <a:p>
            <a:pPr>
              <a:buFont typeface="Wingdings" panose="05000000000000000000" pitchFamily="2" charset="2"/>
              <a:buNone/>
            </a:pPr>
            <a:r>
              <a:rPr lang="en-US"/>
              <a:t>A step in cast product at parting line caused by sidewise relative displacement of cope and drag </a:t>
            </a:r>
          </a:p>
        </p:txBody>
      </p:sp>
      <p:sp>
        <p:nvSpPr>
          <p:cNvPr id="6" name="Footer Placeholder 5"/>
          <p:cNvSpPr>
            <a:spLocks noGrp="1"/>
          </p:cNvSpPr>
          <p:nvPr>
            <p:ph type="ftr" sz="quarter" idx="11"/>
          </p:nvPr>
        </p:nvSpPr>
        <p:spPr/>
        <p:txBody>
          <a:bodyPr/>
          <a:lstStyle/>
          <a:p>
            <a:pPr>
              <a:defRPr/>
            </a:pPr>
            <a:r>
              <a:rPr lang="en-US"/>
              <a:t>EMU - Manufacturing Technology</a:t>
            </a:r>
          </a:p>
        </p:txBody>
      </p:sp>
      <p:sp>
        <p:nvSpPr>
          <p:cNvPr id="123908" name="Text Box 5"/>
          <p:cNvSpPr txBox="1">
            <a:spLocks noChangeArrowheads="1"/>
          </p:cNvSpPr>
          <p:nvPr/>
        </p:nvSpPr>
        <p:spPr bwMode="auto">
          <a:xfrm>
            <a:off x="533400" y="5410200"/>
            <a:ext cx="807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ct val="50000"/>
              </a:spcBef>
            </a:pPr>
            <a:r>
              <a:rPr lang="en-US" sz="2000">
                <a:latin typeface="Arial" panose="020B0604020202020204" pitchFamily="34" charset="0"/>
              </a:rPr>
              <a:t>Common defects in sand castings: (f) </a:t>
            </a:r>
            <a:r>
              <a:rPr lang="en-US" sz="2000" b="1">
                <a:solidFill>
                  <a:srgbClr val="7030A0"/>
                </a:solidFill>
                <a:latin typeface="Arial" panose="020B0604020202020204" pitchFamily="34" charset="0"/>
              </a:rPr>
              <a:t>mold shift</a:t>
            </a:r>
          </a:p>
        </p:txBody>
      </p:sp>
      <p:pic>
        <p:nvPicPr>
          <p:cNvPr id="123909" name="Picture 6" descr="w0117c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33625"/>
            <a:ext cx="48006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Rectangle 7"/>
          <p:cNvSpPr>
            <a:spLocks noChangeArrowheads="1"/>
          </p:cNvSpPr>
          <p:nvPr/>
        </p:nvSpPr>
        <p:spPr bwMode="auto">
          <a:xfrm>
            <a:off x="1582738" y="457200"/>
            <a:ext cx="6140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6699"/>
                </a:solidFill>
                <a:latin typeface="Arial" panose="020B0604020202020204" pitchFamily="34" charset="0"/>
              </a:rPr>
              <a:t>Sand Casting Defects: Mold Shift</a:t>
            </a:r>
          </a:p>
        </p:txBody>
      </p:sp>
      <p:sp>
        <p:nvSpPr>
          <p:cNvPr id="123911" name="Rectangle 1"/>
          <p:cNvSpPr>
            <a:spLocks noChangeArrowheads="1"/>
          </p:cNvSpPr>
          <p:nvPr/>
        </p:nvSpPr>
        <p:spPr bwMode="auto">
          <a:xfrm>
            <a:off x="4916488" y="2352675"/>
            <a:ext cx="4114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solidFill>
                  <a:srgbClr val="7030A0"/>
                </a:solidFill>
              </a:rPr>
              <a:t>It is caused by buoyancy force of molten metal. </a:t>
            </a:r>
          </a:p>
          <a:p>
            <a:pPr algn="l"/>
            <a:r>
              <a:rPr lang="en-US">
                <a:solidFill>
                  <a:srgbClr val="7030A0"/>
                </a:solidFill>
              </a:rPr>
              <a:t>Cope an drag must be aligned accurately and fastened.</a:t>
            </a:r>
          </a:p>
          <a:p>
            <a:pPr algn="l"/>
            <a:r>
              <a:rPr lang="en-US">
                <a:solidFill>
                  <a:srgbClr val="7030A0"/>
                </a:solidFill>
              </a:rPr>
              <a:t>Use match plate patterns </a:t>
            </a:r>
          </a:p>
        </p:txBody>
      </p:sp>
    </p:spTree>
  </p:cSld>
  <p:clrMapOvr>
    <a:masterClrMapping/>
  </p:clrMapOvr>
  <p:transition spd="slow"/>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idx="1"/>
          </p:nvPr>
        </p:nvSpPr>
        <p:spPr>
          <a:xfrm>
            <a:off x="1752600" y="1371600"/>
            <a:ext cx="7162800" cy="1219200"/>
          </a:xfrm>
        </p:spPr>
        <p:txBody>
          <a:bodyPr>
            <a:normAutofit fontScale="92500" lnSpcReduction="20000"/>
          </a:bodyPr>
          <a:lstStyle/>
          <a:p>
            <a:pPr>
              <a:buFont typeface="Wingdings" panose="05000000000000000000" pitchFamily="2" charset="2"/>
              <a:buNone/>
            </a:pPr>
            <a:r>
              <a:rPr lang="en-US"/>
              <a:t>Similar to core mold but it is core that is displaced and the displacement is usually vertical.</a:t>
            </a:r>
          </a:p>
        </p:txBody>
      </p:sp>
      <p:sp>
        <p:nvSpPr>
          <p:cNvPr id="6" name="Footer Placeholder 5"/>
          <p:cNvSpPr>
            <a:spLocks noGrp="1"/>
          </p:cNvSpPr>
          <p:nvPr>
            <p:ph type="ftr" sz="quarter" idx="11"/>
          </p:nvPr>
        </p:nvSpPr>
        <p:spPr/>
        <p:txBody>
          <a:bodyPr/>
          <a:lstStyle/>
          <a:p>
            <a:pPr>
              <a:defRPr/>
            </a:pPr>
            <a:r>
              <a:rPr lang="en-US"/>
              <a:t>EMU - Manufacturing Technology</a:t>
            </a:r>
          </a:p>
        </p:txBody>
      </p:sp>
      <p:sp>
        <p:nvSpPr>
          <p:cNvPr id="124932" name="Text Box 5"/>
          <p:cNvSpPr txBox="1">
            <a:spLocks noChangeArrowheads="1"/>
          </p:cNvSpPr>
          <p:nvPr/>
        </p:nvSpPr>
        <p:spPr bwMode="auto">
          <a:xfrm>
            <a:off x="533400" y="5410200"/>
            <a:ext cx="807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ct val="50000"/>
              </a:spcBef>
            </a:pPr>
            <a:r>
              <a:rPr lang="en-US" sz="2000">
                <a:latin typeface="Arial" panose="020B0604020202020204" pitchFamily="34" charset="0"/>
              </a:rPr>
              <a:t>Common defects in sand castings: (g) </a:t>
            </a:r>
            <a:r>
              <a:rPr lang="en-US" sz="2000" b="1">
                <a:solidFill>
                  <a:srgbClr val="7030A0"/>
                </a:solidFill>
                <a:latin typeface="Arial" panose="020B0604020202020204" pitchFamily="34" charset="0"/>
              </a:rPr>
              <a:t>core shift</a:t>
            </a:r>
          </a:p>
        </p:txBody>
      </p:sp>
      <p:sp>
        <p:nvSpPr>
          <p:cNvPr id="124933" name="Rectangle 7"/>
          <p:cNvSpPr>
            <a:spLocks noChangeArrowheads="1"/>
          </p:cNvSpPr>
          <p:nvPr/>
        </p:nvSpPr>
        <p:spPr bwMode="auto">
          <a:xfrm>
            <a:off x="1554163" y="457200"/>
            <a:ext cx="619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6699"/>
                </a:solidFill>
                <a:latin typeface="Arial" panose="020B0604020202020204" pitchFamily="34" charset="0"/>
              </a:rPr>
              <a:t>Sand Casting Defects: Core Shift</a:t>
            </a:r>
          </a:p>
        </p:txBody>
      </p:sp>
      <p:pic>
        <p:nvPicPr>
          <p:cNvPr id="1249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38388"/>
            <a:ext cx="2405063"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5" name="Rectangle 6"/>
          <p:cNvSpPr>
            <a:spLocks noChangeArrowheads="1"/>
          </p:cNvSpPr>
          <p:nvPr/>
        </p:nvSpPr>
        <p:spPr bwMode="auto">
          <a:xfrm>
            <a:off x="4916488" y="2352675"/>
            <a:ext cx="4114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solidFill>
                  <a:srgbClr val="7030A0"/>
                </a:solidFill>
              </a:rPr>
              <a:t>It is caused by buoyancy force of molten metal. </a:t>
            </a:r>
          </a:p>
          <a:p>
            <a:pPr algn="l"/>
            <a:r>
              <a:rPr lang="en-US">
                <a:solidFill>
                  <a:srgbClr val="7030A0"/>
                </a:solidFill>
              </a:rPr>
              <a:t>Core must be fastened with chaplet</a:t>
            </a:r>
          </a:p>
        </p:txBody>
      </p:sp>
    </p:spTree>
  </p:cSld>
  <p:clrMapOvr>
    <a:masterClrMapping/>
  </p:clrMapOvr>
  <p:transition spd="slow"/>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idx="1"/>
          </p:nvPr>
        </p:nvSpPr>
        <p:spPr>
          <a:xfrm>
            <a:off x="1752600" y="1371600"/>
            <a:ext cx="7162800" cy="1219200"/>
          </a:xfrm>
        </p:spPr>
        <p:txBody>
          <a:bodyPr>
            <a:normAutofit fontScale="92500"/>
          </a:bodyPr>
          <a:lstStyle/>
          <a:p>
            <a:pPr>
              <a:buFont typeface="Wingdings" panose="05000000000000000000" pitchFamily="2" charset="2"/>
              <a:buNone/>
            </a:pPr>
            <a:r>
              <a:rPr lang="en-US"/>
              <a:t>An irregularity in the casting surface caused by erosion of sand mold during pouring.</a:t>
            </a:r>
          </a:p>
        </p:txBody>
      </p:sp>
      <p:sp>
        <p:nvSpPr>
          <p:cNvPr id="6" name="Footer Placeholder 5"/>
          <p:cNvSpPr>
            <a:spLocks noGrp="1"/>
          </p:cNvSpPr>
          <p:nvPr>
            <p:ph type="ftr" sz="quarter" idx="11"/>
          </p:nvPr>
        </p:nvSpPr>
        <p:spPr>
          <a:xfrm>
            <a:off x="990600" y="6402388"/>
            <a:ext cx="8458200" cy="228600"/>
          </a:xfrm>
        </p:spPr>
        <p:txBody>
          <a:bodyPr/>
          <a:lstStyle/>
          <a:p>
            <a:pPr>
              <a:defRPr/>
            </a:pPr>
            <a:r>
              <a:rPr lang="en-US"/>
              <a:t>EMU - Manufacturing Technology</a:t>
            </a:r>
          </a:p>
        </p:txBody>
      </p:sp>
      <p:sp>
        <p:nvSpPr>
          <p:cNvPr id="125956" name="Text Box 5"/>
          <p:cNvSpPr txBox="1">
            <a:spLocks noChangeArrowheads="1"/>
          </p:cNvSpPr>
          <p:nvPr/>
        </p:nvSpPr>
        <p:spPr bwMode="auto">
          <a:xfrm>
            <a:off x="2955925" y="6005513"/>
            <a:ext cx="634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ct val="50000"/>
              </a:spcBef>
            </a:pPr>
            <a:r>
              <a:rPr lang="en-US" sz="2000">
                <a:latin typeface="Arial" panose="020B0604020202020204" pitchFamily="34" charset="0"/>
              </a:rPr>
              <a:t>Common defects in sand castings: (</a:t>
            </a:r>
            <a:r>
              <a:rPr lang="en-US" sz="2000" b="1">
                <a:solidFill>
                  <a:srgbClr val="7030A0"/>
                </a:solidFill>
                <a:latin typeface="Arial" panose="020B0604020202020204" pitchFamily="34" charset="0"/>
              </a:rPr>
              <a:t>h) sand wash</a:t>
            </a:r>
          </a:p>
        </p:txBody>
      </p:sp>
      <p:sp>
        <p:nvSpPr>
          <p:cNvPr id="125957" name="Rectangle 7"/>
          <p:cNvSpPr>
            <a:spLocks noChangeArrowheads="1"/>
          </p:cNvSpPr>
          <p:nvPr/>
        </p:nvSpPr>
        <p:spPr bwMode="auto">
          <a:xfrm>
            <a:off x="1412875" y="45720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6699"/>
                </a:solidFill>
                <a:latin typeface="Arial" panose="020B0604020202020204" pitchFamily="34" charset="0"/>
              </a:rPr>
              <a:t>Sand Casting Defects: Sand Wash</a:t>
            </a:r>
          </a:p>
        </p:txBody>
      </p:sp>
      <p:pic>
        <p:nvPicPr>
          <p:cNvPr id="125958" name="Picture 6"/>
          <p:cNvPicPr>
            <a:picLocks noChangeAspect="1" noChangeArrowheads="1"/>
          </p:cNvPicPr>
          <p:nvPr/>
        </p:nvPicPr>
        <p:blipFill>
          <a:blip r:embed="rId3">
            <a:extLst>
              <a:ext uri="{28A0092B-C50C-407E-A947-70E740481C1C}">
                <a14:useLocalDpi xmlns:a14="http://schemas.microsoft.com/office/drawing/2010/main" val="0"/>
              </a:ext>
            </a:extLst>
          </a:blip>
          <a:srcRect t="11063" r="4771"/>
          <a:stretch>
            <a:fillRect/>
          </a:stretch>
        </p:blipFill>
        <p:spPr bwMode="auto">
          <a:xfrm>
            <a:off x="95250" y="2289175"/>
            <a:ext cx="2976563"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Picture 6" descr="w0117ce"/>
          <p:cNvPicPr>
            <a:picLocks noChangeAspect="1" noChangeArrowheads="1"/>
          </p:cNvPicPr>
          <p:nvPr/>
        </p:nvPicPr>
        <p:blipFill>
          <a:blip r:embed="rId4">
            <a:extLst>
              <a:ext uri="{28A0092B-C50C-407E-A947-70E740481C1C}">
                <a14:useLocalDpi xmlns:a14="http://schemas.microsoft.com/office/drawing/2010/main" val="0"/>
              </a:ext>
            </a:extLst>
          </a:blip>
          <a:srcRect b="25520"/>
          <a:stretch>
            <a:fillRect/>
          </a:stretch>
        </p:blipFill>
        <p:spPr bwMode="auto">
          <a:xfrm>
            <a:off x="-30163" y="4562475"/>
            <a:ext cx="2692401"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0" name="Rectangle 1"/>
          <p:cNvSpPr>
            <a:spLocks noChangeArrowheads="1"/>
          </p:cNvSpPr>
          <p:nvPr/>
        </p:nvSpPr>
        <p:spPr bwMode="auto">
          <a:xfrm>
            <a:off x="4038600" y="3398838"/>
            <a:ext cx="4572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solidFill>
                  <a:srgbClr val="7030A0"/>
                </a:solidFill>
              </a:rPr>
              <a:t>Turbulence in metal flow during pouring should be controlled. Also, very high pouring temperature cause erosion of mold. </a:t>
            </a:r>
          </a:p>
        </p:txBody>
      </p:sp>
    </p:spTree>
  </p:cSld>
  <p:clrMapOvr>
    <a:masterClrMapping/>
  </p:clrMapOvr>
  <p:transition spd="slow"/>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idx="1"/>
          </p:nvPr>
        </p:nvSpPr>
        <p:spPr>
          <a:xfrm>
            <a:off x="1752600" y="1371600"/>
            <a:ext cx="7162800" cy="838200"/>
          </a:xfrm>
        </p:spPr>
        <p:txBody>
          <a:bodyPr>
            <a:normAutofit fontScale="85000" lnSpcReduction="10000"/>
          </a:bodyPr>
          <a:lstStyle/>
          <a:p>
            <a:pPr>
              <a:buFont typeface="Wingdings" panose="05000000000000000000" pitchFamily="2" charset="2"/>
              <a:buNone/>
            </a:pPr>
            <a:r>
              <a:rPr lang="en-US"/>
              <a:t>Scabs are rough areas on the surface of casting due to un-necessary deposit of sand and metal. </a:t>
            </a:r>
          </a:p>
        </p:txBody>
      </p:sp>
      <p:sp>
        <p:nvSpPr>
          <p:cNvPr id="6" name="Footer Placeholder 5"/>
          <p:cNvSpPr>
            <a:spLocks noGrp="1"/>
          </p:cNvSpPr>
          <p:nvPr>
            <p:ph type="ftr" sz="quarter" idx="11"/>
          </p:nvPr>
        </p:nvSpPr>
        <p:spPr/>
        <p:txBody>
          <a:bodyPr/>
          <a:lstStyle/>
          <a:p>
            <a:pPr>
              <a:defRPr/>
            </a:pPr>
            <a:r>
              <a:rPr lang="en-US"/>
              <a:t>EMU - Manufacturing Technology</a:t>
            </a:r>
          </a:p>
        </p:txBody>
      </p:sp>
      <p:sp>
        <p:nvSpPr>
          <p:cNvPr id="126980" name="Text Box 5"/>
          <p:cNvSpPr txBox="1">
            <a:spLocks noChangeArrowheads="1"/>
          </p:cNvSpPr>
          <p:nvPr/>
        </p:nvSpPr>
        <p:spPr bwMode="auto">
          <a:xfrm>
            <a:off x="28575" y="5668963"/>
            <a:ext cx="6753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ct val="50000"/>
              </a:spcBef>
            </a:pPr>
            <a:r>
              <a:rPr lang="en-US" sz="2000">
                <a:latin typeface="Arial" panose="020B0604020202020204" pitchFamily="34" charset="0"/>
              </a:rPr>
              <a:t>Common defects in sand castings: (i) </a:t>
            </a:r>
            <a:r>
              <a:rPr lang="en-US" sz="2000" b="1">
                <a:solidFill>
                  <a:srgbClr val="7030A0"/>
                </a:solidFill>
                <a:latin typeface="Arial" panose="020B0604020202020204" pitchFamily="34" charset="0"/>
              </a:rPr>
              <a:t>scab</a:t>
            </a:r>
          </a:p>
        </p:txBody>
      </p:sp>
      <p:sp>
        <p:nvSpPr>
          <p:cNvPr id="126981" name="Rectangle 7"/>
          <p:cNvSpPr>
            <a:spLocks noChangeArrowheads="1"/>
          </p:cNvSpPr>
          <p:nvPr/>
        </p:nvSpPr>
        <p:spPr bwMode="auto">
          <a:xfrm>
            <a:off x="1895475" y="457200"/>
            <a:ext cx="551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6699"/>
                </a:solidFill>
                <a:latin typeface="Arial" panose="020B0604020202020204" pitchFamily="34" charset="0"/>
              </a:rPr>
              <a:t>Sand Casting Defects: Scabs</a:t>
            </a:r>
          </a:p>
        </p:txBody>
      </p:sp>
      <p:pic>
        <p:nvPicPr>
          <p:cNvPr id="126982" name="Picture 6"/>
          <p:cNvPicPr>
            <a:picLocks noChangeAspect="1" noChangeArrowheads="1"/>
          </p:cNvPicPr>
          <p:nvPr/>
        </p:nvPicPr>
        <p:blipFill>
          <a:blip r:embed="rId3">
            <a:extLst>
              <a:ext uri="{28A0092B-C50C-407E-A947-70E740481C1C}">
                <a14:useLocalDpi xmlns:a14="http://schemas.microsoft.com/office/drawing/2010/main" val="0"/>
              </a:ext>
            </a:extLst>
          </a:blip>
          <a:srcRect t="8344"/>
          <a:stretch>
            <a:fillRect/>
          </a:stretch>
        </p:blipFill>
        <p:spPr bwMode="auto">
          <a:xfrm>
            <a:off x="1219200" y="2438400"/>
            <a:ext cx="29368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Rectangle 1"/>
          <p:cNvSpPr>
            <a:spLocks noChangeArrowheads="1"/>
          </p:cNvSpPr>
          <p:nvPr/>
        </p:nvSpPr>
        <p:spPr bwMode="auto">
          <a:xfrm>
            <a:off x="4343400" y="2667000"/>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solidFill>
                  <a:srgbClr val="7030A0"/>
                </a:solidFill>
              </a:rPr>
              <a:t>It is caused by portions of the mold surface flaking off during solidification and becoming embedded in the casting surface</a:t>
            </a:r>
          </a:p>
          <a:p>
            <a:pPr algn="l"/>
            <a:r>
              <a:rPr lang="en-US">
                <a:solidFill>
                  <a:srgbClr val="7030A0"/>
                </a:solidFill>
              </a:rPr>
              <a:t>Improve mold strength by reducing grain size and changing binders</a:t>
            </a:r>
          </a:p>
        </p:txBody>
      </p:sp>
    </p:spTree>
  </p:cSld>
  <p:clrMapOvr>
    <a:masterClrMapping/>
  </p:clrMapOvr>
  <p:transition spd="slow"/>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idx="1"/>
          </p:nvPr>
        </p:nvSpPr>
        <p:spPr>
          <a:xfrm>
            <a:off x="1752600" y="1371600"/>
            <a:ext cx="7162800" cy="1219200"/>
          </a:xfrm>
        </p:spPr>
        <p:txBody>
          <a:bodyPr>
            <a:normAutofit fontScale="92500"/>
          </a:bodyPr>
          <a:lstStyle/>
          <a:p>
            <a:pPr>
              <a:buFont typeface="Wingdings" panose="05000000000000000000" pitchFamily="2" charset="2"/>
              <a:buNone/>
            </a:pPr>
            <a:r>
              <a:rPr lang="en-US"/>
              <a:t>Occurs when the strength of mold is not sufficient to withstand high temperatures</a:t>
            </a:r>
          </a:p>
        </p:txBody>
      </p:sp>
      <p:sp>
        <p:nvSpPr>
          <p:cNvPr id="6" name="Footer Placeholder 5"/>
          <p:cNvSpPr>
            <a:spLocks noGrp="1"/>
          </p:cNvSpPr>
          <p:nvPr>
            <p:ph type="ftr" sz="quarter" idx="11"/>
          </p:nvPr>
        </p:nvSpPr>
        <p:spPr/>
        <p:txBody>
          <a:bodyPr/>
          <a:lstStyle/>
          <a:p>
            <a:pPr>
              <a:defRPr/>
            </a:pPr>
            <a:r>
              <a:rPr lang="en-US"/>
              <a:t>EMU - Manufacturing Technology</a:t>
            </a:r>
          </a:p>
        </p:txBody>
      </p:sp>
      <p:sp>
        <p:nvSpPr>
          <p:cNvPr id="128004" name="Text Box 5"/>
          <p:cNvSpPr txBox="1">
            <a:spLocks noChangeArrowheads="1"/>
          </p:cNvSpPr>
          <p:nvPr/>
        </p:nvSpPr>
        <p:spPr bwMode="auto">
          <a:xfrm>
            <a:off x="533400" y="5410200"/>
            <a:ext cx="807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ct val="50000"/>
              </a:spcBef>
            </a:pPr>
            <a:r>
              <a:rPr lang="en-US" sz="2000">
                <a:latin typeface="Arial" panose="020B0604020202020204" pitchFamily="34" charset="0"/>
              </a:rPr>
              <a:t>Common defects in sand castings: (j) </a:t>
            </a:r>
            <a:r>
              <a:rPr lang="en-US" sz="2000" b="1">
                <a:solidFill>
                  <a:srgbClr val="7030A0"/>
                </a:solidFill>
                <a:latin typeface="Arial" panose="020B0604020202020204" pitchFamily="34" charset="0"/>
              </a:rPr>
              <a:t>mold crack</a:t>
            </a:r>
          </a:p>
        </p:txBody>
      </p:sp>
      <p:sp>
        <p:nvSpPr>
          <p:cNvPr id="128005" name="Rectangle 7"/>
          <p:cNvSpPr>
            <a:spLocks noChangeArrowheads="1"/>
          </p:cNvSpPr>
          <p:nvPr/>
        </p:nvSpPr>
        <p:spPr bwMode="auto">
          <a:xfrm>
            <a:off x="1428750" y="457200"/>
            <a:ext cx="6448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6699"/>
                </a:solidFill>
                <a:latin typeface="Arial" panose="020B0604020202020204" pitchFamily="34" charset="0"/>
              </a:rPr>
              <a:t>Sand Casting Defects: Mold Crack</a:t>
            </a:r>
          </a:p>
        </p:txBody>
      </p:sp>
      <p:pic>
        <p:nvPicPr>
          <p:cNvPr id="1280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2362200"/>
            <a:ext cx="2454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Rectangle 1"/>
          <p:cNvSpPr>
            <a:spLocks noChangeArrowheads="1"/>
          </p:cNvSpPr>
          <p:nvPr/>
        </p:nvSpPr>
        <p:spPr bwMode="auto">
          <a:xfrm>
            <a:off x="4065588" y="30099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solidFill>
                  <a:srgbClr val="7030A0"/>
                </a:solidFill>
              </a:rPr>
              <a:t>Improve mold strength by reducing grain size and changing binders</a:t>
            </a:r>
          </a:p>
        </p:txBody>
      </p:sp>
    </p:spTree>
  </p:cSld>
  <p:clrMapOvr>
    <a:masterClrMapping/>
  </p:clrMapOvr>
  <p:transition spd="slow"/>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fontAlgn="auto">
              <a:spcBef>
                <a:spcPts val="600"/>
              </a:spcBef>
              <a:spcAft>
                <a:spcPts val="0"/>
              </a:spcAft>
              <a:defRPr/>
            </a:pPr>
            <a:r>
              <a:rPr lang="en-US"/>
              <a:t>Metals for Casting</a:t>
            </a:r>
          </a:p>
        </p:txBody>
      </p:sp>
      <p:sp>
        <p:nvSpPr>
          <p:cNvPr id="129027" name="Rectangle 3"/>
          <p:cNvSpPr>
            <a:spLocks noGrp="1" noChangeArrowheads="1"/>
          </p:cNvSpPr>
          <p:nvPr>
            <p:ph idx="1"/>
          </p:nvPr>
        </p:nvSpPr>
        <p:spPr/>
        <p:txBody>
          <a:bodyPr/>
          <a:lstStyle/>
          <a:p>
            <a:r>
              <a:rPr lang="en-US"/>
              <a:t>Casting alloys can be classified as: </a:t>
            </a:r>
          </a:p>
          <a:p>
            <a:pPr lvl="1"/>
            <a:r>
              <a:rPr lang="en-US" sz="2400"/>
              <a:t>Ferrous </a:t>
            </a:r>
          </a:p>
          <a:p>
            <a:pPr lvl="1"/>
            <a:r>
              <a:rPr lang="en-US" sz="2400"/>
              <a:t>Nonferrous  </a:t>
            </a:r>
          </a:p>
        </p:txBody>
      </p:sp>
      <p:sp>
        <p:nvSpPr>
          <p:cNvPr id="4" name="Footer Placeholder 3"/>
          <p:cNvSpPr>
            <a:spLocks noGrp="1"/>
          </p:cNvSpPr>
          <p:nvPr>
            <p:ph type="ftr" sz="quarter" idx="11"/>
          </p:nvPr>
        </p:nvSpPr>
        <p:spPr/>
        <p:txBody>
          <a:bodyPr/>
          <a:lstStyle/>
          <a:p>
            <a:pPr>
              <a:defRPr/>
            </a:pPr>
            <a:r>
              <a:rPr lang="en-US"/>
              <a:t>EMU - Manufacturing Technology</a:t>
            </a:r>
          </a:p>
        </p:txBody>
      </p:sp>
    </p:spTree>
  </p:cSld>
  <p:clrMapOvr>
    <a:masterClrMapping/>
  </p:clrMapOvr>
  <p:transition spd="slow"/>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1574205" y="464493"/>
            <a:ext cx="6019405" cy="461665"/>
          </a:xfrm>
          <a:prstGeom prst="rect">
            <a:avLst/>
          </a:prstGeom>
          <a:solidFill>
            <a:srgbClr val="FF9900">
              <a:alpha val="59999"/>
            </a:srgbClr>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400" b="1" dirty="0"/>
              <a:t>WELDING AND JOINING PROCESSES</a:t>
            </a:r>
            <a:r>
              <a:rPr lang="tr-TR" sz="2400" dirty="0"/>
              <a:t> </a:t>
            </a:r>
            <a:endParaRPr lang="en-US" sz="2400" dirty="0"/>
          </a:p>
        </p:txBody>
      </p:sp>
      <p:sp>
        <p:nvSpPr>
          <p:cNvPr id="2051" name="Rectangle 7"/>
          <p:cNvSpPr>
            <a:spLocks noChangeArrowheads="1"/>
          </p:cNvSpPr>
          <p:nvPr/>
        </p:nvSpPr>
        <p:spPr bwMode="auto">
          <a:xfrm>
            <a:off x="0" y="1268413"/>
            <a:ext cx="5289550" cy="404812"/>
          </a:xfrm>
          <a:prstGeom prst="rect">
            <a:avLst/>
          </a:prstGeom>
          <a:solidFill>
            <a:schemeClr val="accent1"/>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b="1"/>
              <a:t>4</a:t>
            </a:r>
            <a:r>
              <a:rPr lang="en-US" b="1"/>
              <a:t>.</a:t>
            </a:r>
            <a:r>
              <a:rPr lang="tr-TR" b="1"/>
              <a:t>1</a:t>
            </a:r>
            <a:r>
              <a:rPr lang="en-US" b="1"/>
              <a:t> </a:t>
            </a:r>
            <a:r>
              <a:rPr lang="tr-TR" b="1"/>
              <a:t>INTRODUCTION TO </a:t>
            </a:r>
            <a:r>
              <a:rPr lang="en-US" b="1"/>
              <a:t>JOINING PROCESSES</a:t>
            </a:r>
            <a:r>
              <a:rPr lang="tr-TR" b="1"/>
              <a:t> </a:t>
            </a:r>
            <a:endParaRPr lang="en-US" b="1"/>
          </a:p>
        </p:txBody>
      </p:sp>
      <p:sp>
        <p:nvSpPr>
          <p:cNvPr id="2054" name="Rectangle 16"/>
          <p:cNvSpPr>
            <a:spLocks noChangeArrowheads="1"/>
          </p:cNvSpPr>
          <p:nvPr/>
        </p:nvSpPr>
        <p:spPr bwMode="auto">
          <a:xfrm>
            <a:off x="179388" y="1873250"/>
            <a:ext cx="8424862"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r>
              <a:rPr lang="en-US"/>
              <a:t>Manufacturing processes discussed so far include operations for </a:t>
            </a:r>
            <a:r>
              <a:rPr lang="en-US">
                <a:solidFill>
                  <a:srgbClr val="C00000"/>
                </a:solidFill>
              </a:rPr>
              <a:t>producing of a single product, </a:t>
            </a:r>
            <a:endParaRPr lang="tr-TR">
              <a:solidFill>
                <a:srgbClr val="C00000"/>
              </a:solidFill>
            </a:endParaRPr>
          </a:p>
          <a:p>
            <a:pPr marL="342900" indent="-342900" algn="just"/>
            <a:endParaRPr lang="tr-TR">
              <a:solidFill>
                <a:srgbClr val="C00000"/>
              </a:solidFill>
            </a:endParaRPr>
          </a:p>
          <a:p>
            <a:pPr marL="342900" indent="-342900" algn="just"/>
            <a:r>
              <a:rPr lang="en-US"/>
              <a:t>i.e.,</a:t>
            </a:r>
            <a:r>
              <a:rPr lang="tr-TR"/>
              <a:t> </a:t>
            </a:r>
            <a:r>
              <a:rPr lang="en-US"/>
              <a:t>product that consists of a single piece of metal. But in the real life very </a:t>
            </a:r>
            <a:r>
              <a:rPr lang="en-US" u="sng"/>
              <a:t>few of the manufactured</a:t>
            </a:r>
            <a:r>
              <a:rPr lang="tr-TR" u="sng"/>
              <a:t> </a:t>
            </a:r>
            <a:r>
              <a:rPr lang="en-US" u="sng"/>
              <a:t>products consist of a single part</a:t>
            </a:r>
            <a:r>
              <a:rPr lang="en-US"/>
              <a:t>.</a:t>
            </a:r>
            <a:endParaRPr lang="tr-TR"/>
          </a:p>
          <a:p>
            <a:pPr marL="342900" indent="-342900" algn="just"/>
            <a:endParaRPr lang="tr-TR"/>
          </a:p>
          <a:p>
            <a:pPr marL="342900" indent="-342900" algn="just"/>
            <a:r>
              <a:rPr lang="en-US"/>
              <a:t>Most common situation is when a commercial product is an </a:t>
            </a:r>
            <a:r>
              <a:rPr lang="en-US" i="1">
                <a:solidFill>
                  <a:srgbClr val="C00000"/>
                </a:solidFill>
              </a:rPr>
              <a:t>assembly</a:t>
            </a:r>
            <a:r>
              <a:rPr lang="en-US"/>
              <a:t>,</a:t>
            </a:r>
            <a:r>
              <a:rPr lang="tr-TR"/>
              <a:t> </a:t>
            </a:r>
            <a:r>
              <a:rPr lang="en-US"/>
              <a:t>a composition of single parts, or single parts and so called </a:t>
            </a:r>
            <a:r>
              <a:rPr lang="en-US" i="1"/>
              <a:t>subassemblies</a:t>
            </a:r>
            <a:r>
              <a:rPr lang="en-US"/>
              <a:t>, which are groups of single</a:t>
            </a:r>
            <a:r>
              <a:rPr lang="tr-TR"/>
              <a:t> </a:t>
            </a:r>
            <a:r>
              <a:rPr lang="en-US"/>
              <a:t>parts </a:t>
            </a:r>
            <a:r>
              <a:rPr lang="en-US">
                <a:solidFill>
                  <a:srgbClr val="C00000"/>
                </a:solidFill>
              </a:rPr>
              <a:t>combined to serve certain purpose </a:t>
            </a:r>
            <a:r>
              <a:rPr lang="en-US"/>
              <a:t>and forming part of a </a:t>
            </a:r>
            <a:r>
              <a:rPr lang="en-US">
                <a:solidFill>
                  <a:srgbClr val="C00000"/>
                </a:solidFill>
              </a:rPr>
              <a:t>larger assembly</a:t>
            </a:r>
            <a:r>
              <a:rPr lang="en-US"/>
              <a:t>.</a:t>
            </a:r>
            <a:endParaRPr lang="tr-TR"/>
          </a:p>
          <a:p>
            <a:pPr marL="342900" indent="-342900" algn="just"/>
            <a:endParaRPr lang="tr-T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ChangeArrowheads="1"/>
          </p:cNvSpPr>
          <p:nvPr/>
        </p:nvSpPr>
        <p:spPr bwMode="auto">
          <a:xfrm>
            <a:off x="0" y="476250"/>
            <a:ext cx="5289550" cy="404813"/>
          </a:xfrm>
          <a:prstGeom prst="rect">
            <a:avLst/>
          </a:prstGeom>
          <a:solidFill>
            <a:schemeClr val="accent1"/>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b="1"/>
              <a:t>4</a:t>
            </a:r>
            <a:r>
              <a:rPr lang="en-US" b="1"/>
              <a:t>.</a:t>
            </a:r>
            <a:r>
              <a:rPr lang="tr-TR" b="1"/>
              <a:t>1</a:t>
            </a:r>
            <a:r>
              <a:rPr lang="en-US" b="1"/>
              <a:t> </a:t>
            </a:r>
            <a:r>
              <a:rPr lang="tr-TR" b="1"/>
              <a:t>INTRODUCTION TO </a:t>
            </a:r>
            <a:r>
              <a:rPr lang="en-US" b="1"/>
              <a:t>JOINING PROCESSES</a:t>
            </a:r>
            <a:r>
              <a:rPr lang="tr-TR" b="1"/>
              <a:t> </a:t>
            </a:r>
            <a:endParaRPr lang="en-US" b="1"/>
          </a:p>
        </p:txBody>
      </p:sp>
      <p:sp>
        <p:nvSpPr>
          <p:cNvPr id="3076" name="Rectangle 16"/>
          <p:cNvSpPr>
            <a:spLocks noChangeArrowheads="1"/>
          </p:cNvSpPr>
          <p:nvPr/>
        </p:nvSpPr>
        <p:spPr bwMode="auto">
          <a:xfrm>
            <a:off x="179388" y="1087438"/>
            <a:ext cx="8640762"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r>
              <a:rPr lang="en-US">
                <a:solidFill>
                  <a:srgbClr val="C00000"/>
                </a:solidFill>
              </a:rPr>
              <a:t>For example, a simple</a:t>
            </a:r>
            <a:r>
              <a:rPr lang="tr-TR">
                <a:solidFill>
                  <a:srgbClr val="C00000"/>
                </a:solidFill>
              </a:rPr>
              <a:t> </a:t>
            </a:r>
            <a:r>
              <a:rPr lang="en-US">
                <a:solidFill>
                  <a:srgbClr val="C00000"/>
                </a:solidFill>
              </a:rPr>
              <a:t>ballpoint </a:t>
            </a:r>
            <a:r>
              <a:rPr lang="en-US"/>
              <a:t>pen an assembly composed of </a:t>
            </a:r>
            <a:r>
              <a:rPr lang="en-US" u="sng"/>
              <a:t>three single parts</a:t>
            </a:r>
            <a:r>
              <a:rPr lang="en-US"/>
              <a:t>, a </a:t>
            </a:r>
            <a:r>
              <a:rPr lang="en-US" u="sng"/>
              <a:t>plastic tube and two caps, and one</a:t>
            </a:r>
            <a:r>
              <a:rPr lang="tr-TR" u="sng"/>
              <a:t> </a:t>
            </a:r>
            <a:r>
              <a:rPr lang="en-US" u="sng"/>
              <a:t>subassembly</a:t>
            </a:r>
            <a:r>
              <a:rPr lang="en-US"/>
              <a:t>, </a:t>
            </a:r>
            <a:r>
              <a:rPr lang="en-US" u="sng"/>
              <a:t>a cartridge</a:t>
            </a:r>
            <a:r>
              <a:rPr lang="en-US"/>
              <a:t>. </a:t>
            </a:r>
            <a:endParaRPr lang="tr-TR"/>
          </a:p>
          <a:p>
            <a:pPr marL="342900" indent="-342900" algn="just"/>
            <a:endParaRPr lang="tr-TR"/>
          </a:p>
          <a:p>
            <a:pPr marL="342900" indent="-342900" algn="just"/>
            <a:r>
              <a:rPr lang="en-US"/>
              <a:t>The cartridge itself can be considered as an </a:t>
            </a:r>
            <a:r>
              <a:rPr lang="en-US">
                <a:solidFill>
                  <a:srgbClr val="C00000"/>
                </a:solidFill>
              </a:rPr>
              <a:t>assembly of few more single parts</a:t>
            </a:r>
            <a:r>
              <a:rPr lang="en-US"/>
              <a:t>,</a:t>
            </a:r>
            <a:r>
              <a:rPr lang="tr-TR"/>
              <a:t> </a:t>
            </a:r>
            <a:r>
              <a:rPr lang="en-US"/>
              <a:t>in which a fine metallic or ceramic ball rotates against a supply of semisolid ink.</a:t>
            </a:r>
          </a:p>
        </p:txBody>
      </p:sp>
      <p:pic>
        <p:nvPicPr>
          <p:cNvPr id="3077"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852738"/>
            <a:ext cx="2543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075" y="285273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2870200"/>
            <a:ext cx="2743200" cy="178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ChangeArrowheads="1"/>
          </p:cNvSpPr>
          <p:nvPr/>
        </p:nvSpPr>
        <p:spPr bwMode="auto">
          <a:xfrm>
            <a:off x="250825" y="682625"/>
            <a:ext cx="8424863"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r>
              <a:rPr lang="en-US"/>
              <a:t>Manufacturing processes, in which single parts are combined to form an assembly are referred to as</a:t>
            </a:r>
            <a:r>
              <a:rPr lang="tr-TR"/>
              <a:t> </a:t>
            </a:r>
            <a:r>
              <a:rPr lang="en-US" i="1">
                <a:solidFill>
                  <a:srgbClr val="C00000"/>
                </a:solidFill>
              </a:rPr>
              <a:t>manufacturing processes for joining and assembling</a:t>
            </a:r>
            <a:r>
              <a:rPr lang="en-US">
                <a:solidFill>
                  <a:srgbClr val="C00000"/>
                </a:solidFill>
              </a:rPr>
              <a:t>.</a:t>
            </a:r>
            <a:r>
              <a:rPr lang="en-US"/>
              <a:t> </a:t>
            </a:r>
            <a:endParaRPr lang="tr-TR"/>
          </a:p>
          <a:p>
            <a:pPr marL="342900" indent="-342900" algn="just"/>
            <a:endParaRPr lang="tr-TR"/>
          </a:p>
          <a:p>
            <a:pPr marL="342900" indent="-342900" algn="just"/>
            <a:r>
              <a:rPr lang="en-US"/>
              <a:t>These processes can be divided into</a:t>
            </a:r>
            <a:r>
              <a:rPr lang="en-US">
                <a:solidFill>
                  <a:srgbClr val="C00000"/>
                </a:solidFill>
              </a:rPr>
              <a:t> two major classes</a:t>
            </a:r>
            <a:r>
              <a:rPr lang="en-US"/>
              <a:t>,</a:t>
            </a:r>
            <a:endParaRPr lang="tr-TR"/>
          </a:p>
          <a:p>
            <a:pPr marL="342900" indent="-342900" algn="just"/>
            <a:endParaRPr lang="en-US"/>
          </a:p>
          <a:p>
            <a:pPr marL="342900" indent="-342900" algn="just">
              <a:buFontTx/>
              <a:buAutoNum type="arabicPeriod"/>
            </a:pPr>
            <a:r>
              <a:rPr lang="en-US"/>
              <a:t> </a:t>
            </a:r>
            <a:r>
              <a:rPr lang="tr-TR" i="1">
                <a:solidFill>
                  <a:srgbClr val="C00000"/>
                </a:solidFill>
              </a:rPr>
              <a:t>P</a:t>
            </a:r>
            <a:r>
              <a:rPr lang="en-US" i="1">
                <a:solidFill>
                  <a:srgbClr val="C00000"/>
                </a:solidFill>
              </a:rPr>
              <a:t>rocesses for non-permanent combining</a:t>
            </a:r>
            <a:r>
              <a:rPr lang="en-US"/>
              <a:t>, which allow for multiple disassembly and</a:t>
            </a:r>
            <a:r>
              <a:rPr lang="tr-TR"/>
              <a:t> </a:t>
            </a:r>
            <a:r>
              <a:rPr lang="en-US"/>
              <a:t>assembly of single parts and/or subassemblies, and</a:t>
            </a:r>
            <a:endParaRPr lang="tr-TR"/>
          </a:p>
          <a:p>
            <a:pPr marL="342900" indent="-342900" algn="just">
              <a:buFontTx/>
              <a:buAutoNum type="arabicPeriod"/>
            </a:pPr>
            <a:endParaRPr lang="tr-TR"/>
          </a:p>
          <a:p>
            <a:pPr marL="342900" indent="-342900" algn="just">
              <a:buFontTx/>
              <a:buAutoNum type="arabicPeriod"/>
            </a:pPr>
            <a:r>
              <a:rPr lang="en-US"/>
              <a:t> </a:t>
            </a:r>
            <a:r>
              <a:rPr lang="tr-TR" i="1">
                <a:solidFill>
                  <a:srgbClr val="C00000"/>
                </a:solidFill>
              </a:rPr>
              <a:t>P</a:t>
            </a:r>
            <a:r>
              <a:rPr lang="en-US" i="1">
                <a:solidFill>
                  <a:srgbClr val="C00000"/>
                </a:solidFill>
              </a:rPr>
              <a:t>rocesses for permanent combining </a:t>
            </a:r>
            <a:r>
              <a:rPr lang="tr-TR" i="1">
                <a:solidFill>
                  <a:srgbClr val="C00000"/>
                </a:solidFill>
              </a:rPr>
              <a:t> </a:t>
            </a:r>
            <a:r>
              <a:rPr lang="en-US"/>
              <a:t>of single parts and/or subassemblies. </a:t>
            </a:r>
            <a:endParaRPr lang="tr-TR"/>
          </a:p>
          <a:p>
            <a:pPr marL="342900" indent="-342900" algn="just"/>
            <a:endParaRPr lang="tr-TR"/>
          </a:p>
          <a:p>
            <a:pPr marL="342900" indent="-342900" algn="just"/>
            <a:r>
              <a:rPr lang="en-US"/>
              <a:t>Eventual</a:t>
            </a:r>
            <a:r>
              <a:rPr lang="tr-TR"/>
              <a:t> </a:t>
            </a:r>
            <a:r>
              <a:rPr lang="en-US"/>
              <a:t>disassembly would result in </a:t>
            </a:r>
            <a:r>
              <a:rPr lang="en-US">
                <a:solidFill>
                  <a:srgbClr val="C00000"/>
                </a:solidFill>
              </a:rPr>
              <a:t>severe damages </a:t>
            </a:r>
            <a:r>
              <a:rPr lang="en-US"/>
              <a:t>to the components in the assembly and the</a:t>
            </a:r>
            <a:r>
              <a:rPr lang="tr-TR"/>
              <a:t> </a:t>
            </a:r>
            <a:r>
              <a:rPr lang="en-US"/>
              <a:t>subsequent assembly if attempted would not be possible any more.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57200" y="457200"/>
          <a:ext cx="8382000" cy="5386222"/>
        </p:xfrm>
        <a:graphic>
          <a:graphicData uri="http://schemas.openxmlformats.org/drawingml/2006/table">
            <a:tbl>
              <a:tblPr firstRow="1" firstCol="1" bandRow="1"/>
              <a:tblGrid>
                <a:gridCol w="546914">
                  <a:extLst>
                    <a:ext uri="{9D8B030D-6E8A-4147-A177-3AD203B41FA5}">
                      <a16:colId xmlns:a16="http://schemas.microsoft.com/office/drawing/2014/main" val="20000"/>
                    </a:ext>
                  </a:extLst>
                </a:gridCol>
                <a:gridCol w="5790842">
                  <a:extLst>
                    <a:ext uri="{9D8B030D-6E8A-4147-A177-3AD203B41FA5}">
                      <a16:colId xmlns:a16="http://schemas.microsoft.com/office/drawing/2014/main" val="20001"/>
                    </a:ext>
                  </a:extLst>
                </a:gridCol>
                <a:gridCol w="589809">
                  <a:extLst>
                    <a:ext uri="{9D8B030D-6E8A-4147-A177-3AD203B41FA5}">
                      <a16:colId xmlns:a16="http://schemas.microsoft.com/office/drawing/2014/main" val="20002"/>
                    </a:ext>
                  </a:extLst>
                </a:gridCol>
                <a:gridCol w="1454435">
                  <a:extLst>
                    <a:ext uri="{9D8B030D-6E8A-4147-A177-3AD203B41FA5}">
                      <a16:colId xmlns:a16="http://schemas.microsoft.com/office/drawing/2014/main" val="20003"/>
                    </a:ext>
                  </a:extLst>
                </a:gridCol>
              </a:tblGrid>
              <a:tr h="381320">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Content of Course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71955">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i="0" kern="1200" dirty="0">
                          <a:solidFill>
                            <a:schemeClr val="tx1"/>
                          </a:solidFill>
                          <a:effectLst/>
                          <a:latin typeface="+mn-lt"/>
                          <a:ea typeface="+mn-ea"/>
                          <a:cs typeface="+mn-cs"/>
                        </a:rPr>
                        <a:t>Rolling;</a:t>
                      </a:r>
                      <a:r>
                        <a:rPr lang="en-US" sz="1200" b="0" i="0" kern="1200" dirty="0">
                          <a:solidFill>
                            <a:schemeClr val="tx1"/>
                          </a:solidFill>
                          <a:effectLst/>
                          <a:latin typeface="+mn-lt"/>
                          <a:ea typeface="+mn-ea"/>
                          <a:cs typeface="+mn-cs"/>
                        </a:rPr>
                        <a:t> rolled products, rolling types: flat, shape, thread, gear, ring rolling, and rolling mill configurations.</a:t>
                      </a:r>
                    </a:p>
                    <a:p>
                      <a:r>
                        <a:rPr lang="en-US" sz="1200" b="1" i="0" kern="1200" dirty="0">
                          <a:solidFill>
                            <a:schemeClr val="tx1"/>
                          </a:solidFill>
                          <a:effectLst/>
                          <a:latin typeface="+mn-lt"/>
                          <a:ea typeface="+mn-ea"/>
                          <a:cs typeface="+mn-cs"/>
                        </a:rPr>
                        <a:t>Forging;</a:t>
                      </a:r>
                      <a:r>
                        <a:rPr lang="en-US" sz="1200" b="0" i="0" kern="1200" dirty="0">
                          <a:solidFill>
                            <a:schemeClr val="tx1"/>
                          </a:solidFill>
                          <a:effectLst/>
                          <a:latin typeface="+mn-lt"/>
                          <a:ea typeface="+mn-ea"/>
                          <a:cs typeface="+mn-cs"/>
                        </a:rPr>
                        <a:t> open die, impression die, press, upset, roll, net shape, isothermal forging and swaging.</a:t>
                      </a:r>
                    </a:p>
                    <a:p>
                      <a:r>
                        <a:rPr lang="en-US" sz="1200" b="1" i="0" kern="1200" dirty="0">
                          <a:solidFill>
                            <a:schemeClr val="tx1"/>
                          </a:solidFill>
                          <a:effectLst/>
                          <a:latin typeface="+mn-lt"/>
                          <a:ea typeface="+mn-ea"/>
                          <a:cs typeface="+mn-cs"/>
                        </a:rPr>
                        <a:t>Extrusion;</a:t>
                      </a:r>
                      <a:r>
                        <a:rPr lang="en-US" sz="1200" b="0" i="0" kern="1200" dirty="0">
                          <a:solidFill>
                            <a:schemeClr val="tx1"/>
                          </a:solidFill>
                          <a:effectLst/>
                          <a:latin typeface="+mn-lt"/>
                          <a:ea typeface="+mn-ea"/>
                          <a:cs typeface="+mn-cs"/>
                        </a:rPr>
                        <a:t> solid &amp; hollow shapes, direct &amp; indirect, hot &amp; cold, continuous &amp; discrete, impact extrusion, hydrostatic.</a:t>
                      </a: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20241">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i="0" u="sng" kern="1200" dirty="0">
                          <a:solidFill>
                            <a:schemeClr val="tx1"/>
                          </a:solidFill>
                          <a:effectLst/>
                          <a:latin typeface="+mn-lt"/>
                          <a:ea typeface="+mn-ea"/>
                          <a:cs typeface="+mn-cs"/>
                        </a:rPr>
                        <a:t>Sand Casting:</a:t>
                      </a:r>
                      <a:endParaRPr lang="en-US" sz="1200" b="0" i="0" kern="1200" dirty="0">
                        <a:solidFill>
                          <a:schemeClr val="tx1"/>
                        </a:solidFill>
                        <a:effectLst/>
                        <a:latin typeface="+mn-lt"/>
                        <a:ea typeface="+mn-ea"/>
                        <a:cs typeface="+mn-cs"/>
                      </a:endParaRPr>
                    </a:p>
                    <a:p>
                      <a:pPr lvl="1"/>
                      <a:r>
                        <a:rPr lang="en-US" sz="1200" b="1" i="0" kern="1200" dirty="0">
                          <a:solidFill>
                            <a:schemeClr val="tx1"/>
                          </a:solidFill>
                          <a:effectLst/>
                          <a:latin typeface="+mn-lt"/>
                          <a:ea typeface="+mn-ea"/>
                          <a:cs typeface="+mn-cs"/>
                        </a:rPr>
                        <a:t>Introduction:</a:t>
                      </a:r>
                      <a:r>
                        <a:rPr lang="en-US" sz="1200" b="0" i="0" kern="1200" dirty="0">
                          <a:solidFill>
                            <a:schemeClr val="tx1"/>
                          </a:solidFill>
                          <a:effectLst/>
                          <a:latin typeface="+mn-lt"/>
                          <a:ea typeface="+mn-ea"/>
                          <a:cs typeface="+mn-cs"/>
                        </a:rPr>
                        <a:t> Sand casting, molding, heating and pouring, solidification and cooling. Pattern: making, material, types, construction, pattern allowances.</a:t>
                      </a:r>
                    </a:p>
                    <a:p>
                      <a:pPr lvl="1"/>
                      <a:r>
                        <a:rPr lang="en-US" sz="1200" b="1" i="0" kern="1200" dirty="0">
                          <a:solidFill>
                            <a:schemeClr val="tx1"/>
                          </a:solidFill>
                          <a:effectLst/>
                          <a:latin typeface="+mn-lt"/>
                          <a:ea typeface="+mn-ea"/>
                          <a:cs typeface="+mn-cs"/>
                        </a:rPr>
                        <a:t>Core:</a:t>
                      </a:r>
                      <a:r>
                        <a:rPr lang="en-US" sz="1200" b="0" i="0" kern="1200" dirty="0">
                          <a:solidFill>
                            <a:schemeClr val="tx1"/>
                          </a:solidFill>
                          <a:effectLst/>
                          <a:latin typeface="+mn-lt"/>
                          <a:ea typeface="+mn-ea"/>
                          <a:cs typeface="+mn-cs"/>
                        </a:rPr>
                        <a:t> making, types, sand conditioning, testing of sand, molding process, tools and equipment, molding machines, different types of casting, cleaning and finishing of castings, inspection of castings.</a:t>
                      </a: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CLO1, CLO3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67549">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i="0" u="sng" kern="1200" dirty="0">
                          <a:solidFill>
                            <a:schemeClr val="tx1"/>
                          </a:solidFill>
                          <a:effectLst/>
                          <a:latin typeface="+mn-lt"/>
                          <a:ea typeface="+mn-ea"/>
                          <a:cs typeface="+mn-cs"/>
                        </a:rPr>
                        <a:t>Welding Processes:</a:t>
                      </a:r>
                      <a:r>
                        <a:rPr lang="en-US" sz="1200" b="0" i="0" kern="1200" dirty="0">
                          <a:solidFill>
                            <a:schemeClr val="tx1"/>
                          </a:solidFill>
                          <a:effectLst/>
                          <a:latin typeface="+mn-lt"/>
                          <a:ea typeface="+mn-ea"/>
                          <a:cs typeface="+mn-cs"/>
                        </a:rPr>
                        <a:t> Classification, Fusion welding and its types such as </a:t>
                      </a:r>
                      <a:r>
                        <a:rPr lang="en-US" sz="1200" b="0" i="0" kern="1200" dirty="0" err="1">
                          <a:solidFill>
                            <a:schemeClr val="tx1"/>
                          </a:solidFill>
                          <a:effectLst/>
                          <a:latin typeface="+mn-lt"/>
                          <a:ea typeface="+mn-ea"/>
                          <a:cs typeface="+mn-cs"/>
                        </a:rPr>
                        <a:t>oxyfuel</a:t>
                      </a:r>
                      <a:r>
                        <a:rPr lang="en-US" sz="1200" b="0" i="0" kern="1200" dirty="0">
                          <a:solidFill>
                            <a:schemeClr val="tx1"/>
                          </a:solidFill>
                          <a:effectLst/>
                          <a:latin typeface="+mn-lt"/>
                          <a:ea typeface="+mn-ea"/>
                          <a:cs typeface="+mn-cs"/>
                        </a:rPr>
                        <a:t> gas welding and oxygen torch cutting, arc welding (shielded metal, flux cored, gas metal, submerged, gas tungsten, plasma, stud welding, Arc cutting), resistance welding (spot, seam and projection. Heating, pressure, current control and power supply for resistance welding).</a:t>
                      </a:r>
                      <a:br>
                        <a:rPr lang="en-US" sz="1200" dirty="0"/>
                      </a:br>
                      <a:r>
                        <a:rPr lang="en-US" sz="1200" b="0" i="0" kern="1200" dirty="0">
                          <a:solidFill>
                            <a:schemeClr val="tx1"/>
                          </a:solidFill>
                          <a:effectLst/>
                          <a:latin typeface="+mn-lt"/>
                          <a:ea typeface="+mn-ea"/>
                          <a:cs typeface="+mn-cs"/>
                        </a:rPr>
                        <a:t>Solid state welding and its types including diffusion welding, friction welding and ultrasonic welding.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CLO2, CLO3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45157">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i="0" u="sng" kern="1200" dirty="0">
                          <a:solidFill>
                            <a:schemeClr val="tx1"/>
                          </a:solidFill>
                          <a:effectLst/>
                          <a:latin typeface="+mn-lt"/>
                          <a:ea typeface="+mn-ea"/>
                          <a:cs typeface="+mn-cs"/>
                        </a:rPr>
                        <a:t>Fabrication of Plastics:</a:t>
                      </a:r>
                      <a:r>
                        <a:rPr lang="en-US" sz="1200" b="0" i="0" kern="1200" dirty="0">
                          <a:solidFill>
                            <a:schemeClr val="tx1"/>
                          </a:solidFill>
                          <a:effectLst/>
                          <a:latin typeface="+mn-lt"/>
                          <a:ea typeface="+mn-ea"/>
                          <a:cs typeface="+mn-cs"/>
                        </a:rPr>
                        <a:t> Casting, Blow molding and its types, Compression molding, Transfer molding, Cold molding, Injection molding: injection molding machine, mold design and construction, types of mold, cooling and ejection of mold, Reaction injection molding, Welding of plastics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90600"/>
          </a:xfrm>
        </p:spPr>
        <p:txBody>
          <a:bodyPr>
            <a:normAutofit fontScale="90000"/>
          </a:bodyPr>
          <a:lstStyle/>
          <a:p>
            <a:r>
              <a:rPr lang="en-US" dirty="0"/>
              <a:t>Fundamental concept of metal rolling</a:t>
            </a:r>
          </a:p>
        </p:txBody>
      </p:sp>
      <p:sp>
        <p:nvSpPr>
          <p:cNvPr id="3" name="Content Placeholder 2"/>
          <p:cNvSpPr>
            <a:spLocks noGrp="1"/>
          </p:cNvSpPr>
          <p:nvPr>
            <p:ph idx="1"/>
          </p:nvPr>
        </p:nvSpPr>
        <p:spPr>
          <a:xfrm>
            <a:off x="457200" y="990600"/>
            <a:ext cx="5105400" cy="5867400"/>
          </a:xfrm>
        </p:spPr>
        <p:txBody>
          <a:bodyPr>
            <a:normAutofit fontScale="70000" lnSpcReduction="20000"/>
          </a:bodyPr>
          <a:lstStyle/>
          <a:p>
            <a:pPr algn="just">
              <a:buNone/>
            </a:pPr>
            <a:r>
              <a:rPr lang="en-US" dirty="0"/>
              <a:t>	1) The arc of contact between the rolls and the metal is a part of a circle.</a:t>
            </a:r>
          </a:p>
          <a:p>
            <a:pPr algn="just">
              <a:buNone/>
            </a:pPr>
            <a:endParaRPr lang="en-US" dirty="0"/>
          </a:p>
          <a:p>
            <a:pPr algn="just">
              <a:buNone/>
            </a:pPr>
            <a:r>
              <a:rPr lang="en-US" dirty="0"/>
              <a:t>	2) The coefficient of friction, µ , is constant in theory, but in reality µ varies along the arc of contact. </a:t>
            </a:r>
          </a:p>
          <a:p>
            <a:pPr algn="just">
              <a:buNone/>
            </a:pPr>
            <a:r>
              <a:rPr lang="en-US" dirty="0"/>
              <a:t>	3) The metal is considered to deform plastically during rolling.</a:t>
            </a:r>
          </a:p>
          <a:p>
            <a:pPr algn="just">
              <a:buNone/>
            </a:pPr>
            <a:r>
              <a:rPr lang="en-US" dirty="0"/>
              <a:t>	4) The volume of metal is constant before and after rolling. In practical the volume might  decrease a little bit due to close-up of pores.</a:t>
            </a:r>
          </a:p>
          <a:p>
            <a:pPr algn="just">
              <a:buNone/>
            </a:pPr>
            <a:r>
              <a:rPr lang="en-US" dirty="0"/>
              <a:t>	5) The velocity of the rolls is assumed to be constant.</a:t>
            </a:r>
          </a:p>
          <a:p>
            <a:pPr algn="just">
              <a:buNone/>
            </a:pPr>
            <a:r>
              <a:rPr lang="en-US" dirty="0"/>
              <a:t>	6) The metal only extends in the rolling direction and no extension in the width of the material.</a:t>
            </a:r>
          </a:p>
          <a:p>
            <a:pPr algn="just">
              <a:buNone/>
            </a:pPr>
            <a:r>
              <a:rPr lang="en-US"/>
              <a:t>	7</a:t>
            </a:r>
            <a:r>
              <a:rPr lang="en-US" dirty="0"/>
              <a:t>) The cross sectional area normal to the rolling direction is not distorted.</a:t>
            </a:r>
          </a:p>
        </p:txBody>
      </p:sp>
      <p:pic>
        <p:nvPicPr>
          <p:cNvPr id="1026" name="Picture 2"/>
          <p:cNvPicPr>
            <a:picLocks noChangeAspect="1" noChangeArrowheads="1"/>
          </p:cNvPicPr>
          <p:nvPr/>
        </p:nvPicPr>
        <p:blipFill>
          <a:blip r:embed="rId2" cstate="print"/>
          <a:srcRect/>
          <a:stretch>
            <a:fillRect/>
          </a:stretch>
        </p:blipFill>
        <p:spPr bwMode="auto">
          <a:xfrm>
            <a:off x="5638800" y="1676400"/>
            <a:ext cx="3400356" cy="3352800"/>
          </a:xfrm>
          <a:prstGeom prst="rect">
            <a:avLst/>
          </a:prstGeom>
          <a:noFill/>
          <a:ln w="9525">
            <a:noFill/>
            <a:miter lim="800000"/>
            <a:headEnd/>
            <a:tailEnd/>
          </a:ln>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323850" y="527050"/>
            <a:ext cx="806450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defRPr/>
            </a:pPr>
            <a:r>
              <a:rPr lang="en-US" dirty="0">
                <a:latin typeface="Arial" panose="020B0604020202020204" pitchFamily="34" charset="0"/>
              </a:rPr>
              <a:t>Further classification is possible with respect to the </a:t>
            </a:r>
            <a:r>
              <a:rPr lang="en-US" dirty="0">
                <a:solidFill>
                  <a:srgbClr val="C00000"/>
                </a:solidFill>
                <a:latin typeface="Arial" panose="020B0604020202020204" pitchFamily="34" charset="0"/>
              </a:rPr>
              <a:t>operational methods </a:t>
            </a:r>
            <a:r>
              <a:rPr lang="en-US" dirty="0">
                <a:latin typeface="Arial" panose="020B0604020202020204" pitchFamily="34" charset="0"/>
              </a:rPr>
              <a:t>used as follows,</a:t>
            </a:r>
            <a:endParaRPr lang="tr-TR" dirty="0">
              <a:latin typeface="Arial" panose="020B0604020202020204" pitchFamily="34" charset="0"/>
            </a:endParaRPr>
          </a:p>
          <a:p>
            <a:pPr marL="342900" indent="-342900" algn="just">
              <a:defRPr/>
            </a:pPr>
            <a:endParaRPr lang="en-US" dirty="0">
              <a:latin typeface="Arial" panose="020B0604020202020204" pitchFamily="34" charset="0"/>
            </a:endParaRPr>
          </a:p>
          <a:p>
            <a:pPr marL="342900" indent="-342900" algn="just">
              <a:buFontTx/>
              <a:buChar char="•"/>
              <a:defRPr/>
            </a:pPr>
            <a:r>
              <a:rPr lang="en-US" i="1" dirty="0">
                <a:solidFill>
                  <a:srgbClr val="C00000"/>
                </a:solidFill>
                <a:latin typeface="Arial" panose="020B0604020202020204" pitchFamily="34" charset="0"/>
              </a:rPr>
              <a:t>mechanical assembly</a:t>
            </a:r>
            <a:r>
              <a:rPr lang="en-US" dirty="0">
                <a:solidFill>
                  <a:srgbClr val="C00000"/>
                </a:solidFill>
                <a:latin typeface="Arial" panose="020B0604020202020204" pitchFamily="34" charset="0"/>
              </a:rPr>
              <a:t>, </a:t>
            </a:r>
            <a:r>
              <a:rPr lang="en-US" dirty="0">
                <a:latin typeface="Arial" panose="020B0604020202020204" pitchFamily="34" charset="0"/>
              </a:rPr>
              <a:t>which involves the use of various </a:t>
            </a:r>
            <a:r>
              <a:rPr lang="en-US" dirty="0">
                <a:solidFill>
                  <a:srgbClr val="C00000"/>
                </a:solidFill>
                <a:latin typeface="Arial" panose="020B0604020202020204" pitchFamily="34" charset="0"/>
              </a:rPr>
              <a:t>fastening methods</a:t>
            </a:r>
            <a:r>
              <a:rPr lang="en-US" dirty="0">
                <a:latin typeface="Arial" panose="020B0604020202020204" pitchFamily="34" charset="0"/>
              </a:rPr>
              <a:t> to mechanically</a:t>
            </a:r>
            <a:r>
              <a:rPr lang="tr-TR" dirty="0">
                <a:latin typeface="Arial" panose="020B0604020202020204" pitchFamily="34" charset="0"/>
              </a:rPr>
              <a:t> </a:t>
            </a:r>
            <a:r>
              <a:rPr lang="en-US" dirty="0">
                <a:latin typeface="Arial" panose="020B0604020202020204" pitchFamily="34" charset="0"/>
              </a:rPr>
              <a:t>attach two (or more) parts and/or subassemblies together. </a:t>
            </a:r>
            <a:endParaRPr lang="tr-TR" dirty="0">
              <a:latin typeface="Arial" panose="020B0604020202020204" pitchFamily="34" charset="0"/>
            </a:endParaRPr>
          </a:p>
          <a:p>
            <a:pPr algn="just">
              <a:defRPr/>
            </a:pPr>
            <a:endParaRPr lang="tr-TR" dirty="0">
              <a:latin typeface="Arial" panose="020B0604020202020204" pitchFamily="34" charset="0"/>
            </a:endParaRPr>
          </a:p>
          <a:p>
            <a:pPr algn="just">
              <a:defRPr/>
            </a:pPr>
            <a:r>
              <a:rPr lang="en-US" dirty="0">
                <a:latin typeface="Arial" panose="020B0604020202020204" pitchFamily="34" charset="0"/>
              </a:rPr>
              <a:t>This group includes</a:t>
            </a:r>
            <a:r>
              <a:rPr lang="tr-TR" dirty="0">
                <a:latin typeface="Arial" panose="020B0604020202020204" pitchFamily="34" charset="0"/>
              </a:rPr>
              <a:t> </a:t>
            </a:r>
            <a:r>
              <a:rPr lang="en-US" dirty="0">
                <a:latin typeface="Arial" panose="020B0604020202020204" pitchFamily="34" charset="0"/>
              </a:rPr>
              <a:t>processes for permanent </a:t>
            </a:r>
            <a:r>
              <a:rPr lang="en-US" u="sng" dirty="0">
                <a:latin typeface="Arial" panose="020B0604020202020204" pitchFamily="34" charset="0"/>
              </a:rPr>
              <a:t>(</a:t>
            </a:r>
            <a:r>
              <a:rPr lang="en-US" i="1" u="sng" dirty="0">
                <a:latin typeface="Arial" panose="020B0604020202020204" pitchFamily="34" charset="0"/>
              </a:rPr>
              <a:t>riveting</a:t>
            </a:r>
            <a:r>
              <a:rPr lang="en-US" u="sng" dirty="0">
                <a:latin typeface="Arial" panose="020B0604020202020204" pitchFamily="34" charset="0"/>
              </a:rPr>
              <a:t>, </a:t>
            </a:r>
            <a:r>
              <a:rPr lang="en-US" i="1" u="sng" dirty="0">
                <a:latin typeface="Arial" panose="020B0604020202020204" pitchFamily="34" charset="0"/>
              </a:rPr>
              <a:t>press </a:t>
            </a:r>
            <a:r>
              <a:rPr lang="en-US" u="sng" dirty="0">
                <a:latin typeface="Arial" panose="020B0604020202020204" pitchFamily="34" charset="0"/>
              </a:rPr>
              <a:t>or </a:t>
            </a:r>
            <a:r>
              <a:rPr lang="en-US" i="1" u="sng" dirty="0">
                <a:latin typeface="Arial" panose="020B0604020202020204" pitchFamily="34" charset="0"/>
              </a:rPr>
              <a:t>shrink fitting</a:t>
            </a:r>
            <a:r>
              <a:rPr lang="en-US" u="sng" dirty="0">
                <a:latin typeface="Arial" panose="020B0604020202020204" pitchFamily="34" charset="0"/>
              </a:rPr>
              <a:t>) or non-permanent (assembly</a:t>
            </a:r>
            <a:r>
              <a:rPr lang="tr-TR" u="sng" dirty="0">
                <a:latin typeface="Arial" panose="020B0604020202020204" pitchFamily="34" charset="0"/>
              </a:rPr>
              <a:t> </a:t>
            </a:r>
            <a:r>
              <a:rPr lang="en-US" u="sng" dirty="0">
                <a:latin typeface="Arial" panose="020B0604020202020204" pitchFamily="34" charset="0"/>
              </a:rPr>
              <a:t>with </a:t>
            </a:r>
            <a:r>
              <a:rPr lang="en-US" i="1" u="sng" dirty="0">
                <a:latin typeface="Arial" panose="020B0604020202020204" pitchFamily="34" charset="0"/>
              </a:rPr>
              <a:t>threaded fasteners</a:t>
            </a:r>
            <a:r>
              <a:rPr lang="en-US" u="sng" dirty="0">
                <a:latin typeface="Arial" panose="020B0604020202020204" pitchFamily="34" charset="0"/>
              </a:rPr>
              <a:t>) assembly</a:t>
            </a:r>
            <a:r>
              <a:rPr lang="en-US" dirty="0">
                <a:latin typeface="Arial" panose="020B0604020202020204" pitchFamily="34" charset="0"/>
              </a:rPr>
              <a:t>;</a:t>
            </a:r>
            <a:endParaRPr lang="tr-TR" dirty="0">
              <a:latin typeface="Arial" panose="020B0604020202020204" pitchFamily="34" charset="0"/>
            </a:endParaRPr>
          </a:p>
          <a:p>
            <a:pPr algn="just">
              <a:defRPr/>
            </a:pPr>
            <a:endParaRPr lang="tr-TR" dirty="0">
              <a:latin typeface="Arial" panose="020B0604020202020204" pitchFamily="34" charset="0"/>
            </a:endParaRPr>
          </a:p>
          <a:p>
            <a:pPr algn="just">
              <a:defRPr/>
            </a:pPr>
            <a:endParaRPr lang="en-US" dirty="0">
              <a:latin typeface="Arial" panose="020B0604020202020204" pitchFamily="34" charset="0"/>
            </a:endParaRPr>
          </a:p>
          <a:p>
            <a:pPr marL="342900" indent="-342900" algn="just">
              <a:buFontTx/>
              <a:buChar char="•"/>
              <a:defRPr/>
            </a:pPr>
            <a:r>
              <a:rPr lang="en-US" dirty="0">
                <a:latin typeface="Arial" panose="020B0604020202020204" pitchFamily="34" charset="0"/>
              </a:rPr>
              <a:t> </a:t>
            </a:r>
            <a:r>
              <a:rPr lang="en-US" i="1" dirty="0">
                <a:solidFill>
                  <a:srgbClr val="C00000"/>
                </a:solidFill>
                <a:latin typeface="Arial" panose="020B0604020202020204" pitchFamily="34" charset="0"/>
              </a:rPr>
              <a:t>joining processes</a:t>
            </a:r>
            <a:r>
              <a:rPr lang="en-US" dirty="0">
                <a:latin typeface="Arial" panose="020B0604020202020204" pitchFamily="34" charset="0"/>
              </a:rPr>
              <a:t>, in which two (or more) parts and/or subassemblies are jointed together</a:t>
            </a:r>
            <a:r>
              <a:rPr lang="tr-TR" dirty="0">
                <a:latin typeface="Arial" panose="020B0604020202020204" pitchFamily="34" charset="0"/>
              </a:rPr>
              <a:t> </a:t>
            </a:r>
            <a:r>
              <a:rPr lang="en-US" dirty="0">
                <a:latin typeface="Arial" panose="020B0604020202020204" pitchFamily="34" charset="0"/>
              </a:rPr>
              <a:t>to form a </a:t>
            </a:r>
            <a:r>
              <a:rPr lang="en-US" dirty="0">
                <a:solidFill>
                  <a:srgbClr val="C00000"/>
                </a:solidFill>
                <a:latin typeface="Arial" panose="020B0604020202020204" pitchFamily="34" charset="0"/>
              </a:rPr>
              <a:t>permanent assembly</a:t>
            </a:r>
            <a:r>
              <a:rPr lang="en-US" dirty="0">
                <a:latin typeface="Arial" panose="020B0604020202020204" pitchFamily="34" charset="0"/>
              </a:rPr>
              <a:t>.</a:t>
            </a:r>
            <a:endParaRPr lang="tr-TR" dirty="0">
              <a:latin typeface="Arial" panose="020B0604020202020204" pitchFamily="34" charset="0"/>
            </a:endParaRPr>
          </a:p>
          <a:p>
            <a:pPr marL="342900" indent="-342900" algn="just">
              <a:defRPr/>
            </a:pPr>
            <a:endParaRPr lang="tr-TR" dirty="0">
              <a:latin typeface="Arial" panose="020B0604020202020204" pitchFamily="34" charset="0"/>
            </a:endParaRPr>
          </a:p>
          <a:p>
            <a:pPr marL="342900" indent="-342900" algn="just">
              <a:defRPr/>
            </a:pPr>
            <a:r>
              <a:rPr lang="en-US" sz="2000" dirty="0">
                <a:solidFill>
                  <a:srgbClr val="002060"/>
                </a:solidFill>
                <a:latin typeface="Arial" panose="020B0604020202020204" pitchFamily="34" charset="0"/>
              </a:rPr>
              <a:t>Examples</a:t>
            </a:r>
            <a:r>
              <a:rPr lang="en-US" sz="2000" dirty="0">
                <a:solidFill>
                  <a:srgbClr val="CC3300"/>
                </a:solidFill>
                <a:latin typeface="Arial" panose="020B0604020202020204" pitchFamily="34" charset="0"/>
              </a:rPr>
              <a:t> are </a:t>
            </a:r>
            <a:r>
              <a:rPr lang="en-US" sz="2000" i="1" dirty="0">
                <a:solidFill>
                  <a:srgbClr val="CC3300"/>
                </a:solidFill>
                <a:latin typeface="Arial" panose="020B0604020202020204" pitchFamily="34" charset="0"/>
              </a:rPr>
              <a:t>welding</a:t>
            </a:r>
            <a:r>
              <a:rPr lang="en-US" sz="2000" dirty="0">
                <a:solidFill>
                  <a:srgbClr val="CC3300"/>
                </a:solidFill>
                <a:latin typeface="Arial" panose="020B0604020202020204" pitchFamily="34" charset="0"/>
              </a:rPr>
              <a:t>, </a:t>
            </a:r>
            <a:r>
              <a:rPr lang="en-US" sz="2000" i="1" dirty="0">
                <a:solidFill>
                  <a:srgbClr val="CC3300"/>
                </a:solidFill>
                <a:latin typeface="Arial" panose="020B0604020202020204" pitchFamily="34" charset="0"/>
              </a:rPr>
              <a:t>adhesive bonding</a:t>
            </a:r>
            <a:r>
              <a:rPr lang="en-US" sz="2000" dirty="0">
                <a:solidFill>
                  <a:srgbClr val="CC3300"/>
                </a:solidFill>
                <a:latin typeface="Arial" panose="020B0604020202020204" pitchFamily="34" charset="0"/>
              </a:rPr>
              <a:t>, </a:t>
            </a:r>
            <a:r>
              <a:rPr lang="en-US" sz="2000" i="1" dirty="0">
                <a:solidFill>
                  <a:srgbClr val="CC3300"/>
                </a:solidFill>
                <a:latin typeface="Arial" panose="020B0604020202020204" pitchFamily="34" charset="0"/>
              </a:rPr>
              <a:t>brazing </a:t>
            </a:r>
            <a:r>
              <a:rPr lang="en-US" sz="2000" dirty="0">
                <a:solidFill>
                  <a:srgbClr val="CC3300"/>
                </a:solidFill>
                <a:latin typeface="Arial" panose="020B0604020202020204" pitchFamily="34" charset="0"/>
              </a:rPr>
              <a:t>and</a:t>
            </a:r>
            <a:r>
              <a:rPr lang="tr-TR" sz="2000" dirty="0">
                <a:solidFill>
                  <a:srgbClr val="CC3300"/>
                </a:solidFill>
                <a:latin typeface="Arial" panose="020B0604020202020204" pitchFamily="34" charset="0"/>
              </a:rPr>
              <a:t> </a:t>
            </a:r>
            <a:r>
              <a:rPr lang="en-US" sz="2000" i="1" dirty="0">
                <a:solidFill>
                  <a:srgbClr val="CC3300"/>
                </a:solidFill>
                <a:latin typeface="Arial" panose="020B0604020202020204" pitchFamily="34" charset="0"/>
              </a:rPr>
              <a:t>soldering</a:t>
            </a:r>
            <a:r>
              <a:rPr lang="en-US" sz="2000" dirty="0">
                <a:solidFill>
                  <a:srgbClr val="CC3300"/>
                </a:solidFill>
                <a:latin typeface="Arial" panose="020B0604020202020204" pitchFamily="34" charset="0"/>
              </a:rPr>
              <a:t>.</a:t>
            </a:r>
          </a:p>
          <a:p>
            <a:pPr marL="342900" indent="-342900" algn="just">
              <a:defRPr/>
            </a:pPr>
            <a:endParaRPr lang="tr-TR" sz="2400" dirty="0">
              <a:latin typeface="Arial" panose="020B0604020202020204" pitchFamily="34" charset="0"/>
            </a:endParaRPr>
          </a:p>
          <a:p>
            <a:pPr marL="342900" indent="-342900" algn="just">
              <a:defRPr/>
            </a:pPr>
            <a:r>
              <a:rPr lang="en-US" dirty="0">
                <a:latin typeface="Arial" panose="020B0604020202020204" pitchFamily="34" charset="0"/>
              </a:rPr>
              <a:t>Most of these processes are discussed in the present chapter.</a:t>
            </a:r>
          </a:p>
          <a:p>
            <a:pPr marL="342900" indent="-342900" algn="just">
              <a:defRPr/>
            </a:pPr>
            <a:endParaRPr lang="en-US" dirty="0">
              <a:latin typeface="Arial" panose="020B0604020202020204" pitchFamily="34" charset="0"/>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404813"/>
            <a:ext cx="3473450" cy="404812"/>
          </a:xfrm>
          <a:prstGeom prst="rect">
            <a:avLst/>
          </a:prstGeom>
          <a:solidFill>
            <a:schemeClr val="accent1"/>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b="1"/>
              <a:t>4</a:t>
            </a:r>
            <a:r>
              <a:rPr lang="en-US" b="1"/>
              <a:t>.</a:t>
            </a:r>
            <a:r>
              <a:rPr lang="tr-TR" b="1"/>
              <a:t>2</a:t>
            </a:r>
            <a:r>
              <a:rPr lang="en-US" b="1"/>
              <a:t> </a:t>
            </a:r>
            <a:r>
              <a:rPr lang="tr-TR" b="1"/>
              <a:t>MECHANICAL ASSEMBLY</a:t>
            </a:r>
          </a:p>
        </p:txBody>
      </p:sp>
      <p:sp>
        <p:nvSpPr>
          <p:cNvPr id="6147" name="Rectangle 3"/>
          <p:cNvSpPr>
            <a:spLocks noChangeArrowheads="1"/>
          </p:cNvSpPr>
          <p:nvPr/>
        </p:nvSpPr>
        <p:spPr bwMode="auto">
          <a:xfrm>
            <a:off x="250825" y="1052513"/>
            <a:ext cx="8713788"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For purpose of organization, we divide processes for </a:t>
            </a:r>
            <a:r>
              <a:rPr lang="en-US">
                <a:solidFill>
                  <a:srgbClr val="C00000"/>
                </a:solidFill>
              </a:rPr>
              <a:t>mechanical assembly into the following categories;</a:t>
            </a:r>
            <a:endParaRPr lang="tr-TR">
              <a:solidFill>
                <a:srgbClr val="C00000"/>
              </a:solidFill>
            </a:endParaRPr>
          </a:p>
          <a:p>
            <a:pPr algn="just"/>
            <a:endParaRPr lang="tr-TR"/>
          </a:p>
          <a:p>
            <a:pPr algn="just">
              <a:buFontTx/>
              <a:buChar char="•"/>
            </a:pPr>
            <a:r>
              <a:rPr lang="tr-TR"/>
              <a:t>	</a:t>
            </a:r>
            <a:r>
              <a:rPr lang="en-US" i="1">
                <a:solidFill>
                  <a:srgbClr val="C00000"/>
                </a:solidFill>
              </a:rPr>
              <a:t>processes for non-permanent assembly </a:t>
            </a:r>
            <a:r>
              <a:rPr lang="en-US"/>
              <a:t>with </a:t>
            </a:r>
            <a:r>
              <a:rPr lang="en-US" u="sng"/>
              <a:t>threaded fasteners - screws, bolts, studs,</a:t>
            </a:r>
            <a:r>
              <a:rPr lang="tr-TR" u="sng"/>
              <a:t> </a:t>
            </a:r>
            <a:r>
              <a:rPr lang="en-US" u="sng"/>
              <a:t>and nuts</a:t>
            </a:r>
            <a:endParaRPr lang="tr-TR"/>
          </a:p>
          <a:p>
            <a:pPr algn="just"/>
            <a:endParaRPr lang="tr-TR"/>
          </a:p>
          <a:p>
            <a:pPr algn="just">
              <a:buFontTx/>
              <a:buChar char="•"/>
            </a:pPr>
            <a:r>
              <a:rPr lang="tr-TR"/>
              <a:t>           </a:t>
            </a:r>
            <a:r>
              <a:rPr lang="en-US"/>
              <a:t> </a:t>
            </a:r>
            <a:r>
              <a:rPr lang="en-US" i="1">
                <a:solidFill>
                  <a:srgbClr val="C00000"/>
                </a:solidFill>
              </a:rPr>
              <a:t>processes for permanent assembly</a:t>
            </a:r>
            <a:r>
              <a:rPr lang="en-US"/>
              <a:t>, which include assembly </a:t>
            </a:r>
            <a:r>
              <a:rPr lang="en-US" u="sng"/>
              <a:t>with rivets, and press and</a:t>
            </a:r>
            <a:r>
              <a:rPr lang="tr-TR" u="sng"/>
              <a:t> </a:t>
            </a:r>
            <a:r>
              <a:rPr lang="en-US" u="sng"/>
              <a:t>shrink fits</a:t>
            </a:r>
            <a:r>
              <a:rPr lang="en-US"/>
              <a:t>.</a:t>
            </a:r>
          </a:p>
          <a:p>
            <a:pPr algn="just"/>
            <a:endParaRPr lang="en-US"/>
          </a:p>
        </p:txBody>
      </p:sp>
      <p:sp>
        <p:nvSpPr>
          <p:cNvPr id="6148" name="Rectangle 4"/>
          <p:cNvSpPr>
            <a:spLocks noChangeArrowheads="1"/>
          </p:cNvSpPr>
          <p:nvPr/>
        </p:nvSpPr>
        <p:spPr bwMode="auto">
          <a:xfrm>
            <a:off x="395288" y="0"/>
            <a:ext cx="8229600" cy="274638"/>
          </a:xfrm>
          <a:prstGeom prst="rect">
            <a:avLst/>
          </a:prstGeom>
          <a:solidFill>
            <a:srgbClr val="008000">
              <a:alpha val="50195"/>
            </a:srgbClr>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tr-TR" sz="1200">
                <a:solidFill>
                  <a:schemeClr val="tx2"/>
                </a:solidFill>
              </a:rPr>
              <a:t>ME 333    PRODUCTION PROCESSES II</a:t>
            </a:r>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3854450"/>
            <a:ext cx="251460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3851275"/>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3851275"/>
            <a:ext cx="2032000" cy="152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3860800"/>
            <a:ext cx="1455737"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179388" y="1125538"/>
            <a:ext cx="8640762"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b="1" i="1">
                <a:solidFill>
                  <a:srgbClr val="C00000"/>
                </a:solidFill>
              </a:rPr>
              <a:t>Threaded fasteners </a:t>
            </a:r>
            <a:r>
              <a:rPr lang="en-US"/>
              <a:t>are components that have </a:t>
            </a:r>
            <a:r>
              <a:rPr lang="en-US">
                <a:solidFill>
                  <a:srgbClr val="C00000"/>
                </a:solidFill>
              </a:rPr>
              <a:t>external or internal threads </a:t>
            </a:r>
            <a:r>
              <a:rPr lang="en-US"/>
              <a:t>for assembly of parts. The</a:t>
            </a:r>
            <a:r>
              <a:rPr lang="tr-TR"/>
              <a:t> </a:t>
            </a:r>
            <a:r>
              <a:rPr lang="en-US"/>
              <a:t>common threaded fastener types are </a:t>
            </a:r>
            <a:r>
              <a:rPr lang="en-US" i="1">
                <a:solidFill>
                  <a:srgbClr val="C00000"/>
                </a:solidFill>
              </a:rPr>
              <a:t>screws</a:t>
            </a:r>
            <a:r>
              <a:rPr lang="en-US">
                <a:solidFill>
                  <a:srgbClr val="C00000"/>
                </a:solidFill>
              </a:rPr>
              <a:t>, </a:t>
            </a:r>
            <a:r>
              <a:rPr lang="en-US" i="1">
                <a:solidFill>
                  <a:srgbClr val="C00000"/>
                </a:solidFill>
              </a:rPr>
              <a:t>bolts</a:t>
            </a:r>
            <a:r>
              <a:rPr lang="en-US">
                <a:solidFill>
                  <a:srgbClr val="C00000"/>
                </a:solidFill>
              </a:rPr>
              <a:t>, </a:t>
            </a:r>
            <a:r>
              <a:rPr lang="en-US" i="1">
                <a:solidFill>
                  <a:srgbClr val="C00000"/>
                </a:solidFill>
              </a:rPr>
              <a:t>studs </a:t>
            </a:r>
            <a:r>
              <a:rPr lang="en-US">
                <a:solidFill>
                  <a:srgbClr val="C00000"/>
                </a:solidFill>
              </a:rPr>
              <a:t>and </a:t>
            </a:r>
            <a:r>
              <a:rPr lang="en-US" i="1">
                <a:solidFill>
                  <a:srgbClr val="C00000"/>
                </a:solidFill>
              </a:rPr>
              <a:t>nuts</a:t>
            </a:r>
            <a:r>
              <a:rPr lang="en-US"/>
              <a:t>.</a:t>
            </a:r>
          </a:p>
          <a:p>
            <a:pPr algn="just">
              <a:buFontTx/>
              <a:buChar char="•"/>
            </a:pPr>
            <a:endParaRPr lang="tr-TR"/>
          </a:p>
          <a:p>
            <a:pPr algn="just">
              <a:buFontTx/>
              <a:buChar char="•"/>
            </a:pPr>
            <a:r>
              <a:rPr lang="tr-TR"/>
              <a:t>      </a:t>
            </a:r>
            <a:r>
              <a:rPr lang="en-US" b="1" i="1">
                <a:solidFill>
                  <a:srgbClr val="C00000"/>
                </a:solidFill>
              </a:rPr>
              <a:t>bolt </a:t>
            </a:r>
            <a:r>
              <a:rPr lang="en-US"/>
              <a:t>is an </a:t>
            </a:r>
            <a:r>
              <a:rPr lang="en-US" u="sng"/>
              <a:t>externally threaded </a:t>
            </a:r>
            <a:r>
              <a:rPr lang="en-US"/>
              <a:t>fastener that is inserted through holes in</a:t>
            </a:r>
            <a:r>
              <a:rPr lang="tr-TR"/>
              <a:t> </a:t>
            </a:r>
            <a:r>
              <a:rPr lang="en-US"/>
              <a:t>the parts</a:t>
            </a:r>
            <a:r>
              <a:rPr lang="tr-TR"/>
              <a:t> </a:t>
            </a:r>
            <a:r>
              <a:rPr lang="en-US"/>
              <a:t>and</a:t>
            </a:r>
            <a:r>
              <a:rPr lang="tr-TR"/>
              <a:t> </a:t>
            </a:r>
            <a:r>
              <a:rPr lang="en-US"/>
              <a:t>screwed into a nut on the opposite side;</a:t>
            </a:r>
            <a:endParaRPr lang="tr-TR"/>
          </a:p>
          <a:p>
            <a:pPr algn="just">
              <a:buFontTx/>
              <a:buChar char="•"/>
            </a:pPr>
            <a:endParaRPr lang="en-US"/>
          </a:p>
          <a:p>
            <a:pPr algn="just">
              <a:buFontTx/>
              <a:buChar char="•"/>
            </a:pPr>
            <a:r>
              <a:rPr lang="tr-TR"/>
              <a:t>      </a:t>
            </a:r>
            <a:r>
              <a:rPr lang="en-US" b="1" i="1">
                <a:solidFill>
                  <a:srgbClr val="C00000"/>
                </a:solidFill>
              </a:rPr>
              <a:t>screw</a:t>
            </a:r>
            <a:r>
              <a:rPr lang="en-US" i="1"/>
              <a:t> </a:t>
            </a:r>
            <a:r>
              <a:rPr lang="en-US"/>
              <a:t>is an </a:t>
            </a:r>
            <a:r>
              <a:rPr lang="en-US" u="sng"/>
              <a:t>externally threaded fastener </a:t>
            </a:r>
            <a:r>
              <a:rPr lang="en-US"/>
              <a:t>that is generally assembled into a </a:t>
            </a:r>
            <a:r>
              <a:rPr lang="en-US" u="sng"/>
              <a:t>blind</a:t>
            </a:r>
            <a:r>
              <a:rPr lang="tr-TR" u="sng"/>
              <a:t> </a:t>
            </a:r>
            <a:r>
              <a:rPr lang="en-US" u="sng"/>
              <a:t>threaded</a:t>
            </a:r>
            <a:r>
              <a:rPr lang="tr-TR" u="sng"/>
              <a:t> </a:t>
            </a:r>
            <a:r>
              <a:rPr lang="en-US" u="sng"/>
              <a:t>hole </a:t>
            </a:r>
            <a:r>
              <a:rPr lang="en-US"/>
              <a:t>and </a:t>
            </a:r>
            <a:r>
              <a:rPr lang="en-US" u="sng"/>
              <a:t>no nut is required</a:t>
            </a:r>
            <a:r>
              <a:rPr lang="en-US"/>
              <a:t>;</a:t>
            </a:r>
            <a:endParaRPr lang="tr-TR"/>
          </a:p>
          <a:p>
            <a:pPr algn="just">
              <a:buFontTx/>
              <a:buChar char="•"/>
            </a:pPr>
            <a:endParaRPr lang="en-US"/>
          </a:p>
          <a:p>
            <a:pPr algn="just">
              <a:buFontTx/>
              <a:buChar char="•"/>
            </a:pPr>
            <a:r>
              <a:rPr lang="tr-TR"/>
              <a:t>     </a:t>
            </a:r>
            <a:r>
              <a:rPr lang="tr-TR" b="1">
                <a:solidFill>
                  <a:srgbClr val="C00000"/>
                </a:solidFill>
              </a:rPr>
              <a:t> </a:t>
            </a:r>
            <a:r>
              <a:rPr lang="en-US" b="1" i="1">
                <a:solidFill>
                  <a:srgbClr val="C00000"/>
                </a:solidFill>
              </a:rPr>
              <a:t>stud </a:t>
            </a:r>
            <a:r>
              <a:rPr lang="en-US"/>
              <a:t>is an </a:t>
            </a:r>
            <a:r>
              <a:rPr lang="en-US" u="sng"/>
              <a:t>externally threaded fastener</a:t>
            </a:r>
            <a:r>
              <a:rPr lang="en-US"/>
              <a:t>, but without the usual head </a:t>
            </a:r>
            <a:r>
              <a:rPr lang="tr-TR"/>
              <a:t>	</a:t>
            </a:r>
            <a:r>
              <a:rPr lang="en-US"/>
              <a:t>possessed by a</a:t>
            </a:r>
            <a:r>
              <a:rPr lang="tr-TR"/>
              <a:t> </a:t>
            </a:r>
            <a:r>
              <a:rPr lang="en-US"/>
              <a:t>bolt.</a:t>
            </a:r>
            <a:r>
              <a:rPr lang="tr-TR"/>
              <a:t> </a:t>
            </a:r>
            <a:r>
              <a:rPr lang="en-US"/>
              <a:t>Studs can also be used to assemble two parts using a nut. They are available with threads</a:t>
            </a:r>
            <a:r>
              <a:rPr lang="tr-TR"/>
              <a:t> </a:t>
            </a:r>
            <a:r>
              <a:rPr lang="en-US"/>
              <a:t>on one end or both;</a:t>
            </a:r>
            <a:endParaRPr lang="tr-TR"/>
          </a:p>
          <a:p>
            <a:pPr algn="just">
              <a:buFontTx/>
              <a:buChar char="•"/>
            </a:pPr>
            <a:endParaRPr lang="tr-TR"/>
          </a:p>
          <a:p>
            <a:pPr algn="just">
              <a:buFontTx/>
              <a:buChar char="•"/>
            </a:pPr>
            <a:r>
              <a:rPr lang="tr-TR" i="1"/>
              <a:t>      </a:t>
            </a:r>
            <a:r>
              <a:rPr lang="en-US" b="1" i="1">
                <a:solidFill>
                  <a:srgbClr val="C00000"/>
                </a:solidFill>
              </a:rPr>
              <a:t>nut</a:t>
            </a:r>
            <a:r>
              <a:rPr lang="en-US" i="1"/>
              <a:t> </a:t>
            </a:r>
            <a:r>
              <a:rPr lang="en-US"/>
              <a:t>is an </a:t>
            </a:r>
            <a:r>
              <a:rPr lang="en-US" u="sng"/>
              <a:t>internally threaded fastener </a:t>
            </a:r>
            <a:r>
              <a:rPr lang="en-US"/>
              <a:t>having standard threads.</a:t>
            </a:r>
          </a:p>
        </p:txBody>
      </p:sp>
      <p:sp>
        <p:nvSpPr>
          <p:cNvPr id="7172" name="Rectangle 5"/>
          <p:cNvSpPr>
            <a:spLocks noChangeArrowheads="1"/>
          </p:cNvSpPr>
          <p:nvPr/>
        </p:nvSpPr>
        <p:spPr bwMode="auto">
          <a:xfrm>
            <a:off x="-3175" y="493713"/>
            <a:ext cx="4838700" cy="369887"/>
          </a:xfrm>
          <a:prstGeom prst="rect">
            <a:avLst/>
          </a:prstGeom>
          <a:solidFill>
            <a:schemeClr val="accent1"/>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b="1"/>
              <a:t>4</a:t>
            </a:r>
            <a:r>
              <a:rPr lang="en-US" b="1"/>
              <a:t>.</a:t>
            </a:r>
            <a:r>
              <a:rPr lang="tr-TR" b="1"/>
              <a:t>2.1 </a:t>
            </a:r>
            <a:r>
              <a:rPr lang="en-US" i="1"/>
              <a:t>Processes for </a:t>
            </a:r>
            <a:r>
              <a:rPr lang="en-US" i="1">
                <a:solidFill>
                  <a:srgbClr val="C00000"/>
                </a:solidFill>
              </a:rPr>
              <a:t>non-permanent assembly</a:t>
            </a:r>
            <a:endParaRPr lang="tr-TR" b="1">
              <a:solidFill>
                <a:srgbClr val="C00000"/>
              </a:solidFill>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endParaRPr lang="en-US" sz="4000" b="1" dirty="0"/>
          </a:p>
          <a:p>
            <a:pPr marL="0" indent="0">
              <a:buNone/>
            </a:pPr>
            <a:endParaRPr lang="en-US" sz="4000" b="1" dirty="0"/>
          </a:p>
          <a:p>
            <a:pPr marL="0" indent="0">
              <a:buNone/>
            </a:pPr>
            <a:endParaRPr lang="en-US" sz="4000" b="1" dirty="0"/>
          </a:p>
          <a:p>
            <a:pPr marL="0" indent="0" algn="ctr">
              <a:buNone/>
            </a:pPr>
            <a:r>
              <a:rPr lang="en-US" sz="4000" b="1" dirty="0"/>
              <a:t>Week 16</a:t>
            </a:r>
          </a:p>
          <a:p>
            <a:endParaRPr lang="en-US" dirty="0"/>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179388" y="549275"/>
            <a:ext cx="87137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The </a:t>
            </a:r>
            <a:r>
              <a:rPr lang="en-US">
                <a:solidFill>
                  <a:srgbClr val="C00000"/>
                </a:solidFill>
              </a:rPr>
              <a:t>typical assemblies </a:t>
            </a:r>
            <a:r>
              <a:rPr lang="en-US"/>
              <a:t>that result from the use of screws, bolts, studs and nuts are shown in the figure:</a:t>
            </a:r>
          </a:p>
          <a:p>
            <a:pPr algn="just"/>
            <a:endParaRPr lang="en-US"/>
          </a:p>
        </p:txBody>
      </p:sp>
      <p:pic>
        <p:nvPicPr>
          <p:cNvPr id="8196"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263" y="1268413"/>
            <a:ext cx="9028112" cy="2552700"/>
          </a:xfrm>
          <a:noFill/>
        </p:spPr>
      </p:pic>
      <p:sp>
        <p:nvSpPr>
          <p:cNvPr id="8197" name="Rectangle 12"/>
          <p:cNvSpPr>
            <a:spLocks noChangeArrowheads="1"/>
          </p:cNvSpPr>
          <p:nvPr/>
        </p:nvSpPr>
        <p:spPr bwMode="auto">
          <a:xfrm>
            <a:off x="611188" y="3811588"/>
            <a:ext cx="799306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sz="1600" i="1"/>
              <a:t>Fig. 4.1 </a:t>
            </a:r>
            <a:r>
              <a:rPr lang="en-US" sz="1600" b="1" i="1"/>
              <a:t>Typical assemblies using (a) bolt and nut, (b) screw and (c) stud and nut</a:t>
            </a:r>
            <a:r>
              <a:rPr lang="en-US" sz="1600" i="1"/>
              <a:t>.</a:t>
            </a:r>
          </a:p>
        </p:txBody>
      </p:sp>
      <p:pic>
        <p:nvPicPr>
          <p:cNvPr id="819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216400"/>
            <a:ext cx="1154113"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8163" y="4216400"/>
            <a:ext cx="196215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4216400"/>
            <a:ext cx="19177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323850" y="260350"/>
            <a:ext cx="8640763"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u="sng" dirty="0"/>
              <a:t>Threaded fasteners </a:t>
            </a:r>
            <a:r>
              <a:rPr lang="en-US" dirty="0"/>
              <a:t>come in a </a:t>
            </a:r>
            <a:r>
              <a:rPr lang="en-US" dirty="0">
                <a:solidFill>
                  <a:srgbClr val="C00000"/>
                </a:solidFill>
              </a:rPr>
              <a:t>variety of sizes, threads, and shapes</a:t>
            </a:r>
            <a:r>
              <a:rPr lang="en-US" dirty="0"/>
              <a:t>. </a:t>
            </a:r>
            <a:endParaRPr lang="tr-TR" dirty="0"/>
          </a:p>
          <a:p>
            <a:pPr algn="just"/>
            <a:endParaRPr lang="tr-TR" dirty="0"/>
          </a:p>
          <a:p>
            <a:pPr algn="just"/>
            <a:r>
              <a:rPr lang="en-US" dirty="0"/>
              <a:t>Also, </a:t>
            </a:r>
            <a:r>
              <a:rPr lang="en-US" dirty="0">
                <a:solidFill>
                  <a:srgbClr val="C00000"/>
                </a:solidFill>
              </a:rPr>
              <a:t>numerous head styles </a:t>
            </a:r>
            <a:r>
              <a:rPr lang="en-US" dirty="0"/>
              <a:t>are</a:t>
            </a:r>
            <a:r>
              <a:rPr lang="tr-TR" dirty="0"/>
              <a:t> </a:t>
            </a:r>
            <a:r>
              <a:rPr lang="en-US" dirty="0"/>
              <a:t>available on bolts and screws, some of which are illustrated in the figure. </a:t>
            </a:r>
            <a:endParaRPr lang="tr-TR" dirty="0"/>
          </a:p>
          <a:p>
            <a:pPr algn="just"/>
            <a:endParaRPr lang="tr-TR" dirty="0"/>
          </a:p>
          <a:p>
            <a:pPr algn="just"/>
            <a:r>
              <a:rPr lang="en-US" dirty="0"/>
              <a:t>The geometries of these heads,</a:t>
            </a:r>
            <a:r>
              <a:rPr lang="tr-TR" dirty="0"/>
              <a:t> </a:t>
            </a:r>
            <a:r>
              <a:rPr lang="en-US" dirty="0"/>
              <a:t>as well as the variety of sizes available, require </a:t>
            </a:r>
            <a:r>
              <a:rPr lang="en-US" u="sng" dirty="0"/>
              <a:t>different hand tools for the operator.</a:t>
            </a:r>
          </a:p>
        </p:txBody>
      </p:sp>
      <p:pic>
        <p:nvPicPr>
          <p:cNvPr id="9220"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95288" y="2268538"/>
            <a:ext cx="8459787" cy="1808162"/>
          </a:xfrm>
          <a:noFill/>
        </p:spPr>
      </p:pic>
      <p:sp>
        <p:nvSpPr>
          <p:cNvPr id="9221" name="Rectangle 7"/>
          <p:cNvSpPr>
            <a:spLocks noChangeArrowheads="1"/>
          </p:cNvSpPr>
          <p:nvPr/>
        </p:nvSpPr>
        <p:spPr bwMode="auto">
          <a:xfrm>
            <a:off x="323850" y="4000500"/>
            <a:ext cx="80645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1600" i="1"/>
              <a:t>Fig. 4.</a:t>
            </a:r>
            <a:r>
              <a:rPr lang="tr-TR" sz="1600" i="1"/>
              <a:t>2 </a:t>
            </a:r>
            <a:r>
              <a:rPr lang="en-US" sz="1600" i="1"/>
              <a:t>Various head styles available on screws and bolts. There are additional head styles not shown.</a:t>
            </a:r>
          </a:p>
        </p:txBody>
      </p:sp>
      <p:sp>
        <p:nvSpPr>
          <p:cNvPr id="9222" name="Rectangle 8"/>
          <p:cNvSpPr>
            <a:spLocks noChangeArrowheads="1"/>
          </p:cNvSpPr>
          <p:nvPr/>
        </p:nvSpPr>
        <p:spPr bwMode="auto">
          <a:xfrm>
            <a:off x="323850" y="4603750"/>
            <a:ext cx="864076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In addition to screws, bolts, studs and nuts, other types of threaded fasteners and related hardware are</a:t>
            </a:r>
            <a:r>
              <a:rPr lang="tr-TR"/>
              <a:t> </a:t>
            </a:r>
            <a:r>
              <a:rPr lang="en-US"/>
              <a:t>available. </a:t>
            </a:r>
            <a:endParaRPr lang="tr-TR"/>
          </a:p>
          <a:p>
            <a:pPr algn="just"/>
            <a:endParaRPr lang="tr-TR"/>
          </a:p>
          <a:p>
            <a:pPr algn="just"/>
            <a:r>
              <a:rPr lang="en-US"/>
              <a:t>These include </a:t>
            </a:r>
            <a:r>
              <a:rPr lang="en-US" i="1">
                <a:solidFill>
                  <a:srgbClr val="C00000"/>
                </a:solidFill>
              </a:rPr>
              <a:t>screw thread inserts</a:t>
            </a:r>
            <a:r>
              <a:rPr lang="en-US">
                <a:solidFill>
                  <a:srgbClr val="C00000"/>
                </a:solidFill>
              </a:rPr>
              <a:t>, </a:t>
            </a:r>
            <a:r>
              <a:rPr lang="en-US" i="1">
                <a:solidFill>
                  <a:srgbClr val="C00000"/>
                </a:solidFill>
              </a:rPr>
              <a:t>captive threaded fasteners</a:t>
            </a:r>
            <a:r>
              <a:rPr lang="en-US">
                <a:solidFill>
                  <a:srgbClr val="C00000"/>
                </a:solidFill>
              </a:rPr>
              <a:t>, and </a:t>
            </a:r>
            <a:r>
              <a:rPr lang="en-US" i="1">
                <a:solidFill>
                  <a:srgbClr val="C00000"/>
                </a:solidFill>
              </a:rPr>
              <a:t>washers</a:t>
            </a:r>
            <a:r>
              <a:rPr lang="en-US"/>
              <a:t>.</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0" y="404813"/>
            <a:ext cx="3168650" cy="404812"/>
          </a:xfrm>
          <a:prstGeom prst="rect">
            <a:avLst/>
          </a:prstGeom>
          <a:solidFill>
            <a:schemeClr val="accent1"/>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b="1"/>
              <a:t>4</a:t>
            </a:r>
            <a:r>
              <a:rPr lang="en-US" b="1"/>
              <a:t>.</a:t>
            </a:r>
            <a:r>
              <a:rPr lang="tr-TR" b="1"/>
              <a:t>3</a:t>
            </a:r>
            <a:r>
              <a:rPr lang="en-US" b="1"/>
              <a:t> </a:t>
            </a:r>
            <a:r>
              <a:rPr lang="tr-TR" b="1"/>
              <a:t>WELDING </a:t>
            </a:r>
            <a:r>
              <a:rPr lang="en-US" b="1"/>
              <a:t>PROCESSES</a:t>
            </a:r>
          </a:p>
        </p:txBody>
      </p:sp>
      <p:sp>
        <p:nvSpPr>
          <p:cNvPr id="17412" name="Rectangle 5"/>
          <p:cNvSpPr>
            <a:spLocks noChangeArrowheads="1"/>
          </p:cNvSpPr>
          <p:nvPr/>
        </p:nvSpPr>
        <p:spPr bwMode="auto">
          <a:xfrm>
            <a:off x="107950" y="981075"/>
            <a:ext cx="655161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r>
              <a:rPr lang="en-US"/>
              <a:t>Welding is a metal joining process where </a:t>
            </a:r>
            <a:r>
              <a:rPr lang="en-US">
                <a:solidFill>
                  <a:srgbClr val="FF0000"/>
                </a:solidFill>
              </a:rPr>
              <a:t>coalescence</a:t>
            </a:r>
            <a:r>
              <a:rPr lang="tr-TR"/>
              <a:t> </a:t>
            </a:r>
            <a:r>
              <a:rPr lang="en-US"/>
              <a:t>(unite so as to form one group body</a:t>
            </a:r>
            <a:r>
              <a:rPr lang="tr-TR"/>
              <a:t> or</a:t>
            </a:r>
            <a:r>
              <a:rPr lang="en-US"/>
              <a:t> mass) is obtained by </a:t>
            </a:r>
            <a:r>
              <a:rPr lang="en-US">
                <a:solidFill>
                  <a:srgbClr val="FF0000"/>
                </a:solidFill>
              </a:rPr>
              <a:t>heat and/or pressure</a:t>
            </a:r>
            <a:r>
              <a:rPr lang="en-US"/>
              <a:t>. </a:t>
            </a:r>
            <a:endParaRPr lang="tr-TR"/>
          </a:p>
          <a:p>
            <a:pPr marL="342900" indent="-342900" algn="just"/>
            <a:endParaRPr lang="tr-TR"/>
          </a:p>
          <a:p>
            <a:pPr marL="342900" indent="-342900" algn="just"/>
            <a:r>
              <a:rPr lang="en-US"/>
              <a:t>It may also be defined as a </a:t>
            </a:r>
            <a:r>
              <a:rPr lang="en-US">
                <a:solidFill>
                  <a:srgbClr val="FF0000"/>
                </a:solidFill>
              </a:rPr>
              <a:t>metallurgical bond </a:t>
            </a:r>
            <a:r>
              <a:rPr lang="en-US"/>
              <a:t>accomplished by </a:t>
            </a:r>
            <a:r>
              <a:rPr lang="en-US" u="sng"/>
              <a:t>the attracting forces between atoms</a:t>
            </a:r>
            <a:r>
              <a:rPr lang="en-US"/>
              <a:t>. </a:t>
            </a:r>
            <a:endParaRPr lang="tr-TR"/>
          </a:p>
          <a:p>
            <a:pPr marL="342900" indent="-342900" algn="just"/>
            <a:endParaRPr lang="tr-TR"/>
          </a:p>
          <a:p>
            <a:pPr marL="342900" indent="-342900" algn="just"/>
            <a:r>
              <a:rPr lang="en-US"/>
              <a:t>Before these atoms can be bonded together, </a:t>
            </a:r>
            <a:r>
              <a:rPr lang="en-US" u="sng"/>
              <a:t>absorbed vapors and oxides </a:t>
            </a:r>
            <a:r>
              <a:rPr lang="en-US"/>
              <a:t>on contacting surfaces must be overcome.</a:t>
            </a:r>
          </a:p>
          <a:p>
            <a:pPr marL="342900" indent="-342900" algn="just"/>
            <a:endParaRPr lang="tr-TR"/>
          </a:p>
          <a:p>
            <a:pPr marL="342900" indent="-342900" algn="just"/>
            <a:r>
              <a:rPr lang="en-US"/>
              <a:t>Many welding processes have been developed which differ widely in the manner in which </a:t>
            </a:r>
            <a:r>
              <a:rPr lang="en-US">
                <a:solidFill>
                  <a:srgbClr val="FF0000"/>
                </a:solidFill>
              </a:rPr>
              <a:t>heat is applied </a:t>
            </a:r>
            <a:r>
              <a:rPr lang="en-US"/>
              <a:t>and in the equipment used.</a:t>
            </a:r>
            <a:r>
              <a:rPr lang="tr-TR"/>
              <a:t> </a:t>
            </a:r>
            <a:r>
              <a:rPr lang="en-US"/>
              <a:t>These processes are listed in Table 4.1. </a:t>
            </a:r>
            <a:endParaRPr lang="tr-TR"/>
          </a:p>
          <a:p>
            <a:pPr marL="342900" indent="-342900" algn="just"/>
            <a:endParaRPr lang="tr-TR"/>
          </a:p>
          <a:p>
            <a:pPr marL="342900" indent="-342900" algn="just"/>
            <a:r>
              <a:rPr lang="en-US"/>
              <a:t>Some </a:t>
            </a:r>
            <a:r>
              <a:rPr lang="en-US" u="sng"/>
              <a:t>require hammering, rolling, or pressing</a:t>
            </a:r>
            <a:r>
              <a:rPr lang="en-US"/>
              <a:t> to affect the weld; others bring the metal to </a:t>
            </a:r>
            <a:r>
              <a:rPr lang="en-US" u="sng"/>
              <a:t>a fluid state and require no pressure</a:t>
            </a:r>
            <a:r>
              <a:rPr lang="en-US"/>
              <a:t>.</a:t>
            </a:r>
          </a:p>
        </p:txBody>
      </p:sp>
      <p:pic>
        <p:nvPicPr>
          <p:cNvPr id="1741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809625"/>
            <a:ext cx="212407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3389313"/>
            <a:ext cx="2122488"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3850" y="428625"/>
            <a:ext cx="8351838"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r>
              <a:rPr lang="en-US" sz="2000" b="1" i="1">
                <a:solidFill>
                  <a:srgbClr val="FF0000"/>
                </a:solidFill>
              </a:rPr>
              <a:t>Types of welding processes</a:t>
            </a:r>
            <a:r>
              <a:rPr lang="tr-TR" sz="2000" b="1" i="1">
                <a:solidFill>
                  <a:srgbClr val="FF0000"/>
                </a:solidFill>
              </a:rPr>
              <a:t>:</a:t>
            </a:r>
          </a:p>
          <a:p>
            <a:pPr marL="342900" indent="-342900" algn="just"/>
            <a:endParaRPr lang="en-US" i="1"/>
          </a:p>
          <a:p>
            <a:pPr marL="342900" indent="-342900" algn="just"/>
            <a:r>
              <a:rPr lang="en-US" i="1"/>
              <a:t>Welding </a:t>
            </a:r>
            <a:r>
              <a:rPr lang="en-US"/>
              <a:t>is a material joining process for a </a:t>
            </a:r>
            <a:r>
              <a:rPr lang="en-US">
                <a:solidFill>
                  <a:srgbClr val="FF0000"/>
                </a:solidFill>
              </a:rPr>
              <a:t>permanent combining </a:t>
            </a:r>
            <a:r>
              <a:rPr lang="en-US"/>
              <a:t>of two (or more) parts that involves</a:t>
            </a:r>
            <a:r>
              <a:rPr lang="tr-TR"/>
              <a:t> </a:t>
            </a:r>
            <a:r>
              <a:rPr lang="en-US" u="sng"/>
              <a:t>melting and subsequent solidification </a:t>
            </a:r>
            <a:r>
              <a:rPr lang="en-US"/>
              <a:t>of the material from two parts thus forming a </a:t>
            </a:r>
            <a:r>
              <a:rPr lang="en-US" u="sng"/>
              <a:t>strong joint</a:t>
            </a:r>
            <a:r>
              <a:rPr lang="tr-TR" u="sng"/>
              <a:t> </a:t>
            </a:r>
            <a:r>
              <a:rPr lang="en-US"/>
              <a:t>between them. The assemblage of parts is called a </a:t>
            </a:r>
            <a:r>
              <a:rPr lang="en-US" i="1">
                <a:solidFill>
                  <a:srgbClr val="FF0000"/>
                </a:solidFill>
              </a:rPr>
              <a:t>weldment</a:t>
            </a:r>
            <a:r>
              <a:rPr lang="en-US"/>
              <a:t>.</a:t>
            </a:r>
          </a:p>
          <a:p>
            <a:pPr marL="342900" indent="-342900" algn="just"/>
            <a:endParaRPr lang="tr-TR"/>
          </a:p>
          <a:p>
            <a:pPr marL="342900" indent="-342900" algn="just"/>
            <a:r>
              <a:rPr lang="en-US"/>
              <a:t>There are </a:t>
            </a:r>
            <a:r>
              <a:rPr lang="en-US">
                <a:solidFill>
                  <a:srgbClr val="FF0000"/>
                </a:solidFill>
              </a:rPr>
              <a:t>two groups of welding processes </a:t>
            </a:r>
            <a:r>
              <a:rPr lang="en-US"/>
              <a:t>according to the state of the base material during the</a:t>
            </a:r>
            <a:r>
              <a:rPr lang="tr-TR"/>
              <a:t> </a:t>
            </a:r>
            <a:r>
              <a:rPr lang="en-US"/>
              <a:t>welding process:</a:t>
            </a:r>
            <a:endParaRPr lang="tr-TR"/>
          </a:p>
          <a:p>
            <a:pPr marL="342900" indent="-342900" algn="just"/>
            <a:endParaRPr lang="en-US"/>
          </a:p>
          <a:p>
            <a:pPr marL="342900" indent="-342900" algn="just">
              <a:buFontTx/>
              <a:buAutoNum type="arabicPeriod"/>
            </a:pPr>
            <a:r>
              <a:rPr lang="en-US"/>
              <a:t> </a:t>
            </a:r>
            <a:r>
              <a:rPr lang="en-US" b="1">
                <a:solidFill>
                  <a:srgbClr val="FF0000"/>
                </a:solidFill>
              </a:rPr>
              <a:t>Liquid-state welding (</a:t>
            </a:r>
            <a:r>
              <a:rPr lang="en-US" b="1" i="1">
                <a:solidFill>
                  <a:srgbClr val="FF0000"/>
                </a:solidFill>
              </a:rPr>
              <a:t>fusion welding</a:t>
            </a:r>
            <a:r>
              <a:rPr lang="en-US" b="1">
                <a:solidFill>
                  <a:srgbClr val="FF0000"/>
                </a:solidFill>
              </a:rPr>
              <a:t>), </a:t>
            </a:r>
            <a:r>
              <a:rPr lang="en-US"/>
              <a:t>in which coalescence is accomplished by </a:t>
            </a:r>
            <a:r>
              <a:rPr lang="en-US" u="sng"/>
              <a:t>melting the two surfaces </a:t>
            </a:r>
            <a:r>
              <a:rPr lang="en-US"/>
              <a:t>to be joined, in some cases adding filler metal to the joint, and</a:t>
            </a:r>
            <a:r>
              <a:rPr lang="tr-TR"/>
              <a:t>;</a:t>
            </a:r>
          </a:p>
          <a:p>
            <a:pPr marL="342900" indent="-342900" algn="just">
              <a:buFontTx/>
              <a:buAutoNum type="arabicPeriod"/>
            </a:pPr>
            <a:endParaRPr lang="tr-TR"/>
          </a:p>
          <a:p>
            <a:pPr marL="342900" indent="-342900" algn="just">
              <a:buFontTx/>
              <a:buAutoNum type="arabicPeriod"/>
            </a:pPr>
            <a:r>
              <a:rPr lang="en-US" b="1" i="1">
                <a:solidFill>
                  <a:srgbClr val="FF0000"/>
                </a:solidFill>
              </a:rPr>
              <a:t>Solid-state welding</a:t>
            </a:r>
            <a:r>
              <a:rPr lang="tr-TR" b="1" i="1">
                <a:solidFill>
                  <a:srgbClr val="FF0000"/>
                </a:solidFill>
              </a:rPr>
              <a:t>, </a:t>
            </a:r>
            <a:r>
              <a:rPr lang="en-US"/>
              <a:t>in which heat and/or pressure are used to achieve coalescence, but no melting of base metal, occurs and no filler metal is added.</a:t>
            </a:r>
          </a:p>
        </p:txBody>
      </p:sp>
      <p:sp>
        <p:nvSpPr>
          <p:cNvPr id="18436" name="Rectangle 4"/>
          <p:cNvSpPr>
            <a:spLocks noChangeArrowheads="1"/>
          </p:cNvSpPr>
          <p:nvPr/>
        </p:nvSpPr>
        <p:spPr bwMode="auto">
          <a:xfrm>
            <a:off x="0" y="2306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ChangeArrowheads="1"/>
          </p:cNvSpPr>
          <p:nvPr/>
        </p:nvSpPr>
        <p:spPr bwMode="auto">
          <a:xfrm>
            <a:off x="0" y="2306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460" name="Rectangle 5"/>
          <p:cNvSpPr>
            <a:spLocks noChangeArrowheads="1"/>
          </p:cNvSpPr>
          <p:nvPr/>
        </p:nvSpPr>
        <p:spPr bwMode="auto">
          <a:xfrm>
            <a:off x="395288" y="590550"/>
            <a:ext cx="8351837" cy="42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sz="2000" b="1" i="1">
                <a:solidFill>
                  <a:srgbClr val="FF0000"/>
                </a:solidFill>
              </a:rPr>
              <a:t>Fusion welding </a:t>
            </a:r>
            <a:r>
              <a:rPr lang="en-US"/>
              <a:t>is by far the more important category. In fusion welding, the base material </a:t>
            </a:r>
            <a:r>
              <a:rPr lang="en-US">
                <a:solidFill>
                  <a:srgbClr val="FF0000"/>
                </a:solidFill>
              </a:rPr>
              <a:t>is heat to melt</a:t>
            </a:r>
            <a:r>
              <a:rPr lang="en-US"/>
              <a:t>.</a:t>
            </a:r>
          </a:p>
          <a:p>
            <a:pPr algn="just"/>
            <a:endParaRPr lang="tr-TR"/>
          </a:p>
          <a:p>
            <a:pPr algn="just"/>
            <a:endParaRPr lang="tr-TR"/>
          </a:p>
          <a:p>
            <a:pPr algn="just"/>
            <a:r>
              <a:rPr lang="en-US" u="sng"/>
              <a:t>The most important processes in this group fall in the following categories:</a:t>
            </a:r>
          </a:p>
          <a:p>
            <a:pPr algn="just"/>
            <a:endParaRPr lang="tr-TR" i="1"/>
          </a:p>
          <a:p>
            <a:pPr algn="just"/>
            <a:r>
              <a:rPr lang="tr-TR" i="1"/>
              <a:t>   </a:t>
            </a:r>
            <a:r>
              <a:rPr lang="en-US" b="1" i="1">
                <a:solidFill>
                  <a:srgbClr val="FF0000"/>
                </a:solidFill>
              </a:rPr>
              <a:t>Oxyfuel gas welding: </a:t>
            </a:r>
            <a:r>
              <a:rPr lang="en-US"/>
              <a:t>an oxyfuel gas produces a flame to melt the base material;</a:t>
            </a:r>
          </a:p>
          <a:p>
            <a:pPr algn="just"/>
            <a:endParaRPr lang="tr-TR"/>
          </a:p>
          <a:p>
            <a:pPr algn="just"/>
            <a:r>
              <a:rPr lang="tr-TR" i="1"/>
              <a:t>   </a:t>
            </a:r>
            <a:r>
              <a:rPr lang="en-US" b="1" i="1">
                <a:solidFill>
                  <a:srgbClr val="FF0000"/>
                </a:solidFill>
              </a:rPr>
              <a:t>Arc welding: </a:t>
            </a:r>
            <a:r>
              <a:rPr lang="en-US"/>
              <a:t>heating and melting of the material is accomplished by an electric arc;</a:t>
            </a:r>
            <a:endParaRPr lang="tr-TR"/>
          </a:p>
          <a:p>
            <a:pPr algn="just"/>
            <a:endParaRPr lang="en-US"/>
          </a:p>
          <a:p>
            <a:pPr algn="just"/>
            <a:r>
              <a:rPr lang="tr-TR" i="1"/>
              <a:t>   </a:t>
            </a:r>
            <a:r>
              <a:rPr lang="en-US" b="1" i="1">
                <a:solidFill>
                  <a:srgbClr val="FF0000"/>
                </a:solidFill>
              </a:rPr>
              <a:t>Resistance welding: </a:t>
            </a:r>
            <a:r>
              <a:rPr lang="en-US"/>
              <a:t>the source of heat is the electrical resistance on the interface</a:t>
            </a:r>
            <a:r>
              <a:rPr lang="tr-TR"/>
              <a:t> </a:t>
            </a:r>
            <a:r>
              <a:rPr lang="en-US"/>
              <a:t>between two parts held together under pressure.</a:t>
            </a:r>
          </a:p>
          <a:p>
            <a:pPr algn="just"/>
            <a:endParaRPr lang="tr-T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0" y="2306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484" name="Rectangle 4"/>
          <p:cNvSpPr>
            <a:spLocks noChangeArrowheads="1"/>
          </p:cNvSpPr>
          <p:nvPr/>
        </p:nvSpPr>
        <p:spPr bwMode="auto">
          <a:xfrm>
            <a:off x="323850" y="549275"/>
            <a:ext cx="8351838"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b="1">
                <a:solidFill>
                  <a:srgbClr val="FF0000"/>
                </a:solidFill>
              </a:rPr>
              <a:t>In </a:t>
            </a:r>
            <a:r>
              <a:rPr lang="en-US" b="1" i="1">
                <a:solidFill>
                  <a:srgbClr val="FF0000"/>
                </a:solidFill>
              </a:rPr>
              <a:t>solid-state welding</a:t>
            </a:r>
            <a:r>
              <a:rPr lang="en-US" b="1">
                <a:solidFill>
                  <a:srgbClr val="FF0000"/>
                </a:solidFill>
              </a:rPr>
              <a:t>, </a:t>
            </a:r>
            <a:r>
              <a:rPr lang="en-US"/>
              <a:t>two parts are jointed together </a:t>
            </a:r>
            <a:r>
              <a:rPr lang="en-US" u="sng"/>
              <a:t>under pressure or a combination of pressure and</a:t>
            </a:r>
            <a:r>
              <a:rPr lang="tr-TR" u="sng"/>
              <a:t> </a:t>
            </a:r>
            <a:r>
              <a:rPr lang="en-US" u="sng"/>
              <a:t>heat</a:t>
            </a:r>
            <a:r>
              <a:rPr lang="en-US"/>
              <a:t>. </a:t>
            </a:r>
            <a:endParaRPr lang="tr-TR"/>
          </a:p>
          <a:p>
            <a:pPr algn="just"/>
            <a:endParaRPr lang="tr-TR"/>
          </a:p>
          <a:p>
            <a:pPr algn="just"/>
            <a:r>
              <a:rPr lang="en-US"/>
              <a:t>If heat is applied, the contact temperature is below the melting point of the base metal. </a:t>
            </a:r>
            <a:endParaRPr lang="tr-TR"/>
          </a:p>
          <a:p>
            <a:pPr algn="just"/>
            <a:endParaRPr lang="tr-TR"/>
          </a:p>
          <a:p>
            <a:pPr algn="just"/>
            <a:r>
              <a:rPr lang="en-US"/>
              <a:t>Two</a:t>
            </a:r>
            <a:r>
              <a:rPr lang="tr-TR"/>
              <a:t> </a:t>
            </a:r>
            <a:r>
              <a:rPr lang="en-US"/>
              <a:t>welding processes are the most popular from this group,</a:t>
            </a:r>
            <a:endParaRPr lang="tr-TR"/>
          </a:p>
          <a:p>
            <a:pPr algn="just"/>
            <a:endParaRPr lang="en-US"/>
          </a:p>
          <a:p>
            <a:pPr algn="just"/>
            <a:r>
              <a:rPr lang="tr-TR" i="1">
                <a:solidFill>
                  <a:srgbClr val="FF0000"/>
                </a:solidFill>
              </a:rPr>
              <a:t>(1) </a:t>
            </a:r>
            <a:r>
              <a:rPr lang="en-US" i="1">
                <a:solidFill>
                  <a:srgbClr val="FF0000"/>
                </a:solidFill>
              </a:rPr>
              <a:t>Diffusion welding: </a:t>
            </a:r>
            <a:r>
              <a:rPr lang="en-US"/>
              <a:t>parts coalesce by solid-state diffusion;</a:t>
            </a:r>
            <a:endParaRPr lang="tr-TR"/>
          </a:p>
          <a:p>
            <a:pPr algn="just"/>
            <a:endParaRPr lang="en-US"/>
          </a:p>
          <a:p>
            <a:pPr algn="just"/>
            <a:r>
              <a:rPr lang="tr-TR" i="1">
                <a:solidFill>
                  <a:srgbClr val="FF0000"/>
                </a:solidFill>
              </a:rPr>
              <a:t>(2) </a:t>
            </a:r>
            <a:r>
              <a:rPr lang="en-US" i="1">
                <a:solidFill>
                  <a:srgbClr val="FF0000"/>
                </a:solidFill>
              </a:rPr>
              <a:t>Friction welding: </a:t>
            </a:r>
            <a:r>
              <a:rPr lang="en-US"/>
              <a:t>coalescence is achieved by the heat of friction between two parts;</a:t>
            </a:r>
          </a:p>
          <a:p>
            <a:pPr algn="just"/>
            <a:endParaRPr lang="tr-TR"/>
          </a:p>
          <a:p>
            <a:pPr algn="just"/>
            <a:r>
              <a:rPr lang="en-US"/>
              <a:t>Most of the processes for fusion welding and for solid-state welding are discussed in the present section.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p:spPr>
        <p:txBody>
          <a:bodyPr>
            <a:noAutofit/>
          </a:bodyPr>
          <a:lstStyle/>
          <a:p>
            <a:r>
              <a:rPr lang="en-US" sz="3600" dirty="0"/>
              <a:t>Forces and geometrical relationships in rolling</a:t>
            </a:r>
          </a:p>
        </p:txBody>
      </p:sp>
      <p:sp>
        <p:nvSpPr>
          <p:cNvPr id="3" name="Content Placeholder 2"/>
          <p:cNvSpPr>
            <a:spLocks noGrp="1"/>
          </p:cNvSpPr>
          <p:nvPr>
            <p:ph idx="1"/>
          </p:nvPr>
        </p:nvSpPr>
        <p:spPr>
          <a:xfrm>
            <a:off x="304800" y="1066800"/>
            <a:ext cx="8839200" cy="5791200"/>
          </a:xfrm>
        </p:spPr>
        <p:txBody>
          <a:bodyPr>
            <a:normAutofit lnSpcReduction="10000"/>
          </a:bodyPr>
          <a:lstStyle/>
          <a:p>
            <a:pPr algn="just"/>
            <a:r>
              <a:rPr lang="en-US" sz="2400" dirty="0"/>
              <a:t>A metal sheet with a thickness h</a:t>
            </a:r>
            <a:r>
              <a:rPr lang="en-US" sz="2400" baseline="-25000" dirty="0"/>
              <a:t>0</a:t>
            </a:r>
            <a:r>
              <a:rPr lang="en-US" sz="2400" dirty="0"/>
              <a:t> enters the rolls at the entrance plane xx with a velocity v</a:t>
            </a:r>
            <a:r>
              <a:rPr lang="en-US" sz="2400" baseline="-25000" dirty="0"/>
              <a:t>0.</a:t>
            </a:r>
          </a:p>
          <a:p>
            <a:pPr algn="just"/>
            <a:r>
              <a:rPr lang="en-US" sz="2400" dirty="0"/>
              <a:t>It passes through the roll gap and leaves the exit plane </a:t>
            </a:r>
            <a:r>
              <a:rPr lang="en-US" sz="2400" dirty="0" err="1"/>
              <a:t>yy</a:t>
            </a:r>
            <a:r>
              <a:rPr lang="en-US" sz="2400" dirty="0"/>
              <a:t> with a reduced thickness </a:t>
            </a:r>
            <a:r>
              <a:rPr lang="en-US" sz="2400" dirty="0" err="1"/>
              <a:t>h</a:t>
            </a:r>
            <a:r>
              <a:rPr lang="en-US" sz="2400" baseline="-25000" dirty="0" err="1"/>
              <a:t>f</a:t>
            </a:r>
            <a:r>
              <a:rPr lang="en-US" sz="2400" dirty="0"/>
              <a:t> and at a velocity </a:t>
            </a:r>
            <a:r>
              <a:rPr lang="en-US" sz="2400" dirty="0" err="1"/>
              <a:t>v</a:t>
            </a:r>
            <a:r>
              <a:rPr lang="en-US" sz="2400" baseline="-25000" dirty="0" err="1"/>
              <a:t>f</a:t>
            </a:r>
            <a:r>
              <a:rPr lang="en-US" sz="2400" baseline="-25000" dirty="0"/>
              <a:t> </a:t>
            </a:r>
            <a:r>
              <a:rPr lang="en-US" sz="2400" dirty="0"/>
              <a:t> </a:t>
            </a:r>
          </a:p>
          <a:p>
            <a:pPr algn="just"/>
            <a:r>
              <a:rPr lang="en-US" sz="2400" dirty="0"/>
              <a:t>Given that there is no increase in width, the vertical compression of the metal is translated into an elongation in the rolling direction.</a:t>
            </a:r>
          </a:p>
          <a:p>
            <a:pPr algn="just"/>
            <a:r>
              <a:rPr lang="en-US" sz="2400" dirty="0"/>
              <a:t>Since there is no change in metal volume at a given point per unit time throughout the process, therefore</a:t>
            </a:r>
          </a:p>
          <a:p>
            <a:pPr algn="just">
              <a:buNone/>
            </a:pPr>
            <a:endParaRPr lang="en-US" sz="2400" dirty="0"/>
          </a:p>
          <a:p>
            <a:pPr algn="just">
              <a:buNone/>
            </a:pPr>
            <a:r>
              <a:rPr lang="en-US" sz="2400" dirty="0"/>
              <a:t>							………. Eq. 1</a:t>
            </a:r>
          </a:p>
          <a:p>
            <a:pPr algn="just">
              <a:buNone/>
            </a:pPr>
            <a:endParaRPr lang="en-US" sz="2400" dirty="0"/>
          </a:p>
          <a:p>
            <a:pPr algn="just">
              <a:buNone/>
            </a:pPr>
            <a:r>
              <a:rPr lang="en-US" sz="2400" dirty="0"/>
              <a:t>Where b is the width of the sheet</a:t>
            </a:r>
          </a:p>
          <a:p>
            <a:pPr algn="just">
              <a:buNone/>
            </a:pPr>
            <a:r>
              <a:rPr lang="en-US" sz="2400" dirty="0"/>
              <a:t>	       v is the velocity at any thickness h intermediate between h</a:t>
            </a:r>
            <a:r>
              <a:rPr lang="en-US" sz="2400" baseline="-25000" dirty="0"/>
              <a:t>0</a:t>
            </a:r>
            <a:r>
              <a:rPr lang="en-US" sz="2400" dirty="0"/>
              <a:t> and </a:t>
            </a:r>
            <a:r>
              <a:rPr lang="en-US" sz="2400" dirty="0" err="1"/>
              <a:t>h</a:t>
            </a:r>
            <a:r>
              <a:rPr lang="en-US" sz="2400" baseline="-25000" dirty="0" err="1"/>
              <a:t>f</a:t>
            </a:r>
            <a:r>
              <a:rPr lang="en-US" sz="2400" dirty="0"/>
              <a:t> </a:t>
            </a:r>
          </a:p>
          <a:p>
            <a:pPr algn="just"/>
            <a:endParaRPr lang="en-US" sz="2400" dirty="0"/>
          </a:p>
        </p:txBody>
      </p:sp>
      <p:pic>
        <p:nvPicPr>
          <p:cNvPr id="2050" name="Picture 2"/>
          <p:cNvPicPr>
            <a:picLocks noChangeAspect="1" noChangeArrowheads="1"/>
          </p:cNvPicPr>
          <p:nvPr/>
        </p:nvPicPr>
        <p:blipFill>
          <a:blip r:embed="rId2" cstate="print"/>
          <a:srcRect/>
          <a:stretch>
            <a:fillRect/>
          </a:stretch>
        </p:blipFill>
        <p:spPr bwMode="auto">
          <a:xfrm>
            <a:off x="1014984" y="4724400"/>
            <a:ext cx="3023616" cy="543816"/>
          </a:xfrm>
          <a:prstGeom prst="rect">
            <a:avLst/>
          </a:prstGeom>
          <a:noFill/>
          <a:ln w="9525">
            <a:noFill/>
            <a:miter lim="800000"/>
            <a:headEnd/>
            <a:tailEnd/>
          </a:ln>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5888"/>
            <a:ext cx="9109075" cy="669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6"/>
          <p:cNvSpPr>
            <a:spLocks noChangeArrowheads="1"/>
          </p:cNvSpPr>
          <p:nvPr/>
        </p:nvSpPr>
        <p:spPr bwMode="auto">
          <a:xfrm>
            <a:off x="0" y="2306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4669" name="Group 93"/>
          <p:cNvGraphicFramePr>
            <a:graphicFrameLocks noGrp="1"/>
          </p:cNvGraphicFramePr>
          <p:nvPr/>
        </p:nvGraphicFramePr>
        <p:xfrm>
          <a:off x="684213" y="981075"/>
          <a:ext cx="7272337" cy="4881937"/>
        </p:xfrm>
        <a:graphic>
          <a:graphicData uri="http://schemas.openxmlformats.org/drawingml/2006/table">
            <a:tbl>
              <a:tblPr/>
              <a:tblGrid>
                <a:gridCol w="4100512">
                  <a:extLst>
                    <a:ext uri="{9D8B030D-6E8A-4147-A177-3AD203B41FA5}">
                      <a16:colId xmlns:a16="http://schemas.microsoft.com/office/drawing/2014/main" val="20000"/>
                    </a:ext>
                  </a:extLst>
                </a:gridCol>
                <a:gridCol w="3171825">
                  <a:extLst>
                    <a:ext uri="{9D8B030D-6E8A-4147-A177-3AD203B41FA5}">
                      <a16:colId xmlns:a16="http://schemas.microsoft.com/office/drawing/2014/main" val="20001"/>
                    </a:ext>
                  </a:extLst>
                </a:gridCol>
              </a:tblGrid>
              <a:tr h="401425">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Table 4.1 Welding Processes</a:t>
                      </a:r>
                      <a:endParaRPr kumimoji="0" lang="en-US" sz="1800" b="0" i="0" u="none" strike="noStrike" cap="none" normalizeH="0" baseline="0">
                        <a:ln>
                          <a:noFill/>
                        </a:ln>
                        <a:solidFill>
                          <a:schemeClr val="tx1"/>
                        </a:solidFill>
                        <a:effectLst/>
                        <a:latin typeface="Arial" panose="020B0604020202020204" pitchFamily="34" charset="0"/>
                      </a:endParaRP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4480138">
                <a:tc>
                  <a:txBody>
                    <a:bodyPr/>
                    <a:lstStyle/>
                    <a:p>
                      <a:pPr marL="711200" marR="0" lvl="0" indent="-711200" algn="just" defTabSz="914400" rtl="0" eaLnBrk="1" fontAlgn="base" latinLnBrk="0" hangingPunct="1">
                        <a:lnSpc>
                          <a:spcPct val="100000"/>
                        </a:lnSpc>
                        <a:spcBef>
                          <a:spcPct val="0"/>
                        </a:spcBef>
                        <a:spcAft>
                          <a:spcPct val="0"/>
                        </a:spcAft>
                        <a:buClrTx/>
                        <a:buSzTx/>
                        <a:buFontTx/>
                        <a:buAutoNum type="romanUcPeriod"/>
                      </a:pPr>
                      <a:r>
                        <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Braze Welding</a:t>
                      </a:r>
                      <a:endPar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711200" marR="0" lvl="0" indent="-711200" algn="just" defTabSz="914400" rtl="0" eaLnBrk="0" fontAlgn="base" latinLnBrk="0" hangingPunct="0">
                        <a:lnSpc>
                          <a:spcPct val="100000"/>
                        </a:lnSpc>
                        <a:spcBef>
                          <a:spcPct val="0"/>
                        </a:spcBef>
                        <a:spcAft>
                          <a:spcPct val="0"/>
                        </a:spcAft>
                        <a:buClrTx/>
                        <a:buSzTx/>
                        <a:buFontTx/>
                        <a:buAutoNum type="romanUcPeriod"/>
                      </a:pPr>
                      <a:r>
                        <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Forge Welding</a:t>
                      </a:r>
                      <a:r>
                        <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(P) (S)</a:t>
                      </a:r>
                    </a:p>
                    <a:p>
                      <a:pPr marL="711200" marR="0" lvl="0" indent="-711200" algn="just" defTabSz="914400" rtl="0" eaLnBrk="0" fontAlgn="base" latinLnBrk="0" hangingPunct="0">
                        <a:lnSpc>
                          <a:spcPct val="100000"/>
                        </a:lnSpc>
                        <a:spcBef>
                          <a:spcPct val="0"/>
                        </a:spcBef>
                        <a:spcAft>
                          <a:spcPct val="0"/>
                        </a:spcAft>
                        <a:buClrTx/>
                        <a:buSzTx/>
                        <a:buFontTx/>
                        <a:buAutoNum type="romanUcPeriod"/>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Gas Welding (Oxyacetylene) </a:t>
                      </a:r>
                      <a:r>
                        <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(F)</a:t>
                      </a:r>
                    </a:p>
                    <a:p>
                      <a:pPr marL="711200" marR="0" lvl="0" indent="-711200" algn="just" defTabSz="914400" rtl="0" eaLnBrk="0" fontAlgn="base" latinLnBrk="0" hangingPunct="0">
                        <a:lnSpc>
                          <a:spcPct val="100000"/>
                        </a:lnSpc>
                        <a:spcBef>
                          <a:spcPct val="0"/>
                        </a:spcBef>
                        <a:spcAft>
                          <a:spcPct val="0"/>
                        </a:spcAft>
                        <a:buClrTx/>
                        <a:buSzTx/>
                        <a:buFontTx/>
                        <a:buAutoNum type="romanUcPeriod"/>
                      </a:pPr>
                      <a:endPar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711200" marR="0" lvl="0" indent="-711200" algn="just" defTabSz="914400" rtl="0" eaLnBrk="0" fontAlgn="base" latinLnBrk="0" hangingPunct="0">
                        <a:lnSpc>
                          <a:spcPct val="100000"/>
                        </a:lnSpc>
                        <a:spcBef>
                          <a:spcPct val="0"/>
                        </a:spcBef>
                        <a:spcAft>
                          <a:spcPct val="0"/>
                        </a:spcAft>
                        <a:buClrTx/>
                        <a:buSzTx/>
                        <a:buFontTx/>
                        <a:buAutoNum type="romanUcPeriod"/>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Resistance Welding</a:t>
                      </a:r>
                      <a:r>
                        <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(P) (F)</a:t>
                      </a:r>
                    </a:p>
                    <a:p>
                      <a:pPr marL="1066800" marR="0" lvl="1" indent="-609600" algn="just" defTabSz="914400" rtl="0" eaLnBrk="0" fontAlgn="base" latinLnBrk="0" hangingPunct="0">
                        <a:lnSpc>
                          <a:spcPct val="100000"/>
                        </a:lnSpc>
                        <a:spcBef>
                          <a:spcPct val="0"/>
                        </a:spcBef>
                        <a:spcAft>
                          <a:spcPct val="0"/>
                        </a:spcAft>
                        <a:buClrTx/>
                        <a:buSzTx/>
                        <a:buFontTx/>
                        <a:buAutoNum type="alphaUcPeriod"/>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Spot</a:t>
                      </a:r>
                      <a:endPar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1066800" marR="0" lvl="1" indent="-609600" algn="just" defTabSz="914400" rtl="0" eaLnBrk="0" fontAlgn="base" latinLnBrk="0" hangingPunct="0">
                        <a:lnSpc>
                          <a:spcPct val="100000"/>
                        </a:lnSpc>
                        <a:spcBef>
                          <a:spcPct val="0"/>
                        </a:spcBef>
                        <a:spcAft>
                          <a:spcPct val="0"/>
                        </a:spcAft>
                        <a:buClrTx/>
                        <a:buSzTx/>
                        <a:buFontTx/>
                        <a:buAutoNum type="alphaUcPeriod"/>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Seam</a:t>
                      </a:r>
                      <a:endPar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1066800" marR="0" lvl="1" indent="-609600" algn="just" defTabSz="914400" rtl="0" eaLnBrk="0" fontAlgn="base" latinLnBrk="0" hangingPunct="0">
                        <a:lnSpc>
                          <a:spcPct val="100000"/>
                        </a:lnSpc>
                        <a:spcBef>
                          <a:spcPct val="0"/>
                        </a:spcBef>
                        <a:spcAft>
                          <a:spcPct val="0"/>
                        </a:spcAft>
                        <a:buClrTx/>
                        <a:buSzTx/>
                        <a:buFontTx/>
                        <a:buAutoNum type="alphaUcPeriod"/>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Butt</a:t>
                      </a:r>
                      <a:endPar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1066800" marR="0" lvl="1" indent="-609600" algn="just" defTabSz="914400" rtl="0" eaLnBrk="0" fontAlgn="base" latinLnBrk="0" hangingPunct="0">
                        <a:lnSpc>
                          <a:spcPct val="100000"/>
                        </a:lnSpc>
                        <a:spcBef>
                          <a:spcPct val="0"/>
                        </a:spcBef>
                        <a:spcAft>
                          <a:spcPct val="0"/>
                        </a:spcAft>
                        <a:buClrTx/>
                        <a:buSzTx/>
                        <a:buFontTx/>
                        <a:buAutoNum type="alphaUcPeriod"/>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Projection</a:t>
                      </a:r>
                      <a:endPar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711200" marR="0" lvl="0" indent="-711200" algn="just" defTabSz="914400" rtl="0" eaLnBrk="0" fontAlgn="base" latinLnBrk="0" hangingPunct="0">
                        <a:lnSpc>
                          <a:spcPct val="100000"/>
                        </a:lnSpc>
                        <a:spcBef>
                          <a:spcPct val="0"/>
                        </a:spcBef>
                        <a:spcAft>
                          <a:spcPct val="0"/>
                        </a:spcAft>
                        <a:buClrTx/>
                        <a:buSzTx/>
                        <a:buFontTx/>
                        <a:buAutoNum type="romanUcPeriod"/>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Induction Welding</a:t>
                      </a:r>
                      <a:r>
                        <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(P)</a:t>
                      </a:r>
                    </a:p>
                    <a:p>
                      <a:pPr marL="711200" marR="0" lvl="0" indent="-711200" algn="just" defTabSz="914400" rtl="0" eaLnBrk="0" fontAlgn="base" latinLnBrk="0" hangingPunct="0">
                        <a:lnSpc>
                          <a:spcPct val="100000"/>
                        </a:lnSpc>
                        <a:spcBef>
                          <a:spcPct val="0"/>
                        </a:spcBef>
                        <a:spcAft>
                          <a:spcPct val="0"/>
                        </a:spcAft>
                        <a:buClrTx/>
                        <a:buSzTx/>
                        <a:buFontTx/>
                        <a:buAutoNum type="romanUcPeriod"/>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Arc Welding</a:t>
                      </a:r>
                      <a:r>
                        <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(F)</a:t>
                      </a:r>
                    </a:p>
                    <a:p>
                      <a:pPr marL="1066800" marR="0" lvl="1" indent="-609600" algn="just" defTabSz="914400" rtl="0" eaLnBrk="0" fontAlgn="base" latinLnBrk="0" hangingPunct="0">
                        <a:lnSpc>
                          <a:spcPct val="100000"/>
                        </a:lnSpc>
                        <a:spcBef>
                          <a:spcPct val="0"/>
                        </a:spcBef>
                        <a:spcAft>
                          <a:spcPct val="0"/>
                        </a:spcAft>
                        <a:buClrTx/>
                        <a:buSzTx/>
                        <a:buFontTx/>
                        <a:buAutoNum type="alphaUcPeriod"/>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Carbon Electrode</a:t>
                      </a:r>
                      <a:endPar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1066800" marR="0" lvl="1" indent="-609600" algn="just" defTabSz="914400" rtl="0" eaLnBrk="0" fontAlgn="base" latinLnBrk="0" hangingPunct="0">
                        <a:lnSpc>
                          <a:spcPct val="100000"/>
                        </a:lnSpc>
                        <a:spcBef>
                          <a:spcPct val="0"/>
                        </a:spcBef>
                        <a:spcAft>
                          <a:spcPct val="0"/>
                        </a:spcAft>
                        <a:buClrTx/>
                        <a:buSzTx/>
                        <a:buFontTx/>
                        <a:buAutoNum type="alphaUcPeriod"/>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Metal Electrode</a:t>
                      </a:r>
                      <a:endPar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1422400" marR="0" lvl="2" indent="-508000" algn="just" defTabSz="914400" rtl="0" eaLnBrk="0" fontAlgn="base" latinLnBrk="0" hangingPunct="0">
                        <a:lnSpc>
                          <a:spcPct val="100000"/>
                        </a:lnSpc>
                        <a:spcBef>
                          <a:spcPct val="0"/>
                        </a:spcBef>
                        <a:spcAft>
                          <a:spcPct val="0"/>
                        </a:spcAft>
                        <a:buClrTx/>
                        <a:buSzTx/>
                        <a:buFontTx/>
                        <a:buAutoNum type="arabicPeriod"/>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Shielded</a:t>
                      </a:r>
                      <a:endPar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1422400" marR="0" lvl="2" indent="-508000" algn="just" defTabSz="914400" rtl="0" eaLnBrk="0" fontAlgn="base" latinLnBrk="0" hangingPunct="0">
                        <a:lnSpc>
                          <a:spcPct val="100000"/>
                        </a:lnSpc>
                        <a:spcBef>
                          <a:spcPct val="0"/>
                        </a:spcBef>
                        <a:spcAft>
                          <a:spcPct val="0"/>
                        </a:spcAft>
                        <a:buClrTx/>
                        <a:buSzTx/>
                        <a:buFontTx/>
                        <a:buAutoNum type="arabicPeriod"/>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Unshielded</a:t>
                      </a: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457200" algn="just" defTabSz="914400" rtl="0" eaLnBrk="1" fontAlgn="base" latinLnBrk="0" hangingPunct="1">
                        <a:lnSpc>
                          <a:spcPct val="100000"/>
                        </a:lnSpc>
                        <a:spcBef>
                          <a:spcPct val="0"/>
                        </a:spcBef>
                        <a:spcAft>
                          <a:spcPct val="0"/>
                        </a:spcAft>
                        <a:buClrTx/>
                        <a:buSzTx/>
                        <a:buFontTx/>
                        <a:buAutoNum type="romanUcPeriod" startAt="7"/>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Electron Beam</a:t>
                      </a:r>
                      <a:endPar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AutoNum type="romanUcPeriod" startAt="7"/>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Laser Welding</a:t>
                      </a:r>
                      <a:endPar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AutoNum type="romanUcPeriod" startAt="7"/>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Friction Welding</a:t>
                      </a:r>
                      <a:r>
                        <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(P) (S)</a:t>
                      </a:r>
                    </a:p>
                    <a:p>
                      <a:pPr marL="457200" marR="0" lvl="0" indent="-457200" algn="just" defTabSz="914400" rtl="0" eaLnBrk="0" fontAlgn="base" latinLnBrk="0" hangingPunct="0">
                        <a:lnSpc>
                          <a:spcPct val="100000"/>
                        </a:lnSpc>
                        <a:spcBef>
                          <a:spcPct val="0"/>
                        </a:spcBef>
                        <a:spcAft>
                          <a:spcPct val="0"/>
                        </a:spcAft>
                        <a:buClrTx/>
                        <a:buSzTx/>
                        <a:buFontTx/>
                        <a:buAutoNum type="romanUcPeriod" startAt="7"/>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Termite Welding</a:t>
                      </a:r>
                      <a:endPar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AutoNum type="romanUcPeriod" startAt="7"/>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Cold Welding</a:t>
                      </a:r>
                      <a:r>
                        <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(P) (S)</a:t>
                      </a:r>
                    </a:p>
                    <a:p>
                      <a:pPr marL="457200" marR="0" lvl="0" indent="-457200" algn="just" defTabSz="914400" rtl="0" eaLnBrk="0" fontAlgn="base" latinLnBrk="0" hangingPunct="0">
                        <a:lnSpc>
                          <a:spcPct val="100000"/>
                        </a:lnSpc>
                        <a:spcBef>
                          <a:spcPct val="0"/>
                        </a:spcBef>
                        <a:spcAft>
                          <a:spcPct val="0"/>
                        </a:spcAft>
                        <a:buClrTx/>
                        <a:buSzTx/>
                        <a:buFontTx/>
                        <a:buAutoNum type="romanUcPeriod" startAt="7"/>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Flow Welding</a:t>
                      </a:r>
                      <a:endPar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AutoNum type="romanUcPeriod" startAt="7"/>
                      </a:pPr>
                      <a:r>
                        <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Explosion Welding</a:t>
                      </a:r>
                      <a:r>
                        <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(P) (S)</a:t>
                      </a:r>
                      <a:endParaRPr kumimoji="0" 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2542" name="Rectangle 88"/>
          <p:cNvSpPr>
            <a:spLocks noChangeArrowheads="1"/>
          </p:cNvSpPr>
          <p:nvPr/>
        </p:nvSpPr>
        <p:spPr bwMode="auto">
          <a:xfrm>
            <a:off x="0" y="4422775"/>
            <a:ext cx="113665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100">
                <a:cs typeface="Times New Roman" panose="02020603050405020304" pitchFamily="18" charset="0"/>
              </a:rPr>
              <a:t>	</a:t>
            </a:r>
            <a:r>
              <a:rPr lang="tr-TR" sz="1100"/>
              <a:t> </a:t>
            </a:r>
            <a:endParaRPr lang="tr-T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95288" y="433388"/>
            <a:ext cx="8351837"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In any form of welding, coalescence is improved by </a:t>
            </a:r>
            <a:r>
              <a:rPr lang="en-US" u="sng"/>
              <a:t>cleanliness of the surfaces </a:t>
            </a:r>
            <a:r>
              <a:rPr lang="en-US"/>
              <a:t>to be welded. </a:t>
            </a:r>
            <a:endParaRPr lang="tr-TR"/>
          </a:p>
          <a:p>
            <a:pPr algn="just"/>
            <a:endParaRPr lang="tr-TR"/>
          </a:p>
          <a:p>
            <a:pPr algn="just"/>
            <a:r>
              <a:rPr lang="en-US">
                <a:solidFill>
                  <a:srgbClr val="FF0000"/>
                </a:solidFill>
              </a:rPr>
              <a:t>Surface oxides </a:t>
            </a:r>
            <a:r>
              <a:rPr lang="en-US"/>
              <a:t>should be removed as they tend to become </a:t>
            </a:r>
            <a:r>
              <a:rPr lang="en-US">
                <a:solidFill>
                  <a:srgbClr val="FF0000"/>
                </a:solidFill>
              </a:rPr>
              <a:t>entrapped</a:t>
            </a:r>
            <a:r>
              <a:rPr lang="en-US"/>
              <a:t> in the solidifying metal. </a:t>
            </a:r>
            <a:endParaRPr lang="tr-TR"/>
          </a:p>
          <a:p>
            <a:pPr algn="just"/>
            <a:endParaRPr lang="tr-TR"/>
          </a:p>
          <a:p>
            <a:pPr algn="just"/>
            <a:r>
              <a:rPr lang="en-US">
                <a:solidFill>
                  <a:srgbClr val="FF0000"/>
                </a:solidFill>
              </a:rPr>
              <a:t>Fluxes</a:t>
            </a:r>
            <a:r>
              <a:rPr lang="en-US"/>
              <a:t> are often employed to </a:t>
            </a:r>
            <a:r>
              <a:rPr lang="en-US" u="sng"/>
              <a:t>remove oxides </a:t>
            </a:r>
            <a:r>
              <a:rPr lang="en-US"/>
              <a:t>in fusible slag, which float on the molten metal and protect it from atmospheric contamination. </a:t>
            </a:r>
            <a:endParaRPr lang="tr-TR"/>
          </a:p>
          <a:p>
            <a:pPr algn="just"/>
            <a:endParaRPr lang="tr-TR"/>
          </a:p>
          <a:p>
            <a:pPr algn="just"/>
            <a:r>
              <a:rPr lang="en-US"/>
              <a:t>In electric-arc welding </a:t>
            </a:r>
            <a:r>
              <a:rPr lang="en-US" u="sng"/>
              <a:t>flux is coated on the electrode</a:t>
            </a:r>
            <a:r>
              <a:rPr lang="en-US"/>
              <a:t>, while in gas or forge welding a powder form (borax, NH</a:t>
            </a:r>
            <a:r>
              <a:rPr lang="en-US" baseline="-16000"/>
              <a:t>4</a:t>
            </a:r>
            <a:r>
              <a:rPr lang="en-US"/>
              <a:t>Cl</a:t>
            </a:r>
            <a:r>
              <a:rPr lang="tr-TR"/>
              <a:t> (</a:t>
            </a:r>
            <a:r>
              <a:rPr lang="en-US"/>
              <a:t>Ammonium chloride</a:t>
            </a:r>
            <a:r>
              <a:rPr lang="tr-TR"/>
              <a:t> </a:t>
            </a:r>
            <a:r>
              <a:rPr lang="en-US"/>
              <a:t>-</a:t>
            </a:r>
            <a:r>
              <a:rPr lang="tr-TR"/>
              <a:t> nışadır</a:t>
            </a:r>
            <a:r>
              <a:rPr lang="en-US"/>
              <a:t>) is used.</a:t>
            </a:r>
            <a:r>
              <a:rPr lang="tr-TR"/>
              <a:t> </a:t>
            </a:r>
            <a:endParaRPr lang="en-US"/>
          </a:p>
        </p:txBody>
      </p:sp>
      <p:sp>
        <p:nvSpPr>
          <p:cNvPr id="23556" name="Rectangle 4"/>
          <p:cNvSpPr>
            <a:spLocks noChangeArrowheads="1"/>
          </p:cNvSpPr>
          <p:nvPr/>
        </p:nvSpPr>
        <p:spPr bwMode="auto">
          <a:xfrm>
            <a:off x="0" y="2306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2355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789363"/>
            <a:ext cx="22860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3789363"/>
            <a:ext cx="2116137"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900" y="3789363"/>
            <a:ext cx="3455988"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2332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579" name="Rectangle 3"/>
          <p:cNvSpPr>
            <a:spLocks noChangeArrowheads="1"/>
          </p:cNvSpPr>
          <p:nvPr/>
        </p:nvSpPr>
        <p:spPr bwMode="auto">
          <a:xfrm>
            <a:off x="0" y="2332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581" name="Rectangle 6"/>
          <p:cNvSpPr>
            <a:spLocks noChangeArrowheads="1"/>
          </p:cNvSpPr>
          <p:nvPr/>
        </p:nvSpPr>
        <p:spPr bwMode="auto">
          <a:xfrm>
            <a:off x="0" y="4318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582" name="Rectangle 15"/>
          <p:cNvSpPr>
            <a:spLocks noChangeArrowheads="1"/>
          </p:cNvSpPr>
          <p:nvPr/>
        </p:nvSpPr>
        <p:spPr bwMode="auto">
          <a:xfrm>
            <a:off x="250825" y="404813"/>
            <a:ext cx="3600450" cy="404812"/>
          </a:xfrm>
          <a:prstGeom prst="rect">
            <a:avLst/>
          </a:prstGeom>
          <a:solidFill>
            <a:srgbClr val="99CCFF"/>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b="1"/>
              <a:t>4.4 </a:t>
            </a:r>
            <a:r>
              <a:rPr lang="en-US" b="1"/>
              <a:t>SOLDERING and BRAZING</a:t>
            </a:r>
            <a:r>
              <a:rPr lang="tr-TR"/>
              <a:t> </a:t>
            </a:r>
            <a:endParaRPr lang="en-US"/>
          </a:p>
        </p:txBody>
      </p:sp>
      <p:sp>
        <p:nvSpPr>
          <p:cNvPr id="24583" name="Rectangle 16"/>
          <p:cNvSpPr>
            <a:spLocks noChangeArrowheads="1"/>
          </p:cNvSpPr>
          <p:nvPr/>
        </p:nvSpPr>
        <p:spPr bwMode="auto">
          <a:xfrm>
            <a:off x="179388" y="954088"/>
            <a:ext cx="8569325"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solidFill>
                  <a:srgbClr val="FF0000"/>
                </a:solidFill>
              </a:rPr>
              <a:t>Soldering and brazing </a:t>
            </a:r>
            <a:r>
              <a:rPr lang="en-US"/>
              <a:t>are processes that </a:t>
            </a:r>
            <a:r>
              <a:rPr lang="en-US" u="sng"/>
              <a:t>unite metals</a:t>
            </a:r>
            <a:r>
              <a:rPr lang="en-US"/>
              <a:t> with a third joining metal (filler metal) which is introduced into the joint in a liquid state and allowed to solidify. </a:t>
            </a:r>
            <a:endParaRPr lang="tr-TR"/>
          </a:p>
          <a:p>
            <a:pPr algn="just"/>
            <a:endParaRPr lang="tr-TR"/>
          </a:p>
          <a:p>
            <a:pPr algn="just"/>
            <a:r>
              <a:rPr lang="en-US"/>
              <a:t>These processes have wide commercial use in the </a:t>
            </a:r>
            <a:r>
              <a:rPr lang="en-US">
                <a:solidFill>
                  <a:srgbClr val="FF0000"/>
                </a:solidFill>
              </a:rPr>
              <a:t>uniting of small assemblies</a:t>
            </a:r>
            <a:r>
              <a:rPr lang="en-US"/>
              <a:t>, in repair work and electrical parts.</a:t>
            </a:r>
            <a:r>
              <a:rPr lang="tr-TR"/>
              <a:t> </a:t>
            </a:r>
            <a:endParaRPr lang="en-US"/>
          </a:p>
        </p:txBody>
      </p:sp>
      <p:pic>
        <p:nvPicPr>
          <p:cNvPr id="2458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3068638"/>
            <a:ext cx="27813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863" y="3068638"/>
            <a:ext cx="2390775"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3068638"/>
            <a:ext cx="226695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2332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603" name="Rectangle 3"/>
          <p:cNvSpPr>
            <a:spLocks noChangeArrowheads="1"/>
          </p:cNvSpPr>
          <p:nvPr/>
        </p:nvSpPr>
        <p:spPr bwMode="auto">
          <a:xfrm>
            <a:off x="0" y="2332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605" name="Rectangle 6"/>
          <p:cNvSpPr>
            <a:spLocks noChangeArrowheads="1"/>
          </p:cNvSpPr>
          <p:nvPr/>
        </p:nvSpPr>
        <p:spPr bwMode="auto">
          <a:xfrm>
            <a:off x="0" y="4318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25606" name="Picture 7" descr="8-2"/>
          <p:cNvPicPr>
            <a:picLocks noChangeAspect="1" noChangeArrowheads="1"/>
          </p:cNvPicPr>
          <p:nvPr/>
        </p:nvPicPr>
        <p:blipFill>
          <a:blip r:embed="rId2">
            <a:extLst>
              <a:ext uri="{28A0092B-C50C-407E-A947-70E740481C1C}">
                <a14:useLocalDpi xmlns:a14="http://schemas.microsoft.com/office/drawing/2010/main" val="0"/>
              </a:ext>
            </a:extLst>
          </a:blip>
          <a:srcRect r="6091" b="594"/>
          <a:stretch>
            <a:fillRect/>
          </a:stretch>
        </p:blipFill>
        <p:spPr bwMode="auto">
          <a:xfrm>
            <a:off x="3924300" y="331788"/>
            <a:ext cx="513873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8"/>
          <p:cNvSpPr>
            <a:spLocks noChangeArrowheads="1"/>
          </p:cNvSpPr>
          <p:nvPr/>
        </p:nvSpPr>
        <p:spPr bwMode="auto">
          <a:xfrm>
            <a:off x="161925" y="260350"/>
            <a:ext cx="347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buSzPct val="100000"/>
              <a:buFontTx/>
              <a:buAutoNum type="arabicParenR"/>
            </a:pPr>
            <a:r>
              <a:rPr lang="tr-TR" b="1" u="sng">
                <a:solidFill>
                  <a:srgbClr val="FF0000"/>
                </a:solidFill>
              </a:rPr>
              <a:t> </a:t>
            </a:r>
            <a:r>
              <a:rPr lang="en-US" b="1" u="sng">
                <a:solidFill>
                  <a:srgbClr val="FF0000"/>
                </a:solidFill>
              </a:rPr>
              <a:t>Soldering</a:t>
            </a:r>
            <a:r>
              <a:rPr lang="tr-TR" b="1" u="sng">
                <a:solidFill>
                  <a:srgbClr val="FF0000"/>
                </a:solidFill>
              </a:rPr>
              <a:t> (Yumuşak Lehim)</a:t>
            </a:r>
            <a:endParaRPr lang="en-US" b="1" u="sng">
              <a:solidFill>
                <a:srgbClr val="FF0000"/>
              </a:solidFill>
            </a:endParaRPr>
          </a:p>
        </p:txBody>
      </p:sp>
      <p:sp>
        <p:nvSpPr>
          <p:cNvPr id="25608" name="Rectangle 9"/>
          <p:cNvSpPr>
            <a:spLocks noChangeArrowheads="1"/>
          </p:cNvSpPr>
          <p:nvPr/>
        </p:nvSpPr>
        <p:spPr bwMode="auto">
          <a:xfrm>
            <a:off x="177800" y="676275"/>
            <a:ext cx="3744913"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solidFill>
                  <a:srgbClr val="FF0000"/>
                </a:solidFill>
              </a:rPr>
              <a:t>Lead and tin alloys </a:t>
            </a:r>
            <a:r>
              <a:rPr lang="en-US"/>
              <a:t>having a melting range at 180</a:t>
            </a:r>
            <a:r>
              <a:rPr lang="tr-TR" baseline="30000">
                <a:sym typeface="Times New Roman" panose="02020603050405020304" pitchFamily="18" charset="0"/>
              </a:rPr>
              <a:t>0</a:t>
            </a:r>
            <a:r>
              <a:rPr lang="en-US"/>
              <a:t>C to 370</a:t>
            </a:r>
            <a:r>
              <a:rPr lang="tr-TR" baseline="30000">
                <a:sym typeface="Times New Roman" panose="02020603050405020304" pitchFamily="18" charset="0"/>
              </a:rPr>
              <a:t>0</a:t>
            </a:r>
            <a:r>
              <a:rPr lang="en-US"/>
              <a:t>C are principally used in </a:t>
            </a:r>
            <a:r>
              <a:rPr lang="en-US" u="sng"/>
              <a:t>soldering</a:t>
            </a:r>
            <a:r>
              <a:rPr lang="en-US"/>
              <a:t>. </a:t>
            </a:r>
            <a:endParaRPr lang="tr-TR"/>
          </a:p>
          <a:p>
            <a:pPr algn="just"/>
            <a:endParaRPr lang="tr-TR"/>
          </a:p>
          <a:p>
            <a:pPr algn="just"/>
            <a:r>
              <a:rPr lang="en-US"/>
              <a:t>Commonly used composition is 50%Pb-50%Sn which melts at 220 </a:t>
            </a:r>
            <a:r>
              <a:rPr lang="tr-TR" baseline="30000">
                <a:sym typeface="Times New Roman" panose="02020603050405020304" pitchFamily="18" charset="0"/>
              </a:rPr>
              <a:t>0</a:t>
            </a:r>
            <a:r>
              <a:rPr lang="en-US"/>
              <a:t>C. To lower price or to increase properties, elements such as: Cd, Ag, Cu or Zn can be added.</a:t>
            </a:r>
          </a:p>
          <a:p>
            <a:pPr algn="just"/>
            <a:endParaRPr lang="tr-TR"/>
          </a:p>
          <a:p>
            <a:pPr algn="just"/>
            <a:r>
              <a:rPr lang="en-US"/>
              <a:t>Although any heating method can be used such as </a:t>
            </a:r>
            <a:r>
              <a:rPr lang="en-US">
                <a:solidFill>
                  <a:srgbClr val="FF0000"/>
                </a:solidFill>
              </a:rPr>
              <a:t>dipping, torch, electrical resistance</a:t>
            </a:r>
            <a:r>
              <a:rPr lang="en-US"/>
              <a:t>, much soldering is done with soldering iron. </a:t>
            </a:r>
            <a:endParaRPr lang="tr-TR"/>
          </a:p>
          <a:p>
            <a:pPr algn="just"/>
            <a:endParaRPr lang="tr-TR"/>
          </a:p>
          <a:p>
            <a:pPr algn="just"/>
            <a:r>
              <a:rPr lang="en-US"/>
              <a:t>Strength is low. </a:t>
            </a:r>
            <a:endParaRPr lang="tr-TR"/>
          </a:p>
          <a:p>
            <a:pPr algn="just"/>
            <a:endParaRPr lang="tr-TR"/>
          </a:p>
          <a:p>
            <a:pPr algn="just"/>
            <a:r>
              <a:rPr lang="en-US"/>
              <a:t>It is commonly used in electronic industry.</a:t>
            </a:r>
            <a:r>
              <a:rPr lang="tr-TR"/>
              <a:t> </a:t>
            </a:r>
            <a:endParaRPr lang="en-US"/>
          </a:p>
        </p:txBody>
      </p:sp>
      <p:sp>
        <p:nvSpPr>
          <p:cNvPr id="25609" name="Rectangle 10"/>
          <p:cNvSpPr>
            <a:spLocks noChangeArrowheads="1"/>
          </p:cNvSpPr>
          <p:nvPr/>
        </p:nvSpPr>
        <p:spPr bwMode="auto">
          <a:xfrm>
            <a:off x="4895850" y="3836988"/>
            <a:ext cx="41386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sz="1600" i="1"/>
              <a:t>Fig. 4.</a:t>
            </a:r>
            <a:r>
              <a:rPr lang="tr-TR" sz="1600" i="1"/>
              <a:t>6</a:t>
            </a:r>
            <a:r>
              <a:rPr lang="en-US" sz="1600" i="1"/>
              <a:t> Lead Tin phase diagram</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41"/>
          <p:cNvSpPr>
            <a:spLocks noChangeArrowheads="1"/>
          </p:cNvSpPr>
          <p:nvPr/>
        </p:nvSpPr>
        <p:spPr bwMode="auto">
          <a:xfrm>
            <a:off x="0" y="2241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27" name="Rectangle 381"/>
          <p:cNvSpPr>
            <a:spLocks noChangeArrowheads="1"/>
          </p:cNvSpPr>
          <p:nvPr/>
        </p:nvSpPr>
        <p:spPr bwMode="auto">
          <a:xfrm>
            <a:off x="250825" y="411163"/>
            <a:ext cx="2762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342900" indent="-342900" algn="just">
              <a:buSzPct val="100000"/>
              <a:buFontTx/>
              <a:buAutoNum type="arabicParenR" startAt="2"/>
              <a:tabLst>
                <a:tab pos="269875" algn="l"/>
              </a:tabLst>
            </a:pPr>
            <a:r>
              <a:rPr lang="en-US" b="1" u="sng">
                <a:solidFill>
                  <a:srgbClr val="FF0000"/>
                </a:solidFill>
              </a:rPr>
              <a:t>Brazing</a:t>
            </a:r>
            <a:r>
              <a:rPr lang="tr-TR" b="1" u="sng">
                <a:solidFill>
                  <a:srgbClr val="FF0000"/>
                </a:solidFill>
              </a:rPr>
              <a:t> (Sert Lehim)</a:t>
            </a:r>
            <a:endParaRPr lang="en-US" b="1" u="sng">
              <a:solidFill>
                <a:srgbClr val="FF0000"/>
              </a:solidFill>
            </a:endParaRPr>
          </a:p>
          <a:p>
            <a:pPr marL="342900" indent="-342900" algn="just">
              <a:buSzPct val="100000"/>
              <a:buFontTx/>
              <a:buAutoNum type="arabicParenR" startAt="2"/>
              <a:tabLst>
                <a:tab pos="269875" algn="l"/>
              </a:tabLst>
            </a:pPr>
            <a:endParaRPr lang="en-US" b="1" u="sng">
              <a:solidFill>
                <a:srgbClr val="FF0000"/>
              </a:solidFill>
            </a:endParaRPr>
          </a:p>
        </p:txBody>
      </p:sp>
      <p:sp>
        <p:nvSpPr>
          <p:cNvPr id="26628" name="Rectangle 383"/>
          <p:cNvSpPr>
            <a:spLocks noChangeArrowheads="1"/>
          </p:cNvSpPr>
          <p:nvPr/>
        </p:nvSpPr>
        <p:spPr bwMode="auto">
          <a:xfrm>
            <a:off x="250825" y="820738"/>
            <a:ext cx="5935663" cy="53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r>
              <a:rPr lang="en-US"/>
              <a:t>This is similar to soldering but temperature is above 430</a:t>
            </a:r>
            <a:r>
              <a:rPr lang="tr-TR" baseline="30000">
                <a:sym typeface="Times New Roman" panose="02020603050405020304" pitchFamily="18" charset="0"/>
              </a:rPr>
              <a:t>0</a:t>
            </a:r>
            <a:r>
              <a:rPr lang="en-US"/>
              <a:t>C, but lowers than melting points of parent metals. </a:t>
            </a:r>
            <a:endParaRPr lang="tr-TR"/>
          </a:p>
          <a:p>
            <a:pPr marL="342900" indent="-342900" algn="just"/>
            <a:endParaRPr lang="tr-TR"/>
          </a:p>
          <a:p>
            <a:pPr marL="342900" indent="-342900" algn="just"/>
            <a:r>
              <a:rPr lang="en-US"/>
              <a:t>Non-ferrous film metal is distributed by capillary attraction.</a:t>
            </a:r>
            <a:endParaRPr lang="en-US" u="sng"/>
          </a:p>
          <a:p>
            <a:pPr marL="342900" indent="-342900" algn="just"/>
            <a:endParaRPr lang="tr-TR" u="sng"/>
          </a:p>
          <a:p>
            <a:pPr marL="342900" indent="-342900" algn="just"/>
            <a:r>
              <a:rPr lang="en-US" u="sng">
                <a:solidFill>
                  <a:srgbClr val="FF0000"/>
                </a:solidFill>
              </a:rPr>
              <a:t>Brazing metals and alloys:</a:t>
            </a:r>
            <a:endParaRPr lang="en-US">
              <a:solidFill>
                <a:srgbClr val="FF0000"/>
              </a:solidFill>
            </a:endParaRPr>
          </a:p>
          <a:p>
            <a:pPr marL="342900" indent="-342900" algn="just"/>
            <a:r>
              <a:rPr lang="en-US"/>
              <a:t>Copper: Melting point 1083</a:t>
            </a:r>
            <a:r>
              <a:rPr lang="tr-TR" baseline="30000">
                <a:sym typeface="Times New Roman" panose="02020603050405020304" pitchFamily="18" charset="0"/>
              </a:rPr>
              <a:t>0</a:t>
            </a:r>
            <a:r>
              <a:rPr lang="en-US"/>
              <a:t>C,</a:t>
            </a:r>
          </a:p>
          <a:p>
            <a:pPr marL="342900" indent="-342900" algn="just"/>
            <a:r>
              <a:rPr lang="en-US"/>
              <a:t>Copper Alloys: brasses and bronze, from 870</a:t>
            </a:r>
            <a:r>
              <a:rPr lang="tr-TR" baseline="30000">
                <a:sym typeface="Times New Roman" panose="02020603050405020304" pitchFamily="18" charset="0"/>
              </a:rPr>
              <a:t>0</a:t>
            </a:r>
            <a:r>
              <a:rPr lang="en-US"/>
              <a:t>C to 1100</a:t>
            </a:r>
            <a:r>
              <a:rPr lang="tr-TR" baseline="30000">
                <a:sym typeface="Times New Roman" panose="02020603050405020304" pitchFamily="18" charset="0"/>
              </a:rPr>
              <a:t>0</a:t>
            </a:r>
            <a:r>
              <a:rPr lang="en-US"/>
              <a:t>C,</a:t>
            </a:r>
          </a:p>
          <a:p>
            <a:pPr marL="342900" indent="-342900" algn="just"/>
            <a:r>
              <a:rPr lang="en-US"/>
              <a:t>Silver Alloys: 630</a:t>
            </a:r>
            <a:r>
              <a:rPr lang="tr-TR" baseline="30000">
                <a:sym typeface="Times New Roman" panose="02020603050405020304" pitchFamily="18" charset="0"/>
              </a:rPr>
              <a:t>0</a:t>
            </a:r>
            <a:r>
              <a:rPr lang="en-US"/>
              <a:t>C to 845</a:t>
            </a:r>
            <a:r>
              <a:rPr lang="tr-TR" baseline="30000">
                <a:sym typeface="Times New Roman" panose="02020603050405020304" pitchFamily="18" charset="0"/>
              </a:rPr>
              <a:t>0</a:t>
            </a:r>
            <a:r>
              <a:rPr lang="en-US"/>
              <a:t>C,</a:t>
            </a:r>
          </a:p>
          <a:p>
            <a:pPr marL="342900" indent="-342900" algn="just"/>
            <a:r>
              <a:rPr lang="en-US"/>
              <a:t>Aluminum Alloys: 570</a:t>
            </a:r>
            <a:r>
              <a:rPr lang="tr-TR" baseline="30000">
                <a:sym typeface="Times New Roman" panose="02020603050405020304" pitchFamily="18" charset="0"/>
              </a:rPr>
              <a:t>0</a:t>
            </a:r>
            <a:r>
              <a:rPr lang="en-US"/>
              <a:t>C to 640</a:t>
            </a:r>
            <a:r>
              <a:rPr lang="tr-TR" baseline="30000">
                <a:sym typeface="Times New Roman" panose="02020603050405020304" pitchFamily="18" charset="0"/>
              </a:rPr>
              <a:t>0</a:t>
            </a:r>
            <a:r>
              <a:rPr lang="en-US"/>
              <a:t>C</a:t>
            </a:r>
            <a:endParaRPr lang="tr-TR"/>
          </a:p>
          <a:p>
            <a:pPr marL="342900" indent="-342900" algn="just"/>
            <a:endParaRPr lang="en-US"/>
          </a:p>
          <a:p>
            <a:pPr marL="342900" indent="-342900" algn="just"/>
            <a:r>
              <a:rPr lang="en-US"/>
              <a:t>Techniques such as </a:t>
            </a:r>
            <a:r>
              <a:rPr lang="en-US">
                <a:solidFill>
                  <a:srgbClr val="FF0000"/>
                </a:solidFill>
              </a:rPr>
              <a:t>dipping, furnace, or electric</a:t>
            </a:r>
            <a:r>
              <a:rPr lang="en-US"/>
              <a:t> could be used but an</a:t>
            </a:r>
            <a:r>
              <a:rPr lang="tr-TR"/>
              <a:t> </a:t>
            </a:r>
            <a:r>
              <a:rPr lang="en-US"/>
              <a:t>oxyacetylene torch provides an excellent source of heat for many applications. </a:t>
            </a:r>
            <a:endParaRPr lang="tr-TR"/>
          </a:p>
          <a:p>
            <a:pPr marL="342900" indent="-342900" algn="just"/>
            <a:endParaRPr lang="tr-TR"/>
          </a:p>
          <a:p>
            <a:pPr marL="342900" indent="-342900" algn="just"/>
            <a:r>
              <a:rPr lang="en-US">
                <a:solidFill>
                  <a:srgbClr val="FF0000"/>
                </a:solidFill>
              </a:rPr>
              <a:t>Borax</a:t>
            </a:r>
            <a:r>
              <a:rPr lang="en-US"/>
              <a:t> is the commonly used salt as a flux.</a:t>
            </a:r>
          </a:p>
        </p:txBody>
      </p:sp>
      <p:pic>
        <p:nvPicPr>
          <p:cNvPr id="266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488" y="831850"/>
            <a:ext cx="28622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5" descr="Torch Bra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963" y="3860800"/>
            <a:ext cx="237172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5"/>
          <p:cNvSpPr>
            <a:spLocks noChangeArrowheads="1"/>
          </p:cNvSpPr>
          <p:nvPr/>
        </p:nvSpPr>
        <p:spPr bwMode="auto">
          <a:xfrm>
            <a:off x="38100" y="277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652" name="Rectangle 15"/>
          <p:cNvSpPr>
            <a:spLocks noChangeArrowheads="1"/>
          </p:cNvSpPr>
          <p:nvPr/>
        </p:nvSpPr>
        <p:spPr bwMode="auto">
          <a:xfrm>
            <a:off x="179388" y="476250"/>
            <a:ext cx="82819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Techniques such as dipping, furnace, or electric could be used but an oxyacetylene torch provides an excellent source of heat for many applications. Borax is the commonly used salt as a flux.</a:t>
            </a:r>
            <a:r>
              <a:rPr lang="tr-TR"/>
              <a:t> </a:t>
            </a:r>
            <a:endParaRPr lang="en-US"/>
          </a:p>
        </p:txBody>
      </p:sp>
      <p:sp>
        <p:nvSpPr>
          <p:cNvPr id="27653" name="Rectangle 16"/>
          <p:cNvSpPr>
            <a:spLocks noChangeArrowheads="1"/>
          </p:cNvSpPr>
          <p:nvPr/>
        </p:nvSpPr>
        <p:spPr bwMode="auto">
          <a:xfrm>
            <a:off x="0" y="2486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654" name="Rectangle 198"/>
          <p:cNvSpPr>
            <a:spLocks noChangeArrowheads="1"/>
          </p:cNvSpPr>
          <p:nvPr/>
        </p:nvSpPr>
        <p:spPr bwMode="auto">
          <a:xfrm>
            <a:off x="395288" y="3573463"/>
            <a:ext cx="828198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Brazing is used for the assembly of </a:t>
            </a:r>
            <a:r>
              <a:rPr lang="en-US">
                <a:solidFill>
                  <a:srgbClr val="FF0000"/>
                </a:solidFill>
              </a:rPr>
              <a:t>pipes to fittings</a:t>
            </a:r>
            <a:r>
              <a:rPr lang="en-US"/>
              <a:t>, </a:t>
            </a:r>
            <a:r>
              <a:rPr lang="en-US">
                <a:solidFill>
                  <a:srgbClr val="FF0000"/>
                </a:solidFill>
              </a:rPr>
              <a:t>cemented carbide cutting tips to holders, radiators, electrical parts </a:t>
            </a:r>
            <a:r>
              <a:rPr lang="en-US"/>
              <a:t>etc. It is quite strong comparing to soldering.</a:t>
            </a:r>
            <a:r>
              <a:rPr lang="tr-TR"/>
              <a:t> </a:t>
            </a:r>
            <a:endParaRPr lang="en-US"/>
          </a:p>
        </p:txBody>
      </p:sp>
      <p:grpSp>
        <p:nvGrpSpPr>
          <p:cNvPr id="27655" name="Group 203"/>
          <p:cNvGrpSpPr>
            <a:grpSpLocks noChangeAspect="1"/>
          </p:cNvGrpSpPr>
          <p:nvPr/>
        </p:nvGrpSpPr>
        <p:grpSpPr bwMode="auto">
          <a:xfrm>
            <a:off x="900113" y="1484313"/>
            <a:ext cx="7488237" cy="1982787"/>
            <a:chOff x="1219" y="1504"/>
            <a:chExt cx="6120" cy="1620"/>
          </a:xfrm>
        </p:grpSpPr>
        <p:sp>
          <p:nvSpPr>
            <p:cNvPr id="27658" name="AutoShape 204"/>
            <p:cNvSpPr>
              <a:spLocks noChangeAspect="1" noChangeArrowheads="1"/>
            </p:cNvSpPr>
            <p:nvPr/>
          </p:nvSpPr>
          <p:spPr bwMode="auto">
            <a:xfrm>
              <a:off x="1219" y="1504"/>
              <a:ext cx="6120"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59" name="Rectangle 205"/>
            <p:cNvSpPr>
              <a:spLocks noChangeArrowheads="1"/>
            </p:cNvSpPr>
            <p:nvPr/>
          </p:nvSpPr>
          <p:spPr bwMode="auto">
            <a:xfrm>
              <a:off x="3019" y="1504"/>
              <a:ext cx="270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Brazing and Braze Welding</a:t>
              </a:r>
            </a:p>
          </p:txBody>
        </p:sp>
        <p:sp>
          <p:nvSpPr>
            <p:cNvPr id="27660" name="Rectangle 206"/>
            <p:cNvSpPr>
              <a:spLocks noChangeArrowheads="1"/>
            </p:cNvSpPr>
            <p:nvPr/>
          </p:nvSpPr>
          <p:spPr bwMode="auto">
            <a:xfrm>
              <a:off x="1399" y="2224"/>
              <a:ext cx="108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u="sng"/>
                <a:t>Dipping</a:t>
              </a:r>
            </a:p>
            <a:p>
              <a:r>
                <a:rPr lang="en-US" sz="1600"/>
                <a:t>Metal chemical</a:t>
              </a:r>
            </a:p>
          </p:txBody>
        </p:sp>
        <p:sp>
          <p:nvSpPr>
            <p:cNvPr id="27661" name="Rectangle 207"/>
            <p:cNvSpPr>
              <a:spLocks noChangeArrowheads="1"/>
            </p:cNvSpPr>
            <p:nvPr/>
          </p:nvSpPr>
          <p:spPr bwMode="auto">
            <a:xfrm>
              <a:off x="2479" y="2224"/>
              <a:ext cx="108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u="sng"/>
                <a:t>Furnace</a:t>
              </a:r>
            </a:p>
            <a:p>
              <a:r>
                <a:rPr lang="en-US" sz="1600"/>
                <a:t>Gas</a:t>
              </a:r>
            </a:p>
            <a:p>
              <a:r>
                <a:rPr lang="en-US" sz="1600"/>
                <a:t>Electric</a:t>
              </a:r>
            </a:p>
          </p:txBody>
        </p:sp>
        <p:sp>
          <p:nvSpPr>
            <p:cNvPr id="27662" name="Rectangle 208"/>
            <p:cNvSpPr>
              <a:spLocks noChangeArrowheads="1"/>
            </p:cNvSpPr>
            <p:nvPr/>
          </p:nvSpPr>
          <p:spPr bwMode="auto">
            <a:xfrm>
              <a:off x="3559" y="2224"/>
              <a:ext cx="144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u="sng"/>
                <a:t>Torch</a:t>
              </a:r>
            </a:p>
            <a:p>
              <a:r>
                <a:rPr lang="en-US" sz="1600"/>
                <a:t>Oxyacetylene</a:t>
              </a:r>
            </a:p>
            <a:p>
              <a:r>
                <a:rPr lang="en-US" sz="1600"/>
                <a:t>Oxyhydrogen</a:t>
              </a:r>
            </a:p>
          </p:txBody>
        </p:sp>
        <p:sp>
          <p:nvSpPr>
            <p:cNvPr id="27663" name="Rectangle 209"/>
            <p:cNvSpPr>
              <a:spLocks noChangeArrowheads="1"/>
            </p:cNvSpPr>
            <p:nvPr/>
          </p:nvSpPr>
          <p:spPr bwMode="auto">
            <a:xfrm>
              <a:off x="4999" y="2224"/>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u="sng"/>
                <a:t>Electric</a:t>
              </a:r>
            </a:p>
            <a:p>
              <a:r>
                <a:rPr lang="en-US" sz="1600"/>
                <a:t>Resistance</a:t>
              </a:r>
            </a:p>
            <a:p>
              <a:r>
                <a:rPr lang="en-US" sz="1600"/>
                <a:t>Induction</a:t>
              </a:r>
            </a:p>
          </p:txBody>
        </p:sp>
        <p:sp>
          <p:nvSpPr>
            <p:cNvPr id="27664" name="Rectangle 210"/>
            <p:cNvSpPr>
              <a:spLocks noChangeArrowheads="1"/>
            </p:cNvSpPr>
            <p:nvPr/>
          </p:nvSpPr>
          <p:spPr bwMode="auto">
            <a:xfrm>
              <a:off x="6259" y="2224"/>
              <a:ext cx="108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u="sng"/>
                <a:t>Welding</a:t>
              </a:r>
            </a:p>
            <a:p>
              <a:r>
                <a:rPr lang="en-US" sz="1600"/>
                <a:t>Torch</a:t>
              </a:r>
            </a:p>
            <a:p>
              <a:r>
                <a:rPr lang="en-US" sz="1600"/>
                <a:t>Arc</a:t>
              </a:r>
            </a:p>
          </p:txBody>
        </p:sp>
        <p:sp>
          <p:nvSpPr>
            <p:cNvPr id="27665" name="Line 211"/>
            <p:cNvSpPr>
              <a:spLocks noChangeShapeType="1"/>
            </p:cNvSpPr>
            <p:nvPr/>
          </p:nvSpPr>
          <p:spPr bwMode="auto">
            <a:xfrm>
              <a:off x="1939" y="2044"/>
              <a:ext cx="0" cy="0"/>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27666" name="AutoShape 212"/>
            <p:cNvCxnSpPr>
              <a:cxnSpLocks noChangeShapeType="1"/>
              <a:endCxn id="27660" idx="0"/>
            </p:cNvCxnSpPr>
            <p:nvPr/>
          </p:nvCxnSpPr>
          <p:spPr bwMode="auto">
            <a:xfrm>
              <a:off x="1938" y="1864"/>
              <a:ext cx="1" cy="360"/>
            </a:xfrm>
            <a:prstGeom prst="straightConnector1">
              <a:avLst/>
            </a:prstGeom>
            <a:noFill/>
            <a:ln w="6350">
              <a:solidFill>
                <a:srgbClr val="000000"/>
              </a:solidFill>
              <a:round/>
              <a:tailEnd type="triangle" w="sm" len="med"/>
            </a:ln>
            <a:extLst>
              <a:ext uri="{909E8E84-426E-40DD-AFC4-6F175D3DCCD1}">
                <a14:hiddenFill xmlns:a14="http://schemas.microsoft.com/office/drawing/2010/main">
                  <a:noFill/>
                </a14:hiddenFill>
              </a:ext>
            </a:extLst>
          </p:spPr>
        </p:cxnSp>
        <p:cxnSp>
          <p:nvCxnSpPr>
            <p:cNvPr id="27667" name="AutoShape 213"/>
            <p:cNvCxnSpPr>
              <a:cxnSpLocks noChangeShapeType="1"/>
            </p:cNvCxnSpPr>
            <p:nvPr/>
          </p:nvCxnSpPr>
          <p:spPr bwMode="auto">
            <a:xfrm>
              <a:off x="3018" y="1864"/>
              <a:ext cx="1" cy="360"/>
            </a:xfrm>
            <a:prstGeom prst="straightConnector1">
              <a:avLst/>
            </a:prstGeom>
            <a:noFill/>
            <a:ln w="6350">
              <a:solidFill>
                <a:srgbClr val="000000"/>
              </a:solidFill>
              <a:round/>
              <a:tailEnd type="triangle" w="sm" len="med"/>
            </a:ln>
            <a:extLst>
              <a:ext uri="{909E8E84-426E-40DD-AFC4-6F175D3DCCD1}">
                <a14:hiddenFill xmlns:a14="http://schemas.microsoft.com/office/drawing/2010/main">
                  <a:noFill/>
                </a14:hiddenFill>
              </a:ext>
            </a:extLst>
          </p:spPr>
        </p:cxnSp>
        <p:cxnSp>
          <p:nvCxnSpPr>
            <p:cNvPr id="27668" name="AutoShape 214"/>
            <p:cNvCxnSpPr>
              <a:cxnSpLocks noChangeShapeType="1"/>
            </p:cNvCxnSpPr>
            <p:nvPr/>
          </p:nvCxnSpPr>
          <p:spPr bwMode="auto">
            <a:xfrm>
              <a:off x="4279" y="1864"/>
              <a:ext cx="1" cy="360"/>
            </a:xfrm>
            <a:prstGeom prst="straightConnector1">
              <a:avLst/>
            </a:prstGeom>
            <a:noFill/>
            <a:ln w="6350">
              <a:solidFill>
                <a:srgbClr val="000000"/>
              </a:solidFill>
              <a:round/>
              <a:tailEnd type="triangle" w="sm" len="med"/>
            </a:ln>
            <a:extLst>
              <a:ext uri="{909E8E84-426E-40DD-AFC4-6F175D3DCCD1}">
                <a14:hiddenFill xmlns:a14="http://schemas.microsoft.com/office/drawing/2010/main">
                  <a:noFill/>
                </a14:hiddenFill>
              </a:ext>
            </a:extLst>
          </p:spPr>
        </p:cxnSp>
        <p:cxnSp>
          <p:nvCxnSpPr>
            <p:cNvPr id="27669" name="AutoShape 215"/>
            <p:cNvCxnSpPr>
              <a:cxnSpLocks noChangeShapeType="1"/>
            </p:cNvCxnSpPr>
            <p:nvPr/>
          </p:nvCxnSpPr>
          <p:spPr bwMode="auto">
            <a:xfrm>
              <a:off x="6799" y="1864"/>
              <a:ext cx="1" cy="360"/>
            </a:xfrm>
            <a:prstGeom prst="straightConnector1">
              <a:avLst/>
            </a:prstGeom>
            <a:noFill/>
            <a:ln w="6350">
              <a:solidFill>
                <a:srgbClr val="000000"/>
              </a:solidFill>
              <a:round/>
              <a:tailEnd type="triangle" w="sm" len="med"/>
            </a:ln>
            <a:extLst>
              <a:ext uri="{909E8E84-426E-40DD-AFC4-6F175D3DCCD1}">
                <a14:hiddenFill xmlns:a14="http://schemas.microsoft.com/office/drawing/2010/main">
                  <a:noFill/>
                </a14:hiddenFill>
              </a:ext>
            </a:extLst>
          </p:spPr>
        </p:cxnSp>
        <p:cxnSp>
          <p:nvCxnSpPr>
            <p:cNvPr id="27670" name="AutoShape 216"/>
            <p:cNvCxnSpPr>
              <a:cxnSpLocks noChangeShapeType="1"/>
            </p:cNvCxnSpPr>
            <p:nvPr/>
          </p:nvCxnSpPr>
          <p:spPr bwMode="auto">
            <a:xfrm>
              <a:off x="5539" y="1864"/>
              <a:ext cx="1" cy="360"/>
            </a:xfrm>
            <a:prstGeom prst="straightConnector1">
              <a:avLst/>
            </a:prstGeom>
            <a:noFill/>
            <a:ln w="6350">
              <a:solidFill>
                <a:srgbClr val="000000"/>
              </a:solidFill>
              <a:round/>
              <a:tailEnd type="triangle" w="sm" len="med"/>
            </a:ln>
            <a:extLst>
              <a:ext uri="{909E8E84-426E-40DD-AFC4-6F175D3DCCD1}">
                <a14:hiddenFill xmlns:a14="http://schemas.microsoft.com/office/drawing/2010/main">
                  <a:noFill/>
                </a14:hiddenFill>
              </a:ext>
            </a:extLst>
          </p:spPr>
        </p:cxnSp>
        <p:sp>
          <p:nvSpPr>
            <p:cNvPr id="27671" name="Line 217"/>
            <p:cNvSpPr>
              <a:spLocks noChangeShapeType="1"/>
            </p:cNvSpPr>
            <p:nvPr/>
          </p:nvSpPr>
          <p:spPr bwMode="auto">
            <a:xfrm>
              <a:off x="1939" y="1864"/>
              <a:ext cx="4860" cy="0"/>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a:lstStyle/>
            <a:p>
              <a:endParaRPr lang="en-US"/>
            </a:p>
          </p:txBody>
        </p:sp>
      </p:grpSp>
      <p:pic>
        <p:nvPicPr>
          <p:cNvPr id="27656" name="Picture 218" descr="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581525"/>
            <a:ext cx="7548562"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Rectangle 219"/>
          <p:cNvSpPr>
            <a:spLocks noChangeArrowheads="1"/>
          </p:cNvSpPr>
          <p:nvPr/>
        </p:nvSpPr>
        <p:spPr bwMode="auto">
          <a:xfrm>
            <a:off x="2984500" y="5778500"/>
            <a:ext cx="3052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600" i="1"/>
              <a:t>Fig. 4.</a:t>
            </a:r>
            <a:r>
              <a:rPr lang="tr-TR" sz="1600" i="1"/>
              <a:t>7</a:t>
            </a:r>
            <a:r>
              <a:rPr lang="en-US" sz="1600" i="1"/>
              <a:t> Common brazing joints</a:t>
            </a:r>
            <a:r>
              <a:rPr lang="tr-TR" sz="1600" i="1"/>
              <a:t>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23850" y="188913"/>
            <a:ext cx="4962525"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eaLnBrk="1" hangingPunct="1">
              <a:defRPr/>
            </a:pPr>
            <a:r>
              <a:rPr lang="tr-TR" sz="3200" b="1" i="1" u="sng">
                <a:solidFill>
                  <a:srgbClr val="800000"/>
                </a:solidFill>
                <a:effectLst>
                  <a:outerShdw blurRad="38100" dist="38100" dir="2700000" algn="tl">
                    <a:srgbClr val="C0C0C0"/>
                  </a:outerShdw>
                </a:effectLst>
              </a:rPr>
              <a:t>Brazing: Filler metals</a:t>
            </a:r>
            <a:endParaRPr lang="en-GB" sz="3200" b="1" i="1" u="sng">
              <a:solidFill>
                <a:srgbClr val="800000"/>
              </a:solidFill>
              <a:effectLst>
                <a:outerShdw blurRad="38100" dist="38100" dir="2700000" algn="tl">
                  <a:srgbClr val="C0C0C0"/>
                </a:outerShdw>
              </a:effectLst>
            </a:endParaRPr>
          </a:p>
        </p:txBody>
      </p:sp>
      <p:sp>
        <p:nvSpPr>
          <p:cNvPr id="6" name="Rectangle 3"/>
          <p:cNvSpPr txBox="1">
            <a:spLocks noChangeArrowheads="1"/>
          </p:cNvSpPr>
          <p:nvPr/>
        </p:nvSpPr>
        <p:spPr>
          <a:xfrm>
            <a:off x="323850" y="990600"/>
            <a:ext cx="82804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 typeface="Wingdings" panose="05000000000000000000" pitchFamily="2" charset="2"/>
              <a:buNone/>
              <a:defRPr/>
            </a:pPr>
            <a:r>
              <a:rPr lang="tr-TR" sz="2000" b="1">
                <a:solidFill>
                  <a:srgbClr val="006600"/>
                </a:solidFill>
              </a:rPr>
              <a:t>Filler Metals:</a:t>
            </a:r>
          </a:p>
          <a:p>
            <a:pPr eaLnBrk="1" hangingPunct="1">
              <a:defRPr/>
            </a:pPr>
            <a:r>
              <a:rPr lang="tr-TR" sz="1800"/>
              <a:t>Aluminium-silicon, copper, copper-zinc, copper-phosphorus, nickel-gold, heat-resisting materials, magnesium, and silver.</a:t>
            </a:r>
          </a:p>
          <a:p>
            <a:pPr eaLnBrk="1" hangingPunct="1">
              <a:defRPr/>
            </a:pPr>
            <a:r>
              <a:rPr lang="tr-TR" sz="1800"/>
              <a:t>Filler metals are available in many forms; the most common is the </a:t>
            </a:r>
            <a:r>
              <a:rPr lang="tr-TR" sz="1800">
                <a:solidFill>
                  <a:srgbClr val="FF0000"/>
                </a:solidFill>
              </a:rPr>
              <a:t>wire</a:t>
            </a:r>
            <a:r>
              <a:rPr lang="tr-TR" sz="1800"/>
              <a:t> and </a:t>
            </a:r>
            <a:r>
              <a:rPr lang="tr-TR" sz="1800">
                <a:solidFill>
                  <a:srgbClr val="FF0000"/>
                </a:solidFill>
              </a:rPr>
              <a:t>rod</a:t>
            </a:r>
            <a:r>
              <a:rPr lang="tr-TR" sz="1800"/>
              <a:t>. They are also available in </a:t>
            </a:r>
            <a:r>
              <a:rPr lang="tr-TR" sz="1800">
                <a:solidFill>
                  <a:srgbClr val="FF0000"/>
                </a:solidFill>
              </a:rPr>
              <a:t>thin sheet, powder, paste, </a:t>
            </a:r>
            <a:r>
              <a:rPr lang="tr-TR" sz="1800"/>
              <a:t>or</a:t>
            </a:r>
            <a:r>
              <a:rPr lang="tr-TR" sz="1800">
                <a:solidFill>
                  <a:srgbClr val="FF0000"/>
                </a:solidFill>
              </a:rPr>
              <a:t> as a clad surface</a:t>
            </a:r>
            <a:r>
              <a:rPr lang="tr-TR" sz="1800"/>
              <a:t> of the part to be brazed. </a:t>
            </a:r>
          </a:p>
          <a:p>
            <a:pPr eaLnBrk="1" hangingPunct="1">
              <a:defRPr/>
            </a:pPr>
            <a:endParaRPr lang="tr-TR" sz="1800"/>
          </a:p>
          <a:p>
            <a:pPr marL="0" indent="0" eaLnBrk="1" hangingPunct="1">
              <a:buFontTx/>
              <a:buNone/>
              <a:defRPr/>
            </a:pPr>
            <a:r>
              <a:rPr lang="tr-TR" sz="1800">
                <a:solidFill>
                  <a:srgbClr val="FF0000"/>
                </a:solidFill>
              </a:rPr>
              <a:t>Base metal and the compatible filler metal:</a:t>
            </a:r>
          </a:p>
          <a:p>
            <a:pPr eaLnBrk="1" hangingPunct="1">
              <a:buFont typeface="Wingdings" panose="05000000000000000000" pitchFamily="2" charset="2"/>
              <a:buNone/>
              <a:defRPr/>
            </a:pPr>
            <a:endParaRPr lang="tr-TR" sz="1800"/>
          </a:p>
          <a:p>
            <a:pPr eaLnBrk="1" hangingPunct="1">
              <a:buFont typeface="Wingdings" panose="05000000000000000000" pitchFamily="2" charset="2"/>
              <a:buNone/>
              <a:defRPr/>
            </a:pPr>
            <a:r>
              <a:rPr lang="tr-TR" sz="2000" u="sng">
                <a:solidFill>
                  <a:srgbClr val="FF0000"/>
                </a:solidFill>
              </a:rPr>
              <a:t>Base Metal</a:t>
            </a:r>
            <a:r>
              <a:rPr lang="tr-TR" sz="2000" u="sng"/>
              <a:t>			</a:t>
            </a:r>
            <a:r>
              <a:rPr lang="tr-TR" sz="2000" u="sng">
                <a:solidFill>
                  <a:srgbClr val="FF0000"/>
                </a:solidFill>
              </a:rPr>
              <a:t>Filler Metal</a:t>
            </a:r>
          </a:p>
          <a:p>
            <a:pPr eaLnBrk="1" hangingPunct="1">
              <a:buFont typeface="Wingdings" panose="05000000000000000000" pitchFamily="2" charset="2"/>
              <a:buNone/>
              <a:defRPr/>
            </a:pPr>
            <a:r>
              <a:rPr lang="tr-TR" sz="1800"/>
              <a:t>Aluminium			Aluminium and Silicon</a:t>
            </a:r>
          </a:p>
          <a:p>
            <a:pPr eaLnBrk="1" hangingPunct="1">
              <a:buFont typeface="Wingdings" panose="05000000000000000000" pitchFamily="2" charset="2"/>
              <a:buNone/>
              <a:defRPr/>
            </a:pPr>
            <a:r>
              <a:rPr lang="tr-TR" sz="1800"/>
              <a:t>Nickel-Copper alloys		Copper</a:t>
            </a:r>
          </a:p>
          <a:p>
            <a:pPr eaLnBrk="1" hangingPunct="1">
              <a:buFont typeface="Wingdings" panose="05000000000000000000" pitchFamily="2" charset="2"/>
              <a:buNone/>
              <a:defRPr/>
            </a:pPr>
            <a:r>
              <a:rPr lang="tr-TR" sz="1800"/>
              <a:t>Copper				Copper and phosphorus</a:t>
            </a:r>
          </a:p>
          <a:p>
            <a:pPr eaLnBrk="1" hangingPunct="1">
              <a:buFont typeface="Wingdings" panose="05000000000000000000" pitchFamily="2" charset="2"/>
              <a:buNone/>
              <a:defRPr/>
            </a:pPr>
            <a:r>
              <a:rPr lang="tr-TR" sz="1800"/>
              <a:t>Steel and cast iron		Copper and zinc</a:t>
            </a:r>
          </a:p>
          <a:p>
            <a:pPr eaLnBrk="1" hangingPunct="1">
              <a:buFont typeface="Wingdings" panose="05000000000000000000" pitchFamily="2" charset="2"/>
              <a:buNone/>
              <a:defRPr/>
            </a:pPr>
            <a:r>
              <a:rPr lang="tr-TR" sz="1800"/>
              <a:t>Stainless steel			Gold and silver</a:t>
            </a:r>
            <a:endParaRPr lang="en-GB" sz="1800"/>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250825" y="549275"/>
            <a:ext cx="8424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To be efficient, a welded joint must be </a:t>
            </a:r>
            <a:r>
              <a:rPr lang="en-US" b="1">
                <a:solidFill>
                  <a:srgbClr val="FF0000"/>
                </a:solidFill>
              </a:rPr>
              <a:t>properly designed </a:t>
            </a:r>
            <a:r>
              <a:rPr lang="en-US"/>
              <a:t>according to the service for which it is intended.</a:t>
            </a:r>
            <a:r>
              <a:rPr lang="tr-TR"/>
              <a:t> </a:t>
            </a:r>
            <a:endParaRPr lang="en-US"/>
          </a:p>
        </p:txBody>
      </p:sp>
      <p:sp>
        <p:nvSpPr>
          <p:cNvPr id="29699" name="Rectangle 6"/>
          <p:cNvSpPr>
            <a:spLocks noChangeArrowheads="1"/>
          </p:cNvSpPr>
          <p:nvPr/>
        </p:nvSpPr>
        <p:spPr bwMode="auto">
          <a:xfrm>
            <a:off x="0" y="3319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00" name="Rectangle 9"/>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01" name="Rectangle 112"/>
          <p:cNvSpPr>
            <a:spLocks noChangeArrowheads="1"/>
          </p:cNvSpPr>
          <p:nvPr/>
        </p:nvSpPr>
        <p:spPr bwMode="auto">
          <a:xfrm>
            <a:off x="0" y="3033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02" name="Rectangle 212"/>
          <p:cNvSpPr>
            <a:spLocks noChangeArrowheads="1"/>
          </p:cNvSpPr>
          <p:nvPr/>
        </p:nvSpPr>
        <p:spPr bwMode="auto">
          <a:xfrm>
            <a:off x="0" y="3824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03" name="Rectangle 217"/>
          <p:cNvSpPr>
            <a:spLocks noChangeArrowheads="1"/>
          </p:cNvSpPr>
          <p:nvPr/>
        </p:nvSpPr>
        <p:spPr bwMode="auto">
          <a:xfrm>
            <a:off x="0" y="0"/>
            <a:ext cx="2546350" cy="404813"/>
          </a:xfrm>
          <a:prstGeom prst="rect">
            <a:avLst/>
          </a:prstGeom>
          <a:solidFill>
            <a:srgbClr val="99CCFF"/>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b="1"/>
              <a:t>4.5 </a:t>
            </a:r>
            <a:r>
              <a:rPr lang="en-US" b="1"/>
              <a:t>WELDED JOINTS</a:t>
            </a:r>
            <a:r>
              <a:rPr lang="tr-TR"/>
              <a:t> </a:t>
            </a:r>
            <a:endParaRPr lang="en-US"/>
          </a:p>
        </p:txBody>
      </p:sp>
      <p:pic>
        <p:nvPicPr>
          <p:cNvPr id="29704" name="Picture 218" descr="8-4"/>
          <p:cNvPicPr>
            <a:picLocks noGrp="1" noChangeAspect="1" noChangeArrowheads="1"/>
          </p:cNvPicPr>
          <p:nvPr>
            <p:ph/>
          </p:nvPr>
        </p:nvPicPr>
        <p:blipFill>
          <a:blip r:embed="rId2">
            <a:lum bright="-6000" contrast="14000"/>
            <a:extLst>
              <a:ext uri="{28A0092B-C50C-407E-A947-70E740481C1C}">
                <a14:useLocalDpi xmlns:a14="http://schemas.microsoft.com/office/drawing/2010/main" val="0"/>
              </a:ext>
            </a:extLst>
          </a:blip>
          <a:srcRect/>
          <a:stretch>
            <a:fillRect/>
          </a:stretch>
        </p:blipFill>
        <p:spPr>
          <a:xfrm>
            <a:off x="0" y="1341438"/>
            <a:ext cx="6443663" cy="4279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5" name="Rectangle 220"/>
          <p:cNvSpPr>
            <a:spLocks noChangeArrowheads="1"/>
          </p:cNvSpPr>
          <p:nvPr/>
        </p:nvSpPr>
        <p:spPr bwMode="auto">
          <a:xfrm>
            <a:off x="1276350" y="5651500"/>
            <a:ext cx="37417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600" i="1"/>
              <a:t>Fig. 4.</a:t>
            </a:r>
            <a:r>
              <a:rPr lang="tr-TR" sz="1600" i="1"/>
              <a:t>8</a:t>
            </a:r>
            <a:r>
              <a:rPr lang="en-US" sz="1600" i="1"/>
              <a:t> Basic types of welds and joints</a:t>
            </a:r>
            <a:r>
              <a:rPr lang="tr-TR" sz="1600" i="1"/>
              <a:t> </a:t>
            </a:r>
          </a:p>
        </p:txBody>
      </p:sp>
      <p:sp>
        <p:nvSpPr>
          <p:cNvPr id="29706" name="Rectangle 221"/>
          <p:cNvSpPr>
            <a:spLocks noChangeArrowheads="1"/>
          </p:cNvSpPr>
          <p:nvPr/>
        </p:nvSpPr>
        <p:spPr bwMode="auto">
          <a:xfrm>
            <a:off x="6838950" y="1484313"/>
            <a:ext cx="23050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buFontTx/>
              <a:buAutoNum type="alphaUcPeriod"/>
              <a:tabLst>
                <a:tab pos="1260475" algn="l"/>
                <a:tab pos="2700020" algn="l"/>
                <a:tab pos="3870325" algn="l"/>
              </a:tabLst>
            </a:pPr>
            <a:r>
              <a:rPr lang="en-US"/>
              <a:t>Butt weld, </a:t>
            </a:r>
            <a:endParaRPr lang="tr-TR"/>
          </a:p>
          <a:p>
            <a:pPr marL="342900" indent="-342900" algn="just">
              <a:tabLst>
                <a:tab pos="1260475" algn="l"/>
                <a:tab pos="2700020" algn="l"/>
                <a:tab pos="3870325" algn="l"/>
              </a:tabLst>
            </a:pPr>
            <a:r>
              <a:rPr lang="en-US"/>
              <a:t>B. Single Vee, </a:t>
            </a:r>
            <a:endParaRPr lang="tr-TR"/>
          </a:p>
          <a:p>
            <a:pPr marL="342900" indent="-342900" algn="just">
              <a:tabLst>
                <a:tab pos="1260475" algn="l"/>
                <a:tab pos="2700020" algn="l"/>
                <a:tab pos="3870325" algn="l"/>
              </a:tabLst>
            </a:pPr>
            <a:r>
              <a:rPr lang="en-US"/>
              <a:t>C. Double Vee,  </a:t>
            </a:r>
            <a:endParaRPr lang="tr-TR"/>
          </a:p>
          <a:p>
            <a:pPr marL="342900" indent="-342900" algn="just">
              <a:tabLst>
                <a:tab pos="1260475" algn="l"/>
                <a:tab pos="2700020" algn="l"/>
                <a:tab pos="3870325" algn="l"/>
              </a:tabLst>
            </a:pPr>
            <a:r>
              <a:rPr lang="en-US"/>
              <a:t>D. U-Shaped, </a:t>
            </a:r>
            <a:endParaRPr lang="tr-TR"/>
          </a:p>
          <a:p>
            <a:pPr marL="342900" indent="-342900" algn="just">
              <a:tabLst>
                <a:tab pos="1260475" algn="l"/>
                <a:tab pos="2700020" algn="l"/>
                <a:tab pos="3870325" algn="l"/>
              </a:tabLst>
            </a:pPr>
            <a:r>
              <a:rPr lang="en-US"/>
              <a:t>E. Flange weld,</a:t>
            </a:r>
            <a:endParaRPr lang="tr-TR"/>
          </a:p>
          <a:p>
            <a:pPr marL="342900" indent="-342900" algn="just">
              <a:tabLst>
                <a:tab pos="1260475" algn="l"/>
                <a:tab pos="2700020" algn="l"/>
                <a:tab pos="3870325" algn="l"/>
              </a:tabLst>
            </a:pPr>
            <a:r>
              <a:rPr lang="en-US"/>
              <a:t>F.</a:t>
            </a:r>
            <a:r>
              <a:rPr lang="tr-TR"/>
              <a:t> </a:t>
            </a:r>
            <a:r>
              <a:rPr lang="en-US"/>
              <a:t>Single-strap butt joint,  </a:t>
            </a:r>
            <a:endParaRPr lang="tr-TR"/>
          </a:p>
          <a:p>
            <a:pPr marL="342900" indent="-342900" algn="just">
              <a:tabLst>
                <a:tab pos="1260475" algn="l"/>
                <a:tab pos="2700020" algn="l"/>
                <a:tab pos="3870325" algn="l"/>
              </a:tabLst>
            </a:pPr>
            <a:r>
              <a:rPr lang="en-US"/>
              <a:t>G. Lap joint, </a:t>
            </a:r>
            <a:endParaRPr lang="tr-TR"/>
          </a:p>
          <a:p>
            <a:pPr marL="342900" indent="-342900" algn="just">
              <a:tabLst>
                <a:tab pos="1260475" algn="l"/>
                <a:tab pos="2700020" algn="l"/>
                <a:tab pos="3870325" algn="l"/>
              </a:tabLst>
            </a:pPr>
            <a:r>
              <a:rPr lang="en-US"/>
              <a:t>H. Joggled lap joint, </a:t>
            </a:r>
            <a:endParaRPr lang="tr-TR"/>
          </a:p>
          <a:p>
            <a:pPr marL="342900" indent="-342900" algn="just">
              <a:tabLst>
                <a:tab pos="1260475" algn="l"/>
                <a:tab pos="2700020" algn="l"/>
                <a:tab pos="3870325" algn="l"/>
              </a:tabLst>
            </a:pPr>
            <a:r>
              <a:rPr lang="en-US"/>
              <a:t>I. Tee joint, </a:t>
            </a:r>
          </a:p>
          <a:p>
            <a:pPr marL="342900" indent="-342900" algn="just">
              <a:buFontTx/>
              <a:buAutoNum type="alphaUcPeriod" startAt="10"/>
              <a:tabLst>
                <a:tab pos="1260475" algn="l"/>
                <a:tab pos="2700020" algn="l"/>
                <a:tab pos="3870325" algn="l"/>
              </a:tabLst>
            </a:pPr>
            <a:r>
              <a:rPr lang="en-US"/>
              <a:t>Edge weld</a:t>
            </a:r>
            <a:endParaRPr lang="tr-TR"/>
          </a:p>
          <a:p>
            <a:pPr marL="342900" indent="-342900" algn="just">
              <a:buFontTx/>
              <a:buAutoNum type="alphaUcPeriod" startAt="10"/>
              <a:tabLst>
                <a:tab pos="1260475" algn="l"/>
                <a:tab pos="2700020" algn="l"/>
                <a:tab pos="3870325" algn="l"/>
              </a:tabLst>
            </a:pPr>
            <a:r>
              <a:rPr lang="en-US"/>
              <a:t>Corner welds, </a:t>
            </a:r>
            <a:endParaRPr lang="tr-TR"/>
          </a:p>
          <a:p>
            <a:pPr marL="342900" indent="-342900" algn="just">
              <a:buFontTx/>
              <a:buAutoNum type="alphaUcPeriod" startAt="10"/>
              <a:tabLst>
                <a:tab pos="1260475" algn="l"/>
                <a:tab pos="2700020" algn="l"/>
                <a:tab pos="3870325" algn="l"/>
              </a:tabLst>
            </a:pPr>
            <a:r>
              <a:rPr lang="en-US"/>
              <a:t>Plug or rivet butt joint.</a:t>
            </a:r>
            <a:r>
              <a:rPr lang="tr-TR"/>
              <a:t>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2241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23" name="Rectangle 4"/>
          <p:cNvSpPr>
            <a:spLocks noChangeArrowheads="1"/>
          </p:cNvSpPr>
          <p:nvPr/>
        </p:nvSpPr>
        <p:spPr bwMode="auto">
          <a:xfrm>
            <a:off x="539750" y="407988"/>
            <a:ext cx="2881313" cy="388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lnSpc>
                <a:spcPct val="200000"/>
              </a:lnSpc>
            </a:pPr>
            <a:r>
              <a:rPr lang="en-US" b="1">
                <a:solidFill>
                  <a:srgbClr val="FF0000"/>
                </a:solidFill>
              </a:rPr>
              <a:t>Types of Welds:</a:t>
            </a:r>
            <a:endParaRPr lang="en-US">
              <a:solidFill>
                <a:srgbClr val="FF0000"/>
              </a:solidFill>
            </a:endParaRPr>
          </a:p>
          <a:p>
            <a:pPr marL="342900" indent="-342900" algn="just">
              <a:lnSpc>
                <a:spcPct val="200000"/>
              </a:lnSpc>
            </a:pPr>
            <a:r>
              <a:rPr lang="en-US"/>
              <a:t>1. Fillet weld</a:t>
            </a:r>
          </a:p>
          <a:p>
            <a:pPr marL="342900" indent="-342900" algn="just">
              <a:lnSpc>
                <a:spcPct val="200000"/>
              </a:lnSpc>
            </a:pPr>
            <a:r>
              <a:rPr lang="en-US"/>
              <a:t>2. Groove weld</a:t>
            </a:r>
          </a:p>
          <a:p>
            <a:pPr marL="342900" indent="-342900" algn="just">
              <a:lnSpc>
                <a:spcPct val="200000"/>
              </a:lnSpc>
            </a:pPr>
            <a:r>
              <a:rPr lang="en-US"/>
              <a:t>3. Plug and Slot weld</a:t>
            </a:r>
          </a:p>
          <a:p>
            <a:pPr marL="342900" indent="-342900" algn="just">
              <a:lnSpc>
                <a:spcPct val="200000"/>
              </a:lnSpc>
            </a:pPr>
            <a:r>
              <a:rPr lang="en-US"/>
              <a:t>4. Spot and Seam weld</a:t>
            </a:r>
          </a:p>
          <a:p>
            <a:pPr marL="342900" indent="-342900" algn="just">
              <a:lnSpc>
                <a:spcPct val="200000"/>
              </a:lnSpc>
            </a:pPr>
            <a:r>
              <a:rPr lang="en-US"/>
              <a:t>5. Flange weld</a:t>
            </a:r>
          </a:p>
          <a:p>
            <a:pPr marL="342900" indent="-342900" algn="just">
              <a:lnSpc>
                <a:spcPct val="200000"/>
              </a:lnSpc>
            </a:pPr>
            <a:r>
              <a:rPr lang="en-US"/>
              <a:t>6. Surface weld</a:t>
            </a:r>
            <a:endParaRPr lang="en-US" b="1"/>
          </a:p>
        </p:txBody>
      </p:sp>
      <p:sp>
        <p:nvSpPr>
          <p:cNvPr id="30724" name="Rectangle 5"/>
          <p:cNvSpPr>
            <a:spLocks noChangeArrowheads="1"/>
          </p:cNvSpPr>
          <p:nvPr/>
        </p:nvSpPr>
        <p:spPr bwMode="auto">
          <a:xfrm>
            <a:off x="4427538" y="373063"/>
            <a:ext cx="2881312"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lnSpc>
                <a:spcPct val="200000"/>
              </a:lnSpc>
            </a:pPr>
            <a:r>
              <a:rPr lang="en-US" b="1">
                <a:solidFill>
                  <a:srgbClr val="FF0000"/>
                </a:solidFill>
              </a:rPr>
              <a:t>Types of Joints</a:t>
            </a:r>
            <a:r>
              <a:rPr lang="en-US">
                <a:solidFill>
                  <a:srgbClr val="FF0000"/>
                </a:solidFill>
              </a:rPr>
              <a:t>:</a:t>
            </a:r>
          </a:p>
          <a:p>
            <a:pPr marL="342900" indent="-342900" algn="just">
              <a:lnSpc>
                <a:spcPct val="200000"/>
              </a:lnSpc>
            </a:pPr>
            <a:r>
              <a:rPr lang="en-US"/>
              <a:t>1. Butt joint</a:t>
            </a:r>
          </a:p>
          <a:p>
            <a:pPr marL="342900" indent="-342900" algn="just">
              <a:lnSpc>
                <a:spcPct val="200000"/>
              </a:lnSpc>
            </a:pPr>
            <a:r>
              <a:rPr lang="en-US"/>
              <a:t>2. Corner joint</a:t>
            </a:r>
          </a:p>
          <a:p>
            <a:pPr marL="342900" indent="-342900" algn="just">
              <a:lnSpc>
                <a:spcPct val="200000"/>
              </a:lnSpc>
            </a:pPr>
            <a:r>
              <a:rPr lang="en-US"/>
              <a:t>3. Lap joint </a:t>
            </a:r>
          </a:p>
          <a:p>
            <a:pPr marL="342900" indent="-342900" algn="just">
              <a:lnSpc>
                <a:spcPct val="200000"/>
              </a:lnSpc>
            </a:pPr>
            <a:r>
              <a:rPr lang="en-US"/>
              <a:t>4. Tee joint</a:t>
            </a:r>
          </a:p>
          <a:p>
            <a:pPr marL="342900" indent="-342900" algn="just">
              <a:lnSpc>
                <a:spcPct val="200000"/>
              </a:lnSpc>
            </a:pPr>
            <a:r>
              <a:rPr lang="en-US"/>
              <a:t>5. Edge joint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533400"/>
            <a:ext cx="8839200" cy="6324600"/>
          </a:xfrm>
        </p:spPr>
        <p:txBody>
          <a:bodyPr>
            <a:normAutofit lnSpcReduction="10000"/>
          </a:bodyPr>
          <a:lstStyle/>
          <a:p>
            <a:pPr algn="just">
              <a:buNone/>
            </a:pPr>
            <a:r>
              <a:rPr lang="en-US" dirty="0"/>
              <a:t>From Eq. 1</a:t>
            </a:r>
          </a:p>
          <a:p>
            <a:pPr algn="just">
              <a:buNone/>
            </a:pPr>
            <a:endParaRPr lang="en-US" dirty="0"/>
          </a:p>
          <a:p>
            <a:pPr algn="just">
              <a:buNone/>
            </a:pPr>
            <a:r>
              <a:rPr lang="en-US" dirty="0"/>
              <a:t>Given that b</a:t>
            </a:r>
            <a:r>
              <a:rPr lang="en-US" baseline="-25000" dirty="0"/>
              <a:t>0</a:t>
            </a:r>
            <a:r>
              <a:rPr lang="en-US" dirty="0"/>
              <a:t> = b</a:t>
            </a:r>
            <a:r>
              <a:rPr lang="en-US" baseline="-25000" dirty="0"/>
              <a:t>f</a:t>
            </a:r>
            <a:r>
              <a:rPr lang="en-US" dirty="0"/>
              <a:t> </a:t>
            </a:r>
          </a:p>
          <a:p>
            <a:pPr algn="just">
              <a:buNone/>
            </a:pPr>
            <a:endParaRPr lang="en-US" dirty="0"/>
          </a:p>
          <a:p>
            <a:pPr algn="just">
              <a:buNone/>
            </a:pPr>
            <a:r>
              <a:rPr lang="en-US" dirty="0"/>
              <a:t>Then we have</a:t>
            </a:r>
          </a:p>
          <a:p>
            <a:pPr algn="just">
              <a:buNone/>
            </a:pPr>
            <a:endParaRPr lang="en-US" dirty="0"/>
          </a:p>
          <a:p>
            <a:pPr algn="just">
              <a:buNone/>
            </a:pPr>
            <a:r>
              <a:rPr lang="en-US" dirty="0"/>
              <a:t>When h</a:t>
            </a:r>
            <a:r>
              <a:rPr lang="en-US" baseline="-25000" dirty="0"/>
              <a:t>0</a:t>
            </a:r>
            <a:r>
              <a:rPr lang="en-US" dirty="0"/>
              <a:t> &gt; </a:t>
            </a:r>
            <a:r>
              <a:rPr lang="en-US" dirty="0" err="1"/>
              <a:t>h</a:t>
            </a:r>
            <a:r>
              <a:rPr lang="en-US" baseline="-25000" dirty="0" err="1"/>
              <a:t>f</a:t>
            </a:r>
            <a:r>
              <a:rPr lang="en-US" dirty="0"/>
              <a:t> , we have v</a:t>
            </a:r>
            <a:r>
              <a:rPr lang="en-US" baseline="-25000" dirty="0"/>
              <a:t>0</a:t>
            </a:r>
            <a:r>
              <a:rPr lang="en-US" dirty="0"/>
              <a:t> &lt; </a:t>
            </a:r>
            <a:r>
              <a:rPr lang="en-US" dirty="0" err="1"/>
              <a:t>v</a:t>
            </a:r>
            <a:r>
              <a:rPr lang="en-US" baseline="-25000" dirty="0" err="1"/>
              <a:t>f</a:t>
            </a:r>
            <a:r>
              <a:rPr lang="en-US" dirty="0"/>
              <a:t> </a:t>
            </a:r>
          </a:p>
          <a:p>
            <a:pPr algn="just">
              <a:buNone/>
            </a:pPr>
            <a:endParaRPr lang="en-US" dirty="0"/>
          </a:p>
          <a:p>
            <a:pPr algn="just">
              <a:buNone/>
            </a:pPr>
            <a:r>
              <a:rPr lang="en-US" dirty="0"/>
              <a:t>						……	Eq. 2</a:t>
            </a:r>
          </a:p>
          <a:p>
            <a:pPr algn="just">
              <a:buNone/>
            </a:pPr>
            <a:r>
              <a:rPr lang="en-US" dirty="0"/>
              <a:t>The velocity of the sheet must steadily increase from entrance to exit such that a vertical element in the sheet remain undistorted</a:t>
            </a:r>
          </a:p>
        </p:txBody>
      </p:sp>
      <p:pic>
        <p:nvPicPr>
          <p:cNvPr id="1026" name="Picture 2"/>
          <p:cNvPicPr>
            <a:picLocks noChangeAspect="1" noChangeArrowheads="1"/>
          </p:cNvPicPr>
          <p:nvPr/>
        </p:nvPicPr>
        <p:blipFill>
          <a:blip r:embed="rId2" cstate="print"/>
          <a:srcRect/>
          <a:stretch>
            <a:fillRect/>
          </a:stretch>
        </p:blipFill>
        <p:spPr bwMode="auto">
          <a:xfrm>
            <a:off x="5638800" y="1741943"/>
            <a:ext cx="3505200" cy="2325232"/>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1066800" y="990600"/>
            <a:ext cx="2133600" cy="53340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1066800" y="1981200"/>
            <a:ext cx="1791855" cy="60960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1143000" y="2971800"/>
            <a:ext cx="1803400" cy="533400"/>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1752600" y="4038600"/>
            <a:ext cx="1295400" cy="1059873"/>
          </a:xfrm>
          <a:prstGeom prst="rect">
            <a:avLst/>
          </a:prstGeom>
          <a:noFill/>
          <a:ln w="9525">
            <a:noFill/>
            <a:miter lim="800000"/>
            <a:headEnd/>
            <a:tailEnd/>
          </a:ln>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50825" y="404813"/>
            <a:ext cx="2749550" cy="404812"/>
          </a:xfrm>
          <a:prstGeom prst="rect">
            <a:avLst/>
          </a:prstGeom>
          <a:solidFill>
            <a:srgbClr val="99CCFF"/>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b="1"/>
              <a:t>4</a:t>
            </a:r>
            <a:r>
              <a:rPr lang="en-US" b="1"/>
              <a:t>. </a:t>
            </a:r>
            <a:r>
              <a:rPr lang="tr-TR" b="1"/>
              <a:t>6 </a:t>
            </a:r>
            <a:r>
              <a:rPr lang="en-US" b="1"/>
              <a:t> FORGE WELDING</a:t>
            </a:r>
            <a:r>
              <a:rPr lang="tr-TR"/>
              <a:t> </a:t>
            </a:r>
            <a:endParaRPr lang="en-US"/>
          </a:p>
        </p:txBody>
      </p:sp>
      <p:sp>
        <p:nvSpPr>
          <p:cNvPr id="31748" name="Rectangle 4"/>
          <p:cNvSpPr>
            <a:spLocks noChangeArrowheads="1"/>
          </p:cNvSpPr>
          <p:nvPr/>
        </p:nvSpPr>
        <p:spPr bwMode="auto">
          <a:xfrm>
            <a:off x="38100" y="277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49" name="Rectangle 6"/>
          <p:cNvSpPr>
            <a:spLocks noChangeArrowheads="1"/>
          </p:cNvSpPr>
          <p:nvPr/>
        </p:nvSpPr>
        <p:spPr bwMode="auto">
          <a:xfrm>
            <a:off x="0" y="2189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50" name="Rectangle 14"/>
          <p:cNvSpPr>
            <a:spLocks noChangeArrowheads="1"/>
          </p:cNvSpPr>
          <p:nvPr/>
        </p:nvSpPr>
        <p:spPr bwMode="auto">
          <a:xfrm>
            <a:off x="3990975" y="36576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t>	</a:t>
            </a:r>
            <a:r>
              <a:rPr lang="tr-TR"/>
              <a:t> </a:t>
            </a:r>
          </a:p>
        </p:txBody>
      </p:sp>
      <p:sp>
        <p:nvSpPr>
          <p:cNvPr id="31751" name="Rectangle 31"/>
          <p:cNvSpPr>
            <a:spLocks noChangeArrowheads="1"/>
          </p:cNvSpPr>
          <p:nvPr/>
        </p:nvSpPr>
        <p:spPr bwMode="auto">
          <a:xfrm>
            <a:off x="179388" y="908050"/>
            <a:ext cx="6121400" cy="53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It is the oldest welding process, usually done </a:t>
            </a:r>
            <a:r>
              <a:rPr lang="en-US">
                <a:solidFill>
                  <a:srgbClr val="FF0000"/>
                </a:solidFill>
              </a:rPr>
              <a:t>in coal-or coke-fired forge</a:t>
            </a:r>
            <a:r>
              <a:rPr lang="en-US"/>
              <a:t>. </a:t>
            </a:r>
            <a:endParaRPr lang="tr-TR"/>
          </a:p>
          <a:p>
            <a:pPr algn="just"/>
            <a:endParaRPr lang="tr-TR"/>
          </a:p>
          <a:p>
            <a:pPr algn="just"/>
            <a:r>
              <a:rPr lang="en-US"/>
              <a:t>The pieces are formed to correct shape before heating. Borax alone or in combination with NH4Cl is commonly used as flux. </a:t>
            </a:r>
            <a:endParaRPr lang="tr-TR"/>
          </a:p>
          <a:p>
            <a:pPr algn="just"/>
            <a:endParaRPr lang="tr-TR"/>
          </a:p>
          <a:p>
            <a:pPr algn="just"/>
            <a:r>
              <a:rPr lang="en-US">
                <a:solidFill>
                  <a:srgbClr val="FF0000"/>
                </a:solidFill>
              </a:rPr>
              <a:t>Generally low carbon steels or wrought irons </a:t>
            </a:r>
            <a:r>
              <a:rPr lang="en-US"/>
              <a:t>are welded by this technique. Heated pieces are hammered to form weld. </a:t>
            </a:r>
            <a:endParaRPr lang="tr-TR"/>
          </a:p>
          <a:p>
            <a:pPr algn="just"/>
            <a:endParaRPr lang="tr-TR"/>
          </a:p>
          <a:p>
            <a:pPr algn="just"/>
            <a:r>
              <a:rPr lang="en-US"/>
              <a:t>Forge welding is rather </a:t>
            </a:r>
            <a:r>
              <a:rPr lang="en-US">
                <a:solidFill>
                  <a:srgbClr val="FF0000"/>
                </a:solidFill>
              </a:rPr>
              <a:t>slow</a:t>
            </a:r>
            <a:r>
              <a:rPr lang="en-US"/>
              <a:t> and there is considerable </a:t>
            </a:r>
            <a:r>
              <a:rPr lang="en-US">
                <a:solidFill>
                  <a:srgbClr val="FF0000"/>
                </a:solidFill>
              </a:rPr>
              <a:t>danger of an oxide </a:t>
            </a:r>
            <a:r>
              <a:rPr lang="en-US"/>
              <a:t>scale forming on the surface. </a:t>
            </a:r>
          </a:p>
          <a:p>
            <a:pPr algn="just"/>
            <a:endParaRPr lang="en-US"/>
          </a:p>
          <a:p>
            <a:pPr algn="just"/>
            <a:r>
              <a:rPr lang="en-US"/>
              <a:t>Considerable skill was required by the craftsmen who practiced it to achieve a good weld. The process is of historic significance in the development of manufacturing technology; however, it is of minor commercial importance today.</a:t>
            </a:r>
          </a:p>
        </p:txBody>
      </p:sp>
      <p:sp>
        <p:nvSpPr>
          <p:cNvPr id="31752" name="Rectangle 33"/>
          <p:cNvSpPr>
            <a:spLocks noChangeArrowheads="1"/>
          </p:cNvSpPr>
          <p:nvPr/>
        </p:nvSpPr>
        <p:spPr bwMode="auto">
          <a:xfrm>
            <a:off x="0" y="3309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53" name="Rectangle 36"/>
          <p:cNvSpPr>
            <a:spLocks noChangeArrowheads="1"/>
          </p:cNvSpPr>
          <p:nvPr/>
        </p:nvSpPr>
        <p:spPr bwMode="auto">
          <a:xfrm>
            <a:off x="0" y="277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175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809625"/>
            <a:ext cx="2325687"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2590800"/>
            <a:ext cx="229552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2"/>
          <p:cNvSpPr>
            <a:spLocks noChangeArrowheads="1"/>
          </p:cNvSpPr>
          <p:nvPr/>
        </p:nvSpPr>
        <p:spPr bwMode="auto">
          <a:xfrm>
            <a:off x="179388" y="549275"/>
            <a:ext cx="3676650" cy="404813"/>
          </a:xfrm>
          <a:prstGeom prst="rect">
            <a:avLst/>
          </a:prstGeom>
          <a:solidFill>
            <a:srgbClr val="99CCFF"/>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b="1"/>
              <a:t>4.7 </a:t>
            </a:r>
            <a:r>
              <a:rPr lang="en-US" b="1"/>
              <a:t>OXYACETYLENE WELDING</a:t>
            </a:r>
            <a:r>
              <a:rPr lang="tr-TR"/>
              <a:t> </a:t>
            </a:r>
            <a:endParaRPr lang="en-US"/>
          </a:p>
        </p:txBody>
      </p:sp>
      <p:sp>
        <p:nvSpPr>
          <p:cNvPr id="32771" name="Rectangle 57"/>
          <p:cNvSpPr>
            <a:spLocks noChangeArrowheads="1"/>
          </p:cNvSpPr>
          <p:nvPr/>
        </p:nvSpPr>
        <p:spPr bwMode="auto">
          <a:xfrm>
            <a:off x="107950" y="1052513"/>
            <a:ext cx="84963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r>
              <a:rPr lang="en-US"/>
              <a:t>Heat is generated by combustion of </a:t>
            </a:r>
            <a:r>
              <a:rPr lang="en-US">
                <a:solidFill>
                  <a:srgbClr val="FF0000"/>
                </a:solidFill>
              </a:rPr>
              <a:t>acetylene gas with oxygen</a:t>
            </a:r>
            <a:r>
              <a:rPr lang="en-US"/>
              <a:t>. </a:t>
            </a:r>
            <a:endParaRPr lang="tr-TR"/>
          </a:p>
          <a:p>
            <a:pPr marL="342900" indent="-342900" algn="just"/>
            <a:endParaRPr lang="tr-TR"/>
          </a:p>
          <a:p>
            <a:pPr marL="342900" indent="-342900" algn="just"/>
            <a:r>
              <a:rPr lang="en-US"/>
              <a:t>No pressure is used. </a:t>
            </a:r>
            <a:endParaRPr lang="tr-TR"/>
          </a:p>
          <a:p>
            <a:pPr marL="342900" indent="-342900" algn="just"/>
            <a:endParaRPr lang="tr-TR"/>
          </a:p>
          <a:p>
            <a:pPr marL="342900" indent="-342900" algn="just"/>
            <a:r>
              <a:rPr lang="en-US"/>
              <a:t>Oxygen is generally obtained by liquefying air and separating the oxygen from the nitrogen. </a:t>
            </a:r>
            <a:endParaRPr lang="tr-TR"/>
          </a:p>
          <a:p>
            <a:pPr marL="342900" indent="-342900" algn="just"/>
            <a:endParaRPr lang="tr-TR"/>
          </a:p>
          <a:p>
            <a:pPr marL="342900" indent="-342900" algn="just"/>
            <a:r>
              <a:rPr lang="en-US"/>
              <a:t>Acetylene gas (C</a:t>
            </a:r>
            <a:r>
              <a:rPr lang="en-US" baseline="-16000"/>
              <a:t>2</a:t>
            </a:r>
            <a:r>
              <a:rPr lang="en-US"/>
              <a:t>H</a:t>
            </a:r>
            <a:r>
              <a:rPr lang="en-US" baseline="-16000"/>
              <a:t>2</a:t>
            </a:r>
            <a:r>
              <a:rPr lang="en-US"/>
              <a:t>) is obtained by dropping lumps of calcium carbide in water;</a:t>
            </a:r>
            <a:r>
              <a:rPr lang="tr-TR"/>
              <a:t> </a:t>
            </a:r>
          </a:p>
        </p:txBody>
      </p:sp>
      <p:sp>
        <p:nvSpPr>
          <p:cNvPr id="32772" name="Rectangle 90"/>
          <p:cNvSpPr>
            <a:spLocks noChangeArrowheads="1"/>
          </p:cNvSpPr>
          <p:nvPr/>
        </p:nvSpPr>
        <p:spPr bwMode="auto">
          <a:xfrm>
            <a:off x="0" y="3287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73" name="Rectangle 92"/>
          <p:cNvSpPr>
            <a:spLocks noChangeArrowheads="1"/>
          </p:cNvSpPr>
          <p:nvPr/>
        </p:nvSpPr>
        <p:spPr bwMode="auto">
          <a:xfrm>
            <a:off x="0" y="4024313"/>
            <a:ext cx="22225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tr-TR" sz="1100"/>
              <a:t> </a:t>
            </a:r>
            <a:endParaRPr lang="tr-TR"/>
          </a:p>
        </p:txBody>
      </p:sp>
      <p:sp>
        <p:nvSpPr>
          <p:cNvPr id="32774" name="Rectangle 101"/>
          <p:cNvSpPr>
            <a:spLocks noChangeArrowheads="1"/>
          </p:cNvSpPr>
          <p:nvPr/>
        </p:nvSpPr>
        <p:spPr bwMode="auto">
          <a:xfrm>
            <a:off x="0" y="3295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75" name="Rectangle 103"/>
          <p:cNvSpPr>
            <a:spLocks noChangeArrowheads="1"/>
          </p:cNvSpPr>
          <p:nvPr/>
        </p:nvSpPr>
        <p:spPr bwMode="auto">
          <a:xfrm>
            <a:off x="0" y="3981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76" name="Rectangle 106"/>
          <p:cNvSpPr>
            <a:spLocks noChangeArrowheads="1"/>
          </p:cNvSpPr>
          <p:nvPr/>
        </p:nvSpPr>
        <p:spPr bwMode="auto">
          <a:xfrm>
            <a:off x="0" y="3319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32777" name="Object 105"/>
          <p:cNvGraphicFramePr>
            <a:graphicFrameLocks noChangeAspect="1"/>
          </p:cNvGraphicFramePr>
          <p:nvPr/>
        </p:nvGraphicFramePr>
        <p:xfrm>
          <a:off x="1835150" y="3498850"/>
          <a:ext cx="5113338" cy="506413"/>
        </p:xfrm>
        <a:graphic>
          <a:graphicData uri="http://schemas.openxmlformats.org/presentationml/2006/ole">
            <mc:AlternateContent xmlns:mc="http://schemas.openxmlformats.org/markup-compatibility/2006">
              <mc:Choice xmlns:v="urn:schemas-microsoft-com:vml" Requires="v">
                <p:oleObj name="Denklem" r:id="rId2" imgW="2209800" imgH="215900" progId="Equation.3">
                  <p:embed/>
                </p:oleObj>
              </mc:Choice>
              <mc:Fallback>
                <p:oleObj name="Denklem" r:id="rId2" imgW="2209800" imgH="215900" progId="Equation.3">
                  <p:embed/>
                  <p:pic>
                    <p:nvPicPr>
                      <p:cNvPr id="0" name="Picture 81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498850"/>
                        <a:ext cx="511333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8" name="Rectangle 107"/>
          <p:cNvSpPr>
            <a:spLocks noChangeArrowheads="1"/>
          </p:cNvSpPr>
          <p:nvPr/>
        </p:nvSpPr>
        <p:spPr bwMode="auto">
          <a:xfrm>
            <a:off x="0" y="3078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51342" name="Group 142"/>
          <p:cNvGraphicFramePr>
            <a:graphicFrameLocks noGrp="1"/>
          </p:cNvGraphicFramePr>
          <p:nvPr/>
        </p:nvGraphicFramePr>
        <p:xfrm>
          <a:off x="1763713" y="4445000"/>
          <a:ext cx="5472113" cy="1071563"/>
        </p:xfrm>
        <a:graphic>
          <a:graphicData uri="http://schemas.openxmlformats.org/drawingml/2006/table">
            <a:tbl>
              <a:tblPr/>
              <a:tblGrid>
                <a:gridCol w="1295400">
                  <a:extLst>
                    <a:ext uri="{9D8B030D-6E8A-4147-A177-3AD203B41FA5}">
                      <a16:colId xmlns:a16="http://schemas.microsoft.com/office/drawing/2014/main" val="20000"/>
                    </a:ext>
                  </a:extLst>
                </a:gridCol>
                <a:gridCol w="1368425">
                  <a:extLst>
                    <a:ext uri="{9D8B030D-6E8A-4147-A177-3AD203B41FA5}">
                      <a16:colId xmlns:a16="http://schemas.microsoft.com/office/drawing/2014/main" val="20001"/>
                    </a:ext>
                  </a:extLst>
                </a:gridCol>
                <a:gridCol w="1511300">
                  <a:extLst>
                    <a:ext uri="{9D8B030D-6E8A-4147-A177-3AD203B41FA5}">
                      <a16:colId xmlns:a16="http://schemas.microsoft.com/office/drawing/2014/main" val="20002"/>
                    </a:ext>
                  </a:extLst>
                </a:gridCol>
                <a:gridCol w="1296988">
                  <a:extLst>
                    <a:ext uri="{9D8B030D-6E8A-4147-A177-3AD203B41FA5}">
                      <a16:colId xmlns:a16="http://schemas.microsoft.com/office/drawing/2014/main" val="20003"/>
                    </a:ext>
                  </a:extLst>
                </a:gridCol>
              </a:tblGrid>
              <a:tr h="1071563">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1800" b="0" i="0" u="none" strike="noStrike" cap="none" normalizeH="0" baseline="0">
                          <a:ln>
                            <a:noFill/>
                          </a:ln>
                          <a:solidFill>
                            <a:schemeClr val="tx1"/>
                          </a:solidFill>
                          <a:effectLst/>
                          <a:latin typeface="Albertus Extra Bold" pitchFamily="34" charset="0"/>
                          <a:cs typeface="Times New Roman" panose="02020603050405020304" pitchFamily="18" charset="0"/>
                        </a:rPr>
                        <a:t>Calcium carbide</a:t>
                      </a:r>
                      <a:endParaRPr kumimoji="0" lang="tr-TR" sz="1800" b="0" i="0" u="none" strike="noStrike" cap="none" normalizeH="0" baseline="0">
                        <a:ln>
                          <a:noFill/>
                        </a:ln>
                        <a:solidFill>
                          <a:schemeClr val="tx1"/>
                        </a:solidFill>
                        <a:effectLst/>
                        <a:latin typeface="Albertus Extra Bold"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sz="1800" b="0" i="0" u="none" strike="noStrike" cap="none" normalizeH="0" baseline="0">
                          <a:ln>
                            <a:noFill/>
                          </a:ln>
                          <a:solidFill>
                            <a:schemeClr val="tx1"/>
                          </a:solidFill>
                          <a:effectLst/>
                          <a:latin typeface="Albertus Extra Bold" pitchFamily="34" charset="0"/>
                          <a:cs typeface="Times New Roman" panose="02020603050405020304" pitchFamily="18" charset="0"/>
                        </a:rPr>
                        <a:t>(Karpit)</a:t>
                      </a:r>
                      <a:endParaRPr kumimoji="0" lang="en-US" sz="1800" b="0" i="0" u="none" strike="noStrike" cap="none" normalizeH="0" baseline="0">
                        <a:ln>
                          <a:noFill/>
                        </a:ln>
                        <a:solidFill>
                          <a:schemeClr val="tx1"/>
                        </a:solidFill>
                        <a:effectLst/>
                        <a:latin typeface="Albertus Extra Bold"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tr-TR" sz="1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tr-TR" sz="1800" b="1" i="0" u="none" strike="noStrike" cap="none" normalizeH="0" baseline="0">
                          <a:ln>
                            <a:noFill/>
                          </a:ln>
                          <a:solidFill>
                            <a:schemeClr val="tx1"/>
                          </a:solidFill>
                          <a:effectLst/>
                          <a:latin typeface="Arial" panose="020B0604020202020204" pitchFamily="34" charset="0"/>
                        </a:rPr>
                        <a:t>Water</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1800" b="0" i="0" u="none" strike="noStrike" cap="none" normalizeH="0" baseline="0">
                          <a:ln>
                            <a:noFill/>
                          </a:ln>
                          <a:solidFill>
                            <a:schemeClr val="tx1"/>
                          </a:solidFill>
                          <a:effectLst/>
                          <a:latin typeface="Albertus Extra Bold" pitchFamily="34" charset="0"/>
                          <a:cs typeface="Times New Roman" panose="02020603050405020304" pitchFamily="18" charset="0"/>
                        </a:rPr>
                        <a:t>Slaked lime</a:t>
                      </a:r>
                      <a:endParaRPr kumimoji="0" lang="tr-TR" sz="1800" b="0" i="0" u="none" strike="noStrike" cap="none" normalizeH="0" baseline="0">
                        <a:ln>
                          <a:noFill/>
                        </a:ln>
                        <a:solidFill>
                          <a:schemeClr val="tx1"/>
                        </a:solidFill>
                        <a:effectLst/>
                        <a:latin typeface="Albertus Extra Bold"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sz="1800" b="0" i="0" u="none" strike="noStrike" cap="none" normalizeH="0" baseline="0">
                          <a:ln>
                            <a:noFill/>
                          </a:ln>
                          <a:solidFill>
                            <a:schemeClr val="tx1"/>
                          </a:solidFill>
                          <a:effectLst/>
                          <a:latin typeface="Albertus Extra Bold" pitchFamily="34" charset="0"/>
                          <a:cs typeface="Times New Roman" panose="02020603050405020304" pitchFamily="18" charset="0"/>
                        </a:rPr>
                        <a:t>(sönm</a:t>
                      </a:r>
                      <a:r>
                        <a:rPr kumimoji="0" lang="tr-TR"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ü</a:t>
                      </a:r>
                      <a:r>
                        <a:rPr kumimoji="0" lang="tr-TR" sz="2000" b="1" i="0" u="none" strike="noStrike" cap="none" normalizeH="0" baseline="0">
                          <a:ln>
                            <a:noFill/>
                          </a:ln>
                          <a:solidFill>
                            <a:schemeClr val="tx1"/>
                          </a:solidFill>
                          <a:effectLst/>
                          <a:latin typeface="Arial Black" panose="020B0A04020102020204" pitchFamily="34" charset="0"/>
                          <a:cs typeface="Times New Roman" panose="02020603050405020304" pitchFamily="18" charset="0"/>
                        </a:rPr>
                        <a:t>ş</a:t>
                      </a:r>
                    </a:p>
                    <a:p>
                      <a:pPr marL="0" marR="0" lvl="0" indent="0" algn="just" defTabSz="914400" rtl="0" eaLnBrk="0" fontAlgn="base" latinLnBrk="0" hangingPunct="0">
                        <a:lnSpc>
                          <a:spcPct val="100000"/>
                        </a:lnSpc>
                        <a:spcBef>
                          <a:spcPct val="0"/>
                        </a:spcBef>
                        <a:spcAft>
                          <a:spcPct val="0"/>
                        </a:spcAft>
                        <a:buClrTx/>
                        <a:buSzTx/>
                        <a:buFontTx/>
                        <a:buNone/>
                      </a:pPr>
                      <a:r>
                        <a:rPr kumimoji="0" lang="en-US" sz="1800" b="0" i="0" u="none" strike="noStrike" cap="none" normalizeH="0" baseline="0">
                          <a:ln>
                            <a:noFill/>
                          </a:ln>
                          <a:solidFill>
                            <a:schemeClr val="tx1"/>
                          </a:solidFill>
                          <a:effectLst/>
                          <a:latin typeface="Albertus Extra Bold" pitchFamily="34" charset="0"/>
                          <a:cs typeface="Times New Roman" panose="02020603050405020304" pitchFamily="18" charset="0"/>
                        </a:rPr>
                        <a:t>kireç)</a:t>
                      </a:r>
                      <a:endParaRPr kumimoji="0" lang="en-US" sz="1800" b="0" i="0" u="none" strike="noStrike" cap="none" normalizeH="0" baseline="0">
                        <a:ln>
                          <a:noFill/>
                        </a:ln>
                        <a:solidFill>
                          <a:schemeClr val="tx1"/>
                        </a:solidFill>
                        <a:effectLst/>
                        <a:latin typeface="Albertus Extra Bold"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1800" b="0" i="0" u="none" strike="noStrike" cap="none" normalizeH="0" baseline="0">
                          <a:ln>
                            <a:noFill/>
                          </a:ln>
                          <a:solidFill>
                            <a:schemeClr val="tx1"/>
                          </a:solidFill>
                          <a:effectLst/>
                          <a:latin typeface="Albertus Extra Bold" pitchFamily="34" charset="0"/>
                          <a:cs typeface="Times New Roman" panose="02020603050405020304" pitchFamily="18" charset="0"/>
                        </a:rPr>
                        <a:t>Acetylene gas</a:t>
                      </a:r>
                      <a:endParaRPr kumimoji="0" lang="en-US" sz="1800" b="0" i="0" u="none" strike="noStrike" cap="none" normalizeH="0" baseline="0">
                        <a:ln>
                          <a:noFill/>
                        </a:ln>
                        <a:solidFill>
                          <a:schemeClr val="tx1"/>
                        </a:solidFill>
                        <a:effectLst/>
                        <a:latin typeface="Albertus Extra Bold"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2791" name="Rectangle 133"/>
          <p:cNvSpPr>
            <a:spLocks noChangeArrowheads="1"/>
          </p:cNvSpPr>
          <p:nvPr/>
        </p:nvSpPr>
        <p:spPr bwMode="auto">
          <a:xfrm>
            <a:off x="0" y="3778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250825" y="476250"/>
            <a:ext cx="849788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b="1" i="1">
                <a:solidFill>
                  <a:srgbClr val="FF0000"/>
                </a:solidFill>
              </a:rPr>
              <a:t>Oxyfuel gas welding </a:t>
            </a:r>
            <a:r>
              <a:rPr lang="en-US"/>
              <a:t>is the term used to describe the group of fusion operations that burn various fuels mixed with oxygen to perform welding or cutting and separate metal plates and other parts. The most important oxyfuel gas welding process is oxyacetylene welding.</a:t>
            </a:r>
          </a:p>
        </p:txBody>
      </p:sp>
      <p:sp>
        <p:nvSpPr>
          <p:cNvPr id="33796" name="Rectangle 4"/>
          <p:cNvSpPr>
            <a:spLocks noChangeArrowheads="1"/>
          </p:cNvSpPr>
          <p:nvPr/>
        </p:nvSpPr>
        <p:spPr bwMode="auto">
          <a:xfrm>
            <a:off x="179388" y="1844675"/>
            <a:ext cx="36004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i="1">
                <a:solidFill>
                  <a:srgbClr val="FF0000"/>
                </a:solidFill>
              </a:rPr>
              <a:t>Oxyacetylene welding </a:t>
            </a:r>
            <a:r>
              <a:rPr lang="en-US">
                <a:solidFill>
                  <a:srgbClr val="FF0000"/>
                </a:solidFill>
              </a:rPr>
              <a:t>(OAW</a:t>
            </a:r>
            <a:r>
              <a:rPr lang="en-US"/>
              <a:t>) is a fusion welding process performed by a </a:t>
            </a:r>
            <a:r>
              <a:rPr lang="en-US">
                <a:solidFill>
                  <a:srgbClr val="FF0000"/>
                </a:solidFill>
              </a:rPr>
              <a:t>high-temperature flame </a:t>
            </a:r>
            <a:r>
              <a:rPr lang="en-US"/>
              <a:t>from combustion of </a:t>
            </a:r>
            <a:r>
              <a:rPr lang="en-US" u="sng"/>
              <a:t>acetylene and oxygen. </a:t>
            </a:r>
            <a:r>
              <a:rPr lang="en-US"/>
              <a:t>The flame is directed by a welding torch and a filler metal in the form of rod is added if the process is applied to weld. Composition of the filler must be similar to that of the base metal.</a:t>
            </a:r>
          </a:p>
          <a:p>
            <a:pPr algn="just"/>
            <a:endParaRPr lang="en-US"/>
          </a:p>
          <a:p>
            <a:pPr algn="just"/>
            <a:r>
              <a:rPr lang="en-US"/>
              <a:t>A typical oxyacetylene welding operation is sketched in the figure.</a:t>
            </a:r>
          </a:p>
        </p:txBody>
      </p:sp>
      <p:pic>
        <p:nvPicPr>
          <p:cNvPr id="33797"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924300" y="1700213"/>
            <a:ext cx="5219700" cy="3321050"/>
          </a:xfrm>
          <a:noFill/>
        </p:spPr>
      </p:pic>
      <p:sp>
        <p:nvSpPr>
          <p:cNvPr id="33798" name="Rectangle 7"/>
          <p:cNvSpPr>
            <a:spLocks noChangeArrowheads="1"/>
          </p:cNvSpPr>
          <p:nvPr/>
        </p:nvSpPr>
        <p:spPr bwMode="auto">
          <a:xfrm>
            <a:off x="4356100" y="5397500"/>
            <a:ext cx="3695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1"/>
              <a:t>Fig. 4.</a:t>
            </a:r>
            <a:r>
              <a:rPr lang="tr-TR" sz="1600" i="1"/>
              <a:t>9</a:t>
            </a:r>
            <a:r>
              <a:rPr lang="en-US" sz="1600" i="1"/>
              <a:t> Oxyfuel gas welding operation.</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762000"/>
            <a:ext cx="8229600" cy="4525963"/>
          </a:xfrm>
        </p:spPr>
        <p:txBody>
          <a:bodyPr/>
          <a:lstStyle/>
          <a:p>
            <a:pPr marL="0" indent="0" algn="ctr">
              <a:buNone/>
            </a:pPr>
            <a:endParaRPr lang="en-US" sz="4000" b="1" dirty="0"/>
          </a:p>
          <a:p>
            <a:pPr marL="0" indent="0" algn="ctr">
              <a:buNone/>
            </a:pPr>
            <a:endParaRPr lang="en-US" sz="4000" b="1" dirty="0"/>
          </a:p>
          <a:p>
            <a:pPr marL="0" indent="0" algn="ctr">
              <a:buNone/>
            </a:pPr>
            <a:r>
              <a:rPr lang="en-US" sz="8000" b="1" dirty="0"/>
              <a:t>Week 17</a:t>
            </a:r>
          </a:p>
          <a:p>
            <a:endParaRPr lang="en-US" sz="8000" dirty="0"/>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7"/>
          <p:cNvSpPr>
            <a:spLocks noChangeArrowheads="1"/>
          </p:cNvSpPr>
          <p:nvPr/>
        </p:nvSpPr>
        <p:spPr bwMode="auto">
          <a:xfrm>
            <a:off x="1692275" y="2968625"/>
            <a:ext cx="5956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sz="1600" i="1"/>
              <a:t>Fig. 4.</a:t>
            </a:r>
            <a:r>
              <a:rPr lang="tr-TR" sz="1600" i="1"/>
              <a:t>10</a:t>
            </a:r>
            <a:r>
              <a:rPr lang="en-US" sz="1600" i="1"/>
              <a:t> Schematic sketch of a welding torch and its gas supply</a:t>
            </a:r>
          </a:p>
        </p:txBody>
      </p:sp>
      <p:sp>
        <p:nvSpPr>
          <p:cNvPr id="34819" name="Rectangle 28"/>
          <p:cNvSpPr>
            <a:spLocks noChangeArrowheads="1"/>
          </p:cNvSpPr>
          <p:nvPr/>
        </p:nvSpPr>
        <p:spPr bwMode="auto">
          <a:xfrm>
            <a:off x="323850" y="3305175"/>
            <a:ext cx="842486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A schematic sketch of a welding torch and its gas supply is shown in Figure 4.</a:t>
            </a:r>
            <a:r>
              <a:rPr lang="tr-TR"/>
              <a:t>10</a:t>
            </a:r>
            <a:r>
              <a:rPr lang="en-US"/>
              <a:t>. Regulation of the proportion of the two gases is of extreme importance because the characteristics of the flame may be varied.</a:t>
            </a:r>
            <a:r>
              <a:rPr lang="tr-TR"/>
              <a:t> </a:t>
            </a:r>
          </a:p>
        </p:txBody>
      </p:sp>
      <p:sp>
        <p:nvSpPr>
          <p:cNvPr id="34820" name="Rectangle 29"/>
          <p:cNvSpPr>
            <a:spLocks noChangeArrowheads="1"/>
          </p:cNvSpPr>
          <p:nvPr/>
        </p:nvSpPr>
        <p:spPr bwMode="auto">
          <a:xfrm>
            <a:off x="250825" y="4222750"/>
            <a:ext cx="84963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Oxyacetylene welding uses equipment that is relatively </a:t>
            </a:r>
            <a:r>
              <a:rPr lang="en-US">
                <a:solidFill>
                  <a:srgbClr val="FF0000"/>
                </a:solidFill>
              </a:rPr>
              <a:t>inexpensive and portable</a:t>
            </a:r>
            <a:r>
              <a:rPr lang="en-US"/>
              <a:t>. It is therefore an </a:t>
            </a:r>
            <a:r>
              <a:rPr lang="en-US">
                <a:solidFill>
                  <a:srgbClr val="FF0000"/>
                </a:solidFill>
              </a:rPr>
              <a:t>economical, versatile process </a:t>
            </a:r>
            <a:r>
              <a:rPr lang="en-US"/>
              <a:t>that is well suited to low-quantity production and repair jobs. It is rarely</a:t>
            </a:r>
            <a:r>
              <a:rPr lang="tr-TR"/>
              <a:t> </a:t>
            </a:r>
            <a:r>
              <a:rPr lang="en-US"/>
              <a:t>used on the welding of sheet and plate stock thicker than </a:t>
            </a:r>
            <a:r>
              <a:rPr lang="en-US">
                <a:solidFill>
                  <a:srgbClr val="FF0000"/>
                </a:solidFill>
              </a:rPr>
              <a:t>6 mm </a:t>
            </a:r>
            <a:r>
              <a:rPr lang="en-US"/>
              <a:t>because of the advantages of arc welding</a:t>
            </a:r>
            <a:r>
              <a:rPr lang="tr-TR"/>
              <a:t> </a:t>
            </a:r>
            <a:r>
              <a:rPr lang="en-US"/>
              <a:t>in such applications. Although OAW can be mechanized, it is usually performed manually and is hence</a:t>
            </a:r>
            <a:r>
              <a:rPr lang="tr-TR"/>
              <a:t> </a:t>
            </a:r>
            <a:r>
              <a:rPr lang="en-US"/>
              <a:t>dependent on the skill of the welder to produce a high-quality weld joint.</a:t>
            </a:r>
          </a:p>
        </p:txBody>
      </p:sp>
      <p:pic>
        <p:nvPicPr>
          <p:cNvPr id="3482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55600"/>
            <a:ext cx="590550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6363" y="323850"/>
            <a:ext cx="86423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solidFill>
                  <a:srgbClr val="FF0000"/>
                </a:solidFill>
              </a:rPr>
              <a:t>Three types of the flame that can be obtained are reducing, neutral and oxidizing</a:t>
            </a:r>
            <a:r>
              <a:rPr lang="en-US"/>
              <a:t>:</a:t>
            </a:r>
            <a:endParaRPr lang="en-US" b="1"/>
          </a:p>
        </p:txBody>
      </p:sp>
      <p:sp>
        <p:nvSpPr>
          <p:cNvPr id="35843" name="Rectangle 103"/>
          <p:cNvSpPr>
            <a:spLocks noChangeArrowheads="1"/>
          </p:cNvSpPr>
          <p:nvPr/>
        </p:nvSpPr>
        <p:spPr bwMode="auto">
          <a:xfrm>
            <a:off x="5940425" y="2492375"/>
            <a:ext cx="2374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tr-TR" sz="1600" i="1"/>
              <a:t>F</a:t>
            </a:r>
            <a:r>
              <a:rPr lang="en-US" sz="1600" i="1"/>
              <a:t>ig. </a:t>
            </a:r>
            <a:r>
              <a:rPr lang="tr-TR" sz="1600" i="1"/>
              <a:t>4</a:t>
            </a:r>
            <a:r>
              <a:rPr lang="en-US" sz="1600" i="1"/>
              <a:t>.</a:t>
            </a:r>
            <a:r>
              <a:rPr lang="tr-TR" sz="1600" i="1"/>
              <a:t>11</a:t>
            </a:r>
            <a:r>
              <a:rPr lang="en-US" sz="1600" i="1"/>
              <a:t> Neutral Flame</a:t>
            </a:r>
            <a:r>
              <a:rPr lang="tr-TR" sz="1600" i="1"/>
              <a:t> </a:t>
            </a:r>
          </a:p>
        </p:txBody>
      </p:sp>
      <p:pic>
        <p:nvPicPr>
          <p:cNvPr id="35844" name="Picture 104" descr="8-6"/>
          <p:cNvPicPr>
            <a:picLocks noGrp="1" noChangeAspect="1" noChangeArrowheads="1"/>
          </p:cNvPicPr>
          <p:nvPr>
            <p:ph/>
          </p:nvPr>
        </p:nvPicPr>
        <p:blipFill>
          <a:blip r:embed="rId2">
            <a:extLst>
              <a:ext uri="{28A0092B-C50C-407E-A947-70E740481C1C}">
                <a14:useLocalDpi xmlns:a14="http://schemas.microsoft.com/office/drawing/2010/main" val="0"/>
              </a:ext>
            </a:extLst>
          </a:blip>
          <a:srcRect b="2840"/>
          <a:stretch>
            <a:fillRect/>
          </a:stretch>
        </p:blipFill>
        <p:spPr>
          <a:xfrm>
            <a:off x="4689475" y="692150"/>
            <a:ext cx="4454525" cy="178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5" name="Rectangle 106"/>
          <p:cNvSpPr>
            <a:spLocks noChangeArrowheads="1"/>
          </p:cNvSpPr>
          <p:nvPr/>
        </p:nvSpPr>
        <p:spPr bwMode="auto">
          <a:xfrm>
            <a:off x="250825" y="830263"/>
            <a:ext cx="4537075" cy="203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b="1"/>
              <a:t>1. </a:t>
            </a:r>
            <a:r>
              <a:rPr lang="en-US" b="1" u="sng"/>
              <a:t>Neutral flame</a:t>
            </a:r>
            <a:r>
              <a:rPr lang="en-US"/>
              <a:t> </a:t>
            </a:r>
            <a:r>
              <a:rPr lang="tr-TR"/>
              <a:t>h</a:t>
            </a:r>
            <a:r>
              <a:rPr lang="en-US"/>
              <a:t>as the widest application in welding and cutting operations. Bright core requires one-to-one mixture. The oxygen for the other envelope comes from atmosphere. The maximum temperature obtained is 3300</a:t>
            </a:r>
            <a:r>
              <a:rPr lang="tr-TR" baseline="30000">
                <a:sym typeface="Times New Roman" panose="02020603050405020304" pitchFamily="18" charset="0"/>
              </a:rPr>
              <a:t>0</a:t>
            </a:r>
            <a:r>
              <a:rPr lang="en-US"/>
              <a:t>C to 3500</a:t>
            </a:r>
            <a:r>
              <a:rPr lang="tr-TR" baseline="30000">
                <a:sym typeface="Times New Roman" panose="02020603050405020304" pitchFamily="18" charset="0"/>
              </a:rPr>
              <a:t>0</a:t>
            </a:r>
            <a:r>
              <a:rPr lang="en-US"/>
              <a:t>C.</a:t>
            </a:r>
          </a:p>
        </p:txBody>
      </p:sp>
      <p:sp>
        <p:nvSpPr>
          <p:cNvPr id="33801" name="Rectangle 107"/>
          <p:cNvSpPr>
            <a:spLocks noChangeArrowheads="1"/>
          </p:cNvSpPr>
          <p:nvPr/>
        </p:nvSpPr>
        <p:spPr bwMode="auto">
          <a:xfrm>
            <a:off x="214313" y="2916238"/>
            <a:ext cx="8605837"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defRPr/>
            </a:pPr>
            <a:r>
              <a:rPr lang="en-US" b="1">
                <a:latin typeface="Arial" panose="020B0604020202020204" pitchFamily="34" charset="0"/>
              </a:rPr>
              <a:t>2.</a:t>
            </a:r>
            <a:r>
              <a:rPr lang="en-US">
                <a:latin typeface="Arial" panose="020B0604020202020204" pitchFamily="34" charset="0"/>
              </a:rPr>
              <a:t> </a:t>
            </a:r>
            <a:r>
              <a:rPr lang="en-US" b="1" u="sng">
                <a:latin typeface="Arial" panose="020B0604020202020204" pitchFamily="34" charset="0"/>
              </a:rPr>
              <a:t>Reducing Flame</a:t>
            </a:r>
            <a:r>
              <a:rPr lang="tr-TR" b="1" u="sng">
                <a:latin typeface="Arial" panose="020B0604020202020204" pitchFamily="34" charset="0"/>
              </a:rPr>
              <a:t> (Carburising)</a:t>
            </a:r>
            <a:r>
              <a:rPr lang="en-US" b="1" u="sng">
                <a:latin typeface="Arial" panose="020B0604020202020204" pitchFamily="34" charset="0"/>
              </a:rPr>
              <a:t>:</a:t>
            </a:r>
            <a:r>
              <a:rPr lang="en-US">
                <a:latin typeface="Arial" panose="020B0604020202020204" pitchFamily="34" charset="0"/>
              </a:rPr>
              <a:t> When there is </a:t>
            </a:r>
            <a:r>
              <a:rPr lang="en-US">
                <a:solidFill>
                  <a:srgbClr val="FF0000"/>
                </a:solidFill>
                <a:latin typeface="Arial" panose="020B0604020202020204" pitchFamily="34" charset="0"/>
              </a:rPr>
              <a:t>excess of acetylene </a:t>
            </a:r>
            <a:r>
              <a:rPr lang="en-US">
                <a:latin typeface="Arial" panose="020B0604020202020204" pitchFamily="34" charset="0"/>
              </a:rPr>
              <a:t>used, flame is reducing or carburizing. In this case flame is </a:t>
            </a:r>
            <a:r>
              <a:rPr lang="en-US" u="sng">
                <a:latin typeface="Arial" panose="020B0604020202020204" pitchFamily="34" charset="0"/>
              </a:rPr>
              <a:t>longer than neutral flame</a:t>
            </a:r>
            <a:r>
              <a:rPr lang="en-US">
                <a:latin typeface="Arial" panose="020B0604020202020204" pitchFamily="34" charset="0"/>
              </a:rPr>
              <a:t>. The length of which will be determined by the amount of the excess acetylene. Too much acetylene </a:t>
            </a:r>
            <a:r>
              <a:rPr lang="en-US" u="sng">
                <a:latin typeface="Arial" panose="020B0604020202020204" pitchFamily="34" charset="0"/>
              </a:rPr>
              <a:t>causes sootiness </a:t>
            </a:r>
            <a:r>
              <a:rPr lang="en-US">
                <a:latin typeface="Arial" panose="020B0604020202020204" pitchFamily="34" charset="0"/>
              </a:rPr>
              <a:t>(islilik, kurum). Reducing flame is used in the welding of </a:t>
            </a:r>
            <a:r>
              <a:rPr lang="en-US">
                <a:solidFill>
                  <a:srgbClr val="FF0000"/>
                </a:solidFill>
                <a:latin typeface="Arial" panose="020B0604020202020204" pitchFamily="34" charset="0"/>
              </a:rPr>
              <a:t>Monel metal, nickel, certain alloy steels, hard-surfacing materials</a:t>
            </a:r>
            <a:r>
              <a:rPr lang="en-US">
                <a:latin typeface="Arial" panose="020B0604020202020204" pitchFamily="34" charset="0"/>
              </a:rPr>
              <a:t>.</a:t>
            </a:r>
            <a:endParaRPr lang="tr-TR">
              <a:latin typeface="Arial" panose="020B0604020202020204" pitchFamily="34" charset="0"/>
            </a:endParaRPr>
          </a:p>
          <a:p>
            <a:pPr algn="just">
              <a:defRPr/>
            </a:pPr>
            <a:endParaRPr lang="tr-TR" b="1">
              <a:latin typeface="Arial" panose="020B0604020202020204" pitchFamily="34" charset="0"/>
            </a:endParaRPr>
          </a:p>
          <a:p>
            <a:pPr algn="just">
              <a:defRPr/>
            </a:pPr>
            <a:r>
              <a:rPr lang="en-US" b="1">
                <a:latin typeface="Arial" panose="020B0604020202020204" pitchFamily="34" charset="0"/>
              </a:rPr>
              <a:t>3. </a:t>
            </a:r>
            <a:r>
              <a:rPr lang="en-US" b="1" u="sng">
                <a:latin typeface="Arial" panose="020B0604020202020204" pitchFamily="34" charset="0"/>
              </a:rPr>
              <a:t>Oxidizing Flame:</a:t>
            </a:r>
            <a:r>
              <a:rPr lang="en-US">
                <a:latin typeface="Arial" panose="020B0604020202020204" pitchFamily="34" charset="0"/>
              </a:rPr>
              <a:t> If the torch is adjusted to give </a:t>
            </a:r>
            <a:r>
              <a:rPr lang="en-US">
                <a:solidFill>
                  <a:srgbClr val="FF0000"/>
                </a:solidFill>
                <a:latin typeface="Arial" panose="020B0604020202020204" pitchFamily="34" charset="0"/>
              </a:rPr>
              <a:t>excess oxygen</a:t>
            </a:r>
            <a:r>
              <a:rPr lang="en-US">
                <a:latin typeface="Arial" panose="020B0604020202020204" pitchFamily="34" charset="0"/>
              </a:rPr>
              <a:t>, a flame similar in appearance to the neutral flame is obtained but bright cone is </a:t>
            </a:r>
            <a:r>
              <a:rPr lang="en-US" u="sng">
                <a:latin typeface="Arial" panose="020B0604020202020204" pitchFamily="34" charset="0"/>
              </a:rPr>
              <a:t>much shorter</a:t>
            </a:r>
            <a:r>
              <a:rPr lang="en-US">
                <a:latin typeface="Arial" panose="020B0604020202020204" pitchFamily="34" charset="0"/>
              </a:rPr>
              <a:t>. This flame is generally used in </a:t>
            </a:r>
            <a:r>
              <a:rPr lang="en-US">
                <a:solidFill>
                  <a:srgbClr val="FF0000"/>
                </a:solidFill>
                <a:latin typeface="Arial" panose="020B0604020202020204" pitchFamily="34" charset="0"/>
              </a:rPr>
              <a:t>flame cutting</a:t>
            </a:r>
            <a:r>
              <a:rPr lang="en-US">
                <a:latin typeface="Arial" panose="020B0604020202020204" pitchFamily="34" charset="0"/>
              </a:rPr>
              <a:t>.</a:t>
            </a:r>
            <a:endParaRPr lang="tr-TR">
              <a:latin typeface="Arial" panose="020B0604020202020204" pitchFamily="34" charset="0"/>
            </a:endParaRPr>
          </a:p>
          <a:p>
            <a:pPr indent="450850" algn="just">
              <a:defRPr/>
            </a:pPr>
            <a:endParaRPr lang="tr-TR">
              <a:latin typeface="Arial" panose="020B0604020202020204" pitchFamily="34" charset="0"/>
            </a:endParaRPr>
          </a:p>
          <a:p>
            <a:pPr indent="450850" algn="just">
              <a:defRPr/>
            </a:pPr>
            <a:r>
              <a:rPr lang="en-US">
                <a:latin typeface="Arial" panose="020B0604020202020204" pitchFamily="34" charset="0"/>
              </a:rPr>
              <a:t>Oxyacetylene welding is very practical, can be used in the field and in the factory.</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3384550" cy="588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333375"/>
            <a:ext cx="4465638" cy="561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52413" y="333375"/>
            <a:ext cx="84963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b="1" u="sng">
                <a:solidFill>
                  <a:srgbClr val="FF0000"/>
                </a:solidFill>
              </a:rPr>
              <a:t>Oxyacetylene Torch Cutting </a:t>
            </a:r>
            <a:endParaRPr lang="tr-TR" b="1" u="sng">
              <a:solidFill>
                <a:srgbClr val="FF0000"/>
              </a:solidFill>
            </a:endParaRPr>
          </a:p>
          <a:p>
            <a:pPr algn="just"/>
            <a:endParaRPr lang="en-US">
              <a:solidFill>
                <a:srgbClr val="FF0000"/>
              </a:solidFill>
            </a:endParaRPr>
          </a:p>
          <a:p>
            <a:pPr algn="just"/>
            <a:r>
              <a:rPr lang="en-US"/>
              <a:t>Cutting torch differs from the welding torch in that it has </a:t>
            </a:r>
            <a:r>
              <a:rPr lang="en-US">
                <a:solidFill>
                  <a:srgbClr val="FF0000"/>
                </a:solidFill>
              </a:rPr>
              <a:t>several small holes </a:t>
            </a:r>
            <a:r>
              <a:rPr lang="en-US"/>
              <a:t>for preheating flames surrounding a central hole through which </a:t>
            </a:r>
            <a:r>
              <a:rPr lang="en-US">
                <a:solidFill>
                  <a:srgbClr val="FF0000"/>
                </a:solidFill>
              </a:rPr>
              <a:t>pure oxygen passes</a:t>
            </a:r>
            <a:r>
              <a:rPr lang="en-US"/>
              <a:t>. </a:t>
            </a:r>
            <a:endParaRPr lang="tr-TR"/>
          </a:p>
          <a:p>
            <a:pPr algn="just"/>
            <a:endParaRPr lang="tr-TR"/>
          </a:p>
          <a:p>
            <a:pPr algn="just"/>
            <a:r>
              <a:rPr lang="en-US"/>
              <a:t>The principle on which flame cutting operates is that oxygen has an </a:t>
            </a:r>
            <a:r>
              <a:rPr lang="en-US">
                <a:solidFill>
                  <a:srgbClr val="FF0000"/>
                </a:solidFill>
              </a:rPr>
              <a:t>affinity for iron and steel</a:t>
            </a:r>
            <a:r>
              <a:rPr lang="en-US"/>
              <a:t>. At high temperatures this action is much more rapid. </a:t>
            </a:r>
            <a:endParaRPr lang="tr-TR"/>
          </a:p>
          <a:p>
            <a:pPr algn="just"/>
            <a:endParaRPr lang="tr-TR"/>
          </a:p>
          <a:p>
            <a:pPr algn="just"/>
            <a:r>
              <a:rPr lang="en-US"/>
              <a:t>Oxidation is instantaneous and steel is actually burn into iron oxide. 2.25 m3 of oxygen is required to burn up 1000 cm3 of iron. Metal up to 760 mm in thickness can be cut by this process.</a:t>
            </a:r>
            <a:endParaRPr lang="tr-TR"/>
          </a:p>
          <a:p>
            <a:pPr algn="just"/>
            <a:endParaRPr lang="en-US"/>
          </a:p>
          <a:p>
            <a:pPr algn="just"/>
            <a:r>
              <a:rPr lang="en-US" u="sng"/>
              <a:t>Cast Iron, non-ferrous alloys and high mangenese alloys </a:t>
            </a:r>
            <a:r>
              <a:rPr lang="en-US"/>
              <a:t>are not readily cut by this process. </a:t>
            </a:r>
          </a:p>
        </p:txBody>
      </p:sp>
      <p:sp>
        <p:nvSpPr>
          <p:cNvPr id="37891" name="Rectangle 4"/>
          <p:cNvSpPr>
            <a:spLocks noChangeArrowheads="1"/>
          </p:cNvSpPr>
          <p:nvPr/>
        </p:nvSpPr>
        <p:spPr bwMode="auto">
          <a:xfrm>
            <a:off x="0" y="2847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37892" name="Object 3"/>
          <p:cNvGraphicFramePr>
            <a:graphicFrameLocks noChangeAspect="1"/>
          </p:cNvGraphicFramePr>
          <p:nvPr/>
        </p:nvGraphicFramePr>
        <p:xfrm>
          <a:off x="755650" y="4441825"/>
          <a:ext cx="5327650" cy="1795463"/>
        </p:xfrm>
        <a:graphic>
          <a:graphicData uri="http://schemas.openxmlformats.org/presentationml/2006/ole">
            <mc:AlternateContent xmlns:mc="http://schemas.openxmlformats.org/markup-compatibility/2006">
              <mc:Choice xmlns:v="urn:schemas-microsoft-com:vml" Requires="v">
                <p:oleObj r:id="rId2" imgW="8782050" imgH="4486275" progId="AutoCAD.Drawing.15">
                  <p:embed/>
                </p:oleObj>
              </mc:Choice>
              <mc:Fallback>
                <p:oleObj r:id="rId2" imgW="8782050" imgH="4486275" progId="AutoCAD.Drawing.15">
                  <p:embed/>
                  <p:pic>
                    <p:nvPicPr>
                      <p:cNvPr id="0" name="Picture 9223"/>
                      <p:cNvPicPr>
                        <a:picLocks noChangeAspect="1" noChangeArrowheads="1"/>
                      </p:cNvPicPr>
                      <p:nvPr/>
                    </p:nvPicPr>
                    <p:blipFill>
                      <a:blip r:embed="rId3">
                        <a:extLst>
                          <a:ext uri="{28A0092B-C50C-407E-A947-70E740481C1C}">
                            <a14:useLocalDpi xmlns:a14="http://schemas.microsoft.com/office/drawing/2010/main" val="0"/>
                          </a:ext>
                        </a:extLst>
                      </a:blip>
                      <a:srcRect l="2203" t="16086" r="1604" b="17549"/>
                      <a:stretch>
                        <a:fillRect/>
                      </a:stretch>
                    </p:blipFill>
                    <p:spPr bwMode="auto">
                      <a:xfrm>
                        <a:off x="755650" y="4441825"/>
                        <a:ext cx="532765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3" name="Rectangle 5"/>
          <p:cNvSpPr>
            <a:spLocks noChangeArrowheads="1"/>
          </p:cNvSpPr>
          <p:nvPr/>
        </p:nvSpPr>
        <p:spPr bwMode="auto">
          <a:xfrm>
            <a:off x="6300788" y="5508625"/>
            <a:ext cx="23749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tr-TR" sz="1600" i="1"/>
              <a:t>F</a:t>
            </a:r>
            <a:r>
              <a:rPr lang="en-US" sz="1600" i="1"/>
              <a:t>ig. </a:t>
            </a:r>
            <a:r>
              <a:rPr lang="tr-TR" sz="1600" i="1"/>
              <a:t>4</a:t>
            </a:r>
            <a:r>
              <a:rPr lang="en-US" sz="1600" i="1"/>
              <a:t>.</a:t>
            </a:r>
            <a:r>
              <a:rPr lang="tr-TR" sz="1600" i="1"/>
              <a:t>12</a:t>
            </a:r>
            <a:r>
              <a:rPr lang="en-US" sz="1600" i="1"/>
              <a:t> Cutting tip of Oxyacetylene torch</a:t>
            </a:r>
            <a:endParaRPr lang="tr-TR" sz="1600" i="1"/>
          </a:p>
        </p:txBody>
      </p:sp>
      <p:pic>
        <p:nvPicPr>
          <p:cNvPr id="3789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4089400"/>
            <a:ext cx="2249487"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79388" y="366713"/>
            <a:ext cx="8748712"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b="1">
                <a:solidFill>
                  <a:srgbClr val="FF0000"/>
                </a:solidFill>
              </a:rPr>
              <a:t>Underwater cutting torches </a:t>
            </a:r>
            <a:r>
              <a:rPr lang="en-US"/>
              <a:t>are provided with an extra pressurized air hose which provides bubble around the tip of the torch to displace water. </a:t>
            </a:r>
            <a:endParaRPr lang="tr-TR"/>
          </a:p>
          <a:p>
            <a:pPr algn="just"/>
            <a:endParaRPr lang="tr-TR"/>
          </a:p>
          <a:p>
            <a:pPr algn="just"/>
            <a:r>
              <a:rPr lang="en-US"/>
              <a:t>There are automatically operating machines to cut work-pieces from steel straps over varying thickness.</a:t>
            </a:r>
            <a:r>
              <a:rPr lang="tr-TR"/>
              <a:t> </a:t>
            </a:r>
          </a:p>
        </p:txBody>
      </p:sp>
      <p:pic>
        <p:nvPicPr>
          <p:cNvPr id="38915" name="Picture 3" descr="mso10BA1"/>
          <p:cNvPicPr>
            <a:picLocks noGrp="1" noChangeAspect="1" noChangeArrowheads="1"/>
          </p:cNvPicPr>
          <p:nvPr>
            <p:ph/>
          </p:nvPr>
        </p:nvPicPr>
        <p:blipFill>
          <a:blip r:embed="rId2">
            <a:lum bright="-6000" contrast="42000"/>
            <a:extLst>
              <a:ext uri="{28A0092B-C50C-407E-A947-70E740481C1C}">
                <a14:useLocalDpi xmlns:a14="http://schemas.microsoft.com/office/drawing/2010/main" val="0"/>
              </a:ext>
            </a:extLst>
          </a:blip>
          <a:srcRect l="6683" t="1057" r="5247" b="5739"/>
          <a:stretch>
            <a:fillRect/>
          </a:stretch>
        </p:blipFill>
        <p:spPr>
          <a:xfrm>
            <a:off x="1085850" y="1989138"/>
            <a:ext cx="6870700" cy="3887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6" name="Rectangle 5"/>
          <p:cNvSpPr>
            <a:spLocks noChangeArrowheads="1"/>
          </p:cNvSpPr>
          <p:nvPr/>
        </p:nvSpPr>
        <p:spPr bwMode="auto">
          <a:xfrm>
            <a:off x="1835150" y="5805488"/>
            <a:ext cx="5459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sz="1600" i="1"/>
              <a:t>Fig. </a:t>
            </a:r>
            <a:r>
              <a:rPr lang="tr-TR" sz="1600" i="1"/>
              <a:t>4</a:t>
            </a:r>
            <a:r>
              <a:rPr lang="en-US" sz="1600" i="1"/>
              <a:t>.</a:t>
            </a:r>
            <a:r>
              <a:rPr lang="tr-TR" sz="1600" i="1"/>
              <a:t>13</a:t>
            </a:r>
            <a:r>
              <a:rPr lang="en-US" sz="1600" i="1"/>
              <a:t> Automatically operating machine for cutting steel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50825" y="404813"/>
            <a:ext cx="3409950" cy="404812"/>
          </a:xfrm>
          <a:prstGeom prst="rect">
            <a:avLst/>
          </a:prstGeom>
          <a:solidFill>
            <a:srgbClr val="99CCFF"/>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b="1"/>
              <a:t>4</a:t>
            </a:r>
            <a:r>
              <a:rPr lang="en-US" b="1"/>
              <a:t>. </a:t>
            </a:r>
            <a:r>
              <a:rPr lang="tr-TR" b="1"/>
              <a:t>8 </a:t>
            </a:r>
            <a:r>
              <a:rPr lang="en-US" b="1"/>
              <a:t> RESISTANCE WELDING</a:t>
            </a:r>
            <a:r>
              <a:rPr lang="tr-TR"/>
              <a:t> </a:t>
            </a:r>
            <a:endParaRPr lang="en-US"/>
          </a:p>
        </p:txBody>
      </p:sp>
      <p:sp>
        <p:nvSpPr>
          <p:cNvPr id="39940" name="Rectangle 4"/>
          <p:cNvSpPr>
            <a:spLocks noChangeArrowheads="1"/>
          </p:cNvSpPr>
          <p:nvPr/>
        </p:nvSpPr>
        <p:spPr bwMode="auto">
          <a:xfrm>
            <a:off x="38100" y="277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941" name="Rectangle 5"/>
          <p:cNvSpPr>
            <a:spLocks noChangeArrowheads="1"/>
          </p:cNvSpPr>
          <p:nvPr/>
        </p:nvSpPr>
        <p:spPr bwMode="auto">
          <a:xfrm>
            <a:off x="0" y="2189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942" name="Rectangle 6"/>
          <p:cNvSpPr>
            <a:spLocks noChangeArrowheads="1"/>
          </p:cNvSpPr>
          <p:nvPr/>
        </p:nvSpPr>
        <p:spPr bwMode="auto">
          <a:xfrm>
            <a:off x="3990975" y="36576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t>	</a:t>
            </a:r>
            <a:r>
              <a:rPr lang="tr-TR"/>
              <a:t> </a:t>
            </a:r>
          </a:p>
        </p:txBody>
      </p:sp>
      <p:sp>
        <p:nvSpPr>
          <p:cNvPr id="39943" name="Rectangle 7"/>
          <p:cNvSpPr>
            <a:spLocks noChangeArrowheads="1"/>
          </p:cNvSpPr>
          <p:nvPr/>
        </p:nvSpPr>
        <p:spPr bwMode="auto">
          <a:xfrm>
            <a:off x="179388" y="927100"/>
            <a:ext cx="8713787"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In this process, a </a:t>
            </a:r>
            <a:r>
              <a:rPr lang="en-US">
                <a:solidFill>
                  <a:srgbClr val="FF0000"/>
                </a:solidFill>
              </a:rPr>
              <a:t>heavy electric current </a:t>
            </a:r>
            <a:r>
              <a:rPr lang="en-US"/>
              <a:t>is passed through the metals causing </a:t>
            </a:r>
            <a:r>
              <a:rPr lang="en-US">
                <a:solidFill>
                  <a:srgbClr val="FF0000"/>
                </a:solidFill>
              </a:rPr>
              <a:t>local heating</a:t>
            </a:r>
            <a:r>
              <a:rPr lang="en-US"/>
              <a:t> at the joint; the weld is completed by </a:t>
            </a:r>
            <a:r>
              <a:rPr lang="en-US">
                <a:solidFill>
                  <a:srgbClr val="FF0000"/>
                </a:solidFill>
              </a:rPr>
              <a:t>pressure</a:t>
            </a:r>
            <a:r>
              <a:rPr lang="en-US"/>
              <a:t>. </a:t>
            </a:r>
            <a:endParaRPr lang="tr-TR"/>
          </a:p>
          <a:p>
            <a:pPr algn="just"/>
            <a:endParaRPr lang="tr-TR"/>
          </a:p>
          <a:p>
            <a:pPr algn="just"/>
            <a:r>
              <a:rPr lang="en-US"/>
              <a:t>A transformer reduces the alternating current voltage from 220 V to around 4 - 12 volts, and raises the amperage to heat the sample. </a:t>
            </a:r>
            <a:endParaRPr lang="tr-TR"/>
          </a:p>
          <a:p>
            <a:pPr algn="just"/>
            <a:endParaRPr lang="tr-TR"/>
          </a:p>
          <a:p>
            <a:pPr algn="just"/>
            <a:r>
              <a:rPr lang="en-US"/>
              <a:t>Heating takes place at the point of </a:t>
            </a:r>
            <a:r>
              <a:rPr lang="en-US">
                <a:solidFill>
                  <a:srgbClr val="FF0000"/>
                </a:solidFill>
              </a:rPr>
              <a:t>great resistance </a:t>
            </a:r>
            <a:r>
              <a:rPr lang="en-US"/>
              <a:t>in the path. </a:t>
            </a:r>
            <a:endParaRPr lang="tr-TR"/>
          </a:p>
          <a:p>
            <a:pPr algn="just"/>
            <a:endParaRPr lang="tr-TR"/>
          </a:p>
          <a:p>
            <a:pPr algn="just"/>
            <a:r>
              <a:rPr lang="en-US"/>
              <a:t>The amount of current necessary is 50-60 MVA/m</a:t>
            </a:r>
            <a:r>
              <a:rPr lang="en-US" baseline="30000"/>
              <a:t>2</a:t>
            </a:r>
            <a:r>
              <a:rPr lang="en-US"/>
              <a:t> of the area to be united for a time of 10 sec. The necessary pressure will vary from 30 to 60 MPa.</a:t>
            </a:r>
            <a:endParaRPr lang="tr-TR"/>
          </a:p>
        </p:txBody>
      </p:sp>
      <p:sp>
        <p:nvSpPr>
          <p:cNvPr id="39944" name="Rectangle 8"/>
          <p:cNvSpPr>
            <a:spLocks noChangeArrowheads="1"/>
          </p:cNvSpPr>
          <p:nvPr/>
        </p:nvSpPr>
        <p:spPr bwMode="auto">
          <a:xfrm>
            <a:off x="0" y="3309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945" name="Rectangle 9"/>
          <p:cNvSpPr>
            <a:spLocks noChangeArrowheads="1"/>
          </p:cNvSpPr>
          <p:nvPr/>
        </p:nvSpPr>
        <p:spPr bwMode="auto">
          <a:xfrm>
            <a:off x="0" y="277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946" name="Rectangle 13"/>
          <p:cNvSpPr>
            <a:spLocks noChangeArrowheads="1"/>
          </p:cNvSpPr>
          <p:nvPr/>
        </p:nvSpPr>
        <p:spPr bwMode="auto">
          <a:xfrm>
            <a:off x="0" y="2124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9947"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088" y="4071938"/>
            <a:ext cx="2782887"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4011613"/>
            <a:ext cx="2232025"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Autofit/>
          </a:bodyPr>
          <a:lstStyle/>
          <a:p>
            <a:pPr algn="just"/>
            <a:r>
              <a:rPr lang="en-US" sz="2400" dirty="0"/>
              <a:t>At only one point along the surface of contact between the roll and the sheet, two forces act on the metal: 1) a radial force P</a:t>
            </a:r>
            <a:r>
              <a:rPr lang="en-US" sz="2400" baseline="-25000" dirty="0"/>
              <a:t>r</a:t>
            </a:r>
            <a:br>
              <a:rPr lang="en-US" sz="2400" dirty="0"/>
            </a:br>
            <a:r>
              <a:rPr lang="en-US" sz="2400" dirty="0"/>
              <a:t>and 2) a tangential frictional force F.</a:t>
            </a:r>
            <a:br>
              <a:rPr lang="en-US" sz="2400" dirty="0"/>
            </a:br>
            <a:r>
              <a:rPr lang="en-US" sz="2400" dirty="0"/>
              <a:t>if the surface velocity of the roll </a:t>
            </a:r>
            <a:r>
              <a:rPr lang="en-US" sz="2400" dirty="0" err="1"/>
              <a:t>v</a:t>
            </a:r>
            <a:r>
              <a:rPr lang="en-US" sz="2400" baseline="-25000" dirty="0" err="1"/>
              <a:t>r</a:t>
            </a:r>
            <a:r>
              <a:rPr lang="en-US" sz="2400" baseline="-25000" dirty="0"/>
              <a:t> </a:t>
            </a:r>
            <a:r>
              <a:rPr lang="en-US" sz="2400" dirty="0"/>
              <a:t> equal to the velocity of the sheet, this point is called neutral point or no-slip point. </a:t>
            </a:r>
          </a:p>
        </p:txBody>
      </p:sp>
      <p:sp>
        <p:nvSpPr>
          <p:cNvPr id="3" name="Content Placeholder 2"/>
          <p:cNvSpPr>
            <a:spLocks noGrp="1"/>
          </p:cNvSpPr>
          <p:nvPr>
            <p:ph idx="1"/>
          </p:nvPr>
        </p:nvSpPr>
        <p:spPr>
          <a:xfrm>
            <a:off x="0" y="2209800"/>
            <a:ext cx="4876800" cy="4648200"/>
          </a:xfrm>
        </p:spPr>
        <p:txBody>
          <a:bodyPr>
            <a:normAutofit fontScale="77500" lnSpcReduction="20000"/>
          </a:bodyPr>
          <a:lstStyle/>
          <a:p>
            <a:pPr algn="just"/>
            <a:r>
              <a:rPr lang="en-US" dirty="0"/>
              <a:t>Between the entrance plane (xx) and the neutral point the sheet is moving slower than the roll surface, and the tangential frictional force, F, act in the direction (see Fig) to draw the metal into the roll.</a:t>
            </a:r>
          </a:p>
          <a:p>
            <a:pPr algn="just"/>
            <a:r>
              <a:rPr lang="en-US" dirty="0"/>
              <a:t>On the exit side (</a:t>
            </a:r>
            <a:r>
              <a:rPr lang="en-US" dirty="0" err="1"/>
              <a:t>yy</a:t>
            </a:r>
            <a:r>
              <a:rPr lang="en-US" dirty="0"/>
              <a:t>) of the neutral point, the sheet moves faster than the roll surface. The direction of the frictional force is then reversed and oppose the delivery of the sheet from the rolls</a:t>
            </a:r>
          </a:p>
          <a:p>
            <a:pPr algn="just">
              <a:buNone/>
            </a:pP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5151437" y="3276600"/>
            <a:ext cx="3840163" cy="3124200"/>
          </a:xfrm>
          <a:prstGeom prst="rect">
            <a:avLst/>
          </a:prstGeom>
          <a:noFill/>
          <a:ln w="9525">
            <a:noFill/>
            <a:miter lim="800000"/>
            <a:headEnd/>
            <a:tailEnd/>
          </a:ln>
        </p:spPr>
      </p:pic>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ChangeArrowheads="1"/>
          </p:cNvSpPr>
          <p:nvPr/>
        </p:nvSpPr>
        <p:spPr bwMode="auto">
          <a:xfrm>
            <a:off x="179388" y="361950"/>
            <a:ext cx="8353425" cy="313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defRPr/>
            </a:pPr>
            <a:r>
              <a:rPr lang="en-US" b="1" u="sng">
                <a:solidFill>
                  <a:srgbClr val="FF0000"/>
                </a:solidFill>
                <a:latin typeface="Arial" panose="020B0604020202020204" pitchFamily="34" charset="0"/>
              </a:rPr>
              <a:t>Spot Welding </a:t>
            </a:r>
            <a:endParaRPr lang="tr-TR" b="1" u="sng">
              <a:solidFill>
                <a:srgbClr val="FF0000"/>
              </a:solidFill>
              <a:latin typeface="Arial" panose="020B0604020202020204" pitchFamily="34" charset="0"/>
            </a:endParaRPr>
          </a:p>
          <a:p>
            <a:pPr algn="just">
              <a:defRPr/>
            </a:pPr>
            <a:endParaRPr lang="en-US" b="1">
              <a:solidFill>
                <a:srgbClr val="FF0000"/>
              </a:solidFill>
              <a:latin typeface="Arial" panose="020B0604020202020204" pitchFamily="34" charset="0"/>
            </a:endParaRPr>
          </a:p>
          <a:p>
            <a:pPr marL="285750" indent="-285750" algn="just">
              <a:buFont typeface="Arial" panose="020B0604020202020204" pitchFamily="34" charset="0"/>
              <a:buChar char="•"/>
              <a:defRPr/>
            </a:pPr>
            <a:r>
              <a:rPr lang="en-US">
                <a:latin typeface="Arial" panose="020B0604020202020204" pitchFamily="34" charset="0"/>
              </a:rPr>
              <a:t>Two or more sheets of metal can be welded by this technique. </a:t>
            </a:r>
            <a:endParaRPr lang="tr-TR">
              <a:latin typeface="Arial" panose="020B0604020202020204" pitchFamily="34" charset="0"/>
            </a:endParaRPr>
          </a:p>
          <a:p>
            <a:pPr marL="285750" indent="-285750" algn="just">
              <a:buFont typeface="Arial" panose="020B0604020202020204" pitchFamily="34" charset="0"/>
              <a:buChar char="•"/>
              <a:defRPr/>
            </a:pPr>
            <a:r>
              <a:rPr lang="en-US">
                <a:latin typeface="Arial" panose="020B0604020202020204" pitchFamily="34" charset="0"/>
              </a:rPr>
              <a:t>This welding cycle is started with the electrodes contacting the metal under pressure before the current is applied, known as </a:t>
            </a:r>
            <a:r>
              <a:rPr lang="en-US" b="1">
                <a:solidFill>
                  <a:srgbClr val="FF0000"/>
                </a:solidFill>
                <a:latin typeface="Arial" panose="020B0604020202020204" pitchFamily="34" charset="0"/>
              </a:rPr>
              <a:t>squeeze time</a:t>
            </a:r>
            <a:r>
              <a:rPr lang="en-US">
                <a:solidFill>
                  <a:srgbClr val="FF0000"/>
                </a:solidFill>
                <a:latin typeface="Arial" panose="020B0604020202020204" pitchFamily="34" charset="0"/>
              </a:rPr>
              <a:t>. </a:t>
            </a:r>
            <a:endParaRPr lang="tr-TR">
              <a:solidFill>
                <a:srgbClr val="FF0000"/>
              </a:solidFill>
              <a:latin typeface="Arial" panose="020B0604020202020204" pitchFamily="34" charset="0"/>
            </a:endParaRPr>
          </a:p>
          <a:p>
            <a:pPr marL="285750" indent="-285750" algn="just">
              <a:buFont typeface="Arial" panose="020B0604020202020204" pitchFamily="34" charset="0"/>
              <a:buChar char="•"/>
              <a:defRPr/>
            </a:pPr>
            <a:r>
              <a:rPr lang="en-US">
                <a:latin typeface="Arial" panose="020B0604020202020204" pitchFamily="34" charset="0"/>
              </a:rPr>
              <a:t>A low voltage current of sufficient amperage is then passed through the joint, which heats the materials to welding temperature. </a:t>
            </a:r>
            <a:endParaRPr lang="tr-TR">
              <a:latin typeface="Arial" panose="020B0604020202020204" pitchFamily="34" charset="0"/>
            </a:endParaRPr>
          </a:p>
          <a:p>
            <a:pPr marL="285750" indent="-285750" algn="just">
              <a:buFont typeface="Arial" panose="020B0604020202020204" pitchFamily="34" charset="0"/>
              <a:buChar char="•"/>
              <a:defRPr/>
            </a:pPr>
            <a:r>
              <a:rPr lang="en-US">
                <a:latin typeface="Arial" panose="020B0604020202020204" pitchFamily="34" charset="0"/>
              </a:rPr>
              <a:t>Pressure between the electrodes squeezes the metal together and completes the weld, known as </a:t>
            </a:r>
            <a:r>
              <a:rPr lang="en-US" b="1">
                <a:solidFill>
                  <a:srgbClr val="FF0000"/>
                </a:solidFill>
                <a:latin typeface="Arial" panose="020B0604020202020204" pitchFamily="34" charset="0"/>
              </a:rPr>
              <a:t>weld time</a:t>
            </a:r>
            <a:r>
              <a:rPr lang="en-US">
                <a:latin typeface="Arial" panose="020B0604020202020204" pitchFamily="34" charset="0"/>
              </a:rPr>
              <a:t>. Next, while the pressure is still on, the current is shut off for a period called as </a:t>
            </a:r>
            <a:r>
              <a:rPr lang="en-US" b="1">
                <a:solidFill>
                  <a:srgbClr val="FF0000"/>
                </a:solidFill>
                <a:latin typeface="Arial" panose="020B0604020202020204" pitchFamily="34" charset="0"/>
              </a:rPr>
              <a:t>hold time</a:t>
            </a:r>
            <a:r>
              <a:rPr lang="en-US">
                <a:solidFill>
                  <a:srgbClr val="FF0000"/>
                </a:solidFill>
                <a:latin typeface="Arial" panose="020B0604020202020204" pitchFamily="34" charset="0"/>
              </a:rPr>
              <a:t> </a:t>
            </a:r>
            <a:r>
              <a:rPr lang="en-US">
                <a:latin typeface="Arial" panose="020B0604020202020204" pitchFamily="34" charset="0"/>
              </a:rPr>
              <a:t>during which metal regains some strength.</a:t>
            </a:r>
          </a:p>
        </p:txBody>
      </p:sp>
      <p:pic>
        <p:nvPicPr>
          <p:cNvPr id="40963" name="Picture 3" descr="msoC0783"/>
          <p:cNvPicPr>
            <a:picLocks noGrp="1" noChangeAspect="1" noChangeArrowheads="1"/>
          </p:cNvPicPr>
          <p:nvPr>
            <p:ph/>
          </p:nvPr>
        </p:nvPicPr>
        <p:blipFill>
          <a:blip r:embed="rId2">
            <a:lum contrast="24000"/>
            <a:extLst>
              <a:ext uri="{28A0092B-C50C-407E-A947-70E740481C1C}">
                <a14:useLocalDpi xmlns:a14="http://schemas.microsoft.com/office/drawing/2010/main" val="0"/>
              </a:ext>
            </a:extLst>
          </a:blip>
          <a:srcRect l="2890" t="1692" r="2657"/>
          <a:stretch>
            <a:fillRect/>
          </a:stretch>
        </p:blipFill>
        <p:spPr>
          <a:xfrm>
            <a:off x="611188" y="3590925"/>
            <a:ext cx="7993062" cy="271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4" name="Rectangle 5"/>
          <p:cNvSpPr>
            <a:spLocks noChangeArrowheads="1"/>
          </p:cNvSpPr>
          <p:nvPr/>
        </p:nvSpPr>
        <p:spPr bwMode="auto">
          <a:xfrm>
            <a:off x="1403350" y="5805488"/>
            <a:ext cx="307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sz="1600" i="1"/>
              <a:t>Fig. </a:t>
            </a:r>
            <a:r>
              <a:rPr lang="tr-TR" sz="1600" i="1"/>
              <a:t>4</a:t>
            </a:r>
            <a:r>
              <a:rPr lang="en-US" sz="1600" i="1"/>
              <a:t>.</a:t>
            </a:r>
            <a:r>
              <a:rPr lang="tr-TR" sz="1600" i="1"/>
              <a:t>14 </a:t>
            </a:r>
            <a:r>
              <a:rPr lang="en-US" sz="1600" i="1"/>
              <a:t>Spot welding machine</a:t>
            </a:r>
            <a:r>
              <a:rPr lang="tr-TR" sz="1600"/>
              <a:t> </a:t>
            </a:r>
            <a:endParaRPr lang="en-US" sz="160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60350"/>
            <a:ext cx="8982075" cy="58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2"/>
          <p:cNvSpPr>
            <a:spLocks noChangeArrowheads="1"/>
          </p:cNvSpPr>
          <p:nvPr/>
        </p:nvSpPr>
        <p:spPr bwMode="auto">
          <a:xfrm>
            <a:off x="179388" y="3359150"/>
            <a:ext cx="8642350"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defRPr/>
            </a:pPr>
            <a:r>
              <a:rPr lang="en-US">
                <a:solidFill>
                  <a:srgbClr val="FF0000"/>
                </a:solidFill>
                <a:latin typeface="Arial" panose="020B0604020202020204" pitchFamily="34" charset="0"/>
              </a:rPr>
              <a:t>In spot welding, there are five zones of heat generation: </a:t>
            </a:r>
            <a:endParaRPr lang="tr-TR">
              <a:solidFill>
                <a:srgbClr val="FF0000"/>
              </a:solidFill>
              <a:latin typeface="Arial" panose="020B0604020202020204" pitchFamily="34" charset="0"/>
            </a:endParaRPr>
          </a:p>
          <a:p>
            <a:pPr marL="285750" indent="-285750" algn="just">
              <a:buFont typeface="Arial" panose="020B0604020202020204" pitchFamily="34" charset="0"/>
              <a:buChar char="•"/>
              <a:defRPr/>
            </a:pPr>
            <a:r>
              <a:rPr lang="en-US">
                <a:latin typeface="Arial" panose="020B0604020202020204" pitchFamily="34" charset="0"/>
              </a:rPr>
              <a:t>one at the </a:t>
            </a:r>
            <a:r>
              <a:rPr lang="en-US" u="sng">
                <a:latin typeface="Arial" panose="020B0604020202020204" pitchFamily="34" charset="0"/>
              </a:rPr>
              <a:t>interface between the two sheets</a:t>
            </a:r>
            <a:r>
              <a:rPr lang="en-US">
                <a:latin typeface="Arial" panose="020B0604020202020204" pitchFamily="34" charset="0"/>
              </a:rPr>
              <a:t>; </a:t>
            </a:r>
            <a:endParaRPr lang="tr-TR">
              <a:latin typeface="Arial" panose="020B0604020202020204" pitchFamily="34" charset="0"/>
            </a:endParaRPr>
          </a:p>
          <a:p>
            <a:pPr marL="285750" indent="-285750" algn="just">
              <a:buFont typeface="Arial" panose="020B0604020202020204" pitchFamily="34" charset="0"/>
              <a:buChar char="•"/>
              <a:defRPr/>
            </a:pPr>
            <a:r>
              <a:rPr lang="en-US">
                <a:latin typeface="Arial" panose="020B0604020202020204" pitchFamily="34" charset="0"/>
              </a:rPr>
              <a:t>two at the </a:t>
            </a:r>
            <a:r>
              <a:rPr lang="en-US" u="sng">
                <a:latin typeface="Arial" panose="020B0604020202020204" pitchFamily="34" charset="0"/>
              </a:rPr>
              <a:t>contact surfaces </a:t>
            </a:r>
            <a:r>
              <a:rPr lang="en-US">
                <a:latin typeface="Arial" panose="020B0604020202020204" pitchFamily="34" charset="0"/>
              </a:rPr>
              <a:t>of the sheets with the electrodes, </a:t>
            </a:r>
            <a:endParaRPr lang="tr-TR">
              <a:latin typeface="Arial" panose="020B0604020202020204" pitchFamily="34" charset="0"/>
            </a:endParaRPr>
          </a:p>
          <a:p>
            <a:pPr marL="285750" indent="-285750" algn="just">
              <a:buFont typeface="Arial" panose="020B0604020202020204" pitchFamily="34" charset="0"/>
              <a:buChar char="•"/>
              <a:defRPr/>
            </a:pPr>
            <a:r>
              <a:rPr lang="en-US">
                <a:latin typeface="Arial" panose="020B0604020202020204" pitchFamily="34" charset="0"/>
              </a:rPr>
              <a:t>and the other two in each pieces of metal. </a:t>
            </a:r>
            <a:endParaRPr lang="tr-TR">
              <a:latin typeface="Arial" panose="020B0604020202020204" pitchFamily="34" charset="0"/>
            </a:endParaRPr>
          </a:p>
          <a:p>
            <a:pPr marL="285750" indent="-285750" algn="just">
              <a:buFont typeface="Arial" panose="020B0604020202020204" pitchFamily="34" charset="0"/>
              <a:buChar char="•"/>
              <a:defRPr/>
            </a:pPr>
            <a:endParaRPr lang="tr-TR">
              <a:latin typeface="Arial" panose="020B0604020202020204" pitchFamily="34" charset="0"/>
            </a:endParaRPr>
          </a:p>
          <a:p>
            <a:pPr marL="285750" indent="-285750" algn="just">
              <a:buFont typeface="Arial" panose="020B0604020202020204" pitchFamily="34" charset="0"/>
              <a:buChar char="•"/>
              <a:defRPr/>
            </a:pPr>
            <a:r>
              <a:rPr lang="en-US">
                <a:latin typeface="Arial" panose="020B0604020202020204" pitchFamily="34" charset="0"/>
              </a:rPr>
              <a:t>If the sheets are the same in both thickness and analysis the heat balance will be such that the </a:t>
            </a:r>
            <a:r>
              <a:rPr lang="en-US">
                <a:solidFill>
                  <a:srgbClr val="FF0000"/>
                </a:solidFill>
                <a:latin typeface="Arial" panose="020B0604020202020204" pitchFamily="34" charset="0"/>
              </a:rPr>
              <a:t>weld nugget will be at the center</a:t>
            </a:r>
            <a:r>
              <a:rPr lang="en-US">
                <a:latin typeface="Arial" panose="020B0604020202020204" pitchFamily="34" charset="0"/>
              </a:rPr>
              <a:t>. If materials are different or thicknesses are not the same it may be necessary to use different electrode size or conductivity.</a:t>
            </a:r>
          </a:p>
        </p:txBody>
      </p:sp>
      <p:pic>
        <p:nvPicPr>
          <p:cNvPr id="43011" name="Picture 3" descr="msoC0783"/>
          <p:cNvPicPr>
            <a:picLocks noGrp="1" noChangeAspect="1" noChangeArrowheads="1"/>
          </p:cNvPicPr>
          <p:nvPr>
            <p:ph/>
          </p:nvPr>
        </p:nvPicPr>
        <p:blipFill>
          <a:blip r:embed="rId2">
            <a:lum contrast="24000"/>
            <a:extLst>
              <a:ext uri="{28A0092B-C50C-407E-A947-70E740481C1C}">
                <a14:useLocalDpi xmlns:a14="http://schemas.microsoft.com/office/drawing/2010/main" val="0"/>
              </a:ext>
            </a:extLst>
          </a:blip>
          <a:srcRect l="2890" t="1692" r="2657"/>
          <a:stretch>
            <a:fillRect/>
          </a:stretch>
        </p:blipFill>
        <p:spPr>
          <a:xfrm>
            <a:off x="0" y="333375"/>
            <a:ext cx="9144000" cy="3108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2" name="Rectangle 5"/>
          <p:cNvSpPr>
            <a:spLocks noChangeArrowheads="1"/>
          </p:cNvSpPr>
          <p:nvPr/>
        </p:nvSpPr>
        <p:spPr bwMode="auto">
          <a:xfrm>
            <a:off x="900113" y="2636838"/>
            <a:ext cx="307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sz="1600" i="1"/>
              <a:t>Fig. </a:t>
            </a:r>
            <a:r>
              <a:rPr lang="tr-TR" sz="1600" i="1"/>
              <a:t>4</a:t>
            </a:r>
            <a:r>
              <a:rPr lang="en-US" sz="1600" i="1"/>
              <a:t>.</a:t>
            </a:r>
            <a:r>
              <a:rPr lang="tr-TR" sz="1600" i="1"/>
              <a:t>15 </a:t>
            </a:r>
            <a:r>
              <a:rPr lang="en-US" sz="1600" i="1"/>
              <a:t>Spot welding machine</a:t>
            </a:r>
            <a:r>
              <a:rPr lang="tr-TR" sz="1600"/>
              <a:t> </a:t>
            </a:r>
            <a:endParaRPr lang="en-US" sz="1600"/>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mso90630"/>
          <p:cNvPicPr>
            <a:picLocks noGrp="1" noChangeAspect="1" noChangeArrowheads="1"/>
          </p:cNvPicPr>
          <p:nvPr>
            <p:ph/>
          </p:nvPr>
        </p:nvPicPr>
        <p:blipFill>
          <a:blip r:embed="rId2">
            <a:lum bright="4000" contrast="20000"/>
            <a:extLst>
              <a:ext uri="{28A0092B-C50C-407E-A947-70E740481C1C}">
                <a14:useLocalDpi xmlns:a14="http://schemas.microsoft.com/office/drawing/2010/main" val="0"/>
              </a:ext>
            </a:extLst>
          </a:blip>
          <a:srcRect l="3616" t="5994" r="9097" b="7442"/>
          <a:stretch>
            <a:fillRect/>
          </a:stretch>
        </p:blipFill>
        <p:spPr>
          <a:xfrm>
            <a:off x="4346575" y="714375"/>
            <a:ext cx="4762500" cy="3938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Rectangle 2"/>
          <p:cNvSpPr>
            <a:spLocks noChangeArrowheads="1"/>
          </p:cNvSpPr>
          <p:nvPr/>
        </p:nvSpPr>
        <p:spPr bwMode="auto">
          <a:xfrm>
            <a:off x="142875" y="671513"/>
            <a:ext cx="4367213" cy="535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b="1" u="sng">
                <a:solidFill>
                  <a:srgbClr val="FF0000"/>
                </a:solidFill>
              </a:rPr>
              <a:t>Projection Welding</a:t>
            </a:r>
            <a:endParaRPr lang="en-US" b="1">
              <a:solidFill>
                <a:srgbClr val="FF0000"/>
              </a:solidFill>
            </a:endParaRPr>
          </a:p>
          <a:p>
            <a:pPr algn="just"/>
            <a:endParaRPr lang="tr-TR"/>
          </a:p>
          <a:p>
            <a:pPr algn="just"/>
            <a:r>
              <a:rPr lang="en-US"/>
              <a:t>It is a process similar to spot welding. </a:t>
            </a:r>
            <a:endParaRPr lang="tr-TR"/>
          </a:p>
          <a:p>
            <a:pPr algn="just"/>
            <a:endParaRPr lang="tr-TR"/>
          </a:p>
          <a:p>
            <a:pPr algn="just"/>
            <a:r>
              <a:rPr lang="en-US" b="1"/>
              <a:t>Projection welding</a:t>
            </a:r>
            <a:r>
              <a:rPr lang="en-US"/>
              <a:t> is a variation of </a:t>
            </a:r>
            <a:r>
              <a:rPr lang="en-US">
                <a:hlinkClick r:id="rId3"/>
              </a:rPr>
              <a:t>spot welding</a:t>
            </a:r>
            <a:r>
              <a:rPr lang="en-US"/>
              <a:t>. </a:t>
            </a:r>
            <a:endParaRPr lang="tr-TR"/>
          </a:p>
          <a:p>
            <a:pPr algn="just"/>
            <a:endParaRPr lang="tr-TR"/>
          </a:p>
          <a:p>
            <a:r>
              <a:rPr lang="en-US"/>
              <a:t>Projections are designed in one part. These act as </a:t>
            </a:r>
            <a:r>
              <a:rPr lang="en-US">
                <a:solidFill>
                  <a:srgbClr val="FF0000"/>
                </a:solidFill>
              </a:rPr>
              <a:t>current concentrators </a:t>
            </a:r>
            <a:r>
              <a:rPr lang="en-US"/>
              <a:t>for the welding process. </a:t>
            </a:r>
            <a:endParaRPr lang="tr-TR"/>
          </a:p>
          <a:p>
            <a:endParaRPr lang="tr-TR"/>
          </a:p>
          <a:p>
            <a:r>
              <a:rPr lang="en-US"/>
              <a:t>When the two parts are mated together, these projections are the high points that first make contact. As the power is cycled, the projections simultaneously carry the current and are welded. </a:t>
            </a:r>
            <a:endParaRPr lang="tr-TR"/>
          </a:p>
          <a:p>
            <a:endParaRPr lang="tr-TR"/>
          </a:p>
          <a:p>
            <a:r>
              <a:rPr lang="en-US"/>
              <a:t>Electrode lives are long since flat surfaces are used.</a:t>
            </a:r>
            <a:r>
              <a:rPr lang="tr-TR"/>
              <a:t> </a:t>
            </a:r>
            <a:endParaRPr lang="en-US"/>
          </a:p>
        </p:txBody>
      </p:sp>
      <p:sp>
        <p:nvSpPr>
          <p:cNvPr id="44036" name="Rectangle 4"/>
          <p:cNvSpPr>
            <a:spLocks noChangeArrowheads="1"/>
          </p:cNvSpPr>
          <p:nvPr/>
        </p:nvSpPr>
        <p:spPr bwMode="auto">
          <a:xfrm>
            <a:off x="5219700" y="4797425"/>
            <a:ext cx="3557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sz="1600" i="1"/>
              <a:t>Fig. </a:t>
            </a:r>
            <a:r>
              <a:rPr lang="tr-TR" sz="1600" i="1"/>
              <a:t>4</a:t>
            </a:r>
            <a:r>
              <a:rPr lang="en-US" sz="1600" i="1"/>
              <a:t>.</a:t>
            </a:r>
            <a:r>
              <a:rPr lang="tr-TR" sz="1600" i="1"/>
              <a:t>16 </a:t>
            </a:r>
            <a:r>
              <a:rPr lang="en-US" sz="1600" i="1"/>
              <a:t>Projection welding machine</a:t>
            </a:r>
            <a:r>
              <a:rPr lang="tr-TR" sz="1600"/>
              <a:t> </a:t>
            </a:r>
            <a:endParaRPr lang="en-US" sz="1600"/>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mso65996"/>
          <p:cNvPicPr>
            <a:picLocks noGrp="1" noChangeAspect="1" noChangeArrowheads="1"/>
          </p:cNvPicPr>
          <p:nvPr>
            <p:ph/>
          </p:nvPr>
        </p:nvPicPr>
        <p:blipFill>
          <a:blip r:embed="rId2">
            <a:lum bright="-6000" contrast="30000"/>
            <a:extLst>
              <a:ext uri="{28A0092B-C50C-407E-A947-70E740481C1C}">
                <a14:useLocalDpi xmlns:a14="http://schemas.microsoft.com/office/drawing/2010/main" val="0"/>
              </a:ext>
            </a:extLst>
          </a:blip>
          <a:srcRect l="4982" t="36642" r="6956" b="2115"/>
          <a:stretch>
            <a:fillRect/>
          </a:stretch>
        </p:blipFill>
        <p:spPr>
          <a:xfrm>
            <a:off x="3762375" y="0"/>
            <a:ext cx="5381625" cy="6165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9" name="Rectangle 2"/>
          <p:cNvSpPr>
            <a:spLocks noChangeArrowheads="1"/>
          </p:cNvSpPr>
          <p:nvPr/>
        </p:nvSpPr>
        <p:spPr bwMode="auto">
          <a:xfrm>
            <a:off x="323850" y="300038"/>
            <a:ext cx="3455988"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b="1" u="sng">
                <a:solidFill>
                  <a:srgbClr val="FF0000"/>
                </a:solidFill>
              </a:rPr>
              <a:t>Seam Welding</a:t>
            </a:r>
            <a:endParaRPr lang="en-US" b="1">
              <a:solidFill>
                <a:srgbClr val="FF0000"/>
              </a:solidFill>
            </a:endParaRPr>
          </a:p>
          <a:p>
            <a:pPr algn="just"/>
            <a:endParaRPr lang="tr-TR"/>
          </a:p>
          <a:p>
            <a:pPr algn="just"/>
            <a:r>
              <a:rPr lang="en-US"/>
              <a:t>Seam welding is a continuous spot welding. </a:t>
            </a:r>
            <a:endParaRPr lang="tr-TR"/>
          </a:p>
          <a:p>
            <a:pPr algn="just"/>
            <a:endParaRPr lang="tr-TR"/>
          </a:p>
          <a:p>
            <a:r>
              <a:rPr lang="tr-TR"/>
              <a:t>It </a:t>
            </a:r>
            <a:r>
              <a:rPr lang="en-US"/>
              <a:t>produces a weld at the faying surfaces of overlapped parts</a:t>
            </a:r>
            <a:r>
              <a:rPr lang="tr-TR"/>
              <a:t> </a:t>
            </a:r>
            <a:r>
              <a:rPr lang="en-US"/>
              <a:t>progressively along a length of a joint.</a:t>
            </a:r>
          </a:p>
          <a:p>
            <a:pPr algn="just"/>
            <a:endParaRPr lang="tr-TR"/>
          </a:p>
          <a:p>
            <a:pPr algn="just"/>
            <a:r>
              <a:rPr lang="en-US"/>
              <a:t>Electrodes are rotating and current is regulated by a timer.</a:t>
            </a:r>
            <a:r>
              <a:rPr lang="tr-TR"/>
              <a:t> </a:t>
            </a:r>
            <a:endParaRPr lang="en-US"/>
          </a:p>
        </p:txBody>
      </p:sp>
      <p:sp>
        <p:nvSpPr>
          <p:cNvPr id="45060" name="Rectangle 4"/>
          <p:cNvSpPr>
            <a:spLocks noChangeArrowheads="1"/>
          </p:cNvSpPr>
          <p:nvPr/>
        </p:nvSpPr>
        <p:spPr bwMode="auto">
          <a:xfrm>
            <a:off x="5508625" y="6021388"/>
            <a:ext cx="307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sz="1600" i="1"/>
              <a:t>Fig. </a:t>
            </a:r>
            <a:r>
              <a:rPr lang="tr-TR" sz="1600" i="1"/>
              <a:t>4</a:t>
            </a:r>
            <a:r>
              <a:rPr lang="en-US" sz="1600" i="1"/>
              <a:t>.</a:t>
            </a:r>
            <a:r>
              <a:rPr lang="tr-TR" sz="1600" i="1"/>
              <a:t>17 </a:t>
            </a:r>
            <a:r>
              <a:rPr lang="en-US" sz="1600" i="1"/>
              <a:t>Seam welding process</a:t>
            </a:r>
          </a:p>
        </p:txBody>
      </p:sp>
      <p:pic>
        <p:nvPicPr>
          <p:cNvPr id="4506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3695700"/>
            <a:ext cx="2951162"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79388" y="522288"/>
            <a:ext cx="8713787"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r>
              <a:rPr lang="en-US" b="1" u="sng">
                <a:solidFill>
                  <a:srgbClr val="FF0000"/>
                </a:solidFill>
              </a:rPr>
              <a:t>Butt Welding</a:t>
            </a:r>
            <a:r>
              <a:rPr lang="tr-TR" b="1" u="sng">
                <a:solidFill>
                  <a:srgbClr val="FF0000"/>
                </a:solidFill>
              </a:rPr>
              <a:t> </a:t>
            </a:r>
          </a:p>
          <a:p>
            <a:pPr marL="342900" indent="-342900" algn="just"/>
            <a:endParaRPr lang="tr-TR"/>
          </a:p>
          <a:p>
            <a:pPr marL="342900" indent="-342900" algn="just"/>
            <a:r>
              <a:rPr lang="en-US"/>
              <a:t>Welding is produced by </a:t>
            </a:r>
            <a:r>
              <a:rPr lang="en-US">
                <a:solidFill>
                  <a:srgbClr val="FF0000"/>
                </a:solidFill>
              </a:rPr>
              <a:t>gripping together of two pieces </a:t>
            </a:r>
            <a:r>
              <a:rPr lang="en-US"/>
              <a:t>of metal that have the same cross-section. </a:t>
            </a:r>
            <a:endParaRPr lang="tr-TR"/>
          </a:p>
          <a:p>
            <a:pPr marL="342900" indent="-342900" algn="just"/>
            <a:r>
              <a:rPr lang="en-US"/>
              <a:t>Heat it generated in the </a:t>
            </a:r>
            <a:r>
              <a:rPr lang="en-US" u="sng"/>
              <a:t>contact surface by the electrical resistance </a:t>
            </a:r>
            <a:r>
              <a:rPr lang="en-US"/>
              <a:t>through the applied power. Pressure is also applied, which is about 15 to 55 MPa.</a:t>
            </a:r>
            <a:r>
              <a:rPr lang="tr-TR"/>
              <a:t> </a:t>
            </a:r>
          </a:p>
        </p:txBody>
      </p:sp>
      <p:sp>
        <p:nvSpPr>
          <p:cNvPr id="46083" name="Rectangle 3"/>
          <p:cNvSpPr>
            <a:spLocks noChangeArrowheads="1"/>
          </p:cNvSpPr>
          <p:nvPr/>
        </p:nvSpPr>
        <p:spPr bwMode="auto">
          <a:xfrm>
            <a:off x="3028950" y="5876925"/>
            <a:ext cx="2962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sz="1600" i="1"/>
              <a:t>Fig. </a:t>
            </a:r>
            <a:r>
              <a:rPr lang="tr-TR" sz="1600" i="1"/>
              <a:t>4</a:t>
            </a:r>
            <a:r>
              <a:rPr lang="en-US" sz="1600" i="1"/>
              <a:t>.</a:t>
            </a:r>
            <a:r>
              <a:rPr lang="tr-TR" sz="1600" i="1"/>
              <a:t>18 </a:t>
            </a:r>
            <a:r>
              <a:rPr lang="en-US" sz="1600" i="1"/>
              <a:t>Butt welding process</a:t>
            </a:r>
            <a:r>
              <a:rPr lang="tr-TR" sz="1600" i="1"/>
              <a:t> </a:t>
            </a:r>
            <a:endParaRPr lang="en-US" sz="1600" i="1"/>
          </a:p>
        </p:txBody>
      </p:sp>
      <p:pic>
        <p:nvPicPr>
          <p:cNvPr id="46084" name="Picture 6" descr="msoA048A"/>
          <p:cNvPicPr>
            <a:picLocks noGrp="1" noChangeAspect="1" noChangeArrowheads="1"/>
          </p:cNvPicPr>
          <p:nvPr>
            <p:ph/>
          </p:nvPr>
        </p:nvPicPr>
        <p:blipFill>
          <a:blip r:embed="rId2">
            <a:lum bright="-6000" contrast="34000"/>
            <a:extLst>
              <a:ext uri="{28A0092B-C50C-407E-A947-70E740481C1C}">
                <a14:useLocalDpi xmlns:a14="http://schemas.microsoft.com/office/drawing/2010/main" val="0"/>
              </a:ext>
            </a:extLst>
          </a:blip>
          <a:srcRect l="5353" t="2313" r="5394" b="8217"/>
          <a:stretch>
            <a:fillRect/>
          </a:stretch>
        </p:blipFill>
        <p:spPr>
          <a:xfrm>
            <a:off x="107950" y="2363788"/>
            <a:ext cx="8739188" cy="3513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04788" y="411163"/>
            <a:ext cx="8642350"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r>
              <a:rPr lang="en-US" b="1" u="sng">
                <a:solidFill>
                  <a:srgbClr val="FF0000"/>
                </a:solidFill>
              </a:rPr>
              <a:t>Induction Welding</a:t>
            </a:r>
            <a:endParaRPr lang="en-US" b="1">
              <a:solidFill>
                <a:srgbClr val="FF0000"/>
              </a:solidFill>
            </a:endParaRPr>
          </a:p>
          <a:p>
            <a:pPr marL="342900" indent="-342900" algn="just"/>
            <a:endParaRPr lang="tr-TR"/>
          </a:p>
          <a:p>
            <a:pPr marL="342900" indent="-342900" algn="just"/>
            <a:r>
              <a:rPr lang="en-US"/>
              <a:t>Heat is generated from the resistance of the weldment to the flow of an induced electrical current. </a:t>
            </a:r>
            <a:endParaRPr lang="tr-TR"/>
          </a:p>
          <a:p>
            <a:pPr marL="342900" indent="-342900" algn="just"/>
            <a:r>
              <a:rPr lang="en-US"/>
              <a:t>Pressure is frequently used to complete the weld. The inductor coil is not in contact with the weldment. </a:t>
            </a:r>
            <a:endParaRPr lang="tr-TR"/>
          </a:p>
          <a:p>
            <a:pPr marL="342900" indent="-342900" algn="just"/>
            <a:endParaRPr lang="tr-TR"/>
          </a:p>
          <a:p>
            <a:pPr marL="342900" indent="-342900" algn="just"/>
            <a:r>
              <a:rPr lang="en-US"/>
              <a:t>Frequencies ranging from 200 kHz to 500 kHz are used in induction welding. Application is generally seam butt-welding</a:t>
            </a:r>
            <a:r>
              <a:rPr lang="tr-TR"/>
              <a:t> </a:t>
            </a:r>
            <a:endParaRPr lang="en-US"/>
          </a:p>
        </p:txBody>
      </p:sp>
      <p:pic>
        <p:nvPicPr>
          <p:cNvPr id="4710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290888"/>
            <a:ext cx="3402012"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3290888"/>
            <a:ext cx="200977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250825" y="404813"/>
            <a:ext cx="2368550" cy="404812"/>
          </a:xfrm>
          <a:prstGeom prst="rect">
            <a:avLst/>
          </a:prstGeom>
          <a:solidFill>
            <a:srgbClr val="99CCFF"/>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b="1"/>
              <a:t>4</a:t>
            </a:r>
            <a:r>
              <a:rPr lang="en-US" b="1"/>
              <a:t>. </a:t>
            </a:r>
            <a:r>
              <a:rPr lang="tr-TR" b="1"/>
              <a:t>9</a:t>
            </a:r>
            <a:r>
              <a:rPr lang="en-US" b="1"/>
              <a:t> ARC WELDING</a:t>
            </a:r>
            <a:r>
              <a:rPr lang="tr-TR"/>
              <a:t> </a:t>
            </a:r>
            <a:endParaRPr lang="en-US"/>
          </a:p>
        </p:txBody>
      </p:sp>
      <p:sp>
        <p:nvSpPr>
          <p:cNvPr id="48132" name="Rectangle 4"/>
          <p:cNvSpPr>
            <a:spLocks noChangeArrowheads="1"/>
          </p:cNvSpPr>
          <p:nvPr/>
        </p:nvSpPr>
        <p:spPr bwMode="auto">
          <a:xfrm>
            <a:off x="38100" y="277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133" name="Rectangle 5"/>
          <p:cNvSpPr>
            <a:spLocks noChangeArrowheads="1"/>
          </p:cNvSpPr>
          <p:nvPr/>
        </p:nvSpPr>
        <p:spPr bwMode="auto">
          <a:xfrm>
            <a:off x="0" y="2189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134" name="Rectangle 6"/>
          <p:cNvSpPr>
            <a:spLocks noChangeArrowheads="1"/>
          </p:cNvSpPr>
          <p:nvPr/>
        </p:nvSpPr>
        <p:spPr bwMode="auto">
          <a:xfrm>
            <a:off x="3990975" y="36576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t>	</a:t>
            </a:r>
            <a:r>
              <a:rPr lang="tr-TR"/>
              <a:t> </a:t>
            </a:r>
          </a:p>
        </p:txBody>
      </p:sp>
      <p:sp>
        <p:nvSpPr>
          <p:cNvPr id="48135" name="Rectangle 7"/>
          <p:cNvSpPr>
            <a:spLocks noChangeArrowheads="1"/>
          </p:cNvSpPr>
          <p:nvPr/>
        </p:nvSpPr>
        <p:spPr bwMode="auto">
          <a:xfrm>
            <a:off x="179388" y="860425"/>
            <a:ext cx="8534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r>
              <a:rPr lang="en-US"/>
              <a:t>Heat is generated from an </a:t>
            </a:r>
            <a:r>
              <a:rPr lang="en-US">
                <a:solidFill>
                  <a:srgbClr val="FF0000"/>
                </a:solidFill>
              </a:rPr>
              <a:t>electric ar</a:t>
            </a:r>
            <a:r>
              <a:rPr lang="tr-TR">
                <a:solidFill>
                  <a:srgbClr val="FF0000"/>
                </a:solidFill>
              </a:rPr>
              <a:t>c</a:t>
            </a:r>
            <a:r>
              <a:rPr lang="en-US">
                <a:solidFill>
                  <a:srgbClr val="FF0000"/>
                </a:solidFill>
              </a:rPr>
              <a:t> </a:t>
            </a:r>
            <a:r>
              <a:rPr lang="en-US"/>
              <a:t>between the work and an electrode. Contact is first made between the electrode and the work to create an electric circuit, and then, by separating the conductors, an arc is formed. Temperature up to 5500</a:t>
            </a:r>
            <a:r>
              <a:rPr lang="tr-TR" baseline="30000">
                <a:sym typeface="Times New Roman" panose="02020603050405020304" pitchFamily="18" charset="0"/>
              </a:rPr>
              <a:t>0</a:t>
            </a:r>
            <a:r>
              <a:rPr lang="en-US"/>
              <a:t>C is possible.</a:t>
            </a:r>
            <a:endParaRPr lang="tr-TR"/>
          </a:p>
          <a:p>
            <a:pPr marL="342900" indent="-342900" algn="just"/>
            <a:endParaRPr lang="tr-TR"/>
          </a:p>
          <a:p>
            <a:pPr marL="342900" indent="-342900" algn="just"/>
            <a:r>
              <a:rPr lang="en-US">
                <a:solidFill>
                  <a:srgbClr val="FF0000"/>
                </a:solidFill>
              </a:rPr>
              <a:t>AC or DC current </a:t>
            </a:r>
            <a:r>
              <a:rPr lang="en-US"/>
              <a:t>can be used for arc welding. </a:t>
            </a:r>
            <a:endParaRPr lang="tr-TR"/>
          </a:p>
          <a:p>
            <a:pPr marL="342900" indent="-342900" algn="just"/>
            <a:endParaRPr lang="tr-TR"/>
          </a:p>
          <a:p>
            <a:pPr marL="342900" indent="-342900" algn="just"/>
            <a:r>
              <a:rPr lang="en-US"/>
              <a:t>AC welders are simple and their efficiencies are high. </a:t>
            </a:r>
            <a:endParaRPr lang="tr-TR"/>
          </a:p>
          <a:p>
            <a:pPr marL="342900" indent="-342900" algn="just"/>
            <a:endParaRPr lang="tr-TR"/>
          </a:p>
          <a:p>
            <a:pPr marL="342900" indent="-342900" algn="just"/>
            <a:r>
              <a:rPr lang="en-US"/>
              <a:t>Welding is above 200 A are generally AC. </a:t>
            </a:r>
            <a:endParaRPr lang="tr-TR"/>
          </a:p>
          <a:p>
            <a:pPr marL="342900" indent="-342900" algn="just"/>
            <a:endParaRPr lang="tr-TR"/>
          </a:p>
          <a:p>
            <a:pPr marL="342900" indent="-342900" algn="just"/>
            <a:endParaRPr lang="tr-TR"/>
          </a:p>
          <a:p>
            <a:pPr marL="342900" indent="-342900" algn="just"/>
            <a:endParaRPr lang="tr-TR"/>
          </a:p>
          <a:p>
            <a:pPr marL="342900" indent="-342900" algn="just"/>
            <a:endParaRPr lang="tr-TR"/>
          </a:p>
          <a:p>
            <a:pPr marL="342900" indent="-342900" algn="just"/>
            <a:endParaRPr lang="tr-TR"/>
          </a:p>
          <a:p>
            <a:pPr marL="342900" indent="-342900" algn="just"/>
            <a:r>
              <a:rPr lang="en-US"/>
              <a:t>DC is used when polarity of the electrode is important. Non-ferrous metals welding, carbon electrode is connected to negative terminal (straight polarity).</a:t>
            </a:r>
          </a:p>
        </p:txBody>
      </p:sp>
      <p:sp>
        <p:nvSpPr>
          <p:cNvPr id="48136" name="Rectangle 8"/>
          <p:cNvSpPr>
            <a:spLocks noChangeArrowheads="1"/>
          </p:cNvSpPr>
          <p:nvPr/>
        </p:nvSpPr>
        <p:spPr bwMode="auto">
          <a:xfrm>
            <a:off x="0" y="3309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137" name="Rectangle 9"/>
          <p:cNvSpPr>
            <a:spLocks noChangeArrowheads="1"/>
          </p:cNvSpPr>
          <p:nvPr/>
        </p:nvSpPr>
        <p:spPr bwMode="auto">
          <a:xfrm>
            <a:off x="0" y="277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138" name="Rectangle 10"/>
          <p:cNvSpPr>
            <a:spLocks noChangeArrowheads="1"/>
          </p:cNvSpPr>
          <p:nvPr/>
        </p:nvSpPr>
        <p:spPr bwMode="auto">
          <a:xfrm>
            <a:off x="0" y="2124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48139"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763" y="2078038"/>
            <a:ext cx="2541587" cy="228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4"/>
          <p:cNvSpPr>
            <a:spLocks noChangeArrowheads="1"/>
          </p:cNvSpPr>
          <p:nvPr/>
        </p:nvSpPr>
        <p:spPr bwMode="auto">
          <a:xfrm>
            <a:off x="38100" y="277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156" name="Rectangle 5"/>
          <p:cNvSpPr>
            <a:spLocks noChangeArrowheads="1"/>
          </p:cNvSpPr>
          <p:nvPr/>
        </p:nvSpPr>
        <p:spPr bwMode="auto">
          <a:xfrm>
            <a:off x="0" y="2189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157" name="Rectangle 6"/>
          <p:cNvSpPr>
            <a:spLocks noChangeArrowheads="1"/>
          </p:cNvSpPr>
          <p:nvPr/>
        </p:nvSpPr>
        <p:spPr bwMode="auto">
          <a:xfrm>
            <a:off x="3990975" y="36576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t>	</a:t>
            </a:r>
            <a:r>
              <a:rPr lang="tr-TR"/>
              <a:t> </a:t>
            </a:r>
          </a:p>
        </p:txBody>
      </p:sp>
      <p:sp>
        <p:nvSpPr>
          <p:cNvPr id="49158" name="Rectangle 7"/>
          <p:cNvSpPr>
            <a:spLocks noChangeArrowheads="1"/>
          </p:cNvSpPr>
          <p:nvPr/>
        </p:nvSpPr>
        <p:spPr bwMode="auto">
          <a:xfrm>
            <a:off x="250825" y="477838"/>
            <a:ext cx="8715375" cy="424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r>
              <a:rPr lang="en-US">
                <a:solidFill>
                  <a:srgbClr val="FF0000"/>
                </a:solidFill>
              </a:rPr>
              <a:t>A pool of molten metal</a:t>
            </a:r>
            <a:r>
              <a:rPr lang="en-US"/>
              <a:t>, consisting of base metal(s) and filler</a:t>
            </a:r>
            <a:r>
              <a:rPr lang="tr-TR"/>
              <a:t> </a:t>
            </a:r>
            <a:r>
              <a:rPr lang="en-US"/>
              <a:t>metal (if one is used), is formed near the tip of the electrode. </a:t>
            </a:r>
            <a:endParaRPr lang="tr-TR"/>
          </a:p>
          <a:p>
            <a:pPr marL="342900" indent="-342900" algn="just"/>
            <a:endParaRPr lang="tr-TR"/>
          </a:p>
          <a:p>
            <a:pPr marL="342900" indent="-342900" algn="just"/>
            <a:r>
              <a:rPr lang="en-US"/>
              <a:t>In most arc welding processes</a:t>
            </a:r>
            <a:r>
              <a:rPr lang="en-US">
                <a:solidFill>
                  <a:srgbClr val="FF0000"/>
                </a:solidFill>
              </a:rPr>
              <a:t>, filler metal</a:t>
            </a:r>
            <a:r>
              <a:rPr lang="tr-TR">
                <a:solidFill>
                  <a:srgbClr val="FF0000"/>
                </a:solidFill>
              </a:rPr>
              <a:t> </a:t>
            </a:r>
            <a:r>
              <a:rPr lang="en-US"/>
              <a:t>is added during the operation to increase the </a:t>
            </a:r>
            <a:r>
              <a:rPr lang="en-US">
                <a:solidFill>
                  <a:srgbClr val="FF0000"/>
                </a:solidFill>
              </a:rPr>
              <a:t>volume and strength </a:t>
            </a:r>
            <a:r>
              <a:rPr lang="en-US"/>
              <a:t>of the weld joint. </a:t>
            </a:r>
            <a:endParaRPr lang="tr-TR"/>
          </a:p>
          <a:p>
            <a:pPr marL="342900" indent="-342900" algn="just"/>
            <a:endParaRPr lang="tr-TR"/>
          </a:p>
          <a:p>
            <a:pPr marL="342900" indent="-342900" algn="just"/>
            <a:r>
              <a:rPr lang="en-US"/>
              <a:t>As the electrode is</a:t>
            </a:r>
            <a:r>
              <a:rPr lang="tr-TR"/>
              <a:t> </a:t>
            </a:r>
            <a:r>
              <a:rPr lang="en-US"/>
              <a:t>moved along the joint, the molten weld pool solidifies in its wake.</a:t>
            </a:r>
            <a:endParaRPr lang="tr-TR"/>
          </a:p>
          <a:p>
            <a:pPr marL="342900" indent="-342900" algn="just"/>
            <a:endParaRPr lang="tr-TR"/>
          </a:p>
          <a:p>
            <a:pPr marL="342900" indent="-342900" algn="just"/>
            <a:r>
              <a:rPr lang="en-US"/>
              <a:t>Movement of the electrode relative to the work is accomplished by either a human welder (manual</a:t>
            </a:r>
            <a:r>
              <a:rPr lang="tr-TR"/>
              <a:t> </a:t>
            </a:r>
            <a:r>
              <a:rPr lang="en-US"/>
              <a:t>welding) or by mechanical means (machine welding, automatic welding, or robotic welding).</a:t>
            </a:r>
            <a:endParaRPr lang="tr-TR"/>
          </a:p>
          <a:p>
            <a:pPr marL="342900" indent="-342900" algn="just"/>
            <a:endParaRPr lang="en-US"/>
          </a:p>
          <a:p>
            <a:pPr marL="342900" indent="-342900" algn="just"/>
            <a:r>
              <a:rPr lang="en-US"/>
              <a:t>In manual arc welding, the quality of the weld joint is very dependent on </a:t>
            </a:r>
            <a:r>
              <a:rPr lang="en-US">
                <a:solidFill>
                  <a:srgbClr val="FF0000"/>
                </a:solidFill>
              </a:rPr>
              <a:t>the skill and experience </a:t>
            </a:r>
            <a:r>
              <a:rPr lang="en-US"/>
              <a:t>of the</a:t>
            </a:r>
            <a:r>
              <a:rPr lang="tr-TR"/>
              <a:t> </a:t>
            </a:r>
            <a:r>
              <a:rPr lang="en-US"/>
              <a:t>human welder. The weld quality is much better in the machine, automatic, and robotic welding.</a:t>
            </a:r>
          </a:p>
        </p:txBody>
      </p:sp>
      <p:sp>
        <p:nvSpPr>
          <p:cNvPr id="49159" name="Rectangle 8"/>
          <p:cNvSpPr>
            <a:spLocks noChangeArrowheads="1"/>
          </p:cNvSpPr>
          <p:nvPr/>
        </p:nvSpPr>
        <p:spPr bwMode="auto">
          <a:xfrm>
            <a:off x="0" y="3309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160" name="Rectangle 9"/>
          <p:cNvSpPr>
            <a:spLocks noChangeArrowheads="1"/>
          </p:cNvSpPr>
          <p:nvPr/>
        </p:nvSpPr>
        <p:spPr bwMode="auto">
          <a:xfrm>
            <a:off x="0" y="277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161" name="Rectangle 10"/>
          <p:cNvSpPr>
            <a:spLocks noChangeArrowheads="1"/>
          </p:cNvSpPr>
          <p:nvPr/>
        </p:nvSpPr>
        <p:spPr bwMode="auto">
          <a:xfrm>
            <a:off x="0" y="2124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8913"/>
            <a:ext cx="7200900" cy="593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7010400"/>
          </a:xfrm>
        </p:spPr>
        <p:txBody>
          <a:bodyPr>
            <a:normAutofit/>
          </a:bodyPr>
          <a:lstStyle/>
          <a:p>
            <a:pPr algn="just"/>
            <a:r>
              <a:rPr lang="en-US" sz="2400" dirty="0"/>
              <a:t>P</a:t>
            </a:r>
            <a:r>
              <a:rPr lang="en-US" sz="2400" baseline="-25000" dirty="0"/>
              <a:t>r</a:t>
            </a:r>
            <a:r>
              <a:rPr lang="en-US" sz="2400" dirty="0"/>
              <a:t> is the radial force, with a vertical component P (rolling load – the load with which the rolls press against the metal).</a:t>
            </a:r>
          </a:p>
          <a:p>
            <a:pPr algn="just">
              <a:buNone/>
            </a:pPr>
            <a:endParaRPr lang="en-US" sz="2400" dirty="0"/>
          </a:p>
          <a:p>
            <a:pPr algn="just">
              <a:buNone/>
            </a:pPr>
            <a:r>
              <a:rPr lang="en-US" sz="2400" dirty="0"/>
              <a:t>The specific roll pressure, p, 				     is the rolling load divided by 				  the contact area.</a:t>
            </a:r>
          </a:p>
          <a:p>
            <a:pPr algn="just">
              <a:buNone/>
            </a:pPr>
            <a:endParaRPr lang="en-US" sz="2400" dirty="0"/>
          </a:p>
          <a:p>
            <a:pPr algn="just">
              <a:buNone/>
            </a:pPr>
            <a:r>
              <a:rPr lang="en-US" sz="2400" dirty="0"/>
              <a:t>				…….Eq. 3</a:t>
            </a:r>
          </a:p>
          <a:p>
            <a:pPr algn="just">
              <a:buNone/>
            </a:pPr>
            <a:endParaRPr lang="en-US" sz="2400" dirty="0"/>
          </a:p>
          <a:p>
            <a:pPr algn="just">
              <a:buNone/>
            </a:pPr>
            <a:r>
              <a:rPr lang="en-US" sz="2400" dirty="0"/>
              <a:t>Where b is the width of the sheet</a:t>
            </a:r>
          </a:p>
          <a:p>
            <a:pPr algn="just">
              <a:buNone/>
            </a:pPr>
            <a:r>
              <a:rPr lang="en-US" sz="2400" dirty="0"/>
              <a:t>		   </a:t>
            </a:r>
            <a:r>
              <a:rPr lang="en-US" sz="2400" dirty="0" err="1"/>
              <a:t>L</a:t>
            </a:r>
            <a:r>
              <a:rPr lang="en-US" sz="2400" baseline="-25000" dirty="0" err="1"/>
              <a:t>p</a:t>
            </a:r>
            <a:r>
              <a:rPr lang="en-US" sz="2400" dirty="0"/>
              <a:t> is the projected length 				      of the arc of contact</a:t>
            </a:r>
          </a:p>
          <a:p>
            <a:pPr algn="just">
              <a:buNone/>
            </a:pPr>
            <a:endParaRPr lang="en-US" sz="2400" dirty="0"/>
          </a:p>
          <a:p>
            <a:pPr algn="just">
              <a:buNone/>
            </a:pPr>
            <a:endParaRPr lang="en-US" sz="2400" dirty="0"/>
          </a:p>
          <a:p>
            <a:pPr algn="just">
              <a:buNone/>
            </a:pPr>
            <a:endParaRPr lang="en-US" sz="2400" dirty="0"/>
          </a:p>
          <a:p>
            <a:pPr algn="just">
              <a:buNone/>
            </a:pPr>
            <a:r>
              <a:rPr lang="en-US" sz="2400" dirty="0"/>
              <a:t>								…….. Eq. 4</a:t>
            </a:r>
          </a:p>
        </p:txBody>
      </p:sp>
      <p:pic>
        <p:nvPicPr>
          <p:cNvPr id="2050" name="Picture 2"/>
          <p:cNvPicPr>
            <a:picLocks noChangeAspect="1" noChangeArrowheads="1"/>
          </p:cNvPicPr>
          <p:nvPr/>
        </p:nvPicPr>
        <p:blipFill>
          <a:blip r:embed="rId2" cstate="print"/>
          <a:srcRect/>
          <a:stretch>
            <a:fillRect/>
          </a:stretch>
        </p:blipFill>
        <p:spPr bwMode="auto">
          <a:xfrm>
            <a:off x="5382281" y="1066800"/>
            <a:ext cx="3685519" cy="38862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838200" y="2081646"/>
            <a:ext cx="1447800" cy="1118754"/>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381000" y="5181600"/>
            <a:ext cx="5189838" cy="1524000"/>
          </a:xfrm>
          <a:prstGeom prst="rect">
            <a:avLst/>
          </a:prstGeom>
          <a:noFill/>
          <a:ln w="9525">
            <a:noFill/>
            <a:miter lim="800000"/>
            <a:headEnd/>
            <a:tailEnd/>
          </a:ln>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4"/>
          <p:cNvSpPr>
            <a:spLocks noChangeArrowheads="1"/>
          </p:cNvSpPr>
          <p:nvPr/>
        </p:nvSpPr>
        <p:spPr bwMode="auto">
          <a:xfrm>
            <a:off x="38100" y="277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204" name="Rectangle 5"/>
          <p:cNvSpPr>
            <a:spLocks noChangeArrowheads="1"/>
          </p:cNvSpPr>
          <p:nvPr/>
        </p:nvSpPr>
        <p:spPr bwMode="auto">
          <a:xfrm>
            <a:off x="0" y="2189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205" name="Rectangle 6"/>
          <p:cNvSpPr>
            <a:spLocks noChangeArrowheads="1"/>
          </p:cNvSpPr>
          <p:nvPr/>
        </p:nvSpPr>
        <p:spPr bwMode="auto">
          <a:xfrm>
            <a:off x="3990975" y="36576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t>	</a:t>
            </a:r>
            <a:r>
              <a:rPr lang="tr-TR"/>
              <a:t> </a:t>
            </a:r>
          </a:p>
        </p:txBody>
      </p:sp>
      <p:sp>
        <p:nvSpPr>
          <p:cNvPr id="51206" name="Rectangle 7"/>
          <p:cNvSpPr>
            <a:spLocks noChangeArrowheads="1"/>
          </p:cNvSpPr>
          <p:nvPr/>
        </p:nvSpPr>
        <p:spPr bwMode="auto">
          <a:xfrm>
            <a:off x="261938" y="322263"/>
            <a:ext cx="8496300"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r>
              <a:rPr lang="en-US" u="sng">
                <a:solidFill>
                  <a:srgbClr val="FF0000"/>
                </a:solidFill>
              </a:rPr>
              <a:t>Carbon Electrode</a:t>
            </a:r>
            <a:endParaRPr lang="en-US">
              <a:solidFill>
                <a:srgbClr val="FF0000"/>
              </a:solidFill>
            </a:endParaRPr>
          </a:p>
          <a:p>
            <a:pPr marL="342900" indent="-342900" algn="just"/>
            <a:r>
              <a:rPr lang="en-US"/>
              <a:t>	The first method of arc welding employed </a:t>
            </a:r>
            <a:r>
              <a:rPr lang="en-US">
                <a:solidFill>
                  <a:srgbClr val="FF0000"/>
                </a:solidFill>
              </a:rPr>
              <a:t>carbon electrodes</a:t>
            </a:r>
            <a:r>
              <a:rPr lang="en-US"/>
              <a:t>. The carbon electrodes are used only as a heat source as in the case of oxyacetylene welding. Filler metal rods are used if additional metal is necessary.</a:t>
            </a:r>
            <a:endParaRPr lang="en-US" u="sng"/>
          </a:p>
          <a:p>
            <a:pPr marL="342900" indent="-342900" algn="just"/>
            <a:r>
              <a:rPr lang="en-US" u="sng">
                <a:solidFill>
                  <a:srgbClr val="FF0000"/>
                </a:solidFill>
              </a:rPr>
              <a:t>Metal Electrode</a:t>
            </a:r>
            <a:endParaRPr lang="en-US">
              <a:solidFill>
                <a:srgbClr val="FF0000"/>
              </a:solidFill>
            </a:endParaRPr>
          </a:p>
          <a:p>
            <a:pPr marL="342900" indent="-342900" algn="just"/>
            <a:r>
              <a:rPr lang="en-US"/>
              <a:t>	Metal electrode produces arc and it supplies filler metal as well. </a:t>
            </a:r>
            <a:endParaRPr lang="tr-TR"/>
          </a:p>
          <a:p>
            <a:pPr marL="342900" indent="-342900" algn="just"/>
            <a:endParaRPr lang="tr-TR" b="1">
              <a:solidFill>
                <a:srgbClr val="002060"/>
              </a:solidFill>
            </a:endParaRPr>
          </a:p>
          <a:p>
            <a:pPr marL="342900" indent="-342900" algn="just"/>
            <a:r>
              <a:rPr lang="en-US" b="1">
                <a:solidFill>
                  <a:srgbClr val="002060"/>
                </a:solidFill>
              </a:rPr>
              <a:t>There are three types of metal electrodes:</a:t>
            </a:r>
            <a:endParaRPr lang="tr-TR" b="1">
              <a:solidFill>
                <a:srgbClr val="002060"/>
              </a:solidFill>
            </a:endParaRPr>
          </a:p>
          <a:p>
            <a:pPr marL="342900" indent="-342900" algn="just"/>
            <a:r>
              <a:rPr lang="en-US" b="1"/>
              <a:t>Bare</a:t>
            </a:r>
            <a:r>
              <a:rPr lang="en-US"/>
              <a:t>: Used for mild iron and wrought iron, straight polarity is used.</a:t>
            </a:r>
            <a:endParaRPr lang="en-US" b="1"/>
          </a:p>
          <a:p>
            <a:pPr marL="342900" indent="-342900" algn="just"/>
            <a:r>
              <a:rPr lang="en-US" b="1"/>
              <a:t>Fluxed</a:t>
            </a:r>
            <a:r>
              <a:rPr lang="en-US"/>
              <a:t>: Fluxing materials remove any present oxide on the metal and prevent their formation.</a:t>
            </a:r>
            <a:endParaRPr lang="en-US" b="1"/>
          </a:p>
          <a:p>
            <a:pPr marL="342900" indent="-342900" algn="just"/>
            <a:r>
              <a:rPr lang="en-US" b="1"/>
              <a:t>Heavy Coated</a:t>
            </a:r>
            <a:r>
              <a:rPr lang="en-US"/>
              <a:t>: over 95% of the electrodes used are coated. Electrode provides a gas shield around the arc to eliminate oxidation and also it forms a slag layer on top of weld to prevent oxidation during cooling.</a:t>
            </a:r>
            <a:endParaRPr lang="tr-TR"/>
          </a:p>
        </p:txBody>
      </p:sp>
      <p:sp>
        <p:nvSpPr>
          <p:cNvPr id="51207" name="Rectangle 8"/>
          <p:cNvSpPr>
            <a:spLocks noChangeArrowheads="1"/>
          </p:cNvSpPr>
          <p:nvPr/>
        </p:nvSpPr>
        <p:spPr bwMode="auto">
          <a:xfrm>
            <a:off x="0" y="3309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208" name="Rectangle 9"/>
          <p:cNvSpPr>
            <a:spLocks noChangeArrowheads="1"/>
          </p:cNvSpPr>
          <p:nvPr/>
        </p:nvSpPr>
        <p:spPr bwMode="auto">
          <a:xfrm>
            <a:off x="0" y="277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209" name="Rectangle 10"/>
          <p:cNvSpPr>
            <a:spLocks noChangeArrowheads="1"/>
          </p:cNvSpPr>
          <p:nvPr/>
        </p:nvSpPr>
        <p:spPr bwMode="auto">
          <a:xfrm>
            <a:off x="0" y="2124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51210" name="Picture 11" descr="mso3F3C6"/>
          <p:cNvPicPr>
            <a:picLocks noChangeAspect="1" noChangeArrowheads="1"/>
          </p:cNvPicPr>
          <p:nvPr/>
        </p:nvPicPr>
        <p:blipFill>
          <a:blip r:embed="rId2">
            <a:lum bright="-6000" contrast="40000"/>
            <a:extLst>
              <a:ext uri="{28A0092B-C50C-407E-A947-70E740481C1C}">
                <a14:useLocalDpi xmlns:a14="http://schemas.microsoft.com/office/drawing/2010/main" val="0"/>
              </a:ext>
            </a:extLst>
          </a:blip>
          <a:srcRect l="2585" t="4100" r="4718" b="6953"/>
          <a:stretch>
            <a:fillRect/>
          </a:stretch>
        </p:blipFill>
        <p:spPr bwMode="auto">
          <a:xfrm>
            <a:off x="2771775" y="4289425"/>
            <a:ext cx="551973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Rectangle 12"/>
          <p:cNvSpPr>
            <a:spLocks noChangeArrowheads="1"/>
          </p:cNvSpPr>
          <p:nvPr/>
        </p:nvSpPr>
        <p:spPr bwMode="auto">
          <a:xfrm>
            <a:off x="0" y="4365625"/>
            <a:ext cx="2905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600" i="1"/>
              <a:t>Fig. 4.1</a:t>
            </a:r>
            <a:r>
              <a:rPr lang="tr-TR" sz="1600" i="1"/>
              <a:t>9</a:t>
            </a:r>
            <a:r>
              <a:rPr lang="en-US" sz="1600" i="1"/>
              <a:t> Arc welding process</a:t>
            </a:r>
            <a:r>
              <a:rPr lang="tr-TR" sz="1600" i="1"/>
              <a:t>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ChangeArrowheads="1"/>
          </p:cNvSpPr>
          <p:nvPr/>
        </p:nvSpPr>
        <p:spPr bwMode="auto">
          <a:xfrm>
            <a:off x="395288" y="476250"/>
            <a:ext cx="76644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342900" indent="-342900" algn="just"/>
            <a:r>
              <a:rPr lang="en-US" u="sng">
                <a:solidFill>
                  <a:srgbClr val="FF0000"/>
                </a:solidFill>
              </a:rPr>
              <a:t>Electrode Coatings</a:t>
            </a:r>
            <a:r>
              <a:rPr lang="tr-TR" u="sng">
                <a:solidFill>
                  <a:srgbClr val="FF0000"/>
                </a:solidFill>
              </a:rPr>
              <a:t>:</a:t>
            </a:r>
            <a:endParaRPr lang="tr-TR">
              <a:solidFill>
                <a:srgbClr val="FF0000"/>
              </a:solidFill>
            </a:endParaRPr>
          </a:p>
          <a:p>
            <a:pPr marL="342900" indent="-342900" algn="just">
              <a:buFontTx/>
              <a:buAutoNum type="arabicPeriod"/>
            </a:pPr>
            <a:r>
              <a:rPr lang="en-US"/>
              <a:t>Slag-forming constituents: SiO2, MnO2 and FeO.</a:t>
            </a:r>
            <a:endParaRPr lang="tr-TR"/>
          </a:p>
          <a:p>
            <a:pPr marL="342900" indent="-342900" algn="just">
              <a:buFontTx/>
              <a:buAutoNum type="arabicPeriod"/>
            </a:pPr>
            <a:r>
              <a:rPr lang="en-US"/>
              <a:t>Constituents to improve arc: Na4O, CaO, MgO and TiO2</a:t>
            </a:r>
            <a:endParaRPr lang="tr-TR"/>
          </a:p>
          <a:p>
            <a:pPr marL="342900" indent="-342900" algn="just">
              <a:buFontTx/>
              <a:buAutoNum type="arabicPeriod"/>
            </a:pPr>
            <a:r>
              <a:rPr lang="en-US"/>
              <a:t>Deoxidizing constituents: Graphite, Al, and wood flour</a:t>
            </a:r>
            <a:endParaRPr lang="tr-TR"/>
          </a:p>
          <a:p>
            <a:pPr marL="342900" indent="-342900" algn="just">
              <a:buFontTx/>
              <a:buAutoNum type="arabicPeriod"/>
            </a:pPr>
            <a:r>
              <a:rPr lang="en-US"/>
              <a:t>Binding material: Sodium silicate, potassium silicate, asbestos</a:t>
            </a:r>
            <a:endParaRPr lang="tr-TR"/>
          </a:p>
          <a:p>
            <a:pPr marL="342900" indent="-342900" algn="just">
              <a:buFontTx/>
              <a:buAutoNum type="arabicPeriod"/>
            </a:pPr>
            <a:r>
              <a:rPr lang="en-US"/>
              <a:t>Alloying constituents to improve strength: V, Co, Mo, Al, Cr, Ni, Mn, W.</a:t>
            </a:r>
            <a:endParaRPr lang="tr-TR"/>
          </a:p>
          <a:p>
            <a:pPr marL="342900" indent="-342900" algn="just"/>
            <a:endParaRPr lang="tr-TR" u="sng"/>
          </a:p>
          <a:p>
            <a:pPr marL="342900" indent="-342900" algn="just"/>
            <a:endParaRPr lang="tr-TR" u="sng">
              <a:solidFill>
                <a:srgbClr val="FF0000"/>
              </a:solidFill>
            </a:endParaRPr>
          </a:p>
          <a:p>
            <a:pPr marL="342900" indent="-342900" algn="just"/>
            <a:r>
              <a:rPr lang="en-US" u="sng">
                <a:solidFill>
                  <a:srgbClr val="FF0000"/>
                </a:solidFill>
              </a:rPr>
              <a:t>Useful Functions of Electrode Coatings</a:t>
            </a:r>
            <a:r>
              <a:rPr lang="tr-TR" u="sng">
                <a:solidFill>
                  <a:srgbClr val="FF0000"/>
                </a:solidFill>
              </a:rPr>
              <a:t>:</a:t>
            </a:r>
            <a:endParaRPr lang="tr-TR">
              <a:solidFill>
                <a:srgbClr val="FF0000"/>
              </a:solidFill>
            </a:endParaRPr>
          </a:p>
          <a:p>
            <a:pPr marL="342900" indent="-342900" algn="just">
              <a:buFontTx/>
              <a:buAutoNum type="arabicPeriod"/>
            </a:pPr>
            <a:r>
              <a:rPr lang="en-US"/>
              <a:t>Provide a protective atmosphere.</a:t>
            </a:r>
            <a:endParaRPr lang="tr-TR"/>
          </a:p>
          <a:p>
            <a:pPr marL="342900" indent="-342900" algn="just">
              <a:buFontTx/>
              <a:buAutoNum type="arabicPeriod"/>
            </a:pPr>
            <a:r>
              <a:rPr lang="en-US"/>
              <a:t>Provide slag to protect the molten metal.</a:t>
            </a:r>
            <a:endParaRPr lang="tr-TR"/>
          </a:p>
          <a:p>
            <a:pPr marL="342900" indent="-342900" algn="just">
              <a:buFontTx/>
              <a:buAutoNum type="arabicPeriod"/>
            </a:pPr>
            <a:r>
              <a:rPr lang="en-US"/>
              <a:t>Stabilize the arc.</a:t>
            </a:r>
            <a:endParaRPr lang="tr-TR"/>
          </a:p>
          <a:p>
            <a:pPr marL="342900" indent="-342900" algn="just">
              <a:buFontTx/>
              <a:buAutoNum type="arabicPeriod"/>
            </a:pPr>
            <a:r>
              <a:rPr lang="en-US"/>
              <a:t>Add alloying elements to the weld.</a:t>
            </a:r>
            <a:endParaRPr lang="tr-TR"/>
          </a:p>
          <a:p>
            <a:pPr marL="342900" indent="-342900" algn="just">
              <a:buFontTx/>
              <a:buAutoNum type="arabicPeriod"/>
            </a:pPr>
            <a:r>
              <a:rPr lang="en-US"/>
              <a:t>Slow down cooling rate of the weld.</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descr="mso69DBC"/>
          <p:cNvPicPr>
            <a:picLocks noGrp="1" noChangeAspect="1" noChangeArrowheads="1"/>
          </p:cNvPicPr>
          <p:nvPr>
            <p:ph/>
          </p:nvPr>
        </p:nvPicPr>
        <p:blipFill>
          <a:blip r:embed="rId2">
            <a:lum bright="-4000" contrast="40000"/>
            <a:extLst>
              <a:ext uri="{28A0092B-C50C-407E-A947-70E740481C1C}">
                <a14:useLocalDpi xmlns:a14="http://schemas.microsoft.com/office/drawing/2010/main" val="0"/>
              </a:ext>
            </a:extLst>
          </a:blip>
          <a:srcRect l="2124" t="2383" r="2293" b="499"/>
          <a:stretch>
            <a:fillRect/>
          </a:stretch>
        </p:blipFill>
        <p:spPr>
          <a:xfrm>
            <a:off x="3348038" y="3244850"/>
            <a:ext cx="5400675" cy="3208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5" name="Rectangle 2"/>
          <p:cNvSpPr>
            <a:spLocks noChangeArrowheads="1"/>
          </p:cNvSpPr>
          <p:nvPr/>
        </p:nvSpPr>
        <p:spPr bwMode="auto">
          <a:xfrm>
            <a:off x="179388" y="73025"/>
            <a:ext cx="8713787"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defRPr/>
            </a:pPr>
            <a:r>
              <a:rPr lang="de-DE" b="1" u="sng">
                <a:solidFill>
                  <a:srgbClr val="FF0000"/>
                </a:solidFill>
                <a:latin typeface="Arial" panose="020B0604020202020204" pitchFamily="34" charset="0"/>
              </a:rPr>
              <a:t>TIG (Tungsten Inert Gas) Welding &amp; MIG (Metal Inert Gas) Welding</a:t>
            </a:r>
            <a:endParaRPr lang="tr-TR" b="1" u="sng">
              <a:solidFill>
                <a:srgbClr val="FF0000"/>
              </a:solidFill>
              <a:latin typeface="Arial" panose="020B0604020202020204" pitchFamily="34" charset="0"/>
            </a:endParaRPr>
          </a:p>
          <a:p>
            <a:pPr marL="342900" indent="-342900" algn="just">
              <a:defRPr/>
            </a:pPr>
            <a:endParaRPr lang="en-US" b="1">
              <a:solidFill>
                <a:srgbClr val="FF0000"/>
              </a:solidFill>
              <a:latin typeface="Arial" panose="020B0604020202020204" pitchFamily="34" charset="0"/>
            </a:endParaRPr>
          </a:p>
          <a:p>
            <a:pPr algn="just">
              <a:defRPr/>
            </a:pPr>
            <a:r>
              <a:rPr lang="en-US">
                <a:latin typeface="Arial" panose="020B0604020202020204" pitchFamily="34" charset="0"/>
              </a:rPr>
              <a:t>In these processes heat is produced from an arc between an electrode and the work. </a:t>
            </a:r>
            <a:endParaRPr lang="tr-TR">
              <a:latin typeface="Arial" panose="020B0604020202020204" pitchFamily="34" charset="0"/>
            </a:endParaRPr>
          </a:p>
          <a:p>
            <a:pPr algn="just">
              <a:defRPr/>
            </a:pPr>
            <a:r>
              <a:rPr lang="en-US">
                <a:latin typeface="Arial" panose="020B0604020202020204" pitchFamily="34" charset="0"/>
              </a:rPr>
              <a:t>Atmosphere is shielded by the supply of an </a:t>
            </a:r>
            <a:r>
              <a:rPr lang="en-US">
                <a:solidFill>
                  <a:srgbClr val="FF0000"/>
                </a:solidFill>
                <a:latin typeface="Arial" panose="020B0604020202020204" pitchFamily="34" charset="0"/>
              </a:rPr>
              <a:t>inert gas</a:t>
            </a:r>
            <a:r>
              <a:rPr lang="en-US">
                <a:latin typeface="Arial" panose="020B0604020202020204" pitchFamily="34" charset="0"/>
              </a:rPr>
              <a:t>; Ar, He, CO</a:t>
            </a:r>
            <a:r>
              <a:rPr lang="en-US" baseline="-16000">
                <a:latin typeface="Arial" panose="020B0604020202020204" pitchFamily="34" charset="0"/>
              </a:rPr>
              <a:t>2</a:t>
            </a:r>
            <a:r>
              <a:rPr lang="en-US">
                <a:latin typeface="Arial" panose="020B0604020202020204" pitchFamily="34" charset="0"/>
              </a:rPr>
              <a:t>, etc. </a:t>
            </a:r>
            <a:endParaRPr lang="tr-TR">
              <a:latin typeface="Arial" panose="020B0604020202020204" pitchFamily="34" charset="0"/>
            </a:endParaRPr>
          </a:p>
          <a:p>
            <a:pPr algn="just">
              <a:defRPr/>
            </a:pPr>
            <a:endParaRPr lang="tr-TR">
              <a:latin typeface="Arial" panose="020B0604020202020204" pitchFamily="34" charset="0"/>
            </a:endParaRPr>
          </a:p>
          <a:p>
            <a:pPr algn="just">
              <a:defRPr/>
            </a:pPr>
            <a:r>
              <a:rPr lang="en-US">
                <a:latin typeface="Arial" panose="020B0604020202020204" pitchFamily="34" charset="0"/>
              </a:rPr>
              <a:t>In TIG electrode is tungsten and a filler rod is used to supply material. </a:t>
            </a:r>
            <a:endParaRPr lang="tr-TR">
              <a:latin typeface="Arial" panose="020B0604020202020204" pitchFamily="34" charset="0"/>
            </a:endParaRPr>
          </a:p>
          <a:p>
            <a:pPr algn="just">
              <a:defRPr/>
            </a:pPr>
            <a:endParaRPr lang="tr-TR">
              <a:latin typeface="Arial" panose="020B0604020202020204" pitchFamily="34" charset="0"/>
            </a:endParaRPr>
          </a:p>
          <a:p>
            <a:pPr algn="just">
              <a:defRPr/>
            </a:pPr>
            <a:r>
              <a:rPr lang="en-US">
                <a:latin typeface="Arial" panose="020B0604020202020204" pitchFamily="34" charset="0"/>
              </a:rPr>
              <a:t>In MIG a </a:t>
            </a:r>
            <a:r>
              <a:rPr lang="en-US">
                <a:solidFill>
                  <a:srgbClr val="FF0000"/>
                </a:solidFill>
                <a:latin typeface="Arial" panose="020B0604020202020204" pitchFamily="34" charset="0"/>
              </a:rPr>
              <a:t>consumable metal </a:t>
            </a:r>
            <a:r>
              <a:rPr lang="en-US">
                <a:latin typeface="Arial" panose="020B0604020202020204" pitchFamily="34" charset="0"/>
              </a:rPr>
              <a:t>wire electrode is used. </a:t>
            </a:r>
            <a:endParaRPr lang="tr-TR">
              <a:latin typeface="Arial" panose="020B0604020202020204" pitchFamily="34" charset="0"/>
            </a:endParaRPr>
          </a:p>
          <a:p>
            <a:pPr algn="just">
              <a:defRPr/>
            </a:pPr>
            <a:endParaRPr lang="tr-TR">
              <a:latin typeface="Arial" panose="020B0604020202020204" pitchFamily="34" charset="0"/>
            </a:endParaRPr>
          </a:p>
          <a:p>
            <a:pPr algn="just">
              <a:defRPr/>
            </a:pPr>
            <a:r>
              <a:rPr lang="en-US">
                <a:latin typeface="Arial" panose="020B0604020202020204" pitchFamily="34" charset="0"/>
              </a:rPr>
              <a:t>There is </a:t>
            </a:r>
            <a:r>
              <a:rPr lang="en-US">
                <a:solidFill>
                  <a:srgbClr val="FF0000"/>
                </a:solidFill>
                <a:latin typeface="Arial" panose="020B0604020202020204" pitchFamily="34" charset="0"/>
              </a:rPr>
              <a:t>no flux or coating </a:t>
            </a:r>
            <a:r>
              <a:rPr lang="en-US">
                <a:latin typeface="Arial" panose="020B0604020202020204" pitchFamily="34" charset="0"/>
              </a:rPr>
              <a:t>on the electrodes. Either AC or DC can be used.</a:t>
            </a:r>
            <a:r>
              <a:rPr lang="tr-TR">
                <a:latin typeface="Arial" panose="020B0604020202020204" pitchFamily="34" charset="0"/>
              </a:rPr>
              <a:t> </a:t>
            </a:r>
          </a:p>
        </p:txBody>
      </p:sp>
      <p:sp>
        <p:nvSpPr>
          <p:cNvPr id="53252" name="Rectangle 3"/>
          <p:cNvSpPr>
            <a:spLocks noChangeArrowheads="1"/>
          </p:cNvSpPr>
          <p:nvPr/>
        </p:nvSpPr>
        <p:spPr bwMode="auto">
          <a:xfrm>
            <a:off x="755650" y="4816475"/>
            <a:ext cx="2303463"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de-DE" sz="1600" i="1"/>
              <a:t>Fig. 4.</a:t>
            </a:r>
            <a:r>
              <a:rPr lang="tr-TR" sz="1600" i="1"/>
              <a:t>20 </a:t>
            </a:r>
            <a:r>
              <a:rPr lang="de-DE" sz="1600" i="1"/>
              <a:t>TIG (Tungsten Inert Gas)</a:t>
            </a:r>
            <a:r>
              <a:rPr lang="tr-TR" sz="1600" i="1"/>
              <a:t> </a:t>
            </a:r>
            <a:r>
              <a:rPr lang="de-DE" sz="1600" i="1"/>
              <a:t>and </a:t>
            </a:r>
            <a:endParaRPr lang="tr-TR" sz="1600" i="1"/>
          </a:p>
          <a:p>
            <a:r>
              <a:rPr lang="de-DE" sz="1600" i="1"/>
              <a:t>MIG (Metal Inert Gas) welding </a:t>
            </a:r>
            <a:r>
              <a:rPr lang="en-US" sz="1600" i="1"/>
              <a:t>processes</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endParaRPr lang="en-US" sz="4400" b="1" dirty="0"/>
          </a:p>
          <a:p>
            <a:pPr marL="0" indent="0">
              <a:buNone/>
            </a:pPr>
            <a:endParaRPr lang="en-US" sz="4400" b="1" dirty="0"/>
          </a:p>
          <a:p>
            <a:pPr marL="0" indent="0">
              <a:buNone/>
            </a:pPr>
            <a:endParaRPr lang="en-US" sz="4400" b="1" dirty="0"/>
          </a:p>
          <a:p>
            <a:pPr marL="0" indent="0" algn="ctr">
              <a:buNone/>
            </a:pPr>
            <a:r>
              <a:rPr lang="en-US" sz="4400" b="1" dirty="0"/>
              <a:t>Week 17</a:t>
            </a:r>
          </a:p>
          <a:p>
            <a:endParaRPr lang="en-US" dirty="0"/>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7667625" y="4995863"/>
            <a:ext cx="1296988"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de-DE" sz="1600" i="1"/>
              <a:t>Fig. </a:t>
            </a:r>
            <a:r>
              <a:rPr lang="tr-TR" sz="1600" i="1"/>
              <a:t>4.2</a:t>
            </a:r>
            <a:r>
              <a:rPr lang="en-US" sz="1600" i="1"/>
              <a:t>1</a:t>
            </a:r>
            <a:r>
              <a:rPr lang="tr-TR" sz="1600" i="1"/>
              <a:t> </a:t>
            </a:r>
            <a:r>
              <a:rPr lang="en-US" sz="1600" i="1"/>
              <a:t>Submerged arc welding operation.</a:t>
            </a:r>
          </a:p>
        </p:txBody>
      </p:sp>
      <p:sp>
        <p:nvSpPr>
          <p:cNvPr id="54275" name="Rectangle 8"/>
          <p:cNvSpPr>
            <a:spLocks noChangeArrowheads="1"/>
          </p:cNvSpPr>
          <p:nvPr/>
        </p:nvSpPr>
        <p:spPr bwMode="auto">
          <a:xfrm>
            <a:off x="71438" y="884238"/>
            <a:ext cx="860425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i="1">
                <a:solidFill>
                  <a:srgbClr val="FF0000"/>
                </a:solidFill>
              </a:rPr>
              <a:t>Submerged arc welding </a:t>
            </a:r>
            <a:r>
              <a:rPr lang="en-US">
                <a:solidFill>
                  <a:srgbClr val="FF0000"/>
                </a:solidFill>
              </a:rPr>
              <a:t>(SAW) </a:t>
            </a:r>
            <a:r>
              <a:rPr lang="en-US"/>
              <a:t>is an arc welding process that uses a continuous, consumable bare</a:t>
            </a:r>
            <a:r>
              <a:rPr lang="tr-TR"/>
              <a:t> </a:t>
            </a:r>
            <a:r>
              <a:rPr lang="en-US"/>
              <a:t>wire electrode. </a:t>
            </a:r>
            <a:endParaRPr lang="tr-TR"/>
          </a:p>
          <a:p>
            <a:pPr algn="just"/>
            <a:endParaRPr lang="tr-TR"/>
          </a:p>
          <a:p>
            <a:pPr algn="just"/>
            <a:r>
              <a:rPr lang="en-US"/>
              <a:t>The arc shielding is provided by a cover of granular flux. </a:t>
            </a:r>
            <a:endParaRPr lang="tr-TR"/>
          </a:p>
          <a:p>
            <a:pPr algn="just"/>
            <a:endParaRPr lang="tr-TR"/>
          </a:p>
          <a:p>
            <a:pPr algn="just"/>
            <a:r>
              <a:rPr lang="en-US"/>
              <a:t>The electrode wire is fed</a:t>
            </a:r>
            <a:r>
              <a:rPr lang="tr-TR"/>
              <a:t> </a:t>
            </a:r>
            <a:r>
              <a:rPr lang="en-US"/>
              <a:t>automatically from a coil into the arc. The flux is introduced into the joint slightly ahead of the weld arc</a:t>
            </a:r>
            <a:r>
              <a:rPr lang="tr-TR"/>
              <a:t> </a:t>
            </a:r>
            <a:r>
              <a:rPr lang="en-US"/>
              <a:t>by gravity from a hopper, as shown in the figure.</a:t>
            </a:r>
          </a:p>
        </p:txBody>
      </p:sp>
      <p:sp>
        <p:nvSpPr>
          <p:cNvPr id="54276" name="Rectangle 9"/>
          <p:cNvSpPr>
            <a:spLocks noChangeArrowheads="1"/>
          </p:cNvSpPr>
          <p:nvPr/>
        </p:nvSpPr>
        <p:spPr bwMode="auto">
          <a:xfrm>
            <a:off x="0" y="333375"/>
            <a:ext cx="4402138" cy="434975"/>
          </a:xfrm>
          <a:prstGeom prst="rect">
            <a:avLst/>
          </a:prstGeom>
          <a:solidFill>
            <a:srgbClr val="99CCFF"/>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sz="2000" b="1"/>
              <a:t>4</a:t>
            </a:r>
            <a:r>
              <a:rPr lang="en-US" sz="2000" b="1"/>
              <a:t>. </a:t>
            </a:r>
            <a:r>
              <a:rPr lang="tr-TR" sz="2000" b="1"/>
              <a:t>10</a:t>
            </a:r>
            <a:r>
              <a:rPr lang="en-US" sz="2000" b="1"/>
              <a:t> </a:t>
            </a:r>
            <a:r>
              <a:rPr lang="tr-TR" sz="2000" b="1"/>
              <a:t>SUBMERGED ARC WELDING</a:t>
            </a:r>
            <a:endParaRPr lang="en-US" sz="2000" b="1"/>
          </a:p>
        </p:txBody>
      </p:sp>
      <p:pic>
        <p:nvPicPr>
          <p:cNvPr id="5427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425" y="2997200"/>
            <a:ext cx="5013325"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3527425"/>
            <a:ext cx="21939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ChangeArrowheads="1"/>
          </p:cNvSpPr>
          <p:nvPr/>
        </p:nvSpPr>
        <p:spPr bwMode="auto">
          <a:xfrm>
            <a:off x="207963" y="549275"/>
            <a:ext cx="860425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t>The blanket of granular flux completely submerges the arc welding operation, preventing sparks, spatter,</a:t>
            </a:r>
            <a:r>
              <a:rPr lang="tr-TR"/>
              <a:t> </a:t>
            </a:r>
            <a:r>
              <a:rPr lang="en-US"/>
              <a:t>and radiation that are so hazardous in other arc welding processes. </a:t>
            </a:r>
            <a:endParaRPr lang="tr-TR"/>
          </a:p>
          <a:p>
            <a:pPr algn="just"/>
            <a:endParaRPr lang="tr-TR"/>
          </a:p>
          <a:p>
            <a:pPr algn="just"/>
            <a:r>
              <a:rPr lang="en-US"/>
              <a:t>The portion of the flux closest to the</a:t>
            </a:r>
            <a:r>
              <a:rPr lang="tr-TR"/>
              <a:t> </a:t>
            </a:r>
            <a:r>
              <a:rPr lang="en-US"/>
              <a:t>arc is melted, mixing with the molten weld metal to remove impurities and then solidifying on top of</a:t>
            </a:r>
            <a:r>
              <a:rPr lang="tr-TR"/>
              <a:t> </a:t>
            </a:r>
            <a:r>
              <a:rPr lang="en-US"/>
              <a:t>the weld joint to form a glasslike slag. </a:t>
            </a:r>
            <a:endParaRPr lang="tr-TR"/>
          </a:p>
          <a:p>
            <a:pPr algn="just"/>
            <a:endParaRPr lang="tr-TR"/>
          </a:p>
          <a:p>
            <a:pPr algn="just"/>
            <a:r>
              <a:rPr lang="en-US"/>
              <a:t>The slag and infused flux granules on top provide good protection</a:t>
            </a:r>
            <a:r>
              <a:rPr lang="tr-TR"/>
              <a:t> </a:t>
            </a:r>
            <a:r>
              <a:rPr lang="en-US"/>
              <a:t>from the atmosphere and good thermal insulation for the weld area. This results in relatively slow</a:t>
            </a:r>
            <a:r>
              <a:rPr lang="tr-TR"/>
              <a:t> </a:t>
            </a:r>
            <a:r>
              <a:rPr lang="en-US"/>
              <a:t>cooling and a high-quality weld joint. The infused flux remaining after welding can be recovered and</a:t>
            </a:r>
            <a:r>
              <a:rPr lang="tr-TR"/>
              <a:t> </a:t>
            </a:r>
            <a:r>
              <a:rPr lang="en-US"/>
              <a:t>reused. The solid slag covering the weld must be chipped away usually by manual means.</a:t>
            </a:r>
            <a:endParaRPr lang="tr-TR"/>
          </a:p>
          <a:p>
            <a:pPr algn="just"/>
            <a:endParaRPr lang="en-US"/>
          </a:p>
          <a:p>
            <a:pPr algn="just"/>
            <a:r>
              <a:rPr lang="en-US"/>
              <a:t>This process is widely used for automated welding of </a:t>
            </a:r>
            <a:r>
              <a:rPr lang="en-US">
                <a:solidFill>
                  <a:srgbClr val="FF0000"/>
                </a:solidFill>
              </a:rPr>
              <a:t>structural shapes, longitudinal and circumferential</a:t>
            </a:r>
            <a:r>
              <a:rPr lang="tr-TR">
                <a:solidFill>
                  <a:srgbClr val="FF0000"/>
                </a:solidFill>
              </a:rPr>
              <a:t> </a:t>
            </a:r>
            <a:r>
              <a:rPr lang="en-US">
                <a:solidFill>
                  <a:srgbClr val="FF0000"/>
                </a:solidFill>
              </a:rPr>
              <a:t>seams for large-diameter pipes, tanks, and pressure vessels</a:t>
            </a:r>
            <a:r>
              <a:rPr lang="en-US"/>
              <a:t>. Because of the gravity feed of the granular</a:t>
            </a:r>
            <a:r>
              <a:rPr lang="tr-TR"/>
              <a:t> </a:t>
            </a:r>
            <a:r>
              <a:rPr lang="en-US"/>
              <a:t>flux, the parts must always be in a horizontal orientation.</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5276850"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238" y="3284538"/>
            <a:ext cx="3408362"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84663" y="5900738"/>
            <a:ext cx="4679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de-DE" sz="1600" i="1"/>
              <a:t>Fig. </a:t>
            </a:r>
            <a:r>
              <a:rPr lang="tr-TR" sz="1600" i="1"/>
              <a:t>4.22</a:t>
            </a:r>
            <a:r>
              <a:rPr lang="en-US" sz="1600" i="1"/>
              <a:t> Other types of</a:t>
            </a:r>
            <a:r>
              <a:rPr lang="tr-TR" sz="1600" i="1"/>
              <a:t> </a:t>
            </a:r>
            <a:r>
              <a:rPr lang="en-US" sz="1600" i="1"/>
              <a:t>metal cutting processes</a:t>
            </a:r>
          </a:p>
        </p:txBody>
      </p:sp>
      <p:sp>
        <p:nvSpPr>
          <p:cNvPr id="57347" name="Rectangle 5"/>
          <p:cNvSpPr>
            <a:spLocks noChangeArrowheads="1"/>
          </p:cNvSpPr>
          <p:nvPr/>
        </p:nvSpPr>
        <p:spPr bwMode="auto">
          <a:xfrm>
            <a:off x="179388" y="549275"/>
            <a:ext cx="84963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b="1" i="1">
                <a:solidFill>
                  <a:srgbClr val="FF0000"/>
                </a:solidFill>
              </a:rPr>
              <a:t>Plasma Arc Welding </a:t>
            </a:r>
            <a:r>
              <a:rPr lang="en-US" b="1">
                <a:solidFill>
                  <a:srgbClr val="FF0000"/>
                </a:solidFill>
              </a:rPr>
              <a:t>(PAW) </a:t>
            </a:r>
            <a:r>
              <a:rPr lang="en-US"/>
              <a:t>is a special form of gas tungsten arc welding in which a plasma arc is directed at the weld area. </a:t>
            </a:r>
            <a:r>
              <a:rPr lang="en-US">
                <a:solidFill>
                  <a:srgbClr val="FF0000"/>
                </a:solidFill>
              </a:rPr>
              <a:t>The tungsten electrode</a:t>
            </a:r>
            <a:r>
              <a:rPr lang="en-US"/>
              <a:t> is contained in a specially designed nozzle that focuses</a:t>
            </a:r>
            <a:r>
              <a:rPr lang="tr-TR"/>
              <a:t> </a:t>
            </a:r>
            <a:r>
              <a:rPr lang="en-US"/>
              <a:t>a </a:t>
            </a:r>
            <a:r>
              <a:rPr lang="en-US">
                <a:solidFill>
                  <a:srgbClr val="FF0000"/>
                </a:solidFill>
              </a:rPr>
              <a:t>high-velocity stream of inert gas</a:t>
            </a:r>
            <a:r>
              <a:rPr lang="en-US"/>
              <a:t> (for example, argon or argon-hydrogen mixtures, and helium) into</a:t>
            </a:r>
            <a:r>
              <a:rPr lang="tr-TR"/>
              <a:t> </a:t>
            </a:r>
            <a:r>
              <a:rPr lang="en-US"/>
              <a:t>the region of the arc to produce a </a:t>
            </a:r>
            <a:r>
              <a:rPr lang="en-US">
                <a:solidFill>
                  <a:srgbClr val="FF0000"/>
                </a:solidFill>
              </a:rPr>
              <a:t>high-velocity plasma jet </a:t>
            </a:r>
            <a:r>
              <a:rPr lang="en-US"/>
              <a:t>of small diameter and very high-energy</a:t>
            </a:r>
            <a:r>
              <a:rPr lang="tr-TR"/>
              <a:t> </a:t>
            </a:r>
            <a:r>
              <a:rPr lang="en-US"/>
              <a:t>density, as in the figure:</a:t>
            </a:r>
          </a:p>
        </p:txBody>
      </p:sp>
      <p:sp>
        <p:nvSpPr>
          <p:cNvPr id="57348" name="Rectangle 6"/>
          <p:cNvSpPr>
            <a:spLocks noChangeArrowheads="1"/>
          </p:cNvSpPr>
          <p:nvPr/>
        </p:nvSpPr>
        <p:spPr bwMode="auto">
          <a:xfrm>
            <a:off x="0" y="0"/>
            <a:ext cx="3822700" cy="434975"/>
          </a:xfrm>
          <a:prstGeom prst="rect">
            <a:avLst/>
          </a:prstGeom>
          <a:solidFill>
            <a:srgbClr val="99CCFF"/>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sz="2000" b="1"/>
              <a:t>4</a:t>
            </a:r>
            <a:r>
              <a:rPr lang="en-US" sz="2000" b="1"/>
              <a:t>. </a:t>
            </a:r>
            <a:r>
              <a:rPr lang="tr-TR" sz="2000" b="1"/>
              <a:t>11 PLASMA ARC WELDING</a:t>
            </a:r>
            <a:endParaRPr lang="en-US" sz="2000" b="1"/>
          </a:p>
        </p:txBody>
      </p:sp>
      <p:sp>
        <p:nvSpPr>
          <p:cNvPr id="57349" name="Rectangle 7"/>
          <p:cNvSpPr>
            <a:spLocks noChangeArrowheads="1"/>
          </p:cNvSpPr>
          <p:nvPr/>
        </p:nvSpPr>
        <p:spPr bwMode="auto">
          <a:xfrm>
            <a:off x="179388" y="2503488"/>
            <a:ext cx="381635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t>Temperatures in plasma arc welding reach 30,000</a:t>
            </a:r>
            <a:r>
              <a:rPr lang="en-US" baseline="30000"/>
              <a:t>o</a:t>
            </a:r>
            <a:r>
              <a:rPr lang="en-US"/>
              <a:t> C or greater, hot enough to melt any known metal.</a:t>
            </a:r>
            <a:endParaRPr lang="tr-TR"/>
          </a:p>
          <a:p>
            <a:pPr algn="just"/>
            <a:endParaRPr lang="en-US"/>
          </a:p>
          <a:p>
            <a:pPr algn="just"/>
            <a:r>
              <a:rPr lang="en-US"/>
              <a:t>Plasma Arc Welding is used as a substitute for GTAW in applications such as </a:t>
            </a:r>
            <a:r>
              <a:rPr lang="en-US">
                <a:solidFill>
                  <a:srgbClr val="FF0000"/>
                </a:solidFill>
              </a:rPr>
              <a:t>automobile subassemblies,</a:t>
            </a:r>
            <a:r>
              <a:rPr lang="tr-TR">
                <a:solidFill>
                  <a:srgbClr val="FF0000"/>
                </a:solidFill>
              </a:rPr>
              <a:t> </a:t>
            </a:r>
            <a:r>
              <a:rPr lang="en-US">
                <a:solidFill>
                  <a:srgbClr val="FF0000"/>
                </a:solidFill>
              </a:rPr>
              <a:t>metal cabinets, door and window frames, and home appliances</a:t>
            </a:r>
            <a:r>
              <a:rPr lang="en-US"/>
              <a:t>. The process can be used to weld almost</a:t>
            </a:r>
            <a:r>
              <a:rPr lang="tr-TR"/>
              <a:t> </a:t>
            </a:r>
            <a:r>
              <a:rPr lang="en-US"/>
              <a:t>any metal, including tungsten.</a:t>
            </a:r>
          </a:p>
        </p:txBody>
      </p:sp>
      <p:pic>
        <p:nvPicPr>
          <p:cNvPr id="5735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2224088"/>
            <a:ext cx="4184650" cy="372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246063"/>
            <a:ext cx="3395663" cy="434975"/>
          </a:xfrm>
          <a:prstGeom prst="rect">
            <a:avLst/>
          </a:prstGeom>
          <a:solidFill>
            <a:srgbClr val="99CCFF"/>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sz="2000" b="1"/>
              <a:t>4</a:t>
            </a:r>
            <a:r>
              <a:rPr lang="en-US" sz="2000" b="1"/>
              <a:t>. </a:t>
            </a:r>
            <a:r>
              <a:rPr lang="tr-TR" sz="2000" b="1"/>
              <a:t>12</a:t>
            </a:r>
            <a:r>
              <a:rPr lang="en-US" sz="2000" b="1"/>
              <a:t> FRICTION WELDING</a:t>
            </a:r>
            <a:r>
              <a:rPr lang="tr-TR" sz="2000"/>
              <a:t> </a:t>
            </a:r>
            <a:endParaRPr lang="en-US" sz="2000"/>
          </a:p>
        </p:txBody>
      </p:sp>
      <p:sp>
        <p:nvSpPr>
          <p:cNvPr id="58372" name="Rectangle 4"/>
          <p:cNvSpPr>
            <a:spLocks noChangeArrowheads="1"/>
          </p:cNvSpPr>
          <p:nvPr/>
        </p:nvSpPr>
        <p:spPr bwMode="auto">
          <a:xfrm>
            <a:off x="38100" y="277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373" name="Rectangle 5"/>
          <p:cNvSpPr>
            <a:spLocks noChangeArrowheads="1"/>
          </p:cNvSpPr>
          <p:nvPr/>
        </p:nvSpPr>
        <p:spPr bwMode="auto">
          <a:xfrm>
            <a:off x="0" y="2189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374" name="Rectangle 6"/>
          <p:cNvSpPr>
            <a:spLocks noChangeArrowheads="1"/>
          </p:cNvSpPr>
          <p:nvPr/>
        </p:nvSpPr>
        <p:spPr bwMode="auto">
          <a:xfrm>
            <a:off x="3990975" y="36576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t>	</a:t>
            </a:r>
            <a:r>
              <a:rPr lang="tr-TR"/>
              <a:t> </a:t>
            </a:r>
          </a:p>
        </p:txBody>
      </p:sp>
      <p:sp>
        <p:nvSpPr>
          <p:cNvPr id="58375" name="Rectangle 7"/>
          <p:cNvSpPr>
            <a:spLocks noChangeArrowheads="1"/>
          </p:cNvSpPr>
          <p:nvPr/>
        </p:nvSpPr>
        <p:spPr bwMode="auto">
          <a:xfrm>
            <a:off x="179388" y="692150"/>
            <a:ext cx="878522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r>
              <a:rPr lang="en-US"/>
              <a:t>Coalescence is produced by the </a:t>
            </a:r>
            <a:r>
              <a:rPr lang="en-US">
                <a:solidFill>
                  <a:srgbClr val="FF0000"/>
                </a:solidFill>
              </a:rPr>
              <a:t>heat of friction</a:t>
            </a:r>
            <a:r>
              <a:rPr lang="en-US"/>
              <a:t> generated by rotating one piece against another under controlled axial pressure. The two surfaces in contact are heated to a melting temperature; the adjacent material becomes plastic. The relative motion is then stopped and a forging pressure applied which upsets the joint slightly. For a 25 mm carbon steel bar 1500 rpm and 10 MPa are necessary</a:t>
            </a:r>
            <a:r>
              <a:rPr lang="tr-TR"/>
              <a:t>.</a:t>
            </a:r>
          </a:p>
        </p:txBody>
      </p:sp>
      <p:sp>
        <p:nvSpPr>
          <p:cNvPr id="58376" name="Rectangle 8"/>
          <p:cNvSpPr>
            <a:spLocks noChangeArrowheads="1"/>
          </p:cNvSpPr>
          <p:nvPr/>
        </p:nvSpPr>
        <p:spPr bwMode="auto">
          <a:xfrm>
            <a:off x="0" y="3309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377" name="Rectangle 9"/>
          <p:cNvSpPr>
            <a:spLocks noChangeArrowheads="1"/>
          </p:cNvSpPr>
          <p:nvPr/>
        </p:nvSpPr>
        <p:spPr bwMode="auto">
          <a:xfrm>
            <a:off x="0" y="277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378" name="Rectangle 10"/>
          <p:cNvSpPr>
            <a:spLocks noChangeArrowheads="1"/>
          </p:cNvSpPr>
          <p:nvPr/>
        </p:nvSpPr>
        <p:spPr bwMode="auto">
          <a:xfrm>
            <a:off x="0" y="2124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58379" name="Picture 11" descr="mso38F42"/>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l="1988" t="4251" r="6471" b="3543"/>
          <a:stretch>
            <a:fillRect/>
          </a:stretch>
        </p:blipFill>
        <p:spPr bwMode="auto">
          <a:xfrm>
            <a:off x="5219700" y="2276475"/>
            <a:ext cx="39243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Rectangle 13"/>
          <p:cNvSpPr>
            <a:spLocks noChangeArrowheads="1"/>
          </p:cNvSpPr>
          <p:nvPr/>
        </p:nvSpPr>
        <p:spPr bwMode="auto">
          <a:xfrm>
            <a:off x="5580063" y="5734050"/>
            <a:ext cx="3311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sz="1600" i="1"/>
              <a:t>Fig. 4.</a:t>
            </a:r>
            <a:r>
              <a:rPr lang="tr-TR" sz="1600" i="1"/>
              <a:t>23</a:t>
            </a:r>
            <a:r>
              <a:rPr lang="en-US" sz="1600" i="1"/>
              <a:t> Friction welding process</a:t>
            </a:r>
          </a:p>
        </p:txBody>
      </p:sp>
      <p:sp>
        <p:nvSpPr>
          <p:cNvPr id="58381" name="Rectangle 14"/>
          <p:cNvSpPr>
            <a:spLocks noChangeArrowheads="1"/>
          </p:cNvSpPr>
          <p:nvPr/>
        </p:nvSpPr>
        <p:spPr bwMode="auto">
          <a:xfrm>
            <a:off x="287338" y="2276475"/>
            <a:ext cx="45720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t>Machines used for friction welding have the appearance of an </a:t>
            </a:r>
            <a:r>
              <a:rPr lang="en-US">
                <a:solidFill>
                  <a:srgbClr val="FF0000"/>
                </a:solidFill>
              </a:rPr>
              <a:t>engine lathe</a:t>
            </a:r>
            <a:r>
              <a:rPr lang="en-US"/>
              <a:t>. They require a powered</a:t>
            </a:r>
            <a:r>
              <a:rPr lang="tr-TR"/>
              <a:t> </a:t>
            </a:r>
            <a:r>
              <a:rPr lang="en-US"/>
              <a:t>spindle to turn one part at high speed and a means of applying an axial force between the rotating</a:t>
            </a:r>
            <a:r>
              <a:rPr lang="tr-TR"/>
              <a:t> </a:t>
            </a:r>
            <a:r>
              <a:rPr lang="en-US"/>
              <a:t>part and the non-rotating part.</a:t>
            </a:r>
            <a:endParaRPr lang="tr-TR"/>
          </a:p>
          <a:p>
            <a:pPr algn="just"/>
            <a:endParaRPr lang="en-US"/>
          </a:p>
          <a:p>
            <a:pPr algn="just"/>
            <a:r>
              <a:rPr lang="en-US"/>
              <a:t>With its short cycle times, the process is </a:t>
            </a:r>
            <a:r>
              <a:rPr lang="en-US">
                <a:solidFill>
                  <a:srgbClr val="FF0000"/>
                </a:solidFill>
              </a:rPr>
              <a:t>suitable for mass production</a:t>
            </a:r>
            <a:r>
              <a:rPr lang="en-US"/>
              <a:t>. It is applied in the welding</a:t>
            </a:r>
            <a:r>
              <a:rPr lang="tr-TR"/>
              <a:t> </a:t>
            </a:r>
            <a:r>
              <a:rPr lang="en-US"/>
              <a:t>of </a:t>
            </a:r>
            <a:r>
              <a:rPr lang="en-US">
                <a:solidFill>
                  <a:srgbClr val="FF0000"/>
                </a:solidFill>
              </a:rPr>
              <a:t>various shafts and tubular parts of similar or dissimilar metals</a:t>
            </a:r>
            <a:r>
              <a:rPr lang="en-US"/>
              <a:t>. One typical application of friction</a:t>
            </a:r>
            <a:r>
              <a:rPr lang="tr-TR"/>
              <a:t> </a:t>
            </a:r>
            <a:r>
              <a:rPr lang="en-US"/>
              <a:t>welding is to coalesce </a:t>
            </a:r>
            <a:r>
              <a:rPr lang="en-US">
                <a:solidFill>
                  <a:srgbClr val="FF0000"/>
                </a:solidFill>
              </a:rPr>
              <a:t>medium-carbon steel shanks to carbide tips in producing twist drills</a:t>
            </a:r>
            <a:r>
              <a:rPr lang="en-US"/>
              <a:t>.</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ChangeArrowheads="1"/>
          </p:cNvSpPr>
          <p:nvPr/>
        </p:nvSpPr>
        <p:spPr bwMode="auto">
          <a:xfrm>
            <a:off x="203200" y="835025"/>
            <a:ext cx="813593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t>Cold roll welding is a </a:t>
            </a:r>
            <a:r>
              <a:rPr lang="en-US">
                <a:solidFill>
                  <a:srgbClr val="FF0000"/>
                </a:solidFill>
              </a:rPr>
              <a:t>solid-state welding process </a:t>
            </a:r>
            <a:r>
              <a:rPr lang="en-US"/>
              <a:t>accomplished by applying </a:t>
            </a:r>
            <a:r>
              <a:rPr lang="en-US">
                <a:solidFill>
                  <a:srgbClr val="FF0000"/>
                </a:solidFill>
              </a:rPr>
              <a:t>high pressure </a:t>
            </a:r>
            <a:r>
              <a:rPr lang="en-US"/>
              <a:t>by means of</a:t>
            </a:r>
            <a:r>
              <a:rPr lang="tr-TR"/>
              <a:t> </a:t>
            </a:r>
            <a:r>
              <a:rPr lang="en-US"/>
              <a:t>rolls between clean contacting surfaces at room temperature:</a:t>
            </a:r>
          </a:p>
        </p:txBody>
      </p:sp>
      <p:sp>
        <p:nvSpPr>
          <p:cNvPr id="59396" name="Rectangle 4"/>
          <p:cNvSpPr>
            <a:spLocks noChangeArrowheads="1"/>
          </p:cNvSpPr>
          <p:nvPr/>
        </p:nvSpPr>
        <p:spPr bwMode="auto">
          <a:xfrm>
            <a:off x="0" y="246063"/>
            <a:ext cx="3608388" cy="434975"/>
          </a:xfrm>
          <a:prstGeom prst="rect">
            <a:avLst/>
          </a:prstGeom>
          <a:solidFill>
            <a:srgbClr val="99CCFF"/>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tr-TR" sz="2000" b="1"/>
              <a:t>4</a:t>
            </a:r>
            <a:r>
              <a:rPr lang="en-US" sz="2000" b="1"/>
              <a:t>. </a:t>
            </a:r>
            <a:r>
              <a:rPr lang="tr-TR" sz="2000" b="1"/>
              <a:t>13</a:t>
            </a:r>
            <a:r>
              <a:rPr lang="en-US" sz="2000" b="1"/>
              <a:t> </a:t>
            </a:r>
            <a:r>
              <a:rPr lang="tr-TR" sz="2000" b="1"/>
              <a:t>COLD ROLL WELDING</a:t>
            </a:r>
            <a:endParaRPr lang="en-US" sz="2000" b="1"/>
          </a:p>
        </p:txBody>
      </p:sp>
      <p:pic>
        <p:nvPicPr>
          <p:cNvPr id="59397"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5435600" y="1557338"/>
            <a:ext cx="3355975" cy="3135312"/>
          </a:xfrm>
          <a:noFill/>
        </p:spPr>
      </p:pic>
      <p:sp>
        <p:nvSpPr>
          <p:cNvPr id="59398" name="Rectangle 7"/>
          <p:cNvSpPr>
            <a:spLocks noChangeArrowheads="1"/>
          </p:cNvSpPr>
          <p:nvPr/>
        </p:nvSpPr>
        <p:spPr bwMode="auto">
          <a:xfrm>
            <a:off x="179388" y="1773238"/>
            <a:ext cx="45720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t>Metals to be welded must be </a:t>
            </a:r>
            <a:r>
              <a:rPr lang="en-US">
                <a:solidFill>
                  <a:srgbClr val="FF0000"/>
                </a:solidFill>
              </a:rPr>
              <a:t>very ductile and free of work</a:t>
            </a:r>
            <a:r>
              <a:rPr lang="tr-TR">
                <a:solidFill>
                  <a:srgbClr val="FF0000"/>
                </a:solidFill>
              </a:rPr>
              <a:t> </a:t>
            </a:r>
            <a:r>
              <a:rPr lang="en-US">
                <a:solidFill>
                  <a:srgbClr val="FF0000"/>
                </a:solidFill>
              </a:rPr>
              <a:t>hardening</a:t>
            </a:r>
            <a:r>
              <a:rPr lang="en-US"/>
              <a:t>. Contact surfaces must be </a:t>
            </a:r>
            <a:r>
              <a:rPr lang="en-US" u="sng"/>
              <a:t>exceptionally clean</a:t>
            </a:r>
            <a:r>
              <a:rPr lang="en-US"/>
              <a:t>. </a:t>
            </a:r>
            <a:endParaRPr lang="tr-TR"/>
          </a:p>
          <a:p>
            <a:pPr algn="just"/>
            <a:endParaRPr lang="tr-TR"/>
          </a:p>
          <a:p>
            <a:pPr algn="just"/>
            <a:r>
              <a:rPr lang="en-US"/>
              <a:t>Metals</a:t>
            </a:r>
            <a:r>
              <a:rPr lang="tr-TR"/>
              <a:t> </a:t>
            </a:r>
            <a:r>
              <a:rPr lang="en-US"/>
              <a:t>such as </a:t>
            </a:r>
            <a:r>
              <a:rPr lang="en-US" u="sng"/>
              <a:t>soft aluminum, copper, gold and silver can be readily</a:t>
            </a:r>
            <a:r>
              <a:rPr lang="tr-TR" u="sng"/>
              <a:t> </a:t>
            </a:r>
            <a:r>
              <a:rPr lang="en-US" u="sng"/>
              <a:t>cold-welded</a:t>
            </a:r>
            <a:r>
              <a:rPr lang="en-US"/>
              <a:t>.</a:t>
            </a:r>
          </a:p>
          <a:p>
            <a:pPr algn="just"/>
            <a:r>
              <a:rPr lang="en-US"/>
              <a:t>For small parts, the forces may be applied by simple hand</a:t>
            </a:r>
            <a:r>
              <a:rPr lang="tr-TR"/>
              <a:t> </a:t>
            </a:r>
            <a:r>
              <a:rPr lang="en-US"/>
              <a:t>operated</a:t>
            </a:r>
            <a:r>
              <a:rPr lang="tr-TR"/>
              <a:t> </a:t>
            </a:r>
            <a:r>
              <a:rPr lang="en-US"/>
              <a:t>tools. For heavier work, powered presses are required to</a:t>
            </a:r>
            <a:r>
              <a:rPr lang="tr-TR"/>
              <a:t> </a:t>
            </a:r>
            <a:r>
              <a:rPr lang="en-US"/>
              <a:t>exert the necessary force.</a:t>
            </a:r>
            <a:endParaRPr lang="tr-TR"/>
          </a:p>
          <a:p>
            <a:pPr algn="just"/>
            <a:endParaRPr lang="en-US"/>
          </a:p>
          <a:p>
            <a:pPr algn="just"/>
            <a:r>
              <a:rPr lang="en-US"/>
              <a:t>Applications of cold welding include </a:t>
            </a:r>
            <a:r>
              <a:rPr lang="en-US">
                <a:solidFill>
                  <a:srgbClr val="FF0000"/>
                </a:solidFill>
              </a:rPr>
              <a:t>cladding stainless steel to</a:t>
            </a:r>
            <a:r>
              <a:rPr lang="tr-TR">
                <a:solidFill>
                  <a:srgbClr val="FF0000"/>
                </a:solidFill>
              </a:rPr>
              <a:t> </a:t>
            </a:r>
            <a:r>
              <a:rPr lang="en-US">
                <a:solidFill>
                  <a:srgbClr val="FF0000"/>
                </a:solidFill>
              </a:rPr>
              <a:t>mild steel for corrosion resistance, making bimetallic strips for</a:t>
            </a:r>
            <a:r>
              <a:rPr lang="tr-TR">
                <a:solidFill>
                  <a:srgbClr val="FF0000"/>
                </a:solidFill>
              </a:rPr>
              <a:t> </a:t>
            </a:r>
            <a:r>
              <a:rPr lang="en-US">
                <a:solidFill>
                  <a:srgbClr val="FF0000"/>
                </a:solidFill>
              </a:rPr>
              <a:t>measuring temperature, and producing sandwich strips for coins</a:t>
            </a:r>
            <a:r>
              <a:rPr lang="en-US"/>
              <a:t>.</a:t>
            </a:r>
          </a:p>
        </p:txBody>
      </p:sp>
      <p:sp>
        <p:nvSpPr>
          <p:cNvPr id="59399" name="Rectangle 8"/>
          <p:cNvSpPr>
            <a:spLocks noChangeArrowheads="1"/>
          </p:cNvSpPr>
          <p:nvPr/>
        </p:nvSpPr>
        <p:spPr bwMode="auto">
          <a:xfrm>
            <a:off x="5435600" y="4941888"/>
            <a:ext cx="33131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sz="1600" i="1"/>
              <a:t>Fig. 4. 24 Cold welding (also cladding) process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7490" y="304800"/>
            <a:ext cx="4819650" cy="6553200"/>
          </a:xfrm>
        </p:spPr>
        <p:txBody>
          <a:bodyPr>
            <a:normAutofit fontScale="70000" lnSpcReduction="20000"/>
          </a:bodyPr>
          <a:lstStyle/>
          <a:p>
            <a:pPr algn="just">
              <a:buNone/>
            </a:pPr>
            <a:r>
              <a:rPr lang="en-US" dirty="0"/>
              <a:t>The distribution of roll pressure along the arc of contact shows that the pressure rises to a maximum at the neutral pint and then falls off.</a:t>
            </a:r>
          </a:p>
          <a:p>
            <a:pPr algn="just">
              <a:buNone/>
            </a:pPr>
            <a:r>
              <a:rPr lang="en-US" dirty="0"/>
              <a:t>The pressure distribution does not come to a sharp peak at the neutral  point, which indicates that the neutral point is not really a line on the roll surface but an area.</a:t>
            </a:r>
          </a:p>
          <a:p>
            <a:pPr algn="just">
              <a:buNone/>
            </a:pPr>
            <a:r>
              <a:rPr lang="en-US" dirty="0"/>
              <a:t> The area under the curve is proportional to the rolling load.</a:t>
            </a:r>
          </a:p>
          <a:p>
            <a:pPr algn="just">
              <a:buNone/>
            </a:pPr>
            <a:r>
              <a:rPr lang="en-US" dirty="0"/>
              <a:t>The area in shade represents the force required to overcome frictional forces between the roll and the sheet.</a:t>
            </a:r>
          </a:p>
          <a:p>
            <a:pPr algn="just">
              <a:buNone/>
            </a:pPr>
            <a:r>
              <a:rPr lang="en-US" dirty="0"/>
              <a:t>The area under the dashed line AB represents the force required to deform the metal in plane homogeneous compression.</a:t>
            </a:r>
          </a:p>
        </p:txBody>
      </p:sp>
      <p:pic>
        <p:nvPicPr>
          <p:cNvPr id="3074" name="Picture 2"/>
          <p:cNvPicPr>
            <a:picLocks noChangeAspect="1" noChangeArrowheads="1"/>
          </p:cNvPicPr>
          <p:nvPr/>
        </p:nvPicPr>
        <p:blipFill>
          <a:blip r:embed="rId2" cstate="print"/>
          <a:srcRect/>
          <a:stretch>
            <a:fillRect/>
          </a:stretch>
        </p:blipFill>
        <p:spPr bwMode="auto">
          <a:xfrm>
            <a:off x="263525" y="685800"/>
            <a:ext cx="3886835" cy="230124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74677" y="3200400"/>
            <a:ext cx="3259123" cy="2819400"/>
          </a:xfrm>
          <a:prstGeom prst="rect">
            <a:avLst/>
          </a:prstGeom>
          <a:noFill/>
          <a:ln w="9525">
            <a:noFill/>
            <a:miter lim="800000"/>
            <a:headEnd/>
            <a:tailEnd/>
          </a:ln>
        </p:spPr>
      </p:pic>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0" y="246063"/>
            <a:ext cx="3495675" cy="434975"/>
          </a:xfrm>
          <a:prstGeom prst="rect">
            <a:avLst/>
          </a:prstGeom>
          <a:solidFill>
            <a:srgbClr val="99CCFF"/>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sz="2000" b="1"/>
              <a:t>4. 1</a:t>
            </a:r>
            <a:r>
              <a:rPr lang="tr-TR" sz="2000" b="1"/>
              <a:t>4</a:t>
            </a:r>
            <a:r>
              <a:rPr lang="en-US" sz="2000" b="1"/>
              <a:t> D</a:t>
            </a:r>
            <a:r>
              <a:rPr lang="tr-TR" sz="2000" b="1"/>
              <a:t>I</a:t>
            </a:r>
            <a:r>
              <a:rPr lang="en-US" sz="2000" b="1"/>
              <a:t>FFUS</a:t>
            </a:r>
            <a:r>
              <a:rPr lang="tr-TR" sz="2000" b="1"/>
              <a:t>I</a:t>
            </a:r>
            <a:r>
              <a:rPr lang="en-US" sz="2000" b="1"/>
              <a:t>ON WELD</a:t>
            </a:r>
            <a:r>
              <a:rPr lang="tr-TR" sz="2000" b="1"/>
              <a:t>I</a:t>
            </a:r>
            <a:r>
              <a:rPr lang="en-US" sz="2000" b="1"/>
              <a:t>NG</a:t>
            </a:r>
          </a:p>
        </p:txBody>
      </p:sp>
      <p:sp>
        <p:nvSpPr>
          <p:cNvPr id="60420" name="Rectangle 4"/>
          <p:cNvSpPr>
            <a:spLocks noChangeArrowheads="1"/>
          </p:cNvSpPr>
          <p:nvPr/>
        </p:nvSpPr>
        <p:spPr bwMode="auto">
          <a:xfrm>
            <a:off x="179388" y="836613"/>
            <a:ext cx="802798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b="1"/>
              <a:t>Diffusion welding</a:t>
            </a:r>
            <a:r>
              <a:rPr lang="en-US"/>
              <a:t> (</a:t>
            </a:r>
            <a:r>
              <a:rPr lang="en-US" b="1"/>
              <a:t>DFW</a:t>
            </a:r>
            <a:r>
              <a:rPr lang="en-US"/>
              <a:t>) is a solid state </a:t>
            </a:r>
            <a:r>
              <a:rPr lang="en-US">
                <a:hlinkClick r:id="rId2" tooltip="Welding"/>
              </a:rPr>
              <a:t>welding</a:t>
            </a:r>
            <a:r>
              <a:rPr lang="en-US"/>
              <a:t> process by which two </a:t>
            </a:r>
            <a:r>
              <a:rPr lang="en-US">
                <a:hlinkClick r:id="rId3" tooltip="Metal"/>
              </a:rPr>
              <a:t>metals</a:t>
            </a:r>
            <a:r>
              <a:rPr lang="en-US"/>
              <a:t> (which may be dissimilar) can be bonded together. Diffusion involves the migration of </a:t>
            </a:r>
            <a:r>
              <a:rPr lang="en-US">
                <a:hlinkClick r:id="rId4" tooltip="Atom"/>
              </a:rPr>
              <a:t>atoms</a:t>
            </a:r>
            <a:r>
              <a:rPr lang="en-US"/>
              <a:t> across the joint, due to concentration gradients. The two materials are pressed together at an elevated temperature usually between 50 and 70% of the </a:t>
            </a:r>
            <a:r>
              <a:rPr lang="en-US">
                <a:hlinkClick r:id="rId5" tooltip="Melting point"/>
              </a:rPr>
              <a:t>melting point</a:t>
            </a:r>
            <a:r>
              <a:rPr lang="en-US"/>
              <a:t>. </a:t>
            </a:r>
            <a:endParaRPr lang="tr-TR"/>
          </a:p>
          <a:p>
            <a:pPr algn="just"/>
            <a:endParaRPr lang="tr-TR"/>
          </a:p>
          <a:p>
            <a:pPr algn="just"/>
            <a:r>
              <a:rPr lang="en-US"/>
              <a:t>Temperatures are well below the melting points of the metals, and plastic deformation at the</a:t>
            </a:r>
            <a:r>
              <a:rPr lang="tr-TR"/>
              <a:t> </a:t>
            </a:r>
            <a:r>
              <a:rPr lang="en-US"/>
              <a:t>surfaces is only minimal.</a:t>
            </a:r>
            <a:endParaRPr lang="tr-TR"/>
          </a:p>
          <a:p>
            <a:pPr algn="just"/>
            <a:endParaRPr lang="en-US"/>
          </a:p>
          <a:p>
            <a:pPr algn="just"/>
            <a:r>
              <a:rPr lang="en-US"/>
              <a:t>Applications of diffusion welding include the </a:t>
            </a:r>
            <a:r>
              <a:rPr lang="en-US">
                <a:solidFill>
                  <a:srgbClr val="FF0000"/>
                </a:solidFill>
              </a:rPr>
              <a:t>joining of high-strength and refractory metals in the</a:t>
            </a:r>
            <a:r>
              <a:rPr lang="tr-TR">
                <a:solidFill>
                  <a:srgbClr val="FF0000"/>
                </a:solidFill>
              </a:rPr>
              <a:t> </a:t>
            </a:r>
            <a:r>
              <a:rPr lang="en-US">
                <a:solidFill>
                  <a:srgbClr val="FF0000"/>
                </a:solidFill>
              </a:rPr>
              <a:t>aerospace and nuclear industries</a:t>
            </a:r>
            <a:r>
              <a:rPr lang="en-US"/>
              <a:t>. The process is used to join both similar and dissimilar metals, and</a:t>
            </a:r>
            <a:r>
              <a:rPr lang="tr-TR"/>
              <a:t> </a:t>
            </a:r>
            <a:r>
              <a:rPr lang="en-US"/>
              <a:t>in the latter case a filler layer of a different metal is often sandwiched between the two base metals to</a:t>
            </a:r>
          </a:p>
          <a:p>
            <a:pPr algn="just"/>
            <a:r>
              <a:rPr lang="en-US"/>
              <a:t>promote diffusion. A limitation of the process can be the time required for diffusion to occur between</a:t>
            </a:r>
            <a:r>
              <a:rPr lang="tr-TR"/>
              <a:t> </a:t>
            </a:r>
            <a:r>
              <a:rPr lang="en-US"/>
              <a:t>the faying surfaces; this time can range from seconds to hours.</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4705350"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3" y="3446463"/>
            <a:ext cx="4776787"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0" y="412750"/>
            <a:ext cx="3708400" cy="434975"/>
          </a:xfrm>
          <a:prstGeom prst="rect">
            <a:avLst/>
          </a:prstGeom>
          <a:solidFill>
            <a:srgbClr val="99CCFF"/>
          </a:solidFill>
          <a:ln w="38100">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sz="2000" b="1"/>
              <a:t>4. 1</a:t>
            </a:r>
            <a:r>
              <a:rPr lang="tr-TR" sz="2000" b="1"/>
              <a:t>5</a:t>
            </a:r>
            <a:r>
              <a:rPr lang="en-US" sz="2000" b="1"/>
              <a:t> EXPLOS</a:t>
            </a:r>
            <a:r>
              <a:rPr lang="tr-TR" sz="2000" b="1"/>
              <a:t>I</a:t>
            </a:r>
            <a:r>
              <a:rPr lang="en-US" sz="2000" b="1"/>
              <a:t>ON WELDING</a:t>
            </a:r>
          </a:p>
        </p:txBody>
      </p:sp>
      <p:sp>
        <p:nvSpPr>
          <p:cNvPr id="62468" name="Rectangle 4"/>
          <p:cNvSpPr>
            <a:spLocks noChangeArrowheads="1"/>
          </p:cNvSpPr>
          <p:nvPr/>
        </p:nvSpPr>
        <p:spPr bwMode="auto">
          <a:xfrm>
            <a:off x="179388" y="981075"/>
            <a:ext cx="8497887"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i="1"/>
              <a:t>Explosion Welding </a:t>
            </a:r>
            <a:r>
              <a:rPr lang="en-US"/>
              <a:t>is a solid-state welding process in which rapid coalescence of two metallic surfaces is</a:t>
            </a:r>
            <a:r>
              <a:rPr lang="tr-TR"/>
              <a:t> </a:t>
            </a:r>
            <a:r>
              <a:rPr lang="en-US"/>
              <a:t>caused by the </a:t>
            </a:r>
            <a:r>
              <a:rPr lang="en-US">
                <a:solidFill>
                  <a:srgbClr val="FF0000"/>
                </a:solidFill>
              </a:rPr>
              <a:t>energy of a detonated explosive</a:t>
            </a:r>
            <a:r>
              <a:rPr lang="en-US"/>
              <a:t>. </a:t>
            </a:r>
            <a:endParaRPr lang="tr-TR"/>
          </a:p>
          <a:p>
            <a:pPr algn="just"/>
            <a:endParaRPr lang="tr-TR"/>
          </a:p>
          <a:p>
            <a:pPr algn="just"/>
            <a:r>
              <a:rPr lang="en-US"/>
              <a:t>The process for welding one metal plate on another can</a:t>
            </a:r>
            <a:r>
              <a:rPr lang="tr-TR"/>
              <a:t> </a:t>
            </a:r>
            <a:r>
              <a:rPr lang="en-US"/>
              <a:t>be described with reference to the figure:</a:t>
            </a:r>
          </a:p>
        </p:txBody>
      </p:sp>
      <p:pic>
        <p:nvPicPr>
          <p:cNvPr id="62469"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68313" y="2632075"/>
            <a:ext cx="7716837" cy="2236788"/>
          </a:xfrm>
          <a:noFill/>
        </p:spPr>
      </p:pic>
      <p:sp>
        <p:nvSpPr>
          <p:cNvPr id="62470" name="Rectangle 7"/>
          <p:cNvSpPr>
            <a:spLocks noChangeArrowheads="1"/>
          </p:cNvSpPr>
          <p:nvPr/>
        </p:nvSpPr>
        <p:spPr bwMode="auto">
          <a:xfrm>
            <a:off x="1547813" y="4941888"/>
            <a:ext cx="67691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1600" i="1"/>
              <a:t>Fig. 4. 2</a:t>
            </a:r>
            <a:r>
              <a:rPr lang="tr-TR" sz="1600" i="1"/>
              <a:t>5</a:t>
            </a:r>
            <a:r>
              <a:rPr lang="en-US" sz="1600" i="1"/>
              <a:t> Explosive welding showing the initial setup and the process of explosive welding with the propagating shock wave.</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5"/>
          <p:cNvSpPr>
            <a:spLocks noChangeArrowheads="1"/>
          </p:cNvSpPr>
          <p:nvPr/>
        </p:nvSpPr>
        <p:spPr bwMode="auto">
          <a:xfrm>
            <a:off x="250825" y="476250"/>
            <a:ext cx="8569325"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t>In this setup, the two plates are in a </a:t>
            </a:r>
            <a:r>
              <a:rPr lang="en-US">
                <a:solidFill>
                  <a:srgbClr val="FF0000"/>
                </a:solidFill>
              </a:rPr>
              <a:t>parallel configuration</a:t>
            </a:r>
            <a:r>
              <a:rPr lang="en-US"/>
              <a:t>, separated by a certain </a:t>
            </a:r>
            <a:r>
              <a:rPr lang="en-US">
                <a:solidFill>
                  <a:srgbClr val="FF0000"/>
                </a:solidFill>
              </a:rPr>
              <a:t>gap distance</a:t>
            </a:r>
            <a:r>
              <a:rPr lang="en-US"/>
              <a:t>, with</a:t>
            </a:r>
            <a:r>
              <a:rPr lang="tr-TR"/>
              <a:t> </a:t>
            </a:r>
            <a:r>
              <a:rPr lang="en-US"/>
              <a:t>the explosive charge above the upper plate, called the </a:t>
            </a:r>
            <a:r>
              <a:rPr lang="en-US" u="sng"/>
              <a:t>flyer plate</a:t>
            </a:r>
            <a:r>
              <a:rPr lang="en-US"/>
              <a:t>. </a:t>
            </a:r>
            <a:endParaRPr lang="tr-TR"/>
          </a:p>
          <a:p>
            <a:pPr algn="just"/>
            <a:endParaRPr lang="tr-TR"/>
          </a:p>
          <a:p>
            <a:pPr algn="just"/>
            <a:r>
              <a:rPr lang="en-US"/>
              <a:t>A buffer layer (for example, rubber or</a:t>
            </a:r>
            <a:r>
              <a:rPr lang="tr-TR"/>
              <a:t> </a:t>
            </a:r>
            <a:r>
              <a:rPr lang="en-US"/>
              <a:t>plastic) is often used between the explosive and the flyer plate to protect its surface. </a:t>
            </a:r>
            <a:endParaRPr lang="tr-TR"/>
          </a:p>
          <a:p>
            <a:pPr algn="just"/>
            <a:endParaRPr lang="tr-TR"/>
          </a:p>
          <a:p>
            <a:pPr algn="just"/>
            <a:r>
              <a:rPr lang="en-US"/>
              <a:t>The lower plate,</a:t>
            </a:r>
            <a:r>
              <a:rPr lang="tr-TR"/>
              <a:t> </a:t>
            </a:r>
            <a:r>
              <a:rPr lang="en-US"/>
              <a:t>called the </a:t>
            </a:r>
            <a:r>
              <a:rPr lang="en-US">
                <a:solidFill>
                  <a:srgbClr val="FF0000"/>
                </a:solidFill>
              </a:rPr>
              <a:t>backer metal</a:t>
            </a:r>
            <a:r>
              <a:rPr lang="en-US"/>
              <a:t>, rests on an anvil for support. </a:t>
            </a:r>
            <a:endParaRPr lang="tr-TR"/>
          </a:p>
          <a:p>
            <a:pPr algn="just"/>
            <a:endParaRPr lang="tr-TR"/>
          </a:p>
          <a:p>
            <a:pPr algn="just"/>
            <a:r>
              <a:rPr lang="en-US"/>
              <a:t>When detonation is initiated, the explosive charge</a:t>
            </a:r>
            <a:r>
              <a:rPr lang="tr-TR"/>
              <a:t> </a:t>
            </a:r>
            <a:r>
              <a:rPr lang="en-US"/>
              <a:t>propagates from one end of the flyer plate to the other. The resulting </a:t>
            </a:r>
            <a:r>
              <a:rPr lang="en-US">
                <a:solidFill>
                  <a:srgbClr val="FF0000"/>
                </a:solidFill>
              </a:rPr>
              <a:t>high-pressure zone </a:t>
            </a:r>
            <a:r>
              <a:rPr lang="en-US"/>
              <a:t>propels the flyer</a:t>
            </a:r>
            <a:r>
              <a:rPr lang="tr-TR"/>
              <a:t> </a:t>
            </a:r>
            <a:r>
              <a:rPr lang="en-US"/>
              <a:t>plate to collide with the backer metal progressively at high velocity, so it takes on an angular shape as the</a:t>
            </a:r>
            <a:r>
              <a:rPr lang="tr-TR"/>
              <a:t> </a:t>
            </a:r>
            <a:r>
              <a:rPr lang="en-US"/>
              <a:t>explosion advances, as illustrated in the sketch.</a:t>
            </a:r>
            <a:endParaRPr lang="tr-TR"/>
          </a:p>
          <a:p>
            <a:pPr algn="just"/>
            <a:endParaRPr lang="en-US"/>
          </a:p>
          <a:p>
            <a:pPr algn="just"/>
            <a:r>
              <a:rPr lang="en-US"/>
              <a:t>Explosion welding is commonly used </a:t>
            </a:r>
            <a:r>
              <a:rPr lang="en-US">
                <a:solidFill>
                  <a:srgbClr val="FF0000"/>
                </a:solidFill>
              </a:rPr>
              <a:t>to bond two dissimilar metals</a:t>
            </a:r>
            <a:r>
              <a:rPr lang="en-US"/>
              <a:t>, in particular to </a:t>
            </a:r>
            <a:r>
              <a:rPr lang="en-US">
                <a:solidFill>
                  <a:srgbClr val="FF0000"/>
                </a:solidFill>
              </a:rPr>
              <a:t>clad one metal</a:t>
            </a:r>
            <a:r>
              <a:rPr lang="tr-TR">
                <a:solidFill>
                  <a:srgbClr val="FF0000"/>
                </a:solidFill>
              </a:rPr>
              <a:t> </a:t>
            </a:r>
            <a:r>
              <a:rPr lang="en-US">
                <a:solidFill>
                  <a:srgbClr val="FF0000"/>
                </a:solidFill>
              </a:rPr>
              <a:t>on top of a base metal </a:t>
            </a:r>
            <a:r>
              <a:rPr lang="en-US"/>
              <a:t>over large areas. Applications include production of </a:t>
            </a:r>
            <a:r>
              <a:rPr lang="en-US">
                <a:solidFill>
                  <a:srgbClr val="FF0000"/>
                </a:solidFill>
              </a:rPr>
              <a:t>corrosion-resistant sheet</a:t>
            </a:r>
            <a:r>
              <a:rPr lang="tr-TR">
                <a:solidFill>
                  <a:srgbClr val="FF0000"/>
                </a:solidFill>
              </a:rPr>
              <a:t> </a:t>
            </a:r>
            <a:r>
              <a:rPr lang="en-US">
                <a:solidFill>
                  <a:srgbClr val="FF0000"/>
                </a:solidFill>
              </a:rPr>
              <a:t>and plate stock for making processing equipment in the chemical and petroleum industries</a:t>
            </a:r>
            <a:r>
              <a:rPr lang="en-US"/>
              <a:t>. The term</a:t>
            </a:r>
            <a:r>
              <a:rPr lang="tr-TR"/>
              <a:t> </a:t>
            </a:r>
            <a:r>
              <a:rPr lang="en-US" i="1"/>
              <a:t>explosion cladding </a:t>
            </a:r>
            <a:r>
              <a:rPr lang="en-US"/>
              <a:t>is used in this context. No filler metal is used in explosion welding, and no external</a:t>
            </a:r>
            <a:r>
              <a:rPr lang="tr-TR"/>
              <a:t> </a:t>
            </a:r>
            <a:r>
              <a:rPr lang="en-US"/>
              <a:t>heat is applied.</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219200" y="1066800"/>
            <a:ext cx="666205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ctr" eaLnBrk="0" fontAlgn="base" hangingPunct="0">
              <a:spcBef>
                <a:spcPct val="0"/>
              </a:spcBef>
              <a:spcAft>
                <a:spcPct val="0"/>
              </a:spcAft>
            </a:pPr>
            <a:r>
              <a:rPr lang="en-GB" sz="60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Thank you for your kind attention</a:t>
            </a:r>
            <a:endParaRPr kumimoji="0" lang="en-US" sz="1800" b="0" i="0" u="none" strike="noStrike" cap="none" normalizeH="0" baseline="0" dirty="0">
              <a:ln>
                <a:noFill/>
              </a:ln>
              <a:solidFill>
                <a:srgbClr val="00B050"/>
              </a:solidFill>
              <a:effectLst/>
              <a:latin typeface="Arial" panose="020B0604020202020204" pitchFamily="34" charset="0"/>
            </a:endParaRPr>
          </a:p>
        </p:txBody>
      </p:sp>
      <p:sp>
        <p:nvSpPr>
          <p:cNvPr id="2" name="TextBox 1"/>
          <p:cNvSpPr txBox="1"/>
          <p:nvPr/>
        </p:nvSpPr>
        <p:spPr>
          <a:xfrm>
            <a:off x="5410200" y="3886200"/>
            <a:ext cx="3167743" cy="2308324"/>
          </a:xfrm>
          <a:prstGeom prst="rect">
            <a:avLst/>
          </a:prstGeom>
          <a:noFill/>
        </p:spPr>
        <p:txBody>
          <a:bodyPr wrap="square" rtlCol="0">
            <a:spAutoFit/>
          </a:bodyPr>
          <a:lstStyle/>
          <a:p>
            <a:r>
              <a:rPr lang="en-GB" sz="2400" b="1" dirty="0">
                <a:solidFill>
                  <a:srgbClr val="C00000"/>
                </a:solidFill>
                <a:latin typeface="Times New Roman" panose="02020603050405020304" pitchFamily="18" charset="0"/>
                <a:cs typeface="Times New Roman" panose="02020603050405020304" pitchFamily="18" charset="0"/>
              </a:rPr>
              <a:t>Prepared By</a:t>
            </a:r>
          </a:p>
          <a:p>
            <a:r>
              <a:rPr lang="en-GB" sz="2000" dirty="0" err="1">
                <a:solidFill>
                  <a:srgbClr val="C00000"/>
                </a:solidFill>
                <a:latin typeface="Times New Roman" panose="02020603050405020304" pitchFamily="18" charset="0"/>
                <a:cs typeface="Times New Roman" panose="02020603050405020304" pitchFamily="18" charset="0"/>
              </a:rPr>
              <a:t>Iftekhar</a:t>
            </a:r>
            <a:r>
              <a:rPr lang="en-GB" sz="2000" dirty="0">
                <a:solidFill>
                  <a:srgbClr val="C00000"/>
                </a:solidFill>
                <a:latin typeface="Times New Roman" panose="02020603050405020304" pitchFamily="18" charset="0"/>
                <a:cs typeface="Times New Roman" panose="02020603050405020304" pitchFamily="18" charset="0"/>
              </a:rPr>
              <a:t> Mahmud</a:t>
            </a:r>
          </a:p>
          <a:p>
            <a:r>
              <a:rPr lang="en-GB" sz="2000" dirty="0">
                <a:solidFill>
                  <a:srgbClr val="C00000"/>
                </a:solidFill>
                <a:latin typeface="Times New Roman" panose="02020603050405020304" pitchFamily="18" charset="0"/>
                <a:cs typeface="Times New Roman" panose="02020603050405020304" pitchFamily="18" charset="0"/>
              </a:rPr>
              <a:t>Lecturer</a:t>
            </a:r>
          </a:p>
          <a:p>
            <a:r>
              <a:rPr lang="en-GB" sz="2000" dirty="0">
                <a:solidFill>
                  <a:srgbClr val="C00000"/>
                </a:solidFill>
                <a:latin typeface="Times New Roman" panose="02020603050405020304" pitchFamily="18" charset="0"/>
                <a:cs typeface="Times New Roman" panose="02020603050405020304" pitchFamily="18" charset="0"/>
              </a:rPr>
              <a:t>Department of Mechanical Engineering</a:t>
            </a:r>
          </a:p>
          <a:p>
            <a:r>
              <a:rPr lang="en-GB" sz="2000" dirty="0">
                <a:solidFill>
                  <a:srgbClr val="C00000"/>
                </a:solidFill>
                <a:latin typeface="Times New Roman" panose="02020603050405020304" pitchFamily="18" charset="0"/>
                <a:cs typeface="Times New Roman" panose="02020603050405020304" pitchFamily="18" charset="0"/>
              </a:rPr>
              <a:t>University of Global Village (UGV), </a:t>
            </a:r>
            <a:r>
              <a:rPr lang="en-GB" sz="2000" dirty="0" err="1">
                <a:solidFill>
                  <a:srgbClr val="C00000"/>
                </a:solidFill>
                <a:latin typeface="Times New Roman" panose="02020603050405020304" pitchFamily="18" charset="0"/>
                <a:cs typeface="Times New Roman" panose="02020603050405020304" pitchFamily="18" charset="0"/>
              </a:rPr>
              <a:t>Barishal</a:t>
            </a:r>
            <a:endParaRPr lang="en-US" sz="20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4724400" cy="868362"/>
          </a:xfrm>
        </p:spPr>
        <p:txBody>
          <a:bodyPr>
            <a:normAutofit/>
          </a:bodyPr>
          <a:lstStyle/>
          <a:p>
            <a:r>
              <a:rPr lang="en-US" sz="4400" dirty="0"/>
              <a:t>Roll bite condition</a:t>
            </a:r>
          </a:p>
        </p:txBody>
      </p:sp>
      <p:sp>
        <p:nvSpPr>
          <p:cNvPr id="3" name="Content Placeholder 2"/>
          <p:cNvSpPr>
            <a:spLocks noGrp="1"/>
          </p:cNvSpPr>
          <p:nvPr>
            <p:ph idx="1"/>
          </p:nvPr>
        </p:nvSpPr>
        <p:spPr>
          <a:xfrm>
            <a:off x="3657600" y="762000"/>
            <a:ext cx="5181600" cy="6096000"/>
          </a:xfrm>
        </p:spPr>
        <p:txBody>
          <a:bodyPr/>
          <a:lstStyle/>
          <a:p>
            <a:pPr algn="just">
              <a:buNone/>
            </a:pPr>
            <a:r>
              <a:rPr lang="en-US" dirty="0"/>
              <a:t>	For the workpiece to enter the throat of the roll, the component of the friction force must be equal to or greater than the horizontal component of the normal force.</a:t>
            </a:r>
          </a:p>
        </p:txBody>
      </p:sp>
      <p:pic>
        <p:nvPicPr>
          <p:cNvPr id="1026" name="Picture 2"/>
          <p:cNvPicPr>
            <a:picLocks noChangeAspect="1" noChangeArrowheads="1"/>
          </p:cNvPicPr>
          <p:nvPr/>
        </p:nvPicPr>
        <p:blipFill>
          <a:blip r:embed="rId2" cstate="print"/>
          <a:srcRect/>
          <a:stretch>
            <a:fillRect/>
          </a:stretch>
        </p:blipFill>
        <p:spPr bwMode="auto">
          <a:xfrm>
            <a:off x="304799" y="866775"/>
            <a:ext cx="3677227" cy="309562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100513" y="4238625"/>
            <a:ext cx="2757487" cy="52921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071938" y="4852988"/>
            <a:ext cx="2230007" cy="785812"/>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7515225" y="5943601"/>
            <a:ext cx="1156447" cy="457200"/>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4305300" y="5943600"/>
            <a:ext cx="1866900" cy="5334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688020" y="457200"/>
            <a:ext cx="7770180" cy="20574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676401" y="2667000"/>
            <a:ext cx="5949992" cy="3733801"/>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47700"/>
            <a:ext cx="9144000" cy="6858000"/>
          </a:xfrm>
        </p:spPr>
        <p:txBody>
          <a:bodyPr/>
          <a:lstStyle/>
          <a:p>
            <a:pPr>
              <a:buNone/>
            </a:pPr>
            <a:r>
              <a:rPr lang="en-US" dirty="0"/>
              <a:t>The maximum reduction</a:t>
            </a:r>
          </a:p>
          <a:p>
            <a:pPr>
              <a:buNone/>
            </a:pPr>
            <a:r>
              <a:rPr lang="en-US" dirty="0"/>
              <a:t>					     from triangle ABC, we have</a:t>
            </a:r>
          </a:p>
          <a:p>
            <a:pPr>
              <a:buNone/>
            </a:pPr>
            <a:endParaRPr lang="en-US" dirty="0"/>
          </a:p>
          <a:p>
            <a:pPr>
              <a:buNone/>
            </a:pPr>
            <a:endParaRPr lang="en-US" dirty="0"/>
          </a:p>
          <a:p>
            <a:pPr>
              <a:buNone/>
            </a:pPr>
            <a:r>
              <a:rPr lang="en-US" dirty="0"/>
              <a:t>						As a is much smaller than</a:t>
            </a:r>
          </a:p>
          <a:p>
            <a:pPr>
              <a:buNone/>
            </a:pPr>
            <a:r>
              <a:rPr lang="en-US" dirty="0"/>
              <a:t>						R, we can then ignore a</a:t>
            </a:r>
            <a:r>
              <a:rPr lang="en-US" baseline="30000" dirty="0"/>
              <a:t>2</a:t>
            </a:r>
          </a:p>
          <a:p>
            <a:pPr>
              <a:buNone/>
            </a:pPr>
            <a:r>
              <a:rPr lang="en-US" baseline="30000" dirty="0"/>
              <a:t>									…….. Eq. 6</a:t>
            </a:r>
          </a:p>
          <a:p>
            <a:pPr>
              <a:buNone/>
            </a:pP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52388" y="533400"/>
            <a:ext cx="4062412" cy="406241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724400" y="1113304"/>
            <a:ext cx="2438400" cy="1129553"/>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886326" y="3200400"/>
            <a:ext cx="2428874" cy="485775"/>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5014912" y="4205605"/>
            <a:ext cx="3071813" cy="381000"/>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1061224" y="4900969"/>
            <a:ext cx="3663176" cy="661631"/>
          </a:xfrm>
          <a:prstGeom prst="rect">
            <a:avLst/>
          </a:prstGeom>
          <a:noFill/>
          <a:ln w="9525">
            <a:noFill/>
            <a:miter lim="800000"/>
            <a:headEnd/>
            <a:tailEnd/>
          </a:ln>
        </p:spPr>
      </p:pic>
      <p:pic>
        <p:nvPicPr>
          <p:cNvPr id="2055" name="Picture 7"/>
          <p:cNvPicPr>
            <a:picLocks noChangeAspect="1" noChangeArrowheads="1"/>
          </p:cNvPicPr>
          <p:nvPr/>
        </p:nvPicPr>
        <p:blipFill>
          <a:blip r:embed="rId7" cstate="print"/>
          <a:srcRect/>
          <a:stretch>
            <a:fillRect/>
          </a:stretch>
        </p:blipFill>
        <p:spPr bwMode="auto">
          <a:xfrm>
            <a:off x="5884718" y="4953000"/>
            <a:ext cx="1963882" cy="514350"/>
          </a:xfrm>
          <a:prstGeom prst="rect">
            <a:avLst/>
          </a:prstGeom>
          <a:noFill/>
          <a:ln w="9525">
            <a:noFill/>
            <a:miter lim="800000"/>
            <a:headEnd/>
            <a:tailEnd/>
          </a:ln>
        </p:spPr>
      </p:pic>
      <p:sp>
        <p:nvSpPr>
          <p:cNvPr id="10" name="Right Arrow 9"/>
          <p:cNvSpPr/>
          <p:nvPr/>
        </p:nvSpPr>
        <p:spPr>
          <a:xfrm flipV="1">
            <a:off x="5029200" y="5105401"/>
            <a:ext cx="457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467600" cy="792162"/>
          </a:xfrm>
        </p:spPr>
        <p:txBody>
          <a:bodyPr>
            <a:normAutofit/>
          </a:bodyPr>
          <a:lstStyle/>
          <a:p>
            <a:r>
              <a:rPr lang="en-US" dirty="0"/>
              <a:t>Problem with roll flattening</a:t>
            </a:r>
          </a:p>
        </p:txBody>
      </p:sp>
      <p:sp>
        <p:nvSpPr>
          <p:cNvPr id="3" name="Content Placeholder 2"/>
          <p:cNvSpPr>
            <a:spLocks noGrp="1"/>
          </p:cNvSpPr>
          <p:nvPr>
            <p:ph idx="1"/>
          </p:nvPr>
        </p:nvSpPr>
        <p:spPr>
          <a:xfrm>
            <a:off x="0" y="990600"/>
            <a:ext cx="9144000" cy="5867400"/>
          </a:xfrm>
        </p:spPr>
        <p:txBody>
          <a:bodyPr>
            <a:normAutofit/>
          </a:bodyPr>
          <a:lstStyle/>
          <a:p>
            <a:pPr algn="just">
              <a:buNone/>
            </a:pPr>
            <a:r>
              <a:rPr lang="en-US" sz="2400" dirty="0"/>
              <a:t>When high forces generated in rolling are transmitted to the workpiece through the rolls, there are two major types of elastic distortions:</a:t>
            </a:r>
          </a:p>
          <a:p>
            <a:pPr marL="494030" indent="-457200" algn="just">
              <a:buAutoNum type="arabicParenR"/>
            </a:pPr>
            <a:r>
              <a:rPr lang="en-US" sz="2400" dirty="0"/>
              <a:t>The rolls tends to bend along their length because the workpiece tends to separate them while they are restrained at their ends.               Thickness variation.</a:t>
            </a:r>
          </a:p>
          <a:p>
            <a:pPr algn="just"/>
            <a:r>
              <a:rPr lang="en-US" sz="2400" dirty="0"/>
              <a:t>The rolls flatten in the region where they contact the workpiece. The radius of the curvature is increased R 	</a:t>
            </a:r>
            <a:r>
              <a:rPr lang="en-US" sz="2400" dirty="0" err="1"/>
              <a:t>R</a:t>
            </a:r>
            <a:r>
              <a:rPr lang="en-US" sz="2400" dirty="0"/>
              <a:t>’</a:t>
            </a:r>
          </a:p>
          <a:p>
            <a:pPr algn="just"/>
            <a:endParaRPr lang="en-US" sz="2400" dirty="0"/>
          </a:p>
          <a:p>
            <a:pPr algn="just">
              <a:buNone/>
            </a:pPr>
            <a:r>
              <a:rPr lang="en-US" sz="2400" dirty="0"/>
              <a:t>According to analysis by Hitchcock, </a:t>
            </a:r>
          </a:p>
          <a:p>
            <a:pPr algn="just">
              <a:buNone/>
            </a:pPr>
            <a:endParaRPr lang="en-US" sz="2400" dirty="0"/>
          </a:p>
        </p:txBody>
      </p:sp>
      <p:cxnSp>
        <p:nvCxnSpPr>
          <p:cNvPr id="5" name="Straight Arrow Connector 4"/>
          <p:cNvCxnSpPr/>
          <p:nvPr/>
        </p:nvCxnSpPr>
        <p:spPr>
          <a:xfrm>
            <a:off x="2133600" y="3124200"/>
            <a:ext cx="8382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772400" y="388620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srcRect/>
          <a:stretch>
            <a:fillRect/>
          </a:stretch>
        </p:blipFill>
        <p:spPr bwMode="auto">
          <a:xfrm>
            <a:off x="1371600" y="5033537"/>
            <a:ext cx="2209800" cy="79049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638800" y="4800601"/>
            <a:ext cx="3075403" cy="1273256"/>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43568" y="6096000"/>
            <a:ext cx="4552950" cy="5334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62008" y="353943"/>
          <a:ext cx="8357061" cy="6511994"/>
        </p:xfrm>
        <a:graphic>
          <a:graphicData uri="http://schemas.openxmlformats.org/drawingml/2006/table">
            <a:tbl>
              <a:tblPr firstRow="1" firstCol="1" bandRow="1"/>
              <a:tblGrid>
                <a:gridCol w="545426">
                  <a:extLst>
                    <a:ext uri="{9D8B030D-6E8A-4147-A177-3AD203B41FA5}">
                      <a16:colId xmlns:a16="http://schemas.microsoft.com/office/drawing/2014/main" val="20000"/>
                    </a:ext>
                  </a:extLst>
                </a:gridCol>
                <a:gridCol w="3669893">
                  <a:extLst>
                    <a:ext uri="{9D8B030D-6E8A-4147-A177-3AD203B41FA5}">
                      <a16:colId xmlns:a16="http://schemas.microsoft.com/office/drawing/2014/main" val="20001"/>
                    </a:ext>
                  </a:extLst>
                </a:gridCol>
                <a:gridCol w="1694873">
                  <a:extLst>
                    <a:ext uri="{9D8B030D-6E8A-4147-A177-3AD203B41FA5}">
                      <a16:colId xmlns:a16="http://schemas.microsoft.com/office/drawing/2014/main" val="20002"/>
                    </a:ext>
                  </a:extLst>
                </a:gridCol>
                <a:gridCol w="1398326">
                  <a:extLst>
                    <a:ext uri="{9D8B030D-6E8A-4147-A177-3AD203B41FA5}">
                      <a16:colId xmlns:a16="http://schemas.microsoft.com/office/drawing/2014/main" val="20003"/>
                    </a:ext>
                  </a:extLst>
                </a:gridCol>
                <a:gridCol w="1048543">
                  <a:extLst>
                    <a:ext uri="{9D8B030D-6E8A-4147-A177-3AD203B41FA5}">
                      <a16:colId xmlns:a16="http://schemas.microsoft.com/office/drawing/2014/main" val="20004"/>
                    </a:ext>
                  </a:extLst>
                </a:gridCol>
              </a:tblGrid>
              <a:tr h="255657">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Week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0554">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0" i="0" kern="1200" dirty="0">
                          <a:solidFill>
                            <a:schemeClr val="tx1"/>
                          </a:solidFill>
                          <a:effectLst/>
                          <a:latin typeface="+mn-lt"/>
                          <a:ea typeface="+mn-ea"/>
                          <a:cs typeface="+mn-cs"/>
                        </a:rPr>
                        <a:t>rolled products, rolling types: flat, shape,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0554">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0" i="0" kern="1200" dirty="0">
                          <a:solidFill>
                            <a:schemeClr val="tx1"/>
                          </a:solidFill>
                          <a:effectLst/>
                          <a:latin typeface="+mn-lt"/>
                          <a:ea typeface="+mn-ea"/>
                          <a:cs typeface="+mn-cs"/>
                        </a:rPr>
                        <a:t>thread, gear, ring rolling, and rolling mill configurations.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3291">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1" i="0" kern="1200" dirty="0">
                          <a:solidFill>
                            <a:schemeClr val="tx1"/>
                          </a:solidFill>
                          <a:effectLst/>
                          <a:latin typeface="+mn-lt"/>
                          <a:ea typeface="+mn-ea"/>
                          <a:cs typeface="+mn-cs"/>
                        </a:rPr>
                        <a:t>Forging;</a:t>
                      </a:r>
                      <a:r>
                        <a:rPr lang="en-US" sz="1100" b="0" i="0" kern="1200" dirty="0">
                          <a:solidFill>
                            <a:schemeClr val="tx1"/>
                          </a:solidFill>
                          <a:effectLst/>
                          <a:latin typeface="+mn-lt"/>
                          <a:ea typeface="+mn-ea"/>
                          <a:cs typeface="+mn-cs"/>
                        </a:rPr>
                        <a:t> open die, impression die, press, upset, roll, net shape, isothermal forging and swaging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 Field visit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3702">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1" i="0" kern="1200" dirty="0">
                          <a:solidFill>
                            <a:schemeClr val="tx1"/>
                          </a:solidFill>
                          <a:effectLst/>
                          <a:latin typeface="+mn-lt"/>
                          <a:ea typeface="+mn-ea"/>
                          <a:cs typeface="+mn-cs"/>
                        </a:rPr>
                        <a:t>Extrusion;</a:t>
                      </a:r>
                      <a:r>
                        <a:rPr lang="en-US" sz="1100" b="0" i="0" kern="1200" dirty="0">
                          <a:solidFill>
                            <a:schemeClr val="tx1"/>
                          </a:solidFill>
                          <a:effectLst/>
                          <a:latin typeface="+mn-lt"/>
                          <a:ea typeface="+mn-ea"/>
                          <a:cs typeface="+mn-cs"/>
                        </a:rPr>
                        <a:t> solid &amp; hollow shapes, direct &amp; indirect, hot &amp; cold, continuous &amp; discrete, impact extrusion, hydrostatic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CLO1, CLO3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3702">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0" i="0" kern="1200" dirty="0">
                          <a:solidFill>
                            <a:schemeClr val="tx1"/>
                          </a:solidFill>
                          <a:effectLst/>
                          <a:latin typeface="+mn-lt"/>
                          <a:ea typeface="+mn-ea"/>
                          <a:cs typeface="+mn-cs"/>
                        </a:rPr>
                        <a:t>Sand casting, molding, heating and pouring, solidification and cooling. Pattern: making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Project exhibition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4443">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1"/>
                      <a:r>
                        <a:rPr lang="en-US" sz="1200" b="0" i="0" kern="1200" dirty="0">
                          <a:solidFill>
                            <a:schemeClr val="tx1"/>
                          </a:solidFill>
                          <a:effectLst/>
                          <a:latin typeface="+mn-lt"/>
                          <a:ea typeface="+mn-ea"/>
                          <a:cs typeface="+mn-cs"/>
                        </a:rPr>
                        <a:t>material, types, construction, pattern allowances.</a:t>
                      </a: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3291">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1" i="0" kern="1200" dirty="0">
                          <a:solidFill>
                            <a:schemeClr val="tx1"/>
                          </a:solidFill>
                          <a:effectLst/>
                          <a:latin typeface="+mn-lt"/>
                          <a:ea typeface="+mn-ea"/>
                          <a:cs typeface="+mn-cs"/>
                        </a:rPr>
                        <a:t>Core:</a:t>
                      </a:r>
                      <a:r>
                        <a:rPr lang="en-US" sz="1100" b="0" i="0" kern="1200" dirty="0">
                          <a:solidFill>
                            <a:schemeClr val="tx1"/>
                          </a:solidFill>
                          <a:effectLst/>
                          <a:latin typeface="+mn-lt"/>
                          <a:ea typeface="+mn-ea"/>
                          <a:cs typeface="+mn-cs"/>
                        </a:rPr>
                        <a:t> making, types, sand conditioning, testing of sand, molding process, tools and equipment, molding machines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CLO1, CLO4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83291">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kern="1200" dirty="0">
                          <a:solidFill>
                            <a:schemeClr val="tx1"/>
                          </a:solidFill>
                          <a:effectLst/>
                          <a:latin typeface="+mn-lt"/>
                          <a:ea typeface="+mn-ea"/>
                          <a:cs typeface="+mn-cs"/>
                        </a:rPr>
                        <a:t>,</a:t>
                      </a:r>
                      <a:r>
                        <a:rPr lang="en-US" sz="1100" b="0" i="0" kern="1200" dirty="0">
                          <a:solidFill>
                            <a:schemeClr val="tx1"/>
                          </a:solidFill>
                          <a:effectLst/>
                          <a:latin typeface="+mn-lt"/>
                          <a:ea typeface="+mn-ea"/>
                          <a:cs typeface="+mn-cs"/>
                        </a:rPr>
                        <a:t>different types of casting, cleaning and finishing of castings, inspection of castings.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90554">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1" i="0" u="sng" kern="1200" dirty="0">
                          <a:solidFill>
                            <a:schemeClr val="tx1"/>
                          </a:solidFill>
                          <a:effectLst/>
                          <a:latin typeface="+mn-lt"/>
                          <a:ea typeface="+mn-ea"/>
                          <a:cs typeface="+mn-cs"/>
                        </a:rPr>
                        <a:t>Welding Processes:</a:t>
                      </a:r>
                      <a:r>
                        <a:rPr lang="en-US" sz="1100" b="0" i="0" kern="1200" dirty="0">
                          <a:solidFill>
                            <a:schemeClr val="tx1"/>
                          </a:solidFill>
                          <a:effectLst/>
                          <a:latin typeface="+mn-lt"/>
                          <a:ea typeface="+mn-ea"/>
                          <a:cs typeface="+mn-cs"/>
                        </a:rPr>
                        <a:t> Classification, Fusion welding and its types such as </a:t>
                      </a:r>
                      <a:r>
                        <a:rPr lang="en-US" sz="1100" b="0" i="0" kern="1200" dirty="0" err="1">
                          <a:solidFill>
                            <a:schemeClr val="tx1"/>
                          </a:solidFill>
                          <a:effectLst/>
                          <a:latin typeface="+mn-lt"/>
                          <a:ea typeface="+mn-ea"/>
                          <a:cs typeface="+mn-cs"/>
                        </a:rPr>
                        <a:t>oxyfuel</a:t>
                      </a:r>
                      <a:r>
                        <a:rPr lang="en-US" sz="1100" b="0" i="0" kern="1200" dirty="0">
                          <a:solidFill>
                            <a:schemeClr val="tx1"/>
                          </a:solidFill>
                          <a:effectLst/>
                          <a:latin typeface="+mn-lt"/>
                          <a:ea typeface="+mn-ea"/>
                          <a:cs typeface="+mn-cs"/>
                        </a:rPr>
                        <a:t> gas welding and oxygen torch cutting,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90554">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0" i="0" kern="1200" dirty="0">
                          <a:solidFill>
                            <a:schemeClr val="tx1"/>
                          </a:solidFill>
                          <a:effectLst/>
                          <a:latin typeface="+mn-lt"/>
                          <a:ea typeface="+mn-ea"/>
                          <a:cs typeface="+mn-cs"/>
                        </a:rPr>
                        <a:t>arc welding (shielded metal, flux cored, gas metal, submerged, gas tungsten, plasma, stud welding, Arc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78984">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0" i="0" kern="1200" dirty="0">
                          <a:solidFill>
                            <a:schemeClr val="tx1"/>
                          </a:solidFill>
                          <a:effectLst/>
                          <a:latin typeface="+mn-lt"/>
                          <a:ea typeface="+mn-ea"/>
                          <a:cs typeface="+mn-cs"/>
                        </a:rPr>
                        <a:t>resistance welding (spot, seam and projection. Heating, pressure, current control and power supply for resistance welding).</a:t>
                      </a:r>
                      <a:br>
                        <a:rPr lang="en-US" sz="1100" dirty="0"/>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7468">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0" i="0" kern="1200" dirty="0">
                          <a:solidFill>
                            <a:schemeClr val="tx1"/>
                          </a:solidFill>
                          <a:effectLst/>
                          <a:latin typeface="+mn-lt"/>
                          <a:ea typeface="+mn-ea"/>
                          <a:cs typeface="+mn-cs"/>
                        </a:rPr>
                        <a:t>Solid state welding and its types including diffusion welding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Project exhibition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CLO3, CLO3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83291">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0" i="0" kern="1200" dirty="0">
                          <a:solidFill>
                            <a:schemeClr val="tx1"/>
                          </a:solidFill>
                          <a:effectLst/>
                          <a:latin typeface="+mn-lt"/>
                          <a:ea typeface="+mn-ea"/>
                          <a:cs typeface="+mn-cs"/>
                        </a:rPr>
                        <a:t>friction welding and ultrasonic welding.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69983">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1" i="0" u="sng" kern="1200" dirty="0">
                          <a:solidFill>
                            <a:schemeClr val="tx1"/>
                          </a:solidFill>
                          <a:effectLst/>
                          <a:latin typeface="+mn-lt"/>
                          <a:ea typeface="+mn-ea"/>
                          <a:cs typeface="+mn-cs"/>
                        </a:rPr>
                        <a:t>Fabrication of Plastics:</a:t>
                      </a:r>
                      <a:r>
                        <a:rPr lang="en-US" sz="1100" b="0" i="0" kern="1200" dirty="0">
                          <a:solidFill>
                            <a:schemeClr val="tx1"/>
                          </a:solidFill>
                          <a:effectLst/>
                          <a:latin typeface="+mn-lt"/>
                          <a:ea typeface="+mn-ea"/>
                          <a:cs typeface="+mn-cs"/>
                        </a:rPr>
                        <a:t> Casting, Blow molding and its types,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83291">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0" i="0" kern="1200" dirty="0">
                          <a:solidFill>
                            <a:schemeClr val="tx1"/>
                          </a:solidFill>
                          <a:effectLst/>
                          <a:latin typeface="+mn-lt"/>
                          <a:ea typeface="+mn-ea"/>
                          <a:cs typeface="+mn-cs"/>
                        </a:rPr>
                        <a:t>Compression molding, Transfer molding, Cold molding,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90239">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b="0" i="0" kern="1200" dirty="0">
                          <a:solidFill>
                            <a:schemeClr val="tx1"/>
                          </a:solidFill>
                          <a:effectLst/>
                          <a:latin typeface="+mn-lt"/>
                          <a:ea typeface="+mn-ea"/>
                          <a:cs typeface="+mn-cs"/>
                        </a:rPr>
                        <a:t>mold design and construction, types of mold,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338" marR="41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3" name="Rectangle 1"/>
          <p:cNvSpPr>
            <a:spLocks noChangeArrowheads="1"/>
          </p:cNvSpPr>
          <p:nvPr/>
        </p:nvSpPr>
        <p:spPr bwMode="auto">
          <a:xfrm>
            <a:off x="85964" y="15389"/>
            <a:ext cx="85331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Course plan specifying content, CLOs, teaching learning and assessment strategy mapped with CLOs</a:t>
            </a:r>
            <a:endParaRPr kumimoji="0" lang="en-US" sz="16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Simplified analysis of rolling load</a:t>
            </a:r>
          </a:p>
        </p:txBody>
      </p:sp>
      <p:sp>
        <p:nvSpPr>
          <p:cNvPr id="3" name="Content Placeholder 2"/>
          <p:cNvSpPr>
            <a:spLocks noGrp="1"/>
          </p:cNvSpPr>
          <p:nvPr>
            <p:ph idx="1"/>
          </p:nvPr>
        </p:nvSpPr>
        <p:spPr>
          <a:xfrm>
            <a:off x="457200" y="1600200"/>
            <a:ext cx="8305800" cy="5257800"/>
          </a:xfrm>
        </p:spPr>
        <p:txBody>
          <a:bodyPr>
            <a:normAutofit fontScale="85000" lnSpcReduction="20000"/>
          </a:bodyPr>
          <a:lstStyle/>
          <a:p>
            <a:pPr algn="just">
              <a:buNone/>
            </a:pPr>
            <a:r>
              <a:rPr lang="en-US" dirty="0"/>
              <a:t>The main variables in rolling are:</a:t>
            </a:r>
          </a:p>
          <a:p>
            <a:pPr algn="just">
              <a:buNone/>
            </a:pPr>
            <a:r>
              <a:rPr lang="en-US" dirty="0"/>
              <a:t>	• The roll diameter.</a:t>
            </a:r>
          </a:p>
          <a:p>
            <a:pPr algn="just">
              <a:buNone/>
            </a:pPr>
            <a:r>
              <a:rPr lang="en-US" dirty="0"/>
              <a:t>	• The deformation resistance of the metal as influenced by metallurgy, temperature and strain rate.</a:t>
            </a:r>
          </a:p>
          <a:p>
            <a:pPr algn="just">
              <a:buNone/>
            </a:pPr>
            <a:r>
              <a:rPr lang="en-US" dirty="0"/>
              <a:t>	• The friction between the rolls and the workpiece.</a:t>
            </a:r>
          </a:p>
          <a:p>
            <a:pPr algn="just">
              <a:buNone/>
            </a:pPr>
            <a:r>
              <a:rPr lang="en-US" dirty="0"/>
              <a:t>	• The presence of the front tension and/or back tension in the plane of the sheet.</a:t>
            </a:r>
          </a:p>
          <a:p>
            <a:pPr algn="just"/>
            <a:endParaRPr lang="en-US" dirty="0"/>
          </a:p>
          <a:p>
            <a:pPr algn="just">
              <a:buNone/>
            </a:pPr>
            <a:r>
              <a:rPr lang="en-US" dirty="0"/>
              <a:t>We consider in three conditions:</a:t>
            </a:r>
          </a:p>
          <a:p>
            <a:pPr algn="just">
              <a:buNone/>
            </a:pPr>
            <a:r>
              <a:rPr lang="en-US" dirty="0"/>
              <a:t>	1) No friction condition</a:t>
            </a:r>
          </a:p>
          <a:p>
            <a:pPr algn="just">
              <a:buNone/>
            </a:pPr>
            <a:r>
              <a:rPr lang="en-US" dirty="0"/>
              <a:t>	2) Normal friction condition</a:t>
            </a:r>
          </a:p>
          <a:p>
            <a:pPr algn="just">
              <a:buNone/>
            </a:pPr>
            <a:r>
              <a:rPr lang="en-US" dirty="0"/>
              <a:t>	3) Sticky friction condition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48665"/>
            <a:ext cx="9144000" cy="5118735"/>
          </a:xfrm>
        </p:spPr>
        <p:txBody>
          <a:bodyPr>
            <a:normAutofit/>
          </a:bodyPr>
          <a:lstStyle/>
          <a:p>
            <a:pPr algn="just">
              <a:buNone/>
            </a:pPr>
            <a:r>
              <a:rPr lang="en-US" sz="2800" dirty="0"/>
              <a:t>Therefore the rolling load P increases with the roll radius R</a:t>
            </a:r>
            <a:r>
              <a:rPr lang="en-US" sz="2800" baseline="30000" dirty="0"/>
              <a:t>1/2</a:t>
            </a:r>
            <a:r>
              <a:rPr lang="en-US" sz="2800" dirty="0"/>
              <a:t> , depending on the contribution from the friction hill.</a:t>
            </a:r>
          </a:p>
          <a:p>
            <a:pPr algn="just">
              <a:buNone/>
            </a:pPr>
            <a:r>
              <a:rPr lang="en-US" sz="2800" dirty="0"/>
              <a:t>The rolling load also increases as the sheet entering the rolls becomes thinner ( due to the term </a:t>
            </a:r>
            <a:r>
              <a:rPr lang="en-US" sz="2800" dirty="0" err="1"/>
              <a:t>e</a:t>
            </a:r>
            <a:r>
              <a:rPr lang="en-US" sz="2800" baseline="30000" dirty="0" err="1"/>
              <a:t>Q</a:t>
            </a:r>
            <a:r>
              <a:rPr lang="en-US" sz="2800" dirty="0"/>
              <a:t> ).</a:t>
            </a:r>
          </a:p>
          <a:p>
            <a:pPr algn="just">
              <a:buNone/>
            </a:pPr>
            <a:r>
              <a:rPr lang="en-US" sz="2800" dirty="0"/>
              <a:t>At one point, no further reduction in thickness can be achieved if the deformation resistance of the sheet are both severely elastically deformed.</a:t>
            </a:r>
          </a:p>
          <a:p>
            <a:pPr algn="just">
              <a:buNone/>
            </a:pPr>
            <a:r>
              <a:rPr lang="en-US" sz="2800" dirty="0"/>
              <a:t>Small diameter rolls which are properly stiffened against deflection by backup rolls can produce a greater reduction before roll flattening become significant and no further reduction of the sheet is possible.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858000"/>
          </a:xfrm>
        </p:spPr>
        <p:txBody>
          <a:bodyPr/>
          <a:lstStyle/>
          <a:p>
            <a:pPr algn="just"/>
            <a:r>
              <a:rPr lang="en-US" dirty="0"/>
              <a:t>Frictional force is needed to pull the metal into the rolls and responsible for a large portion of the rolling load.</a:t>
            </a:r>
          </a:p>
          <a:p>
            <a:pPr algn="just"/>
            <a:r>
              <a:rPr lang="en-US" dirty="0"/>
              <a:t>High friction results in high rolling load, a steep friction hill and great tendency for edge cracking.</a:t>
            </a:r>
          </a:p>
          <a:p>
            <a:pPr algn="just"/>
            <a:r>
              <a:rPr lang="en-US" dirty="0"/>
              <a:t>The friction varies from point to point along the contact arc of the roll. However it is very difficult to measure this variation in µ, all theory of rolling are forced to assume a constant coefficient of friction.</a:t>
            </a:r>
          </a:p>
          <a:p>
            <a:pPr algn="just"/>
            <a:r>
              <a:rPr lang="en-US" dirty="0"/>
              <a:t>For cold-rolling with lubricants, µ ~ 0.05 – 0.10</a:t>
            </a:r>
          </a:p>
          <a:p>
            <a:pPr algn="just"/>
            <a:r>
              <a:rPr lang="en-US" dirty="0"/>
              <a:t>For hot rolling, µ ~ 0.2 up to sticky condition.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229600" cy="4525963"/>
          </a:xfrm>
        </p:spPr>
        <p:txBody>
          <a:bodyPr/>
          <a:lstStyle/>
          <a:p>
            <a:pPr algn="ctr"/>
            <a:endParaRPr lang="en-US" b="1" dirty="0"/>
          </a:p>
          <a:p>
            <a:pPr algn="ctr"/>
            <a:endParaRPr lang="en-US" b="1" dirty="0"/>
          </a:p>
          <a:p>
            <a:pPr algn="ctr"/>
            <a:endParaRPr lang="en-US" b="1" dirty="0"/>
          </a:p>
          <a:p>
            <a:pPr marL="0" indent="0" algn="ctr">
              <a:buNone/>
            </a:pPr>
            <a:r>
              <a:rPr lang="en-US" sz="8000" b="1" dirty="0"/>
              <a:t>Week 3</a:t>
            </a:r>
          </a:p>
          <a:p>
            <a:pPr algn="ctr"/>
            <a:endParaRPr lang="en-US" sz="8000"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Variables</a:t>
            </a:r>
          </a:p>
        </p:txBody>
      </p:sp>
      <p:sp>
        <p:nvSpPr>
          <p:cNvPr id="3" name="Content Placeholder 2"/>
          <p:cNvSpPr>
            <a:spLocks noGrp="1"/>
          </p:cNvSpPr>
          <p:nvPr>
            <p:ph idx="1"/>
          </p:nvPr>
        </p:nvSpPr>
        <p:spPr/>
        <p:txBody>
          <a:bodyPr>
            <a:normAutofit lnSpcReduction="10000"/>
          </a:bodyPr>
          <a:lstStyle/>
          <a:p>
            <a:r>
              <a:rPr lang="en-US" dirty="0"/>
              <a:t>Diameter of the roll</a:t>
            </a:r>
          </a:p>
          <a:p>
            <a:r>
              <a:rPr lang="en-US" dirty="0"/>
              <a:t>Angle of bite</a:t>
            </a:r>
          </a:p>
          <a:p>
            <a:r>
              <a:rPr lang="en-US" dirty="0"/>
              <a:t>Speed of rolling</a:t>
            </a:r>
          </a:p>
          <a:p>
            <a:r>
              <a:rPr lang="en-US" dirty="0"/>
              <a:t>Strength of the work material</a:t>
            </a:r>
          </a:p>
          <a:p>
            <a:r>
              <a:rPr lang="en-US" dirty="0"/>
              <a:t>Temperature</a:t>
            </a:r>
          </a:p>
          <a:p>
            <a:r>
              <a:rPr lang="en-US" dirty="0"/>
              <a:t>Roll gap or draft</a:t>
            </a:r>
          </a:p>
          <a:p>
            <a:r>
              <a:rPr lang="en-US" dirty="0"/>
              <a:t>Co-efficient of friction</a:t>
            </a:r>
          </a:p>
          <a:p>
            <a:r>
              <a:rPr lang="en-US" dirty="0"/>
              <a:t>Dimensions of the sheet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4665" y="0"/>
            <a:ext cx="9114672" cy="6857999"/>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0" y="0"/>
            <a:ext cx="6324600" cy="68580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6324601" y="0"/>
            <a:ext cx="2819400"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1508" y="0"/>
            <a:ext cx="9145508" cy="6858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139" y="27303"/>
            <a:ext cx="5638800" cy="1143000"/>
          </a:xfrm>
        </p:spPr>
        <p:txBody>
          <a:bodyPr>
            <a:normAutofit/>
          </a:bodyPr>
          <a:lstStyle/>
          <a:p>
            <a:r>
              <a:rPr lang="en-US" sz="6000" dirty="0">
                <a:solidFill>
                  <a:schemeClr val="tx2"/>
                </a:solidFill>
              </a:rPr>
              <a:t>Forging</a:t>
            </a:r>
          </a:p>
        </p:txBody>
      </p:sp>
      <p:pic>
        <p:nvPicPr>
          <p:cNvPr id="31746" name="Picture 2" descr="http://www.parmarlabs.com/wp-content/uploads/2012/05/barrel_forging_2009_by_irishmage-d3fo0u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977" y="1371600"/>
            <a:ext cx="4932219" cy="3280647"/>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744" y="4038600"/>
            <a:ext cx="3686395" cy="263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740" y="1170302"/>
            <a:ext cx="3720399" cy="2792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784" y="4800599"/>
            <a:ext cx="2573215" cy="193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977" y="34640"/>
            <a:ext cx="1475239" cy="130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03135"/>
            <a:ext cx="6172200" cy="792980"/>
          </a:xfrm>
        </p:spPr>
        <p:txBody>
          <a:bodyPr>
            <a:normAutofit/>
          </a:bodyPr>
          <a:lstStyle/>
          <a:p>
            <a:r>
              <a:rPr lang="en-US" sz="3600" dirty="0">
                <a:solidFill>
                  <a:srgbClr val="00659B"/>
                </a:solidFill>
                <a:latin typeface="Arial" panose="020B0604020202020204"/>
              </a:rPr>
              <a:t>Forging</a:t>
            </a:r>
            <a:endParaRPr lang="en-US" sz="3600" dirty="0"/>
          </a:p>
        </p:txBody>
      </p:sp>
      <p:sp>
        <p:nvSpPr>
          <p:cNvPr id="3" name="Content Placeholder 2"/>
          <p:cNvSpPr>
            <a:spLocks noGrp="1"/>
          </p:cNvSpPr>
          <p:nvPr>
            <p:ph idx="1"/>
          </p:nvPr>
        </p:nvSpPr>
        <p:spPr>
          <a:xfrm>
            <a:off x="55418" y="533400"/>
            <a:ext cx="9109364" cy="6172200"/>
          </a:xfrm>
        </p:spPr>
        <p:txBody>
          <a:bodyPr>
            <a:noAutofit/>
          </a:bodyPr>
          <a:lstStyle/>
          <a:p>
            <a:r>
              <a:rPr lang="en-US" sz="2300" dirty="0">
                <a:solidFill>
                  <a:srgbClr val="000000"/>
                </a:solidFill>
                <a:latin typeface="Arial" panose="020B0604020202020204"/>
              </a:rPr>
              <a:t>Forging denotes a family of process to make discrete parts in which plastic deformation take place by compressive forces applied through various dies and tooling</a:t>
            </a:r>
            <a:endParaRPr lang="en-US" sz="2300" dirty="0">
              <a:solidFill>
                <a:srgbClr val="FF0000"/>
              </a:solidFill>
              <a:latin typeface="Arial" panose="020B0604020202020204"/>
            </a:endParaRPr>
          </a:p>
          <a:p>
            <a:pPr>
              <a:buFont typeface="Wingdings" panose="05000000000000000000" pitchFamily="2" charset="2"/>
              <a:buChar char="Ø"/>
            </a:pPr>
            <a:r>
              <a:rPr lang="en-US" sz="2300" dirty="0">
                <a:solidFill>
                  <a:srgbClr val="CD0000"/>
                </a:solidFill>
                <a:latin typeface="Wingdings-Regular"/>
              </a:rPr>
              <a:t> forging is one of the </a:t>
            </a:r>
            <a:r>
              <a:rPr lang="en-US" sz="2300" dirty="0">
                <a:solidFill>
                  <a:srgbClr val="000000"/>
                </a:solidFill>
                <a:latin typeface="Arial" panose="020B0604020202020204"/>
              </a:rPr>
              <a:t>Oldest metalworking operations known, dating back too 5000 B.C and used in making parts with a wide range of sizes and shapes and from a variety of material.</a:t>
            </a:r>
          </a:p>
          <a:p>
            <a:pPr>
              <a:buFont typeface="Wingdings" panose="05000000000000000000" pitchFamily="2" charset="2"/>
              <a:buChar char="Ø"/>
            </a:pPr>
            <a:r>
              <a:rPr lang="en-US" sz="2300" dirty="0">
                <a:solidFill>
                  <a:srgbClr val="000000"/>
                </a:solidFill>
                <a:latin typeface="Arial" panose="020B0604020202020204"/>
              </a:rPr>
              <a:t>Simple forgings can be made with a heavy hammer and an anvil by techniques practiced by blacksmiths for centuries.</a:t>
            </a:r>
          </a:p>
          <a:p>
            <a:pPr>
              <a:buFont typeface="Wingdings" panose="05000000000000000000" pitchFamily="2" charset="2"/>
              <a:buChar char="Ø"/>
            </a:pPr>
            <a:r>
              <a:rPr lang="en-US" sz="2300" dirty="0">
                <a:solidFill>
                  <a:srgbClr val="000000"/>
                </a:solidFill>
                <a:latin typeface="Arial" panose="020B0604020202020204"/>
              </a:rPr>
              <a:t>Typical parts, now mostly made on modern machinery and at high production rates are :  automotive engine components, [engine crankshafts, connecting rods, gears], turbine disc, </a:t>
            </a:r>
            <a:r>
              <a:rPr lang="fr-FR" sz="2300" dirty="0">
                <a:solidFill>
                  <a:srgbClr val="000000"/>
                </a:solidFill>
                <a:latin typeface="Arial" panose="020B0604020202020204"/>
              </a:rPr>
              <a:t>Aircraft structural components, jet engin, turbine parts</a:t>
            </a:r>
          </a:p>
          <a:p>
            <a:r>
              <a:rPr lang="en-US" sz="2300" dirty="0">
                <a:solidFill>
                  <a:srgbClr val="00659B"/>
                </a:solidFill>
                <a:latin typeface="Wingdings-Regular"/>
              </a:rPr>
              <a:t> </a:t>
            </a:r>
            <a:r>
              <a:rPr lang="en-US" sz="2300" dirty="0">
                <a:solidFill>
                  <a:srgbClr val="000000"/>
                </a:solidFill>
                <a:latin typeface="Arial" panose="020B0604020202020204"/>
              </a:rPr>
              <a:t>Also, basic metals industries use forging to establish basic shape of large and small parts that are subsequently machined to final geometry and size</a:t>
            </a:r>
          </a:p>
          <a:p>
            <a:r>
              <a:rPr lang="en-US" sz="2300" dirty="0">
                <a:solidFill>
                  <a:srgbClr val="000000"/>
                </a:solidFill>
                <a:latin typeface="Arial" panose="020B0604020202020204"/>
              </a:rPr>
              <a:t>The forging process can produce parts that are in the category of net-shape manufacturing.</a:t>
            </a:r>
            <a:endParaRPr lang="en-US" sz="23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0785"/>
            <a:ext cx="609600" cy="53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38413" y="1344067"/>
          <a:ext cx="7599680" cy="4841875"/>
        </p:xfrm>
        <a:graphic>
          <a:graphicData uri="http://schemas.openxmlformats.org/drawingml/2006/table">
            <a:tbl>
              <a:tblPr firstRow="1" firstCol="1" lastRow="1" lastCol="1" bandRow="1" bandCol="1">
                <a:tableStyleId>{5C22544A-7EE6-4342-B048-85BDC9FD1C3A}</a:tableStyleId>
              </a:tblPr>
              <a:tblGrid>
                <a:gridCol w="1266825">
                  <a:extLst>
                    <a:ext uri="{9D8B030D-6E8A-4147-A177-3AD203B41FA5}">
                      <a16:colId xmlns:a16="http://schemas.microsoft.com/office/drawing/2014/main" val="20000"/>
                    </a:ext>
                  </a:extLst>
                </a:gridCol>
                <a:gridCol w="1237615">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09040">
                  <a:extLst>
                    <a:ext uri="{9D8B030D-6E8A-4147-A177-3AD203B41FA5}">
                      <a16:colId xmlns:a16="http://schemas.microsoft.com/office/drawing/2014/main" val="20003"/>
                    </a:ext>
                  </a:extLst>
                </a:gridCol>
                <a:gridCol w="856615">
                  <a:extLst>
                    <a:ext uri="{9D8B030D-6E8A-4147-A177-3AD203B41FA5}">
                      <a16:colId xmlns:a16="http://schemas.microsoft.com/office/drawing/2014/main" val="20004"/>
                    </a:ext>
                  </a:extLst>
                </a:gridCol>
                <a:gridCol w="1734185">
                  <a:extLst>
                    <a:ext uri="{9D8B030D-6E8A-4147-A177-3AD203B41FA5}">
                      <a16:colId xmlns:a16="http://schemas.microsoft.com/office/drawing/2014/main" val="20005"/>
                    </a:ext>
                  </a:extLst>
                </a:gridCol>
              </a:tblGrid>
              <a:tr h="1845310">
                <a:tc>
                  <a:txBody>
                    <a:bodyPr/>
                    <a:lstStyle/>
                    <a:p>
                      <a:pPr marL="68580" marR="141605">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Bloom's</a:t>
                      </a:r>
                      <a:r>
                        <a:rPr lang="en-US" sz="1235" spc="-75" dirty="0">
                          <a:solidFill>
                            <a:schemeClr val="tx1"/>
                          </a:solidFill>
                          <a:effectLst/>
                          <a:latin typeface="Times New Roman" panose="02020603050405020304" pitchFamily="18" charset="0"/>
                          <a:cs typeface="Times New Roman" panose="02020603050405020304" pitchFamily="18" charset="0"/>
                        </a:rPr>
                        <a:t> </a:t>
                      </a:r>
                      <a:r>
                        <a:rPr lang="en-US" sz="1235" dirty="0">
                          <a:solidFill>
                            <a:schemeClr val="tx1"/>
                          </a:solidFill>
                          <a:effectLst/>
                          <a:latin typeface="Times New Roman" panose="02020603050405020304" pitchFamily="18" charset="0"/>
                          <a:cs typeface="Times New Roman" panose="02020603050405020304" pitchFamily="18" charset="0"/>
                        </a:rPr>
                        <a:t>Category</a:t>
                      </a:r>
                      <a:r>
                        <a:rPr lang="en-US" sz="1235" spc="-285" dirty="0">
                          <a:solidFill>
                            <a:schemeClr val="tx1"/>
                          </a:solidFill>
                          <a:effectLst/>
                          <a:latin typeface="Times New Roman" panose="02020603050405020304" pitchFamily="18" charset="0"/>
                          <a:cs typeface="Times New Roman" panose="02020603050405020304" pitchFamily="18" charset="0"/>
                        </a:rPr>
                        <a:t> </a:t>
                      </a:r>
                      <a:r>
                        <a:rPr lang="en-US" sz="1235" dirty="0">
                          <a:solidFill>
                            <a:schemeClr val="tx1"/>
                          </a:solidFill>
                          <a:effectLst/>
                          <a:latin typeface="Times New Roman" panose="02020603050405020304" pitchFamily="18" charset="0"/>
                          <a:cs typeface="Times New Roman" panose="02020603050405020304" pitchFamily="18" charset="0"/>
                        </a:rPr>
                        <a:t>Marks</a:t>
                      </a:r>
                      <a:r>
                        <a:rPr lang="en-US" sz="1235" spc="-5" dirty="0">
                          <a:solidFill>
                            <a:schemeClr val="tx1"/>
                          </a:solidFill>
                          <a:effectLst/>
                          <a:latin typeface="Times New Roman" panose="02020603050405020304" pitchFamily="18" charset="0"/>
                          <a:cs typeface="Times New Roman" panose="02020603050405020304" pitchFamily="18" charset="0"/>
                        </a:rPr>
                        <a:t> </a:t>
                      </a:r>
                      <a:r>
                        <a:rPr lang="en-US" sz="1235" dirty="0">
                          <a:solidFill>
                            <a:schemeClr val="tx1"/>
                          </a:solidFill>
                          <a:effectLst/>
                          <a:latin typeface="Times New Roman" panose="02020603050405020304" pitchFamily="18" charset="0"/>
                          <a:cs typeface="Times New Roman" panose="02020603050405020304" pitchFamily="18" charset="0"/>
                        </a:rPr>
                        <a:t>(out</a:t>
                      </a:r>
                      <a:r>
                        <a:rPr lang="en-US" sz="1235" spc="-5" dirty="0">
                          <a:solidFill>
                            <a:schemeClr val="tx1"/>
                          </a:solidFill>
                          <a:effectLst/>
                          <a:latin typeface="Times New Roman" panose="02020603050405020304" pitchFamily="18" charset="0"/>
                          <a:cs typeface="Times New Roman" panose="02020603050405020304" pitchFamily="18" charset="0"/>
                        </a:rPr>
                        <a:t> </a:t>
                      </a:r>
                      <a:r>
                        <a:rPr lang="en-US" sz="1235" dirty="0">
                          <a:solidFill>
                            <a:schemeClr val="tx1"/>
                          </a:solidFill>
                          <a:effectLst/>
                          <a:latin typeface="Times New Roman" panose="02020603050405020304" pitchFamily="18" charset="0"/>
                          <a:cs typeface="Times New Roman" panose="02020603050405020304" pitchFamily="18" charset="0"/>
                        </a:rPr>
                        <a:t>of</a:t>
                      </a:r>
                      <a:r>
                        <a:rPr lang="en-US" sz="1235" spc="5" dirty="0">
                          <a:solidFill>
                            <a:schemeClr val="tx1"/>
                          </a:solidFill>
                          <a:effectLst/>
                          <a:latin typeface="Times New Roman" panose="02020603050405020304" pitchFamily="18" charset="0"/>
                          <a:cs typeface="Times New Roman" panose="02020603050405020304" pitchFamily="18" charset="0"/>
                        </a:rPr>
                        <a:t> 9</a:t>
                      </a:r>
                      <a:r>
                        <a:rPr lang="en-US" sz="1235" dirty="0">
                          <a:solidFill>
                            <a:schemeClr val="tx1"/>
                          </a:solidFill>
                          <a:effectLst/>
                          <a:latin typeface="Times New Roman" panose="02020603050405020304" pitchFamily="18" charset="0"/>
                          <a:cs typeface="Times New Roman" panose="02020603050405020304" pitchFamily="18" charset="0"/>
                        </a:rPr>
                        <a:t>0)</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7345" marR="346075" algn="ctr">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Tests (45)</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79425" marR="203835" indent="-266700">
                        <a:lnSpc>
                          <a:spcPct val="150000"/>
                        </a:lnSpc>
                        <a:spcBef>
                          <a:spcPts val="0"/>
                        </a:spcBef>
                        <a:spcAft>
                          <a:spcPts val="0"/>
                        </a:spcAft>
                      </a:pPr>
                      <a:r>
                        <a:rPr lang="en-US" sz="1235" spc="-5" dirty="0">
                          <a:solidFill>
                            <a:schemeClr val="tx1"/>
                          </a:solidFill>
                          <a:effectLst/>
                          <a:latin typeface="Times New Roman" panose="02020603050405020304" pitchFamily="18" charset="0"/>
                          <a:cs typeface="Times New Roman" panose="02020603050405020304" pitchFamily="18" charset="0"/>
                        </a:rPr>
                        <a:t>Assignments</a:t>
                      </a:r>
                      <a:r>
                        <a:rPr lang="en-US" sz="1235" spc="-285" dirty="0">
                          <a:solidFill>
                            <a:schemeClr val="tx1"/>
                          </a:solidFill>
                          <a:effectLst/>
                          <a:latin typeface="Times New Roman" panose="02020603050405020304" pitchFamily="18" charset="0"/>
                          <a:cs typeface="Times New Roman" panose="02020603050405020304" pitchFamily="18" charset="0"/>
                        </a:rPr>
                        <a:t> </a:t>
                      </a:r>
                      <a:r>
                        <a:rPr lang="en-US" sz="1235" dirty="0">
                          <a:solidFill>
                            <a:schemeClr val="tx1"/>
                          </a:solidFill>
                          <a:effectLst/>
                          <a:latin typeface="Times New Roman" panose="02020603050405020304" pitchFamily="18" charset="0"/>
                          <a:cs typeface="Times New Roman" panose="02020603050405020304" pitchFamily="18" charset="0"/>
                        </a:rPr>
                        <a:t>(10)</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79425" marR="203835" indent="-266700" algn="ctr">
                        <a:lnSpc>
                          <a:spcPct val="150000"/>
                        </a:lnSpc>
                        <a:spcBef>
                          <a:spcPts val="0"/>
                        </a:spcBef>
                        <a:spcAft>
                          <a:spcPts val="0"/>
                        </a:spcAft>
                      </a:pPr>
                      <a:r>
                        <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Class</a:t>
                      </a:r>
                    </a:p>
                    <a:p>
                      <a:pPr marL="479425" marR="203835" indent="-266700" algn="ctr">
                        <a:lnSpc>
                          <a:spcPct val="150000"/>
                        </a:lnSpc>
                        <a:spcBef>
                          <a:spcPts val="0"/>
                        </a:spcBef>
                        <a:spcAft>
                          <a:spcPts val="0"/>
                        </a:spcAft>
                      </a:pPr>
                      <a:r>
                        <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Test (20)</a:t>
                      </a:r>
                    </a:p>
                  </a:txBody>
                  <a:tcPr marL="0" marR="0" marT="0" marB="0"/>
                </a:tc>
                <a:tc>
                  <a:txBody>
                    <a:bodyPr/>
                    <a:lstStyle/>
                    <a:p>
                      <a:pPr marL="338455" marR="205105" indent="-117475">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Quiz</a:t>
                      </a:r>
                      <a:r>
                        <a:rPr lang="en-US" sz="1235" spc="-285" dirty="0">
                          <a:solidFill>
                            <a:schemeClr val="tx1"/>
                          </a:solidFill>
                          <a:effectLst/>
                          <a:latin typeface="Times New Roman" panose="02020603050405020304" pitchFamily="18" charset="0"/>
                          <a:cs typeface="Times New Roman" panose="02020603050405020304" pitchFamily="18" charset="0"/>
                        </a:rPr>
                        <a:t> </a:t>
                      </a:r>
                      <a:r>
                        <a:rPr lang="en-US" sz="1235" dirty="0">
                          <a:solidFill>
                            <a:schemeClr val="tx1"/>
                          </a:solidFill>
                          <a:effectLst/>
                          <a:latin typeface="Times New Roman" panose="02020603050405020304" pitchFamily="18" charset="0"/>
                          <a:cs typeface="Times New Roman" panose="02020603050405020304" pitchFamily="18" charset="0"/>
                        </a:rPr>
                        <a:t>(5)</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91440" marR="0" indent="16510" algn="ctr">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External</a:t>
                      </a:r>
                      <a:r>
                        <a:rPr lang="en-US" sz="1235" spc="-10" dirty="0">
                          <a:solidFill>
                            <a:schemeClr val="tx1"/>
                          </a:solidFill>
                          <a:effectLst/>
                          <a:latin typeface="Times New Roman" panose="02020603050405020304" pitchFamily="18" charset="0"/>
                          <a:cs typeface="Times New Roman" panose="02020603050405020304" pitchFamily="18" charset="0"/>
                        </a:rPr>
                        <a:t> </a:t>
                      </a:r>
                      <a:r>
                        <a:rPr lang="en-US" sz="1235" dirty="0">
                          <a:solidFill>
                            <a:schemeClr val="tx1"/>
                          </a:solidFill>
                          <a:effectLst/>
                          <a:latin typeface="Times New Roman" panose="02020603050405020304" pitchFamily="18" charset="0"/>
                          <a:cs typeface="Times New Roman" panose="02020603050405020304" pitchFamily="18" charset="0"/>
                        </a:rPr>
                        <a:t>Participation</a:t>
                      </a:r>
                      <a:r>
                        <a:rPr lang="en-US" sz="1235" spc="-5" dirty="0">
                          <a:solidFill>
                            <a:schemeClr val="tx1"/>
                          </a:solidFill>
                          <a:effectLst/>
                          <a:latin typeface="Times New Roman" panose="02020603050405020304" pitchFamily="18" charset="0"/>
                          <a:cs typeface="Times New Roman" panose="02020603050405020304" pitchFamily="18" charset="0"/>
                        </a:rPr>
                        <a:t> </a:t>
                      </a:r>
                      <a:r>
                        <a:rPr lang="en-US" sz="1235" dirty="0">
                          <a:solidFill>
                            <a:schemeClr val="tx1"/>
                          </a:solidFill>
                          <a:effectLst/>
                          <a:latin typeface="Times New Roman" panose="02020603050405020304" pitchFamily="18" charset="0"/>
                          <a:cs typeface="Times New Roman" panose="02020603050405020304" pitchFamily="18" charset="0"/>
                        </a:rPr>
                        <a:t>in</a:t>
                      </a:r>
                    </a:p>
                    <a:p>
                      <a:pPr marL="411480" marR="0" indent="-320040" algn="ctr">
                        <a:lnSpc>
                          <a:spcPct val="150000"/>
                        </a:lnSpc>
                        <a:spcBef>
                          <a:spcPts val="0"/>
                        </a:spcBef>
                        <a:spcAft>
                          <a:spcPts val="0"/>
                        </a:spcAft>
                      </a:pPr>
                      <a:r>
                        <a:rPr lang="en-US" sz="1235" spc="-5" dirty="0">
                          <a:solidFill>
                            <a:schemeClr val="tx1"/>
                          </a:solidFill>
                          <a:effectLst/>
                          <a:latin typeface="Times New Roman" panose="02020603050405020304" pitchFamily="18" charset="0"/>
                          <a:cs typeface="Times New Roman" panose="02020603050405020304" pitchFamily="18" charset="0"/>
                        </a:rPr>
                        <a:t>Curricular/Co-Curricular</a:t>
                      </a:r>
                      <a:r>
                        <a:rPr lang="en-US" sz="1235" spc="-285" dirty="0">
                          <a:solidFill>
                            <a:schemeClr val="tx1"/>
                          </a:solidFill>
                          <a:effectLst/>
                          <a:latin typeface="Times New Roman" panose="02020603050405020304" pitchFamily="18" charset="0"/>
                          <a:cs typeface="Times New Roman" panose="02020603050405020304" pitchFamily="18" charset="0"/>
                        </a:rPr>
                        <a:t> </a:t>
                      </a:r>
                      <a:r>
                        <a:rPr lang="en-US" sz="1235" dirty="0">
                          <a:solidFill>
                            <a:schemeClr val="tx1"/>
                          </a:solidFill>
                          <a:effectLst/>
                          <a:latin typeface="Times New Roman" panose="02020603050405020304" pitchFamily="18" charset="0"/>
                          <a:cs typeface="Times New Roman" panose="02020603050405020304" pitchFamily="18" charset="0"/>
                        </a:rPr>
                        <a:t>Activities</a:t>
                      </a:r>
                      <a:r>
                        <a:rPr lang="en-US" sz="1235" spc="-5" dirty="0">
                          <a:solidFill>
                            <a:schemeClr val="tx1"/>
                          </a:solidFill>
                          <a:effectLst/>
                          <a:latin typeface="Times New Roman" panose="02020603050405020304" pitchFamily="18" charset="0"/>
                          <a:cs typeface="Times New Roman" panose="02020603050405020304" pitchFamily="18" charset="0"/>
                        </a:rPr>
                        <a:t> </a:t>
                      </a:r>
                      <a:r>
                        <a:rPr lang="en-US" sz="1235" dirty="0">
                          <a:solidFill>
                            <a:schemeClr val="tx1"/>
                          </a:solidFill>
                          <a:effectLst/>
                          <a:latin typeface="Times New Roman" panose="02020603050405020304" pitchFamily="18" charset="0"/>
                          <a:cs typeface="Times New Roman" panose="02020603050405020304" pitchFamily="18" charset="0"/>
                        </a:rPr>
                        <a:t>(10)</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0"/>
                  </a:ext>
                </a:extLst>
              </a:tr>
              <a:tr h="499110">
                <a:tc>
                  <a:txBody>
                    <a:bodyPr/>
                    <a:lstStyle/>
                    <a:p>
                      <a:pPr marL="6858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Remember</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  5</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 </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10</a:t>
                      </a:r>
                    </a:p>
                  </a:txBody>
                  <a:tcPr marL="0" marR="0" marT="0" marB="0"/>
                </a:tc>
                <a:tc>
                  <a:txBody>
                    <a:bodyPr/>
                    <a:lstStyle/>
                    <a:p>
                      <a:pPr marL="208280" marR="203835" algn="ctr">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05</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 </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1"/>
                  </a:ext>
                </a:extLst>
              </a:tr>
              <a:tr h="499745">
                <a:tc>
                  <a:txBody>
                    <a:bodyPr/>
                    <a:lstStyle/>
                    <a:p>
                      <a:pPr marL="68580" marR="0">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Understand</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   5</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98755" marR="194310" algn="ctr">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05</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98755" marR="194310" algn="ctr">
                        <a:lnSpc>
                          <a:spcPct val="150000"/>
                        </a:lnSpc>
                        <a:spcBef>
                          <a:spcPts val="0"/>
                        </a:spcBef>
                        <a:spcAft>
                          <a:spcPts val="0"/>
                        </a:spcAft>
                      </a:pPr>
                      <a:r>
                        <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tc>
                <a:tc>
                  <a:txBody>
                    <a:bodyPr/>
                    <a:lstStyle/>
                    <a:p>
                      <a:pPr marL="0" marR="0">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 </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 </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2"/>
                  </a:ext>
                </a:extLst>
              </a:tr>
              <a:tr h="499745">
                <a:tc>
                  <a:txBody>
                    <a:bodyPr/>
                    <a:lstStyle/>
                    <a:p>
                      <a:pPr marL="6858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Apply</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7345" marR="344805" algn="ctr">
                        <a:lnSpc>
                          <a:spcPct val="150000"/>
                        </a:lnSpc>
                        <a:spcBef>
                          <a:spcPts val="0"/>
                        </a:spcBef>
                        <a:spcAft>
                          <a:spcPts val="0"/>
                        </a:spcAft>
                      </a:pPr>
                      <a:r>
                        <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tc>
                <a:tc>
                  <a:txBody>
                    <a:bodyPr/>
                    <a:lstStyle/>
                    <a:p>
                      <a:pPr marL="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 </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 </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91440" marR="91440" algn="ctr">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10</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3"/>
                  </a:ext>
                </a:extLst>
              </a:tr>
              <a:tr h="499110">
                <a:tc>
                  <a:txBody>
                    <a:bodyPr/>
                    <a:lstStyle/>
                    <a:p>
                      <a:pPr marL="6858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Analyze</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7345" marR="344805" algn="ctr">
                        <a:lnSpc>
                          <a:spcPct val="150000"/>
                        </a:lnSpc>
                        <a:spcBef>
                          <a:spcPts val="0"/>
                        </a:spcBef>
                        <a:spcAft>
                          <a:spcPts val="0"/>
                        </a:spcAft>
                      </a:pPr>
                      <a:r>
                        <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p>
                  </a:txBody>
                  <a:tcPr marL="0" marR="0" marT="0" marB="0"/>
                </a:tc>
                <a:tc>
                  <a:txBody>
                    <a:bodyPr/>
                    <a:lstStyle/>
                    <a:p>
                      <a:pPr marL="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 </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 </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 </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4"/>
                  </a:ext>
                </a:extLst>
              </a:tr>
              <a:tr h="499745">
                <a:tc>
                  <a:txBody>
                    <a:bodyPr/>
                    <a:lstStyle/>
                    <a:p>
                      <a:pPr marL="6858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Evaluate</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7345" marR="344805" algn="ctr">
                        <a:lnSpc>
                          <a:spcPct val="150000"/>
                        </a:lnSpc>
                        <a:spcBef>
                          <a:spcPts val="0"/>
                        </a:spcBef>
                        <a:spcAft>
                          <a:spcPts val="0"/>
                        </a:spcAft>
                      </a:pPr>
                      <a:r>
                        <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tc>
                <a:tc>
                  <a:txBody>
                    <a:bodyPr/>
                    <a:lstStyle/>
                    <a:p>
                      <a:pPr marL="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 </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 </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 </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5"/>
                  </a:ext>
                </a:extLst>
              </a:tr>
              <a:tr h="499110">
                <a:tc>
                  <a:txBody>
                    <a:bodyPr/>
                    <a:lstStyle/>
                    <a:p>
                      <a:pPr marL="6858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Create</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 </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98755" marR="194310" algn="ctr">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05</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98755" marR="194310" algn="ctr">
                        <a:lnSpc>
                          <a:spcPct val="150000"/>
                        </a:lnSpc>
                        <a:spcBef>
                          <a:spcPts val="0"/>
                        </a:spcBef>
                        <a:spcAft>
                          <a:spcPts val="0"/>
                        </a:spcAft>
                      </a:pP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 </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 </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6"/>
                  </a:ext>
                </a:extLst>
              </a:tr>
            </a:tbl>
          </a:graphicData>
        </a:graphic>
      </p:graphicFrame>
      <p:sp>
        <p:nvSpPr>
          <p:cNvPr id="5" name="Rectangle 1"/>
          <p:cNvSpPr>
            <a:spLocks noGrp="1" noChangeArrowheads="1"/>
          </p:cNvSpPr>
          <p:nvPr>
            <p:ph idx="1"/>
          </p:nvPr>
        </p:nvSpPr>
        <p:spPr bwMode="auto">
          <a:xfrm>
            <a:off x="1343716" y="778819"/>
            <a:ext cx="564949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3957" tIns="21978" rIns="43957" bIns="21978" numCol="1" rtlCol="0" anchor="ctr" anchorCtr="0" compatLnSpc="1">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indent="0" algn="ctr" defTabSz="497840">
              <a:buClrTx/>
              <a:buSzTx/>
              <a:buNone/>
            </a:pPr>
            <a:r>
              <a:rPr lang="en-US" altLang="en-US" sz="1410" b="1" dirty="0">
                <a:latin typeface="Times New Roman" panose="02020603050405020304" pitchFamily="18" charset="0"/>
                <a:ea typeface="Times New Roman" panose="02020603050405020304" pitchFamily="18" charset="0"/>
                <a:cs typeface="Times New Roman" panose="02020603050405020304" pitchFamily="18" charset="0"/>
              </a:rPr>
              <a:t> ASSESSMENT PATTERN</a:t>
            </a:r>
            <a:endParaRPr lang="en-US" altLang="en-US" sz="1410" dirty="0">
              <a:latin typeface="Times New Roman" panose="02020603050405020304" pitchFamily="18" charset="0"/>
              <a:cs typeface="Times New Roman" panose="02020603050405020304" pitchFamily="18" charset="0"/>
            </a:endParaRPr>
          </a:p>
          <a:p>
            <a:pPr marL="0" indent="0" algn="ctr" defTabSz="497840">
              <a:buClrTx/>
              <a:buSzTx/>
              <a:buNone/>
            </a:pPr>
            <a:r>
              <a:rPr lang="en-US" altLang="en-US" sz="1410" b="1" dirty="0">
                <a:latin typeface="Times New Roman" panose="02020603050405020304" pitchFamily="18" charset="0"/>
                <a:ea typeface="Times New Roman" panose="02020603050405020304" pitchFamily="18" charset="0"/>
                <a:cs typeface="Times New Roman" panose="02020603050405020304" pitchFamily="18" charset="0"/>
              </a:rPr>
              <a:t>      CIE- Continuous Internal Evaluation (90 Marks)</a:t>
            </a:r>
            <a:endParaRPr lang="en-US" altLang="en-US" sz="141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1" name="Rectangle 3"/>
          <p:cNvSpPr>
            <a:spLocks noGrp="1" noChangeArrowheads="1"/>
          </p:cNvSpPr>
          <p:nvPr>
            <p:ph idx="1"/>
          </p:nvPr>
        </p:nvSpPr>
        <p:spPr>
          <a:xfrm>
            <a:off x="349250" y="3643313"/>
            <a:ext cx="8915400" cy="2776537"/>
          </a:xfrm>
        </p:spPr>
        <p:txBody>
          <a:bodyPr>
            <a:normAutofit lnSpcReduction="10000"/>
          </a:bodyPr>
          <a:lstStyle/>
          <a:p>
            <a:pPr>
              <a:lnSpc>
                <a:spcPct val="90000"/>
              </a:lnSpc>
              <a:spcBef>
                <a:spcPct val="10000"/>
              </a:spcBef>
              <a:buFontTx/>
              <a:buNone/>
            </a:pPr>
            <a:r>
              <a:rPr lang="en-US" sz="2400"/>
              <a:t>Classified by working temperature:</a:t>
            </a:r>
          </a:p>
          <a:p>
            <a:pPr>
              <a:lnSpc>
                <a:spcPct val="90000"/>
              </a:lnSpc>
              <a:spcBef>
                <a:spcPct val="10000"/>
              </a:spcBef>
            </a:pPr>
            <a:r>
              <a:rPr lang="en-US" sz="2400">
                <a:solidFill>
                  <a:schemeClr val="accent2"/>
                </a:solidFill>
              </a:rPr>
              <a:t>Hot or warm forging</a:t>
            </a:r>
            <a:r>
              <a:rPr lang="en-US" sz="2400"/>
              <a:t> – most common, high deformation, lowers the strength but increases ductility of the forged part.</a:t>
            </a:r>
          </a:p>
          <a:p>
            <a:pPr>
              <a:lnSpc>
                <a:spcPct val="90000"/>
              </a:lnSpc>
              <a:spcBef>
                <a:spcPct val="10000"/>
              </a:spcBef>
            </a:pPr>
            <a:r>
              <a:rPr lang="en-US" sz="2400">
                <a:solidFill>
                  <a:schemeClr val="accent2"/>
                </a:solidFill>
              </a:rPr>
              <a:t>Cold forging</a:t>
            </a:r>
            <a:r>
              <a:rPr lang="en-US" sz="2400"/>
              <a:t> –advantage: increased strength due to strain hardening.</a:t>
            </a:r>
          </a:p>
          <a:p>
            <a:pPr>
              <a:lnSpc>
                <a:spcPct val="90000"/>
              </a:lnSpc>
              <a:spcBef>
                <a:spcPct val="10000"/>
              </a:spcBef>
              <a:buFontTx/>
              <a:buNone/>
            </a:pPr>
            <a:r>
              <a:rPr lang="en-US" sz="2400"/>
              <a:t>Classified by type of load:</a:t>
            </a:r>
          </a:p>
          <a:p>
            <a:pPr>
              <a:lnSpc>
                <a:spcPct val="90000"/>
              </a:lnSpc>
              <a:spcBef>
                <a:spcPct val="10000"/>
              </a:spcBef>
            </a:pPr>
            <a:r>
              <a:rPr lang="en-US" sz="2400"/>
              <a:t>Forge hammer (</a:t>
            </a:r>
            <a:r>
              <a:rPr lang="en-US" sz="2400" i="1">
                <a:solidFill>
                  <a:srgbClr val="009900"/>
                </a:solidFill>
              </a:rPr>
              <a:t>impact</a:t>
            </a:r>
            <a:r>
              <a:rPr lang="en-US" sz="2400"/>
              <a:t>) - applies an </a:t>
            </a:r>
            <a:r>
              <a:rPr lang="en-US" sz="2400">
                <a:solidFill>
                  <a:srgbClr val="FF3300"/>
                </a:solidFill>
              </a:rPr>
              <a:t>impact</a:t>
            </a:r>
            <a:r>
              <a:rPr lang="en-US" sz="2400"/>
              <a:t> load. </a:t>
            </a:r>
          </a:p>
          <a:p>
            <a:pPr>
              <a:lnSpc>
                <a:spcPct val="90000"/>
              </a:lnSpc>
              <a:spcBef>
                <a:spcPct val="10000"/>
              </a:spcBef>
            </a:pPr>
            <a:r>
              <a:rPr lang="en-US" sz="2400"/>
              <a:t>Forge press (</a:t>
            </a:r>
            <a:r>
              <a:rPr lang="en-US" sz="2400" i="1">
                <a:solidFill>
                  <a:srgbClr val="009900"/>
                </a:solidFill>
              </a:rPr>
              <a:t>press</a:t>
            </a:r>
            <a:r>
              <a:rPr lang="en-US" sz="2400"/>
              <a:t>) - applies </a:t>
            </a:r>
            <a:r>
              <a:rPr lang="en-US" sz="2400">
                <a:solidFill>
                  <a:srgbClr val="FF3300"/>
                </a:solidFill>
              </a:rPr>
              <a:t>gradual</a:t>
            </a:r>
            <a:r>
              <a:rPr lang="en-US" sz="2400"/>
              <a:t> pressure.</a:t>
            </a:r>
          </a:p>
        </p:txBody>
      </p:sp>
      <p:sp>
        <p:nvSpPr>
          <p:cNvPr id="73732" name="Text Box 4"/>
          <p:cNvSpPr txBox="1">
            <a:spLocks noChangeArrowheads="1"/>
          </p:cNvSpPr>
          <p:nvPr/>
        </p:nvSpPr>
        <p:spPr bwMode="auto">
          <a:xfrm>
            <a:off x="3549650" y="196850"/>
            <a:ext cx="1470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sz="3200" u="sng">
                <a:solidFill>
                  <a:prstClr val="black"/>
                </a:solidFill>
              </a:rPr>
              <a:t>Forging</a:t>
            </a:r>
          </a:p>
        </p:txBody>
      </p:sp>
      <p:pic>
        <p:nvPicPr>
          <p:cNvPr id="73734" name="Picture 6" descr="tapera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913" y="1109663"/>
            <a:ext cx="2879725" cy="2055812"/>
          </a:xfrm>
          <a:prstGeom prst="rect">
            <a:avLst/>
          </a:prstGeom>
          <a:noFill/>
          <a:extLst>
            <a:ext uri="{909E8E84-426E-40DD-AFC4-6F175D3DCCD1}">
              <a14:hiddenFill xmlns:a14="http://schemas.microsoft.com/office/drawing/2010/main">
                <a:solidFill>
                  <a:srgbClr val="FFFFFF"/>
                </a:solidFill>
              </a14:hiddenFill>
            </a:ext>
          </a:extLst>
        </p:spPr>
      </p:pic>
      <p:sp>
        <p:nvSpPr>
          <p:cNvPr id="73736" name="Rectangle 8"/>
          <p:cNvSpPr>
            <a:spLocks noChangeArrowheads="1"/>
          </p:cNvSpPr>
          <p:nvPr/>
        </p:nvSpPr>
        <p:spPr bwMode="auto">
          <a:xfrm>
            <a:off x="360363" y="2506663"/>
            <a:ext cx="5837237"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r>
              <a:rPr lang="en-US" sz="2200">
                <a:solidFill>
                  <a:prstClr val="black"/>
                </a:solidFill>
              </a:rPr>
              <a:t>Modern Components: </a:t>
            </a:r>
            <a:r>
              <a:rPr lang="en-US" sz="2200">
                <a:solidFill>
                  <a:srgbClr val="009900"/>
                </a:solidFill>
              </a:rPr>
              <a:t>engine crankshafts</a:t>
            </a:r>
            <a:r>
              <a:rPr lang="en-US" sz="2200">
                <a:solidFill>
                  <a:prstClr val="black"/>
                </a:solidFill>
              </a:rPr>
              <a:t>, connecting rods, gears, aircraft structural components, jet engine turbine parts.</a:t>
            </a:r>
          </a:p>
        </p:txBody>
      </p:sp>
      <p:sp>
        <p:nvSpPr>
          <p:cNvPr id="73737" name="Rectangle 9"/>
          <p:cNvSpPr>
            <a:spLocks noChangeArrowheads="1"/>
          </p:cNvSpPr>
          <p:nvPr/>
        </p:nvSpPr>
        <p:spPr bwMode="auto">
          <a:xfrm>
            <a:off x="484188" y="571500"/>
            <a:ext cx="5461000" cy="1107996"/>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905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200" dirty="0">
                <a:solidFill>
                  <a:prstClr val="black"/>
                </a:solidFill>
              </a:rPr>
              <a:t>What is forging?</a:t>
            </a:r>
          </a:p>
          <a:p>
            <a:r>
              <a:rPr lang="en-US" sz="2200" dirty="0">
                <a:solidFill>
                  <a:prstClr val="black"/>
                </a:solidFill>
              </a:rPr>
              <a:t> A compressive force is applied to the metal</a:t>
            </a:r>
          </a:p>
          <a:p>
            <a:r>
              <a:rPr lang="en-US" sz="2200" dirty="0">
                <a:solidFill>
                  <a:prstClr val="black"/>
                </a:solidFill>
              </a:rPr>
              <a:t>  with a hammer to give it the required shape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36">
                                            <p:txEl>
                                              <p:pRg st="0" end="0"/>
                                            </p:txEl>
                                          </p:spTgt>
                                        </p:tgtEl>
                                        <p:attrNameLst>
                                          <p:attrName>style.visibility</p:attrName>
                                        </p:attrNameLst>
                                      </p:cBhvr>
                                      <p:to>
                                        <p:strVal val="visible"/>
                                      </p:to>
                                    </p:set>
                                    <p:animEffect transition="in" filter="dissolve">
                                      <p:cBhvr>
                                        <p:cTn id="7" dur="500"/>
                                        <p:tgtEl>
                                          <p:spTgt spid="737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3731">
                                            <p:txEl>
                                              <p:pRg st="0" end="0"/>
                                            </p:txEl>
                                          </p:spTgt>
                                        </p:tgtEl>
                                        <p:attrNameLst>
                                          <p:attrName>style.visibility</p:attrName>
                                        </p:attrNameLst>
                                      </p:cBhvr>
                                      <p:to>
                                        <p:strVal val="visible"/>
                                      </p:to>
                                    </p:set>
                                    <p:animEffect transition="in" filter="dissolve">
                                      <p:cBhvr>
                                        <p:cTn id="12" dur="500"/>
                                        <p:tgtEl>
                                          <p:spTgt spid="737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3731">
                                            <p:txEl>
                                              <p:pRg st="1" end="1"/>
                                            </p:txEl>
                                          </p:spTgt>
                                        </p:tgtEl>
                                        <p:attrNameLst>
                                          <p:attrName>style.visibility</p:attrName>
                                        </p:attrNameLst>
                                      </p:cBhvr>
                                      <p:to>
                                        <p:strVal val="visible"/>
                                      </p:to>
                                    </p:set>
                                    <p:animEffect transition="in" filter="dissolve">
                                      <p:cBhvr>
                                        <p:cTn id="17" dur="500"/>
                                        <p:tgtEl>
                                          <p:spTgt spid="7373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3731">
                                            <p:txEl>
                                              <p:pRg st="2" end="2"/>
                                            </p:txEl>
                                          </p:spTgt>
                                        </p:tgtEl>
                                        <p:attrNameLst>
                                          <p:attrName>style.visibility</p:attrName>
                                        </p:attrNameLst>
                                      </p:cBhvr>
                                      <p:to>
                                        <p:strVal val="visible"/>
                                      </p:to>
                                    </p:set>
                                    <p:animEffect transition="in" filter="dissolve">
                                      <p:cBhvr>
                                        <p:cTn id="22" dur="500"/>
                                        <p:tgtEl>
                                          <p:spTgt spid="737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3731">
                                            <p:txEl>
                                              <p:pRg st="3" end="3"/>
                                            </p:txEl>
                                          </p:spTgt>
                                        </p:tgtEl>
                                        <p:attrNameLst>
                                          <p:attrName>style.visibility</p:attrName>
                                        </p:attrNameLst>
                                      </p:cBhvr>
                                      <p:to>
                                        <p:strVal val="visible"/>
                                      </p:to>
                                    </p:set>
                                    <p:animEffect transition="in" filter="dissolve">
                                      <p:cBhvr>
                                        <p:cTn id="27" dur="500"/>
                                        <p:tgtEl>
                                          <p:spTgt spid="7373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3731">
                                            <p:txEl>
                                              <p:pRg st="4" end="4"/>
                                            </p:txEl>
                                          </p:spTgt>
                                        </p:tgtEl>
                                        <p:attrNameLst>
                                          <p:attrName>style.visibility</p:attrName>
                                        </p:attrNameLst>
                                      </p:cBhvr>
                                      <p:to>
                                        <p:strVal val="visible"/>
                                      </p:to>
                                    </p:set>
                                    <p:animEffect transition="in" filter="dissolve">
                                      <p:cBhvr>
                                        <p:cTn id="32" dur="500"/>
                                        <p:tgtEl>
                                          <p:spTgt spid="7373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3731">
                                            <p:txEl>
                                              <p:pRg st="5" end="5"/>
                                            </p:txEl>
                                          </p:spTgt>
                                        </p:tgtEl>
                                        <p:attrNameLst>
                                          <p:attrName>style.visibility</p:attrName>
                                        </p:attrNameLst>
                                      </p:cBhvr>
                                      <p:to>
                                        <p:strVal val="visible"/>
                                      </p:to>
                                    </p:set>
                                    <p:animEffect transition="in" filter="dissolve">
                                      <p:cBhvr>
                                        <p:cTn id="37" dur="500"/>
                                        <p:tgtEl>
                                          <p:spTgt spid="737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P spid="73736"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latin typeface="Arial" panose="020B0604020202020204"/>
              </a:rPr>
              <a:t>Products of forging</a:t>
            </a:r>
            <a:endParaRPr lang="en-US" dirty="0">
              <a:solidFill>
                <a:schemeClr val="tx2"/>
              </a:solidFill>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2486" y="1981200"/>
            <a:ext cx="387531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710267"/>
            <a:ext cx="2133600" cy="3014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45039" y="4966084"/>
            <a:ext cx="3570208" cy="369332"/>
          </a:xfrm>
          <a:prstGeom prst="rect">
            <a:avLst/>
          </a:prstGeom>
        </p:spPr>
        <p:txBody>
          <a:bodyPr wrap="none">
            <a:spAutoFit/>
          </a:bodyPr>
          <a:lstStyle/>
          <a:p>
            <a:r>
              <a:rPr lang="fr-FR" b="1" dirty="0">
                <a:solidFill>
                  <a:srgbClr val="000000"/>
                </a:solidFill>
                <a:latin typeface="Arial" panose="020B0604020202020204"/>
              </a:rPr>
              <a:t>Aircraft structural components</a:t>
            </a:r>
            <a:endParaRPr lang="en-US" b="1" dirty="0"/>
          </a:p>
        </p:txBody>
      </p:sp>
      <p:sp>
        <p:nvSpPr>
          <p:cNvPr id="5" name="Rectangle 4"/>
          <p:cNvSpPr/>
          <p:nvPr/>
        </p:nvSpPr>
        <p:spPr>
          <a:xfrm>
            <a:off x="2958073" y="4956786"/>
            <a:ext cx="2313454" cy="369332"/>
          </a:xfrm>
          <a:prstGeom prst="rect">
            <a:avLst/>
          </a:prstGeom>
        </p:spPr>
        <p:txBody>
          <a:bodyPr wrap="none">
            <a:spAutoFit/>
          </a:bodyPr>
          <a:lstStyle/>
          <a:p>
            <a:r>
              <a:rPr lang="en-US" b="1" dirty="0">
                <a:solidFill>
                  <a:srgbClr val="000000"/>
                </a:solidFill>
                <a:latin typeface="Arial" panose="020B0604020202020204"/>
              </a:rPr>
              <a:t>Engine crankshafts</a:t>
            </a:r>
            <a:endParaRPr lang="en-US" b="1" dirty="0"/>
          </a:p>
        </p:txBody>
      </p:sp>
      <p:sp>
        <p:nvSpPr>
          <p:cNvPr id="6" name="Rectangle 5"/>
          <p:cNvSpPr/>
          <p:nvPr/>
        </p:nvSpPr>
        <p:spPr>
          <a:xfrm>
            <a:off x="651042" y="4982895"/>
            <a:ext cx="1727139" cy="369332"/>
          </a:xfrm>
          <a:prstGeom prst="rect">
            <a:avLst/>
          </a:prstGeom>
        </p:spPr>
        <p:txBody>
          <a:bodyPr wrap="none">
            <a:spAutoFit/>
          </a:bodyPr>
          <a:lstStyle/>
          <a:p>
            <a:r>
              <a:rPr lang="en-US" b="1" dirty="0"/>
              <a:t>Connecting rods</a:t>
            </a:r>
          </a:p>
        </p:txBody>
      </p:sp>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3" y="2057400"/>
            <a:ext cx="2941177" cy="266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263" y="1524000"/>
            <a:ext cx="4555338" cy="1984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0"/>
            <a:ext cx="2590800" cy="1933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14" y="1523999"/>
            <a:ext cx="1955585" cy="186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44938" y="3634632"/>
            <a:ext cx="3429000" cy="369332"/>
          </a:xfrm>
          <a:prstGeom prst="rect">
            <a:avLst/>
          </a:prstGeom>
        </p:spPr>
        <p:txBody>
          <a:bodyPr wrap="square">
            <a:spAutoFit/>
          </a:bodyPr>
          <a:lstStyle/>
          <a:p>
            <a:pPr algn="ctr"/>
            <a:r>
              <a:rPr lang="fr-FR" b="1" dirty="0">
                <a:solidFill>
                  <a:srgbClr val="000000"/>
                </a:solidFill>
                <a:latin typeface="Arial" panose="020B0604020202020204"/>
              </a:rPr>
              <a:t>Jet engine turbine parts</a:t>
            </a:r>
          </a:p>
        </p:txBody>
      </p:sp>
      <p:sp>
        <p:nvSpPr>
          <p:cNvPr id="8" name="Title 1"/>
          <p:cNvSpPr txBox="1"/>
          <p:nvPr/>
        </p:nvSpPr>
        <p:spPr>
          <a:xfrm>
            <a:off x="4953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tx2"/>
                </a:solidFill>
                <a:latin typeface="Arial" panose="020B0604020202020204"/>
              </a:rPr>
              <a:t>Products of forging</a:t>
            </a:r>
            <a:endParaRPr lang="en-US" dirty="0">
              <a:solidFill>
                <a:schemeClr val="tx2"/>
              </a:solidFill>
            </a:endParaRPr>
          </a:p>
        </p:txBody>
      </p:sp>
      <p:pic>
        <p:nvPicPr>
          <p:cNvPr id="327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994" y="4167387"/>
            <a:ext cx="2808005" cy="1987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419601"/>
            <a:ext cx="4648200" cy="1310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21082" y="6349939"/>
            <a:ext cx="3159840" cy="369332"/>
          </a:xfrm>
          <a:prstGeom prst="rect">
            <a:avLst/>
          </a:prstGeom>
        </p:spPr>
        <p:txBody>
          <a:bodyPr wrap="none">
            <a:spAutoFit/>
          </a:bodyPr>
          <a:lstStyle/>
          <a:p>
            <a:pPr algn="ctr"/>
            <a:r>
              <a:rPr lang="en-US" b="1" dirty="0">
                <a:solidFill>
                  <a:srgbClr val="000000"/>
                </a:solidFill>
                <a:latin typeface="Arial" panose="020B0604020202020204"/>
              </a:rPr>
              <a:t>Basic shape of small parts </a:t>
            </a:r>
            <a:endParaRPr lang="en-US"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4678363"/>
          </a:xfrm>
        </p:spPr>
        <p:txBody>
          <a:bodyPr>
            <a:normAutofit/>
          </a:bodyPr>
          <a:lstStyle/>
          <a:p>
            <a:pPr>
              <a:buFont typeface="Wingdings" panose="05000000000000000000" pitchFamily="2" charset="2"/>
              <a:buChar char="q"/>
            </a:pPr>
            <a:r>
              <a:rPr lang="en-US" dirty="0"/>
              <a:t>Forging refines the microstructure of the metal, eliminates the hidden defects such as hair cracks and voids, and rearranges the fibrous macrostructure to conform with the metal flow. By successful design of the dies, the metal flow during the process can be employed to promote the alignment of the fibers with the anticipated direction of maximum stress.</a:t>
            </a:r>
          </a:p>
        </p:txBody>
      </p:sp>
      <p:sp>
        <p:nvSpPr>
          <p:cNvPr id="4" name="Title 1"/>
          <p:cNvSpPr txBox="1"/>
          <p:nvPr/>
        </p:nvSpPr>
        <p:spPr>
          <a:xfrm>
            <a:off x="1752600" y="129155"/>
            <a:ext cx="6172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00659B"/>
                </a:solidFill>
                <a:latin typeface="Arial" panose="020B0604020202020204"/>
              </a:rPr>
              <a:t>Forging</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2792"/>
            <a:ext cx="1219200" cy="107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272155"/>
            <a:ext cx="8915400" cy="5357245"/>
          </a:xfrm>
        </p:spPr>
        <p:txBody>
          <a:bodyPr>
            <a:noAutofit/>
          </a:bodyPr>
          <a:lstStyle/>
          <a:p>
            <a:r>
              <a:rPr lang="en-US" sz="2800" dirty="0"/>
              <a:t>The process begins with starting stock, usually a cast ingot, which is heated to its plastic deformation temperature, then upset or "kneaded" between dies to the desired shape and size.</a:t>
            </a:r>
          </a:p>
          <a:p>
            <a:r>
              <a:rPr lang="en-US" altLang="en-US" sz="2800" dirty="0"/>
              <a:t>During this hot forging process, the cast, coarse grain structure is broken up and replaced by finer grains</a:t>
            </a:r>
            <a:r>
              <a:rPr lang="en-US" sz="2800" dirty="0"/>
              <a:t>. Low-density areas, gas porosity and </a:t>
            </a:r>
            <a:r>
              <a:rPr lang="en-US" sz="2800" dirty="0" err="1"/>
              <a:t>microshrinkage</a:t>
            </a:r>
            <a:r>
              <a:rPr lang="en-US" sz="2800" dirty="0"/>
              <a:t> inherent in the cast metal</a:t>
            </a:r>
            <a:r>
              <a:rPr lang="en-US" altLang="en-US" dirty="0"/>
              <a:t> </a:t>
            </a:r>
            <a:r>
              <a:rPr lang="en-US" altLang="en-US" sz="2800" dirty="0"/>
              <a:t>are consolidated through the reduction of the ingot, achieving structural integrity.</a:t>
            </a:r>
            <a:r>
              <a:rPr lang="en-US" sz="2800" dirty="0"/>
              <a:t> </a:t>
            </a:r>
          </a:p>
          <a:p>
            <a:r>
              <a:rPr lang="en-US" sz="2800" dirty="0"/>
              <a:t>Mechanical properties are therefore improved through the elimination of the cast structure, enhanced density, and improved homogeneity.</a:t>
            </a:r>
          </a:p>
        </p:txBody>
      </p:sp>
      <p:sp>
        <p:nvSpPr>
          <p:cNvPr id="4" name="Title 1"/>
          <p:cNvSpPr txBox="1"/>
          <p:nvPr/>
        </p:nvSpPr>
        <p:spPr>
          <a:xfrm>
            <a:off x="1752600" y="129155"/>
            <a:ext cx="6172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00659B"/>
                </a:solidFill>
                <a:latin typeface="Arial" panose="020B0604020202020204"/>
              </a:rPr>
              <a:t>Forging</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2792"/>
            <a:ext cx="1219200" cy="107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81200" y="162792"/>
            <a:ext cx="6172200" cy="1143000"/>
          </a:xfrm>
        </p:spPr>
        <p:txBody>
          <a:bodyPr/>
          <a:lstStyle/>
          <a:p>
            <a:r>
              <a:rPr lang="en-US" dirty="0">
                <a:solidFill>
                  <a:srgbClr val="00659B"/>
                </a:solidFill>
                <a:latin typeface="Arial" panose="020B0604020202020204"/>
              </a:rPr>
              <a:t>Forging</a:t>
            </a:r>
            <a:endParaRPr lang="en-US" dirty="0"/>
          </a:p>
        </p:txBody>
      </p:sp>
      <p:sp>
        <p:nvSpPr>
          <p:cNvPr id="3" name="Content Placeholder 2"/>
          <p:cNvSpPr>
            <a:spLocks noGrp="1"/>
          </p:cNvSpPr>
          <p:nvPr>
            <p:ph idx="1"/>
          </p:nvPr>
        </p:nvSpPr>
        <p:spPr>
          <a:xfrm>
            <a:off x="76200" y="1371600"/>
            <a:ext cx="7620000" cy="1295400"/>
          </a:xfrm>
        </p:spPr>
        <p:txBody>
          <a:bodyPr>
            <a:noAutofit/>
          </a:bodyPr>
          <a:lstStyle/>
          <a:p>
            <a:r>
              <a:rPr lang="en-US" sz="2400" dirty="0"/>
              <a:t>Forging also provides means for aligning the grain flow to best obtain desired directional strengths</a:t>
            </a:r>
          </a:p>
          <a:p>
            <a:endParaRPr lang="en-US" sz="24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0784"/>
            <a:ext cx="1617343" cy="142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352800"/>
            <a:ext cx="4044134"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7" y="184856"/>
            <a:ext cx="8229600" cy="1143000"/>
          </a:xfrm>
        </p:spPr>
        <p:txBody>
          <a:bodyPr>
            <a:normAutofit fontScale="90000"/>
          </a:bodyPr>
          <a:lstStyle/>
          <a:p>
            <a:r>
              <a:rPr lang="en-US" altLang="en-US" b="1" dirty="0">
                <a:solidFill>
                  <a:schemeClr val="tx2">
                    <a:lumMod val="75000"/>
                  </a:schemeClr>
                </a:solidFill>
              </a:rPr>
              <a:t>Grain Flow Comparison</a:t>
            </a:r>
            <a:br>
              <a:rPr lang="en-US" altLang="en-US" b="1" dirty="0">
                <a:solidFill>
                  <a:schemeClr val="tx2">
                    <a:lumMod val="75000"/>
                  </a:schemeClr>
                </a:solidFill>
              </a:rPr>
            </a:br>
            <a:endParaRPr lang="en-US" dirty="0">
              <a:solidFill>
                <a:schemeClr val="tx2">
                  <a:lumMod val="75000"/>
                </a:schemeClr>
              </a:solidFill>
            </a:endParaRPr>
          </a:p>
        </p:txBody>
      </p:sp>
      <p:sp>
        <p:nvSpPr>
          <p:cNvPr id="4" name="Content Placeholder 2"/>
          <p:cNvSpPr txBox="1"/>
          <p:nvPr/>
        </p:nvSpPr>
        <p:spPr>
          <a:xfrm>
            <a:off x="-27709" y="990600"/>
            <a:ext cx="6906492" cy="563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7475" indent="0">
              <a:buFont typeface="Wingdings 2" panose="05020102010507070707" pitchFamily="18" charset="2"/>
              <a:buNone/>
            </a:pPr>
            <a:endParaRPr lang="en-US" altLang="en-US" sz="2400" b="1" dirty="0"/>
          </a:p>
          <a:p>
            <a:pPr marL="460375">
              <a:buFont typeface="Wingdings" panose="05000000000000000000" pitchFamily="2" charset="2"/>
              <a:buChar char="q"/>
            </a:pPr>
            <a:r>
              <a:rPr lang="en-US" altLang="en-US" sz="2400" b="1" i="1" u="sng" dirty="0">
                <a:solidFill>
                  <a:srgbClr val="C00000"/>
                </a:solidFill>
              </a:rPr>
              <a:t>Forged Bar:</a:t>
            </a:r>
          </a:p>
          <a:p>
            <a:pPr marL="117475" indent="0">
              <a:buFont typeface="Wingdings 2" panose="05020102010507070707" pitchFamily="18" charset="2"/>
              <a:buNone/>
            </a:pPr>
            <a:r>
              <a:rPr lang="en-US" altLang="en-US" sz="2400" dirty="0"/>
              <a:t>Directional alignment through the forging process has been deliberately oriented in a direction requiring maximum strength. This yields to increase  resistance to impact and fatigue.</a:t>
            </a:r>
          </a:p>
          <a:p>
            <a:pPr marL="460375">
              <a:buFont typeface="Wingdings" panose="05000000000000000000" pitchFamily="2" charset="2"/>
              <a:buChar char="q"/>
            </a:pPr>
            <a:r>
              <a:rPr lang="en-US" altLang="en-US" sz="2400" b="1" i="1" u="sng" dirty="0">
                <a:solidFill>
                  <a:srgbClr val="C00000"/>
                </a:solidFill>
              </a:rPr>
              <a:t>Machined Bar:</a:t>
            </a:r>
          </a:p>
          <a:p>
            <a:pPr marL="117475" indent="0">
              <a:buFont typeface="Wingdings 2" panose="05020102010507070707" pitchFamily="18" charset="2"/>
              <a:buNone/>
            </a:pPr>
            <a:r>
              <a:rPr lang="en-US" altLang="en-US" sz="2400" dirty="0"/>
              <a:t>Unidirectional grain flow has been cut when changing contour. This renders the material more liable to fatigue and more sensitive to stress corrosion cracking.</a:t>
            </a:r>
          </a:p>
          <a:p>
            <a:pPr marL="460375">
              <a:buFont typeface="Wingdings" panose="05000000000000000000" pitchFamily="2" charset="2"/>
              <a:buChar char="q"/>
            </a:pPr>
            <a:r>
              <a:rPr lang="en-US" altLang="en-US" sz="2400" b="1" i="1" u="sng" dirty="0">
                <a:solidFill>
                  <a:srgbClr val="C00000"/>
                </a:solidFill>
              </a:rPr>
              <a:t>Cast Bar:</a:t>
            </a:r>
          </a:p>
          <a:p>
            <a:pPr marL="117475" indent="0">
              <a:buFont typeface="Wingdings 2" panose="05020102010507070707" pitchFamily="18" charset="2"/>
              <a:buNone/>
            </a:pPr>
            <a:r>
              <a:rPr lang="en-US" altLang="en-US" sz="2400" dirty="0"/>
              <a:t>No grain flow or directional strength is achieved through the casting process.</a:t>
            </a: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5916" y="1327856"/>
            <a:ext cx="2318084" cy="530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2792"/>
            <a:ext cx="1219200" cy="107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686800" cy="4876800"/>
          </a:xfrm>
        </p:spPr>
        <p:txBody>
          <a:bodyPr>
            <a:normAutofit fontScale="92500" lnSpcReduction="20000"/>
          </a:bodyPr>
          <a:lstStyle/>
          <a:p>
            <a:r>
              <a:rPr lang="en-US" b="1" dirty="0">
                <a:solidFill>
                  <a:schemeClr val="tx2"/>
                </a:solidFill>
              </a:rPr>
              <a:t>Cold forging: </a:t>
            </a:r>
            <a:r>
              <a:rPr lang="en-US" dirty="0"/>
              <a:t>is done at room temperature or near room temperature.</a:t>
            </a:r>
          </a:p>
          <a:p>
            <a:r>
              <a:rPr lang="en-US" b="1" dirty="0">
                <a:solidFill>
                  <a:srgbClr val="C00000"/>
                </a:solidFill>
              </a:rPr>
              <a:t>Hot forging: </a:t>
            </a:r>
            <a:r>
              <a:rPr lang="en-US" dirty="0"/>
              <a:t>is done at a high temperature, which makes metal easier to shape and less likely to fracture.</a:t>
            </a:r>
          </a:p>
          <a:p>
            <a:r>
              <a:rPr lang="en-US" b="1" dirty="0">
                <a:solidFill>
                  <a:schemeClr val="tx2">
                    <a:lumMod val="60000"/>
                    <a:lumOff val="40000"/>
                  </a:schemeClr>
                </a:solidFill>
              </a:rPr>
              <a:t>Warm forging: </a:t>
            </a:r>
            <a:r>
              <a:rPr lang="en-US" dirty="0"/>
              <a:t>is done at intermediate temperature between room temperature and hot forging temperatures.</a:t>
            </a:r>
          </a:p>
          <a:p>
            <a:r>
              <a:rPr lang="en-US" b="1" dirty="0"/>
              <a:t>Forged parts </a:t>
            </a:r>
            <a:r>
              <a:rPr lang="en-US" dirty="0"/>
              <a:t>can range in weight from less than a kilogram to 170 metric tons.</a:t>
            </a:r>
          </a:p>
          <a:p>
            <a:r>
              <a:rPr lang="en-US" b="1" dirty="0"/>
              <a:t>Forged parts </a:t>
            </a:r>
            <a:r>
              <a:rPr lang="en-US" dirty="0"/>
              <a:t>usually require further processing to achieve a finished part.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8123237" cy="160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6130" y="6927"/>
            <a:ext cx="6837652" cy="1143000"/>
          </a:xfrm>
        </p:spPr>
        <p:txBody>
          <a:bodyPr>
            <a:normAutofit fontScale="90000"/>
          </a:bodyPr>
          <a:lstStyle/>
          <a:p>
            <a:r>
              <a:rPr lang="en-US" dirty="0">
                <a:solidFill>
                  <a:srgbClr val="00659B"/>
                </a:solidFill>
                <a:latin typeface="Arial" panose="020B0604020202020204"/>
              </a:rPr>
              <a:t>Classification of Forging</a:t>
            </a:r>
            <a:br>
              <a:rPr lang="en-US" dirty="0">
                <a:solidFill>
                  <a:srgbClr val="00659B"/>
                </a:solidFill>
                <a:latin typeface="Arial" panose="020B0604020202020204"/>
              </a:rPr>
            </a:br>
            <a:r>
              <a:rPr lang="en-US" dirty="0">
                <a:solidFill>
                  <a:srgbClr val="00659B"/>
                </a:solidFill>
                <a:latin typeface="Arial" panose="020B0604020202020204"/>
              </a:rPr>
              <a:t>Operations</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Ø"/>
            </a:pPr>
            <a:r>
              <a:rPr lang="en-US" b="1" i="1" dirty="0">
                <a:solidFill>
                  <a:srgbClr val="000000"/>
                </a:solidFill>
                <a:latin typeface="Arial" panose="020B0604020202020204"/>
              </a:rPr>
              <a:t>Cold vs. hot forging:</a:t>
            </a:r>
          </a:p>
          <a:p>
            <a:r>
              <a:rPr lang="en-US" dirty="0">
                <a:solidFill>
                  <a:srgbClr val="FF0000"/>
                </a:solidFill>
                <a:latin typeface="Arial" panose="020B0604020202020204"/>
              </a:rPr>
              <a:t>Hot or warm forging </a:t>
            </a:r>
            <a:r>
              <a:rPr lang="en-US" dirty="0">
                <a:solidFill>
                  <a:srgbClr val="000000"/>
                </a:solidFill>
                <a:latin typeface="Arial" panose="020B0604020202020204"/>
              </a:rPr>
              <a:t>– advantage: reduction in strength and increase in ductility of work metal</a:t>
            </a:r>
          </a:p>
          <a:p>
            <a:r>
              <a:rPr lang="en-US" dirty="0">
                <a:solidFill>
                  <a:schemeClr val="tx2"/>
                </a:solidFill>
                <a:latin typeface="Arial" panose="020B0604020202020204"/>
              </a:rPr>
              <a:t>Cold forging </a:t>
            </a:r>
            <a:r>
              <a:rPr lang="en-US" dirty="0">
                <a:solidFill>
                  <a:srgbClr val="000000"/>
                </a:solidFill>
                <a:latin typeface="Arial" panose="020B0604020202020204"/>
              </a:rPr>
              <a:t>– advantage: increased strength due to strain hardening</a:t>
            </a:r>
          </a:p>
          <a:p>
            <a:pPr>
              <a:buFont typeface="Wingdings" panose="05000000000000000000" pitchFamily="2" charset="2"/>
              <a:buChar char="Ø"/>
            </a:pPr>
            <a:r>
              <a:rPr lang="en-US" b="1" i="1" dirty="0">
                <a:solidFill>
                  <a:srgbClr val="000000"/>
                </a:solidFill>
                <a:latin typeface="Arial" panose="020B0604020202020204"/>
              </a:rPr>
              <a:t>Impact vs. press forging:</a:t>
            </a:r>
          </a:p>
          <a:p>
            <a:r>
              <a:rPr lang="en-US" dirty="0">
                <a:solidFill>
                  <a:srgbClr val="000000"/>
                </a:solidFill>
                <a:latin typeface="Arial" panose="020B0604020202020204"/>
              </a:rPr>
              <a:t>Forge hammer - applies an impact force</a:t>
            </a:r>
          </a:p>
          <a:p>
            <a:r>
              <a:rPr lang="en-US" dirty="0">
                <a:solidFill>
                  <a:srgbClr val="000000"/>
                </a:solidFill>
                <a:latin typeface="Arial" panose="020B0604020202020204"/>
              </a:rPr>
              <a:t>Forge press - applies gradual force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73" y="6927"/>
            <a:ext cx="16160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1143000"/>
          </a:xfrm>
        </p:spPr>
        <p:txBody>
          <a:bodyPr>
            <a:normAutofit fontScale="90000"/>
          </a:bodyPr>
          <a:lstStyle/>
          <a:p>
            <a:r>
              <a:rPr lang="en-US" dirty="0">
                <a:solidFill>
                  <a:srgbClr val="00659B"/>
                </a:solidFill>
                <a:latin typeface="Arial" panose="020B0604020202020204"/>
              </a:rPr>
              <a:t>Types of Forging Operations</a:t>
            </a:r>
            <a:endParaRPr lang="en-US" dirty="0"/>
          </a:p>
        </p:txBody>
      </p:sp>
      <p:sp>
        <p:nvSpPr>
          <p:cNvPr id="3" name="Content Placeholder 2"/>
          <p:cNvSpPr>
            <a:spLocks noGrp="1"/>
          </p:cNvSpPr>
          <p:nvPr>
            <p:ph idx="1"/>
          </p:nvPr>
        </p:nvSpPr>
        <p:spPr>
          <a:xfrm>
            <a:off x="228600" y="1600200"/>
            <a:ext cx="8686800" cy="4525963"/>
          </a:xfrm>
        </p:spPr>
        <p:txBody>
          <a:bodyPr>
            <a:normAutofit fontScale="85000" lnSpcReduction="20000"/>
          </a:bodyPr>
          <a:lstStyle/>
          <a:p>
            <a:pPr marL="514350" indent="-514350">
              <a:buFont typeface="+mj-lt"/>
              <a:buAutoNum type="arabicPeriod"/>
            </a:pPr>
            <a:r>
              <a:rPr lang="en-US" dirty="0">
                <a:solidFill>
                  <a:srgbClr val="000000"/>
                </a:solidFill>
                <a:latin typeface="Arial" panose="020B0604020202020204"/>
              </a:rPr>
              <a:t>Open-die forging – work part is compressed between two flat dies, allowing metal to flow laterally with minimum constraint</a:t>
            </a:r>
          </a:p>
          <a:p>
            <a:pPr marL="514350" indent="-514350">
              <a:buFont typeface="+mj-lt"/>
              <a:buAutoNum type="arabicPeriod"/>
            </a:pPr>
            <a:endParaRPr lang="en-US" dirty="0">
              <a:solidFill>
                <a:srgbClr val="000000"/>
              </a:solidFill>
              <a:latin typeface="Arial" panose="020B0604020202020204"/>
            </a:endParaRPr>
          </a:p>
          <a:p>
            <a:pPr marL="514350" indent="-514350">
              <a:buFont typeface="+mj-lt"/>
              <a:buAutoNum type="arabicPeriod"/>
            </a:pPr>
            <a:r>
              <a:rPr lang="en-US" dirty="0">
                <a:solidFill>
                  <a:srgbClr val="000000"/>
                </a:solidFill>
                <a:latin typeface="Arial" panose="020B0604020202020204"/>
              </a:rPr>
              <a:t>Impression-die forging - die contains cavity or impression that is imparted to work part</a:t>
            </a:r>
          </a:p>
          <a:p>
            <a:r>
              <a:rPr lang="en-US" sz="2900" dirty="0">
                <a:solidFill>
                  <a:srgbClr val="000000"/>
                </a:solidFill>
                <a:latin typeface="Arial" panose="020B0604020202020204"/>
              </a:rPr>
              <a:t>Metal flow is constrained so that flash is created</a:t>
            </a:r>
          </a:p>
          <a:p>
            <a:endParaRPr lang="en-US" sz="3600" dirty="0">
              <a:solidFill>
                <a:srgbClr val="000000"/>
              </a:solidFill>
              <a:latin typeface="Arial" panose="020B0604020202020204"/>
            </a:endParaRPr>
          </a:p>
          <a:p>
            <a:pPr marL="0" indent="0">
              <a:buNone/>
            </a:pPr>
            <a:r>
              <a:rPr lang="en-US" dirty="0">
                <a:solidFill>
                  <a:srgbClr val="000000"/>
                </a:solidFill>
                <a:latin typeface="Arial" panose="020B0604020202020204"/>
              </a:rPr>
              <a:t> 3. </a:t>
            </a:r>
            <a:r>
              <a:rPr lang="en-US" dirty="0" err="1">
                <a:solidFill>
                  <a:srgbClr val="000000"/>
                </a:solidFill>
                <a:latin typeface="Arial" panose="020B0604020202020204"/>
              </a:rPr>
              <a:t>Flashless</a:t>
            </a:r>
            <a:r>
              <a:rPr lang="en-US" dirty="0">
                <a:solidFill>
                  <a:srgbClr val="000000"/>
                </a:solidFill>
                <a:latin typeface="Arial" panose="020B0604020202020204"/>
              </a:rPr>
              <a:t> forging  (closed die forging) - work part is completely constrained in die</a:t>
            </a:r>
          </a:p>
          <a:p>
            <a:r>
              <a:rPr lang="en-US" sz="2900" dirty="0">
                <a:solidFill>
                  <a:srgbClr val="000000"/>
                </a:solidFill>
                <a:latin typeface="Arial" panose="020B0604020202020204"/>
              </a:rPr>
              <a:t>No excess flash is created</a:t>
            </a:r>
            <a:endParaRPr lang="en-US" sz="29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16160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940181" y="1142299"/>
          <a:ext cx="7195820" cy="4740910"/>
        </p:xfrm>
        <a:graphic>
          <a:graphicData uri="http://schemas.openxmlformats.org/drawingml/2006/table">
            <a:tbl>
              <a:tblPr firstRow="1" firstCol="1" lastRow="1" lastCol="1" bandRow="1" bandCol="1">
                <a:tableStyleId>{5C22544A-7EE6-4342-B048-85BDC9FD1C3A}</a:tableStyleId>
              </a:tblPr>
              <a:tblGrid>
                <a:gridCol w="3428365">
                  <a:extLst>
                    <a:ext uri="{9D8B030D-6E8A-4147-A177-3AD203B41FA5}">
                      <a16:colId xmlns:a16="http://schemas.microsoft.com/office/drawing/2014/main" val="20000"/>
                    </a:ext>
                  </a:extLst>
                </a:gridCol>
                <a:gridCol w="3767455">
                  <a:extLst>
                    <a:ext uri="{9D8B030D-6E8A-4147-A177-3AD203B41FA5}">
                      <a16:colId xmlns:a16="http://schemas.microsoft.com/office/drawing/2014/main" val="20001"/>
                    </a:ext>
                  </a:extLst>
                </a:gridCol>
              </a:tblGrid>
              <a:tr h="1481455">
                <a:tc>
                  <a:txBody>
                    <a:bodyPr/>
                    <a:lstStyle/>
                    <a:p>
                      <a:pPr marL="68580" marR="0">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Bloom's</a:t>
                      </a:r>
                      <a:r>
                        <a:rPr lang="en-US" sz="1235" spc="-10" dirty="0">
                          <a:solidFill>
                            <a:schemeClr val="tx1"/>
                          </a:solidFill>
                          <a:effectLst/>
                          <a:latin typeface="Times New Roman" panose="02020603050405020304" pitchFamily="18" charset="0"/>
                          <a:cs typeface="Times New Roman" panose="02020603050405020304" pitchFamily="18" charset="0"/>
                        </a:rPr>
                        <a:t> </a:t>
                      </a:r>
                      <a:r>
                        <a:rPr lang="en-US" sz="1235" dirty="0">
                          <a:solidFill>
                            <a:schemeClr val="tx1"/>
                          </a:solidFill>
                          <a:effectLst/>
                          <a:latin typeface="Times New Roman" panose="02020603050405020304" pitchFamily="18" charset="0"/>
                          <a:cs typeface="Times New Roman" panose="02020603050405020304" pitchFamily="18" charset="0"/>
                        </a:rPr>
                        <a:t>Category</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374775" marR="1370965" algn="ctr">
                        <a:lnSpc>
                          <a:spcPct val="150000"/>
                        </a:lnSpc>
                        <a:spcBef>
                          <a:spcPts val="0"/>
                        </a:spcBef>
                        <a:spcAft>
                          <a:spcPts val="0"/>
                        </a:spcAft>
                      </a:pPr>
                      <a:r>
                        <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Test</a:t>
                      </a:r>
                    </a:p>
                  </a:txBody>
                  <a:tcPr marL="0" marR="0" marT="0" marB="0"/>
                </a:tc>
                <a:extLst>
                  <a:ext uri="{0D108BD9-81ED-4DB2-BD59-A6C34878D82A}">
                    <a16:rowId xmlns:a16="http://schemas.microsoft.com/office/drawing/2014/main" val="10000"/>
                  </a:ext>
                </a:extLst>
              </a:tr>
              <a:tr h="355600">
                <a:tc>
                  <a:txBody>
                    <a:bodyPr/>
                    <a:lstStyle/>
                    <a:p>
                      <a:pPr marL="68580" marR="0">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Remember</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445" marR="0" algn="ctr">
                        <a:lnSpc>
                          <a:spcPct val="150000"/>
                        </a:lnSpc>
                        <a:spcBef>
                          <a:spcPts val="0"/>
                        </a:spcBef>
                        <a:spcAft>
                          <a:spcPts val="0"/>
                        </a:spcAft>
                      </a:pPr>
                      <a:r>
                        <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tc>
                <a:extLst>
                  <a:ext uri="{0D108BD9-81ED-4DB2-BD59-A6C34878D82A}">
                    <a16:rowId xmlns:a16="http://schemas.microsoft.com/office/drawing/2014/main" val="10001"/>
                  </a:ext>
                </a:extLst>
              </a:tr>
              <a:tr h="730885">
                <a:tc>
                  <a:txBody>
                    <a:bodyPr/>
                    <a:lstStyle/>
                    <a:p>
                      <a:pPr marL="68580" marR="0">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Understand</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374775" marR="1370330" algn="ctr">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10</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2"/>
                  </a:ext>
                </a:extLst>
              </a:tr>
              <a:tr h="730885">
                <a:tc>
                  <a:txBody>
                    <a:bodyPr/>
                    <a:lstStyle/>
                    <a:p>
                      <a:pPr marL="6858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Apply</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374775" marR="1370330" algn="ctr">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10</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3"/>
                  </a:ext>
                </a:extLst>
              </a:tr>
              <a:tr h="730885">
                <a:tc>
                  <a:txBody>
                    <a:bodyPr/>
                    <a:lstStyle/>
                    <a:p>
                      <a:pPr marL="6858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Analyze</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374775" marR="1370330" algn="ctr">
                        <a:lnSpc>
                          <a:spcPct val="150000"/>
                        </a:lnSpc>
                        <a:spcBef>
                          <a:spcPts val="0"/>
                        </a:spcBef>
                        <a:spcAft>
                          <a:spcPts val="0"/>
                        </a:spcAft>
                      </a:pPr>
                      <a:r>
                        <a:rPr lang="en-US" sz="1235" dirty="0">
                          <a:solidFill>
                            <a:schemeClr val="tx1"/>
                          </a:solidFill>
                          <a:effectLst/>
                          <a:latin typeface="Times New Roman" panose="02020603050405020304" pitchFamily="18" charset="0"/>
                          <a:cs typeface="Times New Roman" panose="02020603050405020304" pitchFamily="18" charset="0"/>
                        </a:rPr>
                        <a:t>10</a:t>
                      </a:r>
                      <a:endPar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4"/>
                  </a:ext>
                </a:extLst>
              </a:tr>
              <a:tr h="355600">
                <a:tc>
                  <a:txBody>
                    <a:bodyPr/>
                    <a:lstStyle/>
                    <a:p>
                      <a:pPr marL="6858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Evaluate</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445" marR="0" algn="ctr">
                        <a:lnSpc>
                          <a:spcPct val="150000"/>
                        </a:lnSpc>
                        <a:spcBef>
                          <a:spcPts val="0"/>
                        </a:spcBef>
                        <a:spcAft>
                          <a:spcPts val="0"/>
                        </a:spcAft>
                      </a:pPr>
                      <a:r>
                        <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tc>
                <a:extLst>
                  <a:ext uri="{0D108BD9-81ED-4DB2-BD59-A6C34878D82A}">
                    <a16:rowId xmlns:a16="http://schemas.microsoft.com/office/drawing/2014/main" val="10005"/>
                  </a:ext>
                </a:extLst>
              </a:tr>
              <a:tr h="355600">
                <a:tc>
                  <a:txBody>
                    <a:bodyPr/>
                    <a:lstStyle/>
                    <a:p>
                      <a:pPr marL="68580" marR="0">
                        <a:lnSpc>
                          <a:spcPct val="150000"/>
                        </a:lnSpc>
                        <a:spcBef>
                          <a:spcPts val="0"/>
                        </a:spcBef>
                        <a:spcAft>
                          <a:spcPts val="0"/>
                        </a:spcAft>
                      </a:pPr>
                      <a:r>
                        <a:rPr lang="en-US" sz="1235">
                          <a:solidFill>
                            <a:schemeClr val="tx1"/>
                          </a:solidFill>
                          <a:effectLst/>
                          <a:latin typeface="Times New Roman" panose="02020603050405020304" pitchFamily="18" charset="0"/>
                          <a:cs typeface="Times New Roman" panose="02020603050405020304" pitchFamily="18" charset="0"/>
                        </a:rPr>
                        <a:t>Create</a:t>
                      </a:r>
                      <a:endParaRPr lang="en-US" sz="12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445" marR="0" algn="ctr">
                        <a:lnSpc>
                          <a:spcPct val="150000"/>
                        </a:lnSpc>
                        <a:spcBef>
                          <a:spcPts val="0"/>
                        </a:spcBef>
                        <a:spcAft>
                          <a:spcPts val="0"/>
                        </a:spcAft>
                      </a:pPr>
                      <a:r>
                        <a:rPr lang="en-US" sz="123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tc>
                <a:extLst>
                  <a:ext uri="{0D108BD9-81ED-4DB2-BD59-A6C34878D82A}">
                    <a16:rowId xmlns:a16="http://schemas.microsoft.com/office/drawing/2014/main" val="10006"/>
                  </a:ext>
                </a:extLst>
              </a:tr>
            </a:tbl>
          </a:graphicData>
        </a:graphic>
      </p:graphicFrame>
      <p:sp>
        <p:nvSpPr>
          <p:cNvPr id="7" name="Rectangle 2"/>
          <p:cNvSpPr>
            <a:spLocks noGrp="1" noChangeArrowheads="1"/>
          </p:cNvSpPr>
          <p:nvPr>
            <p:ph idx="1"/>
          </p:nvPr>
        </p:nvSpPr>
        <p:spPr bwMode="auto">
          <a:xfrm>
            <a:off x="2016275" y="644432"/>
            <a:ext cx="4102610" cy="30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5303" tIns="70949" rIns="0" bIns="16783" numCol="1" rtlCol="0" anchor="ctr" anchorCtr="0" compatLnSpc="1">
            <a:spAutoFit/>
          </a:bodyPr>
          <a:lstStyle/>
          <a:p>
            <a:pPr marL="0" indent="0" defTabSz="497840" eaLnBrk="0" fontAlgn="base" hangingPunct="0">
              <a:spcBef>
                <a:spcPct val="0"/>
              </a:spcBef>
              <a:spcAft>
                <a:spcPct val="0"/>
              </a:spcAft>
              <a:buClrTx/>
              <a:buSzTx/>
              <a:buNone/>
            </a:pPr>
            <a:r>
              <a:rPr lang="en-US" altLang="en-US" sz="141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SEE- Semester End Examination (60 Marks)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normAutofit fontScale="90000"/>
          </a:bodyPr>
          <a:lstStyle/>
          <a:p>
            <a:r>
              <a:rPr lang="en-US" dirty="0">
                <a:solidFill>
                  <a:srgbClr val="00659B"/>
                </a:solidFill>
                <a:latin typeface="Arial" panose="020B0604020202020204"/>
              </a:rPr>
              <a:t>Types of Forging Operations</a:t>
            </a:r>
            <a:endParaRPr lang="en-US" dirty="0"/>
          </a:p>
        </p:txBody>
      </p:sp>
      <p:sp>
        <p:nvSpPr>
          <p:cNvPr id="3" name="Content Placeholder 2"/>
          <p:cNvSpPr>
            <a:spLocks noGrp="1"/>
          </p:cNvSpPr>
          <p:nvPr>
            <p:ph idx="1"/>
          </p:nvPr>
        </p:nvSpPr>
        <p:spPr>
          <a:xfrm>
            <a:off x="457200" y="1600201"/>
            <a:ext cx="4191000" cy="685799"/>
          </a:xfrm>
        </p:spPr>
        <p:txBody>
          <a:bodyPr/>
          <a:lstStyle/>
          <a:p>
            <a:pPr marL="0" indent="0">
              <a:buNone/>
            </a:pPr>
            <a:r>
              <a:rPr lang="en-US" dirty="0">
                <a:latin typeface="Arial" panose="020B0604020202020204"/>
              </a:rPr>
              <a:t>(a) Open-die forging</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4636"/>
            <a:ext cx="16160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745" y="2209800"/>
            <a:ext cx="6858000"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2707"/>
            <a:ext cx="5830094" cy="685800"/>
          </a:xfrm>
        </p:spPr>
        <p:txBody>
          <a:bodyPr/>
          <a:lstStyle/>
          <a:p>
            <a:pPr marL="0" indent="0">
              <a:buNone/>
            </a:pPr>
            <a:r>
              <a:rPr lang="en-US" dirty="0">
                <a:latin typeface="Arial" panose="020B0604020202020204"/>
              </a:rPr>
              <a:t>(b) Impression-die forging</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4566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1" y="2438400"/>
            <a:ext cx="9087929"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4572000" cy="685800"/>
          </a:xfrm>
        </p:spPr>
        <p:txBody>
          <a:bodyPr/>
          <a:lstStyle/>
          <a:p>
            <a:pPr marL="0" indent="0">
              <a:buNone/>
            </a:pPr>
            <a:r>
              <a:rPr lang="en-US" dirty="0">
                <a:latin typeface="Arial" panose="020B0604020202020204"/>
              </a:rPr>
              <a:t>(c) </a:t>
            </a:r>
            <a:r>
              <a:rPr lang="en-US" dirty="0" err="1">
                <a:latin typeface="Arial" panose="020B0604020202020204"/>
              </a:rPr>
              <a:t>Flashless</a:t>
            </a:r>
            <a:r>
              <a:rPr lang="en-US" dirty="0">
                <a:latin typeface="Arial" panose="020B0604020202020204"/>
              </a:rPr>
              <a:t> forging</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4566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752600"/>
            <a:ext cx="4572000" cy="4550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25963"/>
          </a:xfrm>
        </p:spPr>
        <p:txBody>
          <a:bodyPr/>
          <a:lstStyle/>
          <a:p>
            <a:pPr marL="0" indent="0">
              <a:buNone/>
            </a:pPr>
            <a:endParaRPr lang="en-US" b="1" dirty="0"/>
          </a:p>
          <a:p>
            <a:pPr marL="0" indent="0">
              <a:buNone/>
            </a:pPr>
            <a:endParaRPr lang="en-US" sz="5400" b="1" dirty="0"/>
          </a:p>
          <a:p>
            <a:pPr marL="0" indent="0" algn="ctr">
              <a:buNone/>
            </a:pPr>
            <a:r>
              <a:rPr lang="en-US" sz="8000" b="1" dirty="0"/>
              <a:t>Week 4</a:t>
            </a:r>
          </a:p>
          <a:p>
            <a:endParaRPr lang="en-US" sz="80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230" y="131114"/>
            <a:ext cx="6781800" cy="901556"/>
          </a:xfrm>
        </p:spPr>
        <p:txBody>
          <a:bodyPr/>
          <a:lstStyle/>
          <a:p>
            <a:r>
              <a:rPr lang="en-US" dirty="0">
                <a:solidFill>
                  <a:srgbClr val="00659B"/>
                </a:solidFill>
                <a:latin typeface="Arial" panose="020B0604020202020204"/>
              </a:rPr>
              <a:t>Open-Die Forging</a:t>
            </a:r>
            <a:endParaRPr lang="en-US" dirty="0"/>
          </a:p>
        </p:txBody>
      </p:sp>
      <p:sp>
        <p:nvSpPr>
          <p:cNvPr id="3" name="Content Placeholder 2"/>
          <p:cNvSpPr>
            <a:spLocks noGrp="1"/>
          </p:cNvSpPr>
          <p:nvPr>
            <p:ph idx="1"/>
          </p:nvPr>
        </p:nvSpPr>
        <p:spPr>
          <a:xfrm>
            <a:off x="228600" y="1452707"/>
            <a:ext cx="8610600" cy="5252893"/>
          </a:xfrm>
        </p:spPr>
        <p:txBody>
          <a:bodyPr>
            <a:normAutofit fontScale="77500" lnSpcReduction="20000"/>
          </a:bodyPr>
          <a:lstStyle/>
          <a:p>
            <a:r>
              <a:rPr lang="en-US" dirty="0">
                <a:solidFill>
                  <a:srgbClr val="000000"/>
                </a:solidFill>
                <a:latin typeface="Arial" panose="020B0604020202020204"/>
              </a:rPr>
              <a:t>Compression of work part (solid cylindrical) between two flat dies and reducing its height by compressing it, an operation that is also known as </a:t>
            </a:r>
            <a:r>
              <a:rPr lang="en-US" b="1" i="1" dirty="0">
                <a:solidFill>
                  <a:srgbClr val="C00000"/>
                </a:solidFill>
                <a:latin typeface="Arial" panose="020B0604020202020204"/>
              </a:rPr>
              <a:t>upsetting</a:t>
            </a:r>
          </a:p>
          <a:p>
            <a:r>
              <a:rPr lang="en-US" dirty="0">
                <a:solidFill>
                  <a:srgbClr val="000000"/>
                </a:solidFill>
                <a:latin typeface="Arial" panose="020B0604020202020204"/>
              </a:rPr>
              <a:t>Similar to compression test when </a:t>
            </a:r>
            <a:r>
              <a:rPr lang="en-US" dirty="0" err="1">
                <a:solidFill>
                  <a:srgbClr val="000000"/>
                </a:solidFill>
                <a:latin typeface="Arial" panose="020B0604020202020204"/>
              </a:rPr>
              <a:t>workpart</a:t>
            </a:r>
            <a:r>
              <a:rPr lang="en-US" dirty="0">
                <a:solidFill>
                  <a:srgbClr val="000000"/>
                </a:solidFill>
                <a:latin typeface="Arial" panose="020B0604020202020204"/>
              </a:rPr>
              <a:t> has cylindrical cross section and is compressed along its axis</a:t>
            </a:r>
          </a:p>
          <a:p>
            <a:pPr>
              <a:buFont typeface="Wingdings" panose="05000000000000000000" pitchFamily="2" charset="2"/>
              <a:buChar char="Ø"/>
            </a:pPr>
            <a:r>
              <a:rPr lang="en-US" sz="3600" dirty="0">
                <a:solidFill>
                  <a:srgbClr val="000000"/>
                </a:solidFill>
                <a:latin typeface="Arial" panose="020B0604020202020204"/>
              </a:rPr>
              <a:t>Under ideal condition, a solid cylinder deforms uniformly, in a process known </a:t>
            </a:r>
            <a:r>
              <a:rPr lang="en-US" sz="3600" b="1" i="1" dirty="0">
                <a:solidFill>
                  <a:srgbClr val="C00000"/>
                </a:solidFill>
                <a:latin typeface="Arial" panose="020B0604020202020204"/>
              </a:rPr>
              <a:t>homogeneous</a:t>
            </a:r>
            <a:r>
              <a:rPr lang="en-US" sz="3600" dirty="0">
                <a:solidFill>
                  <a:srgbClr val="000000"/>
                </a:solidFill>
                <a:latin typeface="Arial" panose="020B0604020202020204"/>
              </a:rPr>
              <a:t> deformation.</a:t>
            </a:r>
          </a:p>
          <a:p>
            <a:pPr>
              <a:buFont typeface="Wingdings" panose="05000000000000000000" pitchFamily="2" charset="2"/>
              <a:buChar char="Ø"/>
            </a:pPr>
            <a:r>
              <a:rPr lang="en-US" sz="3600" dirty="0">
                <a:solidFill>
                  <a:srgbClr val="000000"/>
                </a:solidFill>
                <a:latin typeface="Arial" panose="020B0604020202020204"/>
              </a:rPr>
              <a:t>Deformation operation reduces height and increases diameter of work. Because in plastic deformation the volume of  the cylinder remains constant, any reduction in the height is followed by an increase in its diameter</a:t>
            </a:r>
          </a:p>
          <a:p>
            <a:pPr marL="0" indent="0">
              <a:buNone/>
            </a:pPr>
            <a:r>
              <a:rPr lang="en-US" sz="3600" dirty="0">
                <a:solidFill>
                  <a:srgbClr val="00659B"/>
                </a:solidFill>
                <a:latin typeface="Wingdings-Regular"/>
              </a:rPr>
              <a:t>  </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783"/>
            <a:ext cx="1266539" cy="112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7897"/>
            <a:ext cx="8839200" cy="5244956"/>
          </a:xfrm>
        </p:spPr>
        <p:txBody>
          <a:bodyPr>
            <a:noAutofit/>
          </a:bodyPr>
          <a:lstStyle/>
          <a:p>
            <a:pPr>
              <a:buFont typeface="Wingdings" panose="05000000000000000000" pitchFamily="2" charset="2"/>
              <a:buChar char="q"/>
            </a:pPr>
            <a:r>
              <a:rPr lang="en-US" sz="2800" dirty="0"/>
              <a:t>While impression or closed die forging confines the metal in dies, open die forging is distinguished by the fact that the metal is never completely confined in the dies. Most open die forgings products are produced on flat dies. However, round swaging dies and V-dies are also used depending on the desired part configuration and its size. </a:t>
            </a:r>
          </a:p>
        </p:txBody>
      </p:sp>
      <p:sp>
        <p:nvSpPr>
          <p:cNvPr id="5" name="Title 1"/>
          <p:cNvSpPr txBox="1"/>
          <p:nvPr/>
        </p:nvSpPr>
        <p:spPr>
          <a:xfrm>
            <a:off x="1920874" y="165244"/>
            <a:ext cx="64611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00659B"/>
                </a:solidFill>
                <a:latin typeface="Arial" panose="020B0604020202020204"/>
              </a:rPr>
              <a:t>Open-Die Forging</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637"/>
            <a:ext cx="16160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382000" cy="4525963"/>
          </a:xfrm>
        </p:spPr>
        <p:txBody>
          <a:bodyPr>
            <a:normAutofit fontScale="92500"/>
          </a:bodyPr>
          <a:lstStyle/>
          <a:p>
            <a:r>
              <a:rPr lang="en-US" dirty="0"/>
              <a:t>Although the open die forging process is often associated with larger, simpler-shaped parts such as bars, blanks, rings, hollows or spindles, in fact it can be considered the ultimate option in "custom-designed" metal components.</a:t>
            </a:r>
          </a:p>
          <a:p>
            <a:r>
              <a:rPr lang="en-US" dirty="0"/>
              <a:t>High-strength, long-life parts optimized in terms of both mechanical properties and structural integrity are today produced in sizes that range from a few pounds to hundreds of tons in weight.</a:t>
            </a:r>
          </a:p>
          <a:p>
            <a:endParaRPr lang="en-US" dirty="0"/>
          </a:p>
        </p:txBody>
      </p:sp>
      <p:sp>
        <p:nvSpPr>
          <p:cNvPr id="4" name="Title 1"/>
          <p:cNvSpPr txBox="1"/>
          <p:nvPr/>
        </p:nvSpPr>
        <p:spPr>
          <a:xfrm>
            <a:off x="1920874" y="165244"/>
            <a:ext cx="64611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00659B"/>
                </a:solidFill>
                <a:latin typeface="Arial" panose="020B0604020202020204"/>
              </a:rPr>
              <a:t>Open-Die Forging</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637"/>
            <a:ext cx="16160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90387" y="1600200"/>
            <a:ext cx="496322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98425"/>
            <a:ext cx="16160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p:nvPr/>
        </p:nvSpPr>
        <p:spPr>
          <a:xfrm>
            <a:off x="1920874" y="165244"/>
            <a:ext cx="6918326"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00659B"/>
                </a:solidFill>
                <a:latin typeface="Arial" panose="020B0604020202020204"/>
              </a:rPr>
              <a:t>Open-Die Forging products</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91230" y="131114"/>
            <a:ext cx="6781800" cy="901556"/>
          </a:xfrm>
        </p:spPr>
        <p:txBody>
          <a:bodyPr/>
          <a:lstStyle/>
          <a:p>
            <a:r>
              <a:rPr lang="en-US" dirty="0">
                <a:solidFill>
                  <a:srgbClr val="00659B"/>
                </a:solidFill>
                <a:latin typeface="Arial" panose="020B0604020202020204"/>
              </a:rPr>
              <a:t>Open-Die Forging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343399"/>
              </a:xfrm>
            </p:spPr>
            <p:txBody>
              <a:bodyPr>
                <a:normAutofit/>
              </a:bodyPr>
              <a:lstStyle/>
              <a:p>
                <a:pPr>
                  <a:buFont typeface="Wingdings" panose="05000000000000000000" pitchFamily="2" charset="2"/>
                  <a:buChar char="q"/>
                </a:pPr>
                <a:r>
                  <a:rPr lang="en-US" dirty="0"/>
                  <a:t>The reduction in height is defined as :</a:t>
                </a:r>
              </a:p>
              <a:p>
                <a:pPr marL="0" indent="0">
                  <a:buNone/>
                </a:pPr>
                <a:r>
                  <a:rPr lang="en-US" dirty="0"/>
                  <a:t>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a:rPr>
                          <m:t>h</m:t>
                        </m:r>
                        <m:r>
                          <a:rPr lang="en-US" sz="3600" b="0" i="1" baseline="-25000" smtClean="0">
                            <a:latin typeface="Cambria Math" panose="02040503050406030204"/>
                          </a:rPr>
                          <m:t>𝑜</m:t>
                        </m:r>
                        <m:r>
                          <a:rPr lang="en-US" sz="3600" b="0" i="1" smtClean="0">
                            <a:latin typeface="Cambria Math" panose="02040503050406030204"/>
                          </a:rPr>
                          <m:t> −</m:t>
                        </m:r>
                        <m:r>
                          <a:rPr lang="en-US" sz="3600" b="0" i="1" smtClean="0">
                            <a:latin typeface="Cambria Math" panose="02040503050406030204"/>
                          </a:rPr>
                          <m:t>h</m:t>
                        </m:r>
                        <m:r>
                          <a:rPr lang="en-US" sz="3600" b="0" i="1" baseline="-25000" smtClean="0">
                            <a:latin typeface="Cambria Math" panose="02040503050406030204"/>
                          </a:rPr>
                          <m:t>1</m:t>
                        </m:r>
                      </m:num>
                      <m:den>
                        <m:r>
                          <a:rPr lang="en-US" sz="3600" b="0" i="1" smtClean="0">
                            <a:latin typeface="Cambria Math" panose="02040503050406030204"/>
                          </a:rPr>
                          <m:t>h</m:t>
                        </m:r>
                        <m:r>
                          <a:rPr lang="en-US" sz="3600" b="0" i="1" baseline="-25000" smtClean="0">
                            <a:latin typeface="Cambria Math" panose="02040503050406030204"/>
                          </a:rPr>
                          <m:t>𝑜</m:t>
                        </m:r>
                      </m:den>
                    </m:f>
                  </m:oMath>
                </a14:m>
                <a:r>
                  <a:rPr lang="en-US" dirty="0"/>
                  <a:t> * 100% </a:t>
                </a:r>
              </a:p>
              <a:p>
                <a:pPr marL="0" indent="0">
                  <a:buNone/>
                </a:pPr>
                <a:endParaRPr lang="en-US" dirty="0"/>
              </a:p>
              <a:p>
                <a:pPr>
                  <a:buFont typeface="Wingdings" panose="05000000000000000000" pitchFamily="2" charset="2"/>
                  <a:buChar char="q"/>
                </a:pPr>
                <a:r>
                  <a:rPr lang="en-US" sz="3600" dirty="0"/>
                  <a:t>And the engineering strain is</a:t>
                </a:r>
              </a:p>
              <a:p>
                <a:pPr marL="0" indent="0">
                  <a:buNone/>
                </a:pPr>
                <a:r>
                  <a:rPr lang="en-US" dirty="0"/>
                  <a:t>                          e</a:t>
                </a:r>
                <a:r>
                  <a:rPr lang="en-US" baseline="-25000" dirty="0"/>
                  <a:t>1</a:t>
                </a:r>
                <a:r>
                  <a:rPr lang="en-US" dirty="0"/>
                  <a:t> =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a:rPr>
                          <m:t>h</m:t>
                        </m:r>
                        <m:r>
                          <a:rPr lang="en-US" sz="4000" b="0" i="1" baseline="-25000" smtClean="0">
                            <a:latin typeface="Cambria Math" panose="02040503050406030204"/>
                          </a:rPr>
                          <m:t>𝑜</m:t>
                        </m:r>
                        <m:r>
                          <a:rPr lang="en-US" sz="4000" b="0" i="1" smtClean="0">
                            <a:latin typeface="Cambria Math" panose="02040503050406030204"/>
                          </a:rPr>
                          <m:t> −</m:t>
                        </m:r>
                        <m:r>
                          <a:rPr lang="en-US" sz="4000" b="0" i="1" smtClean="0">
                            <a:latin typeface="Cambria Math" panose="02040503050406030204"/>
                          </a:rPr>
                          <m:t>h</m:t>
                        </m:r>
                        <m:r>
                          <a:rPr lang="en-US" sz="4000" b="0" i="1" baseline="-25000" smtClean="0">
                            <a:latin typeface="Cambria Math" panose="02040503050406030204"/>
                          </a:rPr>
                          <m:t>1</m:t>
                        </m:r>
                      </m:num>
                      <m:den>
                        <m:r>
                          <a:rPr lang="en-US" sz="4000" b="0" i="1" smtClean="0">
                            <a:latin typeface="Cambria Math" panose="02040503050406030204"/>
                          </a:rPr>
                          <m:t>h</m:t>
                        </m:r>
                        <m:r>
                          <a:rPr lang="en-US" sz="4000" b="0" i="1" baseline="-25000" smtClean="0">
                            <a:latin typeface="Cambria Math" panose="02040503050406030204"/>
                          </a:rPr>
                          <m:t>𝑜</m:t>
                        </m:r>
                      </m:den>
                    </m:f>
                  </m:oMath>
                </a14:m>
                <a:r>
                  <a:rPr lang="en-US" dirty="0"/>
                  <a:t> </a:t>
                </a:r>
              </a:p>
            </p:txBody>
          </p:sp>
        </mc:Choice>
        <mc:Fallback xmlns="">
          <p:sp>
            <p:nvSpPr>
              <p:cNvPr id="3" name="Content Placeholder 2"/>
              <p:cNvSpPr>
                <a:spLocks noRot="1" noChangeAspect="1" noMove="1" noResize="1" noEditPoints="1" noAdjustHandles="1" noChangeArrowheads="1" noChangeShapeType="1" noTextEdit="1"/>
              </p:cNvSpPr>
              <p:nvPr>
                <p:ph idx="1"/>
              </p:nvPr>
            </p:nvSpPr>
            <p:spPr>
              <a:xfrm>
                <a:off x="457200" y="1600200"/>
                <a:ext cx="8229600" cy="4343399"/>
              </a:xfrm>
              <a:blipFill rotWithShape="1">
                <a:blip r:embed="rId2"/>
                <a:stretch>
                  <a:fillRect b="15"/>
                </a:stretch>
              </a:blipFill>
            </p:spPr>
            <p:txBody>
              <a:bodyPr/>
              <a:lstStyle/>
              <a:p>
                <a:r>
                  <a:rPr lang="en-US" altLang="en-US">
                    <a:noFill/>
                  </a:rPr>
                  <a:t> </a:t>
                </a:r>
              </a:p>
            </p:txBody>
          </p:sp>
        </mc:Fallback>
      </mc:AlternateContent>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783"/>
            <a:ext cx="1266539" cy="112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475" y="0"/>
            <a:ext cx="7315200" cy="1143000"/>
          </a:xfrm>
        </p:spPr>
        <p:txBody>
          <a:bodyPr>
            <a:normAutofit fontScale="90000"/>
          </a:bodyPr>
          <a:lstStyle/>
          <a:p>
            <a:r>
              <a:rPr lang="en-US" dirty="0">
                <a:solidFill>
                  <a:srgbClr val="00659B"/>
                </a:solidFill>
                <a:latin typeface="Arial" panose="020B0604020202020204"/>
              </a:rPr>
              <a:t>Open-Die Forging with No Friction</a:t>
            </a:r>
            <a:endParaRPr lang="en-US" dirty="0"/>
          </a:p>
        </p:txBody>
      </p:sp>
      <p:sp>
        <p:nvSpPr>
          <p:cNvPr id="3" name="Content Placeholder 2"/>
          <p:cNvSpPr>
            <a:spLocks noGrp="1"/>
          </p:cNvSpPr>
          <p:nvPr>
            <p:ph idx="1"/>
          </p:nvPr>
        </p:nvSpPr>
        <p:spPr>
          <a:xfrm>
            <a:off x="304800" y="1450686"/>
            <a:ext cx="8610600" cy="4797714"/>
          </a:xfrm>
        </p:spPr>
        <p:txBody>
          <a:bodyPr>
            <a:normAutofit fontScale="92500" lnSpcReduction="20000"/>
          </a:bodyPr>
          <a:lstStyle/>
          <a:p>
            <a:r>
              <a:rPr lang="en-US" b="1" i="1" dirty="0">
                <a:latin typeface="Arial" panose="020B0604020202020204"/>
              </a:rPr>
              <a:t>If no friction </a:t>
            </a:r>
            <a:r>
              <a:rPr lang="en-US" dirty="0">
                <a:latin typeface="Arial" panose="020B0604020202020204"/>
              </a:rPr>
              <a:t>occurs between work and die surfaces, then homogeneous deformation occurs, so that radial flow is uniform throughout </a:t>
            </a:r>
            <a:r>
              <a:rPr lang="en-US" dirty="0" err="1">
                <a:latin typeface="Arial" panose="020B0604020202020204"/>
              </a:rPr>
              <a:t>workpart</a:t>
            </a:r>
            <a:r>
              <a:rPr lang="en-US" dirty="0">
                <a:latin typeface="Arial" panose="020B0604020202020204"/>
              </a:rPr>
              <a:t> height and true strain is given by:</a:t>
            </a:r>
          </a:p>
          <a:p>
            <a:pPr marL="0" indent="0">
              <a:buNone/>
            </a:pPr>
            <a:endParaRPr lang="en-US" dirty="0"/>
          </a:p>
          <a:p>
            <a:endParaRPr lang="en-US" dirty="0"/>
          </a:p>
          <a:p>
            <a:endParaRPr lang="en-US" dirty="0"/>
          </a:p>
          <a:p>
            <a:r>
              <a:rPr lang="en-US" dirty="0">
                <a:solidFill>
                  <a:srgbClr val="000000"/>
                </a:solidFill>
                <a:latin typeface="Arial" panose="020B0604020202020204"/>
              </a:rPr>
              <a:t>where </a:t>
            </a:r>
            <a:r>
              <a:rPr lang="en-US" i="1" dirty="0">
                <a:solidFill>
                  <a:srgbClr val="000000"/>
                </a:solidFill>
                <a:latin typeface="Arial" panose="020B0604020202020204"/>
              </a:rPr>
              <a:t>h</a:t>
            </a:r>
            <a:r>
              <a:rPr lang="en-US" sz="2000" i="1" dirty="0">
                <a:solidFill>
                  <a:srgbClr val="000000"/>
                </a:solidFill>
                <a:latin typeface="Arial" panose="020B0604020202020204"/>
              </a:rPr>
              <a:t>o</a:t>
            </a:r>
            <a:r>
              <a:rPr lang="en-US" dirty="0">
                <a:solidFill>
                  <a:srgbClr val="000000"/>
                </a:solidFill>
                <a:latin typeface="Arial" panose="020B0604020202020204"/>
              </a:rPr>
              <a:t>= starting height; and </a:t>
            </a:r>
            <a:r>
              <a:rPr lang="en-US" i="1" dirty="0">
                <a:solidFill>
                  <a:srgbClr val="000000"/>
                </a:solidFill>
                <a:latin typeface="Arial" panose="020B0604020202020204"/>
              </a:rPr>
              <a:t>h </a:t>
            </a:r>
            <a:r>
              <a:rPr lang="en-US" dirty="0">
                <a:solidFill>
                  <a:srgbClr val="000000"/>
                </a:solidFill>
                <a:latin typeface="Arial" panose="020B0604020202020204"/>
              </a:rPr>
              <a:t>= height at some point during compression</a:t>
            </a:r>
          </a:p>
          <a:p>
            <a:r>
              <a:rPr lang="en-US" dirty="0">
                <a:solidFill>
                  <a:srgbClr val="000000"/>
                </a:solidFill>
                <a:latin typeface="Arial" panose="020B0604020202020204"/>
              </a:rPr>
              <a:t>At </a:t>
            </a:r>
            <a:r>
              <a:rPr lang="en-US" i="1" dirty="0">
                <a:solidFill>
                  <a:srgbClr val="000000"/>
                </a:solidFill>
                <a:latin typeface="Arial" panose="020B0604020202020204"/>
              </a:rPr>
              <a:t>h </a:t>
            </a:r>
            <a:r>
              <a:rPr lang="en-US" dirty="0">
                <a:solidFill>
                  <a:srgbClr val="000000"/>
                </a:solidFill>
                <a:latin typeface="Arial" panose="020B0604020202020204"/>
              </a:rPr>
              <a:t>= final value </a:t>
            </a:r>
            <a:r>
              <a:rPr lang="en-US" i="1" dirty="0" err="1">
                <a:solidFill>
                  <a:srgbClr val="000000"/>
                </a:solidFill>
                <a:latin typeface="Arial" panose="020B0604020202020204"/>
              </a:rPr>
              <a:t>h</a:t>
            </a:r>
            <a:r>
              <a:rPr lang="en-US" sz="2000" i="1" dirty="0" err="1">
                <a:solidFill>
                  <a:srgbClr val="000000"/>
                </a:solidFill>
                <a:latin typeface="Arial" panose="020B0604020202020204"/>
              </a:rPr>
              <a:t>f</a:t>
            </a:r>
            <a:r>
              <a:rPr lang="en-US" dirty="0">
                <a:solidFill>
                  <a:srgbClr val="000000"/>
                </a:solidFill>
                <a:latin typeface="Arial" panose="020B0604020202020204"/>
              </a:rPr>
              <a:t>, true strain reaches maximum value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6160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nvGraphicFramePr>
        <p:xfrm>
          <a:off x="3581400" y="3200400"/>
          <a:ext cx="1295400" cy="839788"/>
        </p:xfrm>
        <a:graphic>
          <a:graphicData uri="http://schemas.openxmlformats.org/presentationml/2006/ole">
            <mc:AlternateContent xmlns:mc="http://schemas.openxmlformats.org/markup-compatibility/2006">
              <mc:Choice xmlns:v="urn:schemas-microsoft-com:vml" Requires="v">
                <p:oleObj name="Equation" r:id="rId3" imgW="35763200" imgH="23164800" progId="Equation.3">
                  <p:embed/>
                </p:oleObj>
              </mc:Choice>
              <mc:Fallback>
                <p:oleObj name="Equation" r:id="rId3" imgW="35763200" imgH="23164800" progId="Equation.3">
                  <p:embed/>
                  <p:pic>
                    <p:nvPicPr>
                      <p:cNvPr id="0" name="Picture 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200400"/>
                        <a:ext cx="12954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291195" cy="4616450"/>
          </a:xfrm>
        </p:spPr>
        <p:txBody>
          <a:bodyPr/>
          <a:lstStyle/>
          <a:p>
            <a:pPr algn="ctr"/>
            <a:endParaRPr lang="en-US" dirty="0"/>
          </a:p>
          <a:p>
            <a:pPr algn="ctr"/>
            <a:endParaRPr lang="en-US" dirty="0"/>
          </a:p>
          <a:p>
            <a:pPr marL="0" indent="0" algn="ctr">
              <a:buNone/>
            </a:pPr>
            <a:endParaRPr lang="en-US" dirty="0"/>
          </a:p>
          <a:p>
            <a:pPr marL="0" indent="0" algn="ctr">
              <a:buNone/>
            </a:pPr>
            <a:r>
              <a:rPr lang="en-US" sz="8000" b="1" dirty="0"/>
              <a:t>Week 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32655"/>
            <a:ext cx="6781800" cy="1143000"/>
          </a:xfrm>
        </p:spPr>
        <p:txBody>
          <a:bodyPr>
            <a:normAutofit fontScale="90000"/>
          </a:bodyPr>
          <a:lstStyle/>
          <a:p>
            <a:r>
              <a:rPr lang="en-US" dirty="0">
                <a:solidFill>
                  <a:srgbClr val="00659B"/>
                </a:solidFill>
                <a:latin typeface="Arial" panose="020B0604020202020204"/>
              </a:rPr>
              <a:t>Open-Die Forging with No Friction</a:t>
            </a:r>
            <a:endParaRPr lang="en-US" dirty="0"/>
          </a:p>
        </p:txBody>
      </p:sp>
      <p:sp>
        <p:nvSpPr>
          <p:cNvPr id="3" name="Content Placeholder 2"/>
          <p:cNvSpPr>
            <a:spLocks noGrp="1"/>
          </p:cNvSpPr>
          <p:nvPr>
            <p:ph idx="1"/>
          </p:nvPr>
        </p:nvSpPr>
        <p:spPr>
          <a:xfrm>
            <a:off x="457200" y="1524000"/>
            <a:ext cx="8229600" cy="1295399"/>
          </a:xfrm>
        </p:spPr>
        <p:txBody>
          <a:bodyPr>
            <a:normAutofit/>
          </a:bodyPr>
          <a:lstStyle/>
          <a:p>
            <a:r>
              <a:rPr lang="en-US" sz="2600" dirty="0">
                <a:solidFill>
                  <a:srgbClr val="000000"/>
                </a:solidFill>
                <a:latin typeface="Arial" panose="020B0604020202020204"/>
              </a:rPr>
              <a:t>(1) Start of process with </a:t>
            </a:r>
            <a:r>
              <a:rPr lang="en-US" sz="2600" dirty="0" err="1">
                <a:solidFill>
                  <a:srgbClr val="000000"/>
                </a:solidFill>
                <a:latin typeface="Arial" panose="020B0604020202020204"/>
              </a:rPr>
              <a:t>workpiece</a:t>
            </a:r>
            <a:r>
              <a:rPr lang="en-US" sz="2600" dirty="0">
                <a:solidFill>
                  <a:srgbClr val="000000"/>
                </a:solidFill>
                <a:latin typeface="Arial" panose="020B0604020202020204"/>
              </a:rPr>
              <a:t> at its original length and diameter, (2) partial compression, and (3) final size</a:t>
            </a:r>
            <a:endParaRPr lang="en-US" sz="26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709"/>
            <a:ext cx="1752600" cy="1552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44" y="2737686"/>
            <a:ext cx="8869456" cy="3967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607" y="13856"/>
            <a:ext cx="7772400" cy="1143000"/>
          </a:xfrm>
        </p:spPr>
        <p:txBody>
          <a:bodyPr>
            <a:normAutofit/>
          </a:bodyPr>
          <a:lstStyle/>
          <a:p>
            <a:r>
              <a:rPr lang="en-US" dirty="0">
                <a:solidFill>
                  <a:srgbClr val="00659B"/>
                </a:solidFill>
                <a:latin typeface="Arial" panose="020B0604020202020204"/>
              </a:rPr>
              <a:t>Open-Die Forging with Friction</a:t>
            </a:r>
            <a:endParaRPr lang="en-US" dirty="0"/>
          </a:p>
        </p:txBody>
      </p:sp>
      <p:sp>
        <p:nvSpPr>
          <p:cNvPr id="3" name="Content Placeholder 2"/>
          <p:cNvSpPr>
            <a:spLocks noGrp="1"/>
          </p:cNvSpPr>
          <p:nvPr>
            <p:ph idx="1"/>
          </p:nvPr>
        </p:nvSpPr>
        <p:spPr>
          <a:xfrm>
            <a:off x="0" y="1073728"/>
            <a:ext cx="9067800" cy="5708072"/>
          </a:xfrm>
        </p:spPr>
        <p:txBody>
          <a:bodyPr>
            <a:normAutofit/>
          </a:bodyPr>
          <a:lstStyle/>
          <a:p>
            <a:r>
              <a:rPr lang="en-US" sz="3600" u="sng" dirty="0">
                <a:solidFill>
                  <a:srgbClr val="000000"/>
                </a:solidFill>
                <a:latin typeface="Arial" panose="020B0604020202020204"/>
              </a:rPr>
              <a:t>In cold open die forging</a:t>
            </a:r>
          </a:p>
          <a:p>
            <a:r>
              <a:rPr lang="en-US" dirty="0">
                <a:solidFill>
                  <a:srgbClr val="000000"/>
                </a:solidFill>
                <a:latin typeface="Arial" panose="020B0604020202020204"/>
              </a:rPr>
              <a:t>Friction between work and die surfaces constrains lateral flow of work</a:t>
            </a:r>
          </a:p>
          <a:p>
            <a:pPr>
              <a:buFont typeface="Wingdings" panose="05000000000000000000" pitchFamily="2" charset="2"/>
              <a:buChar char="Ø"/>
            </a:pPr>
            <a:r>
              <a:rPr lang="en-US" dirty="0">
                <a:solidFill>
                  <a:srgbClr val="000000"/>
                </a:solidFill>
                <a:latin typeface="Arial" panose="020B0604020202020204"/>
              </a:rPr>
              <a:t>This results in </a:t>
            </a:r>
            <a:r>
              <a:rPr lang="en-US" dirty="0">
                <a:solidFill>
                  <a:srgbClr val="FF0000"/>
                </a:solidFill>
                <a:latin typeface="Arial" panose="020B0604020202020204"/>
              </a:rPr>
              <a:t>barreling effect</a:t>
            </a:r>
          </a:p>
          <a:p>
            <a:pPr>
              <a:buFont typeface="Wingdings" panose="05000000000000000000" pitchFamily="2" charset="2"/>
              <a:buChar char="Ø"/>
            </a:pPr>
            <a:r>
              <a:rPr lang="en-US" dirty="0">
                <a:solidFill>
                  <a:srgbClr val="FF0000"/>
                </a:solidFill>
                <a:latin typeface="Arial" panose="020B0604020202020204"/>
              </a:rPr>
              <a:t>Barreling is caused by frictional forces at the die-</a:t>
            </a:r>
            <a:r>
              <a:rPr lang="en-US" dirty="0" err="1">
                <a:solidFill>
                  <a:srgbClr val="FF0000"/>
                </a:solidFill>
                <a:latin typeface="Arial" panose="020B0604020202020204"/>
              </a:rPr>
              <a:t>workpice</a:t>
            </a:r>
            <a:r>
              <a:rPr lang="en-US" dirty="0">
                <a:solidFill>
                  <a:srgbClr val="FF0000"/>
                </a:solidFill>
                <a:latin typeface="Arial" panose="020B0604020202020204"/>
              </a:rPr>
              <a:t> interface that oppose the outward flow of the material at these interfaces (</a:t>
            </a:r>
            <a:r>
              <a:rPr lang="en-US" altLang="en-US" dirty="0">
                <a:solidFill>
                  <a:schemeClr val="tx2">
                    <a:lumMod val="50000"/>
                  </a:schemeClr>
                </a:solidFill>
              </a:rPr>
              <a:t>friction prevents the top and bottom surfaces from expanding freely</a:t>
            </a:r>
            <a:r>
              <a:rPr lang="en-US" altLang="en-US" dirty="0">
                <a:solidFill>
                  <a:srgbClr val="FF0000"/>
                </a:solidFill>
              </a:rPr>
              <a:t>)</a:t>
            </a:r>
            <a:endParaRPr lang="en-US" dirty="0">
              <a:solidFill>
                <a:srgbClr val="FF0000"/>
              </a:solidFill>
              <a:latin typeface="Arial" panose="020B0604020202020204"/>
            </a:endParaRPr>
          </a:p>
          <a:p>
            <a:endParaRPr lang="en-US" dirty="0">
              <a:solidFill>
                <a:srgbClr val="000000"/>
              </a:solidFill>
              <a:latin typeface="Arial" panose="020B0604020202020204"/>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
            <a:ext cx="121013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19200"/>
            <a:ext cx="8250382" cy="5257800"/>
          </a:xfrm>
        </p:spPr>
        <p:txBody>
          <a:bodyPr>
            <a:normAutofit fontScale="85000" lnSpcReduction="10000"/>
          </a:bodyPr>
          <a:lstStyle/>
          <a:p>
            <a:r>
              <a:rPr lang="en-US" u="sng" dirty="0">
                <a:solidFill>
                  <a:srgbClr val="000000"/>
                </a:solidFill>
                <a:latin typeface="Arial" panose="020B0604020202020204"/>
              </a:rPr>
              <a:t>In hot open-die forging</a:t>
            </a:r>
            <a:r>
              <a:rPr lang="en-US" dirty="0">
                <a:solidFill>
                  <a:srgbClr val="000000"/>
                </a:solidFill>
                <a:latin typeface="Arial" panose="020B0604020202020204"/>
              </a:rPr>
              <a:t>, effect is even more pronounced due to heat transfer at die surfaces which cools the metal and increases its resistance to deformation</a:t>
            </a:r>
            <a:endParaRPr lang="en-US" dirty="0"/>
          </a:p>
          <a:p>
            <a:r>
              <a:rPr lang="en-US" dirty="0">
                <a:solidFill>
                  <a:srgbClr val="FF0000"/>
                </a:solidFill>
              </a:rPr>
              <a:t>The reason is that the material at and near the die-specimen interfaces cools rapidly, whereas the rest of the specimen remains relatively hot. Since the strength of the material decreases with increasing temperature, the upper and lower portions of the specimen show a greater resistance to deformation than dose the center</a:t>
            </a:r>
            <a:r>
              <a:rPr lang="en-US" dirty="0"/>
              <a:t>.</a:t>
            </a:r>
          </a:p>
          <a:p>
            <a:r>
              <a:rPr lang="en-US" dirty="0"/>
              <a:t>A result of barreling is that the deformation throughout the specimen becomes nonuniform or inhomogeneous</a:t>
            </a:r>
          </a:p>
        </p:txBody>
      </p:sp>
      <p:sp>
        <p:nvSpPr>
          <p:cNvPr id="4" name="Title 1"/>
          <p:cNvSpPr txBox="1"/>
          <p:nvPr/>
        </p:nvSpPr>
        <p:spPr>
          <a:xfrm>
            <a:off x="1362534" y="0"/>
            <a:ext cx="7543800" cy="1052945"/>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00659B"/>
                </a:solidFill>
                <a:latin typeface="Arial" panose="020B0604020202020204"/>
              </a:rPr>
              <a:t>Open-Die Forging with Friction</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
            <a:ext cx="121013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0"/>
            <a:ext cx="8763000" cy="4953000"/>
          </a:xfrm>
        </p:spPr>
        <p:txBody>
          <a:bodyPr>
            <a:normAutofit/>
          </a:bodyPr>
          <a:lstStyle/>
          <a:p>
            <a:r>
              <a:rPr lang="en-US" sz="4000" dirty="0">
                <a:solidFill>
                  <a:schemeClr val="tx2">
                    <a:lumMod val="75000"/>
                  </a:schemeClr>
                </a:solidFill>
              </a:rPr>
              <a:t>For cold working operations, barreling can be minimized by applying an effective lubricant.</a:t>
            </a:r>
          </a:p>
          <a:p>
            <a:r>
              <a:rPr lang="en-US" sz="4000" dirty="0">
                <a:solidFill>
                  <a:srgbClr val="FF0000"/>
                </a:solidFill>
              </a:rPr>
              <a:t>In hot working operations, barreling can be reduced by using heated dies or a thermal barrier at the interfaces,</a:t>
            </a:r>
          </a:p>
        </p:txBody>
      </p:sp>
      <p:sp>
        <p:nvSpPr>
          <p:cNvPr id="4" name="Title 1"/>
          <p:cNvSpPr txBox="1"/>
          <p:nvPr/>
        </p:nvSpPr>
        <p:spPr>
          <a:xfrm>
            <a:off x="1355607" y="13856"/>
            <a:ext cx="77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rgbClr val="00659B"/>
                </a:solidFill>
                <a:latin typeface="Arial" panose="020B0604020202020204"/>
              </a:rPr>
              <a:t>Open-Die Forging with Friction</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
            <a:ext cx="121013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02406"/>
            <a:ext cx="5715000" cy="1143000"/>
          </a:xfrm>
        </p:spPr>
        <p:txBody>
          <a:bodyPr>
            <a:normAutofit fontScale="90000"/>
          </a:bodyPr>
          <a:lstStyle/>
          <a:p>
            <a:r>
              <a:rPr lang="en-US" dirty="0">
                <a:solidFill>
                  <a:srgbClr val="00659B"/>
                </a:solidFill>
                <a:latin typeface="Arial" panose="020B0604020202020204"/>
              </a:rPr>
              <a:t>Open-Die Forging with Friction</a:t>
            </a:r>
            <a:endParaRPr lang="en-US" dirty="0"/>
          </a:p>
        </p:txBody>
      </p:sp>
      <p:sp>
        <p:nvSpPr>
          <p:cNvPr id="3" name="Content Placeholder 2"/>
          <p:cNvSpPr>
            <a:spLocks noGrp="1"/>
          </p:cNvSpPr>
          <p:nvPr>
            <p:ph idx="1"/>
          </p:nvPr>
        </p:nvSpPr>
        <p:spPr>
          <a:xfrm>
            <a:off x="152400" y="1547813"/>
            <a:ext cx="8839200" cy="890587"/>
          </a:xfrm>
        </p:spPr>
        <p:txBody>
          <a:bodyPr>
            <a:normAutofit fontScale="77500" lnSpcReduction="20000"/>
          </a:bodyPr>
          <a:lstStyle/>
          <a:p>
            <a:r>
              <a:rPr lang="en-US" sz="2700" dirty="0">
                <a:latin typeface="Arial" panose="020B0604020202020204"/>
              </a:rPr>
              <a:t>Actual deformation of a cylindrical </a:t>
            </a:r>
            <a:r>
              <a:rPr lang="en-US" sz="2700" dirty="0" err="1">
                <a:latin typeface="Arial" panose="020B0604020202020204"/>
              </a:rPr>
              <a:t>workpart</a:t>
            </a:r>
            <a:r>
              <a:rPr lang="en-US" sz="2700" dirty="0">
                <a:latin typeface="Arial" panose="020B0604020202020204"/>
              </a:rPr>
              <a:t> in open-die forging, showing pronounced </a:t>
            </a:r>
            <a:r>
              <a:rPr lang="en-US" sz="2700" i="1" dirty="0">
                <a:latin typeface="Arial" panose="020B0604020202020204"/>
              </a:rPr>
              <a:t>barreling</a:t>
            </a:r>
            <a:r>
              <a:rPr lang="en-US" sz="2700" dirty="0">
                <a:latin typeface="Arial" panose="020B0604020202020204"/>
              </a:rPr>
              <a:t>: (1) start of process, (2) partial deformation, and (3) final shape</a:t>
            </a:r>
            <a:endParaRPr lang="en-US" sz="27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755775"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86" y="2362200"/>
            <a:ext cx="6436214"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p:nvPr/>
        </p:nvSpPr>
        <p:spPr>
          <a:xfrm>
            <a:off x="422564" y="6019800"/>
            <a:ext cx="8416636" cy="838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500">
                <a:solidFill>
                  <a:srgbClr val="000065"/>
                </a:solidFill>
                <a:latin typeface="Times New Roman" panose="02020603050405020304"/>
              </a:rPr>
              <a:t>In open-die forging, barreling occurs due to friction between dies and part work surfaces</a:t>
            </a:r>
            <a:endParaRPr lang="en-US" sz="2500" dirty="0"/>
          </a:p>
        </p:txBody>
      </p:sp>
      <p:grpSp>
        <p:nvGrpSpPr>
          <p:cNvPr id="7" name="Group 1054"/>
          <p:cNvGrpSpPr/>
          <p:nvPr/>
        </p:nvGrpSpPr>
        <p:grpSpPr bwMode="auto">
          <a:xfrm>
            <a:off x="6307282" y="2790825"/>
            <a:ext cx="2668588" cy="2986088"/>
            <a:chOff x="3944" y="581"/>
            <a:chExt cx="1681" cy="1881"/>
          </a:xfrm>
        </p:grpSpPr>
        <p:grpSp>
          <p:nvGrpSpPr>
            <p:cNvPr id="8" name="Group 1035"/>
            <p:cNvGrpSpPr>
              <a:grpSpLocks noChangeAspect="1"/>
            </p:cNvGrpSpPr>
            <p:nvPr/>
          </p:nvGrpSpPr>
          <p:grpSpPr bwMode="auto">
            <a:xfrm rot="5400000">
              <a:off x="3937" y="588"/>
              <a:ext cx="1586" cy="1572"/>
              <a:chOff x="860" y="691"/>
              <a:chExt cx="4763" cy="3086"/>
            </a:xfrm>
          </p:grpSpPr>
          <p:sp>
            <p:nvSpPr>
              <p:cNvPr id="10" name="AutoShape 1034"/>
              <p:cNvSpPr>
                <a:spLocks noChangeAspect="1" noChangeArrowheads="1" noTextEdit="1"/>
              </p:cNvSpPr>
              <p:nvPr/>
            </p:nvSpPr>
            <p:spPr bwMode="auto">
              <a:xfrm>
                <a:off x="860" y="691"/>
                <a:ext cx="4763" cy="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pic>
            <p:nvPicPr>
              <p:cNvPr id="11" name="Picture 1036"/>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60" y="691"/>
                <a:ext cx="4770" cy="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1037"/>
            <p:cNvSpPr txBox="1">
              <a:spLocks noChangeArrowheads="1"/>
            </p:cNvSpPr>
            <p:nvPr/>
          </p:nvSpPr>
          <p:spPr bwMode="auto">
            <a:xfrm>
              <a:off x="3960" y="2210"/>
              <a:ext cx="1665" cy="25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905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sz="2000" i="0" dirty="0"/>
                <a:t>Open-Die Forging</a:t>
              </a: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07817"/>
            <a:ext cx="6477001" cy="929951"/>
          </a:xfrm>
        </p:spPr>
        <p:txBody>
          <a:bodyPr/>
          <a:lstStyle/>
          <a:p>
            <a:r>
              <a:rPr lang="en-US" dirty="0">
                <a:solidFill>
                  <a:schemeClr val="tx2"/>
                </a:solidFill>
                <a:latin typeface="Times New Roman" panose="02020603050405020304"/>
              </a:rPr>
              <a:t>Open-die Forging</a:t>
            </a:r>
            <a:endParaRPr lang="en-US" dirty="0">
              <a:solidFill>
                <a:schemeClr val="tx2"/>
              </a:solidFill>
            </a:endParaRPr>
          </a:p>
        </p:txBody>
      </p:sp>
      <p:sp>
        <p:nvSpPr>
          <p:cNvPr id="3" name="Content Placeholder 2"/>
          <p:cNvSpPr>
            <a:spLocks noGrp="1"/>
          </p:cNvSpPr>
          <p:nvPr>
            <p:ph idx="1"/>
          </p:nvPr>
        </p:nvSpPr>
        <p:spPr>
          <a:xfrm>
            <a:off x="457200" y="1310952"/>
            <a:ext cx="8229600" cy="5089848"/>
          </a:xfrm>
        </p:spPr>
        <p:txBody>
          <a:bodyPr>
            <a:normAutofit/>
          </a:bodyPr>
          <a:lstStyle/>
          <a:p>
            <a:pPr marL="742950" indent="-742950">
              <a:buFont typeface="+mj-lt"/>
              <a:buAutoNum type="arabicPeriod"/>
            </a:pPr>
            <a:r>
              <a:rPr lang="en-US" sz="3600" dirty="0">
                <a:solidFill>
                  <a:srgbClr val="000065"/>
                </a:solidFill>
                <a:latin typeface="Times New Roman" panose="02020603050405020304"/>
              </a:rPr>
              <a:t>• </a:t>
            </a:r>
            <a:r>
              <a:rPr lang="en-US" sz="3600" b="1" i="1" u="sng" dirty="0" err="1">
                <a:solidFill>
                  <a:srgbClr val="000065"/>
                </a:solidFill>
                <a:latin typeface="Times New Roman" panose="02020603050405020304"/>
              </a:rPr>
              <a:t>Fullering</a:t>
            </a:r>
            <a:endParaRPr lang="en-US" sz="3600" b="1" i="1" u="sng" dirty="0">
              <a:solidFill>
                <a:srgbClr val="000065"/>
              </a:solidFill>
              <a:latin typeface="Times New Roman" panose="02020603050405020304"/>
            </a:endParaRPr>
          </a:p>
          <a:p>
            <a:pPr marL="742950" indent="-742950">
              <a:buFont typeface="+mj-lt"/>
              <a:buAutoNum type="arabicPeriod"/>
            </a:pPr>
            <a:r>
              <a:rPr lang="en-US" sz="3600" dirty="0">
                <a:solidFill>
                  <a:srgbClr val="000065"/>
                </a:solidFill>
                <a:latin typeface="Times New Roman" panose="02020603050405020304"/>
              </a:rPr>
              <a:t>• </a:t>
            </a:r>
            <a:r>
              <a:rPr lang="en-US" sz="3600" b="1" i="1" u="sng" dirty="0">
                <a:solidFill>
                  <a:srgbClr val="000065"/>
                </a:solidFill>
                <a:latin typeface="Times New Roman" panose="02020603050405020304"/>
              </a:rPr>
              <a:t>Edging</a:t>
            </a:r>
            <a:endParaRPr lang="en-US" dirty="0">
              <a:solidFill>
                <a:srgbClr val="0000CD"/>
              </a:solidFill>
              <a:latin typeface="Times New Roman" panose="02020603050405020304"/>
            </a:endParaRPr>
          </a:p>
          <a:p>
            <a:pPr marL="742950" indent="-742950">
              <a:buFont typeface="+mj-lt"/>
              <a:buAutoNum type="arabicPeriod"/>
            </a:pPr>
            <a:r>
              <a:rPr lang="en-US" sz="3600" b="1" i="1" u="sng" dirty="0">
                <a:solidFill>
                  <a:srgbClr val="000065"/>
                </a:solidFill>
                <a:latin typeface="Times New Roman" panose="02020603050405020304"/>
              </a:rPr>
              <a:t>Cogging</a:t>
            </a:r>
          </a:p>
          <a:p>
            <a:pPr marL="742950" indent="-742950">
              <a:buFont typeface="+mj-lt"/>
              <a:buAutoNum type="arabicPeriod"/>
            </a:pPr>
            <a:endParaRPr lang="en-US" sz="3600" b="1" i="1" u="sng" dirty="0">
              <a:solidFill>
                <a:srgbClr val="000065"/>
              </a:solidFill>
              <a:latin typeface="Times New Roman" panose="02020603050405020304"/>
            </a:endParaRPr>
          </a:p>
          <a:p>
            <a:r>
              <a:rPr lang="en-US" sz="3600" b="1" i="1" u="sng" dirty="0">
                <a:solidFill>
                  <a:srgbClr val="000065"/>
                </a:solidFill>
                <a:latin typeface="Times New Roman" panose="02020603050405020304"/>
              </a:rPr>
              <a:t>These operations are used to perform the </a:t>
            </a:r>
            <a:r>
              <a:rPr lang="en-US" sz="3600" b="1" i="1" u="sng" dirty="0" err="1">
                <a:solidFill>
                  <a:srgbClr val="000065"/>
                </a:solidFill>
                <a:latin typeface="Times New Roman" panose="02020603050405020304"/>
              </a:rPr>
              <a:t>workpiece</a:t>
            </a:r>
            <a:r>
              <a:rPr lang="en-US" sz="3600" b="1" i="1" u="sng" dirty="0">
                <a:solidFill>
                  <a:srgbClr val="000065"/>
                </a:solidFill>
                <a:latin typeface="Times New Roman" panose="02020603050405020304"/>
              </a:rPr>
              <a:t> for closed die forging</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636"/>
            <a:ext cx="1447799" cy="127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05000" y="207817"/>
            <a:ext cx="6477001" cy="929951"/>
          </a:xfrm>
        </p:spPr>
        <p:txBody>
          <a:bodyPr/>
          <a:lstStyle/>
          <a:p>
            <a:r>
              <a:rPr lang="en-US" dirty="0">
                <a:solidFill>
                  <a:schemeClr val="tx2"/>
                </a:solidFill>
                <a:latin typeface="Times New Roman" panose="02020603050405020304"/>
              </a:rPr>
              <a:t>Open-die Forging</a:t>
            </a:r>
            <a:endParaRPr lang="en-US" dirty="0">
              <a:solidFill>
                <a:schemeClr val="tx2"/>
              </a:solidFill>
            </a:endParaRPr>
          </a:p>
        </p:txBody>
      </p:sp>
      <p:sp>
        <p:nvSpPr>
          <p:cNvPr id="6" name="Content Placeholder 2"/>
          <p:cNvSpPr>
            <a:spLocks noGrp="1"/>
          </p:cNvSpPr>
          <p:nvPr>
            <p:ph idx="1"/>
          </p:nvPr>
        </p:nvSpPr>
        <p:spPr>
          <a:xfrm>
            <a:off x="457200" y="1310952"/>
            <a:ext cx="8229600" cy="4632648"/>
          </a:xfrm>
        </p:spPr>
        <p:txBody>
          <a:bodyPr>
            <a:normAutofit fontScale="92500"/>
          </a:bodyPr>
          <a:lstStyle/>
          <a:p>
            <a:pPr marL="0" indent="0">
              <a:buNone/>
            </a:pPr>
            <a:r>
              <a:rPr lang="en-US" sz="3600" dirty="0">
                <a:solidFill>
                  <a:srgbClr val="000065"/>
                </a:solidFill>
                <a:latin typeface="Times New Roman" panose="02020603050405020304"/>
              </a:rPr>
              <a:t>• </a:t>
            </a:r>
            <a:r>
              <a:rPr lang="en-US" sz="3600" b="1" i="1" u="sng" dirty="0" err="1">
                <a:solidFill>
                  <a:srgbClr val="000065"/>
                </a:solidFill>
                <a:latin typeface="Times New Roman" panose="02020603050405020304"/>
              </a:rPr>
              <a:t>Fullering</a:t>
            </a:r>
            <a:r>
              <a:rPr lang="en-US" sz="3600" b="1" i="1" u="sng" dirty="0">
                <a:solidFill>
                  <a:srgbClr val="000065"/>
                </a:solidFill>
                <a:latin typeface="Times New Roman" panose="02020603050405020304"/>
              </a:rPr>
              <a:t> &amp; edging:</a:t>
            </a:r>
          </a:p>
          <a:p>
            <a:pPr>
              <a:buFont typeface="Wingdings" panose="05000000000000000000" pitchFamily="2" charset="2"/>
              <a:buChar char="q"/>
            </a:pPr>
            <a:r>
              <a:rPr lang="en-US" dirty="0">
                <a:solidFill>
                  <a:srgbClr val="0000CD"/>
                </a:solidFill>
                <a:latin typeface="Times New Roman" panose="02020603050405020304"/>
              </a:rPr>
              <a:t>These operations are performed, usually on bar stock, to distribute the material in certain regions prior to forging.</a:t>
            </a:r>
          </a:p>
          <a:p>
            <a:pPr>
              <a:buFont typeface="Wingdings" panose="05000000000000000000" pitchFamily="2" charset="2"/>
              <a:buChar char="q"/>
            </a:pPr>
            <a:r>
              <a:rPr lang="en-US" dirty="0">
                <a:solidFill>
                  <a:srgbClr val="0000CD"/>
                </a:solidFill>
                <a:latin typeface="Times New Roman" panose="02020603050405020304"/>
              </a:rPr>
              <a:t>In </a:t>
            </a:r>
            <a:r>
              <a:rPr lang="en-US" b="1" i="1" u="sng" dirty="0">
                <a:solidFill>
                  <a:srgbClr val="FF0000"/>
                </a:solidFill>
                <a:latin typeface="Times New Roman" panose="02020603050405020304"/>
              </a:rPr>
              <a:t>edging</a:t>
            </a:r>
            <a:r>
              <a:rPr lang="en-US" dirty="0">
                <a:solidFill>
                  <a:srgbClr val="0000CD"/>
                </a:solidFill>
                <a:latin typeface="Times New Roman" panose="02020603050405020304"/>
              </a:rPr>
              <a:t>, it is gathered into a localized area, whereas in </a:t>
            </a:r>
            <a:r>
              <a:rPr lang="en-US" b="1" i="1" u="sng" dirty="0" err="1">
                <a:solidFill>
                  <a:srgbClr val="FF0000"/>
                </a:solidFill>
                <a:latin typeface="Times New Roman" panose="02020603050405020304"/>
              </a:rPr>
              <a:t>fullering</a:t>
            </a:r>
            <a:r>
              <a:rPr lang="en-US" dirty="0">
                <a:solidFill>
                  <a:srgbClr val="0000CD"/>
                </a:solidFill>
                <a:latin typeface="Times New Roman" panose="02020603050405020304"/>
              </a:rPr>
              <a:t>, the material is distributed away from an area. </a:t>
            </a:r>
          </a:p>
          <a:p>
            <a:pPr>
              <a:buFont typeface="Wingdings" panose="05000000000000000000" pitchFamily="2" charset="2"/>
              <a:buChar char="q"/>
            </a:pPr>
            <a:r>
              <a:rPr lang="en-US" dirty="0">
                <a:solidFill>
                  <a:srgbClr val="0000CD"/>
                </a:solidFill>
                <a:latin typeface="Times New Roman" panose="02020603050405020304"/>
              </a:rPr>
              <a:t>Thus these operations are performing techniques to make material flow easier in die cavity.</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636"/>
            <a:ext cx="1447799" cy="127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05000" y="207817"/>
            <a:ext cx="6477001" cy="929951"/>
          </a:xfrm>
        </p:spPr>
        <p:txBody>
          <a:bodyPr/>
          <a:lstStyle/>
          <a:p>
            <a:r>
              <a:rPr lang="en-US" dirty="0">
                <a:solidFill>
                  <a:schemeClr val="tx2"/>
                </a:solidFill>
                <a:latin typeface="Times New Roman" panose="02020603050405020304"/>
              </a:rPr>
              <a:t>Open-die Forging</a:t>
            </a:r>
            <a:endParaRPr lang="en-US" dirty="0">
              <a:solidFill>
                <a:schemeClr val="tx2"/>
              </a:solidFill>
            </a:endParaRPr>
          </a:p>
        </p:txBody>
      </p:sp>
      <p:sp>
        <p:nvSpPr>
          <p:cNvPr id="5" name="Content Placeholder 2"/>
          <p:cNvSpPr>
            <a:spLocks noGrp="1"/>
          </p:cNvSpPr>
          <p:nvPr>
            <p:ph idx="1"/>
          </p:nvPr>
        </p:nvSpPr>
        <p:spPr>
          <a:xfrm>
            <a:off x="457200" y="1310952"/>
            <a:ext cx="8229600" cy="1737048"/>
          </a:xfrm>
        </p:spPr>
        <p:txBody>
          <a:bodyPr>
            <a:normAutofit fontScale="92500" lnSpcReduction="20000"/>
          </a:bodyPr>
          <a:lstStyle/>
          <a:p>
            <a:pPr marL="0" indent="0">
              <a:buNone/>
            </a:pPr>
            <a:r>
              <a:rPr lang="en-US" sz="3600" dirty="0">
                <a:solidFill>
                  <a:srgbClr val="000065"/>
                </a:solidFill>
                <a:latin typeface="Times New Roman" panose="02020603050405020304"/>
              </a:rPr>
              <a:t>• </a:t>
            </a:r>
            <a:r>
              <a:rPr lang="en-US" sz="3600" b="1" i="1" u="sng" dirty="0" err="1">
                <a:solidFill>
                  <a:srgbClr val="000065"/>
                </a:solidFill>
                <a:latin typeface="Times New Roman" panose="02020603050405020304"/>
              </a:rPr>
              <a:t>Fullering</a:t>
            </a:r>
            <a:endParaRPr lang="en-US" sz="3600" b="1" i="1" u="sng" dirty="0">
              <a:solidFill>
                <a:srgbClr val="000065"/>
              </a:solidFill>
              <a:latin typeface="Times New Roman" panose="02020603050405020304"/>
            </a:endParaRPr>
          </a:p>
          <a:p>
            <a:r>
              <a:rPr lang="en-US" dirty="0">
                <a:solidFill>
                  <a:srgbClr val="0000CD"/>
                </a:solidFill>
                <a:latin typeface="Times New Roman" panose="02020603050405020304"/>
              </a:rPr>
              <a:t>Reducing work piece cross section to prepare for subsequent shaping action. Dies with convex surface cavity are used.</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636"/>
            <a:ext cx="1447799" cy="127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009629"/>
            <a:ext cx="5238750" cy="3848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05000" y="207817"/>
            <a:ext cx="6477001" cy="929951"/>
          </a:xfrm>
        </p:spPr>
        <p:txBody>
          <a:bodyPr/>
          <a:lstStyle/>
          <a:p>
            <a:r>
              <a:rPr lang="en-US" dirty="0">
                <a:solidFill>
                  <a:schemeClr val="tx2"/>
                </a:solidFill>
                <a:latin typeface="Times New Roman" panose="02020603050405020304"/>
              </a:rPr>
              <a:t>Open-die Forging</a:t>
            </a:r>
            <a:endParaRPr lang="en-US" dirty="0">
              <a:solidFill>
                <a:schemeClr val="tx2"/>
              </a:solidFill>
            </a:endParaRPr>
          </a:p>
        </p:txBody>
      </p:sp>
      <p:sp>
        <p:nvSpPr>
          <p:cNvPr id="5" name="Content Placeholder 2"/>
          <p:cNvSpPr>
            <a:spLocks noGrp="1"/>
          </p:cNvSpPr>
          <p:nvPr>
            <p:ph idx="1"/>
          </p:nvPr>
        </p:nvSpPr>
        <p:spPr>
          <a:xfrm>
            <a:off x="457200" y="1310952"/>
            <a:ext cx="8229600" cy="1813248"/>
          </a:xfrm>
        </p:spPr>
        <p:txBody>
          <a:bodyPr>
            <a:normAutofit/>
          </a:bodyPr>
          <a:lstStyle/>
          <a:p>
            <a:pPr marL="0" indent="0">
              <a:buNone/>
            </a:pPr>
            <a:r>
              <a:rPr lang="en-US" sz="3600" dirty="0">
                <a:solidFill>
                  <a:srgbClr val="000065"/>
                </a:solidFill>
                <a:latin typeface="Times New Roman" panose="02020603050405020304"/>
              </a:rPr>
              <a:t>• </a:t>
            </a:r>
            <a:r>
              <a:rPr lang="en-US" sz="3600" b="1" i="1" u="sng" dirty="0">
                <a:solidFill>
                  <a:srgbClr val="000065"/>
                </a:solidFill>
                <a:latin typeface="Times New Roman" panose="02020603050405020304"/>
              </a:rPr>
              <a:t>Edging</a:t>
            </a:r>
          </a:p>
          <a:p>
            <a:r>
              <a:rPr lang="en-US" dirty="0">
                <a:solidFill>
                  <a:srgbClr val="0000CD"/>
                </a:solidFill>
                <a:latin typeface="Times New Roman" panose="02020603050405020304"/>
              </a:rPr>
              <a:t>Similar to </a:t>
            </a:r>
            <a:r>
              <a:rPr lang="en-US" dirty="0" err="1">
                <a:solidFill>
                  <a:srgbClr val="0000CD"/>
                </a:solidFill>
                <a:latin typeface="Times New Roman" panose="02020603050405020304"/>
              </a:rPr>
              <a:t>Fullering</a:t>
            </a:r>
            <a:r>
              <a:rPr lang="en-US" dirty="0">
                <a:solidFill>
                  <a:srgbClr val="0000CD"/>
                </a:solidFill>
                <a:latin typeface="Times New Roman" panose="02020603050405020304"/>
              </a:rPr>
              <a:t>, but the dies have concave surface cavity.</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636"/>
            <a:ext cx="1447799" cy="127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124200"/>
            <a:ext cx="568558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05000" y="207817"/>
            <a:ext cx="6477001" cy="929951"/>
          </a:xfrm>
        </p:spPr>
        <p:txBody>
          <a:bodyPr/>
          <a:lstStyle/>
          <a:p>
            <a:r>
              <a:rPr lang="en-US" dirty="0">
                <a:solidFill>
                  <a:schemeClr val="tx2"/>
                </a:solidFill>
                <a:latin typeface="Times New Roman" panose="02020603050405020304"/>
              </a:rPr>
              <a:t>Open-die Forging</a:t>
            </a:r>
            <a:endParaRPr lang="en-US" dirty="0">
              <a:solidFill>
                <a:schemeClr val="tx2"/>
              </a:solidFill>
            </a:endParaRPr>
          </a:p>
        </p:txBody>
      </p:sp>
      <p:sp>
        <p:nvSpPr>
          <p:cNvPr id="5" name="Content Placeholder 2"/>
          <p:cNvSpPr>
            <a:spLocks noGrp="1"/>
          </p:cNvSpPr>
          <p:nvPr>
            <p:ph idx="1"/>
          </p:nvPr>
        </p:nvSpPr>
        <p:spPr>
          <a:xfrm>
            <a:off x="457200" y="1310952"/>
            <a:ext cx="8229600" cy="2118048"/>
          </a:xfrm>
        </p:spPr>
        <p:txBody>
          <a:bodyPr>
            <a:normAutofit lnSpcReduction="10000"/>
          </a:bodyPr>
          <a:lstStyle/>
          <a:p>
            <a:pPr marL="0" indent="0">
              <a:buNone/>
            </a:pPr>
            <a:r>
              <a:rPr lang="en-US" sz="3600" dirty="0">
                <a:solidFill>
                  <a:srgbClr val="000065"/>
                </a:solidFill>
                <a:latin typeface="Times New Roman" panose="02020603050405020304"/>
              </a:rPr>
              <a:t>• </a:t>
            </a:r>
            <a:r>
              <a:rPr lang="en-US" sz="3600" b="1" i="1" u="sng" dirty="0">
                <a:solidFill>
                  <a:srgbClr val="000065"/>
                </a:solidFill>
                <a:latin typeface="Times New Roman" panose="02020603050405020304"/>
              </a:rPr>
              <a:t>Cogging</a:t>
            </a:r>
          </a:p>
          <a:p>
            <a:r>
              <a:rPr lang="en-US" dirty="0">
                <a:solidFill>
                  <a:srgbClr val="0000CD"/>
                </a:solidFill>
                <a:latin typeface="Times New Roman" panose="02020603050405020304"/>
              </a:rPr>
              <a:t>Open dies with flat or slightly contoured surfaces to reduce cross-section and to increase length.</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636"/>
            <a:ext cx="1447799" cy="127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599" y="3429000"/>
            <a:ext cx="7145662"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407285"/>
          </a:xfrm>
        </p:spPr>
        <p:txBody>
          <a:bodyPr/>
          <a:lstStyle/>
          <a:p>
            <a:r>
              <a:rPr lang="en-US" sz="8800" b="1" dirty="0"/>
              <a:t>Rolling</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12" y="1108364"/>
            <a:ext cx="8866388" cy="569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2362200" y="152401"/>
            <a:ext cx="5715000" cy="1143000"/>
          </a:xfrm>
        </p:spPr>
        <p:txBody>
          <a:bodyPr>
            <a:normAutofit/>
          </a:bodyPr>
          <a:lstStyle/>
          <a:p>
            <a:r>
              <a:rPr lang="en-US" dirty="0">
                <a:solidFill>
                  <a:srgbClr val="00659B"/>
                </a:solidFill>
                <a:latin typeface="Arial" panose="020B0604020202020204"/>
              </a:rPr>
              <a:t>Open-Die Forging</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
            <a:ext cx="1642324"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lstStyle/>
          <a:p>
            <a:r>
              <a:rPr lang="en-US" altLang="en-US" dirty="0">
                <a:solidFill>
                  <a:schemeClr val="tx2"/>
                </a:solidFill>
              </a:rPr>
              <a:t>Open-Die Forging</a:t>
            </a:r>
            <a:endParaRPr lang="en-US" dirty="0">
              <a:solidFill>
                <a:schemeClr val="tx2"/>
              </a:solidFill>
            </a:endParaRPr>
          </a:p>
        </p:txBody>
      </p:sp>
      <p:sp>
        <p:nvSpPr>
          <p:cNvPr id="3" name="Content Placeholder 2"/>
          <p:cNvSpPr>
            <a:spLocks noGrp="1"/>
          </p:cNvSpPr>
          <p:nvPr>
            <p:ph idx="1"/>
          </p:nvPr>
        </p:nvSpPr>
        <p:spPr/>
        <p:txBody>
          <a:bodyPr/>
          <a:lstStyle/>
          <a:p>
            <a:pPr lvl="0" fontAlgn="base">
              <a:spcAft>
                <a:spcPct val="0"/>
              </a:spcAft>
              <a:buNone/>
            </a:pPr>
            <a:r>
              <a:rPr lang="en-US" altLang="en-US" b="1" i="1" u="sng" dirty="0">
                <a:solidFill>
                  <a:schemeClr val="tx2"/>
                </a:solidFill>
              </a:rPr>
              <a:t>Advantages:</a:t>
            </a:r>
          </a:p>
          <a:p>
            <a:pPr lvl="1" fontAlgn="base">
              <a:spcAft>
                <a:spcPct val="0"/>
              </a:spcAft>
            </a:pPr>
            <a:r>
              <a:rPr lang="en-US" altLang="en-US" dirty="0">
                <a:solidFill>
                  <a:prstClr val="black"/>
                </a:solidFill>
              </a:rPr>
              <a:t>Simple, inexpensive dies, wide range of sizes available, good strength characteristics</a:t>
            </a:r>
          </a:p>
          <a:p>
            <a:pPr lvl="0" fontAlgn="base">
              <a:spcAft>
                <a:spcPct val="0"/>
              </a:spcAft>
              <a:buNone/>
            </a:pPr>
            <a:r>
              <a:rPr lang="en-US" altLang="en-US" b="1" i="1" u="sng" dirty="0">
                <a:solidFill>
                  <a:srgbClr val="C00000"/>
                </a:solidFill>
              </a:rPr>
              <a:t>Limitations:</a:t>
            </a:r>
          </a:p>
          <a:p>
            <a:pPr lvl="1" fontAlgn="base">
              <a:spcAft>
                <a:spcPct val="0"/>
              </a:spcAft>
            </a:pPr>
            <a:r>
              <a:rPr lang="en-US" altLang="en-US" dirty="0">
                <a:solidFill>
                  <a:prstClr val="black"/>
                </a:solidFill>
              </a:rPr>
              <a:t>Limited to simple shapes, difficult to hold close tolerances, require further machining, low production rate, relatively poor utilization of material, high degree of skill required</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050"/>
            <a:ext cx="1794725" cy="158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3855"/>
            <a:ext cx="6934200" cy="944562"/>
          </a:xfrm>
        </p:spPr>
        <p:txBody>
          <a:bodyPr/>
          <a:lstStyle/>
          <a:p>
            <a:r>
              <a:rPr lang="en-US" dirty="0">
                <a:solidFill>
                  <a:srgbClr val="00659B"/>
                </a:solidFill>
                <a:latin typeface="Arial" panose="020B0604020202020204"/>
              </a:rPr>
              <a:t>Impression-Die Forging</a:t>
            </a:r>
            <a:endParaRPr lang="en-US" dirty="0"/>
          </a:p>
        </p:txBody>
      </p:sp>
      <p:sp>
        <p:nvSpPr>
          <p:cNvPr id="3" name="Content Placeholder 2"/>
          <p:cNvSpPr>
            <a:spLocks noGrp="1"/>
          </p:cNvSpPr>
          <p:nvPr>
            <p:ph idx="1"/>
          </p:nvPr>
        </p:nvSpPr>
        <p:spPr>
          <a:xfrm>
            <a:off x="76200" y="990600"/>
            <a:ext cx="6781800" cy="838200"/>
          </a:xfrm>
        </p:spPr>
        <p:txBody>
          <a:bodyPr>
            <a:noAutofit/>
          </a:bodyPr>
          <a:lstStyle/>
          <a:p>
            <a:r>
              <a:rPr lang="en-US" sz="2800" dirty="0"/>
              <a:t>In impression-die forging, the </a:t>
            </a:r>
            <a:r>
              <a:rPr lang="en-US" sz="2800" dirty="0" err="1"/>
              <a:t>workpiece</a:t>
            </a:r>
            <a:r>
              <a:rPr lang="en-US" sz="2800" dirty="0"/>
              <a:t> acquires the shape of the die cavity (hence the term impression) while it is being deformed between the closing dies.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51955"/>
            <a:ext cx="990600" cy="87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71799"/>
            <a:ext cx="2560488" cy="2426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429" y="2971798"/>
            <a:ext cx="1938434" cy="2426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525" y="3006436"/>
            <a:ext cx="4151275" cy="239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p:nvPr/>
        </p:nvSpPr>
        <p:spPr>
          <a:xfrm>
            <a:off x="76200" y="5791200"/>
            <a:ext cx="9060873"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Schematic illustrations of stages of impression-die forging. Note the formation of a flash, or excess material, that subsequently has to be trimmed off.</a:t>
            </a:r>
          </a:p>
        </p:txBody>
      </p:sp>
      <p:pic>
        <p:nvPicPr>
          <p:cNvPr id="9" name="Picture 1041" descr="forging4"/>
          <p:cNvPicPr>
            <a:picLocks noChangeAspect="1" noChangeArrowheads="1"/>
          </p:cNvPicPr>
          <p:nvPr/>
        </p:nvPicPr>
        <p:blipFill>
          <a:blip r:embed="rId6">
            <a:extLst>
              <a:ext uri="{28A0092B-C50C-407E-A947-70E740481C1C}">
                <a14:useLocalDpi xmlns:a14="http://schemas.microsoft.com/office/drawing/2010/main" val="0"/>
              </a:ext>
            </a:extLst>
          </a:blip>
          <a:srcRect l="7727" t="20454" b="6313"/>
          <a:stretch>
            <a:fillRect/>
          </a:stretch>
        </p:blipFill>
        <p:spPr bwMode="auto">
          <a:xfrm>
            <a:off x="6825818" y="945426"/>
            <a:ext cx="2255837" cy="1431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229600" cy="4525963"/>
          </a:xfrm>
        </p:spPr>
        <p:txBody>
          <a:bodyPr/>
          <a:lstStyle/>
          <a:p>
            <a:pPr marL="0" indent="0">
              <a:buNone/>
            </a:pPr>
            <a:endParaRPr lang="en-US" b="1" dirty="0"/>
          </a:p>
          <a:p>
            <a:pPr marL="0" indent="0">
              <a:buNone/>
            </a:pPr>
            <a:endParaRPr lang="en-US" b="1" dirty="0"/>
          </a:p>
          <a:p>
            <a:pPr marL="0" indent="0" algn="ctr">
              <a:buNone/>
            </a:pPr>
            <a:r>
              <a:rPr lang="en-US" sz="8000" b="1" dirty="0"/>
              <a:t>Week 5</a:t>
            </a:r>
          </a:p>
          <a:p>
            <a:endParaRPr lang="en-US" sz="80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71600" y="51955"/>
            <a:ext cx="7315200" cy="786245"/>
          </a:xfrm>
        </p:spPr>
        <p:txBody>
          <a:bodyPr>
            <a:normAutofit/>
          </a:bodyPr>
          <a:lstStyle/>
          <a:p>
            <a:r>
              <a:rPr lang="en-US" dirty="0">
                <a:solidFill>
                  <a:srgbClr val="00659B"/>
                </a:solidFill>
                <a:latin typeface="Arial" panose="020B0604020202020204"/>
              </a:rPr>
              <a:t>Impression-Die Forging</a:t>
            </a:r>
            <a:endParaRPr lang="en-US" dirty="0"/>
          </a:p>
        </p:txBody>
      </p:sp>
      <p:sp>
        <p:nvSpPr>
          <p:cNvPr id="3" name="Content Placeholder 2"/>
          <p:cNvSpPr>
            <a:spLocks noGrp="1"/>
          </p:cNvSpPr>
          <p:nvPr>
            <p:ph idx="1"/>
          </p:nvPr>
        </p:nvSpPr>
        <p:spPr>
          <a:xfrm>
            <a:off x="0" y="1056541"/>
            <a:ext cx="8686800" cy="5133765"/>
          </a:xfrm>
        </p:spPr>
        <p:txBody>
          <a:bodyPr>
            <a:normAutofit lnSpcReduction="10000"/>
          </a:bodyPr>
          <a:lstStyle/>
          <a:p>
            <a:pPr>
              <a:buFont typeface="Wingdings" panose="05000000000000000000" pitchFamily="2" charset="2"/>
              <a:buChar char="q"/>
            </a:pPr>
            <a:r>
              <a:rPr lang="en-US" dirty="0"/>
              <a:t>The formation of metal flash is an important part of impression die forging manufacture. Why??</a:t>
            </a:r>
          </a:p>
          <a:p>
            <a:pPr>
              <a:buFont typeface="Wingdings" panose="05000000000000000000" pitchFamily="2" charset="2"/>
              <a:buChar char="q"/>
            </a:pPr>
            <a:r>
              <a:rPr lang="en-US" dirty="0"/>
              <a:t> First, flash provides a way for excess material from the work stock to exit the forging die. If this material could not escape during the compression, build up of pressure will occur, as the volume of work metal exceeded the volume of the die cavity, could easily crack the die.</a:t>
            </a:r>
          </a:p>
          <a:p>
            <a:pPr>
              <a:buFont typeface="Wingdings" panose="05000000000000000000" pitchFamily="2" charset="2"/>
              <a:buChar char="q"/>
            </a:pPr>
            <a:r>
              <a:rPr lang="en-US" dirty="0"/>
              <a:t> Flash, while allowing material to escape, does increase the pressure within the die cavity.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1955"/>
            <a:ext cx="1066800" cy="940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13855"/>
            <a:ext cx="6934200" cy="944562"/>
          </a:xfrm>
        </p:spPr>
        <p:txBody>
          <a:bodyPr/>
          <a:lstStyle/>
          <a:p>
            <a:r>
              <a:rPr lang="en-US" dirty="0">
                <a:solidFill>
                  <a:srgbClr val="00659B"/>
                </a:solidFill>
                <a:latin typeface="Arial" panose="020B0604020202020204"/>
              </a:rPr>
              <a:t>Impression-Die Forging</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1955"/>
            <a:ext cx="762000" cy="67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p:nvPr/>
        </p:nvSpPr>
        <p:spPr>
          <a:xfrm>
            <a:off x="0" y="762000"/>
            <a:ext cx="9067800" cy="56210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rgbClr val="000000"/>
                </a:solidFill>
                <a:latin typeface="Arial" panose="020B0604020202020204"/>
              </a:rPr>
              <a:t>Flash must be later trimmed, but it serves an important function during compression:</a:t>
            </a:r>
            <a:endParaRPr lang="en-US" sz="2400" dirty="0"/>
          </a:p>
          <a:p>
            <a:pPr marL="457200" indent="-457200">
              <a:buFont typeface="+mj-lt"/>
              <a:buAutoNum type="arabicPeriod"/>
            </a:pPr>
            <a:r>
              <a:rPr lang="en-US" sz="2400" dirty="0"/>
              <a:t>Because of it is high length-to-thickness ratio, the flash is subjected to high pressure. This, in turn indicates the presence of high frictional resistance as the material flows radially out ward direction in the flash gap. Thus the flash gap is an important parameter since high friction there will subject the material in the die cavity to high pressures, thereby encouraging the filling of the die cavity.</a:t>
            </a:r>
          </a:p>
          <a:p>
            <a:pPr marL="457200" indent="-457200">
              <a:buFont typeface="+mj-lt"/>
              <a:buAutoNum type="arabicPeriod"/>
            </a:pPr>
            <a:r>
              <a:rPr lang="en-US" sz="2400" dirty="0"/>
              <a:t>Furthermore, if the forging operation is carried out at elevated temperature (hot forging), the flash cools faster than dose the bulk of the </a:t>
            </a:r>
            <a:r>
              <a:rPr lang="en-US" sz="2400" dirty="0" err="1"/>
              <a:t>workpiece</a:t>
            </a:r>
            <a:r>
              <a:rPr lang="en-US" sz="2400" dirty="0"/>
              <a:t> (because of the high surface area-to-</a:t>
            </a:r>
            <a:r>
              <a:rPr lang="en-US" sz="2400" dirty="0" err="1"/>
              <a:t>thcikness</a:t>
            </a:r>
            <a:r>
              <a:rPr lang="en-US" sz="2400" dirty="0"/>
              <a:t> ratio of the flash gap. As a result, the flash resists deformation more than the bulk dose and thus helps filling of the die cavities. [</a:t>
            </a:r>
            <a:r>
              <a:rPr lang="en-US" sz="2400" dirty="0">
                <a:solidFill>
                  <a:srgbClr val="C00000"/>
                </a:solidFill>
              </a:rPr>
              <a:t>the cooling of the flash from the mating surfaces increases resistance to flow of material out of the die, thus also increasing pressure within the die cavity</a:t>
            </a:r>
            <a:r>
              <a:rPr lang="en-US" sz="2400" dirty="0"/>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24000" y="-13855"/>
            <a:ext cx="6934200" cy="944562"/>
          </a:xfrm>
        </p:spPr>
        <p:txBody>
          <a:bodyPr/>
          <a:lstStyle/>
          <a:p>
            <a:r>
              <a:rPr lang="en-US" dirty="0">
                <a:solidFill>
                  <a:srgbClr val="00659B"/>
                </a:solidFill>
                <a:latin typeface="Arial" panose="020B0604020202020204"/>
              </a:rPr>
              <a:t>Impression-Die Forging</a:t>
            </a:r>
            <a:endParaRPr lang="en-US" dirty="0"/>
          </a:p>
        </p:txBody>
      </p:sp>
      <p:sp>
        <p:nvSpPr>
          <p:cNvPr id="3" name="Content Placeholder 2"/>
          <p:cNvSpPr>
            <a:spLocks noGrp="1"/>
          </p:cNvSpPr>
          <p:nvPr>
            <p:ph idx="1"/>
          </p:nvPr>
        </p:nvSpPr>
        <p:spPr>
          <a:xfrm>
            <a:off x="374073" y="1350818"/>
            <a:ext cx="8229600" cy="4525963"/>
          </a:xfrm>
        </p:spPr>
        <p:txBody>
          <a:bodyPr>
            <a:normAutofit/>
          </a:bodyPr>
          <a:lstStyle/>
          <a:p>
            <a:pPr>
              <a:buFont typeface="Wingdings" panose="05000000000000000000" pitchFamily="2" charset="2"/>
              <a:buChar char="q"/>
            </a:pPr>
            <a:r>
              <a:rPr lang="en-US" sz="2800" dirty="0">
                <a:solidFill>
                  <a:srgbClr val="C00000"/>
                </a:solidFill>
              </a:rPr>
              <a:t>Forces in impression-die forging can be difficult to predict because of :</a:t>
            </a:r>
          </a:p>
          <a:p>
            <a:pPr marL="514350" indent="-514350">
              <a:buFont typeface="+mj-lt"/>
              <a:buAutoNum type="arabicPeriod"/>
            </a:pPr>
            <a:r>
              <a:rPr lang="en-US" sz="2800" dirty="0"/>
              <a:t>The generally complex shapes involved</a:t>
            </a:r>
          </a:p>
          <a:p>
            <a:pPr marL="514350" indent="-514350">
              <a:buFont typeface="+mj-lt"/>
              <a:buAutoNum type="arabicPeriod"/>
            </a:pPr>
            <a:r>
              <a:rPr lang="en-US" sz="2800" dirty="0"/>
              <a:t>The fact that each location within the </a:t>
            </a:r>
            <a:r>
              <a:rPr lang="en-US" sz="2800" dirty="0" err="1"/>
              <a:t>workpiece</a:t>
            </a:r>
            <a:r>
              <a:rPr lang="en-US" sz="2800" dirty="0"/>
              <a:t> is typically subjected to different stains, strain rates, and temperatures.</a:t>
            </a:r>
          </a:p>
          <a:p>
            <a:pPr marL="514350" indent="-514350">
              <a:buFont typeface="+mj-lt"/>
              <a:buAutoNum type="arabicPeriod"/>
            </a:pPr>
            <a:r>
              <a:rPr lang="en-US" sz="2800" dirty="0"/>
              <a:t>As well as variation in coefficient of friction along the die-</a:t>
            </a:r>
            <a:r>
              <a:rPr lang="en-US" sz="2800" dirty="0" err="1"/>
              <a:t>workpiece</a:t>
            </a:r>
            <a:r>
              <a:rPr lang="en-US" sz="2800" dirty="0"/>
              <a:t> contact lengths.</a:t>
            </a:r>
          </a:p>
          <a:p>
            <a:endParaRPr lang="en-US" sz="28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51955"/>
            <a:ext cx="990600" cy="87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04800" y="5306079"/>
            <a:ext cx="8382000" cy="1274195"/>
          </a:xfrm>
          <a:prstGeom prst="rect">
            <a:avLst/>
          </a:prstGeom>
        </p:spPr>
        <p:txBody>
          <a:bodyPr wrap="square">
            <a:spAutoFit/>
          </a:bodyPr>
          <a:lstStyle/>
          <a:p>
            <a:pPr marL="342900" lvl="0" indent="-342900">
              <a:spcBef>
                <a:spcPct val="20000"/>
              </a:spcBef>
              <a:buFont typeface="Wingdings" panose="05000000000000000000" pitchFamily="2" charset="2"/>
              <a:buChar char="q"/>
            </a:pPr>
            <a:r>
              <a:rPr lang="en-US" sz="2400" dirty="0">
                <a:solidFill>
                  <a:srgbClr val="000065"/>
                </a:solidFill>
                <a:latin typeface="Times New Roman" panose="02020603050405020304"/>
              </a:rPr>
              <a:t>Higher forging forces are required in this process than open-die forging. The shape factor generally will have a higher value.</a:t>
            </a:r>
          </a:p>
          <a:p>
            <a:pPr marL="342900" lvl="0" indent="-342900">
              <a:spcBef>
                <a:spcPct val="20000"/>
              </a:spcBef>
              <a:buFont typeface="Wingdings" panose="05000000000000000000" pitchFamily="2" charset="2"/>
              <a:buChar char="q"/>
            </a:pPr>
            <a:endParaRPr lang="en-US" sz="2400" dirty="0">
              <a:solidFill>
                <a:srgbClr val="000000"/>
              </a:solidFill>
              <a:latin typeface="Arial" panose="020B0604020202020204"/>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00600"/>
          </a:xfrm>
        </p:spPr>
        <p:txBody>
          <a:bodyPr>
            <a:noAutofit/>
          </a:bodyPr>
          <a:lstStyle/>
          <a:p>
            <a:pPr>
              <a:buFont typeface="Wingdings" panose="05000000000000000000" pitchFamily="2" charset="2"/>
              <a:buChar char="q"/>
            </a:pPr>
            <a:r>
              <a:rPr lang="en-US" sz="2400" dirty="0">
                <a:solidFill>
                  <a:srgbClr val="002060"/>
                </a:solidFill>
              </a:rPr>
              <a:t>Certain pressure-multiplying by a factor, K</a:t>
            </a:r>
            <a:r>
              <a:rPr lang="en-US" sz="2400" baseline="-25000" dirty="0">
                <a:solidFill>
                  <a:srgbClr val="002060"/>
                </a:solidFill>
              </a:rPr>
              <a:t>p</a:t>
            </a:r>
            <a:r>
              <a:rPr lang="en-US" sz="2400" dirty="0">
                <a:solidFill>
                  <a:srgbClr val="002060"/>
                </a:solidFill>
              </a:rPr>
              <a:t>, have been recommended used with the expression </a:t>
            </a:r>
            <a:r>
              <a:rPr lang="en-US" sz="2400" dirty="0"/>
              <a:t>:</a:t>
            </a:r>
          </a:p>
          <a:p>
            <a:endParaRPr lang="en-US" sz="2400" dirty="0"/>
          </a:p>
          <a:p>
            <a:endParaRPr lang="en-US" sz="2400" dirty="0"/>
          </a:p>
          <a:p>
            <a:endParaRPr lang="en-US" sz="2400" dirty="0"/>
          </a:p>
          <a:p>
            <a:endParaRPr lang="en-US" sz="2400" dirty="0"/>
          </a:p>
          <a:p>
            <a:pPr>
              <a:buFont typeface="Wingdings" panose="05000000000000000000" pitchFamily="2" charset="2"/>
              <a:buChar char="q"/>
            </a:pPr>
            <a:r>
              <a:rPr lang="en-US" sz="2400" dirty="0"/>
              <a:t>Where:</a:t>
            </a:r>
          </a:p>
          <a:p>
            <a:pPr>
              <a:buFont typeface="Wingdings" panose="05000000000000000000" pitchFamily="2" charset="2"/>
              <a:buChar char="Ø"/>
            </a:pPr>
            <a:r>
              <a:rPr lang="en-US" sz="2400" b="1" dirty="0"/>
              <a:t>F</a:t>
            </a:r>
            <a:r>
              <a:rPr lang="en-US" sz="2400" dirty="0"/>
              <a:t> </a:t>
            </a:r>
            <a:r>
              <a:rPr lang="en-US" sz="2400" dirty="0">
                <a:solidFill>
                  <a:srgbClr val="FF0000"/>
                </a:solidFill>
              </a:rPr>
              <a:t>is the forging force (load)</a:t>
            </a:r>
          </a:p>
          <a:p>
            <a:pPr>
              <a:buFont typeface="Wingdings" panose="05000000000000000000" pitchFamily="2" charset="2"/>
              <a:buChar char="Ø"/>
            </a:pPr>
            <a:r>
              <a:rPr lang="en-US" sz="2400" b="1" dirty="0"/>
              <a:t>A</a:t>
            </a:r>
            <a:r>
              <a:rPr lang="en-US" sz="2400" dirty="0"/>
              <a:t> </a:t>
            </a:r>
            <a:r>
              <a:rPr lang="en-US" sz="2400" dirty="0">
                <a:solidFill>
                  <a:srgbClr val="FF0000"/>
                </a:solidFill>
              </a:rPr>
              <a:t>is the projected area of the forging, including the flash.</a:t>
            </a:r>
          </a:p>
          <a:p>
            <a:pPr>
              <a:buFont typeface="Wingdings" panose="05000000000000000000" pitchFamily="2" charset="2"/>
              <a:buChar char="Ø"/>
            </a:pPr>
            <a:r>
              <a:rPr lang="en-US" sz="2400" b="1" dirty="0"/>
              <a:t>Y</a:t>
            </a:r>
            <a:r>
              <a:rPr lang="en-US" sz="2400" b="1" baseline="-25000" dirty="0"/>
              <a:t>f</a:t>
            </a:r>
            <a:r>
              <a:rPr lang="en-US" sz="2400" dirty="0"/>
              <a:t> </a:t>
            </a:r>
            <a:r>
              <a:rPr lang="en-US" sz="2400" dirty="0">
                <a:solidFill>
                  <a:srgbClr val="FF0000"/>
                </a:solidFill>
              </a:rPr>
              <a:t>is the flow stress of the material.</a:t>
            </a:r>
          </a:p>
          <a:p>
            <a:pPr>
              <a:buFont typeface="Wingdings" panose="05000000000000000000" pitchFamily="2" charset="2"/>
              <a:buChar char="Ø"/>
            </a:pPr>
            <a:r>
              <a:rPr lang="en-US" sz="2400" b="1" dirty="0"/>
              <a:t>K</a:t>
            </a:r>
            <a:r>
              <a:rPr lang="en-US" sz="2400" b="1" baseline="-25000" dirty="0"/>
              <a:t>p</a:t>
            </a:r>
            <a:r>
              <a:rPr lang="en-US" sz="2400" dirty="0"/>
              <a:t> </a:t>
            </a:r>
            <a:r>
              <a:rPr lang="en-US" sz="2400" dirty="0">
                <a:solidFill>
                  <a:srgbClr val="FF0000"/>
                </a:solidFill>
              </a:rPr>
              <a:t>is to be read from the table.</a:t>
            </a:r>
          </a:p>
        </p:txBody>
      </p:sp>
      <p:sp>
        <p:nvSpPr>
          <p:cNvPr id="4" name="Title 1"/>
          <p:cNvSpPr txBox="1"/>
          <p:nvPr/>
        </p:nvSpPr>
        <p:spPr>
          <a:xfrm>
            <a:off x="1524000" y="-13855"/>
            <a:ext cx="6934200" cy="944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rgbClr val="00659B"/>
                </a:solidFill>
                <a:latin typeface="Arial" panose="020B0604020202020204"/>
              </a:rPr>
              <a:t>Impression-Die Forging</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51955"/>
            <a:ext cx="990600" cy="87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168" y="2514600"/>
            <a:ext cx="3174423"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6136" y="1600201"/>
            <a:ext cx="8229600" cy="990600"/>
          </a:xfrm>
        </p:spPr>
        <p:txBody>
          <a:bodyPr/>
          <a:lstStyle/>
          <a:p>
            <a:r>
              <a:rPr lang="en-US" dirty="0"/>
              <a:t>Value for Kp for the previous equation</a:t>
            </a:r>
          </a:p>
        </p:txBody>
      </p:sp>
      <p:sp>
        <p:nvSpPr>
          <p:cNvPr id="5" name="Title 1"/>
          <p:cNvSpPr txBox="1"/>
          <p:nvPr/>
        </p:nvSpPr>
        <p:spPr>
          <a:xfrm>
            <a:off x="1524000" y="-13855"/>
            <a:ext cx="6934200" cy="944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rgbClr val="00659B"/>
                </a:solidFill>
                <a:latin typeface="Arial" panose="020B0604020202020204"/>
              </a:rPr>
              <a:t>Impression-Die Forging</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51955"/>
            <a:ext cx="990600" cy="87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73" y="3200400"/>
            <a:ext cx="8540198"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927"/>
            <a:ext cx="6858000" cy="1143000"/>
          </a:xfrm>
        </p:spPr>
        <p:txBody>
          <a:bodyPr/>
          <a:lstStyle/>
          <a:p>
            <a:r>
              <a:rPr lang="en-US" dirty="0">
                <a:solidFill>
                  <a:schemeClr val="tx2"/>
                </a:solidFill>
                <a:latin typeface="Times New Roman" panose="02020603050405020304"/>
              </a:rPr>
              <a:t>Impression-die Forging</a:t>
            </a:r>
            <a:endParaRPr lang="en-US" dirty="0">
              <a:solidFill>
                <a:schemeClr val="tx2"/>
              </a:solidFill>
            </a:endParaRPr>
          </a:p>
        </p:txBody>
      </p:sp>
      <p:sp>
        <p:nvSpPr>
          <p:cNvPr id="3" name="Content Placeholder 2"/>
          <p:cNvSpPr>
            <a:spLocks noGrp="1"/>
          </p:cNvSpPr>
          <p:nvPr>
            <p:ph idx="1"/>
          </p:nvPr>
        </p:nvSpPr>
        <p:spPr>
          <a:xfrm>
            <a:off x="152400" y="1447800"/>
            <a:ext cx="8686800" cy="5105400"/>
          </a:xfrm>
        </p:spPr>
        <p:txBody>
          <a:bodyPr/>
          <a:lstStyle/>
          <a:p>
            <a:r>
              <a:rPr lang="en-US" dirty="0">
                <a:solidFill>
                  <a:srgbClr val="000065"/>
                </a:solidFill>
                <a:latin typeface="Times New Roman" panose="02020603050405020304"/>
              </a:rPr>
              <a:t> The forces are largest at the end of the process when friction between the projected area of the blank and the work part is largest, in order to transform the starting work part into a final desired geometry.</a:t>
            </a:r>
          </a:p>
          <a:p>
            <a:endParaRPr lang="en-US" dirty="0">
              <a:solidFill>
                <a:srgbClr val="000065"/>
              </a:solidFill>
              <a:latin typeface="Times New Roman" panose="02020603050405020304"/>
            </a:endParaRPr>
          </a:p>
          <a:p>
            <a:r>
              <a:rPr lang="en-US" dirty="0">
                <a:solidFill>
                  <a:srgbClr val="000065"/>
                </a:solidFill>
                <a:latin typeface="Times New Roman" panose="02020603050405020304"/>
              </a:rPr>
              <a:t>Machining is needed to produce the fine tolerance needed.</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1955"/>
            <a:ext cx="146944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en-US" dirty="0"/>
              <a:t>In metalworking, </a:t>
            </a:r>
            <a:r>
              <a:rPr lang="en-US" b="1" dirty="0"/>
              <a:t>rolling</a:t>
            </a:r>
            <a:r>
              <a:rPr lang="en-US" dirty="0"/>
              <a:t> is a metal forming process in which metal stock is passed through a pair of rolls.</a:t>
            </a:r>
          </a:p>
          <a:p>
            <a:pPr algn="just"/>
            <a:endParaRPr lang="en-US" dirty="0"/>
          </a:p>
        </p:txBody>
      </p:sp>
      <p:pic>
        <p:nvPicPr>
          <p:cNvPr id="14338" name="Picture 2" descr="http://upload.wikimedia.org/wikipedia/commons/thumb/3/33/Laminage_schema_gene.svg/220px-Laminage_schema_gene.svg.png"/>
          <p:cNvPicPr>
            <a:picLocks noChangeAspect="1" noChangeArrowheads="1"/>
          </p:cNvPicPr>
          <p:nvPr/>
        </p:nvPicPr>
        <p:blipFill>
          <a:blip r:embed="rId2" cstate="print"/>
          <a:srcRect/>
          <a:stretch>
            <a:fillRect/>
          </a:stretch>
        </p:blipFill>
        <p:spPr bwMode="auto">
          <a:xfrm>
            <a:off x="3200400" y="3340676"/>
            <a:ext cx="2743200" cy="2967645"/>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47800" y="6927"/>
            <a:ext cx="6858000" cy="1143000"/>
          </a:xfrm>
        </p:spPr>
        <p:txBody>
          <a:bodyPr/>
          <a:lstStyle/>
          <a:p>
            <a:r>
              <a:rPr lang="en-US" dirty="0">
                <a:solidFill>
                  <a:schemeClr val="tx2"/>
                </a:solidFill>
                <a:latin typeface="Times New Roman" panose="02020603050405020304"/>
              </a:rPr>
              <a:t>Impression-die Forging</a:t>
            </a:r>
            <a:endParaRPr lang="en-US" dirty="0">
              <a:solidFill>
                <a:schemeClr val="tx2"/>
              </a:solidFill>
            </a:endParaRPr>
          </a:p>
        </p:txBody>
      </p:sp>
      <p:sp>
        <p:nvSpPr>
          <p:cNvPr id="3" name="Content Placeholder 2"/>
          <p:cNvSpPr>
            <a:spLocks noGrp="1"/>
          </p:cNvSpPr>
          <p:nvPr>
            <p:ph idx="1"/>
          </p:nvPr>
        </p:nvSpPr>
        <p:spPr>
          <a:xfrm>
            <a:off x="0" y="1447800"/>
            <a:ext cx="8686800" cy="533400"/>
          </a:xfrm>
        </p:spPr>
        <p:txBody>
          <a:bodyPr>
            <a:noAutofit/>
          </a:bodyPr>
          <a:lstStyle/>
          <a:p>
            <a:pPr>
              <a:buFont typeface="Wingdings" panose="05000000000000000000" pitchFamily="2" charset="2"/>
              <a:buChar char="q"/>
            </a:pPr>
            <a:r>
              <a:rPr lang="en-US" sz="2400" dirty="0"/>
              <a:t>A typical impression-die forging load as a function of the die stroke is shown below:</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1955"/>
            <a:ext cx="146944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194994"/>
            <a:ext cx="3038475" cy="4663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931" y="2118446"/>
            <a:ext cx="3583372" cy="464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47800" y="6927"/>
            <a:ext cx="6858000" cy="1143000"/>
          </a:xfrm>
        </p:spPr>
        <p:txBody>
          <a:bodyPr/>
          <a:lstStyle/>
          <a:p>
            <a:r>
              <a:rPr lang="en-US" dirty="0">
                <a:solidFill>
                  <a:schemeClr val="tx2"/>
                </a:solidFill>
                <a:latin typeface="Times New Roman" panose="02020603050405020304"/>
              </a:rPr>
              <a:t>Impression-die Forging</a:t>
            </a:r>
            <a:endParaRPr lang="en-US" dirty="0">
              <a:solidFill>
                <a:schemeClr val="tx2"/>
              </a:solidFill>
            </a:endParaRPr>
          </a:p>
        </p:txBody>
      </p:sp>
      <p:sp>
        <p:nvSpPr>
          <p:cNvPr id="3" name="Content Placeholder 2"/>
          <p:cNvSpPr>
            <a:spLocks noGrp="1"/>
          </p:cNvSpPr>
          <p:nvPr>
            <p:ph idx="1"/>
          </p:nvPr>
        </p:nvSpPr>
        <p:spPr>
          <a:xfrm>
            <a:off x="304800" y="1302327"/>
            <a:ext cx="8686800" cy="1143000"/>
          </a:xfrm>
        </p:spPr>
        <p:txBody>
          <a:bodyPr>
            <a:noAutofit/>
          </a:bodyPr>
          <a:lstStyle/>
          <a:p>
            <a:r>
              <a:rPr lang="en-US" sz="2400" dirty="0"/>
              <a:t>The force first increases gradually as the cavity is filled and then increases rapidly as the flash forms. As the dies must close further (to shape the part), an even steeper rise in forging load takes place.</a:t>
            </a:r>
          </a:p>
          <a:p>
            <a:endParaRPr lang="en-US" sz="2400" dirty="0"/>
          </a:p>
          <a:p>
            <a:endParaRPr lang="en-US" sz="24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955"/>
            <a:ext cx="146944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438400"/>
            <a:ext cx="3276600" cy="425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536479"/>
            <a:ext cx="2667000" cy="4092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47800" y="6927"/>
            <a:ext cx="6858000" cy="1143000"/>
          </a:xfrm>
        </p:spPr>
        <p:txBody>
          <a:bodyPr/>
          <a:lstStyle/>
          <a:p>
            <a:r>
              <a:rPr lang="en-US" dirty="0">
                <a:solidFill>
                  <a:schemeClr val="tx2"/>
                </a:solidFill>
                <a:latin typeface="Times New Roman" panose="02020603050405020304"/>
              </a:rPr>
              <a:t>Impression-die Forging</a:t>
            </a:r>
            <a:endParaRPr lang="en-US" dirty="0">
              <a:solidFill>
                <a:schemeClr val="tx2"/>
              </a:solidFill>
            </a:endParaRPr>
          </a:p>
        </p:txBody>
      </p:sp>
      <p:sp>
        <p:nvSpPr>
          <p:cNvPr id="3" name="Content Placeholder 2"/>
          <p:cNvSpPr>
            <a:spLocks noGrp="1"/>
          </p:cNvSpPr>
          <p:nvPr>
            <p:ph idx="1"/>
          </p:nvPr>
        </p:nvSpPr>
        <p:spPr>
          <a:xfrm>
            <a:off x="457200" y="1347356"/>
            <a:ext cx="4267200" cy="4778808"/>
          </a:xfrm>
        </p:spPr>
        <p:txBody>
          <a:bodyPr>
            <a:noAutofit/>
          </a:bodyPr>
          <a:lstStyle/>
          <a:p>
            <a:pPr>
              <a:buFont typeface="Wingdings" panose="05000000000000000000" pitchFamily="2" charset="2"/>
              <a:buChar char="q"/>
            </a:pPr>
            <a:r>
              <a:rPr lang="en-US" sz="2600" dirty="0"/>
              <a:t>Note that the flash has a finite contact length with the die, called </a:t>
            </a:r>
            <a:r>
              <a:rPr lang="en-US" sz="2600" b="1" i="1" u="sng" dirty="0">
                <a:solidFill>
                  <a:srgbClr val="C00000"/>
                </a:solidFill>
              </a:rPr>
              <a:t>land</a:t>
            </a:r>
            <a:r>
              <a:rPr lang="en-US" sz="2600" dirty="0"/>
              <a:t>. </a:t>
            </a:r>
          </a:p>
          <a:p>
            <a:pPr>
              <a:buFont typeface="Wingdings" panose="05000000000000000000" pitchFamily="2" charset="2"/>
              <a:buChar char="q"/>
            </a:pPr>
            <a:r>
              <a:rPr lang="en-US" sz="2600" b="1" i="1" u="sng" dirty="0">
                <a:solidFill>
                  <a:srgbClr val="C00000"/>
                </a:solidFill>
              </a:rPr>
              <a:t>The land </a:t>
            </a:r>
            <a:r>
              <a:rPr lang="en-US" sz="2600" dirty="0"/>
              <a:t>ensures that the flash generates sufficient resistance of the outward flow of the material </a:t>
            </a:r>
            <a:r>
              <a:rPr lang="en-US" sz="2600" b="1" i="1" dirty="0">
                <a:solidFill>
                  <a:srgbClr val="002060"/>
                </a:solidFill>
              </a:rPr>
              <a:t>to aid in die filling with an even steeper rise in forging load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955"/>
            <a:ext cx="146944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188" y="914400"/>
            <a:ext cx="3823273"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74638"/>
            <a:ext cx="6324600" cy="1143000"/>
          </a:xfrm>
        </p:spPr>
        <p:txBody>
          <a:bodyPr/>
          <a:lstStyle/>
          <a:p>
            <a:r>
              <a:rPr lang="en-US" dirty="0">
                <a:solidFill>
                  <a:srgbClr val="00659B"/>
                </a:solidFill>
                <a:latin typeface="Arial" panose="020B0604020202020204"/>
              </a:rPr>
              <a:t>Impression-Die Forging</a:t>
            </a:r>
            <a:endParaRPr lang="en-US" dirty="0"/>
          </a:p>
        </p:txBody>
      </p:sp>
      <p:sp>
        <p:nvSpPr>
          <p:cNvPr id="3" name="Content Placeholder 2"/>
          <p:cNvSpPr>
            <a:spLocks noGrp="1"/>
          </p:cNvSpPr>
          <p:nvPr>
            <p:ph idx="1"/>
          </p:nvPr>
        </p:nvSpPr>
        <p:spPr>
          <a:xfrm>
            <a:off x="110836" y="1354282"/>
            <a:ext cx="8956964" cy="1541318"/>
          </a:xfrm>
        </p:spPr>
        <p:txBody>
          <a:bodyPr>
            <a:normAutofit fontScale="92500"/>
          </a:bodyPr>
          <a:lstStyle/>
          <a:p>
            <a:r>
              <a:rPr lang="en-US" dirty="0">
                <a:latin typeface="Arial" panose="020B0604020202020204"/>
              </a:rPr>
              <a:t>(1) Just prior to initial contact with raw </a:t>
            </a:r>
            <a:r>
              <a:rPr lang="en-US" dirty="0" err="1">
                <a:latin typeface="Arial" panose="020B0604020202020204"/>
              </a:rPr>
              <a:t>workpiece</a:t>
            </a:r>
            <a:r>
              <a:rPr lang="en-US" dirty="0">
                <a:latin typeface="Arial" panose="020B0604020202020204"/>
              </a:rPr>
              <a:t>, (2) partial compression, and (3) final die closure, causing flash to form in gap between die plates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46944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7" y="2971800"/>
            <a:ext cx="9041503"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7315200" cy="1143000"/>
          </a:xfrm>
        </p:spPr>
        <p:txBody>
          <a:bodyPr>
            <a:normAutofit fontScale="90000"/>
          </a:bodyPr>
          <a:lstStyle/>
          <a:p>
            <a:r>
              <a:rPr lang="en-US" dirty="0">
                <a:solidFill>
                  <a:srgbClr val="00659B"/>
                </a:solidFill>
                <a:latin typeface="Arial" panose="020B0604020202020204"/>
              </a:rPr>
              <a:t>Advantages and Limitations of</a:t>
            </a:r>
            <a:br>
              <a:rPr lang="en-US" dirty="0">
                <a:solidFill>
                  <a:srgbClr val="00659B"/>
                </a:solidFill>
                <a:latin typeface="Arial" panose="020B0604020202020204"/>
              </a:rPr>
            </a:br>
            <a:r>
              <a:rPr lang="en-US" dirty="0">
                <a:solidFill>
                  <a:srgbClr val="00659B"/>
                </a:solidFill>
                <a:latin typeface="Arial" panose="020B0604020202020204"/>
              </a:rPr>
              <a:t>Impression-Die Forging</a:t>
            </a:r>
            <a:endParaRPr lang="en-US" dirty="0"/>
          </a:p>
        </p:txBody>
      </p:sp>
      <p:sp>
        <p:nvSpPr>
          <p:cNvPr id="3" name="Content Placeholder 2"/>
          <p:cNvSpPr>
            <a:spLocks noGrp="1"/>
          </p:cNvSpPr>
          <p:nvPr>
            <p:ph idx="1"/>
          </p:nvPr>
        </p:nvSpPr>
        <p:spPr>
          <a:xfrm>
            <a:off x="0" y="1600200"/>
            <a:ext cx="4724400" cy="5257800"/>
          </a:xfrm>
        </p:spPr>
        <p:txBody>
          <a:bodyPr>
            <a:normAutofit fontScale="70000" lnSpcReduction="20000"/>
          </a:bodyPr>
          <a:lstStyle/>
          <a:p>
            <a:r>
              <a:rPr lang="en-US" sz="3600" b="1" i="1" dirty="0">
                <a:solidFill>
                  <a:srgbClr val="000000"/>
                </a:solidFill>
                <a:latin typeface="Arial" panose="020B0604020202020204"/>
              </a:rPr>
              <a:t>Advantages compared to machining from solid stock:</a:t>
            </a:r>
          </a:p>
          <a:p>
            <a:pPr>
              <a:buFont typeface="Wingdings" panose="05000000000000000000" pitchFamily="2" charset="2"/>
              <a:buChar char="q"/>
            </a:pPr>
            <a:r>
              <a:rPr lang="en-US" dirty="0">
                <a:solidFill>
                  <a:schemeClr val="tx2"/>
                </a:solidFill>
                <a:latin typeface="Arial" panose="020B0604020202020204"/>
              </a:rPr>
              <a:t>Higher production rates</a:t>
            </a:r>
          </a:p>
          <a:p>
            <a:pPr>
              <a:buFont typeface="Wingdings" panose="05000000000000000000" pitchFamily="2" charset="2"/>
              <a:buChar char="q"/>
            </a:pPr>
            <a:r>
              <a:rPr lang="en-US" dirty="0">
                <a:solidFill>
                  <a:schemeClr val="tx2"/>
                </a:solidFill>
                <a:latin typeface="Arial" panose="020B0604020202020204"/>
              </a:rPr>
              <a:t>Less waste of metal</a:t>
            </a:r>
          </a:p>
          <a:p>
            <a:pPr>
              <a:buFont typeface="Wingdings" panose="05000000000000000000" pitchFamily="2" charset="2"/>
              <a:buChar char="q"/>
            </a:pPr>
            <a:r>
              <a:rPr lang="en-US" dirty="0">
                <a:solidFill>
                  <a:schemeClr val="tx2"/>
                </a:solidFill>
                <a:latin typeface="Arial" panose="020B0604020202020204"/>
              </a:rPr>
              <a:t>Greater strength</a:t>
            </a:r>
          </a:p>
          <a:p>
            <a:pPr>
              <a:buFont typeface="Wingdings" panose="05000000000000000000" pitchFamily="2" charset="2"/>
              <a:buChar char="q"/>
            </a:pPr>
            <a:r>
              <a:rPr lang="en-US" dirty="0">
                <a:solidFill>
                  <a:schemeClr val="tx2"/>
                </a:solidFill>
                <a:latin typeface="Arial" panose="020B0604020202020204"/>
              </a:rPr>
              <a:t>Favorable grain orientation in the metal</a:t>
            </a:r>
          </a:p>
          <a:p>
            <a:pPr marL="0" indent="0">
              <a:buNone/>
            </a:pPr>
            <a:endParaRPr lang="en-US" dirty="0">
              <a:solidFill>
                <a:srgbClr val="000000"/>
              </a:solidFill>
              <a:latin typeface="Arial" panose="020B0604020202020204"/>
            </a:endParaRPr>
          </a:p>
          <a:p>
            <a:r>
              <a:rPr lang="en-US" sz="3600" b="1" i="1" dirty="0">
                <a:solidFill>
                  <a:srgbClr val="000000"/>
                </a:solidFill>
                <a:latin typeface="Arial" panose="020B0604020202020204"/>
              </a:rPr>
              <a:t>Limitations:</a:t>
            </a:r>
            <a:r>
              <a:rPr lang="en-US" dirty="0">
                <a:solidFill>
                  <a:srgbClr val="000000"/>
                </a:solidFill>
                <a:latin typeface="Arial" panose="020B0604020202020204"/>
              </a:rPr>
              <a:t> </a:t>
            </a:r>
            <a:endParaRPr lang="en-US" dirty="0">
              <a:solidFill>
                <a:srgbClr val="FF0000"/>
              </a:solidFill>
              <a:latin typeface="Arial" panose="020B0604020202020204"/>
            </a:endParaRPr>
          </a:p>
          <a:p>
            <a:pPr>
              <a:buFont typeface="Wingdings" panose="05000000000000000000" pitchFamily="2" charset="2"/>
              <a:buChar char="q"/>
            </a:pPr>
            <a:r>
              <a:rPr lang="en-US" dirty="0">
                <a:solidFill>
                  <a:srgbClr val="C00000"/>
                </a:solidFill>
                <a:latin typeface="Arial" panose="020B0604020202020204"/>
              </a:rPr>
              <a:t>Not capable of close tolerances</a:t>
            </a:r>
          </a:p>
          <a:p>
            <a:pPr marL="342900" lvl="1" indent="-342900">
              <a:buFont typeface="Wingdings" panose="05000000000000000000" pitchFamily="2" charset="2"/>
              <a:buChar char="q"/>
            </a:pPr>
            <a:r>
              <a:rPr lang="en-US" dirty="0">
                <a:solidFill>
                  <a:srgbClr val="C00000"/>
                </a:solidFill>
                <a:latin typeface="Arial" panose="020B0604020202020204"/>
              </a:rPr>
              <a:t>Machining is often required to achieve accuracies and features needed</a:t>
            </a:r>
            <a:r>
              <a:rPr lang="en-US" dirty="0">
                <a:sym typeface="Symbol" panose="05050102010706020507" pitchFamily="18" charset="2"/>
              </a:rPr>
              <a:t> such as </a:t>
            </a:r>
            <a:r>
              <a:rPr lang="en-US" sz="2900" dirty="0">
                <a:sym typeface="Symbol" panose="05050102010706020507" pitchFamily="18" charset="2"/>
              </a:rPr>
              <a:t>holes, and mating surfaces that fit with other components.</a:t>
            </a:r>
          </a:p>
          <a:p>
            <a:pPr>
              <a:buFont typeface="Wingdings" panose="05000000000000000000" pitchFamily="2" charset="2"/>
              <a:buChar char="q"/>
            </a:pPr>
            <a:endParaRPr lang="en-US" dirty="0">
              <a:solidFill>
                <a:srgbClr val="C0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371600" cy="1209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669" y="1600200"/>
            <a:ext cx="5003131" cy="201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1676400" y="163296"/>
            <a:ext cx="6553200" cy="1132104"/>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00659B"/>
                </a:solidFill>
                <a:latin typeface="Arial" panose="020B0604020202020204"/>
              </a:rPr>
              <a:t>Impression-Die Forging Practice-closed die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237636" cy="109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4823"/>
            <a:ext cx="8409875" cy="505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610600" cy="4800600"/>
          </a:xfrm>
        </p:spPr>
        <p:txBody>
          <a:bodyPr>
            <a:normAutofit fontScale="85000" lnSpcReduction="20000"/>
          </a:bodyPr>
          <a:lstStyle/>
          <a:p>
            <a:r>
              <a:rPr lang="en-US" b="1" dirty="0">
                <a:solidFill>
                  <a:schemeClr val="tx2"/>
                </a:solidFill>
              </a:rPr>
              <a:t>Benefits of the Closed Die Forging Process</a:t>
            </a:r>
          </a:p>
          <a:p>
            <a:r>
              <a:rPr lang="en-US" b="1" dirty="0">
                <a:latin typeface="Calibri,Bold"/>
              </a:rPr>
              <a:t>Three-dimensional shapes</a:t>
            </a:r>
          </a:p>
          <a:p>
            <a:r>
              <a:rPr lang="en-US" b="1" dirty="0">
                <a:latin typeface="Calibri,Bold"/>
              </a:rPr>
              <a:t>High strength</a:t>
            </a:r>
          </a:p>
          <a:p>
            <a:r>
              <a:rPr lang="en-US" b="1" dirty="0">
                <a:latin typeface="Calibri,Bold"/>
              </a:rPr>
              <a:t>Soundness</a:t>
            </a:r>
          </a:p>
          <a:p>
            <a:r>
              <a:rPr lang="en-US" b="1" dirty="0">
                <a:latin typeface="Calibri,Bold"/>
              </a:rPr>
              <a:t>Homogeneity</a:t>
            </a:r>
          </a:p>
          <a:p>
            <a:r>
              <a:rPr lang="en-US" b="1" dirty="0">
                <a:latin typeface="Calibri,Bold"/>
              </a:rPr>
              <a:t>Enhanced density</a:t>
            </a:r>
          </a:p>
          <a:p>
            <a:r>
              <a:rPr lang="en-US" b="1" dirty="0">
                <a:latin typeface="Calibri,Bold"/>
              </a:rPr>
              <a:t>Production of intricate and difficult geometries</a:t>
            </a:r>
          </a:p>
          <a:p>
            <a:pPr marL="0" indent="0">
              <a:buNone/>
            </a:pPr>
            <a:endParaRPr lang="en-US" b="1" dirty="0">
              <a:latin typeface="Calibri,Bold"/>
            </a:endParaRPr>
          </a:p>
          <a:p>
            <a:pPr lvl="0" fontAlgn="base">
              <a:spcAft>
                <a:spcPct val="0"/>
              </a:spcAft>
              <a:buFont typeface="Wingdings" panose="05000000000000000000" pitchFamily="2" charset="2"/>
              <a:buChar char="§"/>
            </a:pPr>
            <a:r>
              <a:rPr lang="en-US" altLang="en-US" b="1" dirty="0">
                <a:latin typeface="Calibri,Bold"/>
              </a:rPr>
              <a:t>Flash does form and the workpiece completely fills the die cavity. Hence, the forging pressure is very high.</a:t>
            </a:r>
          </a:p>
          <a:p>
            <a:endParaRPr lang="en-US" dirty="0"/>
          </a:p>
        </p:txBody>
      </p:sp>
      <p:sp>
        <p:nvSpPr>
          <p:cNvPr id="4" name="Title 1"/>
          <p:cNvSpPr txBox="1"/>
          <p:nvPr/>
        </p:nvSpPr>
        <p:spPr>
          <a:xfrm>
            <a:off x="1676400" y="163296"/>
            <a:ext cx="6553200" cy="1132104"/>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00659B"/>
                </a:solidFill>
                <a:latin typeface="Arial" panose="020B0604020202020204"/>
              </a:rPr>
              <a:t>Impression-Die Forging Practice-closed die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237636" cy="109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163296"/>
            <a:ext cx="7620000" cy="868362"/>
          </a:xfrm>
        </p:spPr>
        <p:txBody>
          <a:bodyPr>
            <a:normAutofit/>
          </a:bodyPr>
          <a:lstStyle/>
          <a:p>
            <a:r>
              <a:rPr lang="en-US" sz="3600" b="1" dirty="0" err="1">
                <a:solidFill>
                  <a:schemeClr val="tx2"/>
                </a:solidFill>
                <a:sym typeface="Symbol" panose="05050102010706020507" pitchFamily="18" charset="2"/>
              </a:rPr>
              <a:t>Flashless</a:t>
            </a:r>
            <a:r>
              <a:rPr lang="en-US" sz="3600" b="1" dirty="0">
                <a:solidFill>
                  <a:schemeClr val="tx2"/>
                </a:solidFill>
                <a:sym typeface="Symbol" panose="05050102010706020507" pitchFamily="18" charset="2"/>
              </a:rPr>
              <a:t> Forging (closed die forging)</a:t>
            </a:r>
            <a:endParaRPr lang="en-US" sz="3600" b="1" dirty="0">
              <a:solidFill>
                <a:schemeClr val="tx2"/>
              </a:solidFill>
            </a:endParaRPr>
          </a:p>
        </p:txBody>
      </p:sp>
      <p:sp>
        <p:nvSpPr>
          <p:cNvPr id="3" name="Content Placeholder 2"/>
          <p:cNvSpPr>
            <a:spLocks noGrp="1"/>
          </p:cNvSpPr>
          <p:nvPr>
            <p:ph idx="1"/>
          </p:nvPr>
        </p:nvSpPr>
        <p:spPr>
          <a:xfrm>
            <a:off x="76200" y="1600200"/>
            <a:ext cx="8915400" cy="4724400"/>
          </a:xfrm>
        </p:spPr>
        <p:txBody>
          <a:bodyPr>
            <a:normAutofit/>
          </a:bodyPr>
          <a:lstStyle/>
          <a:p>
            <a:r>
              <a:rPr lang="en-US" sz="2800" dirty="0"/>
              <a:t>In closed-die forging, no flash is formed and </a:t>
            </a:r>
            <a:r>
              <a:rPr lang="en-US" sz="2800" dirty="0" err="1"/>
              <a:t>workpiece</a:t>
            </a:r>
            <a:r>
              <a:rPr lang="en-US" sz="2800" dirty="0"/>
              <a:t> is completely surrounded by the dies.</a:t>
            </a:r>
          </a:p>
          <a:p>
            <a:r>
              <a:rPr lang="en-US" sz="2800" dirty="0"/>
              <a:t>Net shape forming reduces the need for later finishing</a:t>
            </a:r>
          </a:p>
          <a:p>
            <a:r>
              <a:rPr lang="en-US" sz="2800" dirty="0"/>
              <a:t>Proper control of the volume of material versus die-cavity  volume is essential in order to produce a forging of desired shape and dimensions.</a:t>
            </a:r>
          </a:p>
          <a:p>
            <a:r>
              <a:rPr lang="en-US" sz="2800" dirty="0"/>
              <a:t>Undersized blank of the material will prevent the complete filling of the die cavity.</a:t>
            </a:r>
          </a:p>
          <a:p>
            <a:r>
              <a:rPr lang="en-US" sz="2800" dirty="0"/>
              <a:t>Oversized blank may cause premature die failure or jamming of the die.</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1955"/>
            <a:ext cx="1237636" cy="109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b="1" i="1" u="sng" dirty="0"/>
              <a:t>Requires:</a:t>
            </a:r>
          </a:p>
          <a:p>
            <a:pPr>
              <a:buFont typeface="Wingdings" panose="05000000000000000000" pitchFamily="2" charset="2"/>
              <a:buChar char="§"/>
            </a:pPr>
            <a:r>
              <a:rPr lang="en-US" dirty="0"/>
              <a:t>Special and more complex dies</a:t>
            </a:r>
          </a:p>
          <a:p>
            <a:pPr>
              <a:buFont typeface="Wingdings" panose="05000000000000000000" pitchFamily="2" charset="2"/>
              <a:buChar char="§"/>
            </a:pPr>
            <a:r>
              <a:rPr lang="en-US" dirty="0"/>
              <a:t>Precise control of blank volume</a:t>
            </a:r>
          </a:p>
          <a:p>
            <a:pPr marL="0" indent="0">
              <a:buNone/>
            </a:pPr>
            <a:endParaRPr lang="en-US" dirty="0"/>
          </a:p>
          <a:p>
            <a:r>
              <a:rPr lang="en-US" dirty="0"/>
              <a:t>Aluminum&amp; Manganese are particularly suited; Steels and Titanium can also be precision forged</a:t>
            </a:r>
          </a:p>
          <a:p>
            <a:r>
              <a:rPr lang="en-US" dirty="0"/>
              <a:t>Aluminum&amp; Manganese are best for precision forging because they require lower forging load and temperature</a:t>
            </a:r>
          </a:p>
        </p:txBody>
      </p:sp>
      <p:sp>
        <p:nvSpPr>
          <p:cNvPr id="4" name="Title 1"/>
          <p:cNvSpPr txBox="1"/>
          <p:nvPr/>
        </p:nvSpPr>
        <p:spPr>
          <a:xfrm>
            <a:off x="1524000" y="163296"/>
            <a:ext cx="7620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solidFill>
                  <a:schemeClr val="tx2"/>
                </a:solidFill>
                <a:sym typeface="Symbol" panose="05050102010706020507" pitchFamily="18" charset="2"/>
              </a:rPr>
              <a:t>Flashless Forging (closed die forging)</a:t>
            </a:r>
            <a:endParaRPr lang="en-US" sz="3600" b="1" dirty="0">
              <a:solidFill>
                <a:schemeClr val="tx2"/>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237636" cy="109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3296"/>
            <a:ext cx="7620000" cy="868362"/>
          </a:xfrm>
        </p:spPr>
        <p:txBody>
          <a:bodyPr>
            <a:normAutofit/>
          </a:bodyPr>
          <a:lstStyle/>
          <a:p>
            <a:r>
              <a:rPr lang="en-US" sz="3600" b="1" dirty="0" err="1">
                <a:solidFill>
                  <a:schemeClr val="tx2"/>
                </a:solidFill>
                <a:sym typeface="Symbol" panose="05050102010706020507" pitchFamily="18" charset="2"/>
              </a:rPr>
              <a:t>Flashless</a:t>
            </a:r>
            <a:r>
              <a:rPr lang="en-US" sz="3600" b="1" dirty="0">
                <a:solidFill>
                  <a:schemeClr val="tx2"/>
                </a:solidFill>
                <a:sym typeface="Symbol" panose="05050102010706020507" pitchFamily="18" charset="2"/>
              </a:rPr>
              <a:t> Forging (closed die forging)</a:t>
            </a:r>
            <a:endParaRPr lang="en-US" sz="3600" b="1" dirty="0">
              <a:solidFill>
                <a:schemeClr val="tx2"/>
              </a:solidFill>
            </a:endParaRPr>
          </a:p>
        </p:txBody>
      </p:sp>
      <p:sp>
        <p:nvSpPr>
          <p:cNvPr id="5" name="Rectangle 3"/>
          <p:cNvSpPr>
            <a:spLocks noGrp="1" noChangeArrowheads="1"/>
          </p:cNvSpPr>
          <p:nvPr>
            <p:ph idx="1"/>
          </p:nvPr>
        </p:nvSpPr>
        <p:spPr>
          <a:xfrm>
            <a:off x="76200" y="1143000"/>
            <a:ext cx="8686800" cy="5715000"/>
          </a:xfrm>
        </p:spPr>
        <p:txBody>
          <a:bodyPr>
            <a:normAutofit fontScale="92500" lnSpcReduction="10000"/>
          </a:bodyPr>
          <a:lstStyle/>
          <a:p>
            <a:pPr eaLnBrk="1" hangingPunct="1">
              <a:buFont typeface="Wingdings" panose="05000000000000000000" pitchFamily="2" charset="2"/>
              <a:buChar char="Ø"/>
            </a:pPr>
            <a:r>
              <a:rPr lang="en-US" dirty="0">
                <a:solidFill>
                  <a:schemeClr val="accent5">
                    <a:lumMod val="50000"/>
                  </a:schemeClr>
                </a:solidFill>
                <a:sym typeface="Symbol" panose="05050102010706020507" pitchFamily="18" charset="2"/>
              </a:rPr>
              <a:t>Compression of work in punch and die tooling whose cavity does not allow for flash</a:t>
            </a:r>
          </a:p>
          <a:p>
            <a:pPr eaLnBrk="1" hangingPunct="1">
              <a:buFont typeface="Wingdings" panose="05000000000000000000" pitchFamily="2" charset="2"/>
              <a:buChar char="q"/>
            </a:pPr>
            <a:r>
              <a:rPr lang="en-US" dirty="0">
                <a:sym typeface="Symbol" panose="05050102010706020507" pitchFamily="18" charset="2"/>
              </a:rPr>
              <a:t>Starting work part volume must equal die cavity volume within very close tolerance</a:t>
            </a:r>
          </a:p>
          <a:p>
            <a:pPr>
              <a:buFont typeface="Wingdings" panose="05000000000000000000" pitchFamily="2" charset="2"/>
              <a:buChar char="§"/>
            </a:pPr>
            <a:r>
              <a:rPr lang="en-US" dirty="0">
                <a:sym typeface="Symbol" panose="05050102010706020507" pitchFamily="18" charset="2"/>
              </a:rPr>
              <a:t> </a:t>
            </a:r>
            <a:r>
              <a:rPr lang="en-US" dirty="0">
                <a:solidFill>
                  <a:srgbClr val="000065"/>
                </a:solidFill>
                <a:latin typeface="Times New Roman" panose="02020603050405020304"/>
              </a:rPr>
              <a:t>The volume control is important and the outcome is precision re-production of inverse of cavity geometry</a:t>
            </a:r>
            <a:r>
              <a:rPr lang="en-US" dirty="0">
                <a:sym typeface="Symbol" panose="05050102010706020507" pitchFamily="18" charset="2"/>
              </a:rPr>
              <a:t> </a:t>
            </a:r>
          </a:p>
          <a:p>
            <a:pPr eaLnBrk="1" hangingPunct="1">
              <a:buFont typeface="Wingdings" panose="05000000000000000000" pitchFamily="2" charset="2"/>
              <a:buChar char="q"/>
            </a:pPr>
            <a:r>
              <a:rPr lang="en-US" dirty="0">
                <a:sym typeface="Symbol" panose="05050102010706020507" pitchFamily="18" charset="2"/>
              </a:rPr>
              <a:t>Process control more demanding than impression‑die forging  </a:t>
            </a:r>
          </a:p>
          <a:p>
            <a:pPr eaLnBrk="1" hangingPunct="1">
              <a:buFont typeface="Wingdings" panose="05000000000000000000" pitchFamily="2" charset="2"/>
              <a:buChar char="q"/>
            </a:pPr>
            <a:r>
              <a:rPr lang="en-US" dirty="0">
                <a:sym typeface="Symbol" panose="05050102010706020507" pitchFamily="18" charset="2"/>
              </a:rPr>
              <a:t>Best for part geometries that are simple and symmetrical  </a:t>
            </a:r>
          </a:p>
          <a:p>
            <a:pPr eaLnBrk="1" hangingPunct="1">
              <a:buFont typeface="Wingdings" panose="05000000000000000000" pitchFamily="2" charset="2"/>
              <a:buChar char="q"/>
            </a:pPr>
            <a:r>
              <a:rPr lang="en-US" dirty="0">
                <a:sym typeface="Symbol" panose="05050102010706020507" pitchFamily="18" charset="2"/>
              </a:rPr>
              <a:t>Often classified as a </a:t>
            </a:r>
            <a:r>
              <a:rPr lang="en-US" i="1" dirty="0">
                <a:sym typeface="Symbol" panose="05050102010706020507" pitchFamily="18" charset="2"/>
              </a:rPr>
              <a:t>precision forging</a:t>
            </a:r>
            <a:r>
              <a:rPr lang="en-US" dirty="0">
                <a:sym typeface="Symbol" panose="05050102010706020507" pitchFamily="18" charset="2"/>
              </a:rPr>
              <a:t> process</a:t>
            </a:r>
          </a:p>
          <a:p>
            <a:pPr>
              <a:buFont typeface="Wingdings" panose="05000000000000000000" pitchFamily="2" charset="2"/>
              <a:buChar char="q"/>
            </a:pPr>
            <a:r>
              <a:rPr lang="en-US" dirty="0">
                <a:latin typeface="Times New Roman" panose="02020603050405020304"/>
              </a:rPr>
              <a:t>Typically for aluminum and magnesium alloy.</a:t>
            </a:r>
            <a:endParaRPr lang="en-US" dirty="0">
              <a:sym typeface="Symbol" panose="05050102010706020507" pitchFamily="18" charset="2"/>
            </a:endParaRPr>
          </a:p>
          <a:p>
            <a:pPr marL="514350" indent="-514350" eaLnBrk="1" hangingPunct="1">
              <a:buFont typeface="+mj-lt"/>
              <a:buAutoNum type="arabicPeriod"/>
            </a:pPr>
            <a:endParaRPr lang="en-US" dirty="0">
              <a:sym typeface="Symbol" panose="05050102010706020507" pitchFamily="18" charset="2"/>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955"/>
            <a:ext cx="1237636" cy="109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558*124"/>
  <p:tag name="TABLE_ENDDRAG_RECT" val="96*375*558*1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23660</Words>
  <Application>Microsoft Office PowerPoint</Application>
  <PresentationFormat>On-screen Show (4:3)</PresentationFormat>
  <Paragraphs>2458</Paragraphs>
  <Slides>354</Slides>
  <Notes>81</Notes>
  <HiddenSlides>1</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4</vt:i4>
      </vt:variant>
      <vt:variant>
        <vt:lpstr>Slide Titles</vt:lpstr>
      </vt:variant>
      <vt:variant>
        <vt:i4>354</vt:i4>
      </vt:variant>
    </vt:vector>
  </HeadingPairs>
  <TitlesOfParts>
    <vt:vector size="372" baseType="lpstr">
      <vt:lpstr>Albertus Extra Bold</vt:lpstr>
      <vt:lpstr>Arial</vt:lpstr>
      <vt:lpstr>Arial Black</vt:lpstr>
      <vt:lpstr>Arial Narrow</vt:lpstr>
      <vt:lpstr>Calibri</vt:lpstr>
      <vt:lpstr>Calibri,Bold</vt:lpstr>
      <vt:lpstr>Cambria Math</vt:lpstr>
      <vt:lpstr>Symbol</vt:lpstr>
      <vt:lpstr>Times</vt:lpstr>
      <vt:lpstr>Times New Roman</vt:lpstr>
      <vt:lpstr>Wingdings</vt:lpstr>
      <vt:lpstr>Wingdings 2</vt:lpstr>
      <vt:lpstr>Wingdings-Regular</vt:lpstr>
      <vt:lpstr>Office Theme</vt:lpstr>
      <vt:lpstr>Equation</vt:lpstr>
      <vt:lpstr>Document</vt:lpstr>
      <vt:lpstr>Denklem</vt:lpstr>
      <vt:lpstr>AutoCAD.Drawing.15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Rolling</vt:lpstr>
      <vt:lpstr>PowerPoint Presentation</vt:lpstr>
      <vt:lpstr>PowerPoint Presentation</vt:lpstr>
      <vt:lpstr>Classification of Rolling Process</vt:lpstr>
      <vt:lpstr>PowerPoint Presentation</vt:lpstr>
      <vt:lpstr>PowerPoint Presentation</vt:lpstr>
      <vt:lpstr>Schematic outline of various process</vt:lpstr>
      <vt:lpstr>Terminology</vt:lpstr>
      <vt:lpstr>Rolling Process: </vt:lpstr>
      <vt:lpstr>ROLLING MILLS:</vt:lpstr>
      <vt:lpstr>PowerPoint Presentation</vt:lpstr>
      <vt:lpstr>PowerPoint Presentation</vt:lpstr>
      <vt:lpstr>Continuous rolling</vt:lpstr>
      <vt:lpstr>Planetary mill</vt:lpstr>
      <vt:lpstr>PowerPoint Presentation</vt:lpstr>
      <vt:lpstr>Different types of rolling processes</vt:lpstr>
      <vt:lpstr>Transverse rolling</vt:lpstr>
      <vt:lpstr>Shaped rolling or section rolling</vt:lpstr>
      <vt:lpstr>Powder rolling</vt:lpstr>
      <vt:lpstr>Continuous casting and hot rolling</vt:lpstr>
      <vt:lpstr>Thread rolling</vt:lpstr>
      <vt:lpstr>PowerPoint Presentation</vt:lpstr>
      <vt:lpstr>Fundamental concept of metal rolling</vt:lpstr>
      <vt:lpstr>Forces and geometrical relationships in rolling</vt:lpstr>
      <vt:lpstr>PowerPoint Presentation</vt:lpstr>
      <vt:lpstr>At only one point along the surface of contact between the roll and the sheet, two forces act on the metal: 1) a radial force Pr and 2) a tangential frictional force F. if the surface velocity of the roll vr  equal to the velocity of the sheet, this point is called neutral point or no-slip point. </vt:lpstr>
      <vt:lpstr>PowerPoint Presentation</vt:lpstr>
      <vt:lpstr>PowerPoint Presentation</vt:lpstr>
      <vt:lpstr>Roll bite condition</vt:lpstr>
      <vt:lpstr>PowerPoint Presentation</vt:lpstr>
      <vt:lpstr>PowerPoint Presentation</vt:lpstr>
      <vt:lpstr>Problem with roll flattening</vt:lpstr>
      <vt:lpstr>Simplified analysis of rolling load</vt:lpstr>
      <vt:lpstr>PowerPoint Presentation</vt:lpstr>
      <vt:lpstr>PowerPoint Presentation</vt:lpstr>
      <vt:lpstr>PowerPoint Presentation</vt:lpstr>
      <vt:lpstr>Process Variables</vt:lpstr>
      <vt:lpstr>PowerPoint Presentation</vt:lpstr>
      <vt:lpstr>PowerPoint Presentation</vt:lpstr>
      <vt:lpstr>PowerPoint Presentation</vt:lpstr>
      <vt:lpstr>Forging</vt:lpstr>
      <vt:lpstr>Forging</vt:lpstr>
      <vt:lpstr>PowerPoint Presentation</vt:lpstr>
      <vt:lpstr>Products of forging</vt:lpstr>
      <vt:lpstr>PowerPoint Presentation</vt:lpstr>
      <vt:lpstr>PowerPoint Presentation</vt:lpstr>
      <vt:lpstr>PowerPoint Presentation</vt:lpstr>
      <vt:lpstr>Forging</vt:lpstr>
      <vt:lpstr>Grain Flow Comparison </vt:lpstr>
      <vt:lpstr>PowerPoint Presentation</vt:lpstr>
      <vt:lpstr>Classification of Forging Operations</vt:lpstr>
      <vt:lpstr>Types of Forging Operations</vt:lpstr>
      <vt:lpstr>Types of Forging Operations</vt:lpstr>
      <vt:lpstr>PowerPoint Presentation</vt:lpstr>
      <vt:lpstr>PowerPoint Presentation</vt:lpstr>
      <vt:lpstr>PowerPoint Presentation</vt:lpstr>
      <vt:lpstr>Open-Die Forging</vt:lpstr>
      <vt:lpstr>PowerPoint Presentation</vt:lpstr>
      <vt:lpstr>PowerPoint Presentation</vt:lpstr>
      <vt:lpstr>PowerPoint Presentation</vt:lpstr>
      <vt:lpstr>Open-Die Forging</vt:lpstr>
      <vt:lpstr>Open-Die Forging with No Friction</vt:lpstr>
      <vt:lpstr>Open-Die Forging with No Friction</vt:lpstr>
      <vt:lpstr>Open-Die Forging with Friction</vt:lpstr>
      <vt:lpstr>PowerPoint Presentation</vt:lpstr>
      <vt:lpstr>PowerPoint Presentation</vt:lpstr>
      <vt:lpstr>Open-Die Forging with Friction</vt:lpstr>
      <vt:lpstr>Open-die Forging</vt:lpstr>
      <vt:lpstr>Open-die Forging</vt:lpstr>
      <vt:lpstr>Open-die Forging</vt:lpstr>
      <vt:lpstr>Open-die Forging</vt:lpstr>
      <vt:lpstr>Open-die Forging</vt:lpstr>
      <vt:lpstr>Open-Die Forging</vt:lpstr>
      <vt:lpstr>Open-Die Forging</vt:lpstr>
      <vt:lpstr>Impression-Die Forging</vt:lpstr>
      <vt:lpstr>PowerPoint Presentation</vt:lpstr>
      <vt:lpstr>Impression-Die Forging</vt:lpstr>
      <vt:lpstr>Impression-Die Forging</vt:lpstr>
      <vt:lpstr>Impression-Die Forging</vt:lpstr>
      <vt:lpstr>PowerPoint Presentation</vt:lpstr>
      <vt:lpstr>PowerPoint Presentation</vt:lpstr>
      <vt:lpstr>Impression-die Forging</vt:lpstr>
      <vt:lpstr>Impression-die Forging</vt:lpstr>
      <vt:lpstr>Impression-die Forging</vt:lpstr>
      <vt:lpstr>Impression-die Forging</vt:lpstr>
      <vt:lpstr>Impression-Die Forging</vt:lpstr>
      <vt:lpstr>Advantages and Limitations of Impression-Die Forging</vt:lpstr>
      <vt:lpstr>PowerPoint Presentation</vt:lpstr>
      <vt:lpstr>PowerPoint Presentation</vt:lpstr>
      <vt:lpstr>Flashless Forging (closed die forging)</vt:lpstr>
      <vt:lpstr>PowerPoint Presentation</vt:lpstr>
      <vt:lpstr>Flashless Forging (closed die forging)</vt:lpstr>
      <vt:lpstr>Flashless Forging</vt:lpstr>
      <vt:lpstr>PowerPoint Presentation</vt:lpstr>
      <vt:lpstr>Flashless versus conventional Forging</vt:lpstr>
      <vt:lpstr>PowerPoint Presentation</vt:lpstr>
      <vt:lpstr>Various Forging equipment's</vt:lpstr>
      <vt:lpstr>PowerPoint Presentation</vt:lpstr>
      <vt:lpstr>Forging Hammers</vt:lpstr>
      <vt:lpstr>Press Forging</vt:lpstr>
      <vt:lpstr>Press Forging</vt:lpstr>
      <vt:lpstr>Press Forging</vt:lpstr>
      <vt:lpstr>Heading</vt:lpstr>
      <vt:lpstr>Heading</vt:lpstr>
      <vt:lpstr>Upsetting and Heading</vt:lpstr>
      <vt:lpstr>Upset and head Forging</vt:lpstr>
      <vt:lpstr>Heading (Upset Forging)</vt:lpstr>
      <vt:lpstr>Heading (Upset Forging)</vt:lpstr>
      <vt:lpstr>Swaging</vt:lpstr>
      <vt:lpstr>Swaging and Radial Forging</vt:lpstr>
      <vt:lpstr>Swaging</vt:lpstr>
      <vt:lpstr>Swaging of Tubes With and Without a Mandrel</vt:lpstr>
      <vt:lpstr>Roll Forging</vt:lpstr>
      <vt:lpstr>Roll Forging- Uses</vt:lpstr>
      <vt:lpstr>Skew rolling-Forging</vt:lpstr>
      <vt:lpstr>PowerPoint Presentation</vt:lpstr>
      <vt:lpstr>Skew rolling-Forging</vt:lpstr>
      <vt:lpstr>Skew rolling-Forging</vt:lpstr>
      <vt:lpstr>Trimming</vt:lpstr>
      <vt:lpstr>Trimming After Impression-Die Forging</vt:lpstr>
      <vt:lpstr>Forgeability of Metals</vt:lpstr>
      <vt:lpstr>Forgeability of Metals</vt:lpstr>
      <vt:lpstr>Upsetting test</vt:lpstr>
      <vt:lpstr>Hot-twist test</vt:lpstr>
      <vt:lpstr>Forgeability of Metals</vt:lpstr>
      <vt:lpstr>Forgeability of Metals</vt:lpstr>
      <vt:lpstr>Forging Defects</vt:lpstr>
      <vt:lpstr>Forging Defects</vt:lpstr>
      <vt:lpstr>PowerPoint Presentation</vt:lpstr>
      <vt:lpstr>PowerPoint Presentation</vt:lpstr>
      <vt:lpstr>PowerPoint Presentation</vt:lpstr>
      <vt:lpstr>PowerPoint Presentation</vt:lpstr>
      <vt:lpstr>PowerPoint Presentation</vt:lpstr>
      <vt:lpstr>PowerPoint Presentation</vt:lpstr>
      <vt:lpstr>Forging Defects</vt:lpstr>
      <vt:lpstr>PowerPoint Presentation</vt:lpstr>
      <vt:lpstr>Forging Defects</vt:lpstr>
      <vt:lpstr>PowerPoint Presentation</vt:lpstr>
      <vt:lpstr>PowerPoint Presentation</vt:lpstr>
      <vt:lpstr>PowerPoint Presentation</vt:lpstr>
      <vt:lpstr>PowerPoint Presentation</vt:lpstr>
      <vt:lpstr>PowerPoint Presentation</vt:lpstr>
      <vt:lpstr>PowerPoint Presentation</vt:lpstr>
      <vt:lpstr>Forging Process Design </vt:lpstr>
      <vt:lpstr>PowerPoint Presentation</vt:lpstr>
      <vt:lpstr>PowerPoint Presentation</vt:lpstr>
      <vt:lpstr>PowerPoint Presentation</vt:lpstr>
      <vt:lpstr>PowerPoint Presentation</vt:lpstr>
      <vt:lpstr>PowerPoint Presentation</vt:lpstr>
      <vt:lpstr>PowerPoint Presentation</vt:lpstr>
      <vt:lpstr>Design Considerations</vt:lpstr>
      <vt:lpstr>Design Considerations</vt:lpstr>
      <vt:lpstr>Design Considerations</vt:lpstr>
      <vt:lpstr>Design Considerations</vt:lpstr>
      <vt:lpstr>Design Considerations</vt:lpstr>
      <vt:lpstr>PowerPoint Presentation</vt:lpstr>
      <vt:lpstr>PowerPoint Presentation</vt:lpstr>
      <vt:lpstr>Design Considerations</vt:lpstr>
      <vt:lpstr>Design Considerations</vt:lpstr>
      <vt:lpstr>Design Considerations</vt:lpstr>
      <vt:lpstr>PowerPoint Presentation</vt:lpstr>
      <vt:lpstr>Design Considerations</vt:lpstr>
      <vt:lpstr>Design Considerations</vt:lpstr>
      <vt:lpstr>Design Considerations</vt:lpstr>
      <vt:lpstr>Die Failures</vt:lpstr>
      <vt:lpstr>Forging Advantages</vt:lpstr>
      <vt:lpstr>PowerPoint Presentation</vt:lpstr>
      <vt:lpstr>PowerPoint Presentation</vt:lpstr>
      <vt:lpstr>Advantages of forging</vt:lpstr>
      <vt:lpstr>PowerPoint Presentation</vt:lpstr>
      <vt:lpstr>Metal Casting</vt:lpstr>
      <vt:lpstr>METAL CASTING</vt:lpstr>
      <vt:lpstr>Solidification Processes</vt:lpstr>
      <vt:lpstr>PowerPoint Presentation</vt:lpstr>
      <vt:lpstr>Casting</vt:lpstr>
      <vt:lpstr>PowerPoint Presentation</vt:lpstr>
      <vt:lpstr>Capabilities and Advantages of Casting</vt:lpstr>
      <vt:lpstr>Disadvantages of Casting</vt:lpstr>
      <vt:lpstr>Parts Made by Casting</vt:lpstr>
      <vt:lpstr>Overview of Casting Technology</vt:lpstr>
      <vt:lpstr>The Mold in Casting </vt:lpstr>
      <vt:lpstr>Open Molds and Closed Molds</vt:lpstr>
      <vt:lpstr>Two Categories of Casting Processes</vt:lpstr>
      <vt:lpstr>Sand Casting Mold</vt:lpstr>
      <vt:lpstr>Sand Casting Mold Terms</vt:lpstr>
      <vt:lpstr>Forming the Mold Cavity</vt:lpstr>
      <vt:lpstr>Use of a Core in the Mold Cavity</vt:lpstr>
      <vt:lpstr>Gating System </vt:lpstr>
      <vt:lpstr>Riser </vt:lpstr>
      <vt:lpstr>Heating the Metal</vt:lpstr>
      <vt:lpstr>Pouring the Molten Metal</vt:lpstr>
      <vt:lpstr>Pouring the Molten Metal</vt:lpstr>
      <vt:lpstr>Engineering Analysis of Pouring</vt:lpstr>
      <vt:lpstr>Calculation of Pouring Parameters: Example</vt:lpstr>
      <vt:lpstr>Why Sprue X-section is kept taper ??</vt:lpstr>
      <vt:lpstr>PowerPoint Presentation</vt:lpstr>
      <vt:lpstr>Fluidity</vt:lpstr>
      <vt:lpstr>Solidification of Metals </vt:lpstr>
      <vt:lpstr>Solidification: Pure Metals </vt:lpstr>
      <vt:lpstr>Solidification: Pure Metals </vt:lpstr>
      <vt:lpstr>Solidification: Pure Metals </vt:lpstr>
      <vt:lpstr>Solidification: Most Alloys </vt:lpstr>
      <vt:lpstr>Solidification: Most Alloys </vt:lpstr>
      <vt:lpstr>Solidification: Eutectic Alloys</vt:lpstr>
      <vt:lpstr>Solidification Time &amp; Chorinov’s Rule</vt:lpstr>
      <vt:lpstr>Shrinkage in Solidification and Cooling</vt:lpstr>
      <vt:lpstr>Shrinkage in Solidification and Cooling</vt:lpstr>
      <vt:lpstr>Solidification Shrinkage (Liquid –Solid transformation)</vt:lpstr>
      <vt:lpstr>Shrinkage Allowance</vt:lpstr>
      <vt:lpstr>Directional Solidification- Design Optimization</vt:lpstr>
      <vt:lpstr>Directional Solidification- Use of Chills</vt:lpstr>
      <vt:lpstr>Riser Design</vt:lpstr>
      <vt:lpstr>PowerPoint Presentation</vt:lpstr>
      <vt:lpstr>Two Categories of Casting Processes</vt:lpstr>
      <vt:lpstr>Overview of Sand Casting</vt:lpstr>
      <vt:lpstr>PowerPoint Presentation</vt:lpstr>
      <vt:lpstr>PowerPoint Presentation</vt:lpstr>
      <vt:lpstr>Steps in Sand Casting</vt:lpstr>
      <vt:lpstr>Sand Casting Production Sequence</vt:lpstr>
      <vt:lpstr>Making the Sand Mold</vt:lpstr>
      <vt:lpstr>The Pattern </vt:lpstr>
      <vt:lpstr>Types of Patterns</vt:lpstr>
      <vt:lpstr>Buoyancy Force during Pouring</vt:lpstr>
      <vt:lpstr>Core in Mold</vt:lpstr>
      <vt:lpstr>Desirable Mold Properties</vt:lpstr>
      <vt:lpstr>Foundry Sands </vt:lpstr>
      <vt:lpstr>Binders Used with Foundry Sands</vt:lpstr>
      <vt:lpstr>Types of Sand Mold</vt:lpstr>
      <vt:lpstr>Other Expendable Mold Processes</vt:lpstr>
      <vt:lpstr>Shell Molding </vt:lpstr>
      <vt:lpstr>Shell Molding</vt:lpstr>
      <vt:lpstr>Shell Molding</vt:lpstr>
      <vt:lpstr>Shell Molding</vt:lpstr>
      <vt:lpstr>Advantages and Disadvantages</vt:lpstr>
      <vt:lpstr>Vacuum Molding</vt:lpstr>
      <vt:lpstr>PowerPoint Presentation</vt:lpstr>
      <vt:lpstr>Vacuum Molding</vt:lpstr>
      <vt:lpstr>Advantages and Disadvantages</vt:lpstr>
      <vt:lpstr>Investment Casting (Lost Wax Process)</vt:lpstr>
      <vt:lpstr>Investment Casting</vt:lpstr>
      <vt:lpstr>Investment Casting</vt:lpstr>
      <vt:lpstr>Investment Casting</vt:lpstr>
      <vt:lpstr>Investment Casting</vt:lpstr>
      <vt:lpstr>Investment Casting</vt:lpstr>
      <vt:lpstr>Advantages and Disadvantages</vt:lpstr>
      <vt:lpstr>Plaster Mold Casting</vt:lpstr>
      <vt:lpstr>Advantages and Disadvantages</vt:lpstr>
      <vt:lpstr>Ceramic Mold Casting</vt:lpstr>
      <vt:lpstr>Permanent Mold Casting Processes</vt:lpstr>
      <vt:lpstr>The Basic Permanent Mold Process</vt:lpstr>
      <vt:lpstr>Permanent Mold Casting</vt:lpstr>
      <vt:lpstr>Permanent Mold Casting</vt:lpstr>
      <vt:lpstr>Advantages and Limitations</vt:lpstr>
      <vt:lpstr>Variations of Permanent Mold Casting:  a. Slush Casting</vt:lpstr>
      <vt:lpstr>Variations of Permanent Mold Casting:  b. Low-pressure Casting</vt:lpstr>
      <vt:lpstr>PowerPoint Presentation</vt:lpstr>
      <vt:lpstr>Variations of Permanent Mold Casting:  b. Low-pressure Casting</vt:lpstr>
      <vt:lpstr>Variations of Permanent Mold Casting:  c. Vacuum Permanent-Mold Casting</vt:lpstr>
      <vt:lpstr>Die Casting</vt:lpstr>
      <vt:lpstr>Die Casting Machines</vt:lpstr>
      <vt:lpstr>Hot-Chamber Die Casting</vt:lpstr>
      <vt:lpstr>Hot-Chamber Die Casting</vt:lpstr>
      <vt:lpstr>Hot-Chamber Die Casting</vt:lpstr>
      <vt:lpstr>Cold‑Chamber Die Casting</vt:lpstr>
      <vt:lpstr>Cold‑Chamber Die Casting</vt:lpstr>
      <vt:lpstr>Cold‑Chamber Die Casting</vt:lpstr>
      <vt:lpstr>Molds for Die Casting</vt:lpstr>
      <vt:lpstr>Advantages and Limitations</vt:lpstr>
      <vt:lpstr>Centrifugal Casting</vt:lpstr>
      <vt:lpstr>(a) True Centrifugal Casting</vt:lpstr>
      <vt:lpstr>Rotational Speed of Mold </vt:lpstr>
      <vt:lpstr>Example</vt:lpstr>
      <vt:lpstr>(b) Semicentrifugal Casting</vt:lpstr>
      <vt:lpstr>(c) Centrifuge Casting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Metals for Casting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rolling</dc:title>
  <dc:creator>Shiv</dc:creator>
  <cp:lastModifiedBy>app</cp:lastModifiedBy>
  <cp:revision>114</cp:revision>
  <dcterms:created xsi:type="dcterms:W3CDTF">2006-08-16T00:00:00Z</dcterms:created>
  <dcterms:modified xsi:type="dcterms:W3CDTF">2025-01-23T18:48:07Z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667F559EA018416AB3175CBB6D27EAF1_12</vt:lpwstr>
  </property>
  <property fmtid="{D5CDD505-2E9C-101B-9397-08002B2CF9AE}" pid="3" name="KSOProductBuildVer">
    <vt:lpwstr>1033-12.2.0.19307</vt:lpwstr>
  </property>
</Properties>
</file>