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8"/>
            <a:ext cx="1072357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0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29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90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0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87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73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8194" y="1797720"/>
            <a:ext cx="8641715" cy="300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1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92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1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6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4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1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5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3578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42" Type="http://schemas.openxmlformats.org/officeDocument/2006/relationships/image" Target="../media/image70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43" Type="http://schemas.openxmlformats.org/officeDocument/2006/relationships/image" Target="../media/image71.jpg"/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ux" TargetMode="External"/><Relationship Id="rId2" Type="http://schemas.openxmlformats.org/officeDocument/2006/relationships/hyperlink" Target="https://en.wikipedia.org/wiki/Foot-candles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699" y="672253"/>
            <a:ext cx="5837491" cy="61491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  <a:tabLst>
                <a:tab pos="393700" algn="l"/>
              </a:tabLst>
            </a:pPr>
            <a:r>
              <a:rPr sz="3900" b="1" i="0" u="sng" dirty="0">
                <a:solidFill>
                  <a:srgbClr val="555352"/>
                </a:solidFill>
                <a:uFill>
                  <a:solidFill>
                    <a:srgbClr val="555352"/>
                  </a:solidFill>
                </a:uFill>
                <a:latin typeface="Arial"/>
                <a:cs typeface="Arial"/>
              </a:rPr>
              <a:t>	</a:t>
            </a:r>
            <a:r>
              <a:rPr sz="3900" b="1" i="0" u="sng" spc="-85" dirty="0">
                <a:solidFill>
                  <a:srgbClr val="555352"/>
                </a:solidFill>
                <a:uFill>
                  <a:solidFill>
                    <a:srgbClr val="555352"/>
                  </a:solidFill>
                </a:uFill>
                <a:latin typeface="Arial"/>
                <a:cs typeface="Arial"/>
              </a:rPr>
              <a:t>LAB</a:t>
            </a:r>
            <a:r>
              <a:rPr sz="3900" b="1" i="0" u="sng" spc="-175" dirty="0">
                <a:solidFill>
                  <a:srgbClr val="555352"/>
                </a:solidFill>
                <a:uFill>
                  <a:solidFill>
                    <a:srgbClr val="555352"/>
                  </a:solidFill>
                </a:uFill>
                <a:latin typeface="Arial"/>
                <a:cs typeface="Arial"/>
              </a:rPr>
              <a:t> </a:t>
            </a:r>
            <a:r>
              <a:rPr sz="3900" b="1" i="0" u="sng" spc="-10" dirty="0">
                <a:solidFill>
                  <a:srgbClr val="555352"/>
                </a:solidFill>
                <a:uFill>
                  <a:solidFill>
                    <a:srgbClr val="555352"/>
                  </a:solidFill>
                </a:uFill>
                <a:latin typeface="Arial"/>
                <a:cs typeface="Arial"/>
              </a:rPr>
              <a:t>MANUAL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8625" y="1532539"/>
            <a:ext cx="4796790" cy="140906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2800" dirty="0">
                <a:solidFill>
                  <a:srgbClr val="555352"/>
                </a:solidFill>
                <a:latin typeface="Arial Black"/>
                <a:cs typeface="Arial Black"/>
              </a:rPr>
              <a:t>Welding</a:t>
            </a:r>
            <a:r>
              <a:rPr sz="2800" spc="-45" dirty="0">
                <a:solidFill>
                  <a:srgbClr val="55535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55352"/>
                </a:solidFill>
                <a:latin typeface="Arial Black"/>
                <a:cs typeface="Arial Black"/>
              </a:rPr>
              <a:t>&amp;</a:t>
            </a:r>
            <a:r>
              <a:rPr sz="2800" spc="-15" dirty="0">
                <a:solidFill>
                  <a:srgbClr val="555352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555352"/>
                </a:solidFill>
                <a:latin typeface="Arial Black"/>
                <a:cs typeface="Arial Black"/>
              </a:rPr>
              <a:t>Carfentry</a:t>
            </a:r>
            <a:r>
              <a:rPr sz="2800" spc="-25" dirty="0">
                <a:solidFill>
                  <a:srgbClr val="555352"/>
                </a:solidFill>
                <a:latin typeface="Arial Black"/>
                <a:cs typeface="Arial Black"/>
              </a:rPr>
              <a:t> Lab</a:t>
            </a:r>
            <a:endParaRPr sz="2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600" b="1" dirty="0">
                <a:solidFill>
                  <a:srgbClr val="555352"/>
                </a:solidFill>
                <a:latin typeface="Times New Roman"/>
                <a:cs typeface="Times New Roman"/>
              </a:rPr>
              <a:t>Course</a:t>
            </a:r>
            <a:r>
              <a:rPr sz="2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555352"/>
                </a:solidFill>
                <a:latin typeface="Times New Roman"/>
                <a:cs typeface="Times New Roman"/>
              </a:rPr>
              <a:t>Code:</a:t>
            </a:r>
            <a:r>
              <a:rPr sz="2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555352"/>
                </a:solidFill>
                <a:latin typeface="Times New Roman"/>
                <a:cs typeface="Times New Roman"/>
              </a:rPr>
              <a:t>CE</a:t>
            </a:r>
            <a:r>
              <a:rPr sz="26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0715-</a:t>
            </a:r>
            <a:r>
              <a:rPr sz="2600" b="1" spc="-20" dirty="0">
                <a:solidFill>
                  <a:srgbClr val="555352"/>
                </a:solidFill>
                <a:latin typeface="Times New Roman"/>
                <a:cs typeface="Times New Roman"/>
              </a:rPr>
              <a:t>1200</a:t>
            </a:r>
            <a:endParaRPr sz="2600">
              <a:latin typeface="Times New Roman"/>
              <a:cs typeface="Times New Roman"/>
            </a:endParaRPr>
          </a:p>
          <a:p>
            <a:pPr marL="505459" algn="ctr">
              <a:lnSpc>
                <a:spcPct val="100000"/>
              </a:lnSpc>
              <a:spcBef>
                <a:spcPts val="114"/>
              </a:spcBef>
              <a:tabLst>
                <a:tab pos="2016760" algn="l"/>
              </a:tabLst>
            </a:pPr>
            <a:r>
              <a:rPr sz="2800" b="1" dirty="0">
                <a:solidFill>
                  <a:srgbClr val="555352"/>
                </a:solidFill>
                <a:latin typeface="Arial"/>
                <a:cs typeface="Arial"/>
              </a:rPr>
              <a:t>2</a:t>
            </a:r>
            <a:r>
              <a:rPr sz="2550" b="1" baseline="34313" dirty="0">
                <a:solidFill>
                  <a:srgbClr val="555352"/>
                </a:solidFill>
                <a:latin typeface="Arial"/>
                <a:cs typeface="Arial"/>
              </a:rPr>
              <a:t>nd</a:t>
            </a:r>
            <a:r>
              <a:rPr sz="2550" b="1" spc="690" baseline="34313" dirty="0">
                <a:solidFill>
                  <a:srgbClr val="55535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555352"/>
                </a:solidFill>
                <a:latin typeface="Arial"/>
                <a:cs typeface="Arial"/>
              </a:rPr>
              <a:t>Civil</a:t>
            </a:r>
            <a:r>
              <a:rPr sz="2800" b="1" dirty="0">
                <a:solidFill>
                  <a:srgbClr val="555352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555352"/>
                </a:solidFill>
                <a:latin typeface="Arial"/>
                <a:cs typeface="Arial"/>
              </a:rPr>
              <a:t>Regular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400" y="742950"/>
            <a:ext cx="1543050" cy="1714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920" y="890270"/>
            <a:ext cx="1464569" cy="15671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0" y="3162020"/>
            <a:ext cx="811403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0772" y="1624711"/>
            <a:ext cx="9259570" cy="583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25"/>
              </a:spcBef>
            </a:pP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Course</a:t>
            </a:r>
            <a:r>
              <a:rPr sz="18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plan</a:t>
            </a:r>
            <a:r>
              <a:rPr sz="1800" b="1" spc="-6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specifying</a:t>
            </a:r>
            <a:r>
              <a:rPr sz="18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content,</a:t>
            </a:r>
            <a:r>
              <a:rPr sz="18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CLOs,</a:t>
            </a:r>
            <a:r>
              <a:rPr sz="18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teaching</a:t>
            </a:r>
            <a:r>
              <a:rPr sz="18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learning</a:t>
            </a:r>
            <a:r>
              <a:rPr sz="18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and</a:t>
            </a:r>
            <a:r>
              <a:rPr sz="1800" b="1" spc="-6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assessment</a:t>
            </a:r>
            <a:r>
              <a:rPr sz="18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strategy</a:t>
            </a:r>
            <a:r>
              <a:rPr sz="1800" b="1" spc="-2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mapped</a:t>
            </a:r>
            <a:r>
              <a:rPr sz="1800" b="1" spc="-6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555352"/>
                </a:solidFill>
                <a:latin typeface="Times New Roman"/>
                <a:cs typeface="Times New Roman"/>
              </a:rPr>
              <a:t>with CLOs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76248" y="2588641"/>
          <a:ext cx="8256905" cy="3971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3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375">
                <a:tc>
                  <a:txBody>
                    <a:bodyPr/>
                    <a:lstStyle/>
                    <a:p>
                      <a:pPr marL="1270" algn="ctr">
                        <a:lnSpc>
                          <a:spcPts val="2020"/>
                        </a:lnSpc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Week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ts val="202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Topic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Teaching-Learning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Strategy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Strategy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Corresponding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CLOs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915">
                <a:tc>
                  <a:txBody>
                    <a:bodyPr/>
                    <a:lstStyle/>
                    <a:p>
                      <a:pPr marR="24130" algn="ctr">
                        <a:lnSpc>
                          <a:spcPts val="2090"/>
                        </a:lnSpc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40665" indent="130810">
                        <a:lnSpc>
                          <a:spcPts val="2060"/>
                        </a:lnSpc>
                        <a:spcBef>
                          <a:spcPts val="8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Welding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Terms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Definitions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039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Lecture,Discussion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Quiz,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Written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Exam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CLO1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910">
                <a:tc>
                  <a:txBody>
                    <a:bodyPr/>
                    <a:lstStyle/>
                    <a:p>
                      <a:pPr marR="20320" algn="ctr">
                        <a:lnSpc>
                          <a:spcPts val="2065"/>
                        </a:lnSpc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2,3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 marR="222885" algn="ctr">
                        <a:lnSpc>
                          <a:spcPts val="206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Arc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striking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practice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&amp;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Study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ts val="199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of arc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physics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202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Provide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ample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81330" marR="189230" indent="-290195">
                        <a:lnSpc>
                          <a:spcPct val="1022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practice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skill.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Practical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5565" marR="72390" algn="ctr">
                        <a:lnSpc>
                          <a:spcPct val="1022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Assessments,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Quiz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2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CLO1,CLO3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090">
                <a:tc>
                  <a:txBody>
                    <a:bodyPr/>
                    <a:lstStyle/>
                    <a:p>
                      <a:pPr marR="21590" algn="ctr">
                        <a:lnSpc>
                          <a:spcPts val="2065"/>
                        </a:lnSpc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 marR="368300" indent="-12700" algn="just">
                        <a:lnSpc>
                          <a:spcPct val="956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effect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welding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13360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parameters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20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Provide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step-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by-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4940" marR="151765" algn="ctr">
                        <a:lnSpc>
                          <a:spcPts val="221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step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explanations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demonstrations.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Perrormance-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3505" marR="102235" indent="-1270" algn="ctr">
                        <a:lnSpc>
                          <a:spcPts val="2210"/>
                        </a:lnSpc>
                        <a:spcBef>
                          <a:spcPts val="8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Based Assessments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14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CLO1,CLO3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09599"/>
            <a:ext cx="8700135" cy="37299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13970" algn="just">
              <a:lnSpc>
                <a:spcPct val="103299"/>
              </a:lnSpc>
              <a:spcBef>
                <a:spcPts val="25"/>
              </a:spcBef>
            </a:pPr>
            <a:r>
              <a:rPr sz="1800" dirty="0">
                <a:latin typeface="Times New Roman"/>
                <a:cs typeface="Times New Roman"/>
              </a:rPr>
              <a:t>clarity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specified.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optional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elements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described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detail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below.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25"/>
              </a:spcBef>
            </a:pPr>
            <a:r>
              <a:rPr sz="1800" b="1" dirty="0">
                <a:latin typeface="Times New Roman"/>
                <a:cs typeface="Times New Roman"/>
              </a:rPr>
              <a:t>Reference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line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03499"/>
              </a:lnSpc>
              <a:spcBef>
                <a:spcPts val="103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element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weld </a:t>
            </a:r>
            <a:r>
              <a:rPr sz="1800" dirty="0">
                <a:latin typeface="Times New Roman"/>
                <a:cs typeface="Times New Roman"/>
              </a:rPr>
              <a:t>information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located.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oriented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horizontally.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95"/>
              </a:spcBef>
            </a:pPr>
            <a:r>
              <a:rPr sz="1800" b="1" dirty="0">
                <a:latin typeface="Times New Roman"/>
                <a:cs typeface="Times New Roman"/>
              </a:rPr>
              <a:t>Multiple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Reference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lines</a:t>
            </a:r>
            <a:endParaRPr sz="1800">
              <a:latin typeface="Times New Roman"/>
              <a:cs typeface="Times New Roman"/>
            </a:endParaRPr>
          </a:p>
          <a:p>
            <a:pPr marL="18415" marR="12065" indent="-6350" algn="just">
              <a:lnSpc>
                <a:spcPct val="103600"/>
              </a:lnSpc>
              <a:spcBef>
                <a:spcPts val="1145"/>
              </a:spcBef>
            </a:pPr>
            <a:r>
              <a:rPr sz="1800" spc="-25" dirty="0">
                <a:latin typeface="Times New Roman"/>
                <a:cs typeface="Times New Roman"/>
              </a:rPr>
              <a:t>As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h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Figure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1</a:t>
            </a:r>
            <a:r>
              <a:rPr sz="1800" spc="-15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10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25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more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reference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lines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may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used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single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arrow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indicate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sequence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operations.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reference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nearest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2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arrow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specifies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first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operation.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second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reference</a:t>
            </a:r>
            <a:r>
              <a:rPr sz="1800" spc="-5" dirty="0">
                <a:latin typeface="Times New Roman"/>
                <a:cs typeface="Times New Roman"/>
              </a:rPr>
              <a:t> lines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represent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subsequent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operations.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Subsequent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operations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are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h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sequentially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other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reference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lines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leading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away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from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2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arrow.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420" y="1082167"/>
            <a:ext cx="5445125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Reference lines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 used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specify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supplement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symbol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indicate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inspection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requirements.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Figure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10.2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illustrates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application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multiple </a:t>
            </a:r>
            <a:r>
              <a:rPr sz="1200" dirty="0">
                <a:latin typeface="Times New Roman"/>
                <a:cs typeface="Times New Roman"/>
              </a:rPr>
              <a:t>reference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clear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guidance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procedures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(e.g.,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gouging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sound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 from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second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side).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6585" y="3795471"/>
            <a:ext cx="574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Fig.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10.2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4724" y="4316857"/>
            <a:ext cx="8745855" cy="192849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5"/>
              </a:spcBef>
            </a:pPr>
            <a:r>
              <a:rPr sz="2700" spc="-15" baseline="-21604" dirty="0">
                <a:latin typeface="Times New Roman"/>
                <a:cs typeface="Times New Roman"/>
              </a:rPr>
              <a:t>!</a:t>
            </a:r>
            <a:r>
              <a:rPr sz="1400" b="1" spc="-10" dirty="0">
                <a:latin typeface="Times New Roman"/>
                <a:cs typeface="Times New Roman"/>
              </a:rPr>
              <a:t>Arrow</a:t>
            </a:r>
            <a:endParaRPr sz="1400">
              <a:latin typeface="Times New Roman"/>
              <a:cs typeface="Times New Roman"/>
            </a:endParaRPr>
          </a:p>
          <a:p>
            <a:pPr marL="43815" marR="30480" indent="-6350" algn="just">
              <a:lnSpc>
                <a:spcPct val="103400"/>
              </a:lnSpc>
              <a:spcBef>
                <a:spcPts val="795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significance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arrow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illustrated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8.7.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conjunction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reference </a:t>
            </a:r>
            <a:r>
              <a:rPr sz="1800" dirty="0">
                <a:latin typeface="Times New Roman"/>
                <a:cs typeface="Times New Roman"/>
              </a:rPr>
              <a:t>line,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arrow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establishes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locations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arrow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shown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8.7(A).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arrow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clearly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points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location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drawing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identifies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intended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instructions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apply.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arrow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always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closest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reader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drawing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viewed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bottom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reference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line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278" y="2118995"/>
            <a:ext cx="6097270" cy="1496314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09599"/>
            <a:ext cx="8699500" cy="43338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8415" marR="13970" algn="just">
              <a:lnSpc>
                <a:spcPct val="103299"/>
              </a:lnSpc>
              <a:spcBef>
                <a:spcPts val="25"/>
              </a:spcBef>
            </a:pP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drawn,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preferred,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horizontal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plane.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Likewise,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provides </a:t>
            </a:r>
            <a:r>
              <a:rPr sz="1800" dirty="0">
                <a:latin typeface="Times New Roman"/>
                <a:cs typeface="Times New Roman"/>
              </a:rPr>
              <a:t>instructions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furthest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arrow.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800" b="1" spc="-20" dirty="0">
                <a:latin typeface="Times New Roman"/>
                <a:cs typeface="Times New Roman"/>
              </a:rPr>
              <a:t>Tail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03400"/>
              </a:lnSpc>
              <a:spcBef>
                <a:spcPts val="1030"/>
              </a:spcBef>
            </a:pP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specification,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process,</a:t>
            </a:r>
            <a:r>
              <a:rPr sz="1800" spc="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test,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needed</a:t>
            </a:r>
            <a:r>
              <a:rPr sz="1800" spc="7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convey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additional </a:t>
            </a:r>
            <a:r>
              <a:rPr sz="1800" dirty="0">
                <a:latin typeface="Times New Roman"/>
                <a:cs typeface="Times New Roman"/>
              </a:rPr>
              <a:t>requirements 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manufactured,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information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tail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symbol,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8.7(F).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illustrations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left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center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indicate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specifications, </a:t>
            </a:r>
            <a:r>
              <a:rPr sz="1800" dirty="0">
                <a:latin typeface="Times New Roman"/>
                <a:cs typeface="Times New Roman"/>
              </a:rPr>
              <a:t>codes,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referenced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documents.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illustration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right,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letter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designation </a:t>
            </a:r>
            <a:r>
              <a:rPr sz="1800" dirty="0">
                <a:latin typeface="Times New Roman"/>
                <a:cs typeface="Times New Roman"/>
              </a:rPr>
              <a:t>“CJP”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tail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specify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penetration </a:t>
            </a:r>
            <a:r>
              <a:rPr sz="1800" dirty="0">
                <a:latin typeface="Times New Roman"/>
                <a:cs typeface="Times New Roman"/>
              </a:rPr>
              <a:t>groove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regardless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geometry.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previously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explained,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tail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may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omitted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specification,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reference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included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symbol.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Times New Roman"/>
                <a:cs typeface="Times New Roman"/>
              </a:rPr>
              <a:t>Basic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Symbols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latin typeface="Times New Roman"/>
                <a:cs typeface="Times New Roman"/>
              </a:rPr>
              <a:t>Sixteen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10.3.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4960747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0215" y="5402961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10.3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9278" y="1143000"/>
            <a:ext cx="8166100" cy="4064000"/>
            <a:chOff x="1189278" y="1143000"/>
            <a:chExt cx="8166100" cy="4064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2550" y="1308100"/>
              <a:ext cx="5299456" cy="3556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9278" y="1143000"/>
              <a:ext cx="8166100" cy="4064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960247"/>
            <a:ext cx="8690610" cy="230314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latin typeface="Times New Roman"/>
                <a:cs typeface="Times New Roman"/>
              </a:rPr>
              <a:t>Dimensions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other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03400"/>
              </a:lnSpc>
              <a:spcBef>
                <a:spcPts val="1155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dimensions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weld </a:t>
            </a:r>
            <a:r>
              <a:rPr sz="1800" dirty="0">
                <a:latin typeface="Times New Roman"/>
                <a:cs typeface="Times New Roman"/>
              </a:rPr>
              <a:t>symbol.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left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weld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right.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given,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portion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abrupt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dimension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lines.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dimensions,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must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given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though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identical.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960247"/>
            <a:ext cx="8686800" cy="145224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latin typeface="Times New Roman"/>
                <a:cs typeface="Times New Roman"/>
              </a:rPr>
              <a:t>Finishing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Symbols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03400"/>
              </a:lnSpc>
              <a:spcBef>
                <a:spcPts val="1155"/>
              </a:spcBef>
            </a:pPr>
            <a:r>
              <a:rPr sz="1800" dirty="0">
                <a:latin typeface="Times New Roman"/>
                <a:cs typeface="Times New Roman"/>
              </a:rPr>
              <a:t>Finishing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 can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 used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achieving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weld </a:t>
            </a:r>
            <a:r>
              <a:rPr sz="1800" dirty="0">
                <a:latin typeface="Times New Roman"/>
                <a:cs typeface="Times New Roman"/>
              </a:rPr>
              <a:t>control.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conjunction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contour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(see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“Supplementary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Symbols”).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10.4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finishing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meaning.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9152" y="5335346"/>
            <a:ext cx="574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Fig.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10.4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364" y="6018352"/>
            <a:ext cx="18745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Times New Roman"/>
                <a:cs typeface="Times New Roman"/>
              </a:rPr>
              <a:t>Supplementary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Symbols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680" y="2616708"/>
            <a:ext cx="7992745" cy="2535555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60831"/>
            <a:ext cx="8651875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414655" indent="-6350">
              <a:lnSpc>
                <a:spcPct val="1178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Supplementary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complement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additional </a:t>
            </a:r>
            <a:r>
              <a:rPr sz="1800" dirty="0">
                <a:latin typeface="Times New Roman"/>
                <a:cs typeface="Times New Roman"/>
              </a:rPr>
              <a:t>requirements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instructions.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8.12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supplementary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explained</a:t>
            </a:r>
            <a:r>
              <a:rPr sz="1800" spc="-10" dirty="0">
                <a:latin typeface="Times New Roman"/>
                <a:cs typeface="Times New Roman"/>
              </a:rPr>
              <a:t> below.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800" b="1" spc="-10" dirty="0">
                <a:latin typeface="Times New Roman"/>
                <a:cs typeface="Times New Roman"/>
              </a:rPr>
              <a:t>Weld-All-</a:t>
            </a:r>
            <a:r>
              <a:rPr sz="1800" b="1" dirty="0">
                <a:latin typeface="Times New Roman"/>
                <a:cs typeface="Times New Roman"/>
              </a:rPr>
              <a:t>Around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Symbol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>
              <a:lnSpc>
                <a:spcPct val="117800"/>
              </a:lnSpc>
              <a:spcBef>
                <a:spcPts val="840"/>
              </a:spcBef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extends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completely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connected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indicated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weld- all-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positioned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junction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arrow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reference </a:t>
            </a:r>
            <a:r>
              <a:rPr sz="1800" dirty="0">
                <a:latin typeface="Times New Roman"/>
                <a:cs typeface="Times New Roman"/>
              </a:rPr>
              <a:t>line.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10.5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illustrates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10.5(A),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weld-all-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indicates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extend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entire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periphery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junction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typical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column-to-base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plate </a:t>
            </a:r>
            <a:r>
              <a:rPr sz="1800" dirty="0">
                <a:latin typeface="Times New Roman"/>
                <a:cs typeface="Times New Roman"/>
              </a:rPr>
              <a:t>connection.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10.5(B),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weld-all-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 indicates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should </a:t>
            </a:r>
            <a:r>
              <a:rPr sz="1800" dirty="0">
                <a:latin typeface="Times New Roman"/>
                <a:cs typeface="Times New Roman"/>
              </a:rPr>
              <a:t>continue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entire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faying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pieces.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10.5(C),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weld- all-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conveys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fact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proposed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occupies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plane.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6463995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!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278" y="1142996"/>
            <a:ext cx="8055609" cy="556475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8002" y="1109599"/>
            <a:ext cx="8426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Fig.</a:t>
            </a:r>
            <a:r>
              <a:rPr sz="1800" spc="-20" dirty="0">
                <a:latin typeface="Times New Roman"/>
                <a:cs typeface="Times New Roman"/>
              </a:rPr>
              <a:t> 10.5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2680" y="1143000"/>
            <a:ext cx="7567295" cy="5328285"/>
            <a:chOff x="1122680" y="1143000"/>
            <a:chExt cx="7567295" cy="5328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0846" y="1765173"/>
              <a:ext cx="4910835" cy="44668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680" y="1143000"/>
              <a:ext cx="7567295" cy="26960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2680" y="4078351"/>
              <a:ext cx="7567295" cy="23929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960247"/>
            <a:ext cx="8592185" cy="3596004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latin typeface="Times New Roman"/>
                <a:cs typeface="Times New Roman"/>
              </a:rPr>
              <a:t>Field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Symbol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>
              <a:lnSpc>
                <a:spcPct val="117800"/>
              </a:lnSpc>
              <a:spcBef>
                <a:spcPts val="840"/>
              </a:spcBef>
            </a:pP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installation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erection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site,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initial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construction.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fact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made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communicated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addition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symbol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flag.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either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above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below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perpendicular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junction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arrow.</a:t>
            </a:r>
            <a:endParaRPr sz="1800">
              <a:latin typeface="Times New Roman"/>
              <a:cs typeface="Times New Roman"/>
            </a:endParaRPr>
          </a:p>
          <a:p>
            <a:pPr marL="18415" marR="74930" indent="-6350">
              <a:lnSpc>
                <a:spcPct val="117800"/>
              </a:lnSpc>
              <a:spcBef>
                <a:spcPts val="99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10.6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illustrates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conjunction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weld-</a:t>
            </a:r>
            <a:r>
              <a:rPr sz="1800" spc="-10" dirty="0">
                <a:latin typeface="Times New Roman"/>
                <a:cs typeface="Times New Roman"/>
              </a:rPr>
              <a:t>all-around </a:t>
            </a:r>
            <a:r>
              <a:rPr sz="1800" dirty="0">
                <a:latin typeface="Times New Roman"/>
                <a:cs typeface="Times New Roman"/>
              </a:rPr>
              <a:t>symbol,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communicating,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single-V-groove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along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extent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followed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ultrasonic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testing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(UT)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entire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</a:t>
            </a:r>
            <a:r>
              <a:rPr sz="1800" spc="-25" dirty="0">
                <a:latin typeface="Times New Roman"/>
                <a:cs typeface="Times New Roman"/>
              </a:rPr>
              <a:t> of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155" y="4734687"/>
            <a:ext cx="8166100" cy="1276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76248" y="725678"/>
          <a:ext cx="8256905" cy="570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3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 marR="107314" indent="-140335">
                        <a:lnSpc>
                          <a:spcPts val="207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bead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SMAW.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470">
                <a:tc>
                  <a:txBody>
                    <a:bodyPr/>
                    <a:lstStyle/>
                    <a:p>
                      <a:pPr marR="21590" algn="ctr">
                        <a:lnSpc>
                          <a:spcPts val="2065"/>
                        </a:lnSpc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6,7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of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09220" marR="107950" algn="ctr">
                        <a:lnSpc>
                          <a:spcPct val="958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different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weld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joint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types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Selection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proper</a:t>
                      </a:r>
                      <a:r>
                        <a:rPr sz="18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WEP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given condition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67310" algn="ctr">
                        <a:lnSpc>
                          <a:spcPct val="102299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Showcase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different welding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techniques,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safety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procedures,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equipment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usage.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20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Skill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Tests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14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CLO1,CLO6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910">
                <a:tc>
                  <a:txBody>
                    <a:bodyPr/>
                    <a:lstStyle/>
                    <a:p>
                      <a:pPr marR="21590" algn="ctr">
                        <a:lnSpc>
                          <a:spcPts val="2065"/>
                        </a:lnSpc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8,9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of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09220" marR="106045" algn="ctr">
                        <a:lnSpc>
                          <a:spcPct val="956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different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weld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metal reactions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Hands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Practice,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discussion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Project,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9405" marR="250190" indent="-67310">
                        <a:lnSpc>
                          <a:spcPct val="1022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Hands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on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Practice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2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CLO2,CLO5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R="17145" algn="ctr">
                        <a:lnSpc>
                          <a:spcPts val="2065"/>
                        </a:lnSpc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NDT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91770" marR="189230" algn="ctr">
                        <a:lnSpc>
                          <a:spcPts val="207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Hands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on DPT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Experiment,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Demonstration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Proper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3025" marR="65405" indent="-7620" algn="ctr">
                        <a:lnSpc>
                          <a:spcPts val="2210"/>
                        </a:lnSpc>
                        <a:spcBef>
                          <a:spcPts val="8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equipment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setup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use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4"/>
                        </a:lnSpc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R="21590" algn="ct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11,12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of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6675" marR="61594" algn="ctr">
                        <a:lnSpc>
                          <a:spcPts val="2070"/>
                        </a:lnSpc>
                        <a:spcBef>
                          <a:spcPts val="1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microstructure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joint (CS)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Performance-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2585" marR="358775" indent="-1270" algn="ctr">
                        <a:lnSpc>
                          <a:spcPts val="2210"/>
                        </a:lnSpc>
                        <a:spcBef>
                          <a:spcPts val="8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Based Assessments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Assignment,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3690" marR="313690" algn="ctr">
                        <a:lnSpc>
                          <a:spcPts val="2210"/>
                        </a:lnSpc>
                        <a:spcBef>
                          <a:spcPts val="8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Written,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Quiz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14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69975"/>
            <a:ext cx="5492115" cy="17913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2069">
              <a:lnSpc>
                <a:spcPct val="120000"/>
              </a:lnSpc>
              <a:spcBef>
                <a:spcPts val="170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contour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symbol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symbol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indicate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desired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shape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finished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weld. 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configuration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symbol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therefore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differs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according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desired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shape.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made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approximately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(fillet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welds),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flush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(groove </a:t>
            </a:r>
            <a:r>
              <a:rPr sz="1200" dirty="0">
                <a:latin typeface="Times New Roman"/>
                <a:cs typeface="Times New Roman"/>
              </a:rPr>
              <a:t>welds),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convex,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concave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without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subsequent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finishing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represented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adding</a:t>
            </a:r>
            <a:r>
              <a:rPr sz="1200" spc="-25" dirty="0">
                <a:latin typeface="Times New Roman"/>
                <a:cs typeface="Times New Roman"/>
              </a:rPr>
              <a:t> the </a:t>
            </a:r>
            <a:r>
              <a:rPr sz="1200" dirty="0">
                <a:latin typeface="Times New Roman"/>
                <a:cs typeface="Times New Roman"/>
              </a:rPr>
              <a:t>flat,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flush,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convex,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concave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contour</a:t>
            </a:r>
            <a:r>
              <a:rPr sz="1200" spc="-10" dirty="0">
                <a:latin typeface="Times New Roman"/>
                <a:cs typeface="Times New Roman"/>
              </a:rPr>
              <a:t> symbol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symbol,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Figure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latin typeface="Times New Roman"/>
                <a:cs typeface="Times New Roman"/>
              </a:rPr>
              <a:t>10.7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A). Welds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finished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mechanical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means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depicted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adding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dirty="0">
                <a:latin typeface="Times New Roman"/>
                <a:cs typeface="Times New Roman"/>
              </a:rPr>
              <a:t>symbol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desired finishing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technique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appropriate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contour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symbol,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Times New Roman"/>
                <a:cs typeface="Times New Roman"/>
              </a:rPr>
              <a:t>Figure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10.7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(B).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155" y="3005836"/>
            <a:ext cx="6627368" cy="3212718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15695"/>
            <a:ext cx="5708015" cy="116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Standard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Location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Elements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Symbol</a:t>
            </a:r>
            <a:endParaRPr sz="1800">
              <a:latin typeface="Times New Roman"/>
              <a:cs typeface="Times New Roman"/>
            </a:endParaRPr>
          </a:p>
          <a:p>
            <a:pPr marL="304165" indent="-282575">
              <a:lnSpc>
                <a:spcPct val="100000"/>
              </a:lnSpc>
              <a:spcBef>
                <a:spcPts val="1415"/>
              </a:spcBef>
              <a:buFont typeface="Segoe UI Symbol"/>
              <a:buChar char="➢"/>
              <a:tabLst>
                <a:tab pos="304165" algn="l"/>
              </a:tabLst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Exercise:</a:t>
            </a:r>
            <a:endParaRPr sz="1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1055"/>
              </a:spcBef>
            </a:pPr>
            <a:r>
              <a:rPr sz="1800" dirty="0">
                <a:latin typeface="Times New Roman"/>
                <a:cs typeface="Times New Roman"/>
              </a:rPr>
              <a:t>Q.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Draw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figure.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256" y="2893822"/>
            <a:ext cx="530860" cy="530860"/>
          </a:xfrm>
          <a:prstGeom prst="rect">
            <a:avLst/>
          </a:prstGeom>
          <a:solidFill>
            <a:srgbClr val="4E81BC"/>
          </a:solidFill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910"/>
              </a:lnSpc>
            </a:pP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Sr</a:t>
            </a:r>
            <a:endParaRPr sz="1800">
              <a:latin typeface="Trebuchet MS"/>
              <a:cs typeface="Trebuchet MS"/>
            </a:endParaRPr>
          </a:p>
          <a:p>
            <a:pPr marL="51435">
              <a:lnSpc>
                <a:spcPts val="2125"/>
              </a:lnSpc>
            </a:pP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3130" y="2893822"/>
            <a:ext cx="3103880" cy="530860"/>
          </a:xfrm>
          <a:prstGeom prst="rect">
            <a:avLst/>
          </a:prstGeom>
          <a:solidFill>
            <a:srgbClr val="4E81BC"/>
          </a:solidFill>
        </p:spPr>
        <p:txBody>
          <a:bodyPr vert="horz" wrap="square" lIns="0" tIns="10350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815"/>
              </a:spcBef>
            </a:pP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Welds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9076" y="2893822"/>
            <a:ext cx="4491355" cy="530860"/>
          </a:xfrm>
          <a:prstGeom prst="rect">
            <a:avLst/>
          </a:prstGeom>
          <a:solidFill>
            <a:srgbClr val="4E81BC"/>
          </a:solidFill>
        </p:spPr>
        <p:txBody>
          <a:bodyPr vert="horz" wrap="square" lIns="0" tIns="10350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815"/>
              </a:spcBef>
            </a:pP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Symbol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8064" y="2881630"/>
            <a:ext cx="8174355" cy="542925"/>
          </a:xfrm>
          <a:custGeom>
            <a:avLst/>
            <a:gdLst/>
            <a:ahLst/>
            <a:cxnLst/>
            <a:rect l="l" t="t" r="r" b="b"/>
            <a:pathLst>
              <a:path w="8174355" h="542925">
                <a:moveTo>
                  <a:pt x="542848" y="0"/>
                </a:moveTo>
                <a:lnTo>
                  <a:pt x="12192" y="0"/>
                </a:lnTo>
                <a:lnTo>
                  <a:pt x="0" y="0"/>
                </a:lnTo>
                <a:lnTo>
                  <a:pt x="0" y="12141"/>
                </a:lnTo>
                <a:lnTo>
                  <a:pt x="0" y="542798"/>
                </a:lnTo>
                <a:lnTo>
                  <a:pt x="12192" y="542798"/>
                </a:lnTo>
                <a:lnTo>
                  <a:pt x="12192" y="12192"/>
                </a:lnTo>
                <a:lnTo>
                  <a:pt x="542848" y="12192"/>
                </a:lnTo>
                <a:lnTo>
                  <a:pt x="542848" y="0"/>
                </a:lnTo>
                <a:close/>
              </a:path>
              <a:path w="8174355" h="542925">
                <a:moveTo>
                  <a:pt x="555053" y="0"/>
                </a:moveTo>
                <a:lnTo>
                  <a:pt x="542874" y="0"/>
                </a:lnTo>
                <a:lnTo>
                  <a:pt x="542874" y="12141"/>
                </a:lnTo>
                <a:lnTo>
                  <a:pt x="542874" y="542798"/>
                </a:lnTo>
                <a:lnTo>
                  <a:pt x="555053" y="542798"/>
                </a:lnTo>
                <a:lnTo>
                  <a:pt x="555053" y="12192"/>
                </a:lnTo>
                <a:lnTo>
                  <a:pt x="555053" y="0"/>
                </a:lnTo>
                <a:close/>
              </a:path>
              <a:path w="8174355" h="542925">
                <a:moveTo>
                  <a:pt x="3658806" y="0"/>
                </a:moveTo>
                <a:lnTo>
                  <a:pt x="555066" y="0"/>
                </a:lnTo>
                <a:lnTo>
                  <a:pt x="555066" y="12192"/>
                </a:lnTo>
                <a:lnTo>
                  <a:pt x="3658806" y="12192"/>
                </a:lnTo>
                <a:lnTo>
                  <a:pt x="3658806" y="0"/>
                </a:lnTo>
                <a:close/>
              </a:path>
              <a:path w="8174355" h="542925">
                <a:moveTo>
                  <a:pt x="3670998" y="0"/>
                </a:moveTo>
                <a:lnTo>
                  <a:pt x="3658819" y="0"/>
                </a:lnTo>
                <a:lnTo>
                  <a:pt x="3658819" y="12141"/>
                </a:lnTo>
                <a:lnTo>
                  <a:pt x="3658819" y="542798"/>
                </a:lnTo>
                <a:lnTo>
                  <a:pt x="3670998" y="542798"/>
                </a:lnTo>
                <a:lnTo>
                  <a:pt x="3670998" y="12192"/>
                </a:lnTo>
                <a:lnTo>
                  <a:pt x="3670998" y="0"/>
                </a:lnTo>
                <a:close/>
              </a:path>
              <a:path w="8174355" h="542925">
                <a:moveTo>
                  <a:pt x="8174164" y="0"/>
                </a:moveTo>
                <a:lnTo>
                  <a:pt x="8161985" y="0"/>
                </a:lnTo>
                <a:lnTo>
                  <a:pt x="3671011" y="0"/>
                </a:lnTo>
                <a:lnTo>
                  <a:pt x="3671011" y="12192"/>
                </a:lnTo>
                <a:lnTo>
                  <a:pt x="8161985" y="12192"/>
                </a:lnTo>
                <a:lnTo>
                  <a:pt x="8161985" y="542798"/>
                </a:lnTo>
                <a:lnTo>
                  <a:pt x="8174164" y="542798"/>
                </a:lnTo>
                <a:lnTo>
                  <a:pt x="8174164" y="12192"/>
                </a:lnTo>
                <a:lnTo>
                  <a:pt x="8174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0256" y="4170934"/>
            <a:ext cx="530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28064" y="3424428"/>
            <a:ext cx="8174355" cy="1814195"/>
            <a:chOff x="1128064" y="3424428"/>
            <a:chExt cx="8174355" cy="1814195"/>
          </a:xfrm>
        </p:grpSpPr>
        <p:sp>
          <p:nvSpPr>
            <p:cNvPr id="9" name="object 9"/>
            <p:cNvSpPr/>
            <p:nvPr/>
          </p:nvSpPr>
          <p:spPr>
            <a:xfrm>
              <a:off x="1128064" y="3424427"/>
              <a:ext cx="8174355" cy="1814195"/>
            </a:xfrm>
            <a:custGeom>
              <a:avLst/>
              <a:gdLst/>
              <a:ahLst/>
              <a:cxnLst/>
              <a:rect l="l" t="t" r="r" b="b"/>
              <a:pathLst>
                <a:path w="8174355" h="1814195">
                  <a:moveTo>
                    <a:pt x="542848" y="1802015"/>
                  </a:moveTo>
                  <a:lnTo>
                    <a:pt x="12192" y="1802015"/>
                  </a:lnTo>
                  <a:lnTo>
                    <a:pt x="0" y="1802015"/>
                  </a:lnTo>
                  <a:lnTo>
                    <a:pt x="0" y="1814195"/>
                  </a:lnTo>
                  <a:lnTo>
                    <a:pt x="12192" y="1814195"/>
                  </a:lnTo>
                  <a:lnTo>
                    <a:pt x="542848" y="1814195"/>
                  </a:lnTo>
                  <a:lnTo>
                    <a:pt x="542848" y="1802015"/>
                  </a:lnTo>
                  <a:close/>
                </a:path>
                <a:path w="8174355" h="1814195">
                  <a:moveTo>
                    <a:pt x="542848" y="0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39624"/>
                  </a:lnTo>
                  <a:lnTo>
                    <a:pt x="0" y="1802003"/>
                  </a:lnTo>
                  <a:lnTo>
                    <a:pt x="12192" y="1802003"/>
                  </a:lnTo>
                  <a:lnTo>
                    <a:pt x="12192" y="39624"/>
                  </a:lnTo>
                  <a:lnTo>
                    <a:pt x="12192" y="36576"/>
                  </a:lnTo>
                  <a:lnTo>
                    <a:pt x="542848" y="36576"/>
                  </a:lnTo>
                  <a:lnTo>
                    <a:pt x="542848" y="0"/>
                  </a:lnTo>
                  <a:close/>
                </a:path>
                <a:path w="8174355" h="1814195">
                  <a:moveTo>
                    <a:pt x="555053" y="1802015"/>
                  </a:moveTo>
                  <a:lnTo>
                    <a:pt x="542874" y="1802015"/>
                  </a:lnTo>
                  <a:lnTo>
                    <a:pt x="542874" y="1814195"/>
                  </a:lnTo>
                  <a:lnTo>
                    <a:pt x="555053" y="1814195"/>
                  </a:lnTo>
                  <a:lnTo>
                    <a:pt x="555053" y="1802015"/>
                  </a:lnTo>
                  <a:close/>
                </a:path>
                <a:path w="8174355" h="1814195">
                  <a:moveTo>
                    <a:pt x="3658806" y="1802015"/>
                  </a:moveTo>
                  <a:lnTo>
                    <a:pt x="555066" y="1802015"/>
                  </a:lnTo>
                  <a:lnTo>
                    <a:pt x="555066" y="1814195"/>
                  </a:lnTo>
                  <a:lnTo>
                    <a:pt x="3658806" y="1814195"/>
                  </a:lnTo>
                  <a:lnTo>
                    <a:pt x="3658806" y="1802015"/>
                  </a:lnTo>
                  <a:close/>
                </a:path>
                <a:path w="8174355" h="1814195">
                  <a:moveTo>
                    <a:pt x="3658806" y="0"/>
                  </a:moveTo>
                  <a:lnTo>
                    <a:pt x="579450" y="0"/>
                  </a:lnTo>
                  <a:lnTo>
                    <a:pt x="542874" y="0"/>
                  </a:lnTo>
                  <a:lnTo>
                    <a:pt x="542874" y="36576"/>
                  </a:lnTo>
                  <a:lnTo>
                    <a:pt x="542874" y="39624"/>
                  </a:lnTo>
                  <a:lnTo>
                    <a:pt x="542874" y="1802003"/>
                  </a:lnTo>
                  <a:lnTo>
                    <a:pt x="555053" y="1802003"/>
                  </a:lnTo>
                  <a:lnTo>
                    <a:pt x="555053" y="39624"/>
                  </a:lnTo>
                  <a:lnTo>
                    <a:pt x="555053" y="36576"/>
                  </a:lnTo>
                  <a:lnTo>
                    <a:pt x="579450" y="36576"/>
                  </a:lnTo>
                  <a:lnTo>
                    <a:pt x="3658806" y="36576"/>
                  </a:lnTo>
                  <a:lnTo>
                    <a:pt x="3658806" y="0"/>
                  </a:lnTo>
                  <a:close/>
                </a:path>
                <a:path w="8174355" h="1814195">
                  <a:moveTo>
                    <a:pt x="3670998" y="1802015"/>
                  </a:moveTo>
                  <a:lnTo>
                    <a:pt x="3658819" y="1802015"/>
                  </a:lnTo>
                  <a:lnTo>
                    <a:pt x="3658819" y="1814195"/>
                  </a:lnTo>
                  <a:lnTo>
                    <a:pt x="3670998" y="1814195"/>
                  </a:lnTo>
                  <a:lnTo>
                    <a:pt x="3670998" y="1802015"/>
                  </a:lnTo>
                  <a:close/>
                </a:path>
                <a:path w="8174355" h="1814195">
                  <a:moveTo>
                    <a:pt x="8174164" y="1802015"/>
                  </a:moveTo>
                  <a:lnTo>
                    <a:pt x="8161985" y="1802015"/>
                  </a:lnTo>
                  <a:lnTo>
                    <a:pt x="3671011" y="1802015"/>
                  </a:lnTo>
                  <a:lnTo>
                    <a:pt x="3671011" y="1814195"/>
                  </a:lnTo>
                  <a:lnTo>
                    <a:pt x="8161985" y="1814195"/>
                  </a:lnTo>
                  <a:lnTo>
                    <a:pt x="8174164" y="1814195"/>
                  </a:lnTo>
                  <a:lnTo>
                    <a:pt x="8174164" y="1802015"/>
                  </a:lnTo>
                  <a:close/>
                </a:path>
                <a:path w="8174355" h="1814195">
                  <a:moveTo>
                    <a:pt x="8174164" y="0"/>
                  </a:moveTo>
                  <a:lnTo>
                    <a:pt x="8161985" y="0"/>
                  </a:lnTo>
                  <a:lnTo>
                    <a:pt x="3695395" y="0"/>
                  </a:lnTo>
                  <a:lnTo>
                    <a:pt x="3658819" y="0"/>
                  </a:lnTo>
                  <a:lnTo>
                    <a:pt x="3658819" y="36576"/>
                  </a:lnTo>
                  <a:lnTo>
                    <a:pt x="3658819" y="39624"/>
                  </a:lnTo>
                  <a:lnTo>
                    <a:pt x="3658819" y="1802003"/>
                  </a:lnTo>
                  <a:lnTo>
                    <a:pt x="3670998" y="1802003"/>
                  </a:lnTo>
                  <a:lnTo>
                    <a:pt x="3670998" y="39624"/>
                  </a:lnTo>
                  <a:lnTo>
                    <a:pt x="3670998" y="36576"/>
                  </a:lnTo>
                  <a:lnTo>
                    <a:pt x="3695395" y="36576"/>
                  </a:lnTo>
                  <a:lnTo>
                    <a:pt x="8161985" y="36576"/>
                  </a:lnTo>
                  <a:lnTo>
                    <a:pt x="8161985" y="39624"/>
                  </a:lnTo>
                  <a:lnTo>
                    <a:pt x="8161985" y="1802003"/>
                  </a:lnTo>
                  <a:lnTo>
                    <a:pt x="8174164" y="1802003"/>
                  </a:lnTo>
                  <a:lnTo>
                    <a:pt x="8174164" y="39624"/>
                  </a:lnTo>
                  <a:lnTo>
                    <a:pt x="81741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6080" y="4780661"/>
              <a:ext cx="85979" cy="104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2252" y="4777867"/>
              <a:ext cx="174879" cy="1101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34944" y="4780661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104520"/>
                  </a:moveTo>
                  <a:lnTo>
                    <a:pt x="0" y="0"/>
                  </a:lnTo>
                </a:path>
              </a:pathLst>
            </a:custGeom>
            <a:ln w="1270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599" y="4780661"/>
              <a:ext cx="181863" cy="1045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0402" y="4780661"/>
              <a:ext cx="85979" cy="1045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6165" y="4780661"/>
              <a:ext cx="224535" cy="1045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9878" y="4780661"/>
              <a:ext cx="168021" cy="1045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1930" y="3926332"/>
              <a:ext cx="169925" cy="1101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6653" y="3931285"/>
              <a:ext cx="69596" cy="1051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8971" y="3665601"/>
              <a:ext cx="169925" cy="1101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63696" y="3670554"/>
              <a:ext cx="69595" cy="1051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808224" y="3820414"/>
              <a:ext cx="282575" cy="538480"/>
            </a:xfrm>
            <a:custGeom>
              <a:avLst/>
              <a:gdLst/>
              <a:ahLst/>
              <a:cxnLst/>
              <a:rect l="l" t="t" r="r" b="b"/>
              <a:pathLst>
                <a:path w="282575" h="538479">
                  <a:moveTo>
                    <a:pt x="281558" y="0"/>
                  </a:moveTo>
                  <a:lnTo>
                    <a:pt x="282067" y="537336"/>
                  </a:lnTo>
                  <a:lnTo>
                    <a:pt x="226780" y="537421"/>
                  </a:lnTo>
                  <a:lnTo>
                    <a:pt x="182038" y="537633"/>
                  </a:lnTo>
                  <a:lnTo>
                    <a:pt x="142446" y="537908"/>
                  </a:lnTo>
                  <a:lnTo>
                    <a:pt x="102611" y="538183"/>
                  </a:lnTo>
                  <a:lnTo>
                    <a:pt x="57138" y="538395"/>
                  </a:lnTo>
                  <a:lnTo>
                    <a:pt x="634" y="538479"/>
                  </a:lnTo>
                  <a:lnTo>
                    <a:pt x="0" y="1142"/>
                  </a:lnTo>
                  <a:lnTo>
                    <a:pt x="281558" y="0"/>
                  </a:lnTo>
                  <a:close/>
                </a:path>
              </a:pathLst>
            </a:custGeom>
            <a:ln w="212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30650" y="4353052"/>
              <a:ext cx="1617980" cy="59690"/>
            </a:xfrm>
            <a:custGeom>
              <a:avLst/>
              <a:gdLst/>
              <a:ahLst/>
              <a:cxnLst/>
              <a:rect l="l" t="t" r="r" b="b"/>
              <a:pathLst>
                <a:path w="1617979" h="59689">
                  <a:moveTo>
                    <a:pt x="0" y="59690"/>
                  </a:moveTo>
                  <a:lnTo>
                    <a:pt x="1617631" y="59690"/>
                  </a:lnTo>
                  <a:lnTo>
                    <a:pt x="1617631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29662" y="4353052"/>
              <a:ext cx="1619250" cy="294005"/>
            </a:xfrm>
            <a:custGeom>
              <a:avLst/>
              <a:gdLst/>
              <a:ahLst/>
              <a:cxnLst/>
              <a:rect l="l" t="t" r="r" b="b"/>
              <a:pathLst>
                <a:path w="1619250" h="294004">
                  <a:moveTo>
                    <a:pt x="1016" y="0"/>
                  </a:moveTo>
                  <a:lnTo>
                    <a:pt x="1618741" y="0"/>
                  </a:lnTo>
                  <a:lnTo>
                    <a:pt x="1618490" y="60045"/>
                  </a:lnTo>
                  <a:lnTo>
                    <a:pt x="1618252" y="107663"/>
                  </a:lnTo>
                  <a:lnTo>
                    <a:pt x="1618043" y="148859"/>
                  </a:lnTo>
                  <a:lnTo>
                    <a:pt x="1617876" y="189643"/>
                  </a:lnTo>
                  <a:lnTo>
                    <a:pt x="1617765" y="236023"/>
                  </a:lnTo>
                  <a:lnTo>
                    <a:pt x="1617726" y="294004"/>
                  </a:lnTo>
                  <a:lnTo>
                    <a:pt x="0" y="294004"/>
                  </a:lnTo>
                  <a:lnTo>
                    <a:pt x="56" y="235477"/>
                  </a:lnTo>
                  <a:lnTo>
                    <a:pt x="201" y="193663"/>
                  </a:lnTo>
                  <a:lnTo>
                    <a:pt x="399" y="161840"/>
                  </a:lnTo>
                  <a:lnTo>
                    <a:pt x="616" y="133284"/>
                  </a:lnTo>
                  <a:lnTo>
                    <a:pt x="814" y="101274"/>
                  </a:lnTo>
                  <a:lnTo>
                    <a:pt x="959" y="59086"/>
                  </a:lnTo>
                  <a:lnTo>
                    <a:pt x="1016" y="0"/>
                  </a:lnTo>
                  <a:close/>
                </a:path>
              </a:pathLst>
            </a:custGeom>
            <a:ln w="2121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08172" y="3661791"/>
              <a:ext cx="1009015" cy="685165"/>
            </a:xfrm>
            <a:custGeom>
              <a:avLst/>
              <a:gdLst/>
              <a:ahLst/>
              <a:cxnLst/>
              <a:rect l="l" t="t" r="r" b="b"/>
              <a:pathLst>
                <a:path w="1009014" h="685164">
                  <a:moveTo>
                    <a:pt x="1008761" y="684911"/>
                  </a:moveTo>
                  <a:lnTo>
                    <a:pt x="893699" y="684911"/>
                  </a:lnTo>
                </a:path>
                <a:path w="1009014" h="685164">
                  <a:moveTo>
                    <a:pt x="148335" y="57403"/>
                  </a:moveTo>
                  <a:lnTo>
                    <a:pt x="0" y="57403"/>
                  </a:lnTo>
                </a:path>
                <a:path w="1009014" h="685164">
                  <a:moveTo>
                    <a:pt x="186308" y="109474"/>
                  </a:moveTo>
                  <a:lnTo>
                    <a:pt x="186308" y="2412"/>
                  </a:lnTo>
                </a:path>
                <a:path w="1009014" h="685164">
                  <a:moveTo>
                    <a:pt x="349250" y="612393"/>
                  </a:moveTo>
                  <a:lnTo>
                    <a:pt x="349250" y="0"/>
                  </a:lnTo>
                </a:path>
              </a:pathLst>
            </a:custGeom>
            <a:ln w="82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07740" y="3686683"/>
              <a:ext cx="97662" cy="6515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870452" y="4392676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145"/>
                  </a:lnTo>
                </a:path>
              </a:pathLst>
            </a:custGeom>
            <a:ln w="82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37940" y="4343654"/>
              <a:ext cx="65405" cy="98425"/>
            </a:xfrm>
            <a:custGeom>
              <a:avLst/>
              <a:gdLst/>
              <a:ahLst/>
              <a:cxnLst/>
              <a:rect l="l" t="t" r="r" b="b"/>
              <a:pathLst>
                <a:path w="65404" h="98425">
                  <a:moveTo>
                    <a:pt x="32512" y="0"/>
                  </a:moveTo>
                  <a:lnTo>
                    <a:pt x="0" y="98043"/>
                  </a:lnTo>
                  <a:lnTo>
                    <a:pt x="16265" y="90185"/>
                  </a:lnTo>
                  <a:lnTo>
                    <a:pt x="32496" y="87566"/>
                  </a:lnTo>
                  <a:lnTo>
                    <a:pt x="48702" y="90185"/>
                  </a:lnTo>
                  <a:lnTo>
                    <a:pt x="64897" y="98043"/>
                  </a:lnTo>
                  <a:lnTo>
                    <a:pt x="32512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96793" y="3719195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10">
                  <a:moveTo>
                    <a:pt x="0" y="0"/>
                  </a:moveTo>
                  <a:lnTo>
                    <a:pt x="118110" y="0"/>
                  </a:lnTo>
                </a:path>
              </a:pathLst>
            </a:custGeom>
            <a:ln w="82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48024" y="3686683"/>
              <a:ext cx="97790" cy="65405"/>
            </a:xfrm>
            <a:custGeom>
              <a:avLst/>
              <a:gdLst/>
              <a:ahLst/>
              <a:cxnLst/>
              <a:rect l="l" t="t" r="r" b="b"/>
              <a:pathLst>
                <a:path w="97789" h="65404">
                  <a:moveTo>
                    <a:pt x="97536" y="0"/>
                  </a:moveTo>
                  <a:lnTo>
                    <a:pt x="0" y="32512"/>
                  </a:lnTo>
                  <a:lnTo>
                    <a:pt x="97536" y="65150"/>
                  </a:lnTo>
                  <a:lnTo>
                    <a:pt x="89677" y="48863"/>
                  </a:lnTo>
                  <a:lnTo>
                    <a:pt x="87058" y="32575"/>
                  </a:lnTo>
                  <a:lnTo>
                    <a:pt x="89677" y="16287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99002" y="3982212"/>
              <a:ext cx="772160" cy="222250"/>
            </a:xfrm>
            <a:custGeom>
              <a:avLst/>
              <a:gdLst/>
              <a:ahLst/>
              <a:cxnLst/>
              <a:rect l="l" t="t" r="r" b="b"/>
              <a:pathLst>
                <a:path w="772160" h="222250">
                  <a:moveTo>
                    <a:pt x="717931" y="221741"/>
                  </a:moveTo>
                  <a:lnTo>
                    <a:pt x="0" y="221741"/>
                  </a:lnTo>
                </a:path>
                <a:path w="772160" h="222250">
                  <a:moveTo>
                    <a:pt x="671449" y="174497"/>
                  </a:moveTo>
                  <a:lnTo>
                    <a:pt x="671449" y="0"/>
                  </a:lnTo>
                  <a:lnTo>
                    <a:pt x="771906" y="0"/>
                  </a:lnTo>
                </a:path>
              </a:pathLst>
            </a:custGeom>
            <a:ln w="82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38066" y="4107688"/>
              <a:ext cx="64769" cy="98425"/>
            </a:xfrm>
            <a:custGeom>
              <a:avLst/>
              <a:gdLst/>
              <a:ahLst/>
              <a:cxnLst/>
              <a:rect l="l" t="t" r="r" b="b"/>
              <a:pathLst>
                <a:path w="64770" h="98425">
                  <a:moveTo>
                    <a:pt x="64770" y="0"/>
                  </a:moveTo>
                  <a:lnTo>
                    <a:pt x="48577" y="7929"/>
                  </a:lnTo>
                  <a:lnTo>
                    <a:pt x="32385" y="10572"/>
                  </a:lnTo>
                  <a:lnTo>
                    <a:pt x="16192" y="7929"/>
                  </a:lnTo>
                  <a:lnTo>
                    <a:pt x="0" y="0"/>
                  </a:lnTo>
                  <a:lnTo>
                    <a:pt x="32385" y="98043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35614" y="4199179"/>
              <a:ext cx="225440" cy="217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94864" y="5101082"/>
              <a:ext cx="82677" cy="1101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9130" y="5103876"/>
              <a:ext cx="205741" cy="1045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4308" y="5101082"/>
              <a:ext cx="192278" cy="11010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03575" y="5103876"/>
              <a:ext cx="224536" cy="1045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47288" y="5103622"/>
              <a:ext cx="168021" cy="10541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168649" y="5168138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4">
                  <a:moveTo>
                    <a:pt x="0" y="0"/>
                  </a:moveTo>
                  <a:lnTo>
                    <a:pt x="80518" y="0"/>
                  </a:lnTo>
                </a:path>
              </a:pathLst>
            </a:custGeom>
            <a:ln w="95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00094" y="5101082"/>
              <a:ext cx="169925" cy="11010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04818" y="5106035"/>
              <a:ext cx="69595" cy="10515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636010" y="5103876"/>
              <a:ext cx="94615" cy="104775"/>
            </a:xfrm>
            <a:custGeom>
              <a:avLst/>
              <a:gdLst/>
              <a:ahLst/>
              <a:cxnLst/>
              <a:rect l="l" t="t" r="r" b="b"/>
              <a:pathLst>
                <a:path w="94614" h="104775">
                  <a:moveTo>
                    <a:pt x="12700" y="28321"/>
                  </a:moveTo>
                  <a:lnTo>
                    <a:pt x="0" y="28321"/>
                  </a:lnTo>
                  <a:lnTo>
                    <a:pt x="0" y="104521"/>
                  </a:lnTo>
                  <a:lnTo>
                    <a:pt x="12700" y="104521"/>
                  </a:lnTo>
                  <a:lnTo>
                    <a:pt x="12700" y="28321"/>
                  </a:lnTo>
                  <a:close/>
                </a:path>
                <a:path w="94614" h="104775">
                  <a:moveTo>
                    <a:pt x="12700" y="0"/>
                  </a:moveTo>
                  <a:lnTo>
                    <a:pt x="0" y="0"/>
                  </a:lnTo>
                  <a:lnTo>
                    <a:pt x="0" y="14605"/>
                  </a:lnTo>
                  <a:lnTo>
                    <a:pt x="12700" y="14605"/>
                  </a:lnTo>
                  <a:lnTo>
                    <a:pt x="12700" y="0"/>
                  </a:lnTo>
                  <a:close/>
                </a:path>
                <a:path w="94614" h="104775">
                  <a:moveTo>
                    <a:pt x="94361" y="52705"/>
                  </a:moveTo>
                  <a:lnTo>
                    <a:pt x="91871" y="39408"/>
                  </a:lnTo>
                  <a:lnTo>
                    <a:pt x="85509" y="31292"/>
                  </a:lnTo>
                  <a:lnTo>
                    <a:pt x="76936" y="27266"/>
                  </a:lnTo>
                  <a:lnTo>
                    <a:pt x="67818" y="26162"/>
                  </a:lnTo>
                  <a:lnTo>
                    <a:pt x="59118" y="27622"/>
                  </a:lnTo>
                  <a:lnTo>
                    <a:pt x="52527" y="31115"/>
                  </a:lnTo>
                  <a:lnTo>
                    <a:pt x="47866" y="35382"/>
                  </a:lnTo>
                  <a:lnTo>
                    <a:pt x="44958" y="39116"/>
                  </a:lnTo>
                  <a:lnTo>
                    <a:pt x="44704" y="39116"/>
                  </a:lnTo>
                  <a:lnTo>
                    <a:pt x="44704" y="28321"/>
                  </a:lnTo>
                  <a:lnTo>
                    <a:pt x="32639" y="28321"/>
                  </a:lnTo>
                  <a:lnTo>
                    <a:pt x="32639" y="104521"/>
                  </a:lnTo>
                  <a:lnTo>
                    <a:pt x="45339" y="104521"/>
                  </a:lnTo>
                  <a:lnTo>
                    <a:pt x="45339" y="62992"/>
                  </a:lnTo>
                  <a:lnTo>
                    <a:pt x="47447" y="50317"/>
                  </a:lnTo>
                  <a:lnTo>
                    <a:pt x="52654" y="42595"/>
                  </a:lnTo>
                  <a:lnTo>
                    <a:pt x="59207" y="38760"/>
                  </a:lnTo>
                  <a:lnTo>
                    <a:pt x="65405" y="37719"/>
                  </a:lnTo>
                  <a:lnTo>
                    <a:pt x="73164" y="38963"/>
                  </a:lnTo>
                  <a:lnTo>
                    <a:pt x="78130" y="42697"/>
                  </a:lnTo>
                  <a:lnTo>
                    <a:pt x="80759" y="48920"/>
                  </a:lnTo>
                  <a:lnTo>
                    <a:pt x="81534" y="57658"/>
                  </a:lnTo>
                  <a:lnTo>
                    <a:pt x="81534" y="104521"/>
                  </a:lnTo>
                  <a:lnTo>
                    <a:pt x="94361" y="104521"/>
                  </a:lnTo>
                  <a:lnTo>
                    <a:pt x="94361" y="52705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60724" y="5192903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15493"/>
                  </a:moveTo>
                  <a:lnTo>
                    <a:pt x="0" y="0"/>
                  </a:lnTo>
                </a:path>
              </a:pathLst>
            </a:custGeom>
            <a:ln w="1361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28064" y="1143635"/>
          <a:ext cx="8250555" cy="4622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9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00124" y="5750433"/>
            <a:ext cx="325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4215" algn="l"/>
              </a:tabLst>
            </a:pPr>
            <a:r>
              <a:rPr sz="1800" b="1" dirty="0">
                <a:latin typeface="Times New Roman"/>
                <a:cs typeface="Times New Roman"/>
              </a:rPr>
              <a:t>Exp. Comp. Date: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9737" y="5750433"/>
            <a:ext cx="2012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8980" algn="l"/>
              </a:tabLst>
            </a:pPr>
            <a:r>
              <a:rPr sz="1800" b="1" dirty="0">
                <a:latin typeface="Times New Roman"/>
                <a:cs typeface="Times New Roman"/>
              </a:rPr>
              <a:t>Sign: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6126" y="5750433"/>
            <a:ext cx="209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7720" algn="l"/>
              </a:tabLst>
            </a:pPr>
            <a:r>
              <a:rPr sz="1800" b="1" dirty="0">
                <a:latin typeface="Times New Roman"/>
                <a:cs typeface="Times New Roman"/>
              </a:rPr>
              <a:t>Grade: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454" y="3517392"/>
            <a:ext cx="3007995" cy="202222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980" y="2719578"/>
            <a:ext cx="3583940" cy="1585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600" b="1" dirty="0">
                <a:latin typeface="Times New Roman"/>
                <a:cs typeface="Times New Roman"/>
              </a:rPr>
              <a:t>Prepared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by</a:t>
            </a:r>
            <a:endParaRPr sz="2600">
              <a:latin typeface="Times New Roman"/>
              <a:cs typeface="Times New Roman"/>
            </a:endParaRPr>
          </a:p>
          <a:p>
            <a:pPr marL="12700" marR="5080" algn="ctr">
              <a:lnSpc>
                <a:spcPts val="3000"/>
              </a:lnSpc>
              <a:spcBef>
                <a:spcPts val="250"/>
              </a:spcBef>
            </a:pPr>
            <a:r>
              <a:rPr sz="2600" dirty="0">
                <a:latin typeface="Times New Roman"/>
                <a:cs typeface="Times New Roman"/>
              </a:rPr>
              <a:t>Md.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Naeem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Hosen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Hredoy </a:t>
            </a:r>
            <a:r>
              <a:rPr sz="2600" dirty="0">
                <a:latin typeface="Times New Roman"/>
                <a:cs typeface="Times New Roman"/>
              </a:rPr>
              <a:t>Lab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Instructor</a:t>
            </a:r>
            <a:endParaRPr sz="2600">
              <a:latin typeface="Times New Roman"/>
              <a:cs typeface="Times New Roman"/>
            </a:endParaRPr>
          </a:p>
          <a:p>
            <a:pPr marL="1905" algn="ctr">
              <a:lnSpc>
                <a:spcPts val="2920"/>
              </a:lnSpc>
            </a:pPr>
            <a:r>
              <a:rPr sz="2600" dirty="0">
                <a:latin typeface="Times New Roman"/>
                <a:cs typeface="Times New Roman"/>
              </a:rPr>
              <a:t>Department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Mechanical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76248" y="725678"/>
          <a:ext cx="8256905" cy="2978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3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2420">
                <a:tc>
                  <a:txBody>
                    <a:bodyPr/>
                    <a:lstStyle/>
                    <a:p>
                      <a:pPr marL="6667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13,14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31445" indent="-3810" algn="ctr">
                        <a:lnSpc>
                          <a:spcPct val="956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Welding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Test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Coupon 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&amp;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Performance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81915" marR="83820"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Mechanical Testing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Problem-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Based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Learning: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Class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Participation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14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CLO2,CLO3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667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15,16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marR="70485" indent="-73660">
                        <a:lnSpc>
                          <a:spcPts val="207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Preparation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of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WPS &amp;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PQR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20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Hands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Practice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Viva,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Quiz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14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CLO5,CLO6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pPr marL="158115">
                        <a:lnSpc>
                          <a:spcPts val="2065"/>
                        </a:lnSpc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0" indent="-6350">
                        <a:lnSpc>
                          <a:spcPts val="203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of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371475" marR="366395" indent="2540">
                        <a:lnSpc>
                          <a:spcPts val="2070"/>
                        </a:lnSpc>
                        <a:spcBef>
                          <a:spcPts val="10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Welding symbols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Lecture,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42875" marR="144780" algn="ctr">
                        <a:lnSpc>
                          <a:spcPts val="221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discussion,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group work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14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Laboratory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Reports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14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CLO1,CLO3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965" rIns="0" bIns="0" rtlCol="0">
            <a:spAutoFit/>
          </a:bodyPr>
          <a:lstStyle/>
          <a:p>
            <a:pPr marL="17627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Index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95653" y="2251837"/>
          <a:ext cx="7817484" cy="3801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marL="55880" marR="199390">
                        <a:lnSpc>
                          <a:spcPts val="2090"/>
                        </a:lnSpc>
                        <a:spcBef>
                          <a:spcPts val="47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Sr 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Date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542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Name of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Experiment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542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227329">
                        <a:lnSpc>
                          <a:spcPts val="2090"/>
                        </a:lnSpc>
                        <a:spcBef>
                          <a:spcPts val="47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Page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Grade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Sign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Welding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Terms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Definitions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4828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220979">
                        <a:lnSpc>
                          <a:spcPts val="2060"/>
                        </a:lnSpc>
                        <a:spcBef>
                          <a:spcPts val="10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Arc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striking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practice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of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arc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physics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365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47040">
                        <a:lnSpc>
                          <a:spcPct val="96100"/>
                        </a:lnSpc>
                        <a:spcBef>
                          <a:spcPts val="47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 effect of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welding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parameters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bead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by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SMAW.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969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360045">
                        <a:lnSpc>
                          <a:spcPct val="956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different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joint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types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Selection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proper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WEP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given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condition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95653" y="725678"/>
          <a:ext cx="781748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953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49580">
                        <a:lnSpc>
                          <a:spcPts val="2070"/>
                        </a:lnSpc>
                        <a:spcBef>
                          <a:spcPts val="157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different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metal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reactions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9939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3622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 NDT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&amp; Hands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on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DPT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3622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11454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96215">
                        <a:lnSpc>
                          <a:spcPts val="2070"/>
                        </a:lnSpc>
                        <a:spcBef>
                          <a:spcPts val="78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microstructure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weld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joint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(CS)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26034" algn="just">
                        <a:lnSpc>
                          <a:spcPct val="95600"/>
                        </a:lnSpc>
                        <a:spcBef>
                          <a:spcPts val="50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Welding</a:t>
                      </a:r>
                      <a:r>
                        <a:rPr sz="1800" spc="9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9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9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Test</a:t>
                      </a:r>
                      <a:r>
                        <a:rPr sz="1800" spc="9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Coupon</a:t>
                      </a:r>
                      <a:r>
                        <a:rPr sz="1800" spc="8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&amp;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Performance</a:t>
                      </a:r>
                      <a:r>
                        <a:rPr sz="1800" spc="345" dirty="0">
                          <a:latin typeface="Arial MT"/>
                          <a:cs typeface="Arial MT"/>
                        </a:rPr>
                        <a:t>  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350" dirty="0">
                          <a:latin typeface="Arial MT"/>
                          <a:cs typeface="Arial MT"/>
                        </a:rPr>
                        <a:t>  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Mechanical Testing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Preparation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WPS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PQR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2669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Welding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symbols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2669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15695"/>
            <a:ext cx="8694420" cy="511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4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NO.</a:t>
            </a:r>
            <a:r>
              <a:rPr sz="1800" b="1" spc="-3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7355D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4305935" algn="just">
              <a:lnSpc>
                <a:spcPct val="1735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Study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Terms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&amp;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Definitions.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775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530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get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acquainted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terms.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15"/>
              </a:spcBef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Basic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Welding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Terms</a:t>
            </a:r>
            <a:endParaRPr sz="1800">
              <a:latin typeface="Times New Roman"/>
              <a:cs typeface="Times New Roman"/>
            </a:endParaRPr>
          </a:p>
          <a:p>
            <a:pPr marL="476884" marR="5080" lvl="1" indent="-227329" algn="just">
              <a:lnSpc>
                <a:spcPct val="121700"/>
              </a:lnSpc>
              <a:spcBef>
                <a:spcPts val="1210"/>
              </a:spcBef>
              <a:buSzPct val="66666"/>
              <a:buFont typeface="Segoe UI Symbol"/>
              <a:buChar char="➢"/>
              <a:tabLst>
                <a:tab pos="478790" algn="l"/>
              </a:tabLst>
            </a:pP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Arc:</a:t>
            </a:r>
            <a:r>
              <a:rPr sz="1800" b="1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controlled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electrical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discharge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workpiece 	</a:t>
            </a:r>
            <a:r>
              <a:rPr sz="1800" dirty="0">
                <a:latin typeface="Times New Roman"/>
                <a:cs typeface="Times New Roman"/>
              </a:rPr>
              <a:t>formed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sustained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establishment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gaseous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conductive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medium,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arc 	</a:t>
            </a:r>
            <a:r>
              <a:rPr sz="1800" spc="-10" dirty="0">
                <a:latin typeface="Times New Roman"/>
                <a:cs typeface="Times New Roman"/>
              </a:rPr>
              <a:t>plasma.</a:t>
            </a:r>
            <a:endParaRPr sz="1800">
              <a:latin typeface="Times New Roman"/>
              <a:cs typeface="Times New Roman"/>
            </a:endParaRPr>
          </a:p>
          <a:p>
            <a:pPr marL="476884" marR="5080" lvl="1" indent="-227329" algn="just">
              <a:lnSpc>
                <a:spcPct val="121100"/>
              </a:lnSpc>
              <a:spcBef>
                <a:spcPts val="1535"/>
              </a:spcBef>
              <a:buSzPct val="66666"/>
              <a:buFont typeface="Segoe UI Symbol"/>
              <a:buChar char="➢"/>
              <a:tabLst>
                <a:tab pos="478790" algn="l"/>
              </a:tabLst>
            </a:pPr>
            <a:r>
              <a:rPr sz="1800" b="1" dirty="0">
                <a:latin typeface="Times New Roman"/>
                <a:cs typeface="Times New Roman"/>
              </a:rPr>
              <a:t>Arc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Length: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distance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tip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elec-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trode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adjacent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surface 	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 </a:t>
            </a:r>
            <a:r>
              <a:rPr sz="1800" spc="-10" dirty="0">
                <a:latin typeface="Times New Roman"/>
                <a:cs typeface="Times New Roman"/>
              </a:rPr>
              <a:t>pool.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2680" y="1693037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9100" y="0"/>
                </a:lnTo>
              </a:path>
            </a:pathLst>
          </a:custGeom>
          <a:ln w="12700">
            <a:solidFill>
              <a:srgbClr val="4E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84580" y="3722624"/>
            <a:ext cx="5575300" cy="101600"/>
            <a:chOff x="1084580" y="3722624"/>
            <a:chExt cx="5575300" cy="101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580" y="3722624"/>
              <a:ext cx="5575300" cy="101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22680" y="3753485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91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7817" y="1051687"/>
            <a:ext cx="8460105" cy="471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9395" marR="6985" indent="-227329" algn="just">
              <a:lnSpc>
                <a:spcPct val="121700"/>
              </a:lnSpc>
              <a:spcBef>
                <a:spcPts val="110"/>
              </a:spcBef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Flux: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material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workpiece(s)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before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surfacing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cause 	</a:t>
            </a:r>
            <a:r>
              <a:rPr sz="1800" dirty="0">
                <a:latin typeface="Times New Roman"/>
                <a:cs typeface="Times New Roman"/>
              </a:rPr>
              <a:t>interactions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remove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oxides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contaminants,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improve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wetting,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	</a:t>
            </a:r>
            <a:r>
              <a:rPr sz="1800" dirty="0">
                <a:latin typeface="Times New Roman"/>
                <a:cs typeface="Times New Roman"/>
              </a:rPr>
              <a:t>final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profile.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flux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also</a:t>
            </a:r>
            <a:endParaRPr sz="1800"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latin typeface="Times New Roman"/>
                <a:cs typeface="Times New Roman"/>
              </a:rPr>
              <a:t>affect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chemical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composition.</a:t>
            </a:r>
            <a:endParaRPr sz="1800">
              <a:latin typeface="Times New Roman"/>
              <a:cs typeface="Times New Roman"/>
            </a:endParaRPr>
          </a:p>
          <a:p>
            <a:pPr marL="239395" marR="5080" indent="-227329" algn="just">
              <a:lnSpc>
                <a:spcPct val="121500"/>
              </a:lnSpc>
              <a:spcBef>
                <a:spcPts val="1385"/>
              </a:spcBef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6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Flux</a:t>
            </a:r>
            <a:r>
              <a:rPr sz="1800" b="1" spc="8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(SAW):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granular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comprised</a:t>
            </a:r>
            <a:r>
              <a:rPr sz="1800" spc="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metallic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nonmetallic 	</a:t>
            </a:r>
            <a:r>
              <a:rPr sz="1800" dirty="0">
                <a:latin typeface="Times New Roman"/>
                <a:cs typeface="Times New Roman"/>
              </a:rPr>
              <a:t>constituents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atmospheric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shielding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cleaning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	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influence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profile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solidified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material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may 	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filler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composition.</a:t>
            </a:r>
            <a:endParaRPr sz="18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spcBef>
                <a:spcPts val="1875"/>
              </a:spcBef>
              <a:buSzPct val="66666"/>
              <a:buFont typeface="Segoe UI Symbol"/>
              <a:buChar char="➢"/>
              <a:tabLst>
                <a:tab pos="240029" algn="l"/>
              </a:tabLst>
            </a:pPr>
            <a:r>
              <a:rPr sz="1800" b="1" dirty="0">
                <a:latin typeface="Times New Roman"/>
                <a:cs typeface="Times New Roman"/>
              </a:rPr>
              <a:t>Shielding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Gas: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protective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atmosphere.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Segoe UI Symbol"/>
              <a:buChar char="➢"/>
            </a:pPr>
            <a:endParaRPr sz="1800">
              <a:latin typeface="Times New Roman"/>
              <a:cs typeface="Times New Roman"/>
            </a:endParaRPr>
          </a:p>
          <a:p>
            <a:pPr marL="239395" marR="8255" indent="-227329" algn="just">
              <a:lnSpc>
                <a:spcPct val="121700"/>
              </a:lnSpc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Duty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Cycle: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percentage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specified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test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period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source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	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accessories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operated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without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overheating.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test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periods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arc 	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resistance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(10)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minutes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(1)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minute,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respectively.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7817" y="1054735"/>
            <a:ext cx="8460740" cy="470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6985" indent="-227329" algn="just">
              <a:lnSpc>
                <a:spcPct val="121100"/>
              </a:lnSpc>
              <a:spcBef>
                <a:spcPts val="100"/>
              </a:spcBef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6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Electrode: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component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circuit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is 	</a:t>
            </a:r>
            <a:r>
              <a:rPr sz="1800" dirty="0">
                <a:latin typeface="Times New Roman"/>
                <a:cs typeface="Times New Roman"/>
              </a:rPr>
              <a:t>conducted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terminates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conductive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slag,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metal.</a:t>
            </a:r>
            <a:endParaRPr sz="1800">
              <a:latin typeface="Times New Roman"/>
              <a:cs typeface="Times New Roman"/>
            </a:endParaRPr>
          </a:p>
          <a:p>
            <a:pPr marL="239395" marR="5715" indent="-227329" algn="just">
              <a:lnSpc>
                <a:spcPct val="121700"/>
              </a:lnSpc>
              <a:spcBef>
                <a:spcPts val="950"/>
              </a:spcBef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Open</a:t>
            </a:r>
            <a:r>
              <a:rPr sz="1800" b="1" spc="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Circuit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Voltage</a:t>
            </a:r>
            <a:r>
              <a:rPr sz="1800" b="1" spc="1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(OCV):</a:t>
            </a:r>
            <a:r>
              <a:rPr sz="1800" b="1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terminals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power 	</a:t>
            </a:r>
            <a:r>
              <a:rPr sz="1800" dirty="0">
                <a:latin typeface="Times New Roman"/>
                <a:cs typeface="Times New Roman"/>
              </a:rPr>
              <a:t>source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rated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primary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and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current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flowing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secondary 	circuit.</a:t>
            </a:r>
            <a:endParaRPr sz="1800">
              <a:latin typeface="Times New Roman"/>
              <a:cs typeface="Times New Roman"/>
            </a:endParaRPr>
          </a:p>
          <a:p>
            <a:pPr marL="239395" marR="5080" indent="-227329" algn="just">
              <a:lnSpc>
                <a:spcPct val="120100"/>
              </a:lnSpc>
              <a:spcBef>
                <a:spcPts val="1435"/>
              </a:spcBef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Buttering: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surfacing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variation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depositing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surfacing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 	</a:t>
            </a:r>
            <a:r>
              <a:rPr sz="1800" dirty="0">
                <a:latin typeface="Times New Roman"/>
                <a:cs typeface="Times New Roman"/>
              </a:rPr>
              <a:t>provide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metallurgically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compatible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subsequent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egoe UI Symbol"/>
              <a:buChar char="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5"/>
              </a:spcBef>
              <a:buFont typeface="Segoe UI Symbol"/>
              <a:buChar char="➢"/>
            </a:pPr>
            <a:endParaRPr sz="1800">
              <a:latin typeface="Times New Roman"/>
              <a:cs typeface="Times New Roman"/>
            </a:endParaRPr>
          </a:p>
          <a:p>
            <a:pPr marL="239395" marR="14604" indent="-227329" algn="just">
              <a:lnSpc>
                <a:spcPct val="121300"/>
              </a:lnSpc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Build-</a:t>
            </a:r>
            <a:r>
              <a:rPr sz="1800" b="1" dirty="0">
                <a:latin typeface="Times New Roman"/>
                <a:cs typeface="Times New Roman"/>
              </a:rPr>
              <a:t>up: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surfacing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variation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surfacing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deposited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achieve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	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dimensions.</a:t>
            </a:r>
            <a:endParaRPr sz="1800">
              <a:latin typeface="Times New Roman"/>
              <a:cs typeface="Times New Roman"/>
            </a:endParaRPr>
          </a:p>
          <a:p>
            <a:pPr marL="239395" marR="11430" indent="-227329" algn="just">
              <a:lnSpc>
                <a:spcPct val="122300"/>
              </a:lnSpc>
              <a:spcBef>
                <a:spcPts val="1340"/>
              </a:spcBef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Cladding:</a:t>
            </a:r>
            <a:r>
              <a:rPr sz="1800" b="1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surfacing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variation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depositing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applying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surfacing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 	</a:t>
            </a:r>
            <a:r>
              <a:rPr sz="1800" dirty="0">
                <a:latin typeface="Times New Roman"/>
                <a:cs typeface="Times New Roman"/>
              </a:rPr>
              <a:t>improve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corrosion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resistance.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7817" y="1054735"/>
            <a:ext cx="8456930" cy="5001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6350" indent="-227329" algn="just">
              <a:lnSpc>
                <a:spcPct val="121100"/>
              </a:lnSpc>
              <a:spcBef>
                <a:spcPts val="100"/>
              </a:spcBef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Hard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Facing:</a:t>
            </a:r>
            <a:r>
              <a:rPr sz="1800" b="1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surfacing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variation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surfacing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deposited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reduce 	</a:t>
            </a:r>
            <a:r>
              <a:rPr sz="1800" spc="-20" dirty="0">
                <a:latin typeface="Times New Roman"/>
                <a:cs typeface="Times New Roman"/>
              </a:rPr>
              <a:t>wear.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75"/>
              </a:spcBef>
              <a:buFont typeface="Segoe UI Symbol"/>
              <a:buChar char="➢"/>
            </a:pPr>
            <a:endParaRPr sz="18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buSzPct val="66666"/>
              <a:buFont typeface="Segoe UI Symbol"/>
              <a:buChar char="➢"/>
              <a:tabLst>
                <a:tab pos="240029" algn="l"/>
              </a:tabLst>
            </a:pPr>
            <a:r>
              <a:rPr sz="1800" b="1" dirty="0">
                <a:latin typeface="Times New Roman"/>
                <a:cs typeface="Times New Roman"/>
              </a:rPr>
              <a:t>Heat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Input: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workpiece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buFont typeface="Segoe UI Symbol"/>
              <a:buChar char="➢"/>
            </a:pPr>
            <a:endParaRPr sz="1800">
              <a:latin typeface="Times New Roman"/>
              <a:cs typeface="Times New Roman"/>
            </a:endParaRPr>
          </a:p>
          <a:p>
            <a:pPr marL="239395" marR="6350" indent="-227329" algn="just">
              <a:lnSpc>
                <a:spcPct val="121200"/>
              </a:lnSpc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Heat-</a:t>
            </a:r>
            <a:r>
              <a:rPr sz="1800" b="1" dirty="0">
                <a:latin typeface="Times New Roman"/>
                <a:cs typeface="Times New Roman"/>
              </a:rPr>
              <a:t>Affected</a:t>
            </a:r>
            <a:r>
              <a:rPr sz="1800" b="1" spc="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Zone</a:t>
            </a:r>
            <a:r>
              <a:rPr sz="1800" b="1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(HAZ):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portion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whose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	</a:t>
            </a:r>
            <a:r>
              <a:rPr sz="1800" dirty="0">
                <a:latin typeface="Times New Roman"/>
                <a:cs typeface="Times New Roman"/>
              </a:rPr>
              <a:t>microstructure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been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altered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welding,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brazing,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soldering,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thermal 	cutting.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Font typeface="Segoe UI Symbol"/>
              <a:buChar char="➢"/>
            </a:pPr>
            <a:endParaRPr sz="1800">
              <a:latin typeface="Times New Roman"/>
              <a:cs typeface="Times New Roman"/>
            </a:endParaRPr>
          </a:p>
          <a:p>
            <a:pPr marL="239395" marR="5080" indent="-227329" algn="just">
              <a:lnSpc>
                <a:spcPct val="121200"/>
              </a:lnSpc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Dilution:</a:t>
            </a:r>
            <a:r>
              <a:rPr sz="1800" b="1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chemical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composition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filler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caused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	</a:t>
            </a:r>
            <a:r>
              <a:rPr sz="1800" dirty="0">
                <a:latin typeface="Times New Roman"/>
                <a:cs typeface="Times New Roman"/>
              </a:rPr>
              <a:t>admixture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previous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measured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	</a:t>
            </a:r>
            <a:r>
              <a:rPr sz="1800" dirty="0">
                <a:latin typeface="Times New Roman"/>
                <a:cs typeface="Times New Roman"/>
              </a:rPr>
              <a:t>percentage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previous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bead.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Font typeface="Segoe UI Symbol"/>
              <a:buChar char="➢"/>
            </a:pPr>
            <a:endParaRPr sz="1800">
              <a:latin typeface="Times New Roman"/>
              <a:cs typeface="Times New Roman"/>
            </a:endParaRPr>
          </a:p>
          <a:p>
            <a:pPr marL="239395" marR="5715" indent="-227329" algn="just">
              <a:lnSpc>
                <a:spcPct val="120000"/>
              </a:lnSpc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Preheat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Temperature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volume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surrounding 	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immediately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before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started.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7817" y="1731645"/>
            <a:ext cx="8464550" cy="466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9525">
              <a:lnSpc>
                <a:spcPct val="1211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multipass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immediately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before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second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subsequent </a:t>
            </a:r>
            <a:r>
              <a:rPr sz="1800" dirty="0">
                <a:latin typeface="Times New Roman"/>
                <a:cs typeface="Times New Roman"/>
              </a:rPr>
              <a:t>passes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started.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Minimum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start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800">
              <a:latin typeface="Times New Roman"/>
              <a:cs typeface="Times New Roman"/>
            </a:endParaRPr>
          </a:p>
          <a:p>
            <a:pPr marL="239395" marR="18415" indent="-227329" algn="just">
              <a:lnSpc>
                <a:spcPct val="120100"/>
              </a:lnSpc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Interpass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Temperature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multipass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between 	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passes.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Maximum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allowed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deposit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next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pass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multipass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spcBef>
                <a:spcPts val="1420"/>
              </a:spcBef>
              <a:buSzPct val="66666"/>
              <a:buFont typeface="Segoe UI Symbol"/>
              <a:buChar char="➢"/>
              <a:tabLst>
                <a:tab pos="240029" algn="l"/>
              </a:tabLst>
            </a:pPr>
            <a:r>
              <a:rPr sz="1800" b="1" dirty="0">
                <a:latin typeface="Times New Roman"/>
                <a:cs typeface="Times New Roman"/>
              </a:rPr>
              <a:t>Joint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Efficiency: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ratio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strength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metal.</a:t>
            </a:r>
            <a:endParaRPr sz="18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spcBef>
                <a:spcPts val="1989"/>
              </a:spcBef>
              <a:buSzPct val="66666"/>
              <a:buFont typeface="Segoe UI Symbol"/>
              <a:buChar char="➢"/>
              <a:tabLst>
                <a:tab pos="240029" algn="l"/>
              </a:tabLst>
            </a:pPr>
            <a:r>
              <a:rPr sz="1800" b="1" dirty="0">
                <a:latin typeface="Times New Roman"/>
                <a:cs typeface="Times New Roman"/>
              </a:rPr>
              <a:t>Welder: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manual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semiautomatic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  <a:p>
            <a:pPr marL="239395" marR="5080" indent="-227329" algn="just">
              <a:lnSpc>
                <a:spcPct val="122400"/>
              </a:lnSpc>
              <a:spcBef>
                <a:spcPts val="1245"/>
              </a:spcBef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operator: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operates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adaptive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automatic,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mechanized,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robotic 	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equipment.</a:t>
            </a:r>
            <a:endParaRPr sz="1800">
              <a:latin typeface="Times New Roman"/>
              <a:cs typeface="Times New Roman"/>
            </a:endParaRPr>
          </a:p>
          <a:p>
            <a:pPr marL="239395" marR="12065" indent="-227329" algn="just">
              <a:lnSpc>
                <a:spcPct val="121700"/>
              </a:lnSpc>
              <a:spcBef>
                <a:spcPts val="1405"/>
              </a:spcBef>
              <a:buSzPct val="66666"/>
              <a:buFont typeface="Segoe UI Symbol"/>
              <a:buChar char="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Procedure</a:t>
            </a:r>
            <a:r>
              <a:rPr sz="1800" b="1" spc="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Specification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(WPS):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document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providing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 	</a:t>
            </a:r>
            <a:r>
              <a:rPr sz="1800" dirty="0">
                <a:latin typeface="Times New Roman"/>
                <a:cs typeface="Times New Roman"/>
              </a:rPr>
              <a:t>variables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application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assure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repeatability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properly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trained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welders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	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operators.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194" y="1797720"/>
            <a:ext cx="8641715" cy="3002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ct val="124000"/>
              </a:lnSpc>
              <a:spcBef>
                <a:spcPts val="200"/>
              </a:spcBef>
            </a:pPr>
            <a:r>
              <a:rPr sz="3300" b="1" dirty="0">
                <a:solidFill>
                  <a:srgbClr val="001F5F"/>
                </a:solidFill>
                <a:latin typeface="Arial"/>
                <a:cs typeface="Arial"/>
              </a:rPr>
              <a:t>University</a:t>
            </a:r>
            <a:r>
              <a:rPr sz="33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33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001F5F"/>
                </a:solidFill>
                <a:latin typeface="Arial"/>
                <a:cs typeface="Arial"/>
              </a:rPr>
              <a:t>Global</a:t>
            </a:r>
            <a:r>
              <a:rPr sz="33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001F5F"/>
                </a:solidFill>
                <a:latin typeface="Arial"/>
                <a:cs typeface="Arial"/>
              </a:rPr>
              <a:t>Village</a:t>
            </a:r>
            <a:r>
              <a:rPr sz="33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001F5F"/>
                </a:solidFill>
                <a:latin typeface="Arial"/>
                <a:cs typeface="Arial"/>
              </a:rPr>
              <a:t>(UGV),</a:t>
            </a:r>
            <a:r>
              <a:rPr sz="33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300" b="1" spc="-10" dirty="0">
                <a:solidFill>
                  <a:srgbClr val="001F5F"/>
                </a:solidFill>
                <a:latin typeface="Arial"/>
                <a:cs typeface="Arial"/>
              </a:rPr>
              <a:t>Barishal </a:t>
            </a:r>
            <a:r>
              <a:rPr sz="3100" b="1" dirty="0">
                <a:latin typeface="Arial"/>
                <a:cs typeface="Arial"/>
              </a:rPr>
              <a:t>Department</a:t>
            </a:r>
            <a:r>
              <a:rPr sz="3100" b="1" spc="-10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of</a:t>
            </a:r>
            <a:r>
              <a:rPr sz="3100" b="1" spc="-9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Mechanical</a:t>
            </a:r>
            <a:r>
              <a:rPr sz="3100" b="1" spc="-100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Engineering </a:t>
            </a:r>
            <a:r>
              <a:rPr sz="3600" b="1" dirty="0">
                <a:latin typeface="Times New Roman"/>
                <a:cs typeface="Times New Roman"/>
              </a:rPr>
              <a:t>Prepared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by</a:t>
            </a:r>
            <a:endParaRPr sz="3600">
              <a:latin typeface="Times New Roman"/>
              <a:cs typeface="Times New Roman"/>
            </a:endParaRPr>
          </a:p>
          <a:p>
            <a:pPr marL="1854200" marR="1854835" algn="ctr">
              <a:lnSpc>
                <a:spcPts val="4150"/>
              </a:lnSpc>
              <a:spcBef>
                <a:spcPts val="345"/>
              </a:spcBef>
            </a:pPr>
            <a:r>
              <a:rPr sz="3600" dirty="0">
                <a:latin typeface="Times New Roman"/>
                <a:cs typeface="Times New Roman"/>
              </a:rPr>
              <a:t>Md.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Naeem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Hosen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Hredoy </a:t>
            </a:r>
            <a:r>
              <a:rPr sz="3600" dirty="0">
                <a:latin typeface="Times New Roman"/>
                <a:cs typeface="Times New Roman"/>
              </a:rPr>
              <a:t>Lab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Instructor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5060" y="4750130"/>
            <a:ext cx="4927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Department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Mechanical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15695"/>
            <a:ext cx="8098790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67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70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17355D"/>
                </a:solidFill>
                <a:latin typeface="Times New Roman"/>
                <a:cs typeface="Times New Roman"/>
              </a:rPr>
              <a:t>NO.2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400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Study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Arc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Physics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Hands-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Practice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Arc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Striking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C.S.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Plate.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530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get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acquainted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physics.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1055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perform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strike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carbon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748" y="1307719"/>
            <a:ext cx="124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0" dirty="0">
                <a:latin typeface="Times New Roman"/>
                <a:cs typeface="Times New Roman"/>
              </a:rPr>
              <a:t>Arc</a:t>
            </a:r>
            <a:r>
              <a:rPr sz="1800" b="1" i="0" spc="-50" dirty="0">
                <a:latin typeface="Times New Roman"/>
                <a:cs typeface="Times New Roman"/>
              </a:rPr>
              <a:t> </a:t>
            </a:r>
            <a:r>
              <a:rPr sz="1800" b="1" i="0" spc="-10" dirty="0">
                <a:latin typeface="Times New Roman"/>
                <a:cs typeface="Times New Roman"/>
              </a:rPr>
              <a:t>Striking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748" y="1679829"/>
            <a:ext cx="5464175" cy="29711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5240" algn="just">
              <a:lnSpc>
                <a:spcPct val="12500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 is</a:t>
            </a:r>
            <a:r>
              <a:rPr sz="1200" spc="-10" dirty="0">
                <a:latin typeface="Times New Roman"/>
                <a:cs typeface="Times New Roman"/>
              </a:rPr>
              <a:t> maintained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forced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across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between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electrode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tip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base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metal.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must be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able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strike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establish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correct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easily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quickly.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50"/>
              </a:spcBef>
            </a:pPr>
            <a:r>
              <a:rPr sz="1200" dirty="0">
                <a:latin typeface="Times New Roman"/>
                <a:cs typeface="Times New Roman"/>
              </a:rPr>
              <a:t>There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general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striking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arc:</a:t>
            </a:r>
            <a:endParaRPr sz="1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469900" algn="l"/>
              </a:tabLst>
            </a:pPr>
            <a:r>
              <a:rPr sz="1200" spc="-10" dirty="0">
                <a:latin typeface="Times New Roman"/>
                <a:cs typeface="Times New Roman"/>
              </a:rPr>
              <a:t>Scratching</a:t>
            </a:r>
            <a:endParaRPr sz="1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469900" algn="l"/>
              </a:tabLst>
            </a:pPr>
            <a:r>
              <a:rPr sz="1200" spc="-10" dirty="0">
                <a:latin typeface="Times New Roman"/>
                <a:cs typeface="Times New Roman"/>
              </a:rPr>
              <a:t>Tapping</a:t>
            </a:r>
            <a:endParaRPr sz="1200">
              <a:latin typeface="Times New Roman"/>
              <a:cs typeface="Times New Roman"/>
            </a:endParaRPr>
          </a:p>
          <a:p>
            <a:pPr marL="12700" marR="68580">
              <a:lnSpc>
                <a:spcPct val="118000"/>
              </a:lnSpc>
              <a:spcBef>
                <a:spcPts val="1110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scratching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easier for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beginners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using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machine.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electrode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moved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across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inclined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angle,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you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would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strike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match.</a:t>
            </a:r>
            <a:r>
              <a:rPr sz="1200" spc="-25" dirty="0">
                <a:latin typeface="Times New Roman"/>
                <a:cs typeface="Times New Roman"/>
              </a:rPr>
              <a:t> As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electrode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scratches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plate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struck.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formed,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withdraw</a:t>
            </a:r>
            <a:r>
              <a:rPr sz="1200" spc="-25" dirty="0">
                <a:latin typeface="Times New Roman"/>
                <a:cs typeface="Times New Roman"/>
              </a:rPr>
              <a:t> the </a:t>
            </a:r>
            <a:r>
              <a:rPr sz="1200" dirty="0">
                <a:latin typeface="Times New Roman"/>
                <a:cs typeface="Times New Roman"/>
              </a:rPr>
              <a:t>electrode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momentarily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excessively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long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return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normal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arc </a:t>
            </a:r>
            <a:r>
              <a:rPr sz="1200" spc="-10" dirty="0">
                <a:latin typeface="Times New Roman"/>
                <a:cs typeface="Times New Roman"/>
              </a:rPr>
              <a:t>length(FIG.1)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1982" y="4947145"/>
            <a:ext cx="2136647" cy="16215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6839" y="4803889"/>
            <a:ext cx="2209799" cy="176479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13155" y="1143000"/>
            <a:ext cx="5575300" cy="101600"/>
            <a:chOff x="1113155" y="1143000"/>
            <a:chExt cx="5575300" cy="1016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155" y="1143000"/>
              <a:ext cx="5575300" cy="101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1255" y="1173861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8973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09599"/>
            <a:ext cx="8699500" cy="386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!</a:t>
            </a:r>
            <a:endParaRPr sz="1800">
              <a:latin typeface="Times New Roman"/>
              <a:cs typeface="Times New Roman"/>
            </a:endParaRPr>
          </a:p>
          <a:p>
            <a:pPr marL="18415" marR="12700" indent="-6350" algn="just">
              <a:lnSpc>
                <a:spcPct val="121700"/>
              </a:lnSpc>
              <a:spcBef>
                <a:spcPts val="825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tapping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method,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moved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downward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base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metal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vertical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direction.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soon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touches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withdrawn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momentarily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excessively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long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arc,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returned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normal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(see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2).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700"/>
              </a:lnSpc>
              <a:spcBef>
                <a:spcPts val="950"/>
              </a:spcBef>
            </a:pP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principal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difficulty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encountered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striking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arc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"freezing,"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when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sticks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fuses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tip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sticking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cold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before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withdrawn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contact.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extra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drawn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"short </a:t>
            </a:r>
            <a:r>
              <a:rPr sz="1800" dirty="0">
                <a:latin typeface="Times New Roman"/>
                <a:cs typeface="Times New Roman"/>
              </a:rPr>
              <a:t>circuit"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soon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overheat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flux,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unless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broken. </a:t>
            </a:r>
            <a:r>
              <a:rPr sz="1800" dirty="0">
                <a:latin typeface="Times New Roman"/>
                <a:cs typeface="Times New Roman"/>
              </a:rPr>
              <a:t>Giving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holder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quick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snap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backward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direction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travel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generally free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If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does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will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necessary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circuit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releasing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holder.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15695"/>
            <a:ext cx="8695055" cy="488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Physics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800" b="1" spc="-10" dirty="0">
                <a:latin typeface="Times New Roman"/>
                <a:cs typeface="Times New Roman"/>
              </a:rPr>
              <a:t>Introduction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800"/>
              </a:lnSpc>
              <a:spcBef>
                <a:spcPts val="685"/>
              </a:spcBef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electric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discharge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develops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primarily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flow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anode.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Flow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gap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needs </a:t>
            </a:r>
            <a:r>
              <a:rPr sz="1800" dirty="0">
                <a:latin typeface="Times New Roman"/>
                <a:cs typeface="Times New Roman"/>
              </a:rPr>
              <a:t>column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reasonably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electrical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conductivity.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charged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generated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various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mechanisms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thermal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emission,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emission </a:t>
            </a:r>
            <a:r>
              <a:rPr sz="1800" dirty="0">
                <a:latin typeface="Times New Roman"/>
                <a:cs typeface="Times New Roman"/>
              </a:rPr>
              <a:t>secondary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emission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Density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gap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governs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electrical</a:t>
            </a:r>
            <a:r>
              <a:rPr sz="1800" spc="-10" dirty="0">
                <a:latin typeface="Times New Roman"/>
                <a:cs typeface="Times New Roman"/>
              </a:rPr>
              <a:t> conductivity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gaseous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column.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electric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released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(due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electric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800" spc="-10" dirty="0">
                <a:latin typeface="Times New Roman"/>
                <a:cs typeface="Times New Roman"/>
              </a:rPr>
              <a:t>thermo-</a:t>
            </a:r>
            <a:r>
              <a:rPr sz="1800" dirty="0">
                <a:latin typeface="Times New Roman"/>
                <a:cs typeface="Times New Roman"/>
              </a:rPr>
              <a:t>ionic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emission)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accelerated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towards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anode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because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potential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difference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 velocity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moving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toward </a:t>
            </a:r>
            <a:r>
              <a:rPr sz="1800" dirty="0">
                <a:latin typeface="Times New Roman"/>
                <a:cs typeface="Times New Roman"/>
              </a:rPr>
              <a:t>anode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collide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gaseous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molecules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decompose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them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i.e.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electrons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ions.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charged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move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towards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polarity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current.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becomes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1%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ions </a:t>
            </a:r>
            <a:r>
              <a:rPr sz="1800" dirty="0">
                <a:latin typeface="Times New Roman"/>
                <a:cs typeface="Times New Roman"/>
              </a:rPr>
              <a:t>become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heavier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electrons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move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slowly.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Eventually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merge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anode.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54735"/>
            <a:ext cx="8696325" cy="455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6985" algn="just">
              <a:lnSpc>
                <a:spcPct val="1211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gap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pure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resistance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load.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generated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depends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70485" algn="just">
              <a:lnSpc>
                <a:spcPct val="100000"/>
              </a:lnSpc>
              <a:spcBef>
                <a:spcPts val="1250"/>
              </a:spcBef>
            </a:pPr>
            <a:r>
              <a:rPr sz="1800" b="1" dirty="0">
                <a:latin typeface="Times New Roman"/>
                <a:cs typeface="Times New Roman"/>
              </a:rPr>
              <a:t>Emission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Free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electrons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800"/>
              </a:lnSpc>
              <a:spcBef>
                <a:spcPts val="705"/>
              </a:spcBef>
            </a:pPr>
            <a:r>
              <a:rPr sz="1800" dirty="0">
                <a:latin typeface="Times New Roman"/>
                <a:cs typeface="Times New Roman"/>
              </a:rPr>
              <a:t>Free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needed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initiating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maintenance.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emitting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assessed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basis</a:t>
            </a:r>
            <a:r>
              <a:rPr sz="1800" spc="-25" dirty="0">
                <a:latin typeface="Times New Roman"/>
                <a:cs typeface="Times New Roman"/>
              </a:rPr>
              <a:t> of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parameters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ionization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potential.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Emission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cathode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depends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function.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(ev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J)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get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released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material.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Ionization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potential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another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measure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ability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emit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defined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energy/unit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(v)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removing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atom.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Ionization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potential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metal.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example,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ionization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potential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(2.1-2.3ev),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while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Al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higher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values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4.5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respectively.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Common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mechanisms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emitted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described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below: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969391"/>
            <a:ext cx="8699500" cy="530034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0"/>
              </a:spcBef>
            </a:pPr>
            <a:r>
              <a:rPr sz="1800" b="1" spc="-20" dirty="0">
                <a:latin typeface="Times New Roman"/>
                <a:cs typeface="Times New Roman"/>
              </a:rPr>
              <a:t>Thermo-</a:t>
            </a:r>
            <a:r>
              <a:rPr sz="1800" b="1" dirty="0">
                <a:latin typeface="Times New Roman"/>
                <a:cs typeface="Times New Roman"/>
              </a:rPr>
              <a:t>ionic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emission</a:t>
            </a:r>
            <a:endParaRPr sz="1800">
              <a:latin typeface="Times New Roman"/>
              <a:cs typeface="Times New Roman"/>
            </a:endParaRPr>
          </a:p>
          <a:p>
            <a:pPr marL="18415" marR="12065" indent="-6350" algn="just">
              <a:lnSpc>
                <a:spcPct val="121700"/>
              </a:lnSpc>
              <a:spcBef>
                <a:spcPts val="685"/>
              </a:spcBef>
            </a:pPr>
            <a:r>
              <a:rPr sz="1800" dirty="0">
                <a:latin typeface="Times New Roman"/>
                <a:cs typeface="Times New Roman"/>
              </a:rPr>
              <a:t>Increase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kinetic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goes </a:t>
            </a:r>
            <a:r>
              <a:rPr sz="1800" dirty="0">
                <a:latin typeface="Times New Roman"/>
                <a:cs typeface="Times New Roman"/>
              </a:rPr>
              <a:t>beyond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certain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limit,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ejected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mechanism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emission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heating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thermo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ionic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emission.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which thermo-</a:t>
            </a:r>
            <a:r>
              <a:rPr sz="1800" dirty="0">
                <a:latin typeface="Times New Roman"/>
                <a:cs typeface="Times New Roman"/>
              </a:rPr>
              <a:t>ionic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emission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place,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most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melt.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Hence,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refractory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like </a:t>
            </a:r>
            <a:r>
              <a:rPr sz="1800" spc="-10" dirty="0">
                <a:latin typeface="Times New Roman"/>
                <a:cs typeface="Times New Roman"/>
              </a:rPr>
              <a:t>tungsten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and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carbon,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having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melting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exhibit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thermo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ionic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emission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tendency.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35"/>
              </a:spcBef>
            </a:pPr>
            <a:r>
              <a:rPr sz="1800" b="1" dirty="0">
                <a:latin typeface="Times New Roman"/>
                <a:cs typeface="Times New Roman"/>
              </a:rPr>
              <a:t>Field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emission:</a:t>
            </a:r>
            <a:endParaRPr sz="1800">
              <a:latin typeface="Times New Roman"/>
              <a:cs typeface="Times New Roman"/>
            </a:endParaRPr>
          </a:p>
          <a:p>
            <a:pPr marL="18415" marR="5080" indent="51435" algn="just">
              <a:lnSpc>
                <a:spcPct val="121200"/>
              </a:lnSpc>
              <a:spcBef>
                <a:spcPts val="695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approach,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pulled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10" dirty="0">
                <a:latin typeface="Times New Roman"/>
                <a:cs typeface="Times New Roman"/>
              </a:rPr>
              <a:t> strength electro-</a:t>
            </a:r>
            <a:r>
              <a:rPr sz="1800" dirty="0">
                <a:latin typeface="Times New Roman"/>
                <a:cs typeface="Times New Roman"/>
              </a:rPr>
              <a:t>magnetic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field.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potential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difference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(107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V/cm)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established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emission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purpose.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65"/>
              </a:spcBef>
            </a:pPr>
            <a:r>
              <a:rPr sz="1800" b="1" dirty="0">
                <a:latin typeface="Times New Roman"/>
                <a:cs typeface="Times New Roman"/>
              </a:rPr>
              <a:t>Secondary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emission</a:t>
            </a:r>
            <a:endParaRPr sz="1800">
              <a:latin typeface="Times New Roman"/>
              <a:cs typeface="Times New Roman"/>
            </a:endParaRPr>
          </a:p>
          <a:p>
            <a:pPr marL="12700" marR="6985" indent="502920" algn="just">
              <a:lnSpc>
                <a:spcPct val="121200"/>
              </a:lnSpc>
              <a:spcBef>
                <a:spcPts val="575"/>
              </a:spcBef>
            </a:pP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velocity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moving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anode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gap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collide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other </a:t>
            </a:r>
            <a:r>
              <a:rPr sz="1800" dirty="0">
                <a:latin typeface="Times New Roman"/>
                <a:cs typeface="Times New Roman"/>
              </a:rPr>
              <a:t>gaseous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molecules.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collision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decomposition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gaseuous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molecules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atoms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(electrons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ions).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969391"/>
            <a:ext cx="8698865" cy="509905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0"/>
              </a:spcBef>
            </a:pPr>
            <a:r>
              <a:rPr sz="1800" b="1" dirty="0">
                <a:latin typeface="Times New Roman"/>
                <a:cs typeface="Times New Roman"/>
              </a:rPr>
              <a:t>Zones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Arc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Gap</a:t>
            </a:r>
            <a:endParaRPr sz="1800">
              <a:latin typeface="Times New Roman"/>
              <a:cs typeface="Times New Roman"/>
            </a:endParaRPr>
          </a:p>
          <a:p>
            <a:pPr marL="12700" marR="5080" indent="444500" algn="just">
              <a:lnSpc>
                <a:spcPct val="121200"/>
              </a:lnSpc>
              <a:spcBef>
                <a:spcPts val="695"/>
              </a:spcBef>
            </a:pP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establishing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arc,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observed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across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gap. </a:t>
            </a:r>
            <a:r>
              <a:rPr sz="1800" dirty="0">
                <a:latin typeface="Times New Roman"/>
                <a:cs typeface="Times New Roman"/>
              </a:rPr>
              <a:t>However,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distance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tip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pool </a:t>
            </a:r>
            <a:r>
              <a:rPr sz="1800" dirty="0">
                <a:latin typeface="Times New Roman"/>
                <a:cs typeface="Times New Roman"/>
              </a:rPr>
              <a:t>(Fig.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3).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Generally,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five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different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are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observed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arc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gap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namely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cathode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spot,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cathode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plasma,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(Fig.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3).</a:t>
            </a:r>
            <a:endParaRPr sz="1800">
              <a:latin typeface="Times New Roman"/>
              <a:cs typeface="Times New Roman"/>
            </a:endParaRPr>
          </a:p>
          <a:p>
            <a:pPr marL="70485" algn="just">
              <a:lnSpc>
                <a:spcPct val="100000"/>
              </a:lnSpc>
              <a:spcBef>
                <a:spcPts val="1465"/>
              </a:spcBef>
            </a:pPr>
            <a:r>
              <a:rPr sz="1800" b="1" dirty="0">
                <a:latin typeface="Times New Roman"/>
                <a:cs typeface="Times New Roman"/>
              </a:rPr>
              <a:t>Cathode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spot</a:t>
            </a:r>
            <a:endParaRPr sz="1800">
              <a:latin typeface="Times New Roman"/>
              <a:cs typeface="Times New Roman"/>
            </a:endParaRPr>
          </a:p>
          <a:p>
            <a:pPr marL="18415" marR="6985" indent="-6350" algn="just">
              <a:lnSpc>
                <a:spcPct val="121800"/>
              </a:lnSpc>
              <a:spcBef>
                <a:spcPts val="800"/>
              </a:spcBef>
            </a:pP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wherefrom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emitted.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spots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are </a:t>
            </a:r>
            <a:r>
              <a:rPr sz="1800" spc="-10" dirty="0">
                <a:latin typeface="Times New Roman"/>
                <a:cs typeface="Times New Roman"/>
              </a:rPr>
              <a:t>generally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namely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mobile,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pointed,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and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normal.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There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one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more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one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cathode </a:t>
            </a:r>
            <a:r>
              <a:rPr sz="1800" dirty="0">
                <a:latin typeface="Times New Roman"/>
                <a:cs typeface="Times New Roman"/>
              </a:rPr>
              <a:t>spots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moving at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 speed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ranging from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5-10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m/sec.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Mobile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produced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current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density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100-</a:t>
            </a:r>
            <a:r>
              <a:rPr sz="1800" dirty="0">
                <a:latin typeface="Times New Roman"/>
                <a:cs typeface="Times New Roman"/>
              </a:rPr>
              <a:t>1000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A/mm2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Mobile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cathode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generally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during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aluminium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magnesium.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spot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loosens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oxide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layer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reactive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aluminium,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stainless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steel.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Therefore,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mobile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helps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cleaning </a:t>
            </a:r>
            <a:r>
              <a:rPr sz="1800" dirty="0">
                <a:latin typeface="Times New Roman"/>
                <a:cs typeface="Times New Roman"/>
              </a:rPr>
              <a:t>action when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reverse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polarity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i.e.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 piece 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 spot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formed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mostly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tungsten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inert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100A/mm2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Pointed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54735"/>
            <a:ext cx="8696325" cy="412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9525" algn="just">
              <a:lnSpc>
                <a:spcPct val="1211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tungsten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pointed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cathode-</a:t>
            </a:r>
            <a:r>
              <a:rPr sz="1800" dirty="0">
                <a:latin typeface="Times New Roman"/>
                <a:cs typeface="Times New Roman"/>
              </a:rPr>
              <a:t>spot.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Ball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shaped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tip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coated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steel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 </a:t>
            </a:r>
            <a:r>
              <a:rPr sz="1800" dirty="0">
                <a:latin typeface="Times New Roman"/>
                <a:cs typeface="Times New Roman"/>
              </a:rPr>
              <a:t>forms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normal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spot.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latin typeface="Times New Roman"/>
                <a:cs typeface="Times New Roman"/>
              </a:rPr>
              <a:t>Cathode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drop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region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900"/>
              </a:lnSpc>
              <a:spcBef>
                <a:spcPts val="509"/>
              </a:spcBef>
            </a:pP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close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very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sharp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zone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cooling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effect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generation </a:t>
            </a:r>
            <a:r>
              <a:rPr sz="1800" dirty="0">
                <a:latin typeface="Times New Roman"/>
                <a:cs typeface="Times New Roman"/>
              </a:rPr>
              <a:t>near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turn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governs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consumable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straight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polarity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(electrode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cathode).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b="1" spc="-10" dirty="0">
                <a:latin typeface="Times New Roman"/>
                <a:cs typeface="Times New Roman"/>
              </a:rPr>
              <a:t>Plasma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200"/>
              </a:lnSpc>
              <a:spcBef>
                <a:spcPts val="815"/>
              </a:spcBef>
            </a:pPr>
            <a:r>
              <a:rPr sz="1800" spc="-10" dirty="0">
                <a:latin typeface="Times New Roman"/>
                <a:cs typeface="Times New Roman"/>
              </a:rPr>
              <a:t>Plasma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between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work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where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mostly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flow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of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charged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particles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namely </a:t>
            </a:r>
            <a:r>
              <a:rPr sz="1800" dirty="0">
                <a:latin typeface="Times New Roman"/>
                <a:cs typeface="Times New Roman"/>
              </a:rPr>
              <a:t>free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positive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place.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region,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uniform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place.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effect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124" y="1115695"/>
            <a:ext cx="186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0" u="none" dirty="0">
                <a:latin typeface="Times New Roman"/>
                <a:cs typeface="Times New Roman"/>
              </a:rPr>
              <a:t>Anode</a:t>
            </a:r>
            <a:r>
              <a:rPr sz="1800" b="1" i="0" u="none" spc="-20" dirty="0">
                <a:latin typeface="Times New Roman"/>
                <a:cs typeface="Times New Roman"/>
              </a:rPr>
              <a:t> </a:t>
            </a:r>
            <a:r>
              <a:rPr sz="1800" b="1" i="0" u="none" dirty="0">
                <a:latin typeface="Times New Roman"/>
                <a:cs typeface="Times New Roman"/>
              </a:rPr>
              <a:t>drop</a:t>
            </a:r>
            <a:r>
              <a:rPr sz="1800" b="1" i="0" u="none" spc="-50" dirty="0">
                <a:latin typeface="Times New Roman"/>
                <a:cs typeface="Times New Roman"/>
              </a:rPr>
              <a:t> </a:t>
            </a:r>
            <a:r>
              <a:rPr sz="1800" b="1" i="0" u="none" spc="-10" dirty="0">
                <a:latin typeface="Times New Roman"/>
                <a:cs typeface="Times New Roman"/>
              </a:rPr>
              <a:t>region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268" y="1633307"/>
            <a:ext cx="5511165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99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Like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cathode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close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sharp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takes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place 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cooling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effect 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anode.</a:t>
            </a:r>
            <a:r>
              <a:rPr sz="1200" spc="-10" dirty="0">
                <a:latin typeface="Times New Roman"/>
                <a:cs typeface="Times New Roman"/>
              </a:rPr>
              <a:t> Voltage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affects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heat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generation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near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anode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melting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anode.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case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direct current electrode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negative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(DCEN),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zone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affects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melting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work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piece.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268" y="3133559"/>
            <a:ext cx="5162550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99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Anode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spot 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electrons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merged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impact </a:t>
            </a:r>
            <a:r>
              <a:rPr sz="1200" dirty="0">
                <a:latin typeface="Times New Roman"/>
                <a:cs typeface="Times New Roman"/>
              </a:rPr>
              <a:t>generates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melting.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However,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fixed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spot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generally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noticed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anode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like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cathode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spot.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8777" y="3915791"/>
            <a:ext cx="3587369" cy="22237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5781" y="7058660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Times New Roman"/>
                <a:cs typeface="Times New Roman"/>
              </a:rPr>
              <a:t>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2079" y="4420870"/>
            <a:ext cx="5655310" cy="285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2939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Fig.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3</a:t>
            </a:r>
            <a:r>
              <a:rPr sz="1200" b="1" spc="1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Zones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in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arc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gap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welding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arc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b="1" dirty="0">
                <a:latin typeface="Times New Roman"/>
                <a:cs typeface="Times New Roman"/>
              </a:rPr>
              <a:t>Electrical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Fundamentals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Welding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Arc</a:t>
            </a:r>
            <a:endParaRPr sz="1400">
              <a:latin typeface="Times New Roman"/>
              <a:cs typeface="Times New Roman"/>
            </a:endParaRPr>
          </a:p>
          <a:p>
            <a:pPr marL="12700" marR="149225">
              <a:lnSpc>
                <a:spcPct val="109200"/>
              </a:lnSpc>
              <a:spcBef>
                <a:spcPts val="880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10" dirty="0">
                <a:latin typeface="Times New Roman"/>
                <a:cs typeface="Times New Roman"/>
              </a:rPr>
              <a:t> impedance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flow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 like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electric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conductor.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impedance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 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usually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found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 function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becomes</a:t>
            </a:r>
            <a:r>
              <a:rPr sz="1200" spc="-10" dirty="0">
                <a:latin typeface="Times New Roman"/>
                <a:cs typeface="Times New Roman"/>
              </a:rPr>
              <a:t> inversely proportional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density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charge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particles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mobility.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Therefore,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distribution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charged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particles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radial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axial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direction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affects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total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impedance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Three </a:t>
            </a:r>
            <a:r>
              <a:rPr sz="1200" spc="-10" dirty="0">
                <a:latin typeface="Times New Roman"/>
                <a:cs typeface="Times New Roman"/>
              </a:rPr>
              <a:t>major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noticed 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gap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accounts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total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potential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i.e.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cathode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plasma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anode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potential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difference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across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(V)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(I)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power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indicating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heat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generation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time. Arc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(V)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taken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sum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potential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cathode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(Vc),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potential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across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plasma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(Vp), 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potential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862704" algn="l"/>
              </a:tabLst>
            </a:pP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across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anode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drop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(Va)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Fig.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4</a:t>
            </a:r>
            <a:r>
              <a:rPr sz="1200" dirty="0">
                <a:latin typeface="Times New Roman"/>
                <a:cs typeface="Times New Roman"/>
              </a:rPr>
              <a:t>	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Power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 (P)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(Vc+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Times New Roman"/>
                <a:cs typeface="Times New Roman"/>
              </a:rPr>
              <a:t>Vp+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Va) </a:t>
            </a:r>
            <a:r>
              <a:rPr sz="1200" spc="-10" dirty="0">
                <a:latin typeface="Times New Roman"/>
                <a:cs typeface="Times New Roman"/>
              </a:rPr>
              <a:t>I………………………(2.1)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7261" y="1143000"/>
            <a:ext cx="4847844" cy="3110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19653" y="1935861"/>
            <a:ext cx="4593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5352"/>
                </a:solidFill>
                <a:latin typeface="Arial"/>
                <a:cs typeface="Arial"/>
              </a:rPr>
              <a:t>Course</a:t>
            </a:r>
            <a:r>
              <a:rPr sz="1800" b="1" spc="30" dirty="0">
                <a:solidFill>
                  <a:srgbClr val="5553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352"/>
                </a:solidFill>
                <a:latin typeface="Arial"/>
                <a:cs typeface="Arial"/>
              </a:rPr>
              <a:t>Name:</a:t>
            </a:r>
            <a:r>
              <a:rPr sz="1800" b="1" spc="5" dirty="0">
                <a:solidFill>
                  <a:srgbClr val="5553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352"/>
                </a:solidFill>
                <a:latin typeface="Arial"/>
                <a:cs typeface="Arial"/>
              </a:rPr>
              <a:t>Foundary</a:t>
            </a:r>
            <a:r>
              <a:rPr sz="1800" b="1" spc="30" dirty="0">
                <a:solidFill>
                  <a:srgbClr val="5553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352"/>
                </a:solidFill>
                <a:latin typeface="Arial"/>
                <a:cs typeface="Arial"/>
              </a:rPr>
              <a:t>and</a:t>
            </a:r>
            <a:r>
              <a:rPr sz="1800" b="1" spc="25" dirty="0">
                <a:solidFill>
                  <a:srgbClr val="5553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352"/>
                </a:solidFill>
                <a:latin typeface="Arial"/>
                <a:cs typeface="Arial"/>
              </a:rPr>
              <a:t>welding</a:t>
            </a:r>
            <a:r>
              <a:rPr sz="1800" b="1" spc="25" dirty="0">
                <a:solidFill>
                  <a:srgbClr val="55535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55352"/>
                </a:solidFill>
                <a:latin typeface="Arial"/>
                <a:cs typeface="Arial"/>
              </a:rPr>
              <a:t>Lab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75486" y="2710561"/>
          <a:ext cx="7603490" cy="280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marL="1774189" marR="429259" indent="-1341755">
                        <a:lnSpc>
                          <a:spcPts val="2060"/>
                        </a:lnSpc>
                        <a:spcBef>
                          <a:spcPts val="680"/>
                        </a:spcBef>
                      </a:pP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sz="1800" b="1" spc="-7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Teacher:</a:t>
                      </a:r>
                      <a:r>
                        <a:rPr sz="1800" b="1" spc="-6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Md.Naeem</a:t>
                      </a:r>
                      <a:r>
                        <a:rPr sz="1800" b="1" spc="-9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Hosen Hredoy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spc="-1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CREDIT:01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sz="1800" b="1" spc="-4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Code:</a:t>
                      </a:r>
                      <a:r>
                        <a:rPr sz="1800" b="1" spc="-2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SHOP</a:t>
                      </a:r>
                      <a:r>
                        <a:rPr sz="1800" b="1" spc="-2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0715-</a:t>
                      </a:r>
                      <a:r>
                        <a:rPr sz="1800" b="1" spc="-2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2160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800" b="1" spc="-1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MARKS:50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800" b="1" spc="-1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sz="1800" b="1" spc="-1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: 17</a:t>
                      </a:r>
                      <a:r>
                        <a:rPr sz="1800" b="1" spc="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Nos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CIE</a:t>
                      </a:r>
                      <a:r>
                        <a:rPr sz="1800" b="1" spc="-3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MARKS:</a:t>
                      </a:r>
                      <a:r>
                        <a:rPr sz="1800" b="1" spc="-4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sz="1800" b="1" spc="-2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Hours</a:t>
                      </a:r>
                      <a:r>
                        <a:rPr sz="1800" b="1" spc="-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800" b="1" spc="-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85</a:t>
                      </a:r>
                      <a:r>
                        <a:rPr sz="1800" b="1" spc="2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Hours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SEE</a:t>
                      </a:r>
                      <a:r>
                        <a:rPr sz="1800" b="1" spc="-30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MARKS:</a:t>
                      </a:r>
                      <a:r>
                        <a:rPr sz="1800" b="1" spc="-25" dirty="0">
                          <a:solidFill>
                            <a:srgbClr val="555352"/>
                          </a:solidFill>
                          <a:latin typeface="Times New Roman"/>
                          <a:cs typeface="Times New Roman"/>
                        </a:rPr>
                        <a:t> 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520824"/>
            <a:ext cx="8703310" cy="4706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44500" algn="just">
              <a:lnSpc>
                <a:spcPct val="121800"/>
              </a:lnSpc>
              <a:spcBef>
                <a:spcPts val="110"/>
              </a:spcBef>
            </a:pPr>
            <a:r>
              <a:rPr sz="1800" dirty="0">
                <a:latin typeface="Times New Roman"/>
                <a:cs typeface="Times New Roman"/>
              </a:rPr>
              <a:t>Potential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zones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expressed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terms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(V),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ampere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(A)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watt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(W).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Equation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2.1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suggests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distribution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heat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namely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anode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plasma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changed.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Variation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length </a:t>
            </a:r>
            <a:r>
              <a:rPr sz="1800" dirty="0">
                <a:latin typeface="Times New Roman"/>
                <a:cs typeface="Times New Roman"/>
              </a:rPr>
              <a:t>mainly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affects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plasma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while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shielding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influences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generation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anode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zones.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Addition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ionization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potential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materials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(namely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potassium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sodium)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reduces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arc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voltage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because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increased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ionization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arc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gap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increased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electrical </a:t>
            </a:r>
            <a:r>
              <a:rPr sz="1800" dirty="0">
                <a:latin typeface="Times New Roman"/>
                <a:cs typeface="Times New Roman"/>
              </a:rPr>
              <a:t>conductivity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turn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plasma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generation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anode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primarily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governed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polarity associated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arc.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case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direct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current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(DC)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when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connected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negative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terminal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workpiece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connected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positive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terminal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source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termed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negative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polarity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(DCEN)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straight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polarity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connected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positive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terminal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source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workpiece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connected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negative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terminal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termed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positive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polarity </a:t>
            </a:r>
            <a:r>
              <a:rPr sz="1800" dirty="0">
                <a:latin typeface="Times New Roman"/>
                <a:cs typeface="Times New Roman"/>
              </a:rPr>
              <a:t>(DCEP)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reverse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polarity.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TIG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argon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shielding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8-10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higher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51687"/>
            <a:ext cx="8699500" cy="43675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21700"/>
              </a:lnSpc>
              <a:spcBef>
                <a:spcPts val="110"/>
              </a:spcBef>
            </a:pPr>
            <a:r>
              <a:rPr sz="1800" spc="-10" dirty="0">
                <a:latin typeface="Times New Roman"/>
                <a:cs typeface="Times New Roman"/>
              </a:rPr>
              <a:t>current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carrying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capacity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(without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melting)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DCEP.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submerged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with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DCEP </a:t>
            </a:r>
            <a:r>
              <a:rPr sz="1800" dirty="0">
                <a:latin typeface="Times New Roman"/>
                <a:cs typeface="Times New Roman"/>
              </a:rPr>
              <a:t>generates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larger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cathode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anode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indicated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melting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consumable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electrode.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spacing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work-piece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generally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potential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because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losses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carriers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radial </a:t>
            </a:r>
            <a:r>
              <a:rPr sz="1800" dirty="0">
                <a:latin typeface="Times New Roman"/>
                <a:cs typeface="Times New Roman"/>
              </a:rPr>
              <a:t>migration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boundary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plasma.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column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(by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bulging) </a:t>
            </a:r>
            <a:r>
              <a:rPr sz="1800" dirty="0">
                <a:latin typeface="Times New Roman"/>
                <a:cs typeface="Times New Roman"/>
              </a:rPr>
              <a:t>exposes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column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atmospheric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turn </a:t>
            </a:r>
            <a:r>
              <a:rPr sz="1800" dirty="0">
                <a:latin typeface="Times New Roman"/>
                <a:cs typeface="Times New Roman"/>
              </a:rPr>
              <a:t>imposes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requirement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carriers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maintain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flow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current. </a:t>
            </a:r>
            <a:r>
              <a:rPr sz="1800" dirty="0">
                <a:latin typeface="Times New Roman"/>
                <a:cs typeface="Times New Roman"/>
              </a:rPr>
              <a:t>Therefore,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losses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charged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must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accommodated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stabilize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increasing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applied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voltage.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most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generated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consumable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goes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turn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higher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thermal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efficiencies.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more </a:t>
            </a:r>
            <a:r>
              <a:rPr sz="1800" spc="-10" dirty="0">
                <a:latin typeface="Times New Roman"/>
                <a:cs typeface="Times New Roman"/>
              </a:rPr>
              <a:t>evident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from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fact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thermal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efficiency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processes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range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70-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80%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whereas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non-</a:t>
            </a:r>
            <a:r>
              <a:rPr sz="1800" dirty="0">
                <a:latin typeface="Times New Roman"/>
                <a:cs typeface="Times New Roman"/>
              </a:rPr>
              <a:t>consumable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processes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range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40- </a:t>
            </a:r>
            <a:r>
              <a:rPr sz="1800" spc="-20" dirty="0">
                <a:latin typeface="Times New Roman"/>
                <a:cs typeface="Times New Roman"/>
              </a:rPr>
              <a:t>60%.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444625"/>
            <a:ext cx="8684260" cy="305371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1350"/>
              </a:spcBef>
              <a:buFont typeface="Segoe UI Symbol"/>
              <a:buChar char="➢"/>
              <a:tabLst>
                <a:tab pos="29527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Exercise: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>
              <a:lnSpc>
                <a:spcPct val="105600"/>
              </a:lnSpc>
              <a:spcBef>
                <a:spcPts val="1130"/>
              </a:spcBef>
            </a:pPr>
            <a:r>
              <a:rPr sz="1800" b="1" dirty="0">
                <a:latin typeface="Times New Roman"/>
                <a:cs typeface="Times New Roman"/>
              </a:rPr>
              <a:t>Perform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arc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striking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carbon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steel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plate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using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different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parameters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by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SMAW </a:t>
            </a:r>
            <a:r>
              <a:rPr sz="1800" b="1" dirty="0">
                <a:latin typeface="Times New Roman"/>
                <a:cs typeface="Times New Roman"/>
              </a:rPr>
              <a:t>process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note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your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observations.</a:t>
            </a:r>
            <a:endParaRPr sz="18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spcBef>
                <a:spcPts val="1250"/>
              </a:spcBef>
              <a:buChar char="•"/>
              <a:tabLst>
                <a:tab pos="146050" algn="l"/>
                <a:tab pos="3680460" algn="l"/>
              </a:tabLst>
            </a:pPr>
            <a:r>
              <a:rPr sz="1800" b="1" dirty="0">
                <a:latin typeface="Times New Roman"/>
                <a:cs typeface="Times New Roman"/>
              </a:rPr>
              <a:t>Observation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Process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2700" marR="6760845">
              <a:lnSpc>
                <a:spcPct val="165600"/>
              </a:lnSpc>
              <a:spcBef>
                <a:spcPts val="600"/>
              </a:spcBef>
              <a:tabLst>
                <a:tab pos="1384300" algn="l"/>
                <a:tab pos="1851025" algn="l"/>
              </a:tabLst>
            </a:pPr>
            <a:r>
              <a:rPr sz="1800" spc="-10" dirty="0">
                <a:latin typeface="Times New Roman"/>
                <a:cs typeface="Times New Roman"/>
              </a:rPr>
              <a:t>Polarity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Consumable,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Size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28064" y="4561585"/>
          <a:ext cx="8043544" cy="1734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Sr</a:t>
                      </a:r>
                      <a:r>
                        <a:rPr sz="1800" b="1" spc="-25" dirty="0">
                          <a:latin typeface="Trebuchet MS"/>
                          <a:cs typeface="Trebuchet MS"/>
                        </a:rPr>
                        <a:t> No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Welding</a:t>
                      </a: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Parameter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6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Observation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Low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current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28064" y="1143635"/>
          <a:ext cx="8131809" cy="433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699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Current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147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Eccentric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Electrode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Electrode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Chamfering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proper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electrode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stick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base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plate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arc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directly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exposed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eye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115695"/>
            <a:ext cx="8655685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4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NO.</a:t>
            </a:r>
            <a:r>
              <a:rPr sz="1800" b="1" spc="-3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7355D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2693035">
              <a:lnSpc>
                <a:spcPct val="1489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Study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Effect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Parameters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Bead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8415" marR="372110" indent="-6350">
              <a:lnSpc>
                <a:spcPct val="134500"/>
              </a:lnSpc>
              <a:spcBef>
                <a:spcPts val="1010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to…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•understand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effect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different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parameters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bead.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1270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perform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bead-on-</a:t>
            </a:r>
            <a:r>
              <a:rPr sz="1800" dirty="0">
                <a:latin typeface="Calibri"/>
                <a:cs typeface="Calibri"/>
              </a:rPr>
              <a:t>plate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carbon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plate.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Theory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900"/>
              </a:lnSpc>
              <a:spcBef>
                <a:spcPts val="1185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achieve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higher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productivity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stringent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safety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requirement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put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growing </a:t>
            </a:r>
            <a:r>
              <a:rPr sz="1800" dirty="0">
                <a:latin typeface="Times New Roman"/>
                <a:cs typeface="Times New Roman"/>
              </a:rPr>
              <a:t>emphasis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automated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systems,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submerged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employed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semiautomatic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automatic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industry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(Brien,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1978).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automated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applications,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precise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means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selection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variables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become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3955" y="1693037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9100" y="0"/>
                </a:lnTo>
              </a:path>
            </a:pathLst>
          </a:custGeom>
          <a:ln w="12700">
            <a:solidFill>
              <a:srgbClr val="4E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5855" y="4151376"/>
            <a:ext cx="5575300" cy="101600"/>
            <a:chOff x="1125855" y="4151376"/>
            <a:chExt cx="5575300" cy="101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855" y="4151376"/>
              <a:ext cx="5575300" cy="101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63955" y="4182237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91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051687"/>
            <a:ext cx="8656320" cy="54013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marR="5080" algn="just">
              <a:lnSpc>
                <a:spcPct val="121700"/>
              </a:lnSpc>
              <a:spcBef>
                <a:spcPts val="110"/>
              </a:spcBef>
            </a:pPr>
            <a:r>
              <a:rPr sz="1800" dirty="0">
                <a:latin typeface="Times New Roman"/>
                <a:cs typeface="Times New Roman"/>
              </a:rPr>
              <a:t>essential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because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strength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influenced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composition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metal,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(Hould,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1989).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acceptable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depends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factors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supplied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 plate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per </a:t>
            </a:r>
            <a:r>
              <a:rPr sz="1800" dirty="0">
                <a:latin typeface="Times New Roman"/>
                <a:cs typeface="Times New Roman"/>
              </a:rPr>
              <a:t>unit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weld,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speed,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preparation,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precise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relationships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parameters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parameters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controlling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established.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achieved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development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mathematical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expressions,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can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fed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computer,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relating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dimensions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important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control </a:t>
            </a:r>
            <a:r>
              <a:rPr sz="1800" dirty="0">
                <a:latin typeface="Times New Roman"/>
                <a:cs typeface="Times New Roman"/>
              </a:rPr>
              <a:t>variables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affecting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dimensions.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Also,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optimization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parameters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control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obtain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quality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possible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expressions.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1800">
              <a:latin typeface="Times New Roman"/>
              <a:cs typeface="Times New Roman"/>
            </a:endParaRPr>
          </a:p>
          <a:p>
            <a:pPr marL="18415" marR="5715" indent="-6350" algn="just">
              <a:lnSpc>
                <a:spcPct val="121200"/>
              </a:lnSpc>
            </a:pPr>
            <a:r>
              <a:rPr sz="1800" b="1" dirty="0">
                <a:latin typeface="Times New Roman"/>
                <a:cs typeface="Times New Roman"/>
              </a:rPr>
              <a:t>Operating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Variables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operating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variables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submerged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essential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quality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obtained.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following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important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variables:</a:t>
            </a:r>
            <a:endParaRPr sz="1800">
              <a:latin typeface="Times New Roman"/>
              <a:cs typeface="Times New Roman"/>
            </a:endParaRPr>
          </a:p>
          <a:p>
            <a:pPr marL="365760" indent="-344170">
              <a:lnSpc>
                <a:spcPct val="100000"/>
              </a:lnSpc>
              <a:spcBef>
                <a:spcPts val="1395"/>
              </a:spcBef>
              <a:buSzPct val="66666"/>
              <a:buAutoNum type="romanLcParenBoth"/>
              <a:tabLst>
                <a:tab pos="365760" algn="l"/>
              </a:tabLst>
            </a:pP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amperage</a:t>
            </a:r>
            <a:endParaRPr sz="1800">
              <a:latin typeface="Times New Roman"/>
              <a:cs typeface="Times New Roman"/>
            </a:endParaRPr>
          </a:p>
          <a:p>
            <a:pPr marL="365760" indent="-344170">
              <a:lnSpc>
                <a:spcPct val="100000"/>
              </a:lnSpc>
              <a:spcBef>
                <a:spcPts val="1420"/>
              </a:spcBef>
              <a:buSzPct val="66666"/>
              <a:buAutoNum type="romanLcParenBoth"/>
              <a:tabLst>
                <a:tab pos="365760" algn="l"/>
              </a:tabLst>
            </a:pP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voltage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109599"/>
            <a:ext cx="8646795" cy="470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42265">
              <a:lnSpc>
                <a:spcPct val="100000"/>
              </a:lnSpc>
              <a:spcBef>
                <a:spcPts val="100"/>
              </a:spcBef>
              <a:buSzPct val="66666"/>
              <a:buAutoNum type="romanLcParenBoth" startAt="3"/>
              <a:tabLst>
                <a:tab pos="363855" algn="l"/>
              </a:tabLst>
            </a:pP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speed</a:t>
            </a:r>
            <a:endParaRPr sz="1800">
              <a:latin typeface="Times New Roman"/>
              <a:cs typeface="Times New Roman"/>
            </a:endParaRPr>
          </a:p>
          <a:p>
            <a:pPr marL="364490" indent="-342900">
              <a:lnSpc>
                <a:spcPct val="100000"/>
              </a:lnSpc>
              <a:spcBef>
                <a:spcPts val="1390"/>
              </a:spcBef>
              <a:buSzPct val="66666"/>
              <a:buAutoNum type="romanLcParenBoth" startAt="3"/>
              <a:tabLst>
                <a:tab pos="364490" algn="l"/>
              </a:tabLst>
            </a:pP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size</a:t>
            </a:r>
            <a:endParaRPr sz="1800">
              <a:latin typeface="Times New Roman"/>
              <a:cs typeface="Times New Roman"/>
            </a:endParaRPr>
          </a:p>
          <a:p>
            <a:pPr marL="365760" indent="-344170">
              <a:lnSpc>
                <a:spcPct val="100000"/>
              </a:lnSpc>
              <a:spcBef>
                <a:spcPts val="1395"/>
              </a:spcBef>
              <a:buSzPct val="66666"/>
              <a:buAutoNum type="romanLcParenBoth" startAt="3"/>
              <a:tabLst>
                <a:tab pos="365760" algn="l"/>
              </a:tabLst>
            </a:pP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angle</a:t>
            </a:r>
            <a:endParaRPr sz="1800">
              <a:latin typeface="Times New Roman"/>
              <a:cs typeface="Times New Roman"/>
            </a:endParaRPr>
          </a:p>
          <a:p>
            <a:pPr marL="365760" indent="-344170">
              <a:lnSpc>
                <a:spcPct val="100000"/>
              </a:lnSpc>
              <a:spcBef>
                <a:spcPts val="1395"/>
              </a:spcBef>
              <a:buSzPct val="66666"/>
              <a:buAutoNum type="romanLcParenBoth" startAt="3"/>
              <a:tabLst>
                <a:tab pos="365760" algn="l"/>
              </a:tabLst>
            </a:pP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stick-</a:t>
            </a:r>
            <a:r>
              <a:rPr sz="1800" spc="-25" dirty="0">
                <a:latin typeface="Times New Roman"/>
                <a:cs typeface="Times New Roman"/>
              </a:rPr>
              <a:t>out</a:t>
            </a:r>
            <a:endParaRPr sz="1800">
              <a:latin typeface="Times New Roman"/>
              <a:cs typeface="Times New Roman"/>
            </a:endParaRPr>
          </a:p>
          <a:p>
            <a:pPr marL="364490" indent="-342900">
              <a:lnSpc>
                <a:spcPct val="100000"/>
              </a:lnSpc>
              <a:spcBef>
                <a:spcPts val="1415"/>
              </a:spcBef>
              <a:buSzPct val="66666"/>
              <a:buAutoNum type="romanLcParenBoth" startAt="3"/>
              <a:tabLst>
                <a:tab pos="364490" algn="l"/>
              </a:tabLst>
            </a:pPr>
            <a:r>
              <a:rPr sz="1800" dirty="0">
                <a:latin typeface="Times New Roman"/>
                <a:cs typeface="Times New Roman"/>
              </a:rPr>
              <a:t>Depth 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flux</a:t>
            </a:r>
            <a:endParaRPr sz="1800">
              <a:latin typeface="Times New Roman"/>
              <a:cs typeface="Times New Roman"/>
            </a:endParaRPr>
          </a:p>
          <a:p>
            <a:pPr marL="364490" indent="-342900">
              <a:lnSpc>
                <a:spcPct val="100000"/>
              </a:lnSpc>
              <a:spcBef>
                <a:spcPts val="1395"/>
              </a:spcBef>
              <a:buSzPct val="66666"/>
              <a:buAutoNum type="romanLcParenBoth" startAt="3"/>
              <a:tabLst>
                <a:tab pos="364490" algn="l"/>
              </a:tabLst>
            </a:pPr>
            <a:r>
              <a:rPr sz="1800" spc="-10" dirty="0">
                <a:latin typeface="Times New Roman"/>
                <a:cs typeface="Times New Roman"/>
              </a:rPr>
              <a:t>Polarity</a:t>
            </a:r>
            <a:endParaRPr sz="1800">
              <a:latin typeface="Times New Roman"/>
              <a:cs typeface="Times New Roman"/>
            </a:endParaRPr>
          </a:p>
          <a:p>
            <a:pPr marL="364490" indent="-342900">
              <a:lnSpc>
                <a:spcPct val="100000"/>
              </a:lnSpc>
              <a:spcBef>
                <a:spcPts val="1535"/>
              </a:spcBef>
              <a:buSzPct val="66666"/>
              <a:buAutoNum type="romanLcParenBoth" startAt="3"/>
              <a:tabLst>
                <a:tab pos="364490" algn="l"/>
              </a:tabLst>
            </a:pPr>
            <a:r>
              <a:rPr sz="1800" dirty="0">
                <a:latin typeface="Times New Roman"/>
                <a:cs typeface="Times New Roman"/>
              </a:rPr>
              <a:t>Melting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rate</a:t>
            </a:r>
            <a:endParaRPr sz="1800">
              <a:latin typeface="Times New Roman"/>
              <a:cs typeface="Times New Roman"/>
            </a:endParaRPr>
          </a:p>
          <a:p>
            <a:pPr marL="365760" indent="-344170">
              <a:lnSpc>
                <a:spcPct val="100000"/>
              </a:lnSpc>
              <a:spcBef>
                <a:spcPts val="1395"/>
              </a:spcBef>
              <a:buSzPct val="66666"/>
              <a:buAutoNum type="romanLcParenBoth" startAt="3"/>
              <a:tabLst>
                <a:tab pos="365760" algn="l"/>
              </a:tabLst>
            </a:pPr>
            <a:r>
              <a:rPr sz="1800" dirty="0">
                <a:latin typeface="Times New Roman"/>
                <a:cs typeface="Times New Roman"/>
              </a:rPr>
              <a:t>Flux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basicity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index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amperage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>
              <a:lnSpc>
                <a:spcPct val="122300"/>
              </a:lnSpc>
              <a:spcBef>
                <a:spcPts val="790"/>
              </a:spcBef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too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given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depth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fusion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penetration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also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joined.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051687"/>
            <a:ext cx="8655050" cy="5175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415" marR="5080" indent="-6350" algn="just">
              <a:lnSpc>
                <a:spcPct val="121200"/>
              </a:lnSpc>
              <a:spcBef>
                <a:spcPts val="120"/>
              </a:spcBef>
            </a:pP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width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until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critical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value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reached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starts </a:t>
            </a:r>
            <a:r>
              <a:rPr sz="1800" dirty="0">
                <a:latin typeface="Times New Roman"/>
                <a:cs typeface="Times New Roman"/>
              </a:rPr>
              <a:t>decreasing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polarity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DCEP.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DCEN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polarity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employed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width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entire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range</a:t>
            </a:r>
            <a:endParaRPr sz="1800">
              <a:latin typeface="Times New Roman"/>
              <a:cs typeface="Times New Roman"/>
            </a:endParaRPr>
          </a:p>
          <a:p>
            <a:pPr marL="18415" marR="12700" indent="-6350" algn="just">
              <a:lnSpc>
                <a:spcPct val="121300"/>
              </a:lnSpc>
              <a:spcBef>
                <a:spcPts val="955"/>
              </a:spcBef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too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low,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inadequate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penetration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incomplete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fusion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result.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Too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low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leads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unstable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inadequate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overlapping.</a:t>
            </a:r>
            <a:endParaRPr sz="1800">
              <a:latin typeface="Times New Roman"/>
              <a:cs typeface="Times New Roman"/>
            </a:endParaRPr>
          </a:p>
          <a:p>
            <a:pPr marL="70485" algn="just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voltage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600"/>
              </a:lnSpc>
              <a:spcBef>
                <a:spcPts val="905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principally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determines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cross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section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external </a:t>
            </a:r>
            <a:r>
              <a:rPr sz="1800" dirty="0">
                <a:latin typeface="Times New Roman"/>
                <a:cs typeface="Times New Roman"/>
              </a:rPr>
              <a:t>appearance. Increasing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constant current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produces </a:t>
            </a:r>
            <a:r>
              <a:rPr sz="1800" dirty="0">
                <a:latin typeface="Times New Roman"/>
                <a:cs typeface="Times New Roman"/>
              </a:rPr>
              <a:t>flatter,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wider,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less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penetrated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tends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porosity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rust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800" dirty="0">
                <a:latin typeface="Times New Roman"/>
                <a:cs typeface="Times New Roman"/>
              </a:rPr>
              <a:t>scale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steel.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Higher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bridges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excessive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root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opening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fit-up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poor. </a:t>
            </a:r>
            <a:r>
              <a:rPr sz="1800" dirty="0">
                <a:latin typeface="Times New Roman"/>
                <a:cs typeface="Times New Roman"/>
              </a:rPr>
              <a:t>Increase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droplets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hence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decreases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spc="-10" dirty="0">
                <a:latin typeface="Times New Roman"/>
                <a:cs typeface="Times New Roman"/>
              </a:rPr>
              <a:t>droplets.</a:t>
            </a:r>
            <a:endParaRPr sz="1800">
              <a:latin typeface="Times New Roman"/>
              <a:cs typeface="Times New Roman"/>
            </a:endParaRPr>
          </a:p>
          <a:p>
            <a:pPr marL="18415" marR="15240" indent="-6350" algn="just">
              <a:lnSpc>
                <a:spcPct val="122200"/>
              </a:lnSpc>
              <a:spcBef>
                <a:spcPts val="940"/>
              </a:spcBef>
            </a:pPr>
            <a:r>
              <a:rPr sz="1800" dirty="0">
                <a:latin typeface="Times New Roman"/>
                <a:cs typeface="Times New Roman"/>
              </a:rPr>
              <a:t>Excessively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produces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wide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subject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cracking,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increases </a:t>
            </a:r>
            <a:r>
              <a:rPr sz="1800" dirty="0">
                <a:latin typeface="Times New Roman"/>
                <a:cs typeface="Times New Roman"/>
              </a:rPr>
              <a:t>undercut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creates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difficulty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removing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slag.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Lowering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stiffer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arc,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051687"/>
            <a:ext cx="8655685" cy="505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12065" algn="just">
              <a:lnSpc>
                <a:spcPct val="1222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improves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penetration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deep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groove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resists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blow.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excessively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low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narrow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difficult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slag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removal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along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edges.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35"/>
              </a:spcBef>
            </a:pP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speed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200"/>
              </a:lnSpc>
              <a:spcBef>
                <a:spcPts val="815"/>
              </a:spcBef>
            </a:pP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affected more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 than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variable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This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true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except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excessively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slow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beneath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 </a:t>
            </a:r>
            <a:r>
              <a:rPr sz="1800" dirty="0">
                <a:latin typeface="Times New Roman"/>
                <a:cs typeface="Times New Roman"/>
              </a:rPr>
              <a:t>electrode.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cushioned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pool.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600"/>
              </a:lnSpc>
              <a:spcBef>
                <a:spcPts val="955"/>
              </a:spcBef>
            </a:pPr>
            <a:r>
              <a:rPr sz="1800" dirty="0">
                <a:latin typeface="Times New Roman"/>
                <a:cs typeface="Times New Roman"/>
              </a:rPr>
              <a:t>Excessive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undercutting, porosity,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blow,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uneven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cracking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higher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slag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inclusion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less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affected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zone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finer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(Aksoy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al.1999).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Within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limits,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adjusted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control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penetration.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Relatively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slow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escape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metal,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thus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reducing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porosity.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excessive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slow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convex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subject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cracking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excessive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exposure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uncomfortable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operator.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flows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around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rough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slag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inclusions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burn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plate.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115695"/>
            <a:ext cx="8649970" cy="4766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Electrode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size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200"/>
              </a:lnSpc>
              <a:spcBef>
                <a:spcPts val="910"/>
              </a:spcBef>
            </a:pP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affects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fixed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values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voltage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increase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diameter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results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slight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spread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bead.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latin typeface="Times New Roman"/>
                <a:cs typeface="Times New Roman"/>
              </a:rPr>
              <a:t>Electrode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work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angle</a:t>
            </a:r>
            <a:endParaRPr sz="1800">
              <a:latin typeface="Times New Roman"/>
              <a:cs typeface="Times New Roman"/>
            </a:endParaRPr>
          </a:p>
          <a:p>
            <a:pPr marL="18415" marR="5715" indent="-6350" algn="just">
              <a:lnSpc>
                <a:spcPct val="121700"/>
              </a:lnSpc>
              <a:spcBef>
                <a:spcPts val="805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held perpendicular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workpiece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tilted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forward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backward </a:t>
            </a:r>
            <a:r>
              <a:rPr sz="1800" spc="-20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respect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arc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stream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tends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align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itself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along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axis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electrode,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different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each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observed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forehand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welding,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flows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arc,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depth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penetration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reinforcement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while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width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whereas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backhand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pressure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scoops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beneath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depth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penetration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height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reinforcement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width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reduced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5"/>
              </a:spcBef>
            </a:pPr>
            <a:r>
              <a:rPr sz="1800" b="1" dirty="0">
                <a:latin typeface="Times New Roman"/>
                <a:cs typeface="Times New Roman"/>
              </a:rPr>
              <a:t>Depth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flux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0772" y="1097407"/>
            <a:ext cx="92341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Course</a:t>
            </a:r>
            <a:r>
              <a:rPr sz="1600" b="1" spc="-6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Learning</a:t>
            </a:r>
            <a:r>
              <a:rPr sz="16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Outcomes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(CLOs):</a:t>
            </a:r>
            <a:r>
              <a:rPr sz="1600" b="1" spc="-3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After</a:t>
            </a:r>
            <a:r>
              <a:rPr sz="1600" b="1" spc="-6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completing</a:t>
            </a:r>
            <a:r>
              <a:rPr sz="16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this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course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successfully,</a:t>
            </a:r>
            <a:r>
              <a:rPr sz="16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the</a:t>
            </a:r>
            <a:r>
              <a:rPr sz="1600" b="1" spc="-6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students</a:t>
            </a:r>
            <a:r>
              <a:rPr sz="1600" b="1" spc="-7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will</a:t>
            </a:r>
            <a:r>
              <a:rPr sz="1600" b="1" spc="-6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be</a:t>
            </a:r>
            <a:r>
              <a:rPr sz="1600" b="1" spc="-6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able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555352"/>
                </a:solidFill>
                <a:latin typeface="Times New Roman"/>
                <a:cs typeface="Times New Roman"/>
              </a:rPr>
              <a:t>to-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772" y="1563751"/>
            <a:ext cx="21094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1530" algn="l"/>
              </a:tabLst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CLO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1.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555352"/>
                </a:solidFill>
                <a:latin typeface="Arial Black"/>
                <a:cs typeface="Arial Black"/>
              </a:rPr>
              <a:t>Understand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7357" y="1534236"/>
            <a:ext cx="5487670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2400">
              <a:lnSpc>
                <a:spcPct val="112599"/>
              </a:lnSpc>
              <a:spcBef>
                <a:spcPts val="95"/>
              </a:spcBef>
            </a:pP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The</a:t>
            </a:r>
            <a:r>
              <a:rPr sz="1600" b="1" spc="-6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fundamental</a:t>
            </a:r>
            <a:r>
              <a:rPr sz="16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principles</a:t>
            </a:r>
            <a:r>
              <a:rPr sz="1600" b="1" spc="-6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of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processes,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including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555352"/>
                </a:solidFill>
                <a:latin typeface="Times New Roman"/>
                <a:cs typeface="Times New Roman"/>
              </a:rPr>
              <a:t>arc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welding,</a:t>
            </a:r>
            <a:r>
              <a:rPr sz="1600" b="1" spc="-2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gas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welding,</a:t>
            </a:r>
            <a:r>
              <a:rPr sz="16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and</a:t>
            </a:r>
            <a:r>
              <a:rPr sz="16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resistance</a:t>
            </a:r>
            <a:r>
              <a:rPr sz="1600" b="1" spc="-6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welding.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772" y="2374773"/>
            <a:ext cx="15792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1530" algn="l"/>
              </a:tabLst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CLO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2.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555352"/>
                </a:solidFill>
                <a:latin typeface="Arial Black"/>
                <a:cs typeface="Arial Black"/>
              </a:rPr>
              <a:t>Design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0676" y="2308555"/>
            <a:ext cx="5400675" cy="648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215" marR="5080" indent="-311150">
              <a:lnSpc>
                <a:spcPct val="127699"/>
              </a:lnSpc>
              <a:spcBef>
                <a:spcPts val="95"/>
              </a:spcBef>
            </a:pP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Create</a:t>
            </a:r>
            <a:r>
              <a:rPr sz="1600" b="1" spc="-6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</a:t>
            </a:r>
            <a:r>
              <a:rPr sz="1600" b="1" spc="-3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procedures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that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ensure</a:t>
            </a:r>
            <a:r>
              <a:rPr sz="16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quality,</a:t>
            </a:r>
            <a:r>
              <a:rPr sz="16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efficiency,</a:t>
            </a:r>
            <a:r>
              <a:rPr sz="1600" b="1" spc="-6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555352"/>
                </a:solidFill>
                <a:latin typeface="Times New Roman"/>
                <a:cs typeface="Times New Roman"/>
              </a:rPr>
              <a:t>and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safety</a:t>
            </a:r>
            <a:r>
              <a:rPr sz="1600" spc="-10" dirty="0">
                <a:solidFill>
                  <a:srgbClr val="555352"/>
                </a:solidFill>
                <a:latin typeface="Arial Black"/>
                <a:cs typeface="Arial Black"/>
              </a:rPr>
              <a:t>.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0772" y="3246882"/>
            <a:ext cx="14458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1530" algn="l"/>
              </a:tabLst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CLO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3.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555352"/>
                </a:solidFill>
                <a:latin typeface="Arial Black"/>
                <a:cs typeface="Arial Black"/>
              </a:rPr>
              <a:t>Apply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5917" y="3214319"/>
            <a:ext cx="5304155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5080" indent="-347980">
              <a:lnSpc>
                <a:spcPct val="113900"/>
              </a:lnSpc>
              <a:spcBef>
                <a:spcPts val="95"/>
              </a:spcBef>
            </a:pP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</a:t>
            </a:r>
            <a:r>
              <a:rPr sz="1600" b="1" spc="-5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consumables</a:t>
            </a:r>
            <a:r>
              <a:rPr sz="16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(electrodes,</a:t>
            </a:r>
            <a:r>
              <a:rPr sz="1600" b="1" spc="-5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filler</a:t>
            </a:r>
            <a:r>
              <a:rPr sz="1600" b="1" spc="-3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rods,</a:t>
            </a:r>
            <a:r>
              <a:rPr sz="1600" b="1" spc="-7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shielding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gases) correctly.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0772" y="4060952"/>
            <a:ext cx="18834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1530" algn="l"/>
              </a:tabLst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CLO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4.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555352"/>
                </a:solidFill>
                <a:latin typeface="Arial Black"/>
                <a:cs typeface="Arial Black"/>
              </a:rPr>
              <a:t>Calculate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5917" y="4031437"/>
            <a:ext cx="5631815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5080" indent="-347980">
              <a:lnSpc>
                <a:spcPct val="112599"/>
              </a:lnSpc>
              <a:spcBef>
                <a:spcPts val="95"/>
              </a:spcBef>
            </a:pP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time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and</a:t>
            </a:r>
            <a:r>
              <a:rPr sz="1600" b="1" spc="-6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material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consumption</a:t>
            </a:r>
            <a:r>
              <a:rPr sz="1600" b="1" spc="-6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for</a:t>
            </a:r>
            <a:r>
              <a:rPr sz="1600" b="1" spc="-7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estimating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costs</a:t>
            </a:r>
            <a:r>
              <a:rPr sz="1600" b="1" spc="-8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555352"/>
                </a:solidFill>
                <a:latin typeface="Times New Roman"/>
                <a:cs typeface="Times New Roman"/>
              </a:rPr>
              <a:t>and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production</a:t>
            </a:r>
            <a:r>
              <a:rPr sz="1600" b="1" spc="-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schedules.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0772" y="4875022"/>
            <a:ext cx="169163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1530" algn="l"/>
              </a:tabLst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CLO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5.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555352"/>
                </a:solidFill>
                <a:latin typeface="Arial Black"/>
                <a:cs typeface="Arial Black"/>
              </a:rPr>
              <a:t>Analyze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6876" y="4845380"/>
            <a:ext cx="5592445" cy="57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marR="5080" indent="-317500">
              <a:lnSpc>
                <a:spcPct val="112700"/>
              </a:lnSpc>
              <a:spcBef>
                <a:spcPts val="95"/>
              </a:spcBef>
            </a:pP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The</a:t>
            </a:r>
            <a:r>
              <a:rPr sz="1600" b="1" spc="-1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impact</a:t>
            </a:r>
            <a:r>
              <a:rPr sz="16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of</a:t>
            </a:r>
            <a:r>
              <a:rPr sz="16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</a:t>
            </a:r>
            <a:r>
              <a:rPr sz="1600" b="1" spc="-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variables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on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</a:t>
            </a:r>
            <a:r>
              <a:rPr sz="16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quality</a:t>
            </a:r>
            <a:r>
              <a:rPr sz="16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and</a:t>
            </a:r>
            <a:r>
              <a:rPr sz="1600" b="1" spc="-2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mechanical properties.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0772" y="5747131"/>
            <a:ext cx="185038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1530" algn="l"/>
              </a:tabLst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CLO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6.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555352"/>
                </a:solidFill>
                <a:latin typeface="Arial Black"/>
                <a:cs typeface="Arial Black"/>
              </a:rPr>
              <a:t>Generate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79445" y="5717616"/>
            <a:ext cx="5773420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5285" marR="5080" indent="-363220">
              <a:lnSpc>
                <a:spcPct val="112599"/>
              </a:lnSpc>
              <a:spcBef>
                <a:spcPts val="95"/>
              </a:spcBef>
            </a:pP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</a:t>
            </a:r>
            <a:r>
              <a:rPr sz="1600" b="1" spc="-8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reports</a:t>
            </a:r>
            <a:r>
              <a:rPr sz="1600" b="1" spc="-8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documenting</a:t>
            </a:r>
            <a:r>
              <a:rPr sz="1600" b="1" spc="-5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</a:t>
            </a:r>
            <a:r>
              <a:rPr sz="1600" b="1" spc="-7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parameters,</a:t>
            </a:r>
            <a:r>
              <a:rPr sz="1600" b="1" spc="-8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quality</a:t>
            </a:r>
            <a:r>
              <a:rPr sz="1600" b="1" spc="-5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control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results,</a:t>
            </a:r>
            <a:r>
              <a:rPr sz="1600" b="1" spc="-1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and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any</a:t>
            </a:r>
            <a:r>
              <a:rPr sz="1600" b="1" spc="-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deviations</a:t>
            </a:r>
            <a:r>
              <a:rPr sz="16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55352"/>
                </a:solidFill>
                <a:latin typeface="Times New Roman"/>
                <a:cs typeface="Times New Roman"/>
              </a:rPr>
              <a:t>from</a:t>
            </a:r>
            <a:r>
              <a:rPr sz="1600" b="1" spc="-5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specifications.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051687"/>
            <a:ext cx="8650605" cy="5248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415" marR="12065" indent="-6350" algn="just">
              <a:lnSpc>
                <a:spcPct val="121200"/>
              </a:lnSpc>
              <a:spcBef>
                <a:spcPts val="12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depth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layer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granular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flux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influences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appearance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soundness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finished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well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action.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granular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flux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layer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too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shallow,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will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entirely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submerged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flux.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Flashing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spattering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occur.</a:t>
            </a:r>
            <a:endParaRPr sz="1800">
              <a:latin typeface="Times New Roman"/>
              <a:cs typeface="Times New Roman"/>
            </a:endParaRPr>
          </a:p>
          <a:p>
            <a:pPr marL="18415" marR="10160" indent="-6350" algn="just">
              <a:lnSpc>
                <a:spcPct val="121700"/>
              </a:lnSpc>
              <a:spcBef>
                <a:spcPts val="950"/>
              </a:spcBef>
            </a:pP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poor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appearance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porous.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flux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layer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too </a:t>
            </a:r>
            <a:r>
              <a:rPr sz="1800" dirty="0">
                <a:latin typeface="Times New Roman"/>
                <a:cs typeface="Times New Roman"/>
              </a:rPr>
              <a:t>thick,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confined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rough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rope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appearing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weld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narrow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humped.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spc="-10" dirty="0">
                <a:latin typeface="Times New Roman"/>
                <a:cs typeface="Times New Roman"/>
              </a:rPr>
              <a:t>Polarity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200"/>
              </a:lnSpc>
              <a:spcBef>
                <a:spcPts val="815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deposition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geometry and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mechanical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properties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are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affected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by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polarity.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change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polarity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from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DCEP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DCEN </a:t>
            </a:r>
            <a:r>
              <a:rPr sz="1800" dirty="0">
                <a:latin typeface="Times New Roman"/>
                <a:cs typeface="Times New Roman"/>
              </a:rPr>
              <a:t>changes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generated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and,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hence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 </a:t>
            </a:r>
            <a:r>
              <a:rPr sz="1800" dirty="0">
                <a:latin typeface="Times New Roman"/>
                <a:cs typeface="Times New Roman"/>
              </a:rPr>
              <a:t>depositing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geometry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metal.</a:t>
            </a:r>
            <a:endParaRPr sz="1800">
              <a:latin typeface="Times New Roman"/>
              <a:cs typeface="Times New Roman"/>
            </a:endParaRPr>
          </a:p>
          <a:p>
            <a:pPr marL="295275" indent="-282575">
              <a:lnSpc>
                <a:spcPct val="100000"/>
              </a:lnSpc>
              <a:spcBef>
                <a:spcPts val="1705"/>
              </a:spcBef>
              <a:buFont typeface="Segoe UI Symbol"/>
              <a:buChar char="➢"/>
              <a:tabLst>
                <a:tab pos="295275" algn="l"/>
              </a:tabLst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Exercise</a:t>
            </a:r>
            <a:r>
              <a:rPr sz="1800" b="1" spc="-1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8415" marR="770890" indent="-6350">
              <a:lnSpc>
                <a:spcPct val="105600"/>
              </a:lnSpc>
              <a:spcBef>
                <a:spcPts val="1105"/>
              </a:spcBef>
            </a:pPr>
            <a:r>
              <a:rPr sz="1800" b="1" dirty="0">
                <a:latin typeface="Times New Roman"/>
                <a:cs typeface="Times New Roman"/>
              </a:rPr>
              <a:t>Perform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arc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striking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carbon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steel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plate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using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different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parameters</a:t>
            </a:r>
            <a:r>
              <a:rPr sz="1800" b="1" spc="-25" dirty="0">
                <a:latin typeface="Times New Roman"/>
                <a:cs typeface="Times New Roman"/>
              </a:rPr>
              <a:t> by </a:t>
            </a:r>
            <a:r>
              <a:rPr sz="1800" b="1" dirty="0">
                <a:latin typeface="Times New Roman"/>
                <a:cs typeface="Times New Roman"/>
              </a:rPr>
              <a:t>SMAW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process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note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your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observations.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112647"/>
            <a:ext cx="3299460" cy="172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 indent="-133350">
              <a:lnSpc>
                <a:spcPct val="100000"/>
              </a:lnSpc>
              <a:spcBef>
                <a:spcPts val="100"/>
              </a:spcBef>
              <a:buChar char="•"/>
              <a:tabLst>
                <a:tab pos="146050" algn="l"/>
                <a:tab pos="3222625" algn="l"/>
              </a:tabLst>
            </a:pPr>
            <a:r>
              <a:rPr sz="1800" b="1" dirty="0">
                <a:latin typeface="Times New Roman"/>
                <a:cs typeface="Times New Roman"/>
              </a:rPr>
              <a:t>Observation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Process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2700" marR="1376680">
              <a:lnSpc>
                <a:spcPct val="165100"/>
              </a:lnSpc>
              <a:spcBef>
                <a:spcPts val="490"/>
              </a:spcBef>
              <a:tabLst>
                <a:tab pos="1384300" algn="l"/>
                <a:tab pos="1851025" algn="l"/>
              </a:tabLst>
            </a:pPr>
            <a:r>
              <a:rPr sz="1800" spc="-10" dirty="0">
                <a:latin typeface="Times New Roman"/>
                <a:cs typeface="Times New Roman"/>
              </a:rPr>
              <a:t>Polarity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Consumable,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Size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70736" y="3585972"/>
          <a:ext cx="7973059" cy="2782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2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Sr</a:t>
                      </a:r>
                      <a:r>
                        <a:rPr sz="1800" b="1" spc="-25" dirty="0">
                          <a:latin typeface="Trebuchet MS"/>
                          <a:cs typeface="Trebuchet MS"/>
                        </a:rPr>
                        <a:t> No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739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Welding</a:t>
                      </a:r>
                      <a:r>
                        <a:rPr sz="18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Parameter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791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Observation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569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Low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current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7910">
                        <a:lnSpc>
                          <a:spcPts val="1995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Current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171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Low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arc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length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80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arc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length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70736" y="1143635"/>
          <a:ext cx="7973059" cy="228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2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00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Low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travel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speed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travel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speed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DCEN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Polarity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ts val="1955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Welding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technique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(forehand/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49860" algn="ctr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backhand)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51940" y="5982081"/>
            <a:ext cx="7687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Q.1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Explain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significance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preheat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interpass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temperature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during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5219" y="4228211"/>
            <a:ext cx="5575300" cy="101600"/>
            <a:chOff x="1125219" y="4228211"/>
            <a:chExt cx="5575300" cy="101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219" y="4228211"/>
              <a:ext cx="5575300" cy="101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3319" y="4259072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91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42796" y="1115695"/>
            <a:ext cx="8021955" cy="465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4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NO.</a:t>
            </a:r>
            <a:r>
              <a:rPr sz="1800" b="1" spc="-3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7355D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8415" marR="403225" indent="-6350">
              <a:lnSpc>
                <a:spcPct val="1078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Study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Different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Joint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Types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Selection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Proper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WEP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For </a:t>
            </a:r>
            <a:r>
              <a:rPr sz="1800" b="1" dirty="0">
                <a:latin typeface="Times New Roman"/>
                <a:cs typeface="Times New Roman"/>
              </a:rPr>
              <a:t>Given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Condition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530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get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acquainted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different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joints.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550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joint.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Types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Joints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loads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transferred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member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another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8415" marR="6350">
              <a:lnSpc>
                <a:spcPct val="120100"/>
              </a:lnSpc>
              <a:spcBef>
                <a:spcPts val="50"/>
              </a:spcBef>
            </a:pP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joints.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various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welded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construction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applicable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25" dirty="0">
                <a:latin typeface="Times New Roman"/>
                <a:cs typeface="Times New Roman"/>
              </a:rPr>
              <a:t> 2.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3955" y="1693037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9100" y="0"/>
                </a:lnTo>
              </a:path>
            </a:pathLst>
          </a:custGeom>
          <a:ln w="12700">
            <a:solidFill>
              <a:srgbClr val="4E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051687"/>
            <a:ext cx="8028305" cy="4349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" marR="9525" indent="-6350" algn="just">
              <a:lnSpc>
                <a:spcPct val="121500"/>
              </a:lnSpc>
              <a:spcBef>
                <a:spcPts val="114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configurations</a:t>
            </a:r>
            <a:r>
              <a:rPr sz="1800" spc="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various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illustrated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figures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below. </a:t>
            </a:r>
            <a:r>
              <a:rPr sz="1800" dirty="0">
                <a:latin typeface="Times New Roman"/>
                <a:cs typeface="Times New Roman"/>
              </a:rPr>
              <a:t>Combinations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connect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joint,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depending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upon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strength requirements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loading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conditions.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example,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fillet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groove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welds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frequently </a:t>
            </a:r>
            <a:r>
              <a:rPr sz="1800" dirty="0">
                <a:latin typeface="Times New Roman"/>
                <a:cs typeface="Times New Roman"/>
              </a:rPr>
              <a:t>combined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corner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T-joints.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latin typeface="Times New Roman"/>
                <a:cs typeface="Times New Roman"/>
              </a:rPr>
              <a:t>Design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Considerations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spcBef>
                <a:spcPts val="1135"/>
              </a:spcBef>
            </a:pPr>
            <a:r>
              <a:rPr sz="1800" dirty="0">
                <a:latin typeface="Times New Roman"/>
                <a:cs typeface="Times New Roman"/>
              </a:rPr>
              <a:t>Although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factors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production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operations,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manufacturing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costs,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product </a:t>
            </a:r>
            <a:r>
              <a:rPr sz="1800" dirty="0">
                <a:latin typeface="Times New Roman"/>
                <a:cs typeface="Times New Roman"/>
              </a:rPr>
              <a:t>performance,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appearance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customer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acceptance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influence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but </a:t>
            </a:r>
            <a:r>
              <a:rPr sz="1800" dirty="0">
                <a:latin typeface="Times New Roman"/>
                <a:cs typeface="Times New Roman"/>
              </a:rPr>
              <a:t>overall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said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major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factors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influence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selection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design </a:t>
            </a:r>
            <a:r>
              <a:rPr sz="1800" spc="-20" dirty="0">
                <a:latin typeface="Times New Roman"/>
                <a:cs typeface="Times New Roman"/>
              </a:rPr>
              <a:t>are:</a:t>
            </a:r>
            <a:endParaRPr sz="1800">
              <a:latin typeface="Times New Roman"/>
              <a:cs typeface="Times New Roman"/>
            </a:endParaRPr>
          </a:p>
          <a:p>
            <a:pPr marL="289560" indent="-267970">
              <a:lnSpc>
                <a:spcPct val="100000"/>
              </a:lnSpc>
              <a:spcBef>
                <a:spcPts val="1230"/>
              </a:spcBef>
              <a:buSzPct val="66666"/>
              <a:buAutoNum type="arabicParenR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Load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requirements</a:t>
            </a:r>
            <a:endParaRPr sz="1800">
              <a:latin typeface="Times New Roman"/>
              <a:cs typeface="Times New Roman"/>
            </a:endParaRPr>
          </a:p>
          <a:p>
            <a:pPr marL="289560" indent="-267970">
              <a:lnSpc>
                <a:spcPct val="100000"/>
              </a:lnSpc>
              <a:spcBef>
                <a:spcPts val="1250"/>
              </a:spcBef>
              <a:buSzPct val="66666"/>
              <a:buAutoNum type="arabicParenR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Ease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289560" indent="-267970">
              <a:lnSpc>
                <a:spcPct val="100000"/>
              </a:lnSpc>
              <a:spcBef>
                <a:spcPts val="1225"/>
              </a:spcBef>
              <a:buSzPct val="66666"/>
              <a:buAutoNum type="arabicParenR"/>
              <a:tabLst>
                <a:tab pos="289560" algn="l"/>
              </a:tabLst>
            </a:pPr>
            <a:r>
              <a:rPr sz="1800" spc="-20" dirty="0">
                <a:latin typeface="Times New Roman"/>
                <a:cs typeface="Times New Roman"/>
              </a:rPr>
              <a:t>Cost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4855" y="1143000"/>
            <a:ext cx="8639175" cy="5807075"/>
            <a:chOff x="744855" y="1143000"/>
            <a:chExt cx="8639175" cy="5807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2559" y="3133090"/>
              <a:ext cx="5046980" cy="28576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855" y="1143000"/>
              <a:ext cx="8639175" cy="5807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2880" y="1143000"/>
            <a:ext cx="8040370" cy="5529580"/>
            <a:chOff x="1452880" y="1143000"/>
            <a:chExt cx="8040370" cy="5529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0594" y="3197098"/>
              <a:ext cx="4687442" cy="25676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880" y="1143000"/>
              <a:ext cx="8040370" cy="5529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3955" y="1143000"/>
            <a:ext cx="7835265" cy="50040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05250" y="6290259"/>
            <a:ext cx="1681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(</a:t>
            </a:r>
            <a:r>
              <a:rPr sz="1100" spc="-1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G)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Single-</a:t>
            </a:r>
            <a:r>
              <a:rPr sz="1100" spc="-20" dirty="0">
                <a:latin typeface="Arial MT"/>
                <a:cs typeface="Arial MT"/>
              </a:rPr>
              <a:t>U-</a:t>
            </a:r>
            <a:r>
              <a:rPr sz="1100" dirty="0">
                <a:latin typeface="Arial MT"/>
                <a:cs typeface="Arial MT"/>
              </a:rPr>
              <a:t>Groove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Weld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9504" y="5861304"/>
            <a:ext cx="1252728" cy="12710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8032" y="5885688"/>
            <a:ext cx="1341119" cy="1258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2095" y="4169664"/>
            <a:ext cx="1033271" cy="15666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3800" y="4181856"/>
            <a:ext cx="1036320" cy="15544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98591" y="4169664"/>
            <a:ext cx="682751" cy="13563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29856" y="4443984"/>
            <a:ext cx="2243328" cy="14295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7335" y="2575560"/>
            <a:ext cx="1033272" cy="13563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33800" y="2575560"/>
            <a:ext cx="1021079" cy="13563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48071" y="2575560"/>
            <a:ext cx="1021079" cy="1371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29856" y="2538984"/>
            <a:ext cx="2243328" cy="14264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76144" y="655320"/>
            <a:ext cx="3041904" cy="10363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29856" y="609600"/>
            <a:ext cx="2243328" cy="14447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17591" y="5166360"/>
            <a:ext cx="277367" cy="10972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69969" y="2107184"/>
            <a:ext cx="2744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Black"/>
                <a:cs typeface="Arial Black"/>
              </a:rPr>
              <a:t>(A}</a:t>
            </a:r>
            <a:r>
              <a:rPr sz="900" spc="-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181818"/>
                </a:solidFill>
                <a:latin typeface="Arial Black"/>
                <a:cs typeface="Arial Black"/>
              </a:rPr>
              <a:t>EDGE</a:t>
            </a:r>
            <a:r>
              <a:rPr sz="900" spc="-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181818"/>
                </a:solidFill>
                <a:latin typeface="Arial Black"/>
                <a:cs typeface="Arial Black"/>
              </a:rPr>
              <a:t>WELD</a:t>
            </a:r>
            <a:r>
              <a:rPr sz="900" spc="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Black"/>
                <a:cs typeface="Arial Black"/>
              </a:rPr>
              <a:t>IN</a:t>
            </a:r>
            <a:r>
              <a:rPr sz="900" spc="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181818"/>
                </a:solidFill>
                <a:latin typeface="Arial Black"/>
                <a:cs typeface="Arial Black"/>
              </a:rPr>
              <a:t>A</a:t>
            </a:r>
            <a:r>
              <a:rPr sz="9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181818"/>
                </a:solidFill>
                <a:latin typeface="Arial Black"/>
                <a:cs typeface="Arial Black"/>
              </a:rPr>
              <a:t>FLANGED</a:t>
            </a:r>
            <a:r>
              <a:rPr sz="9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Black"/>
                <a:cs typeface="Arial Black"/>
              </a:rPr>
              <a:t>BUTT</a:t>
            </a:r>
            <a:r>
              <a:rPr sz="9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900" spc="-20" dirty="0">
                <a:solidFill>
                  <a:srgbClr val="181818"/>
                </a:solidFill>
                <a:latin typeface="Arial Black"/>
                <a:cs typeface="Arial Black"/>
              </a:rPr>
              <a:t>JOINT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5420" y="6709410"/>
            <a:ext cx="419734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1035"/>
              </a:lnSpc>
              <a:spcBef>
                <a:spcPts val="100"/>
              </a:spcBef>
            </a:pPr>
            <a:r>
              <a:rPr sz="950" spc="-10" dirty="0">
                <a:solidFill>
                  <a:srgbClr val="232323"/>
                </a:solidFill>
                <a:latin typeface="Arial MT"/>
                <a:cs typeface="Arial MT"/>
              </a:rPr>
              <a:t>Cœnar</a:t>
            </a:r>
            <a:endParaRPr sz="95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sz="1000" spc="-10" dirty="0">
                <a:solidFill>
                  <a:srgbClr val="3F3F3F"/>
                </a:solidFill>
                <a:latin typeface="Arial MT"/>
                <a:cs typeface="Arial MT"/>
              </a:rPr>
              <a:t>Panga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3890" y="6822186"/>
            <a:ext cx="43624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161616"/>
                </a:solidFill>
                <a:latin typeface="Arial MT"/>
                <a:cs typeface="Arial MT"/>
              </a:rPr>
              <a:t>Flare-</a:t>
            </a:r>
            <a:r>
              <a:rPr sz="950" spc="-50" dirty="0">
                <a:solidFill>
                  <a:srgbClr val="161616"/>
                </a:solidFill>
                <a:latin typeface="Arial MT"/>
                <a:cs typeface="Arial MT"/>
              </a:rPr>
              <a:t>V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40506" y="2085340"/>
            <a:ext cx="6400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1F1F1F"/>
                </a:solidFill>
                <a:latin typeface="Arial MT"/>
                <a:cs typeface="Arial MT"/>
              </a:rPr>
              <a:t>Ski›tpe</a:t>
            </a:r>
            <a:r>
              <a:rPr sz="1000" spc="-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F4F90"/>
                </a:solidFill>
                <a:latin typeface="Arial MT"/>
                <a:cs typeface="Arial MT"/>
              </a:rPr>
              <a:t>fillst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972439"/>
            <a:ext cx="8028305" cy="524256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b="1" dirty="0">
                <a:latin typeface="Times New Roman"/>
                <a:cs typeface="Times New Roman"/>
              </a:rPr>
              <a:t>General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Design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Principles</a:t>
            </a:r>
            <a:endParaRPr sz="18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spcBef>
                <a:spcPts val="113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principles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influence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general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considerations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selecting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design </a:t>
            </a:r>
            <a:r>
              <a:rPr sz="1800" spc="-20" dirty="0">
                <a:latin typeface="Times New Roman"/>
                <a:cs typeface="Times New Roman"/>
              </a:rPr>
              <a:t>are:</a:t>
            </a:r>
            <a:endParaRPr sz="1800">
              <a:latin typeface="Times New Roman"/>
              <a:cs typeface="Times New Roman"/>
            </a:endParaRPr>
          </a:p>
          <a:p>
            <a:pPr marL="289560" marR="7620" indent="-268605" algn="just">
              <a:lnSpc>
                <a:spcPct val="100000"/>
              </a:lnSpc>
              <a:spcBef>
                <a:spcPts val="1225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satisfy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stiffness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requirements.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wastes </a:t>
            </a:r>
            <a:r>
              <a:rPr sz="1800" dirty="0">
                <a:latin typeface="Times New Roman"/>
                <a:cs typeface="Times New Roman"/>
              </a:rPr>
              <a:t>materials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shipping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costs.</a:t>
            </a:r>
            <a:endParaRPr sz="1800">
              <a:latin typeface="Times New Roman"/>
              <a:cs typeface="Times New Roman"/>
            </a:endParaRPr>
          </a:p>
          <a:p>
            <a:pPr marL="289560" indent="-267970">
              <a:lnSpc>
                <a:spcPct val="100000"/>
              </a:lnSpc>
              <a:spcBef>
                <a:spcPts val="1225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factor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safety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design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unduly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high.</a:t>
            </a:r>
            <a:endParaRPr sz="1800">
              <a:latin typeface="Times New Roman"/>
              <a:cs typeface="Times New Roman"/>
            </a:endParaRPr>
          </a:p>
          <a:p>
            <a:pPr marL="289560" indent="-267970">
              <a:lnSpc>
                <a:spcPct val="100000"/>
              </a:lnSpc>
              <a:spcBef>
                <a:spcPts val="1230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Symmetric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sections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efficiently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resist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bending.</a:t>
            </a:r>
            <a:endParaRPr sz="1800">
              <a:latin typeface="Times New Roman"/>
              <a:cs typeface="Times New Roman"/>
            </a:endParaRPr>
          </a:p>
          <a:p>
            <a:pPr marL="289560" indent="-267970">
              <a:lnSpc>
                <a:spcPct val="100000"/>
              </a:lnSpc>
              <a:spcBef>
                <a:spcPts val="1220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Rigidity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stiffness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minimise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weight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material.</a:t>
            </a:r>
            <a:endParaRPr sz="1800">
              <a:latin typeface="Times New Roman"/>
              <a:cs typeface="Times New Roman"/>
            </a:endParaRPr>
          </a:p>
          <a:p>
            <a:pPr marL="289560" indent="-267970">
              <a:lnSpc>
                <a:spcPct val="100000"/>
              </a:lnSpc>
              <a:spcBef>
                <a:spcPts val="1230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Tubular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sections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diagonal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bracing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resisting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torsional</a:t>
            </a:r>
            <a:r>
              <a:rPr sz="1800" spc="-10" dirty="0">
                <a:latin typeface="Times New Roman"/>
                <a:cs typeface="Times New Roman"/>
              </a:rPr>
              <a:t> loading.</a:t>
            </a:r>
            <a:endParaRPr sz="1800">
              <a:latin typeface="Times New Roman"/>
              <a:cs typeface="Times New Roman"/>
            </a:endParaRPr>
          </a:p>
          <a:p>
            <a:pPr marL="289560" marR="5080" indent="-268605" algn="just">
              <a:lnSpc>
                <a:spcPct val="100000"/>
              </a:lnSpc>
              <a:spcBef>
                <a:spcPts val="1225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Standard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rolled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sections,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bar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economy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availability.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helpful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balancing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member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neutral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axis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during welding.</a:t>
            </a:r>
            <a:endParaRPr sz="1800">
              <a:latin typeface="Times New Roman"/>
              <a:cs typeface="Times New Roman"/>
            </a:endParaRPr>
          </a:p>
          <a:p>
            <a:pPr marL="289560" marR="13335" indent="-268605" algn="just">
              <a:lnSpc>
                <a:spcPct val="100000"/>
              </a:lnSpc>
              <a:spcBef>
                <a:spcPts val="1225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Plan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minimise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pieces.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assembly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time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63472" y="1279271"/>
          <a:ext cx="8397240" cy="5309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Sr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Content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Course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Hours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CLOs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BCC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Welding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Terms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Definitions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CLO1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6839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Arc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striking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practice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arc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physics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6839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CLO1,CLO3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9050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4980" marR="240029" indent="-1487805">
                        <a:lnSpc>
                          <a:spcPts val="2060"/>
                        </a:lnSpc>
                        <a:spcBef>
                          <a:spcPts val="53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 effect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welding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parameters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weld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bead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SMAW.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794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CLO1,CLO3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732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60425" marR="153035" indent="-692150">
                        <a:lnSpc>
                          <a:spcPts val="2090"/>
                        </a:lnSpc>
                        <a:spcBef>
                          <a:spcPts val="45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different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joint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types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Selection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 proper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WEP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given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condition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CLO1,CLO6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4732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different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metal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reactions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4732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CLO2,CLO5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22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 NDT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&amp; Hands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on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DPT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22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95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microstructure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joint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(CS)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95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9050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586230" marR="307975" indent="-1259205">
                        <a:lnSpc>
                          <a:spcPts val="206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Welding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Test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Coupon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Performance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Mechanical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Testing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4769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CLO2,CLO3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6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Preparation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WPS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PQR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6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CLO5,CLO6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Welding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symbols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9906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CLO1,CLO3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954151"/>
            <a:ext cx="8030845" cy="538861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89560" indent="-267970">
              <a:lnSpc>
                <a:spcPct val="100000"/>
              </a:lnSpc>
              <a:spcBef>
                <a:spcPts val="1320"/>
              </a:spcBef>
              <a:buSzPct val="66666"/>
              <a:buAutoNum type="arabicPeriod" startAt="8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Consider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back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gouging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back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grinding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back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preparation.</a:t>
            </a:r>
            <a:endParaRPr sz="1800">
              <a:latin typeface="Times New Roman"/>
              <a:cs typeface="Times New Roman"/>
            </a:endParaRPr>
          </a:p>
          <a:p>
            <a:pPr marL="289560" indent="-267970">
              <a:lnSpc>
                <a:spcPct val="100000"/>
              </a:lnSpc>
              <a:spcBef>
                <a:spcPts val="1225"/>
              </a:spcBef>
              <a:buSzPct val="66666"/>
              <a:buAutoNum type="arabicPeriod" startAt="8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Create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corner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bending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rather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pieces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together.</a:t>
            </a:r>
            <a:endParaRPr sz="1800">
              <a:latin typeface="Times New Roman"/>
              <a:cs typeface="Times New Roman"/>
            </a:endParaRPr>
          </a:p>
          <a:p>
            <a:pPr marL="289560" indent="-267970">
              <a:lnSpc>
                <a:spcPct val="100000"/>
              </a:lnSpc>
              <a:spcBef>
                <a:spcPts val="1225"/>
              </a:spcBef>
              <a:buSzPct val="66666"/>
              <a:buAutoNum type="arabicPeriod" startAt="8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Bend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flanges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rather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flanges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it.</a:t>
            </a:r>
            <a:endParaRPr sz="1800">
              <a:latin typeface="Times New Roman"/>
              <a:cs typeface="Times New Roman"/>
            </a:endParaRPr>
          </a:p>
          <a:p>
            <a:pPr marL="289560" marR="8890" indent="-268605" algn="just">
              <a:lnSpc>
                <a:spcPct val="100000"/>
              </a:lnSpc>
              <a:spcBef>
                <a:spcPts val="1230"/>
              </a:spcBef>
              <a:buSzPct val="66666"/>
              <a:buAutoNum type="arabicPeriod" startAt="8"/>
              <a:tabLst>
                <a:tab pos="289560" algn="l"/>
              </a:tabLst>
            </a:pPr>
            <a:r>
              <a:rPr sz="1800" spc="-10" dirty="0">
                <a:latin typeface="Times New Roman"/>
                <a:cs typeface="Times New Roman"/>
              </a:rPr>
              <a:t>Use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surfacing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inexpensive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material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wear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resistance,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corrosion </a:t>
            </a:r>
            <a:r>
              <a:rPr sz="1800" dirty="0">
                <a:latin typeface="Times New Roman"/>
                <a:cs typeface="Times New Roman"/>
              </a:rPr>
              <a:t>resistance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desired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instead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expensive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component.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800" b="1" dirty="0">
                <a:latin typeface="Times New Roman"/>
                <a:cs typeface="Times New Roman"/>
              </a:rPr>
              <a:t>Specific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Joint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Design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Principles</a:t>
            </a:r>
            <a:endParaRPr sz="1800">
              <a:latin typeface="Times New Roman"/>
              <a:cs typeface="Times New Roman"/>
            </a:endParaRPr>
          </a:p>
          <a:p>
            <a:pPr marL="289560" marR="9525" indent="-268605" algn="just">
              <a:lnSpc>
                <a:spcPct val="100000"/>
              </a:lnSpc>
              <a:spcBef>
                <a:spcPts val="1200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minimum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deposited.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However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joint </a:t>
            </a:r>
            <a:r>
              <a:rPr sz="1800" dirty="0">
                <a:latin typeface="Times New Roman"/>
                <a:cs typeface="Times New Roman"/>
              </a:rPr>
              <a:t>root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accessibility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shall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considered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selecting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groove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angle.</a:t>
            </a:r>
            <a:endParaRPr sz="1800">
              <a:latin typeface="Times New Roman"/>
              <a:cs typeface="Times New Roman"/>
            </a:endParaRPr>
          </a:p>
          <a:p>
            <a:pPr marL="289560" marR="5080" indent="-268605" algn="just">
              <a:lnSpc>
                <a:spcPct val="100000"/>
              </a:lnSpc>
              <a:spcBef>
                <a:spcPts val="1225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Double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“V”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configuration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thick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75-100mm.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Narrow </a:t>
            </a:r>
            <a:r>
              <a:rPr sz="1800" dirty="0">
                <a:latin typeface="Times New Roman"/>
                <a:cs typeface="Times New Roman"/>
              </a:rPr>
              <a:t>groove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thickness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above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100mm.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However,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economics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eld </a:t>
            </a:r>
            <a:r>
              <a:rPr sz="1800" dirty="0">
                <a:latin typeface="Times New Roman"/>
                <a:cs typeface="Times New Roman"/>
              </a:rPr>
              <a:t>edge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preparation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shall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considered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selecting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type.</a:t>
            </a:r>
            <a:endParaRPr sz="1800">
              <a:latin typeface="Times New Roman"/>
              <a:cs typeface="Times New Roman"/>
            </a:endParaRPr>
          </a:p>
          <a:p>
            <a:pPr marL="289560" marR="8255" indent="-268605" algn="just">
              <a:lnSpc>
                <a:spcPct val="100000"/>
              </a:lnSpc>
              <a:spcBef>
                <a:spcPts val="1225"/>
              </a:spcBef>
              <a:buSzPct val="66666"/>
              <a:buAutoNum type="arabicPeriod"/>
              <a:tabLst>
                <a:tab pos="289560" algn="l"/>
              </a:tabLst>
            </a:pPr>
            <a:r>
              <a:rPr sz="1800" dirty="0">
                <a:latin typeface="Times New Roman"/>
                <a:cs typeface="Times New Roman"/>
              </a:rPr>
              <a:t>Distortion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considered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weldment.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joint,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stiffeners</a:t>
            </a:r>
            <a:r>
              <a:rPr sz="1800" spc="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requirement,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sequencing,</a:t>
            </a:r>
            <a:r>
              <a:rPr sz="1800" spc="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welding,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simultaneous welding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symmetric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objects,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shall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considered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during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distortion.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109599"/>
            <a:ext cx="8022590" cy="491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670" algn="l"/>
              </a:tabLst>
            </a:pPr>
            <a:r>
              <a:rPr sz="1200" spc="-25" dirty="0">
                <a:latin typeface="Times New Roman"/>
                <a:cs typeface="Times New Roman"/>
              </a:rPr>
              <a:t>4.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Make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maximum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joint.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Several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joined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pass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weld.</a:t>
            </a:r>
            <a:endParaRPr sz="1800">
              <a:latin typeface="Times New Roman"/>
              <a:cs typeface="Times New Roman"/>
            </a:endParaRPr>
          </a:p>
          <a:p>
            <a:pPr marL="280670" marR="139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E.g.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location,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 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figure.</a:t>
            </a:r>
            <a:endParaRPr sz="1800">
              <a:latin typeface="Times New Roman"/>
              <a:cs typeface="Times New Roman"/>
            </a:endParaRPr>
          </a:p>
          <a:p>
            <a:pPr marL="280670" indent="-267970">
              <a:lnSpc>
                <a:spcPct val="100000"/>
              </a:lnSpc>
              <a:spcBef>
                <a:spcPts val="1225"/>
              </a:spcBef>
              <a:buSzPct val="66666"/>
              <a:buAutoNum type="arabicPeriod" startAt="5"/>
              <a:tabLst>
                <a:tab pos="280670" algn="l"/>
              </a:tabLst>
            </a:pPr>
            <a:r>
              <a:rPr sz="1800" dirty="0">
                <a:latin typeface="Times New Roman"/>
                <a:cs typeface="Times New Roman"/>
              </a:rPr>
              <a:t>Fillet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always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shear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stress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throat.</a:t>
            </a:r>
            <a:endParaRPr sz="1800">
              <a:latin typeface="Times New Roman"/>
              <a:cs typeface="Times New Roman"/>
            </a:endParaRPr>
          </a:p>
          <a:p>
            <a:pPr marL="280670" marR="10795" indent="-268605" algn="just">
              <a:lnSpc>
                <a:spcPct val="99700"/>
              </a:lnSpc>
              <a:spcBef>
                <a:spcPts val="1235"/>
              </a:spcBef>
              <a:buSzPct val="66666"/>
              <a:buAutoNum type="arabicPeriod" startAt="5"/>
              <a:tabLst>
                <a:tab pos="280670" algn="l"/>
              </a:tabLst>
            </a:pPr>
            <a:r>
              <a:rPr sz="1800" dirty="0">
                <a:latin typeface="Times New Roman"/>
                <a:cs typeface="Times New Roman"/>
              </a:rPr>
              <a:t>Component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way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performed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easily.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made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faster,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better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economically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easily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accessible.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butt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accessibility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generally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gained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compromising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groove </a:t>
            </a:r>
            <a:r>
              <a:rPr sz="1800" spc="-10" dirty="0">
                <a:latin typeface="Times New Roman"/>
                <a:cs typeface="Times New Roman"/>
              </a:rPr>
              <a:t>angle </a:t>
            </a:r>
            <a:r>
              <a:rPr sz="1800" dirty="0">
                <a:latin typeface="Times New Roman"/>
                <a:cs typeface="Times New Roman"/>
              </a:rPr>
              <a:t>and root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opening.</a:t>
            </a:r>
            <a:endParaRPr sz="1800">
              <a:latin typeface="Times New Roman"/>
              <a:cs typeface="Times New Roman"/>
            </a:endParaRPr>
          </a:p>
          <a:p>
            <a:pPr marL="280670" marR="10160" indent="-268605" algn="just">
              <a:lnSpc>
                <a:spcPct val="100000"/>
              </a:lnSpc>
              <a:spcBef>
                <a:spcPts val="1220"/>
              </a:spcBef>
              <a:buSzPct val="66666"/>
              <a:buAutoNum type="arabicPeriod" startAt="5"/>
              <a:tabLst>
                <a:tab pos="280670" algn="l"/>
              </a:tabLst>
            </a:pPr>
            <a:r>
              <a:rPr sz="1800" dirty="0">
                <a:latin typeface="Times New Roman"/>
                <a:cs typeface="Times New Roman"/>
              </a:rPr>
              <a:t>Where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intermittent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fillet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satisfactory,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means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reducing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operations.</a:t>
            </a:r>
            <a:endParaRPr sz="1800">
              <a:latin typeface="Times New Roman"/>
              <a:cs typeface="Times New Roman"/>
            </a:endParaRPr>
          </a:p>
          <a:p>
            <a:pPr marL="280670" marR="5080" indent="-268605" algn="just">
              <a:lnSpc>
                <a:spcPct val="100000"/>
              </a:lnSpc>
              <a:spcBef>
                <a:spcPts val="1230"/>
              </a:spcBef>
              <a:buSzPct val="66666"/>
              <a:buAutoNum type="arabicPeriod" startAt="5"/>
              <a:tabLst>
                <a:tab pos="280670" algn="l"/>
              </a:tabLst>
            </a:pPr>
            <a:r>
              <a:rPr sz="1800" dirty="0">
                <a:latin typeface="Times New Roman"/>
                <a:cs typeface="Times New Roman"/>
              </a:rPr>
              <a:t>Where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possible,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square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groove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butt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deeper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penetration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processes.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cycle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drastically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better </a:t>
            </a:r>
            <a:r>
              <a:rPr sz="1800" dirty="0">
                <a:latin typeface="Times New Roman"/>
                <a:cs typeface="Times New Roman"/>
              </a:rPr>
              <a:t>distortion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groove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joints.</a:t>
            </a:r>
            <a:endParaRPr sz="1800">
              <a:latin typeface="Times New Roman"/>
              <a:cs typeface="Times New Roman"/>
            </a:endParaRPr>
          </a:p>
          <a:p>
            <a:pPr marL="280670" marR="13335" indent="-268605" algn="just">
              <a:lnSpc>
                <a:spcPct val="100000"/>
              </a:lnSpc>
              <a:spcBef>
                <a:spcPts val="1225"/>
              </a:spcBef>
              <a:buSzPct val="66666"/>
              <a:buAutoNum type="arabicPeriod" startAt="5"/>
              <a:tabLst>
                <a:tab pos="280670" algn="l"/>
              </a:tabLst>
            </a:pP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equivalent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strength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continuous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fillet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a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given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less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costly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sized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intermittent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fillet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1109599"/>
            <a:ext cx="80187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080" indent="-268605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10.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Wherever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possible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manual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shall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converted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semiautomatic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machine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cycle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increase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repeatability.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derive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maximum </a:t>
            </a:r>
            <a:r>
              <a:rPr sz="1800" dirty="0">
                <a:latin typeface="Times New Roman"/>
                <a:cs typeface="Times New Roman"/>
              </a:rPr>
              <a:t>advantage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automatic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better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continuous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rather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several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short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2796" y="3692144"/>
            <a:ext cx="8309609" cy="209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 indent="-282575">
              <a:lnSpc>
                <a:spcPct val="100000"/>
              </a:lnSpc>
              <a:spcBef>
                <a:spcPts val="100"/>
              </a:spcBef>
              <a:buFont typeface="Segoe UI Symbol"/>
              <a:buChar char="➢"/>
              <a:tabLst>
                <a:tab pos="3041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Exercise: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800" b="1" dirty="0">
                <a:latin typeface="Times New Roman"/>
                <a:cs typeface="Times New Roman"/>
              </a:rPr>
              <a:t>Q.1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Suggest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proper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WEP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given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10" dirty="0">
                <a:latin typeface="Times New Roman"/>
                <a:cs typeface="Times New Roman"/>
              </a:rPr>
              <a:t> conditions.</a:t>
            </a:r>
            <a:endParaRPr sz="1800">
              <a:latin typeface="Times New Roman"/>
              <a:cs typeface="Times New Roman"/>
            </a:endParaRPr>
          </a:p>
          <a:p>
            <a:pPr marL="186055" indent="-164465">
              <a:lnSpc>
                <a:spcPct val="100000"/>
              </a:lnSpc>
              <a:spcBef>
                <a:spcPts val="1805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b="1" dirty="0">
                <a:latin typeface="Times New Roman"/>
                <a:cs typeface="Times New Roman"/>
              </a:rPr>
              <a:t>Full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fusion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butt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joint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10mm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thickness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/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Full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fusion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butt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joint of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25mm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thickness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  <a:p>
            <a:pPr marL="186055" indent="-16446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86055" algn="l"/>
              </a:tabLst>
            </a:pPr>
            <a:r>
              <a:rPr sz="1200" b="1" dirty="0">
                <a:latin typeface="Times New Roman"/>
                <a:cs typeface="Times New Roman"/>
              </a:rPr>
              <a:t>Butt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joint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100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mm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thickness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21590" marR="76835">
              <a:lnSpc>
                <a:spcPts val="2090"/>
              </a:lnSpc>
              <a:spcBef>
                <a:spcPts val="560"/>
              </a:spcBef>
            </a:pPr>
            <a:r>
              <a:rPr sz="1800" b="1" dirty="0">
                <a:latin typeface="Arial"/>
                <a:cs typeface="Arial"/>
              </a:rPr>
              <a:t>Q.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consumable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estimation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material,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50mm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thick,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double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</a:t>
            </a:r>
            <a:r>
              <a:rPr sz="1800" b="1" spc="-20" dirty="0">
                <a:latin typeface="Arial"/>
                <a:cs typeface="Arial"/>
              </a:rPr>
              <a:t> butt </a:t>
            </a:r>
            <a:r>
              <a:rPr sz="1800" b="1" dirty="0">
                <a:latin typeface="Arial"/>
                <a:cs typeface="Arial"/>
              </a:rPr>
              <a:t>joint,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25000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seam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length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welded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SMAW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115695"/>
            <a:ext cx="8651875" cy="416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4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NO.</a:t>
            </a:r>
            <a:r>
              <a:rPr sz="1800" b="1" spc="-3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7355D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4243070">
              <a:lnSpc>
                <a:spcPct val="1544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Study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different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metal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reactions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960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get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acquainted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different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reactions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occurs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welding.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Times New Roman"/>
                <a:cs typeface="Times New Roman"/>
              </a:rPr>
              <a:t>Theory: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200"/>
              </a:lnSpc>
              <a:spcBef>
                <a:spcPts val="380"/>
              </a:spcBef>
            </a:pP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solidifies,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series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events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occur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largely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microstructure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weldment.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events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reactions,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liquid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(slag)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 </a:t>
            </a:r>
            <a:r>
              <a:rPr sz="1800" dirty="0">
                <a:latin typeface="Times New Roman"/>
                <a:cs typeface="Times New Roman"/>
              </a:rPr>
              <a:t>reaction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reaction.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5855" y="3745484"/>
            <a:ext cx="5575300" cy="101600"/>
            <a:chOff x="1125855" y="3745484"/>
            <a:chExt cx="5575300" cy="101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855" y="3745484"/>
              <a:ext cx="5575300" cy="101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3955" y="3776345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91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969391"/>
            <a:ext cx="8652510" cy="420878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0"/>
              </a:spcBef>
            </a:pP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process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cleanliness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weld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21800"/>
              </a:lnSpc>
              <a:spcBef>
                <a:spcPts val="680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fusion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application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flame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faying </a:t>
            </a:r>
            <a:r>
              <a:rPr sz="1800" dirty="0">
                <a:latin typeface="Times New Roman"/>
                <a:cs typeface="Times New Roman"/>
              </a:rPr>
              <a:t>surfaces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plates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welded.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metals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become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reactive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atmospheric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nitrogen,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hydrogen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oxygen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present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arc </a:t>
            </a:r>
            <a:r>
              <a:rPr sz="1800" dirty="0">
                <a:latin typeface="Times New Roman"/>
                <a:cs typeface="Times New Roman"/>
              </a:rPr>
              <a:t>environment.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either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get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dissolved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compound.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both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cases,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adversely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soundness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 and mechanical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performance. </a:t>
            </a:r>
            <a:r>
              <a:rPr sz="1800" dirty="0">
                <a:latin typeface="Times New Roman"/>
                <a:cs typeface="Times New Roman"/>
              </a:rPr>
              <a:t>Therefore,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various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approaches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protect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atmospheric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gases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developing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envelop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inactive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(GMAW,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SMAW)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inert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(TIGW,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MIGW) </a:t>
            </a:r>
            <a:r>
              <a:rPr sz="1800" dirty="0">
                <a:latin typeface="Times New Roman"/>
                <a:cs typeface="Times New Roman"/>
              </a:rPr>
              <a:t>around arc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vacuum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(EBW), covering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flux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slag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(SAW,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ESW).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effectiveness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protection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different.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That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adverse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effect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ofatmospheric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processes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(Fig.5.1).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696" y="3913731"/>
            <a:ext cx="5681980" cy="31121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765"/>
              </a:spcBef>
              <a:tabLst>
                <a:tab pos="4626610" algn="l"/>
              </a:tabLst>
            </a:pPr>
            <a:r>
              <a:rPr sz="1000" dirty="0">
                <a:latin typeface="Times New Roman"/>
                <a:cs typeface="Times New Roman"/>
              </a:rPr>
              <a:t>Fig.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5.1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Schematic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diagram</a:t>
            </a:r>
            <a:r>
              <a:rPr sz="1000" spc="-10" dirty="0">
                <a:latin typeface="Times New Roman"/>
                <a:cs typeface="Times New Roman"/>
              </a:rPr>
              <a:t> showing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nitrogen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oxygen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different</a:t>
            </a:r>
            <a:r>
              <a:rPr sz="1000" dirty="0">
                <a:latin typeface="Times New Roman"/>
                <a:cs typeface="Times New Roman"/>
              </a:rPr>
              <a:t>	welding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processes</a:t>
            </a:r>
            <a:endParaRPr sz="1000">
              <a:latin typeface="Times New Roman"/>
              <a:cs typeface="Times New Roman"/>
            </a:endParaRPr>
          </a:p>
          <a:p>
            <a:pPr marL="127000" marR="43180">
              <a:lnSpc>
                <a:spcPct val="95000"/>
              </a:lnSpc>
              <a:spcBef>
                <a:spcPts val="855"/>
              </a:spcBef>
            </a:pPr>
            <a:r>
              <a:rPr sz="1200" dirty="0">
                <a:latin typeface="Times New Roman"/>
                <a:cs typeface="Times New Roman"/>
              </a:rPr>
              <a:t>Amongst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commonly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processes,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cleanest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(having </a:t>
            </a:r>
            <a:r>
              <a:rPr sz="1200" dirty="0">
                <a:latin typeface="Times New Roman"/>
                <a:cs typeface="Times New Roman"/>
              </a:rPr>
              <a:t>minimum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nitrogen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oxygen)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tungsten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(GTAW)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important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factors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associated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GTAW: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a) short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length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stable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10" dirty="0">
                <a:latin typeface="Times New Roman"/>
                <a:cs typeface="Times New Roman"/>
              </a:rPr>
              <a:t>non-</a:t>
            </a:r>
            <a:r>
              <a:rPr sz="1200" dirty="0">
                <a:latin typeface="Times New Roman"/>
                <a:cs typeface="Times New Roman"/>
              </a:rPr>
              <a:t>consumable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tungsten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electrode.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combination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short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stable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none-</a:t>
            </a:r>
            <a:r>
              <a:rPr sz="1200" dirty="0">
                <a:latin typeface="Times New Roman"/>
                <a:cs typeface="Times New Roman"/>
              </a:rPr>
              <a:t>consumable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tungsten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electrode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results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shielding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and </a:t>
            </a:r>
            <a:r>
              <a:rPr sz="1200" dirty="0">
                <a:latin typeface="Times New Roman"/>
                <a:cs typeface="Times New Roman"/>
              </a:rPr>
              <a:t>protection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pool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inert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restricts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entry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atmospheric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gases 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zone.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metal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(GMAW)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offers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clean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 not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clean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produced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GTAW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because 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GMAW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 length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somewhat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greater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arc </a:t>
            </a:r>
            <a:r>
              <a:rPr sz="1200" dirty="0">
                <a:latin typeface="Times New Roman"/>
                <a:cs typeface="Times New Roman"/>
              </a:rPr>
              <a:t>stability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poorer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GTAW.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Submerged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(SAW)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joints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usually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</a:t>
            </a:r>
            <a:r>
              <a:rPr sz="1200" spc="-25" dirty="0">
                <a:latin typeface="Times New Roman"/>
                <a:cs typeface="Times New Roman"/>
              </a:rPr>
              <a:t> in </a:t>
            </a:r>
            <a:r>
              <a:rPr sz="1200" dirty="0">
                <a:latin typeface="Times New Roman"/>
                <a:cs typeface="Times New Roman"/>
              </a:rPr>
              <a:t>oxygen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nitrogen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because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SAW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flux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containing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mostly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metallic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oxides.</a:t>
            </a:r>
            <a:endParaRPr sz="1200">
              <a:latin typeface="Times New Roman"/>
              <a:cs typeface="Times New Roman"/>
            </a:endParaRPr>
          </a:p>
          <a:p>
            <a:pPr marL="127000">
              <a:lnSpc>
                <a:spcPts val="1310"/>
              </a:lnSpc>
            </a:pP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oxides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decompose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release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oxygen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zone.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self-</a:t>
            </a:r>
            <a:r>
              <a:rPr sz="1200" dirty="0">
                <a:latin typeface="Times New Roman"/>
                <a:cs typeface="Times New Roman"/>
              </a:rPr>
              <a:t>shielded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fluxed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cored</a:t>
            </a:r>
            <a:endParaRPr sz="1200">
              <a:latin typeface="Times New Roman"/>
              <a:cs typeface="Times New Roman"/>
            </a:endParaRPr>
          </a:p>
          <a:p>
            <a:pPr marL="127000">
              <a:lnSpc>
                <a:spcPts val="1405"/>
              </a:lnSpc>
            </a:pPr>
            <a:r>
              <a:rPr sz="1200" dirty="0">
                <a:latin typeface="Times New Roman"/>
                <a:cs typeface="Times New Roman"/>
              </a:rPr>
              <a:t>metal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electrodes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fluxes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de-oxidizer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127000" marR="459740">
              <a:lnSpc>
                <a:spcPts val="1370"/>
              </a:lnSpc>
              <a:spcBef>
                <a:spcPts val="105"/>
              </a:spcBef>
            </a:pPr>
            <a:r>
              <a:rPr sz="1200" dirty="0">
                <a:latin typeface="Times New Roman"/>
                <a:cs typeface="Times New Roman"/>
              </a:rPr>
              <a:t>slag </a:t>
            </a:r>
            <a:r>
              <a:rPr sz="1200" spc="-10" dirty="0">
                <a:latin typeface="Times New Roman"/>
                <a:cs typeface="Times New Roman"/>
              </a:rPr>
              <a:t>formers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protect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pool.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However,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self-shielded </a:t>
            </a:r>
            <a:r>
              <a:rPr sz="1200" dirty="0">
                <a:latin typeface="Times New Roman"/>
                <a:cs typeface="Times New Roman"/>
              </a:rPr>
              <a:t>fluxed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clean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those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GMAW.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80"/>
              </a:spcBef>
            </a:pPr>
            <a:r>
              <a:rPr sz="2700" baseline="-9259" dirty="0">
                <a:latin typeface="Times New Roman"/>
                <a:cs typeface="Times New Roman"/>
              </a:rPr>
              <a:t>!</a:t>
            </a:r>
            <a:r>
              <a:rPr sz="1400" b="1" dirty="0">
                <a:latin typeface="Times New Roman"/>
                <a:cs typeface="Times New Roman"/>
              </a:rPr>
              <a:t>Effect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 </a:t>
            </a:r>
            <a:r>
              <a:rPr sz="1400" b="1" spc="-10" dirty="0">
                <a:latin typeface="Times New Roman"/>
                <a:cs typeface="Times New Roman"/>
              </a:rPr>
              <a:t>atmospheric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gases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weld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joint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553" y="1143000"/>
            <a:ext cx="5853176" cy="274281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502537"/>
            <a:ext cx="8655685" cy="4706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marR="5080" indent="-6350" algn="just">
              <a:lnSpc>
                <a:spcPct val="121800"/>
              </a:lnSpc>
              <a:spcBef>
                <a:spcPts val="11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(atmospheric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dissolved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liquid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soundness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joint.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oxygen,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hydrogen,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nitrogen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commonly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present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liquid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metal.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Both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oxygen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hydrogen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important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ferrous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non-ferrous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metals;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mostly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decomposition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water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vapours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(H2O)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Oxygen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reacts with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carbon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steel 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CO2.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These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escape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solidification;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solidification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encountered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processes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get </a:t>
            </a:r>
            <a:r>
              <a:rPr sz="1800" dirty="0">
                <a:latin typeface="Times New Roman"/>
                <a:cs typeface="Times New Roman"/>
              </a:rPr>
              <a:t>trapped.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gaseous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defects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weldment,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porosity,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blowhole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Chances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defects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further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difference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solubility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liquid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solid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high.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Oxygen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reacts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aluminium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refractory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alumina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forms </a:t>
            </a:r>
            <a:r>
              <a:rPr sz="1800" dirty="0">
                <a:latin typeface="Times New Roman"/>
                <a:cs typeface="Times New Roman"/>
              </a:rPr>
              <a:t>inclusions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weldability.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It’s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shielding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arc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either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inert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inactive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gases.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source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nitrogen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atmosphere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form </a:t>
            </a:r>
            <a:r>
              <a:rPr sz="1800" dirty="0">
                <a:latin typeface="Times New Roman"/>
                <a:cs typeface="Times New Roman"/>
              </a:rPr>
              <a:t>nitrides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 creates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fewer problems. Hydrogen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problem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creator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steel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aluminium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high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liquid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solid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solubility.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steel,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892" y="1054735"/>
            <a:ext cx="864044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besides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porosity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blow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holes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hydrogen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problem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cracking even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present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very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small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whereas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case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aluminium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hydrogen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causes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hole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porosity.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2796" y="2740660"/>
            <a:ext cx="8650605" cy="303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6985" indent="-6350" algn="just">
              <a:lnSpc>
                <a:spcPct val="1223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Oxides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nitrides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formed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gases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removed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weld,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site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weak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inclusions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turn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lower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performance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joint</a:t>
            </a:r>
            <a:endParaRPr sz="1800">
              <a:latin typeface="Times New Roman"/>
              <a:cs typeface="Times New Roman"/>
            </a:endParaRPr>
          </a:p>
          <a:p>
            <a:pPr marL="18415" algn="just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Times New Roman"/>
                <a:cs typeface="Times New Roman"/>
              </a:rPr>
              <a:t>e.g.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iron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reacts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nitrogen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hard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brittle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needle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iron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nitride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(Fe4N).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These</a:t>
            </a:r>
            <a:endParaRPr sz="1800">
              <a:latin typeface="Times New Roman"/>
              <a:cs typeface="Times New Roman"/>
            </a:endParaRPr>
          </a:p>
          <a:p>
            <a:pPr marL="18415" marR="5080" algn="just">
              <a:lnSpc>
                <a:spcPct val="121600"/>
              </a:lnSpc>
              <a:spcBef>
                <a:spcPts val="15"/>
              </a:spcBef>
            </a:pPr>
            <a:r>
              <a:rPr sz="1800" dirty="0">
                <a:latin typeface="Times New Roman"/>
                <a:cs typeface="Times New Roman"/>
              </a:rPr>
              <a:t>needle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micro-</a:t>
            </a:r>
            <a:r>
              <a:rPr sz="1800" dirty="0">
                <a:latin typeface="Times New Roman"/>
                <a:cs typeface="Times New Roman"/>
              </a:rPr>
              <a:t>constituents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offer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stress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concentration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tip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matrix </a:t>
            </a:r>
            <a:r>
              <a:rPr sz="1800" dirty="0">
                <a:latin typeface="Times New Roman"/>
                <a:cs typeface="Times New Roman"/>
              </a:rPr>
              <a:t>interface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external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tensile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stresses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facilitate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easy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nucleation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propagation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crack,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therefore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fracture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occurs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limited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elongation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(ductility).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Similar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reduction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performance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joints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having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oxygen/oxide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content. </a:t>
            </a:r>
            <a:r>
              <a:rPr sz="1800" dirty="0">
                <a:latin typeface="Times New Roman"/>
                <a:cs typeface="Times New Roman"/>
              </a:rPr>
              <a:t>However,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N2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known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tensile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strength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formation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hardness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brittle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iron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nitride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needles.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696" y="3695192"/>
            <a:ext cx="5667375" cy="2602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Times New Roman"/>
                <a:cs typeface="Times New Roman"/>
              </a:rPr>
              <a:t>Fig.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5.2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Influence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oxygen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nitrogen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impurities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mechanical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properties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steel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weld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joints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0" marR="43180">
              <a:lnSpc>
                <a:spcPct val="89000"/>
              </a:lnSpc>
            </a:pPr>
            <a:r>
              <a:rPr sz="1200" spc="-10" dirty="0">
                <a:latin typeface="Times New Roman"/>
                <a:cs typeface="Times New Roman"/>
              </a:rPr>
              <a:t>Additionally,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inclusions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oxygen,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nitrogen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hydrogen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break</a:t>
            </a:r>
            <a:r>
              <a:rPr sz="1200" spc="-25" dirty="0">
                <a:latin typeface="Times New Roman"/>
                <a:cs typeface="Times New Roman"/>
              </a:rPr>
              <a:t> the </a:t>
            </a:r>
            <a:r>
              <a:rPr sz="1200" spc="-10" dirty="0">
                <a:latin typeface="Times New Roman"/>
                <a:cs typeface="Times New Roman"/>
              </a:rPr>
              <a:t>discontinuity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matrix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decreases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effective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load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resisting</a:t>
            </a:r>
            <a:r>
              <a:rPr sz="1200" spc="-10" dirty="0">
                <a:latin typeface="Times New Roman"/>
                <a:cs typeface="Times New Roman"/>
              </a:rPr>
              <a:t> cross </a:t>
            </a:r>
            <a:r>
              <a:rPr sz="1200" dirty="0">
                <a:latin typeface="Times New Roman"/>
                <a:cs typeface="Times New Roman"/>
              </a:rPr>
              <a:t>section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area.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Reduction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load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resisting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cross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sectional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lowers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load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carrying capacity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welds. Nitrogen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austenite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stabilizer</a:t>
            </a:r>
            <a:r>
              <a:rPr sz="1200" dirty="0">
                <a:latin typeface="Times New Roman"/>
                <a:cs typeface="Times New Roman"/>
              </a:rPr>
              <a:t> which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austenitic </a:t>
            </a:r>
            <a:r>
              <a:rPr sz="1200" dirty="0">
                <a:latin typeface="Times New Roman"/>
                <a:cs typeface="Times New Roman"/>
              </a:rPr>
              <a:t>stainless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steel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(ASS)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place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crucial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role.</a:t>
            </a:r>
            <a:r>
              <a:rPr sz="1200" spc="-10" dirty="0">
                <a:latin typeface="Times New Roman"/>
                <a:cs typeface="Times New Roman"/>
              </a:rPr>
              <a:t> Chemical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composition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designed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about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5-8%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ferrite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austenite matrix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control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solidification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cracking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Presence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nitrogen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 metal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either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atmosphere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shielding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gas </a:t>
            </a:r>
            <a:r>
              <a:rPr sz="1200" dirty="0">
                <a:latin typeface="Times New Roman"/>
                <a:cs typeface="Times New Roman"/>
              </a:rPr>
              <a:t>(Ar)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stabilizes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austenite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(so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increases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austenite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content)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reduces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ferrite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content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increases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solidification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cracking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tendency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because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ferrite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r>
              <a:rPr sz="1200" dirty="0">
                <a:latin typeface="Times New Roman"/>
                <a:cs typeface="Times New Roman"/>
              </a:rPr>
              <a:t> these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steels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sink for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impurities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like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otherwise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increase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cracking </a:t>
            </a:r>
            <a:r>
              <a:rPr sz="1200" dirty="0">
                <a:latin typeface="Times New Roman"/>
                <a:cs typeface="Times New Roman"/>
              </a:rPr>
              <a:t>tendency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weld.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2700" baseline="-6172" dirty="0">
                <a:latin typeface="Times New Roman"/>
                <a:cs typeface="Times New Roman"/>
              </a:rPr>
              <a:t>!</a:t>
            </a:r>
            <a:r>
              <a:rPr sz="1400" b="1" dirty="0">
                <a:latin typeface="Times New Roman"/>
                <a:cs typeface="Times New Roman"/>
              </a:rPr>
              <a:t>Effect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weld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compositions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553" y="1143000"/>
            <a:ext cx="6321552" cy="244195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696" y="5094859"/>
            <a:ext cx="5548630" cy="1839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Times New Roman"/>
                <a:cs typeface="Times New Roman"/>
              </a:rPr>
              <a:t>Fig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5.3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Influence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oxygen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concentration</a:t>
            </a:r>
            <a:r>
              <a:rPr sz="1000" dirty="0">
                <a:latin typeface="Times New Roman"/>
                <a:cs typeface="Times New Roman"/>
              </a:rPr>
              <a:t> on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element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transfer </a:t>
            </a:r>
            <a:r>
              <a:rPr sz="1000" spc="-10" dirty="0">
                <a:latin typeface="Times New Roman"/>
                <a:cs typeface="Times New Roman"/>
              </a:rPr>
              <a:t>efficiency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common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elements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Sometime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composition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adjusted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get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desired combination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ofmechanical,</a:t>
            </a:r>
            <a:endParaRPr sz="1200">
              <a:latin typeface="Times New Roman"/>
              <a:cs typeface="Times New Roman"/>
            </a:endParaRPr>
          </a:p>
          <a:p>
            <a:pPr marL="127000" marR="141605">
              <a:lnSpc>
                <a:spcPct val="118400"/>
              </a:lnSpc>
            </a:pPr>
            <a:r>
              <a:rPr sz="1200" spc="-10" dirty="0">
                <a:latin typeface="Times New Roman"/>
                <a:cs typeface="Times New Roman"/>
              </a:rPr>
              <a:t>metallurgical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chemical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properties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selecting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electrode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suitable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composition. </a:t>
            </a:r>
            <a:r>
              <a:rPr sz="1200" dirty="0">
                <a:latin typeface="Times New Roman"/>
                <a:cs typeface="Times New Roman"/>
              </a:rPr>
              <a:t>Melting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electrode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coating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transfer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electrode </a:t>
            </a:r>
            <a:r>
              <a:rPr sz="1200" dirty="0">
                <a:latin typeface="Times New Roman"/>
                <a:cs typeface="Times New Roman"/>
              </a:rPr>
              <a:t>across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zone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causes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oxidation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highly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reactive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elements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removed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slag. Thus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transfer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especially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reactive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weld</a:t>
            </a:r>
            <a:endParaRPr sz="1200">
              <a:latin typeface="Times New Roman"/>
              <a:cs typeface="Times New Roman"/>
            </a:endParaRPr>
          </a:p>
          <a:p>
            <a:pPr marL="127000">
              <a:lnSpc>
                <a:spcPts val="1270"/>
              </a:lnSpc>
              <a:spcBef>
                <a:spcPts val="360"/>
              </a:spcBef>
            </a:pPr>
            <a:r>
              <a:rPr sz="1200" dirty="0">
                <a:latin typeface="Times New Roman"/>
                <a:cs typeface="Times New Roman"/>
              </a:rPr>
              <a:t>pool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reduced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affects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composition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mechanical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1989"/>
              </a:lnSpc>
            </a:pPr>
            <a:r>
              <a:rPr sz="2700" baseline="-18518" dirty="0">
                <a:latin typeface="Times New Roman"/>
                <a:cs typeface="Times New Roman"/>
              </a:rPr>
              <a:t>!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performance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characteristics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weld.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553" y="1143000"/>
            <a:ext cx="5675249" cy="37843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0772" y="1737741"/>
            <a:ext cx="7807959" cy="370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Reference</a:t>
            </a:r>
            <a:r>
              <a:rPr sz="1800" b="1" spc="-5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Book</a:t>
            </a:r>
            <a:r>
              <a:rPr sz="1800" b="1" spc="-8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800">
              <a:latin typeface="Times New Roman"/>
              <a:cs typeface="Times New Roman"/>
            </a:endParaRPr>
          </a:p>
          <a:p>
            <a:pPr marL="243204" indent="-23050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3204" algn="l"/>
              </a:tabLst>
            </a:pP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"Welding</a:t>
            </a:r>
            <a:r>
              <a:rPr sz="18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Principles</a:t>
            </a:r>
            <a:r>
              <a:rPr sz="18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and</a:t>
            </a:r>
            <a:r>
              <a:rPr sz="1800" b="1" spc="-6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Applications"</a:t>
            </a:r>
            <a:r>
              <a:rPr sz="18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-</a:t>
            </a:r>
            <a:r>
              <a:rPr sz="18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Larry</a:t>
            </a:r>
            <a:r>
              <a:rPr sz="1800" b="1" spc="-3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Jeffus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555352"/>
              </a:buClr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43204" indent="-230504">
              <a:lnSpc>
                <a:spcPct val="100000"/>
              </a:lnSpc>
              <a:buAutoNum type="arabicPeriod"/>
              <a:tabLst>
                <a:tab pos="243204" algn="l"/>
              </a:tabLst>
            </a:pP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"Welding</a:t>
            </a:r>
            <a:r>
              <a:rPr sz="18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and</a:t>
            </a:r>
            <a:r>
              <a:rPr sz="18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</a:t>
            </a:r>
            <a:r>
              <a:rPr sz="18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Technology"</a:t>
            </a:r>
            <a:r>
              <a:rPr sz="1800" b="1" spc="1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-</a:t>
            </a:r>
            <a:r>
              <a:rPr sz="1800" b="1" spc="-3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Richard</a:t>
            </a:r>
            <a:r>
              <a:rPr sz="1800" b="1" spc="-5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L.</a:t>
            </a:r>
            <a:r>
              <a:rPr sz="18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Little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555352"/>
              </a:buClr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43204" indent="-230504">
              <a:lnSpc>
                <a:spcPct val="100000"/>
              </a:lnSpc>
              <a:buAutoNum type="arabicPeriod"/>
              <a:tabLst>
                <a:tab pos="243204" algn="l"/>
              </a:tabLst>
            </a:pP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"Modern</a:t>
            </a:r>
            <a:r>
              <a:rPr sz="1800" b="1" spc="-2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</a:t>
            </a:r>
            <a:r>
              <a:rPr sz="1800" b="1" spc="-2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Technology"</a:t>
            </a:r>
            <a:r>
              <a:rPr sz="1800" b="1" spc="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-</a:t>
            </a:r>
            <a:r>
              <a:rPr sz="18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Howard</a:t>
            </a:r>
            <a:r>
              <a:rPr sz="18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B.</a:t>
            </a:r>
            <a:r>
              <a:rPr sz="18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555352"/>
                </a:solidFill>
                <a:latin typeface="Times New Roman"/>
                <a:cs typeface="Times New Roman"/>
              </a:rPr>
              <a:t>Cary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555352"/>
              </a:buClr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43204" indent="-230504">
              <a:lnSpc>
                <a:spcPct val="100000"/>
              </a:lnSpc>
              <a:buAutoNum type="arabicPeriod"/>
              <a:tabLst>
                <a:tab pos="243204" algn="l"/>
              </a:tabLst>
            </a:pP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"Welding</a:t>
            </a:r>
            <a:r>
              <a:rPr sz="1800" b="1" spc="-3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Metallurgy"</a:t>
            </a:r>
            <a:r>
              <a:rPr sz="1800" b="1" spc="-2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-</a:t>
            </a:r>
            <a:r>
              <a:rPr sz="1800" b="1" spc="-6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Sindo</a:t>
            </a:r>
            <a:r>
              <a:rPr sz="1800" b="1" spc="-5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555352"/>
                </a:solidFill>
                <a:latin typeface="Times New Roman"/>
                <a:cs typeface="Times New Roman"/>
              </a:rPr>
              <a:t>Kou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555352"/>
              </a:buClr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43204" indent="-230504">
              <a:lnSpc>
                <a:spcPct val="100000"/>
              </a:lnSpc>
              <a:buAutoNum type="arabicPeriod"/>
              <a:tabLst>
                <a:tab pos="243204" algn="l"/>
              </a:tabLst>
            </a:pP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"The</a:t>
            </a:r>
            <a:r>
              <a:rPr sz="18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Procedure</a:t>
            </a:r>
            <a:r>
              <a:rPr sz="1800" b="1" spc="-2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Handbook</a:t>
            </a:r>
            <a:r>
              <a:rPr sz="1800" b="1" spc="-4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of</a:t>
            </a:r>
            <a:r>
              <a:rPr sz="18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Arc</a:t>
            </a:r>
            <a:r>
              <a:rPr sz="18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Welding"</a:t>
            </a:r>
            <a:r>
              <a:rPr sz="1800" b="1" spc="-1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-</a:t>
            </a:r>
            <a:r>
              <a:rPr sz="1800" b="1" spc="-3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The</a:t>
            </a:r>
            <a:r>
              <a:rPr sz="1800" b="1" spc="-4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Lincoln</a:t>
            </a:r>
            <a:r>
              <a:rPr sz="1800" b="1" spc="-5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Electric</a:t>
            </a:r>
            <a:r>
              <a:rPr sz="1800" b="1" spc="-3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Company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"/>
              </a:spcBef>
              <a:buClr>
                <a:srgbClr val="555352"/>
              </a:buClr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43204" indent="-23050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3204" algn="l"/>
              </a:tabLst>
            </a:pPr>
            <a:r>
              <a:rPr sz="18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"Fundamentals</a:t>
            </a:r>
            <a:r>
              <a:rPr sz="1800" b="1" spc="-1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of</a:t>
            </a:r>
            <a:r>
              <a:rPr sz="1800" b="1" spc="1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Welding"</a:t>
            </a:r>
            <a:r>
              <a:rPr sz="1800" b="1" spc="1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-</a:t>
            </a:r>
            <a:r>
              <a:rPr sz="1800" b="1" spc="-5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S.</a:t>
            </a:r>
            <a:r>
              <a:rPr sz="18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55352"/>
                </a:solidFill>
                <a:latin typeface="Times New Roman"/>
                <a:cs typeface="Times New Roman"/>
              </a:rPr>
              <a:t>V.</a:t>
            </a:r>
            <a:r>
              <a:rPr sz="1800" b="1" spc="-10" dirty="0">
                <a:solidFill>
                  <a:srgbClr val="555352"/>
                </a:solidFill>
                <a:latin typeface="Times New Roman"/>
                <a:cs typeface="Times New Roman"/>
              </a:rPr>
              <a:t> Nadkarni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1411097"/>
            <a:ext cx="7737475" cy="6299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315"/>
              </a:spcBef>
              <a:buFont typeface="Segoe UI Symbol"/>
              <a:buChar char="➢"/>
              <a:tabLst>
                <a:tab pos="29527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Exercise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1" dirty="0">
                <a:latin typeface="Times New Roman"/>
                <a:cs typeface="Times New Roman"/>
              </a:rPr>
              <a:t>Q.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Explain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brief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reactions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different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gases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metal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its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effects.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1880" y="4253992"/>
            <a:ext cx="5575300" cy="101600"/>
            <a:chOff x="1071880" y="4253992"/>
            <a:chExt cx="5575300" cy="101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880" y="4253992"/>
              <a:ext cx="5575300" cy="101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09980" y="4284726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91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87932" y="1115695"/>
            <a:ext cx="8707755" cy="523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4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NO.</a:t>
            </a:r>
            <a:r>
              <a:rPr sz="1800" b="1" spc="-3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7355D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800225">
              <a:lnSpc>
                <a:spcPct val="1544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Study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Various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Non-Destructive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Testings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Hands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DPT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625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Get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acquainted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principle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procedure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different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NDTs.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795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Apply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acceptance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standard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different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NDTs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505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Understand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merits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limitations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different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NDTs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Introduction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800" spc="-20" dirty="0">
                <a:latin typeface="Calibri"/>
                <a:cs typeface="Calibri"/>
              </a:rPr>
              <a:t>Non-</a:t>
            </a:r>
            <a:r>
              <a:rPr sz="1800" spc="-10" dirty="0">
                <a:latin typeface="Calibri"/>
                <a:cs typeface="Calibri"/>
              </a:rPr>
              <a:t>destructive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Examination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tool,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determine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soundness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&amp;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745"/>
              </a:spcBef>
            </a:pPr>
            <a:r>
              <a:rPr sz="1800" spc="-10" dirty="0">
                <a:latin typeface="Calibri"/>
                <a:cs typeface="Calibri"/>
              </a:rPr>
              <a:t>measurement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characteristics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raw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components,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equipments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 marL="18415" marR="5080">
              <a:lnSpc>
                <a:spcPct val="134500"/>
              </a:lnSpc>
              <a:spcBef>
                <a:spcPts val="25"/>
              </a:spcBef>
            </a:pPr>
            <a:r>
              <a:rPr sz="1800" spc="-10" dirty="0">
                <a:latin typeface="Calibri"/>
                <a:cs typeface="Calibri"/>
              </a:rPr>
              <a:t>without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causing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them.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non-destructive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examination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component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any </a:t>
            </a:r>
            <a:r>
              <a:rPr sz="1800" dirty="0">
                <a:latin typeface="Calibri"/>
                <a:cs typeface="Calibri"/>
              </a:rPr>
              <a:t>manner which will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impair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future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Although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non-</a:t>
            </a:r>
            <a:r>
              <a:rPr sz="1800" dirty="0">
                <a:latin typeface="Calibri"/>
                <a:cs typeface="Calibri"/>
              </a:rPr>
              <a:t>destructive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024255"/>
            <a:ext cx="8706485" cy="4944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8415" marR="5715" algn="just">
              <a:lnSpc>
                <a:spcPct val="1350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direct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measurement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mechanical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properties,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yet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extremely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useful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revealing </a:t>
            </a:r>
            <a:r>
              <a:rPr sz="1800" dirty="0">
                <a:latin typeface="Calibri"/>
                <a:cs typeface="Calibri"/>
              </a:rPr>
              <a:t>defects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components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could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impair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performance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service.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NDTs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make </a:t>
            </a:r>
            <a:r>
              <a:rPr sz="1800" spc="-10" dirty="0">
                <a:latin typeface="Calibri"/>
                <a:cs typeface="Calibri"/>
              </a:rPr>
              <a:t>components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reliable,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safe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economical.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Various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NDTs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commonly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follows:</a:t>
            </a:r>
            <a:endParaRPr sz="1800">
              <a:latin typeface="Calibri"/>
              <a:cs typeface="Calibri"/>
            </a:endParaRPr>
          </a:p>
          <a:p>
            <a:pPr marL="250825" indent="-229235">
              <a:lnSpc>
                <a:spcPct val="100000"/>
              </a:lnSpc>
              <a:spcBef>
                <a:spcPts val="795"/>
              </a:spcBef>
              <a:buSzPct val="66666"/>
              <a:buAutoNum type="arabicPeriod"/>
              <a:tabLst>
                <a:tab pos="250825" algn="l"/>
              </a:tabLst>
            </a:pPr>
            <a:r>
              <a:rPr sz="1800" dirty="0">
                <a:latin typeface="Calibri"/>
                <a:cs typeface="Calibri"/>
              </a:rPr>
              <a:t>Visual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Examination</a:t>
            </a:r>
            <a:endParaRPr sz="1800">
              <a:latin typeface="Calibri"/>
              <a:cs typeface="Calibri"/>
            </a:endParaRPr>
          </a:p>
          <a:p>
            <a:pPr marL="250825" indent="-229235">
              <a:lnSpc>
                <a:spcPct val="100000"/>
              </a:lnSpc>
              <a:spcBef>
                <a:spcPts val="505"/>
              </a:spcBef>
              <a:buSzPct val="66666"/>
              <a:buAutoNum type="arabicPeriod"/>
              <a:tabLst>
                <a:tab pos="250825" algn="l"/>
              </a:tabLst>
            </a:pPr>
            <a:r>
              <a:rPr sz="1800" dirty="0">
                <a:latin typeface="Calibri"/>
                <a:cs typeface="Calibri"/>
              </a:rPr>
              <a:t>Liquid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Test</a:t>
            </a:r>
            <a:endParaRPr sz="1800">
              <a:latin typeface="Calibri"/>
              <a:cs typeface="Calibri"/>
            </a:endParaRPr>
          </a:p>
          <a:p>
            <a:pPr marL="250825" indent="-229235">
              <a:lnSpc>
                <a:spcPct val="100000"/>
              </a:lnSpc>
              <a:spcBef>
                <a:spcPts val="650"/>
              </a:spcBef>
              <a:buSzPct val="66666"/>
              <a:buAutoNum type="arabicPeriod"/>
              <a:tabLst>
                <a:tab pos="250825" algn="l"/>
              </a:tabLst>
            </a:pP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Particle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Test</a:t>
            </a:r>
            <a:endParaRPr sz="1800">
              <a:latin typeface="Calibri"/>
              <a:cs typeface="Calibri"/>
            </a:endParaRPr>
          </a:p>
          <a:p>
            <a:pPr marL="250825" indent="-229235">
              <a:lnSpc>
                <a:spcPct val="100000"/>
              </a:lnSpc>
              <a:spcBef>
                <a:spcPts val="555"/>
              </a:spcBef>
              <a:buSzPct val="66666"/>
              <a:buAutoNum type="arabicPeriod"/>
              <a:tabLst>
                <a:tab pos="250825" algn="l"/>
              </a:tabLst>
            </a:pPr>
            <a:r>
              <a:rPr sz="1800" dirty="0">
                <a:latin typeface="Calibri"/>
                <a:cs typeface="Calibri"/>
              </a:rPr>
              <a:t>Ultrasonic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Test</a:t>
            </a:r>
            <a:endParaRPr sz="1800">
              <a:latin typeface="Calibri"/>
              <a:cs typeface="Calibri"/>
            </a:endParaRPr>
          </a:p>
          <a:p>
            <a:pPr marL="250825" indent="-229235">
              <a:lnSpc>
                <a:spcPct val="100000"/>
              </a:lnSpc>
              <a:spcBef>
                <a:spcPts val="525"/>
              </a:spcBef>
              <a:buSzPct val="66666"/>
              <a:buAutoNum type="arabicPeriod"/>
              <a:tabLst>
                <a:tab pos="250825" algn="l"/>
              </a:tabLst>
            </a:pPr>
            <a:r>
              <a:rPr sz="1800" spc="-10" dirty="0">
                <a:latin typeface="Calibri"/>
                <a:cs typeface="Calibri"/>
              </a:rPr>
              <a:t>Radiographic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Test</a:t>
            </a:r>
            <a:endParaRPr sz="1800">
              <a:latin typeface="Calibri"/>
              <a:cs typeface="Calibri"/>
            </a:endParaRPr>
          </a:p>
          <a:p>
            <a:pPr marL="250825" indent="-229235">
              <a:lnSpc>
                <a:spcPct val="100000"/>
              </a:lnSpc>
              <a:spcBef>
                <a:spcPts val="505"/>
              </a:spcBef>
              <a:buSzPct val="66666"/>
              <a:buAutoNum type="arabicPeriod"/>
              <a:tabLst>
                <a:tab pos="250825" algn="l"/>
              </a:tabLst>
            </a:pPr>
            <a:r>
              <a:rPr sz="1800" dirty="0">
                <a:latin typeface="Calibri"/>
                <a:cs typeface="Calibri"/>
              </a:rPr>
              <a:t>Eddy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Test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Dye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Penetrant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(DPT)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(DPT),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sometimes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identified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Liquid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(LPT)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8415" marR="5080">
              <a:lnSpc>
                <a:spcPts val="2930"/>
              </a:lnSpc>
              <a:spcBef>
                <a:spcPts val="70"/>
              </a:spcBef>
            </a:pPr>
            <a:r>
              <a:rPr sz="1800" dirty="0">
                <a:latin typeface="Calibri"/>
                <a:cs typeface="Calibri"/>
              </a:rPr>
              <a:t>quick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reliable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NDT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method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detecting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flaws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e.g.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cracks,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seams, </a:t>
            </a:r>
            <a:r>
              <a:rPr sz="1800" dirty="0">
                <a:latin typeface="Calibri"/>
                <a:cs typeface="Calibri"/>
              </a:rPr>
              <a:t>laps,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lack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bonding,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porosity,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cold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shuts,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etc.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effectively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024255"/>
            <a:ext cx="8709025" cy="259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6985" algn="just">
              <a:lnSpc>
                <a:spcPct val="134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inspection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ferrous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metals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especially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useful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non-</a:t>
            </a:r>
            <a:r>
              <a:rPr sz="1800" dirty="0">
                <a:latin typeface="Calibri"/>
                <a:cs typeface="Calibri"/>
              </a:rPr>
              <a:t>ferrous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metal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products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 </a:t>
            </a:r>
            <a:r>
              <a:rPr sz="1800" spc="-20" dirty="0">
                <a:latin typeface="Calibri"/>
                <a:cs typeface="Calibri"/>
              </a:rPr>
              <a:t>non-</a:t>
            </a:r>
            <a:r>
              <a:rPr sz="1800" dirty="0">
                <a:latin typeface="Calibri"/>
                <a:cs typeface="Calibri"/>
              </a:rPr>
              <a:t>porous,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non-</a:t>
            </a:r>
            <a:r>
              <a:rPr sz="1800" dirty="0">
                <a:latin typeface="Calibri"/>
                <a:cs typeface="Calibri"/>
              </a:rPr>
              <a:t>metallic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materials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ceramics,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plastics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glass.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1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Working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Principle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principle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DPT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liquids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(Dye)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enter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small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openings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  <a:p>
            <a:pPr marL="18415" marR="9525" algn="just">
              <a:lnSpc>
                <a:spcPct val="1345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cracks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porosities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capillary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action.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dependent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upon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properties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tension,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cohesion,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adhesion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viscosity.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influenced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factors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interior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discontinuity.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024255"/>
            <a:ext cx="8713470" cy="5236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" marR="10795" indent="-6350" algn="just">
              <a:lnSpc>
                <a:spcPct val="1348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allowing liquid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dye 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opening,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excess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dye material 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dirty="0">
                <a:latin typeface="Calibri"/>
                <a:cs typeface="Calibri"/>
              </a:rPr>
              <a:t>throughly.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Now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visible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location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flaw,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developer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having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good </a:t>
            </a:r>
            <a:r>
              <a:rPr sz="1800" dirty="0">
                <a:latin typeface="Calibri"/>
                <a:cs typeface="Calibri"/>
              </a:rPr>
              <a:t>contrast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colour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sprayed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plate.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liquid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penetrated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will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bleed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bloating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action.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location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  <a:p>
            <a:pPr marL="5798820" marR="12700" algn="just">
              <a:lnSpc>
                <a:spcPts val="2930"/>
              </a:lnSpc>
              <a:spcBef>
                <a:spcPts val="204"/>
              </a:spcBef>
            </a:pPr>
            <a:r>
              <a:rPr sz="1800" dirty="0">
                <a:latin typeface="Calibri"/>
                <a:cs typeface="Calibri"/>
              </a:rPr>
              <a:t>nature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magnitude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any </a:t>
            </a:r>
            <a:r>
              <a:rPr sz="1800" dirty="0">
                <a:latin typeface="Calibri"/>
                <a:cs typeface="Calibri"/>
              </a:rPr>
              <a:t>discontinuity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present.</a:t>
            </a:r>
            <a:endParaRPr sz="1800">
              <a:latin typeface="Calibri"/>
              <a:cs typeface="Calibri"/>
            </a:endParaRPr>
          </a:p>
          <a:p>
            <a:pPr marL="5798820" marR="5080">
              <a:lnSpc>
                <a:spcPct val="114799"/>
              </a:lnSpc>
              <a:spcBef>
                <a:spcPts val="2190"/>
              </a:spcBef>
              <a:tabLst>
                <a:tab pos="7026909" algn="l"/>
                <a:tab pos="7437755" algn="l"/>
                <a:tab pos="7961630" algn="l"/>
              </a:tabLst>
            </a:pPr>
            <a:r>
              <a:rPr sz="1800" dirty="0">
                <a:latin typeface="Calibri"/>
                <a:cs typeface="Calibri"/>
              </a:rPr>
              <a:t>Apply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liquid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 adequately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any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suitable </a:t>
            </a:r>
            <a:r>
              <a:rPr sz="1800" dirty="0">
                <a:latin typeface="Calibri"/>
                <a:cs typeface="Calibri"/>
              </a:rPr>
              <a:t>method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cover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tested.</a:t>
            </a:r>
            <a:endParaRPr sz="1800">
              <a:latin typeface="Calibri"/>
              <a:cs typeface="Calibri"/>
            </a:endParaRPr>
          </a:p>
          <a:p>
            <a:pPr marL="5798820">
              <a:lnSpc>
                <a:spcPct val="100000"/>
              </a:lnSpc>
              <a:spcBef>
                <a:spcPts val="530"/>
              </a:spcBef>
              <a:tabLst>
                <a:tab pos="6424295" algn="l"/>
              </a:tabLst>
            </a:pPr>
            <a:r>
              <a:rPr sz="1800" b="1" spc="-25" dirty="0">
                <a:latin typeface="Calibri"/>
                <a:cs typeface="Calibri"/>
              </a:rPr>
              <a:t>3.</a:t>
            </a:r>
            <a:r>
              <a:rPr sz="1800" b="1" dirty="0">
                <a:latin typeface="Calibri"/>
                <a:cs typeface="Calibri"/>
              </a:rPr>
              <a:t>	Dwell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  <a:p>
            <a:pPr marL="5798820" marR="5080">
              <a:lnSpc>
                <a:spcPts val="2910"/>
              </a:lnSpc>
            </a:pP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penetrant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allowed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"dwell </a:t>
            </a:r>
            <a:r>
              <a:rPr sz="1800" dirty="0">
                <a:latin typeface="Calibri"/>
                <a:cs typeface="Calibri"/>
              </a:rPr>
              <a:t>time"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soak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any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flaws</a:t>
            </a:r>
            <a:endParaRPr sz="1800">
              <a:latin typeface="Calibri"/>
              <a:cs typeface="Calibri"/>
            </a:endParaRPr>
          </a:p>
          <a:p>
            <a:pPr marL="5798820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Calibri"/>
                <a:cs typeface="Calibri"/>
              </a:rPr>
              <a:t>(generally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minutes).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777" y="3376803"/>
            <a:ext cx="2495181" cy="1054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114" y="3649472"/>
            <a:ext cx="236753" cy="9906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58722" y="3618484"/>
            <a:ext cx="266700" cy="124460"/>
          </a:xfrm>
          <a:custGeom>
            <a:avLst/>
            <a:gdLst/>
            <a:ahLst/>
            <a:cxnLst/>
            <a:rect l="l" t="t" r="r" b="b"/>
            <a:pathLst>
              <a:path w="266700" h="124460">
                <a:moveTo>
                  <a:pt x="36449" y="30987"/>
                </a:moveTo>
                <a:lnTo>
                  <a:pt x="26924" y="30987"/>
                </a:lnTo>
                <a:lnTo>
                  <a:pt x="22225" y="31877"/>
                </a:lnTo>
                <a:lnTo>
                  <a:pt x="0" y="62865"/>
                </a:lnTo>
                <a:lnTo>
                  <a:pt x="68" y="73913"/>
                </a:lnTo>
                <a:lnTo>
                  <a:pt x="16383" y="101727"/>
                </a:lnTo>
                <a:lnTo>
                  <a:pt x="20193" y="103632"/>
                </a:lnTo>
                <a:lnTo>
                  <a:pt x="24891" y="104521"/>
                </a:lnTo>
                <a:lnTo>
                  <a:pt x="35306" y="104521"/>
                </a:lnTo>
                <a:lnTo>
                  <a:pt x="39306" y="103632"/>
                </a:lnTo>
                <a:lnTo>
                  <a:pt x="39631" y="103632"/>
                </a:lnTo>
                <a:lnTo>
                  <a:pt x="44068" y="101346"/>
                </a:lnTo>
                <a:lnTo>
                  <a:pt x="48387" y="99187"/>
                </a:lnTo>
                <a:lnTo>
                  <a:pt x="52450" y="96266"/>
                </a:lnTo>
                <a:lnTo>
                  <a:pt x="54610" y="94107"/>
                </a:lnTo>
                <a:lnTo>
                  <a:pt x="29083" y="94107"/>
                </a:lnTo>
                <a:lnTo>
                  <a:pt x="26162" y="93345"/>
                </a:lnTo>
                <a:lnTo>
                  <a:pt x="14224" y="70612"/>
                </a:lnTo>
                <a:lnTo>
                  <a:pt x="14325" y="62865"/>
                </a:lnTo>
                <a:lnTo>
                  <a:pt x="14478" y="60960"/>
                </a:lnTo>
                <a:lnTo>
                  <a:pt x="15240" y="57912"/>
                </a:lnTo>
                <a:lnTo>
                  <a:pt x="15875" y="54863"/>
                </a:lnTo>
                <a:lnTo>
                  <a:pt x="29844" y="41529"/>
                </a:lnTo>
                <a:lnTo>
                  <a:pt x="68453" y="41529"/>
                </a:lnTo>
                <a:lnTo>
                  <a:pt x="68453" y="41021"/>
                </a:lnTo>
                <a:lnTo>
                  <a:pt x="54737" y="41021"/>
                </a:lnTo>
                <a:lnTo>
                  <a:pt x="51317" y="37846"/>
                </a:lnTo>
                <a:lnTo>
                  <a:pt x="47802" y="35306"/>
                </a:lnTo>
                <a:lnTo>
                  <a:pt x="40386" y="31750"/>
                </a:lnTo>
                <a:lnTo>
                  <a:pt x="36449" y="30987"/>
                </a:lnTo>
                <a:close/>
              </a:path>
              <a:path w="266700" h="124460">
                <a:moveTo>
                  <a:pt x="56896" y="102616"/>
                </a:moveTo>
                <a:lnTo>
                  <a:pt x="56515" y="102616"/>
                </a:lnTo>
                <a:lnTo>
                  <a:pt x="58165" y="103124"/>
                </a:lnTo>
                <a:lnTo>
                  <a:pt x="59435" y="103632"/>
                </a:lnTo>
                <a:lnTo>
                  <a:pt x="65405" y="103632"/>
                </a:lnTo>
                <a:lnTo>
                  <a:pt x="66675" y="103124"/>
                </a:lnTo>
                <a:lnTo>
                  <a:pt x="57658" y="103124"/>
                </a:lnTo>
                <a:lnTo>
                  <a:pt x="56896" y="102616"/>
                </a:lnTo>
                <a:close/>
              </a:path>
              <a:path w="266700" h="124460">
                <a:moveTo>
                  <a:pt x="68453" y="92456"/>
                </a:moveTo>
                <a:lnTo>
                  <a:pt x="56261" y="92456"/>
                </a:lnTo>
                <a:lnTo>
                  <a:pt x="56387" y="101981"/>
                </a:lnTo>
                <a:lnTo>
                  <a:pt x="56641" y="102362"/>
                </a:lnTo>
                <a:lnTo>
                  <a:pt x="56896" y="102616"/>
                </a:lnTo>
                <a:lnTo>
                  <a:pt x="57658" y="103124"/>
                </a:lnTo>
                <a:lnTo>
                  <a:pt x="67437" y="103124"/>
                </a:lnTo>
                <a:lnTo>
                  <a:pt x="68199" y="102362"/>
                </a:lnTo>
                <a:lnTo>
                  <a:pt x="68325" y="101981"/>
                </a:lnTo>
                <a:lnTo>
                  <a:pt x="68410" y="101727"/>
                </a:lnTo>
                <a:lnTo>
                  <a:pt x="68453" y="92456"/>
                </a:lnTo>
                <a:close/>
              </a:path>
              <a:path w="266700" h="124460">
                <a:moveTo>
                  <a:pt x="68706" y="102616"/>
                </a:moveTo>
                <a:lnTo>
                  <a:pt x="67944" y="102616"/>
                </a:lnTo>
                <a:lnTo>
                  <a:pt x="67437" y="103124"/>
                </a:lnTo>
                <a:lnTo>
                  <a:pt x="66675" y="103124"/>
                </a:lnTo>
                <a:lnTo>
                  <a:pt x="68706" y="102616"/>
                </a:lnTo>
                <a:close/>
              </a:path>
              <a:path w="266700" h="124460">
                <a:moveTo>
                  <a:pt x="68453" y="41529"/>
                </a:moveTo>
                <a:lnTo>
                  <a:pt x="36956" y="41529"/>
                </a:lnTo>
                <a:lnTo>
                  <a:pt x="40640" y="42545"/>
                </a:lnTo>
                <a:lnTo>
                  <a:pt x="47497" y="46862"/>
                </a:lnTo>
                <a:lnTo>
                  <a:pt x="51053" y="50037"/>
                </a:lnTo>
                <a:lnTo>
                  <a:pt x="54737" y="54102"/>
                </a:lnTo>
                <a:lnTo>
                  <a:pt x="54737" y="80899"/>
                </a:lnTo>
                <a:lnTo>
                  <a:pt x="37972" y="93345"/>
                </a:lnTo>
                <a:lnTo>
                  <a:pt x="35306" y="94107"/>
                </a:lnTo>
                <a:lnTo>
                  <a:pt x="54610" y="94107"/>
                </a:lnTo>
                <a:lnTo>
                  <a:pt x="56261" y="92456"/>
                </a:lnTo>
                <a:lnTo>
                  <a:pt x="68453" y="92456"/>
                </a:lnTo>
                <a:lnTo>
                  <a:pt x="68453" y="41529"/>
                </a:lnTo>
                <a:close/>
              </a:path>
              <a:path w="266700" h="124460">
                <a:moveTo>
                  <a:pt x="58293" y="0"/>
                </a:moveTo>
                <a:lnTo>
                  <a:pt x="57658" y="0"/>
                </a:lnTo>
                <a:lnTo>
                  <a:pt x="55625" y="508"/>
                </a:lnTo>
                <a:lnTo>
                  <a:pt x="55244" y="762"/>
                </a:lnTo>
                <a:lnTo>
                  <a:pt x="54990" y="1143"/>
                </a:lnTo>
                <a:lnTo>
                  <a:pt x="54864" y="1524"/>
                </a:lnTo>
                <a:lnTo>
                  <a:pt x="54737" y="1778"/>
                </a:lnTo>
                <a:lnTo>
                  <a:pt x="54737" y="41021"/>
                </a:lnTo>
                <a:lnTo>
                  <a:pt x="68453" y="41021"/>
                </a:lnTo>
                <a:lnTo>
                  <a:pt x="68453" y="1778"/>
                </a:lnTo>
                <a:lnTo>
                  <a:pt x="68325" y="1524"/>
                </a:lnTo>
                <a:lnTo>
                  <a:pt x="67818" y="762"/>
                </a:lnTo>
                <a:lnTo>
                  <a:pt x="67437" y="508"/>
                </a:lnTo>
                <a:lnTo>
                  <a:pt x="54991" y="508"/>
                </a:lnTo>
                <a:lnTo>
                  <a:pt x="58293" y="0"/>
                </a:lnTo>
                <a:close/>
              </a:path>
              <a:path w="266700" h="124460">
                <a:moveTo>
                  <a:pt x="65150" y="0"/>
                </a:moveTo>
                <a:lnTo>
                  <a:pt x="58293" y="0"/>
                </a:lnTo>
                <a:lnTo>
                  <a:pt x="54991" y="508"/>
                </a:lnTo>
                <a:lnTo>
                  <a:pt x="67690" y="508"/>
                </a:lnTo>
                <a:lnTo>
                  <a:pt x="65150" y="0"/>
                </a:lnTo>
                <a:close/>
              </a:path>
              <a:path w="266700" h="124460">
                <a:moveTo>
                  <a:pt x="65404" y="0"/>
                </a:moveTo>
                <a:lnTo>
                  <a:pt x="65150" y="0"/>
                </a:lnTo>
                <a:lnTo>
                  <a:pt x="67690" y="508"/>
                </a:lnTo>
                <a:lnTo>
                  <a:pt x="67436" y="508"/>
                </a:lnTo>
                <a:lnTo>
                  <a:pt x="65404" y="0"/>
                </a:lnTo>
                <a:close/>
              </a:path>
              <a:path w="266700" h="124460">
                <a:moveTo>
                  <a:pt x="104902" y="103124"/>
                </a:moveTo>
                <a:lnTo>
                  <a:pt x="94996" y="103124"/>
                </a:lnTo>
                <a:lnTo>
                  <a:pt x="95758" y="103378"/>
                </a:lnTo>
                <a:lnTo>
                  <a:pt x="104140" y="103378"/>
                </a:lnTo>
                <a:lnTo>
                  <a:pt x="104902" y="103124"/>
                </a:lnTo>
                <a:close/>
              </a:path>
              <a:path w="266700" h="124460">
                <a:moveTo>
                  <a:pt x="104902" y="32385"/>
                </a:moveTo>
                <a:lnTo>
                  <a:pt x="94996" y="32385"/>
                </a:lnTo>
                <a:lnTo>
                  <a:pt x="94487" y="32638"/>
                </a:lnTo>
                <a:lnTo>
                  <a:pt x="93980" y="32766"/>
                </a:lnTo>
                <a:lnTo>
                  <a:pt x="93599" y="33020"/>
                </a:lnTo>
                <a:lnTo>
                  <a:pt x="93472" y="33274"/>
                </a:lnTo>
                <a:lnTo>
                  <a:pt x="93218" y="33655"/>
                </a:lnTo>
                <a:lnTo>
                  <a:pt x="93218" y="101981"/>
                </a:lnTo>
                <a:lnTo>
                  <a:pt x="93472" y="102235"/>
                </a:lnTo>
                <a:lnTo>
                  <a:pt x="93599" y="102488"/>
                </a:lnTo>
                <a:lnTo>
                  <a:pt x="93980" y="102743"/>
                </a:lnTo>
                <a:lnTo>
                  <a:pt x="94741" y="103124"/>
                </a:lnTo>
                <a:lnTo>
                  <a:pt x="105155" y="103124"/>
                </a:lnTo>
                <a:lnTo>
                  <a:pt x="105918" y="102743"/>
                </a:lnTo>
                <a:lnTo>
                  <a:pt x="106680" y="101981"/>
                </a:lnTo>
                <a:lnTo>
                  <a:pt x="106680" y="33655"/>
                </a:lnTo>
                <a:lnTo>
                  <a:pt x="106425" y="33274"/>
                </a:lnTo>
                <a:lnTo>
                  <a:pt x="105918" y="32766"/>
                </a:lnTo>
                <a:lnTo>
                  <a:pt x="105409" y="32638"/>
                </a:lnTo>
                <a:lnTo>
                  <a:pt x="104902" y="32385"/>
                </a:lnTo>
                <a:close/>
              </a:path>
              <a:path w="266700" h="124460">
                <a:moveTo>
                  <a:pt x="103250" y="4318"/>
                </a:moveTo>
                <a:lnTo>
                  <a:pt x="96774" y="4318"/>
                </a:lnTo>
                <a:lnTo>
                  <a:pt x="94487" y="4953"/>
                </a:lnTo>
                <a:lnTo>
                  <a:pt x="93344" y="5969"/>
                </a:lnTo>
                <a:lnTo>
                  <a:pt x="92075" y="6985"/>
                </a:lnTo>
                <a:lnTo>
                  <a:pt x="91566" y="8890"/>
                </a:lnTo>
                <a:lnTo>
                  <a:pt x="91566" y="14605"/>
                </a:lnTo>
                <a:lnTo>
                  <a:pt x="92075" y="16510"/>
                </a:lnTo>
                <a:lnTo>
                  <a:pt x="93218" y="17525"/>
                </a:lnTo>
                <a:lnTo>
                  <a:pt x="94487" y="18542"/>
                </a:lnTo>
                <a:lnTo>
                  <a:pt x="96647" y="19050"/>
                </a:lnTo>
                <a:lnTo>
                  <a:pt x="103124" y="19050"/>
                </a:lnTo>
                <a:lnTo>
                  <a:pt x="105283" y="18542"/>
                </a:lnTo>
                <a:lnTo>
                  <a:pt x="106553" y="17525"/>
                </a:lnTo>
                <a:lnTo>
                  <a:pt x="107696" y="16510"/>
                </a:lnTo>
                <a:lnTo>
                  <a:pt x="108331" y="14605"/>
                </a:lnTo>
                <a:lnTo>
                  <a:pt x="108331" y="8890"/>
                </a:lnTo>
                <a:lnTo>
                  <a:pt x="107854" y="6985"/>
                </a:lnTo>
                <a:lnTo>
                  <a:pt x="105409" y="4825"/>
                </a:lnTo>
                <a:lnTo>
                  <a:pt x="103250" y="4318"/>
                </a:lnTo>
                <a:close/>
              </a:path>
              <a:path w="266700" h="124460">
                <a:moveTo>
                  <a:pt x="141478" y="103124"/>
                </a:moveTo>
                <a:lnTo>
                  <a:pt x="131572" y="103124"/>
                </a:lnTo>
                <a:lnTo>
                  <a:pt x="132334" y="103378"/>
                </a:lnTo>
                <a:lnTo>
                  <a:pt x="140715" y="103378"/>
                </a:lnTo>
                <a:lnTo>
                  <a:pt x="141478" y="103124"/>
                </a:lnTo>
                <a:close/>
              </a:path>
              <a:path w="266700" h="124460">
                <a:moveTo>
                  <a:pt x="141033" y="32638"/>
                </a:moveTo>
                <a:lnTo>
                  <a:pt x="130556" y="32638"/>
                </a:lnTo>
                <a:lnTo>
                  <a:pt x="129921" y="33274"/>
                </a:lnTo>
                <a:lnTo>
                  <a:pt x="129793" y="33528"/>
                </a:lnTo>
                <a:lnTo>
                  <a:pt x="129793" y="101981"/>
                </a:lnTo>
                <a:lnTo>
                  <a:pt x="130047" y="102235"/>
                </a:lnTo>
                <a:lnTo>
                  <a:pt x="130175" y="102488"/>
                </a:lnTo>
                <a:lnTo>
                  <a:pt x="130556" y="102743"/>
                </a:lnTo>
                <a:lnTo>
                  <a:pt x="131318" y="103124"/>
                </a:lnTo>
                <a:lnTo>
                  <a:pt x="141732" y="103124"/>
                </a:lnTo>
                <a:lnTo>
                  <a:pt x="142494" y="102743"/>
                </a:lnTo>
                <a:lnTo>
                  <a:pt x="143256" y="101981"/>
                </a:lnTo>
                <a:lnTo>
                  <a:pt x="143383" y="101600"/>
                </a:lnTo>
                <a:lnTo>
                  <a:pt x="143383" y="57150"/>
                </a:lnTo>
                <a:lnTo>
                  <a:pt x="145287" y="54483"/>
                </a:lnTo>
                <a:lnTo>
                  <a:pt x="153289" y="45720"/>
                </a:lnTo>
                <a:lnTo>
                  <a:pt x="154686" y="44577"/>
                </a:lnTo>
                <a:lnTo>
                  <a:pt x="155384" y="44196"/>
                </a:lnTo>
                <a:lnTo>
                  <a:pt x="141986" y="44196"/>
                </a:lnTo>
                <a:lnTo>
                  <a:pt x="141986" y="33528"/>
                </a:lnTo>
                <a:lnTo>
                  <a:pt x="141731" y="33274"/>
                </a:lnTo>
                <a:lnTo>
                  <a:pt x="141605" y="33020"/>
                </a:lnTo>
                <a:lnTo>
                  <a:pt x="141033" y="32638"/>
                </a:lnTo>
                <a:close/>
              </a:path>
              <a:path w="266700" h="124460">
                <a:moveTo>
                  <a:pt x="171703" y="32638"/>
                </a:moveTo>
                <a:lnTo>
                  <a:pt x="154241" y="32638"/>
                </a:lnTo>
                <a:lnTo>
                  <a:pt x="152908" y="33528"/>
                </a:lnTo>
                <a:lnTo>
                  <a:pt x="151256" y="34417"/>
                </a:lnTo>
                <a:lnTo>
                  <a:pt x="149606" y="35813"/>
                </a:lnTo>
                <a:lnTo>
                  <a:pt x="146050" y="39116"/>
                </a:lnTo>
                <a:lnTo>
                  <a:pt x="144018" y="41402"/>
                </a:lnTo>
                <a:lnTo>
                  <a:pt x="141889" y="44196"/>
                </a:lnTo>
                <a:lnTo>
                  <a:pt x="155384" y="44196"/>
                </a:lnTo>
                <a:lnTo>
                  <a:pt x="156548" y="43561"/>
                </a:lnTo>
                <a:lnTo>
                  <a:pt x="158750" y="42799"/>
                </a:lnTo>
                <a:lnTo>
                  <a:pt x="172973" y="42799"/>
                </a:lnTo>
                <a:lnTo>
                  <a:pt x="172974" y="34417"/>
                </a:lnTo>
                <a:lnTo>
                  <a:pt x="172847" y="34036"/>
                </a:lnTo>
                <a:lnTo>
                  <a:pt x="172720" y="33528"/>
                </a:lnTo>
                <a:lnTo>
                  <a:pt x="172211" y="33020"/>
                </a:lnTo>
                <a:lnTo>
                  <a:pt x="171703" y="32638"/>
                </a:lnTo>
                <a:close/>
              </a:path>
              <a:path w="266700" h="124460">
                <a:moveTo>
                  <a:pt x="172973" y="42799"/>
                </a:moveTo>
                <a:lnTo>
                  <a:pt x="164719" y="42799"/>
                </a:lnTo>
                <a:lnTo>
                  <a:pt x="167385" y="43561"/>
                </a:lnTo>
                <a:lnTo>
                  <a:pt x="167766" y="43561"/>
                </a:lnTo>
                <a:lnTo>
                  <a:pt x="169671" y="44196"/>
                </a:lnTo>
                <a:lnTo>
                  <a:pt x="172169" y="44196"/>
                </a:lnTo>
                <a:lnTo>
                  <a:pt x="172592" y="43561"/>
                </a:lnTo>
                <a:lnTo>
                  <a:pt x="172973" y="42799"/>
                </a:lnTo>
                <a:close/>
              </a:path>
              <a:path w="266700" h="124460">
                <a:moveTo>
                  <a:pt x="156083" y="31877"/>
                </a:moveTo>
                <a:lnTo>
                  <a:pt x="139572" y="31877"/>
                </a:lnTo>
                <a:lnTo>
                  <a:pt x="141097" y="32638"/>
                </a:lnTo>
                <a:lnTo>
                  <a:pt x="154101" y="32638"/>
                </a:lnTo>
                <a:lnTo>
                  <a:pt x="156083" y="31877"/>
                </a:lnTo>
                <a:close/>
              </a:path>
              <a:path w="266700" h="124460">
                <a:moveTo>
                  <a:pt x="166624" y="31242"/>
                </a:moveTo>
                <a:lnTo>
                  <a:pt x="158623" y="31242"/>
                </a:lnTo>
                <a:lnTo>
                  <a:pt x="156083" y="31877"/>
                </a:lnTo>
                <a:lnTo>
                  <a:pt x="169545" y="31877"/>
                </a:lnTo>
                <a:lnTo>
                  <a:pt x="168655" y="31623"/>
                </a:lnTo>
                <a:lnTo>
                  <a:pt x="168147" y="31623"/>
                </a:lnTo>
                <a:lnTo>
                  <a:pt x="166624" y="31242"/>
                </a:lnTo>
                <a:close/>
              </a:path>
              <a:path w="266700" h="124460">
                <a:moveTo>
                  <a:pt x="163830" y="30987"/>
                </a:moveTo>
                <a:lnTo>
                  <a:pt x="160781" y="30987"/>
                </a:lnTo>
                <a:lnTo>
                  <a:pt x="157480" y="31242"/>
                </a:lnTo>
                <a:lnTo>
                  <a:pt x="165861" y="31242"/>
                </a:lnTo>
                <a:lnTo>
                  <a:pt x="163830" y="30987"/>
                </a:lnTo>
                <a:close/>
              </a:path>
              <a:path w="266700" h="124460">
                <a:moveTo>
                  <a:pt x="207517" y="42545"/>
                </a:moveTo>
                <a:lnTo>
                  <a:pt x="193928" y="42545"/>
                </a:lnTo>
                <a:lnTo>
                  <a:pt x="193928" y="85598"/>
                </a:lnTo>
                <a:lnTo>
                  <a:pt x="194207" y="88011"/>
                </a:lnTo>
                <a:lnTo>
                  <a:pt x="194309" y="88900"/>
                </a:lnTo>
                <a:lnTo>
                  <a:pt x="199119" y="98933"/>
                </a:lnTo>
                <a:lnTo>
                  <a:pt x="200659" y="100711"/>
                </a:lnTo>
                <a:lnTo>
                  <a:pt x="202946" y="102108"/>
                </a:lnTo>
                <a:lnTo>
                  <a:pt x="208534" y="103886"/>
                </a:lnTo>
                <a:lnTo>
                  <a:pt x="211835" y="104394"/>
                </a:lnTo>
                <a:lnTo>
                  <a:pt x="217043" y="104394"/>
                </a:lnTo>
                <a:lnTo>
                  <a:pt x="227965" y="101600"/>
                </a:lnTo>
                <a:lnTo>
                  <a:pt x="228472" y="101219"/>
                </a:lnTo>
                <a:lnTo>
                  <a:pt x="228777" y="100711"/>
                </a:lnTo>
                <a:lnTo>
                  <a:pt x="228980" y="99822"/>
                </a:lnTo>
                <a:lnTo>
                  <a:pt x="229234" y="98933"/>
                </a:lnTo>
                <a:lnTo>
                  <a:pt x="229146" y="93853"/>
                </a:lnTo>
                <a:lnTo>
                  <a:pt x="213995" y="93853"/>
                </a:lnTo>
                <a:lnTo>
                  <a:pt x="211328" y="92710"/>
                </a:lnTo>
                <a:lnTo>
                  <a:pt x="209803" y="90424"/>
                </a:lnTo>
                <a:lnTo>
                  <a:pt x="208279" y="88011"/>
                </a:lnTo>
                <a:lnTo>
                  <a:pt x="207517" y="84582"/>
                </a:lnTo>
                <a:lnTo>
                  <a:pt x="207517" y="42545"/>
                </a:lnTo>
                <a:close/>
              </a:path>
              <a:path w="266700" h="124460">
                <a:moveTo>
                  <a:pt x="228472" y="92075"/>
                </a:moveTo>
                <a:lnTo>
                  <a:pt x="226441" y="92075"/>
                </a:lnTo>
                <a:lnTo>
                  <a:pt x="225425" y="92329"/>
                </a:lnTo>
                <a:lnTo>
                  <a:pt x="224409" y="92710"/>
                </a:lnTo>
                <a:lnTo>
                  <a:pt x="223265" y="93091"/>
                </a:lnTo>
                <a:lnTo>
                  <a:pt x="223393" y="93091"/>
                </a:lnTo>
                <a:lnTo>
                  <a:pt x="220853" y="93725"/>
                </a:lnTo>
                <a:lnTo>
                  <a:pt x="220345" y="93725"/>
                </a:lnTo>
                <a:lnTo>
                  <a:pt x="219202" y="93853"/>
                </a:lnTo>
                <a:lnTo>
                  <a:pt x="229146" y="93853"/>
                </a:lnTo>
                <a:lnTo>
                  <a:pt x="229133" y="93725"/>
                </a:lnTo>
                <a:lnTo>
                  <a:pt x="228981" y="93091"/>
                </a:lnTo>
                <a:lnTo>
                  <a:pt x="228853" y="92710"/>
                </a:lnTo>
                <a:lnTo>
                  <a:pt x="228727" y="92329"/>
                </a:lnTo>
                <a:lnTo>
                  <a:pt x="228472" y="92075"/>
                </a:lnTo>
                <a:close/>
              </a:path>
              <a:path w="266700" h="124460">
                <a:moveTo>
                  <a:pt x="226441" y="92075"/>
                </a:moveTo>
                <a:lnTo>
                  <a:pt x="226250" y="92075"/>
                </a:lnTo>
                <a:lnTo>
                  <a:pt x="225615" y="92329"/>
                </a:lnTo>
                <a:lnTo>
                  <a:pt x="225425" y="92329"/>
                </a:lnTo>
                <a:lnTo>
                  <a:pt x="226441" y="92075"/>
                </a:lnTo>
                <a:close/>
              </a:path>
              <a:path w="266700" h="124460">
                <a:moveTo>
                  <a:pt x="227457" y="32385"/>
                </a:moveTo>
                <a:lnTo>
                  <a:pt x="182753" y="32385"/>
                </a:lnTo>
                <a:lnTo>
                  <a:pt x="182372" y="32638"/>
                </a:lnTo>
                <a:lnTo>
                  <a:pt x="181990" y="32766"/>
                </a:lnTo>
                <a:lnTo>
                  <a:pt x="181483" y="33528"/>
                </a:lnTo>
                <a:lnTo>
                  <a:pt x="181355" y="33909"/>
                </a:lnTo>
                <a:lnTo>
                  <a:pt x="181102" y="34417"/>
                </a:lnTo>
                <a:lnTo>
                  <a:pt x="180847" y="35813"/>
                </a:lnTo>
                <a:lnTo>
                  <a:pt x="180721" y="39243"/>
                </a:lnTo>
                <a:lnTo>
                  <a:pt x="180975" y="40512"/>
                </a:lnTo>
                <a:lnTo>
                  <a:pt x="181483" y="41402"/>
                </a:lnTo>
                <a:lnTo>
                  <a:pt x="181990" y="42163"/>
                </a:lnTo>
                <a:lnTo>
                  <a:pt x="182626" y="42545"/>
                </a:lnTo>
                <a:lnTo>
                  <a:pt x="227457" y="42545"/>
                </a:lnTo>
                <a:lnTo>
                  <a:pt x="228091" y="42163"/>
                </a:lnTo>
                <a:lnTo>
                  <a:pt x="228600" y="41402"/>
                </a:lnTo>
                <a:lnTo>
                  <a:pt x="229108" y="40512"/>
                </a:lnTo>
                <a:lnTo>
                  <a:pt x="229108" y="34417"/>
                </a:lnTo>
                <a:lnTo>
                  <a:pt x="228853" y="33909"/>
                </a:lnTo>
                <a:lnTo>
                  <a:pt x="228091" y="32766"/>
                </a:lnTo>
                <a:lnTo>
                  <a:pt x="227838" y="32638"/>
                </a:lnTo>
                <a:lnTo>
                  <a:pt x="227457" y="32385"/>
                </a:lnTo>
                <a:close/>
              </a:path>
              <a:path w="266700" h="124460">
                <a:moveTo>
                  <a:pt x="206628" y="14859"/>
                </a:moveTo>
                <a:lnTo>
                  <a:pt x="194690" y="14859"/>
                </a:lnTo>
                <a:lnTo>
                  <a:pt x="194436" y="15112"/>
                </a:lnTo>
                <a:lnTo>
                  <a:pt x="194183" y="15494"/>
                </a:lnTo>
                <a:lnTo>
                  <a:pt x="194055" y="15748"/>
                </a:lnTo>
                <a:lnTo>
                  <a:pt x="193928" y="32385"/>
                </a:lnTo>
                <a:lnTo>
                  <a:pt x="207517" y="32385"/>
                </a:lnTo>
                <a:lnTo>
                  <a:pt x="207390" y="15748"/>
                </a:lnTo>
                <a:lnTo>
                  <a:pt x="207264" y="15494"/>
                </a:lnTo>
                <a:lnTo>
                  <a:pt x="207009" y="15112"/>
                </a:lnTo>
                <a:lnTo>
                  <a:pt x="206628" y="14859"/>
                </a:lnTo>
                <a:close/>
              </a:path>
              <a:path w="266700" h="124460">
                <a:moveTo>
                  <a:pt x="204978" y="14350"/>
                </a:moveTo>
                <a:lnTo>
                  <a:pt x="196469" y="14350"/>
                </a:lnTo>
                <a:lnTo>
                  <a:pt x="195834" y="14478"/>
                </a:lnTo>
                <a:lnTo>
                  <a:pt x="195072" y="14859"/>
                </a:lnTo>
                <a:lnTo>
                  <a:pt x="206375" y="14859"/>
                </a:lnTo>
                <a:lnTo>
                  <a:pt x="205613" y="14478"/>
                </a:lnTo>
                <a:lnTo>
                  <a:pt x="204978" y="14350"/>
                </a:lnTo>
                <a:close/>
              </a:path>
              <a:path w="266700" h="124460">
                <a:moveTo>
                  <a:pt x="263271" y="86868"/>
                </a:moveTo>
                <a:lnTo>
                  <a:pt x="254127" y="86868"/>
                </a:lnTo>
                <a:lnTo>
                  <a:pt x="253365" y="87122"/>
                </a:lnTo>
                <a:lnTo>
                  <a:pt x="250697" y="91186"/>
                </a:lnTo>
                <a:lnTo>
                  <a:pt x="250697" y="101981"/>
                </a:lnTo>
                <a:lnTo>
                  <a:pt x="239776" y="122428"/>
                </a:lnTo>
                <a:lnTo>
                  <a:pt x="239661" y="124206"/>
                </a:lnTo>
                <a:lnTo>
                  <a:pt x="248030" y="124206"/>
                </a:lnTo>
                <a:lnTo>
                  <a:pt x="249047" y="123698"/>
                </a:lnTo>
                <a:lnTo>
                  <a:pt x="249237" y="123698"/>
                </a:lnTo>
                <a:lnTo>
                  <a:pt x="249809" y="123317"/>
                </a:lnTo>
                <a:lnTo>
                  <a:pt x="250063" y="122936"/>
                </a:lnTo>
                <a:lnTo>
                  <a:pt x="250570" y="122428"/>
                </a:lnTo>
                <a:lnTo>
                  <a:pt x="261620" y="107315"/>
                </a:lnTo>
                <a:lnTo>
                  <a:pt x="262635" y="106045"/>
                </a:lnTo>
                <a:lnTo>
                  <a:pt x="263397" y="104902"/>
                </a:lnTo>
                <a:lnTo>
                  <a:pt x="266446" y="90043"/>
                </a:lnTo>
                <a:lnTo>
                  <a:pt x="266191" y="89281"/>
                </a:lnTo>
                <a:lnTo>
                  <a:pt x="265810" y="88519"/>
                </a:lnTo>
                <a:lnTo>
                  <a:pt x="265429" y="87884"/>
                </a:lnTo>
                <a:lnTo>
                  <a:pt x="264159" y="87122"/>
                </a:lnTo>
                <a:lnTo>
                  <a:pt x="263271" y="86868"/>
                </a:lnTo>
                <a:close/>
              </a:path>
              <a:path w="266700" h="124460">
                <a:moveTo>
                  <a:pt x="261365" y="86487"/>
                </a:moveTo>
                <a:lnTo>
                  <a:pt x="256159" y="86487"/>
                </a:lnTo>
                <a:lnTo>
                  <a:pt x="254635" y="86868"/>
                </a:lnTo>
                <a:lnTo>
                  <a:pt x="262699" y="86868"/>
                </a:lnTo>
                <a:lnTo>
                  <a:pt x="261365" y="86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1500" y="3622802"/>
            <a:ext cx="371475" cy="125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3973" y="3618484"/>
            <a:ext cx="187706" cy="1242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9501" y="3649472"/>
            <a:ext cx="440563" cy="993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8269" y="3649472"/>
            <a:ext cx="136779" cy="735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06140" y="3649472"/>
            <a:ext cx="236600" cy="990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7052" y="3859022"/>
            <a:ext cx="313690" cy="1047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4800" y="3859022"/>
            <a:ext cx="332270" cy="1047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4120" y="3859022"/>
            <a:ext cx="265760" cy="1047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08477" y="3859022"/>
            <a:ext cx="387883" cy="1047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54072" y="3859022"/>
            <a:ext cx="343915" cy="1047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04032" y="3859022"/>
            <a:ext cx="303657" cy="13030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24661" y="4126484"/>
            <a:ext cx="640257" cy="11544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51151" y="4126484"/>
            <a:ext cx="212598" cy="9029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49855" y="4111371"/>
            <a:ext cx="126111" cy="105410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2357247" y="4143248"/>
            <a:ext cx="58419" cy="73660"/>
          </a:xfrm>
          <a:custGeom>
            <a:avLst/>
            <a:gdLst/>
            <a:ahLst/>
            <a:cxnLst/>
            <a:rect l="l" t="t" r="r" b="b"/>
            <a:pathLst>
              <a:path w="58419" h="73660">
                <a:moveTo>
                  <a:pt x="55027" y="9906"/>
                </a:moveTo>
                <a:lnTo>
                  <a:pt x="32130" y="9906"/>
                </a:lnTo>
                <a:lnTo>
                  <a:pt x="34670" y="10287"/>
                </a:lnTo>
                <a:lnTo>
                  <a:pt x="39141" y="11684"/>
                </a:lnTo>
                <a:lnTo>
                  <a:pt x="38941" y="11684"/>
                </a:lnTo>
                <a:lnTo>
                  <a:pt x="40385" y="12573"/>
                </a:lnTo>
                <a:lnTo>
                  <a:pt x="43052" y="15240"/>
                </a:lnTo>
                <a:lnTo>
                  <a:pt x="43941" y="16891"/>
                </a:lnTo>
                <a:lnTo>
                  <a:pt x="44450" y="18796"/>
                </a:lnTo>
                <a:lnTo>
                  <a:pt x="45099" y="20955"/>
                </a:lnTo>
                <a:lnTo>
                  <a:pt x="45338" y="23114"/>
                </a:lnTo>
                <a:lnTo>
                  <a:pt x="45338" y="30861"/>
                </a:lnTo>
                <a:lnTo>
                  <a:pt x="30098" y="30861"/>
                </a:lnTo>
                <a:lnTo>
                  <a:pt x="25145" y="31369"/>
                </a:lnTo>
                <a:lnTo>
                  <a:pt x="16255" y="33147"/>
                </a:lnTo>
                <a:lnTo>
                  <a:pt x="12572" y="34544"/>
                </a:lnTo>
                <a:lnTo>
                  <a:pt x="9525" y="36449"/>
                </a:lnTo>
                <a:lnTo>
                  <a:pt x="6476" y="38227"/>
                </a:lnTo>
                <a:lnTo>
                  <a:pt x="0" y="49403"/>
                </a:lnTo>
                <a:lnTo>
                  <a:pt x="0" y="56388"/>
                </a:lnTo>
                <a:lnTo>
                  <a:pt x="11683" y="71374"/>
                </a:lnTo>
                <a:lnTo>
                  <a:pt x="11865" y="71374"/>
                </a:lnTo>
                <a:lnTo>
                  <a:pt x="14477" y="72136"/>
                </a:lnTo>
                <a:lnTo>
                  <a:pt x="17525" y="73152"/>
                </a:lnTo>
                <a:lnTo>
                  <a:pt x="20954" y="73533"/>
                </a:lnTo>
                <a:lnTo>
                  <a:pt x="28828" y="73533"/>
                </a:lnTo>
                <a:lnTo>
                  <a:pt x="46751" y="64008"/>
                </a:lnTo>
                <a:lnTo>
                  <a:pt x="22478" y="64008"/>
                </a:lnTo>
                <a:lnTo>
                  <a:pt x="19176" y="62865"/>
                </a:lnTo>
                <a:lnTo>
                  <a:pt x="16890" y="60833"/>
                </a:lnTo>
                <a:lnTo>
                  <a:pt x="14477" y="58801"/>
                </a:lnTo>
                <a:lnTo>
                  <a:pt x="13334" y="56007"/>
                </a:lnTo>
                <a:lnTo>
                  <a:pt x="13334" y="50546"/>
                </a:lnTo>
                <a:lnTo>
                  <a:pt x="13715" y="48768"/>
                </a:lnTo>
                <a:lnTo>
                  <a:pt x="14604" y="47117"/>
                </a:lnTo>
                <a:lnTo>
                  <a:pt x="15366" y="45593"/>
                </a:lnTo>
                <a:lnTo>
                  <a:pt x="16636" y="44323"/>
                </a:lnTo>
                <a:lnTo>
                  <a:pt x="20192" y="42037"/>
                </a:lnTo>
                <a:lnTo>
                  <a:pt x="22351" y="41148"/>
                </a:lnTo>
                <a:lnTo>
                  <a:pt x="24891" y="40640"/>
                </a:lnTo>
                <a:lnTo>
                  <a:pt x="27558" y="40005"/>
                </a:lnTo>
                <a:lnTo>
                  <a:pt x="30733" y="39751"/>
                </a:lnTo>
                <a:lnTo>
                  <a:pt x="58292" y="39751"/>
                </a:lnTo>
                <a:lnTo>
                  <a:pt x="58292" y="20955"/>
                </a:lnTo>
                <a:lnTo>
                  <a:pt x="57784" y="17399"/>
                </a:lnTo>
                <a:lnTo>
                  <a:pt x="56768" y="14224"/>
                </a:lnTo>
                <a:lnTo>
                  <a:pt x="55752" y="11176"/>
                </a:lnTo>
                <a:lnTo>
                  <a:pt x="55027" y="9906"/>
                </a:lnTo>
                <a:close/>
              </a:path>
              <a:path w="58419" h="73660">
                <a:moveTo>
                  <a:pt x="56959" y="72136"/>
                </a:moveTo>
                <a:lnTo>
                  <a:pt x="48323" y="72136"/>
                </a:lnTo>
                <a:lnTo>
                  <a:pt x="48640" y="72263"/>
                </a:lnTo>
                <a:lnTo>
                  <a:pt x="56641" y="72263"/>
                </a:lnTo>
                <a:lnTo>
                  <a:pt x="56959" y="72136"/>
                </a:lnTo>
                <a:close/>
              </a:path>
              <a:path w="58419" h="73660">
                <a:moveTo>
                  <a:pt x="58292" y="63627"/>
                </a:moveTo>
                <a:lnTo>
                  <a:pt x="47116" y="63627"/>
                </a:lnTo>
                <a:lnTo>
                  <a:pt x="47116" y="70993"/>
                </a:lnTo>
                <a:lnTo>
                  <a:pt x="47243" y="71374"/>
                </a:lnTo>
                <a:lnTo>
                  <a:pt x="47625" y="71628"/>
                </a:lnTo>
                <a:lnTo>
                  <a:pt x="48132" y="72136"/>
                </a:lnTo>
                <a:lnTo>
                  <a:pt x="57150" y="72136"/>
                </a:lnTo>
                <a:lnTo>
                  <a:pt x="57657" y="71628"/>
                </a:lnTo>
                <a:lnTo>
                  <a:pt x="58038" y="71374"/>
                </a:lnTo>
                <a:lnTo>
                  <a:pt x="58292" y="70993"/>
                </a:lnTo>
                <a:lnTo>
                  <a:pt x="58292" y="63627"/>
                </a:lnTo>
                <a:close/>
              </a:path>
              <a:path w="58419" h="73660">
                <a:moveTo>
                  <a:pt x="58292" y="39751"/>
                </a:moveTo>
                <a:lnTo>
                  <a:pt x="45338" y="39751"/>
                </a:lnTo>
                <a:lnTo>
                  <a:pt x="45338" y="53975"/>
                </a:lnTo>
                <a:lnTo>
                  <a:pt x="42163" y="57404"/>
                </a:lnTo>
                <a:lnTo>
                  <a:pt x="39115" y="59817"/>
                </a:lnTo>
                <a:lnTo>
                  <a:pt x="33273" y="63119"/>
                </a:lnTo>
                <a:lnTo>
                  <a:pt x="30098" y="64008"/>
                </a:lnTo>
                <a:lnTo>
                  <a:pt x="46751" y="64008"/>
                </a:lnTo>
                <a:lnTo>
                  <a:pt x="47116" y="63627"/>
                </a:lnTo>
                <a:lnTo>
                  <a:pt x="58292" y="63627"/>
                </a:lnTo>
                <a:lnTo>
                  <a:pt x="58292" y="39751"/>
                </a:lnTo>
                <a:close/>
              </a:path>
              <a:path w="58419" h="73660">
                <a:moveTo>
                  <a:pt x="35432" y="0"/>
                </a:moveTo>
                <a:lnTo>
                  <a:pt x="27558" y="0"/>
                </a:lnTo>
                <a:lnTo>
                  <a:pt x="24891" y="127"/>
                </a:lnTo>
                <a:lnTo>
                  <a:pt x="3809" y="9144"/>
                </a:lnTo>
                <a:lnTo>
                  <a:pt x="3555" y="9906"/>
                </a:lnTo>
                <a:lnTo>
                  <a:pt x="3555" y="13462"/>
                </a:lnTo>
                <a:lnTo>
                  <a:pt x="3708" y="14224"/>
                </a:lnTo>
                <a:lnTo>
                  <a:pt x="3809" y="14732"/>
                </a:lnTo>
                <a:lnTo>
                  <a:pt x="3936" y="15240"/>
                </a:lnTo>
                <a:lnTo>
                  <a:pt x="4783" y="16510"/>
                </a:lnTo>
                <a:lnTo>
                  <a:pt x="4952" y="16510"/>
                </a:lnTo>
                <a:lnTo>
                  <a:pt x="5524" y="16891"/>
                </a:lnTo>
                <a:lnTo>
                  <a:pt x="6730" y="16891"/>
                </a:lnTo>
                <a:lnTo>
                  <a:pt x="7619" y="16510"/>
                </a:lnTo>
                <a:lnTo>
                  <a:pt x="9016" y="15748"/>
                </a:lnTo>
                <a:lnTo>
                  <a:pt x="10286" y="14986"/>
                </a:lnTo>
                <a:lnTo>
                  <a:pt x="11810" y="14224"/>
                </a:lnTo>
                <a:lnTo>
                  <a:pt x="13552" y="13462"/>
                </a:lnTo>
                <a:lnTo>
                  <a:pt x="17906" y="11684"/>
                </a:lnTo>
                <a:lnTo>
                  <a:pt x="20446" y="11049"/>
                </a:lnTo>
                <a:lnTo>
                  <a:pt x="22986" y="10287"/>
                </a:lnTo>
                <a:lnTo>
                  <a:pt x="25907" y="9906"/>
                </a:lnTo>
                <a:lnTo>
                  <a:pt x="55027" y="9906"/>
                </a:lnTo>
                <a:lnTo>
                  <a:pt x="54228" y="8509"/>
                </a:lnTo>
                <a:lnTo>
                  <a:pt x="49783" y="4318"/>
                </a:lnTo>
                <a:lnTo>
                  <a:pt x="46862" y="2667"/>
                </a:lnTo>
                <a:lnTo>
                  <a:pt x="43751" y="1778"/>
                </a:lnTo>
                <a:lnTo>
                  <a:pt x="39750" y="508"/>
                </a:lnTo>
                <a:lnTo>
                  <a:pt x="35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10027" y="4111371"/>
            <a:ext cx="439039" cy="12560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042920" y="4143248"/>
            <a:ext cx="131699" cy="7353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23403" y="4352544"/>
            <a:ext cx="643420" cy="10502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259328" y="4143248"/>
            <a:ext cx="358139" cy="7353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82660" y="4384040"/>
            <a:ext cx="133159" cy="7353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325877" y="4352163"/>
            <a:ext cx="306832" cy="10541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851657" y="4352925"/>
            <a:ext cx="759714" cy="10464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20609" y="4596638"/>
            <a:ext cx="582409" cy="13055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87220" y="4596638"/>
            <a:ext cx="592709" cy="104775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2670682" y="4628007"/>
            <a:ext cx="278130" cy="99060"/>
          </a:xfrm>
          <a:custGeom>
            <a:avLst/>
            <a:gdLst/>
            <a:ahLst/>
            <a:cxnLst/>
            <a:rect l="l" t="t" r="r" b="b"/>
            <a:pathLst>
              <a:path w="278130" h="99060">
                <a:moveTo>
                  <a:pt x="10160" y="72262"/>
                </a:moveTo>
                <a:lnTo>
                  <a:pt x="3429" y="72262"/>
                </a:lnTo>
                <a:lnTo>
                  <a:pt x="4318" y="72390"/>
                </a:lnTo>
                <a:lnTo>
                  <a:pt x="9271" y="72390"/>
                </a:lnTo>
                <a:lnTo>
                  <a:pt x="10160" y="72262"/>
                </a:lnTo>
                <a:close/>
              </a:path>
              <a:path w="278130" h="99060">
                <a:moveTo>
                  <a:pt x="58800" y="72262"/>
                </a:moveTo>
                <a:lnTo>
                  <a:pt x="52197" y="72262"/>
                </a:lnTo>
                <a:lnTo>
                  <a:pt x="53086" y="72390"/>
                </a:lnTo>
                <a:lnTo>
                  <a:pt x="57912" y="72390"/>
                </a:lnTo>
                <a:lnTo>
                  <a:pt x="58800" y="72262"/>
                </a:lnTo>
                <a:close/>
              </a:path>
              <a:path w="278130" h="99060">
                <a:moveTo>
                  <a:pt x="107696" y="72262"/>
                </a:moveTo>
                <a:lnTo>
                  <a:pt x="100965" y="72262"/>
                </a:lnTo>
                <a:lnTo>
                  <a:pt x="101854" y="72390"/>
                </a:lnTo>
                <a:lnTo>
                  <a:pt x="106806" y="72390"/>
                </a:lnTo>
                <a:lnTo>
                  <a:pt x="107696" y="72262"/>
                </a:lnTo>
                <a:close/>
              </a:path>
              <a:path w="278130" h="99060">
                <a:moveTo>
                  <a:pt x="11811" y="72009"/>
                </a:moveTo>
                <a:lnTo>
                  <a:pt x="1778" y="72009"/>
                </a:lnTo>
                <a:lnTo>
                  <a:pt x="2540" y="72262"/>
                </a:lnTo>
                <a:lnTo>
                  <a:pt x="11049" y="72262"/>
                </a:lnTo>
                <a:lnTo>
                  <a:pt x="11811" y="72009"/>
                </a:lnTo>
                <a:close/>
              </a:path>
              <a:path w="278130" h="99060">
                <a:moveTo>
                  <a:pt x="60452" y="72009"/>
                </a:moveTo>
                <a:lnTo>
                  <a:pt x="50546" y="72009"/>
                </a:lnTo>
                <a:lnTo>
                  <a:pt x="51308" y="72262"/>
                </a:lnTo>
                <a:lnTo>
                  <a:pt x="59690" y="72262"/>
                </a:lnTo>
                <a:lnTo>
                  <a:pt x="60452" y="72009"/>
                </a:lnTo>
                <a:close/>
              </a:path>
              <a:path w="278130" h="99060">
                <a:moveTo>
                  <a:pt x="109219" y="72009"/>
                </a:moveTo>
                <a:lnTo>
                  <a:pt x="99314" y="72009"/>
                </a:lnTo>
                <a:lnTo>
                  <a:pt x="100075" y="72262"/>
                </a:lnTo>
                <a:lnTo>
                  <a:pt x="108585" y="72262"/>
                </a:lnTo>
                <a:lnTo>
                  <a:pt x="109219" y="72009"/>
                </a:lnTo>
                <a:close/>
              </a:path>
              <a:path w="278130" h="99060">
                <a:moveTo>
                  <a:pt x="10668" y="1143"/>
                </a:moveTo>
                <a:lnTo>
                  <a:pt x="1650" y="1143"/>
                </a:lnTo>
                <a:lnTo>
                  <a:pt x="1143" y="1397"/>
                </a:lnTo>
                <a:lnTo>
                  <a:pt x="508" y="1778"/>
                </a:lnTo>
                <a:lnTo>
                  <a:pt x="0" y="2412"/>
                </a:lnTo>
                <a:lnTo>
                  <a:pt x="0" y="70866"/>
                </a:lnTo>
                <a:lnTo>
                  <a:pt x="254" y="71120"/>
                </a:lnTo>
                <a:lnTo>
                  <a:pt x="381" y="71374"/>
                </a:lnTo>
                <a:lnTo>
                  <a:pt x="762" y="71628"/>
                </a:lnTo>
                <a:lnTo>
                  <a:pt x="1523" y="72009"/>
                </a:lnTo>
                <a:lnTo>
                  <a:pt x="12128" y="72009"/>
                </a:lnTo>
                <a:lnTo>
                  <a:pt x="13081" y="71374"/>
                </a:lnTo>
                <a:lnTo>
                  <a:pt x="13589" y="70866"/>
                </a:lnTo>
                <a:lnTo>
                  <a:pt x="13716" y="23368"/>
                </a:lnTo>
                <a:lnTo>
                  <a:pt x="17399" y="19177"/>
                </a:lnTo>
                <a:lnTo>
                  <a:pt x="20955" y="15875"/>
                </a:lnTo>
                <a:lnTo>
                  <a:pt x="24130" y="13716"/>
                </a:lnTo>
                <a:lnTo>
                  <a:pt x="26655" y="12065"/>
                </a:lnTo>
                <a:lnTo>
                  <a:pt x="12318" y="12065"/>
                </a:lnTo>
                <a:lnTo>
                  <a:pt x="12192" y="2412"/>
                </a:lnTo>
                <a:lnTo>
                  <a:pt x="11683" y="1778"/>
                </a:lnTo>
                <a:lnTo>
                  <a:pt x="11049" y="1397"/>
                </a:lnTo>
                <a:lnTo>
                  <a:pt x="10668" y="1143"/>
                </a:lnTo>
                <a:close/>
              </a:path>
              <a:path w="278130" h="99060">
                <a:moveTo>
                  <a:pt x="58519" y="10414"/>
                </a:moveTo>
                <a:lnTo>
                  <a:pt x="36322" y="10414"/>
                </a:lnTo>
                <a:lnTo>
                  <a:pt x="39020" y="11049"/>
                </a:lnTo>
                <a:lnTo>
                  <a:pt x="38753" y="11049"/>
                </a:lnTo>
                <a:lnTo>
                  <a:pt x="42291" y="12700"/>
                </a:lnTo>
                <a:lnTo>
                  <a:pt x="43815" y="13970"/>
                </a:lnTo>
                <a:lnTo>
                  <a:pt x="44958" y="15621"/>
                </a:lnTo>
                <a:lnTo>
                  <a:pt x="46228" y="17399"/>
                </a:lnTo>
                <a:lnTo>
                  <a:pt x="47005" y="19177"/>
                </a:lnTo>
                <a:lnTo>
                  <a:pt x="47117" y="19431"/>
                </a:lnTo>
                <a:lnTo>
                  <a:pt x="48387" y="24003"/>
                </a:lnTo>
                <a:lnTo>
                  <a:pt x="48641" y="26670"/>
                </a:lnTo>
                <a:lnTo>
                  <a:pt x="48768" y="70866"/>
                </a:lnTo>
                <a:lnTo>
                  <a:pt x="49022" y="71120"/>
                </a:lnTo>
                <a:lnTo>
                  <a:pt x="49149" y="71374"/>
                </a:lnTo>
                <a:lnTo>
                  <a:pt x="49530" y="71628"/>
                </a:lnTo>
                <a:lnTo>
                  <a:pt x="50291" y="72009"/>
                </a:lnTo>
                <a:lnTo>
                  <a:pt x="60706" y="72009"/>
                </a:lnTo>
                <a:lnTo>
                  <a:pt x="61468" y="71628"/>
                </a:lnTo>
                <a:lnTo>
                  <a:pt x="61849" y="71374"/>
                </a:lnTo>
                <a:lnTo>
                  <a:pt x="62356" y="70866"/>
                </a:lnTo>
                <a:lnTo>
                  <a:pt x="62484" y="70485"/>
                </a:lnTo>
                <a:lnTo>
                  <a:pt x="62484" y="23368"/>
                </a:lnTo>
                <a:lnTo>
                  <a:pt x="66293" y="19177"/>
                </a:lnTo>
                <a:lnTo>
                  <a:pt x="69723" y="15875"/>
                </a:lnTo>
                <a:lnTo>
                  <a:pt x="73025" y="13716"/>
                </a:lnTo>
                <a:lnTo>
                  <a:pt x="73958" y="13081"/>
                </a:lnTo>
                <a:lnTo>
                  <a:pt x="59817" y="13081"/>
                </a:lnTo>
                <a:lnTo>
                  <a:pt x="58928" y="11049"/>
                </a:lnTo>
                <a:lnTo>
                  <a:pt x="58519" y="10414"/>
                </a:lnTo>
                <a:close/>
              </a:path>
              <a:path w="278130" h="99060">
                <a:moveTo>
                  <a:pt x="107365" y="10414"/>
                </a:moveTo>
                <a:lnTo>
                  <a:pt x="85090" y="10414"/>
                </a:lnTo>
                <a:lnTo>
                  <a:pt x="87788" y="11049"/>
                </a:lnTo>
                <a:lnTo>
                  <a:pt x="87521" y="11049"/>
                </a:lnTo>
                <a:lnTo>
                  <a:pt x="95900" y="19177"/>
                </a:lnTo>
                <a:lnTo>
                  <a:pt x="96012" y="19431"/>
                </a:lnTo>
                <a:lnTo>
                  <a:pt x="97028" y="24003"/>
                </a:lnTo>
                <a:lnTo>
                  <a:pt x="97409" y="26670"/>
                </a:lnTo>
                <a:lnTo>
                  <a:pt x="97409" y="70866"/>
                </a:lnTo>
                <a:lnTo>
                  <a:pt x="97917" y="71374"/>
                </a:lnTo>
                <a:lnTo>
                  <a:pt x="98298" y="71628"/>
                </a:lnTo>
                <a:lnTo>
                  <a:pt x="99059" y="72009"/>
                </a:lnTo>
                <a:lnTo>
                  <a:pt x="109474" y="72009"/>
                </a:lnTo>
                <a:lnTo>
                  <a:pt x="110236" y="71628"/>
                </a:lnTo>
                <a:lnTo>
                  <a:pt x="110617" y="71374"/>
                </a:lnTo>
                <a:lnTo>
                  <a:pt x="111125" y="70866"/>
                </a:lnTo>
                <a:lnTo>
                  <a:pt x="111056" y="23368"/>
                </a:lnTo>
                <a:lnTo>
                  <a:pt x="110743" y="20447"/>
                </a:lnTo>
                <a:lnTo>
                  <a:pt x="109953" y="17399"/>
                </a:lnTo>
                <a:lnTo>
                  <a:pt x="109151" y="13970"/>
                </a:lnTo>
                <a:lnTo>
                  <a:pt x="109093" y="13716"/>
                </a:lnTo>
                <a:lnTo>
                  <a:pt x="107568" y="10668"/>
                </a:lnTo>
                <a:lnTo>
                  <a:pt x="107365" y="10414"/>
                </a:lnTo>
                <a:close/>
              </a:path>
              <a:path w="278130" h="99060">
                <a:moveTo>
                  <a:pt x="90974" y="0"/>
                </a:moveTo>
                <a:lnTo>
                  <a:pt x="81406" y="0"/>
                </a:lnTo>
                <a:lnTo>
                  <a:pt x="76962" y="1143"/>
                </a:lnTo>
                <a:lnTo>
                  <a:pt x="77131" y="1143"/>
                </a:lnTo>
                <a:lnTo>
                  <a:pt x="75437" y="1778"/>
                </a:lnTo>
                <a:lnTo>
                  <a:pt x="73406" y="2793"/>
                </a:lnTo>
                <a:lnTo>
                  <a:pt x="71247" y="3810"/>
                </a:lnTo>
                <a:lnTo>
                  <a:pt x="69087" y="5207"/>
                </a:lnTo>
                <a:lnTo>
                  <a:pt x="64643" y="8636"/>
                </a:lnTo>
                <a:lnTo>
                  <a:pt x="62230" y="10668"/>
                </a:lnTo>
                <a:lnTo>
                  <a:pt x="59817" y="13081"/>
                </a:lnTo>
                <a:lnTo>
                  <a:pt x="73958" y="13081"/>
                </a:lnTo>
                <a:lnTo>
                  <a:pt x="76200" y="11557"/>
                </a:lnTo>
                <a:lnTo>
                  <a:pt x="79375" y="10414"/>
                </a:lnTo>
                <a:lnTo>
                  <a:pt x="107365" y="10414"/>
                </a:lnTo>
                <a:lnTo>
                  <a:pt x="103505" y="5587"/>
                </a:lnTo>
                <a:lnTo>
                  <a:pt x="100837" y="3556"/>
                </a:lnTo>
                <a:lnTo>
                  <a:pt x="98240" y="2412"/>
                </a:lnTo>
                <a:lnTo>
                  <a:pt x="94636" y="762"/>
                </a:lnTo>
                <a:lnTo>
                  <a:pt x="95038" y="762"/>
                </a:lnTo>
                <a:lnTo>
                  <a:pt x="90974" y="0"/>
                </a:lnTo>
                <a:close/>
              </a:path>
              <a:path w="278130" h="99060">
                <a:moveTo>
                  <a:pt x="41147" y="0"/>
                </a:moveTo>
                <a:lnTo>
                  <a:pt x="32058" y="0"/>
                </a:lnTo>
                <a:lnTo>
                  <a:pt x="28575" y="762"/>
                </a:lnTo>
                <a:lnTo>
                  <a:pt x="24637" y="2793"/>
                </a:lnTo>
                <a:lnTo>
                  <a:pt x="20700" y="4699"/>
                </a:lnTo>
                <a:lnTo>
                  <a:pt x="16510" y="7874"/>
                </a:lnTo>
                <a:lnTo>
                  <a:pt x="12318" y="12065"/>
                </a:lnTo>
                <a:lnTo>
                  <a:pt x="26655" y="12065"/>
                </a:lnTo>
                <a:lnTo>
                  <a:pt x="27431" y="11557"/>
                </a:lnTo>
                <a:lnTo>
                  <a:pt x="30606" y="10414"/>
                </a:lnTo>
                <a:lnTo>
                  <a:pt x="58519" y="10414"/>
                </a:lnTo>
                <a:lnTo>
                  <a:pt x="57785" y="9271"/>
                </a:lnTo>
                <a:lnTo>
                  <a:pt x="55118" y="6096"/>
                </a:lnTo>
                <a:lnTo>
                  <a:pt x="53467" y="4699"/>
                </a:lnTo>
                <a:lnTo>
                  <a:pt x="51562" y="3556"/>
                </a:lnTo>
                <a:lnTo>
                  <a:pt x="49847" y="2412"/>
                </a:lnTo>
                <a:lnTo>
                  <a:pt x="48423" y="1778"/>
                </a:lnTo>
                <a:lnTo>
                  <a:pt x="47498" y="1397"/>
                </a:lnTo>
                <a:lnTo>
                  <a:pt x="45085" y="762"/>
                </a:lnTo>
                <a:lnTo>
                  <a:pt x="42544" y="127"/>
                </a:lnTo>
                <a:lnTo>
                  <a:pt x="41147" y="0"/>
                </a:lnTo>
                <a:close/>
              </a:path>
              <a:path w="278130" h="99060">
                <a:moveTo>
                  <a:pt x="187113" y="9779"/>
                </a:moveTo>
                <a:lnTo>
                  <a:pt x="162814" y="9779"/>
                </a:lnTo>
                <a:lnTo>
                  <a:pt x="165481" y="10160"/>
                </a:lnTo>
                <a:lnTo>
                  <a:pt x="167335" y="10668"/>
                </a:lnTo>
                <a:lnTo>
                  <a:pt x="175308" y="16637"/>
                </a:lnTo>
                <a:lnTo>
                  <a:pt x="175387" y="16764"/>
                </a:lnTo>
                <a:lnTo>
                  <a:pt x="175894" y="18668"/>
                </a:lnTo>
                <a:lnTo>
                  <a:pt x="176551" y="20828"/>
                </a:lnTo>
                <a:lnTo>
                  <a:pt x="176911" y="22987"/>
                </a:lnTo>
                <a:lnTo>
                  <a:pt x="176911" y="30734"/>
                </a:lnTo>
                <a:lnTo>
                  <a:pt x="160655" y="30734"/>
                </a:lnTo>
                <a:lnTo>
                  <a:pt x="155448" y="31242"/>
                </a:lnTo>
                <a:lnTo>
                  <a:pt x="146177" y="33020"/>
                </a:lnTo>
                <a:lnTo>
                  <a:pt x="142112" y="34417"/>
                </a:lnTo>
                <a:lnTo>
                  <a:pt x="138937" y="36322"/>
                </a:lnTo>
                <a:lnTo>
                  <a:pt x="135762" y="38100"/>
                </a:lnTo>
                <a:lnTo>
                  <a:pt x="133787" y="39878"/>
                </a:lnTo>
                <a:lnTo>
                  <a:pt x="133147" y="40512"/>
                </a:lnTo>
                <a:lnTo>
                  <a:pt x="131572" y="43180"/>
                </a:lnTo>
                <a:lnTo>
                  <a:pt x="129793" y="45974"/>
                </a:lnTo>
                <a:lnTo>
                  <a:pt x="128905" y="49276"/>
                </a:lnTo>
                <a:lnTo>
                  <a:pt x="128905" y="56261"/>
                </a:lnTo>
                <a:lnTo>
                  <a:pt x="129429" y="58674"/>
                </a:lnTo>
                <a:lnTo>
                  <a:pt x="129540" y="59182"/>
                </a:lnTo>
                <a:lnTo>
                  <a:pt x="141376" y="71247"/>
                </a:lnTo>
                <a:lnTo>
                  <a:pt x="141550" y="71247"/>
                </a:lnTo>
                <a:lnTo>
                  <a:pt x="145065" y="72262"/>
                </a:lnTo>
                <a:lnTo>
                  <a:pt x="147447" y="73025"/>
                </a:lnTo>
                <a:lnTo>
                  <a:pt x="151003" y="73406"/>
                </a:lnTo>
                <a:lnTo>
                  <a:pt x="159512" y="73406"/>
                </a:lnTo>
                <a:lnTo>
                  <a:pt x="178292" y="63881"/>
                </a:lnTo>
                <a:lnTo>
                  <a:pt x="152654" y="63881"/>
                </a:lnTo>
                <a:lnTo>
                  <a:pt x="149225" y="62737"/>
                </a:lnTo>
                <a:lnTo>
                  <a:pt x="146685" y="60706"/>
                </a:lnTo>
                <a:lnTo>
                  <a:pt x="144272" y="58674"/>
                </a:lnTo>
                <a:lnTo>
                  <a:pt x="143002" y="55880"/>
                </a:lnTo>
                <a:lnTo>
                  <a:pt x="143002" y="50418"/>
                </a:lnTo>
                <a:lnTo>
                  <a:pt x="155321" y="40512"/>
                </a:lnTo>
                <a:lnTo>
                  <a:pt x="158115" y="39878"/>
                </a:lnTo>
                <a:lnTo>
                  <a:pt x="161290" y="39624"/>
                </a:lnTo>
                <a:lnTo>
                  <a:pt x="190500" y="39624"/>
                </a:lnTo>
                <a:lnTo>
                  <a:pt x="190500" y="20828"/>
                </a:lnTo>
                <a:lnTo>
                  <a:pt x="189992" y="17272"/>
                </a:lnTo>
                <a:lnTo>
                  <a:pt x="188129" y="11557"/>
                </a:lnTo>
                <a:lnTo>
                  <a:pt x="188087" y="11430"/>
                </a:lnTo>
                <a:lnTo>
                  <a:pt x="187960" y="11049"/>
                </a:lnTo>
                <a:lnTo>
                  <a:pt x="187113" y="9779"/>
                </a:lnTo>
                <a:close/>
              </a:path>
              <a:path w="278130" h="99060">
                <a:moveTo>
                  <a:pt x="188087" y="72262"/>
                </a:moveTo>
                <a:lnTo>
                  <a:pt x="181229" y="72262"/>
                </a:lnTo>
                <a:lnTo>
                  <a:pt x="182752" y="72517"/>
                </a:lnTo>
                <a:lnTo>
                  <a:pt x="186563" y="72517"/>
                </a:lnTo>
                <a:lnTo>
                  <a:pt x="188087" y="72262"/>
                </a:lnTo>
                <a:close/>
              </a:path>
              <a:path w="278130" h="99060">
                <a:moveTo>
                  <a:pt x="179324" y="71501"/>
                </a:moveTo>
                <a:lnTo>
                  <a:pt x="178752" y="71501"/>
                </a:lnTo>
                <a:lnTo>
                  <a:pt x="180657" y="72262"/>
                </a:lnTo>
                <a:lnTo>
                  <a:pt x="180085" y="72262"/>
                </a:lnTo>
                <a:lnTo>
                  <a:pt x="179324" y="71501"/>
                </a:lnTo>
                <a:close/>
              </a:path>
              <a:path w="278130" h="99060">
                <a:moveTo>
                  <a:pt x="190500" y="63500"/>
                </a:moveTo>
                <a:lnTo>
                  <a:pt x="178689" y="63500"/>
                </a:lnTo>
                <a:lnTo>
                  <a:pt x="178689" y="70866"/>
                </a:lnTo>
                <a:lnTo>
                  <a:pt x="178943" y="71247"/>
                </a:lnTo>
                <a:lnTo>
                  <a:pt x="179324" y="71501"/>
                </a:lnTo>
                <a:lnTo>
                  <a:pt x="180085" y="72262"/>
                </a:lnTo>
                <a:lnTo>
                  <a:pt x="189103" y="72262"/>
                </a:lnTo>
                <a:lnTo>
                  <a:pt x="189865" y="71501"/>
                </a:lnTo>
                <a:lnTo>
                  <a:pt x="190373" y="71247"/>
                </a:lnTo>
                <a:lnTo>
                  <a:pt x="190500" y="63500"/>
                </a:lnTo>
                <a:close/>
              </a:path>
              <a:path w="278130" h="99060">
                <a:moveTo>
                  <a:pt x="190436" y="71501"/>
                </a:moveTo>
                <a:lnTo>
                  <a:pt x="189865" y="71501"/>
                </a:lnTo>
                <a:lnTo>
                  <a:pt x="189103" y="72262"/>
                </a:lnTo>
                <a:lnTo>
                  <a:pt x="188531" y="72262"/>
                </a:lnTo>
                <a:lnTo>
                  <a:pt x="190436" y="71501"/>
                </a:lnTo>
                <a:close/>
              </a:path>
              <a:path w="278130" h="99060">
                <a:moveTo>
                  <a:pt x="190500" y="39624"/>
                </a:moveTo>
                <a:lnTo>
                  <a:pt x="176911" y="39624"/>
                </a:lnTo>
                <a:lnTo>
                  <a:pt x="176911" y="53848"/>
                </a:lnTo>
                <a:lnTo>
                  <a:pt x="173481" y="57277"/>
                </a:lnTo>
                <a:lnTo>
                  <a:pt x="170306" y="59690"/>
                </a:lnTo>
                <a:lnTo>
                  <a:pt x="167131" y="61341"/>
                </a:lnTo>
                <a:lnTo>
                  <a:pt x="164084" y="62992"/>
                </a:lnTo>
                <a:lnTo>
                  <a:pt x="160781" y="63881"/>
                </a:lnTo>
                <a:lnTo>
                  <a:pt x="178292" y="63881"/>
                </a:lnTo>
                <a:lnTo>
                  <a:pt x="178689" y="63500"/>
                </a:lnTo>
                <a:lnTo>
                  <a:pt x="190500" y="63500"/>
                </a:lnTo>
                <a:lnTo>
                  <a:pt x="190500" y="39624"/>
                </a:lnTo>
                <a:close/>
              </a:path>
              <a:path w="278130" h="99060">
                <a:moveTo>
                  <a:pt x="167512" y="0"/>
                </a:moveTo>
                <a:lnTo>
                  <a:pt x="155194" y="0"/>
                </a:lnTo>
                <a:lnTo>
                  <a:pt x="149479" y="1016"/>
                </a:lnTo>
                <a:lnTo>
                  <a:pt x="133074" y="8382"/>
                </a:lnTo>
                <a:lnTo>
                  <a:pt x="132969" y="9017"/>
                </a:lnTo>
                <a:lnTo>
                  <a:pt x="132715" y="9779"/>
                </a:lnTo>
                <a:lnTo>
                  <a:pt x="132660" y="10160"/>
                </a:lnTo>
                <a:lnTo>
                  <a:pt x="132587" y="12700"/>
                </a:lnTo>
                <a:lnTo>
                  <a:pt x="132715" y="13335"/>
                </a:lnTo>
                <a:lnTo>
                  <a:pt x="132842" y="14605"/>
                </a:lnTo>
                <a:lnTo>
                  <a:pt x="132969" y="14859"/>
                </a:lnTo>
                <a:lnTo>
                  <a:pt x="133096" y="15112"/>
                </a:lnTo>
                <a:lnTo>
                  <a:pt x="133858" y="16256"/>
                </a:lnTo>
                <a:lnTo>
                  <a:pt x="134239" y="16383"/>
                </a:lnTo>
                <a:lnTo>
                  <a:pt x="134493" y="16637"/>
                </a:lnTo>
                <a:lnTo>
                  <a:pt x="134874" y="16764"/>
                </a:lnTo>
                <a:lnTo>
                  <a:pt x="136017" y="16764"/>
                </a:lnTo>
                <a:lnTo>
                  <a:pt x="137033" y="16383"/>
                </a:lnTo>
                <a:lnTo>
                  <a:pt x="139827" y="14859"/>
                </a:lnTo>
                <a:lnTo>
                  <a:pt x="141478" y="14097"/>
                </a:lnTo>
                <a:lnTo>
                  <a:pt x="143219" y="13335"/>
                </a:lnTo>
                <a:lnTo>
                  <a:pt x="147828" y="11557"/>
                </a:lnTo>
                <a:lnTo>
                  <a:pt x="150063" y="11049"/>
                </a:lnTo>
                <a:lnTo>
                  <a:pt x="151511" y="10668"/>
                </a:lnTo>
                <a:lnTo>
                  <a:pt x="153289" y="10160"/>
                </a:lnTo>
                <a:lnTo>
                  <a:pt x="156337" y="9779"/>
                </a:lnTo>
                <a:lnTo>
                  <a:pt x="187113" y="9779"/>
                </a:lnTo>
                <a:lnTo>
                  <a:pt x="186181" y="8382"/>
                </a:lnTo>
                <a:lnTo>
                  <a:pt x="184030" y="6350"/>
                </a:lnTo>
                <a:lnTo>
                  <a:pt x="181483" y="4191"/>
                </a:lnTo>
                <a:lnTo>
                  <a:pt x="178435" y="2540"/>
                </a:lnTo>
                <a:lnTo>
                  <a:pt x="174752" y="1524"/>
                </a:lnTo>
                <a:lnTo>
                  <a:pt x="170942" y="381"/>
                </a:lnTo>
                <a:lnTo>
                  <a:pt x="167512" y="0"/>
                </a:lnTo>
                <a:close/>
              </a:path>
              <a:path w="278130" h="99060">
                <a:moveTo>
                  <a:pt x="218821" y="1143"/>
                </a:moveTo>
                <a:lnTo>
                  <a:pt x="208280" y="1143"/>
                </a:lnTo>
                <a:lnTo>
                  <a:pt x="207518" y="1397"/>
                </a:lnTo>
                <a:lnTo>
                  <a:pt x="206967" y="1905"/>
                </a:lnTo>
                <a:lnTo>
                  <a:pt x="206629" y="2159"/>
                </a:lnTo>
                <a:lnTo>
                  <a:pt x="206375" y="2667"/>
                </a:lnTo>
                <a:lnTo>
                  <a:pt x="206375" y="3810"/>
                </a:lnTo>
                <a:lnTo>
                  <a:pt x="206629" y="4572"/>
                </a:lnTo>
                <a:lnTo>
                  <a:pt x="207137" y="5587"/>
                </a:lnTo>
                <a:lnTo>
                  <a:pt x="233806" y="69596"/>
                </a:lnTo>
                <a:lnTo>
                  <a:pt x="234315" y="70612"/>
                </a:lnTo>
                <a:lnTo>
                  <a:pt x="235204" y="71501"/>
                </a:lnTo>
                <a:lnTo>
                  <a:pt x="236219" y="72009"/>
                </a:lnTo>
                <a:lnTo>
                  <a:pt x="225806" y="95250"/>
                </a:lnTo>
                <a:lnTo>
                  <a:pt x="225552" y="96012"/>
                </a:lnTo>
                <a:lnTo>
                  <a:pt x="225298" y="96647"/>
                </a:lnTo>
                <a:lnTo>
                  <a:pt x="225425" y="97536"/>
                </a:lnTo>
                <a:lnTo>
                  <a:pt x="228219" y="98933"/>
                </a:lnTo>
                <a:lnTo>
                  <a:pt x="236600" y="98933"/>
                </a:lnTo>
                <a:lnTo>
                  <a:pt x="237998" y="98425"/>
                </a:lnTo>
                <a:lnTo>
                  <a:pt x="239268" y="98043"/>
                </a:lnTo>
                <a:lnTo>
                  <a:pt x="239979" y="97536"/>
                </a:lnTo>
                <a:lnTo>
                  <a:pt x="240537" y="96647"/>
                </a:lnTo>
                <a:lnTo>
                  <a:pt x="250444" y="72009"/>
                </a:lnTo>
                <a:lnTo>
                  <a:pt x="256301" y="57531"/>
                </a:lnTo>
                <a:lnTo>
                  <a:pt x="242824" y="57531"/>
                </a:lnTo>
                <a:lnTo>
                  <a:pt x="221208" y="3429"/>
                </a:lnTo>
                <a:lnTo>
                  <a:pt x="221106" y="3175"/>
                </a:lnTo>
                <a:lnTo>
                  <a:pt x="220853" y="2667"/>
                </a:lnTo>
                <a:lnTo>
                  <a:pt x="220344" y="1905"/>
                </a:lnTo>
                <a:lnTo>
                  <a:pt x="219456" y="1397"/>
                </a:lnTo>
                <a:lnTo>
                  <a:pt x="218821" y="1143"/>
                </a:lnTo>
                <a:close/>
              </a:path>
              <a:path w="278130" h="99060">
                <a:moveTo>
                  <a:pt x="275971" y="1143"/>
                </a:moveTo>
                <a:lnTo>
                  <a:pt x="266192" y="1143"/>
                </a:lnTo>
                <a:lnTo>
                  <a:pt x="265430" y="1397"/>
                </a:lnTo>
                <a:lnTo>
                  <a:pt x="264541" y="1905"/>
                </a:lnTo>
                <a:lnTo>
                  <a:pt x="264337" y="2159"/>
                </a:lnTo>
                <a:lnTo>
                  <a:pt x="263996" y="2667"/>
                </a:lnTo>
                <a:lnTo>
                  <a:pt x="263851" y="3175"/>
                </a:lnTo>
                <a:lnTo>
                  <a:pt x="263779" y="3429"/>
                </a:lnTo>
                <a:lnTo>
                  <a:pt x="243078" y="57531"/>
                </a:lnTo>
                <a:lnTo>
                  <a:pt x="256301" y="57531"/>
                </a:lnTo>
                <a:lnTo>
                  <a:pt x="277316" y="5587"/>
                </a:lnTo>
                <a:lnTo>
                  <a:pt x="277749" y="4572"/>
                </a:lnTo>
                <a:lnTo>
                  <a:pt x="277749" y="2159"/>
                </a:lnTo>
                <a:lnTo>
                  <a:pt x="276733" y="1397"/>
                </a:lnTo>
                <a:lnTo>
                  <a:pt x="275971" y="1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129152" y="4596638"/>
            <a:ext cx="483235" cy="10477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19225" y="4837176"/>
            <a:ext cx="578129" cy="12509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851532" y="4837176"/>
            <a:ext cx="506856" cy="10502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515870" y="4837176"/>
            <a:ext cx="554304" cy="13081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222370" y="4851781"/>
            <a:ext cx="380111" cy="11607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15800" y="5109464"/>
            <a:ext cx="385085" cy="9893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26361" y="5078476"/>
            <a:ext cx="734390" cy="13030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479738" y="5109464"/>
            <a:ext cx="137477" cy="7353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43961" y="5078095"/>
            <a:ext cx="590372" cy="13068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463290" y="5078095"/>
            <a:ext cx="153543" cy="13042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25131" y="5331206"/>
            <a:ext cx="858354" cy="10477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048636" y="5331206"/>
            <a:ext cx="401446" cy="10477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119073" y="5821172"/>
            <a:ext cx="100736" cy="9905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343260" y="5815838"/>
            <a:ext cx="832757" cy="13042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240407" y="5815076"/>
            <a:ext cx="149098" cy="10579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446273" y="5813425"/>
            <a:ext cx="1241034" cy="13284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754754" y="2810510"/>
            <a:ext cx="30099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024255"/>
            <a:ext cx="8711565" cy="478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12700">
              <a:lnSpc>
                <a:spcPct val="134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dwell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mainly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depends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material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flaws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sought.</a:t>
            </a:r>
            <a:endParaRPr sz="1800">
              <a:latin typeface="Calibri"/>
              <a:cs typeface="Calibri"/>
            </a:endParaRPr>
          </a:p>
          <a:p>
            <a:pPr marL="187960" indent="-179070">
              <a:lnSpc>
                <a:spcPct val="100000"/>
              </a:lnSpc>
              <a:spcBef>
                <a:spcPts val="815"/>
              </a:spcBef>
              <a:buSzPct val="94444"/>
              <a:buFont typeface="Calibri"/>
              <a:buAutoNum type="arabicPeriod" startAt="4"/>
              <a:tabLst>
                <a:tab pos="187960" algn="l"/>
              </a:tabLst>
            </a:pPr>
            <a:r>
              <a:rPr sz="1800" b="1" dirty="0">
                <a:latin typeface="Calibri"/>
                <a:cs typeface="Calibri"/>
              </a:rPr>
              <a:t>Excess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penetrant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removal</a:t>
            </a:r>
            <a:endParaRPr sz="1800">
              <a:latin typeface="Calibri"/>
              <a:cs typeface="Calibri"/>
            </a:endParaRPr>
          </a:p>
          <a:p>
            <a:pPr marL="18415" indent="-635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excess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removed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surface.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excess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properly</a:t>
            </a:r>
            <a:endParaRPr sz="1800">
              <a:latin typeface="Calibri"/>
              <a:cs typeface="Calibri"/>
            </a:endParaRPr>
          </a:p>
          <a:p>
            <a:pPr marL="18415" marR="8890">
              <a:lnSpc>
                <a:spcPct val="1344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removed,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once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applied,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background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that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mask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indications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defects.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addition,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false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indications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severely</a:t>
            </a:r>
            <a:endParaRPr sz="1800">
              <a:latin typeface="Calibri"/>
              <a:cs typeface="Calibri"/>
            </a:endParaRPr>
          </a:p>
          <a:p>
            <a:pPr marL="18415" marR="18415">
              <a:lnSpc>
                <a:spcPct val="1344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hindering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ability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proper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inspection.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Also,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removal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excessive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done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towards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direction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either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vertically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horizontally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be.</a:t>
            </a:r>
            <a:endParaRPr sz="1800">
              <a:latin typeface="Calibri"/>
              <a:cs typeface="Calibri"/>
            </a:endParaRPr>
          </a:p>
          <a:p>
            <a:pPr marL="187960" indent="-179070">
              <a:lnSpc>
                <a:spcPct val="100000"/>
              </a:lnSpc>
              <a:spcBef>
                <a:spcPts val="795"/>
              </a:spcBef>
              <a:buSzPct val="94444"/>
              <a:buFont typeface="Calibri"/>
              <a:buAutoNum type="arabicPeriod" startAt="5"/>
              <a:tabLst>
                <a:tab pos="187960" algn="l"/>
              </a:tabLst>
            </a:pPr>
            <a:r>
              <a:rPr sz="1800" b="1" dirty="0">
                <a:latin typeface="Calibri"/>
                <a:cs typeface="Calibri"/>
              </a:rPr>
              <a:t>Application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developer</a:t>
            </a:r>
            <a:endParaRPr sz="1800">
              <a:latin typeface="Calibri"/>
              <a:cs typeface="Calibri"/>
            </a:endParaRPr>
          </a:p>
          <a:p>
            <a:pPr marL="18415" marR="5080" indent="-6350">
              <a:lnSpc>
                <a:spcPts val="2910"/>
              </a:lnSpc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removal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excess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sprayed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thin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absorbs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openings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termed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“bleed-</a:t>
            </a:r>
            <a:endParaRPr sz="1800">
              <a:latin typeface="Calibri"/>
              <a:cs typeface="Calibri"/>
            </a:endParaRPr>
          </a:p>
          <a:p>
            <a:pPr marL="18415" marR="19685">
              <a:lnSpc>
                <a:spcPts val="2910"/>
              </a:lnSpc>
              <a:tabLst>
                <a:tab pos="7159625" algn="l"/>
              </a:tabLst>
            </a:pPr>
            <a:r>
              <a:rPr sz="1800" dirty="0">
                <a:latin typeface="Calibri"/>
                <a:cs typeface="Calibri"/>
              </a:rPr>
              <a:t>out”.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bleed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appears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red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spot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white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background</a:t>
            </a:r>
            <a:r>
              <a:rPr sz="1800" dirty="0">
                <a:latin typeface="Calibri"/>
                <a:cs typeface="Calibri"/>
              </a:rPr>
              <a:t>	to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visible </a:t>
            </a:r>
            <a:r>
              <a:rPr sz="1800" dirty="0">
                <a:latin typeface="Calibri"/>
                <a:cs typeface="Calibri"/>
              </a:rPr>
              <a:t>indication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flaw.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054735"/>
            <a:ext cx="8709660" cy="53524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b="1" spc="-10" dirty="0">
                <a:latin typeface="Calibri"/>
                <a:cs typeface="Calibri"/>
              </a:rPr>
              <a:t>6.Interpretation</a:t>
            </a:r>
            <a:endParaRPr sz="1800">
              <a:latin typeface="Calibri"/>
              <a:cs typeface="Calibri"/>
            </a:endParaRPr>
          </a:p>
          <a:p>
            <a:pPr marL="18415" marR="5080" indent="-6350">
              <a:lnSpc>
                <a:spcPts val="2910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inspector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visible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light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adequate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intensity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(100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  <a:hlinkClick r:id="rId2"/>
              </a:rPr>
              <a:t>foot-</a:t>
            </a:r>
            <a:r>
              <a:rPr sz="1800" dirty="0">
                <a:latin typeface="Calibri"/>
                <a:cs typeface="Calibri"/>
                <a:hlinkClick r:id="rId2"/>
              </a:rPr>
              <a:t>candles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1100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  <a:hlinkClick r:id="rId3"/>
              </a:rPr>
              <a:t>lux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typical)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visible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dye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penetrant,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Ultraviolet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(UV-A)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radiation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adequate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intensity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(1,000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545"/>
              </a:spcBef>
            </a:pPr>
            <a:r>
              <a:rPr sz="1800" spc="-10" dirty="0">
                <a:latin typeface="Calibri"/>
                <a:cs typeface="Calibri"/>
              </a:rPr>
              <a:t>micro-watts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centimeter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squared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common),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along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with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low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ambient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light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(less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than</a:t>
            </a:r>
            <a:endParaRPr sz="1800">
              <a:latin typeface="Calibri"/>
              <a:cs typeface="Calibri"/>
            </a:endParaRPr>
          </a:p>
          <a:p>
            <a:pPr marL="18415" marR="7620">
              <a:lnSpc>
                <a:spcPct val="134400"/>
              </a:lnSpc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foot-</a:t>
            </a:r>
            <a:r>
              <a:rPr sz="1800" dirty="0">
                <a:latin typeface="Calibri"/>
                <a:cs typeface="Calibri"/>
              </a:rPr>
              <a:t>candles)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 fluorescent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penetrant examinations.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Inspection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test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should </a:t>
            </a:r>
            <a:r>
              <a:rPr sz="1800" dirty="0">
                <a:latin typeface="Calibri"/>
                <a:cs typeface="Calibri"/>
              </a:rPr>
              <a:t>take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sufficient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depends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kind.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delay</a:t>
            </a:r>
            <a:r>
              <a:rPr sz="1800" spc="-10" dirty="0">
                <a:latin typeface="Calibri"/>
                <a:cs typeface="Calibri"/>
              </a:rPr>
              <a:t> allows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77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blotting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occur.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b="1" spc="-10" dirty="0">
                <a:latin typeface="Calibri"/>
                <a:cs typeface="Calibri"/>
              </a:rPr>
              <a:t>7.Post-cleaning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cleaned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inspection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recording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defects,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especially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post-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765"/>
              </a:spcBef>
            </a:pPr>
            <a:r>
              <a:rPr sz="1800" dirty="0">
                <a:latin typeface="Calibri"/>
                <a:cs typeface="Calibri"/>
              </a:rPr>
              <a:t>inspection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coating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scheduled.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Magnetic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Particle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(MPT)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alibri"/>
                <a:cs typeface="Calibri"/>
              </a:rPr>
              <a:t>This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detecting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presence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cracks,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laps,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tears,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seams,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inclusions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similar</a:t>
            </a:r>
            <a:endParaRPr sz="1800">
              <a:latin typeface="Calibri"/>
              <a:cs typeface="Calibri"/>
            </a:endParaRPr>
          </a:p>
          <a:p>
            <a:pPr marL="18415" marR="5715">
              <a:lnSpc>
                <a:spcPts val="2930"/>
              </a:lnSpc>
              <a:spcBef>
                <a:spcPts val="70"/>
              </a:spcBef>
            </a:pPr>
            <a:r>
              <a:rPr sz="1800" dirty="0">
                <a:latin typeface="Calibri"/>
                <a:cs typeface="Calibri"/>
              </a:rPr>
              <a:t>discontinuities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naked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eye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detect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discontinuities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lie </a:t>
            </a:r>
            <a:r>
              <a:rPr sz="1800" dirty="0">
                <a:latin typeface="Calibri"/>
                <a:cs typeface="Calibri"/>
              </a:rPr>
              <a:t>slightly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below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surface.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applicable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nonmagnetic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materials.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MPT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relatively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024255"/>
            <a:ext cx="8709025" cy="3382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14604" algn="just">
              <a:lnSpc>
                <a:spcPct val="134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easy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technique.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any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restriction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size,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shape,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composition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heat-</a:t>
            </a:r>
            <a:r>
              <a:rPr sz="1800" dirty="0">
                <a:latin typeface="Calibri"/>
                <a:cs typeface="Calibri"/>
              </a:rPr>
              <a:t>treatment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ferromagnetic specimen.</a:t>
            </a:r>
            <a:endParaRPr sz="18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1035"/>
              </a:spcBef>
              <a:buClr>
                <a:srgbClr val="212121"/>
              </a:buClr>
              <a:buFont typeface="Segoe UI Symbol"/>
              <a:buChar char="❖"/>
              <a:tabLst>
                <a:tab pos="279400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Working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Principle</a:t>
            </a:r>
            <a:endParaRPr sz="1800">
              <a:latin typeface="Calibri"/>
              <a:cs typeface="Calibri"/>
            </a:endParaRPr>
          </a:p>
          <a:p>
            <a:pPr marL="18415" indent="-6350" algn="just">
              <a:lnSpc>
                <a:spcPct val="100000"/>
              </a:lnSpc>
              <a:spcBef>
                <a:spcPts val="695"/>
              </a:spcBef>
            </a:pPr>
            <a:r>
              <a:rPr sz="1800" dirty="0">
                <a:latin typeface="Calibri"/>
                <a:cs typeface="Calibri"/>
              </a:rPr>
              <a:t>When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piece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metal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placed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field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lines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flux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get</a:t>
            </a:r>
            <a:endParaRPr sz="1800">
              <a:latin typeface="Calibri"/>
              <a:cs typeface="Calibri"/>
            </a:endParaRPr>
          </a:p>
          <a:p>
            <a:pPr marL="18415" marR="5080" algn="just">
              <a:lnSpc>
                <a:spcPct val="1348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intersected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discontinuity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crack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slag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inclusion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casting,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induced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either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discontinuity.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discontinuity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causes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abrupt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path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flux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flowing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casting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normal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discontinuity,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local </a:t>
            </a:r>
            <a:r>
              <a:rPr sz="1800" dirty="0">
                <a:latin typeface="Calibri"/>
                <a:cs typeface="Calibri"/>
              </a:rPr>
              <a:t>flux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leakage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field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interference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fig.1.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local </a:t>
            </a:r>
            <a:r>
              <a:rPr sz="1800" dirty="0">
                <a:latin typeface="Calibri"/>
                <a:cs typeface="Calibri"/>
              </a:rPr>
              <a:t>flux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disturbance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detected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affect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magnetic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260" y="1594485"/>
            <a:ext cx="3886200" cy="2095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97076" y="1024255"/>
            <a:ext cx="868997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particles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collect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region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discontinuity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pile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bridge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discontinuity.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532" y="4094734"/>
            <a:ext cx="8694420" cy="2299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262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Fig: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Magnetic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Flux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Leakage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due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Discontinuity</a:t>
            </a:r>
            <a:endParaRPr sz="1800">
              <a:latin typeface="Times New Roman"/>
              <a:cs typeface="Times New Roman"/>
            </a:endParaRPr>
          </a:p>
          <a:p>
            <a:pPr marL="46990" marR="30480">
              <a:lnSpc>
                <a:spcPct val="96400"/>
              </a:lnSpc>
              <a:spcBef>
                <a:spcPts val="125"/>
              </a:spcBef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crack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indicated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(under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favourable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conditions)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following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crack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outline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subsurface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defect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fuzzy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collection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magnetic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particles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near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discontinuity.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Maximum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sensitivity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indication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obtained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discontinuity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normal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magnetic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magnetic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just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enough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saturate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inspected.</a:t>
            </a:r>
            <a:endParaRPr sz="1800">
              <a:latin typeface="Times New Roman"/>
              <a:cs typeface="Times New Roman"/>
            </a:endParaRPr>
          </a:p>
          <a:p>
            <a:pPr marL="208279" indent="-170180">
              <a:lnSpc>
                <a:spcPct val="100000"/>
              </a:lnSpc>
              <a:spcBef>
                <a:spcPts val="310"/>
              </a:spcBef>
              <a:buClr>
                <a:srgbClr val="212121"/>
              </a:buClr>
              <a:buSzPct val="63888"/>
              <a:buFont typeface="Segoe UI Symbol"/>
              <a:buChar char="❖"/>
              <a:tabLst>
                <a:tab pos="208279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Working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latin typeface="Calibri"/>
                <a:cs typeface="Calibri"/>
              </a:rPr>
              <a:t>A)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Magnetising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component/specimen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2103120"/>
            <a:ext cx="8705215" cy="18465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800" spc="-10" dirty="0">
                <a:latin typeface="Calibri"/>
                <a:cs typeface="Calibri"/>
              </a:rPr>
              <a:t>Different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methods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magnetise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specimen may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classified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as:</a:t>
            </a:r>
            <a:endParaRPr sz="1800">
              <a:latin typeface="Calibri"/>
              <a:cs typeface="Calibri"/>
            </a:endParaRPr>
          </a:p>
          <a:p>
            <a:pPr marL="18415" marR="5080" indent="-6350">
              <a:lnSpc>
                <a:spcPts val="2930"/>
              </a:lnSpc>
              <a:spcBef>
                <a:spcPts val="85"/>
              </a:spcBef>
            </a:pPr>
            <a:r>
              <a:rPr sz="1800" b="1" dirty="0">
                <a:latin typeface="Calibri"/>
                <a:cs typeface="Calibri"/>
              </a:rPr>
              <a:t>Continuous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method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magnetisation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application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 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metallic particles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may </a:t>
            </a:r>
            <a:r>
              <a:rPr sz="1800" dirty="0">
                <a:latin typeface="Calibri"/>
                <a:cs typeface="Calibri"/>
              </a:rPr>
              <a:t>occur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simultaneously.</a:t>
            </a:r>
            <a:endParaRPr sz="1800">
              <a:latin typeface="Calibri"/>
              <a:cs typeface="Calibri"/>
            </a:endParaRPr>
          </a:p>
          <a:p>
            <a:pPr marL="18415" marR="6985" indent="-6350">
              <a:lnSpc>
                <a:spcPts val="2900"/>
              </a:lnSpc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residual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method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piece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inspected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magnetised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covered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fine </a:t>
            </a: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particles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(iron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powder).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0772" y="544956"/>
            <a:ext cx="4429125" cy="168465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b="1" dirty="0">
                <a:latin typeface="Times New Roman"/>
                <a:cs typeface="Times New Roman"/>
              </a:rPr>
              <a:t>ASSESSMENT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PATTERN</a:t>
            </a:r>
            <a:endParaRPr sz="1800">
              <a:latin typeface="Times New Roman"/>
              <a:cs typeface="Times New Roman"/>
            </a:endParaRPr>
          </a:p>
          <a:p>
            <a:pPr marL="307975" marR="2075180" indent="-243840">
              <a:lnSpc>
                <a:spcPct val="146700"/>
              </a:lnSpc>
              <a:spcBef>
                <a:spcPts val="195"/>
              </a:spcBef>
            </a:pPr>
            <a:r>
              <a:rPr sz="1800" b="1" dirty="0">
                <a:latin typeface="Calibri"/>
                <a:cs typeface="Calibri"/>
              </a:rPr>
              <a:t>CIE-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Continuous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Internal Evaluation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b="1" spc="-10" dirty="0">
                <a:latin typeface="Calibri"/>
                <a:cs typeface="Calibri"/>
              </a:rPr>
              <a:t>(20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Marks)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SEE-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Semester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Examination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(30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2455" y="1929765"/>
            <a:ext cx="694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Marks)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036" y="2737866"/>
            <a:ext cx="8048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SEE-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Semester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Examination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(50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Marks)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(should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converted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actual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marks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(30)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43962" y="3768852"/>
          <a:ext cx="6829425" cy="193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15">
                <a:tc>
                  <a:txBody>
                    <a:bodyPr/>
                    <a:lstStyle/>
                    <a:p>
                      <a:pPr marL="92075" algn="ctr">
                        <a:lnSpc>
                          <a:spcPts val="1620"/>
                        </a:lnSpc>
                        <a:spcBef>
                          <a:spcPts val="92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Bloom’s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Category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ts val="161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Cognitive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47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Tests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(20)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76200" algn="ctr">
                        <a:lnSpc>
                          <a:spcPts val="147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Remember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475"/>
                        </a:lnSpc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74295" algn="ctr">
                        <a:lnSpc>
                          <a:spcPts val="147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Understand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470"/>
                        </a:lnSpc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07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76835" algn="ctr">
                        <a:lnSpc>
                          <a:spcPts val="147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Apply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470"/>
                        </a:lnSpc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4295" algn="ctr">
                        <a:lnSpc>
                          <a:spcPts val="147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Analyze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470"/>
                        </a:lnSpc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07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L="80645" algn="ctr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Evaluate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845"/>
                        </a:lnSpc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marL="77470" algn="ctr">
                        <a:lnSpc>
                          <a:spcPts val="147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Create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470"/>
                        </a:lnSpc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076" y="4854067"/>
            <a:ext cx="1532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Circular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magnetisation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5541" y="4676597"/>
            <a:ext cx="3850004" cy="38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Fig: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Portable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Equipments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MPT</a:t>
            </a:r>
            <a:endParaRPr sz="1200">
              <a:latin typeface="Times New Roman"/>
              <a:cs typeface="Times New Roman"/>
            </a:endParaRPr>
          </a:p>
          <a:p>
            <a:pPr marL="21590">
              <a:lnSpc>
                <a:spcPts val="1405"/>
              </a:lnSpc>
            </a:pP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circular fields.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conductor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carrying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electric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076" y="5030851"/>
            <a:ext cx="518858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surrounded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magnetic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field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closed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circles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10" dirty="0">
                <a:latin typeface="Times New Roman"/>
                <a:cs typeface="Times New Roman"/>
              </a:rPr>
              <a:t> right </a:t>
            </a:r>
            <a:r>
              <a:rPr sz="1200" dirty="0">
                <a:latin typeface="Times New Roman"/>
                <a:cs typeface="Times New Roman"/>
              </a:rPr>
              <a:t>angles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direction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flow.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5641" y="1143000"/>
            <a:ext cx="6550914" cy="3302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9107" y="5385308"/>
            <a:ext cx="4087876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115695"/>
            <a:ext cx="8703310" cy="270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Fig:3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Circular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Magnetism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using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Prods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Times New Roman"/>
                <a:cs typeface="Times New Roman"/>
              </a:rPr>
              <a:t>Circular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magnetisation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by,</a:t>
            </a:r>
            <a:endParaRPr sz="1800">
              <a:latin typeface="Times New Roman"/>
              <a:cs typeface="Times New Roman"/>
            </a:endParaRPr>
          </a:p>
          <a:p>
            <a:pPr marL="250825" indent="-229235" algn="just">
              <a:lnSpc>
                <a:spcPct val="100000"/>
              </a:lnSpc>
              <a:spcBef>
                <a:spcPts val="245"/>
              </a:spcBef>
              <a:buSzPct val="66666"/>
              <a:buAutoNum type="arabicParenR"/>
              <a:tabLst>
                <a:tab pos="250825" algn="l"/>
              </a:tabLst>
            </a:pPr>
            <a:r>
              <a:rPr sz="1800" dirty="0">
                <a:latin typeface="Calibri"/>
                <a:cs typeface="Calibri"/>
              </a:rPr>
              <a:t>Passing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itself</a:t>
            </a:r>
            <a:endParaRPr sz="1800">
              <a:latin typeface="Calibri"/>
              <a:cs typeface="Calibri"/>
            </a:endParaRPr>
          </a:p>
          <a:p>
            <a:pPr marL="250825" indent="-229235" algn="just">
              <a:lnSpc>
                <a:spcPct val="100000"/>
              </a:lnSpc>
              <a:spcBef>
                <a:spcPts val="505"/>
              </a:spcBef>
              <a:buSzPct val="66666"/>
              <a:buAutoNum type="arabicParenR"/>
              <a:tabLst>
                <a:tab pos="250825" algn="l"/>
              </a:tabLst>
            </a:pPr>
            <a:r>
              <a:rPr sz="1800" dirty="0">
                <a:latin typeface="Calibri"/>
                <a:cs typeface="Calibri"/>
              </a:rPr>
              <a:t>Passing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conductor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axially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inside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hollow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casting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3)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prods</a:t>
            </a:r>
            <a:endParaRPr sz="1800">
              <a:latin typeface="Calibri"/>
              <a:cs typeface="Calibri"/>
            </a:endParaRPr>
          </a:p>
          <a:p>
            <a:pPr marL="250190" algn="just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contacts.</a:t>
            </a:r>
            <a:endParaRPr sz="1800">
              <a:latin typeface="Calibri"/>
              <a:cs typeface="Calibri"/>
            </a:endParaRPr>
          </a:p>
          <a:p>
            <a:pPr marL="18415" marR="5080" indent="-6350" algn="just">
              <a:lnSpc>
                <a:spcPct val="134500"/>
              </a:lnSpc>
              <a:spcBef>
                <a:spcPts val="45"/>
              </a:spcBef>
            </a:pPr>
            <a:r>
              <a:rPr sz="1800" b="1" dirty="0">
                <a:latin typeface="Calibri"/>
                <a:cs typeface="Calibri"/>
              </a:rPr>
              <a:t>Longitudinal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Magnetisation</a:t>
            </a:r>
            <a:r>
              <a:rPr sz="1800" b="1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produced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passing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solenoid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coil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several </a:t>
            </a:r>
            <a:r>
              <a:rPr sz="1800" dirty="0">
                <a:latin typeface="Calibri"/>
                <a:cs typeface="Calibri"/>
              </a:rPr>
              <a:t>turns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conductor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surrounding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specimen,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specimen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serving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core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solenoid.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2346" y="5765673"/>
            <a:ext cx="2312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A)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Circular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Magnetism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3915156"/>
            <a:ext cx="4686300" cy="18542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5101" y="2814066"/>
            <a:ext cx="222694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B)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Longitudinal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Magnetism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Fig: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Direction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2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Magnetic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Field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5720" y="1143000"/>
            <a:ext cx="7061072" cy="16304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8979" y="3524250"/>
            <a:ext cx="7226681" cy="253555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115695"/>
            <a:ext cx="8708390" cy="369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Fig: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Longitudinal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Magnetism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using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Yoke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35100"/>
              </a:lnSpc>
              <a:spcBef>
                <a:spcPts val="730"/>
              </a:spcBef>
            </a:pPr>
            <a:r>
              <a:rPr sz="1800" spc="-10" dirty="0">
                <a:latin typeface="Calibri"/>
                <a:cs typeface="Calibri"/>
              </a:rPr>
              <a:t>Direct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rectified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magnetising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purpose.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 </a:t>
            </a: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sensitive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detecting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discontinuities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surface.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detect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discontinuities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detection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this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type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discontinuity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interest.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When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rectified,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more </a:t>
            </a:r>
            <a:r>
              <a:rPr sz="1800" dirty="0">
                <a:latin typeface="Calibri"/>
                <a:cs typeface="Calibri"/>
              </a:rPr>
              <a:t>penetrating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field.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latin typeface="Calibri"/>
                <a:cs typeface="Calibri"/>
              </a:rPr>
              <a:t>B)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Applying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Magnetic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Powder</a:t>
            </a:r>
            <a:endParaRPr sz="1800">
              <a:latin typeface="Calibri"/>
              <a:cs typeface="Calibri"/>
            </a:endParaRPr>
          </a:p>
          <a:p>
            <a:pPr marL="18415" marR="6985" indent="-6350" algn="just">
              <a:lnSpc>
                <a:spcPts val="2900"/>
              </a:lnSpc>
            </a:pP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particles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following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residual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magnetism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detecting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cracks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casting;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method </a:t>
            </a:r>
            <a:r>
              <a:rPr sz="1800" dirty="0">
                <a:latin typeface="Calibri"/>
                <a:cs typeface="Calibri"/>
              </a:rPr>
              <a:t>avoids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danger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saturation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024255"/>
            <a:ext cx="8709025" cy="5163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" marR="5080" algn="just">
              <a:lnSpc>
                <a:spcPct val="1348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particles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suspension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low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viscosity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noncorrosive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liquid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such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kerosene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flushed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piece,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piece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immersed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suspension.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method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called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wet</a:t>
            </a:r>
            <a:r>
              <a:rPr sz="1800" b="1" spc="2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method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Wet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method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better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detecting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minute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surface defects.</a:t>
            </a:r>
            <a:endParaRPr sz="1800">
              <a:latin typeface="Calibri"/>
              <a:cs typeface="Calibri"/>
            </a:endParaRPr>
          </a:p>
          <a:p>
            <a:pPr marL="18415" marR="12700" indent="-6350" algn="just">
              <a:lnSpc>
                <a:spcPct val="1356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applications,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particles,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powder,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dusted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25" dirty="0">
                <a:latin typeface="Calibri"/>
                <a:cs typeface="Calibri"/>
              </a:rPr>
              <a:t> 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workpiece.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called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method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8415" marR="5080" indent="-6350" algn="just">
              <a:lnSpc>
                <a:spcPct val="1344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particles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prepared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fluorescent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coating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inspected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ultraviolet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light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cracks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marked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glowing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indications.</a:t>
            </a:r>
            <a:endParaRPr sz="1800">
              <a:latin typeface="Calibri"/>
              <a:cs typeface="Calibri"/>
            </a:endParaRPr>
          </a:p>
          <a:p>
            <a:pPr marL="238125" indent="-216535" algn="just">
              <a:lnSpc>
                <a:spcPct val="100000"/>
              </a:lnSpc>
              <a:spcBef>
                <a:spcPts val="820"/>
              </a:spcBef>
              <a:buSzPct val="66666"/>
              <a:buAutoNum type="alphaUcParenR" startAt="3"/>
              <a:tabLst>
                <a:tab pos="238125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Locating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defects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00"/>
              </a:spcBef>
            </a:pP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subsurface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detected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cluster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metallic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powder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8415" algn="just">
              <a:lnSpc>
                <a:spcPct val="100000"/>
              </a:lnSpc>
              <a:spcBef>
                <a:spcPts val="750"/>
              </a:spcBef>
            </a:pPr>
            <a:r>
              <a:rPr sz="1800" dirty="0">
                <a:latin typeface="Calibri"/>
                <a:cs typeface="Calibri"/>
              </a:rPr>
              <a:t>region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flux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leakage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caused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discontinuity.</a:t>
            </a:r>
            <a:endParaRPr sz="1800">
              <a:latin typeface="Calibri"/>
              <a:cs typeface="Calibri"/>
            </a:endParaRPr>
          </a:p>
          <a:p>
            <a:pPr marL="238125" indent="-216535" algn="just">
              <a:lnSpc>
                <a:spcPct val="100000"/>
              </a:lnSpc>
              <a:spcBef>
                <a:spcPts val="815"/>
              </a:spcBef>
              <a:buSzPct val="66666"/>
              <a:buAutoNum type="alphaUcParenR" startAt="4"/>
              <a:tabLst>
                <a:tab pos="238125" algn="l"/>
              </a:tabLst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Demagnetising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Calibri"/>
                <a:cs typeface="Calibri"/>
              </a:rPr>
              <a:t>All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machine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parts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been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magnetised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inspection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must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put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8415" algn="just">
              <a:lnSpc>
                <a:spcPct val="100000"/>
              </a:lnSpc>
              <a:spcBef>
                <a:spcPts val="770"/>
              </a:spcBef>
            </a:pPr>
            <a:r>
              <a:rPr sz="1800" dirty="0">
                <a:latin typeface="Calibri"/>
                <a:cs typeface="Calibri"/>
              </a:rPr>
              <a:t>demagnetising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operation.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placed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without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demagnetising,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will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024255"/>
            <a:ext cx="8709660" cy="505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6985">
              <a:lnSpc>
                <a:spcPct val="134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attract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filing,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grindings,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chips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steel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particles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cause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scoring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bearings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engine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parts.</a:t>
            </a:r>
            <a:endParaRPr sz="18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1035"/>
              </a:spcBef>
              <a:buClr>
                <a:srgbClr val="212121"/>
              </a:buClr>
              <a:buFont typeface="Segoe UI Symbol"/>
              <a:buChar char="❖"/>
              <a:tabLst>
                <a:tab pos="279400" algn="l"/>
              </a:tabLst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Merits</a:t>
            </a:r>
            <a:endParaRPr sz="1800">
              <a:latin typeface="Calibri"/>
              <a:cs typeface="Calibri"/>
            </a:endParaRPr>
          </a:p>
          <a:p>
            <a:pPr marL="186055" indent="-164465">
              <a:lnSpc>
                <a:spcPct val="100000"/>
              </a:lnSpc>
              <a:spcBef>
                <a:spcPts val="550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Can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detect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subsurface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also.</a:t>
            </a:r>
            <a:endParaRPr sz="1800">
              <a:latin typeface="Calibri"/>
              <a:cs typeface="Calibri"/>
            </a:endParaRPr>
          </a:p>
          <a:p>
            <a:pPr marL="186055" indent="-164465">
              <a:lnSpc>
                <a:spcPct val="100000"/>
              </a:lnSpc>
              <a:spcBef>
                <a:spcPts val="530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Less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required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UT.</a:t>
            </a:r>
            <a:endParaRPr sz="1800">
              <a:latin typeface="Calibri"/>
              <a:cs typeface="Calibri"/>
            </a:endParaRPr>
          </a:p>
          <a:p>
            <a:pPr marL="186055" marR="5080" indent="-165100">
              <a:lnSpc>
                <a:spcPts val="2910"/>
              </a:lnSpc>
              <a:spcBef>
                <a:spcPts val="95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Can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easily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complicated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shape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confined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eye </a:t>
            </a:r>
            <a:r>
              <a:rPr sz="1800" dirty="0">
                <a:latin typeface="Calibri"/>
                <a:cs typeface="Calibri"/>
              </a:rPr>
              <a:t>excess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examined.</a:t>
            </a:r>
            <a:endParaRPr sz="1800">
              <a:latin typeface="Calibri"/>
              <a:cs typeface="Calibri"/>
            </a:endParaRPr>
          </a:p>
          <a:p>
            <a:pPr marL="186055" indent="-164465">
              <a:lnSpc>
                <a:spcPct val="100000"/>
              </a:lnSpc>
              <a:spcBef>
                <a:spcPts val="570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Can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quickly.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Realtime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examination.</a:t>
            </a:r>
            <a:endParaRPr sz="1800">
              <a:latin typeface="Calibri"/>
              <a:cs typeface="Calibri"/>
            </a:endParaRPr>
          </a:p>
          <a:p>
            <a:pPr marL="186055" indent="-164465">
              <a:lnSpc>
                <a:spcPct val="100000"/>
              </a:lnSpc>
              <a:spcBef>
                <a:spcPts val="550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spc="-10" dirty="0">
                <a:latin typeface="Calibri"/>
                <a:cs typeface="Calibri"/>
              </a:rPr>
              <a:t>Pre-</a:t>
            </a:r>
            <a:r>
              <a:rPr sz="1800" dirty="0">
                <a:latin typeface="Calibri"/>
                <a:cs typeface="Calibri"/>
              </a:rPr>
              <a:t>cleaning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critical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NDT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methods.</a:t>
            </a:r>
            <a:endParaRPr sz="1800">
              <a:latin typeface="Calibri"/>
              <a:cs typeface="Calibri"/>
            </a:endParaRPr>
          </a:p>
          <a:p>
            <a:pPr marL="279400" lvl="1" indent="-266700">
              <a:lnSpc>
                <a:spcPct val="100000"/>
              </a:lnSpc>
              <a:spcBef>
                <a:spcPts val="700"/>
              </a:spcBef>
              <a:buClr>
                <a:srgbClr val="212121"/>
              </a:buClr>
              <a:buFont typeface="Segoe UI Symbol"/>
              <a:buChar char="❖"/>
              <a:tabLst>
                <a:tab pos="279400" algn="l"/>
              </a:tabLst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Limitations</a:t>
            </a:r>
            <a:endParaRPr sz="1800">
              <a:latin typeface="Calibri"/>
              <a:cs typeface="Calibri"/>
            </a:endParaRPr>
          </a:p>
          <a:p>
            <a:pPr marL="186055" indent="-164465">
              <a:lnSpc>
                <a:spcPct val="100000"/>
              </a:lnSpc>
              <a:spcBef>
                <a:spcPts val="745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Can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Nonmagnetic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materials.</a:t>
            </a:r>
            <a:endParaRPr sz="1800">
              <a:latin typeface="Calibri"/>
              <a:cs typeface="Calibri"/>
            </a:endParaRPr>
          </a:p>
          <a:p>
            <a:pPr marL="186055" indent="-164465">
              <a:lnSpc>
                <a:spcPct val="100000"/>
              </a:lnSpc>
              <a:spcBef>
                <a:spcPts val="530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Defects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depths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12mm)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detected.</a:t>
            </a:r>
            <a:endParaRPr sz="1800">
              <a:latin typeface="Calibri"/>
              <a:cs typeface="Calibri"/>
            </a:endParaRPr>
          </a:p>
          <a:p>
            <a:pPr marL="186055" indent="-164465">
              <a:lnSpc>
                <a:spcPct val="100000"/>
              </a:lnSpc>
              <a:spcBef>
                <a:spcPts val="530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Post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cleaning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demagnetisation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essential.</a:t>
            </a:r>
            <a:endParaRPr sz="1800">
              <a:latin typeface="Calibri"/>
              <a:cs typeface="Calibri"/>
            </a:endParaRPr>
          </a:p>
          <a:p>
            <a:pPr marL="186055" indent="-164465">
              <a:lnSpc>
                <a:spcPct val="100000"/>
              </a:lnSpc>
              <a:spcBef>
                <a:spcPts val="500"/>
              </a:spcBef>
              <a:buSzPct val="66666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Alignment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flux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important.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079119"/>
            <a:ext cx="8709025" cy="51390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Ultrasonic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sound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wave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determine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ancient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method.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refined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method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770"/>
              </a:spcBef>
            </a:pPr>
            <a:r>
              <a:rPr sz="1800" dirty="0">
                <a:latin typeface="Calibri"/>
                <a:cs typeface="Calibri"/>
              </a:rPr>
              <a:t>consists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utilising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sound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waves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audible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frequency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million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Hz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hence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ultrasonic.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Ultrasonics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fast,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reliable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nondestructive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method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which</a:t>
            </a:r>
            <a:endParaRPr sz="1800">
              <a:latin typeface="Calibri"/>
              <a:cs typeface="Calibri"/>
            </a:endParaRPr>
          </a:p>
          <a:p>
            <a:pPr marL="18415" marR="9525">
              <a:lnSpc>
                <a:spcPct val="1344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employs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electronically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produced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frequency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sound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waves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penetrate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metals, liquids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speeds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several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thousand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second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reflected</a:t>
            </a:r>
            <a:endParaRPr sz="1800">
              <a:latin typeface="Calibri"/>
              <a:cs typeface="Calibri"/>
            </a:endParaRPr>
          </a:p>
          <a:p>
            <a:pPr marL="18415" marR="13970">
              <a:lnSpc>
                <a:spcPts val="3170"/>
              </a:lnSpc>
              <a:spcBef>
                <a:spcPts val="30"/>
              </a:spcBef>
            </a:pPr>
            <a:r>
              <a:rPr sz="1800" dirty="0">
                <a:latin typeface="Calibri"/>
                <a:cs typeface="Calibri"/>
              </a:rPr>
              <a:t>by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subsurface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defects.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Ultrasonic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waves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basis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detection,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location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size </a:t>
            </a:r>
            <a:r>
              <a:rPr sz="1800" dirty="0">
                <a:latin typeface="Calibri"/>
                <a:cs typeface="Calibri"/>
              </a:rPr>
              <a:t>estimation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defects.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Segoe UI Symbol"/>
                <a:cs typeface="Segoe UI Symbol"/>
              </a:rPr>
              <a:t>❖</a:t>
            </a:r>
            <a:r>
              <a:rPr sz="1800" spc="-20" dirty="0">
                <a:solidFill>
                  <a:srgbClr val="212121"/>
                </a:solidFill>
                <a:latin typeface="Segoe UI Symbol"/>
                <a:cs typeface="Segoe UI Symbo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Working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Principle</a:t>
            </a:r>
            <a:endParaRPr sz="1800">
              <a:latin typeface="Calibri"/>
              <a:cs typeface="Calibri"/>
            </a:endParaRPr>
          </a:p>
          <a:p>
            <a:pPr marL="18415" marR="11430" indent="-6350">
              <a:lnSpc>
                <a:spcPts val="29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Ultrasonic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waves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usually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generated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Piezoelectric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effect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converts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electrical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mechanical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energy.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quartz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crystal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widely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ultrasonic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transducer.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8415" algn="just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Calibri"/>
                <a:cs typeface="Calibri"/>
              </a:rPr>
              <a:t>transducer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device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converting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another.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specimen</a:t>
            </a:r>
            <a:endParaRPr sz="1800">
              <a:latin typeface="Calibri"/>
              <a:cs typeface="Calibri"/>
            </a:endParaRPr>
          </a:p>
          <a:p>
            <a:pPr marL="18415" marR="5080" algn="just">
              <a:lnSpc>
                <a:spcPct val="1345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inspected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fairly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either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machining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otherwise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ultrasonic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waves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efficiently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transmitted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probe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specimen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small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defects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be </a:t>
            </a:r>
            <a:r>
              <a:rPr sz="1800" dirty="0">
                <a:latin typeface="Calibri"/>
                <a:cs typeface="Calibri"/>
              </a:rPr>
              <a:t>detected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properly.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932" y="1115695"/>
            <a:ext cx="8701405" cy="466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30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NO.</a:t>
            </a:r>
            <a:r>
              <a:rPr sz="1800" b="1" spc="-20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7355D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4472940">
              <a:lnSpc>
                <a:spcPct val="1544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Study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microstructure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weldment.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8415" marR="367665" indent="-6350">
              <a:lnSpc>
                <a:spcPct val="134500"/>
              </a:lnSpc>
              <a:spcBef>
                <a:spcPts val="960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to…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•understand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microstructure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different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joint.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Introduction:</a:t>
            </a:r>
            <a:endParaRPr sz="1800">
              <a:latin typeface="Times New Roman"/>
              <a:cs typeface="Times New Roman"/>
            </a:endParaRPr>
          </a:p>
          <a:p>
            <a:pPr marL="478790" marR="6985" indent="-228600">
              <a:lnSpc>
                <a:spcPct val="121300"/>
              </a:lnSpc>
              <a:spcBef>
                <a:spcPts val="359"/>
              </a:spcBef>
              <a:buSzPct val="66666"/>
              <a:buFont typeface="Arial MT"/>
              <a:buChar char="•"/>
              <a:tabLst>
                <a:tab pos="478790" algn="l"/>
                <a:tab pos="1443990" algn="l"/>
                <a:tab pos="2397125" algn="l"/>
                <a:tab pos="3082290" algn="l"/>
                <a:tab pos="4468495" algn="l"/>
                <a:tab pos="5756275" algn="l"/>
                <a:tab pos="6722109" algn="l"/>
                <a:tab pos="7766684" algn="l"/>
              </a:tabLst>
            </a:pPr>
            <a:r>
              <a:rPr sz="1800" spc="-10" dirty="0">
                <a:latin typeface="Times New Roman"/>
                <a:cs typeface="Times New Roman"/>
              </a:rPr>
              <a:t>Welding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involves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many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metallurgical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phenomena.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Welding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operation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somewhat </a:t>
            </a:r>
            <a:r>
              <a:rPr sz="1800" dirty="0">
                <a:latin typeface="Times New Roman"/>
                <a:cs typeface="Times New Roman"/>
              </a:rPr>
              <a:t>resembles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casting.</a:t>
            </a:r>
            <a:endParaRPr sz="1800">
              <a:latin typeface="Times New Roman"/>
              <a:cs typeface="Times New Roman"/>
            </a:endParaRPr>
          </a:p>
          <a:p>
            <a:pPr marL="478790" marR="5080" indent="-228600">
              <a:lnSpc>
                <a:spcPct val="121200"/>
              </a:lnSpc>
              <a:spcBef>
                <a:spcPts val="955"/>
              </a:spcBef>
              <a:buSzPct val="66666"/>
              <a:buFont typeface="Arial MT"/>
              <a:buChar char="•"/>
              <a:tabLst>
                <a:tab pos="478790" algn="l"/>
              </a:tabLst>
            </a:pPr>
            <a:r>
              <a:rPr sz="1800" dirty="0">
                <a:latin typeface="Times New Roman"/>
                <a:cs typeface="Times New Roman"/>
              </a:rPr>
              <a:t>In all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except cold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welding, heating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&amp;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cooling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essential 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integral </a:t>
            </a:r>
            <a:r>
              <a:rPr sz="1800" dirty="0">
                <a:latin typeface="Times New Roman"/>
                <a:cs typeface="Times New Roman"/>
              </a:rPr>
              <a:t>parts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1880" y="3787521"/>
            <a:ext cx="5575300" cy="101600"/>
            <a:chOff x="1071880" y="3787521"/>
            <a:chExt cx="5575300" cy="101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880" y="3787521"/>
              <a:ext cx="5575300" cy="101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09980" y="3818255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91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625" y="1051687"/>
            <a:ext cx="8466455" cy="4065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22200"/>
              </a:lnSpc>
              <a:spcBef>
                <a:spcPts val="100"/>
              </a:spcBef>
              <a:buSzPct val="66666"/>
              <a:buFont typeface="Arial MT"/>
              <a:buChar char="•"/>
              <a:tabLst>
                <a:tab pos="241300" algn="l"/>
                <a:tab pos="243204" algn="l"/>
              </a:tabLst>
            </a:pPr>
            <a:r>
              <a:rPr sz="1800" dirty="0">
                <a:latin typeface="Times New Roman"/>
                <a:cs typeface="Times New Roman"/>
              </a:rPr>
              <a:t>	In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most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cases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maximum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exceeds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various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critical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phase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transformation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occur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involved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  <a:p>
            <a:pPr marL="241300" marR="10795" indent="-228600" algn="just">
              <a:lnSpc>
                <a:spcPct val="121100"/>
              </a:lnSpc>
              <a:spcBef>
                <a:spcPts val="1035"/>
              </a:spcBef>
              <a:buSzPct val="66666"/>
              <a:buFont typeface="Arial MT"/>
              <a:buChar char="•"/>
              <a:tabLst>
                <a:tab pos="241300" algn="l"/>
                <a:tab pos="243204" algn="l"/>
              </a:tabLst>
            </a:pPr>
            <a:r>
              <a:rPr sz="1800" dirty="0">
                <a:latin typeface="Times New Roman"/>
                <a:cs typeface="Times New Roman"/>
              </a:rPr>
              <a:t>	The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study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metallurgy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consideration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following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metallurgical </a:t>
            </a:r>
            <a:r>
              <a:rPr sz="1800" dirty="0">
                <a:latin typeface="Times New Roman"/>
                <a:cs typeface="Times New Roman"/>
              </a:rPr>
              <a:t>phenomena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important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fusion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  <a:p>
            <a:pPr marL="493395" marR="5715" lvl="1" indent="-227329" algn="just">
              <a:lnSpc>
                <a:spcPct val="121200"/>
              </a:lnSpc>
              <a:spcBef>
                <a:spcPts val="960"/>
              </a:spcBef>
              <a:buSzPct val="66666"/>
              <a:buFont typeface="Segoe UI Symbol"/>
              <a:buChar char="➢"/>
              <a:tabLst>
                <a:tab pos="49466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resolidify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integrated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mass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under 	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equivalent</a:t>
            </a:r>
            <a:r>
              <a:rPr sz="1800" spc="2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chill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casting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conditions.</a:t>
            </a:r>
            <a:r>
              <a:rPr sz="1800" spc="2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causes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redistribution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the 	</a:t>
            </a:r>
            <a:r>
              <a:rPr sz="1800" dirty="0">
                <a:latin typeface="Times New Roman"/>
                <a:cs typeface="Times New Roman"/>
              </a:rPr>
              <a:t>microconstituents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alloying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elements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zone.</a:t>
            </a:r>
            <a:endParaRPr sz="1800">
              <a:latin typeface="Times New Roman"/>
              <a:cs typeface="Times New Roman"/>
            </a:endParaRPr>
          </a:p>
          <a:p>
            <a:pPr marL="493395" marR="5715" lvl="1" indent="-227329" algn="just">
              <a:lnSpc>
                <a:spcPct val="121600"/>
              </a:lnSpc>
              <a:spcBef>
                <a:spcPts val="950"/>
              </a:spcBef>
              <a:buSzPct val="66666"/>
              <a:buFont typeface="Segoe UI Symbol"/>
              <a:buChar char="➢"/>
              <a:tabLst>
                <a:tab pos="49466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(Unmelted)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subjected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complex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treatment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0" dirty="0">
                <a:latin typeface="Times New Roman"/>
                <a:cs typeface="Times New Roman"/>
              </a:rPr>
              <a:t>a 	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gradient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extending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melting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range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8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room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	</a:t>
            </a:r>
            <a:r>
              <a:rPr sz="1800" dirty="0">
                <a:latin typeface="Times New Roman"/>
                <a:cs typeface="Times New Roman"/>
              </a:rPr>
              <a:t>followed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cooling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cycle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induced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neighbouring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atmosphere 	</a:t>
            </a:r>
            <a:r>
              <a:rPr sz="1800" dirty="0">
                <a:latin typeface="Times New Roman"/>
                <a:cs typeface="Times New Roman"/>
              </a:rPr>
              <a:t>(FIGURE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&amp;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3)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0551" y="1161288"/>
            <a:ext cx="5745480" cy="4572000"/>
            <a:chOff x="2130551" y="1161288"/>
            <a:chExt cx="5745480" cy="457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0551" y="1161288"/>
              <a:ext cx="5745480" cy="4572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2887" y="3617976"/>
              <a:ext cx="329184" cy="1249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54488" y="1638808"/>
            <a:ext cx="6369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latin typeface="Cambria"/>
                <a:cs typeface="Cambria"/>
              </a:rPr>
              <a:t>rri</a:t>
            </a:r>
            <a:r>
              <a:rPr sz="1300" spc="-13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‹zter</a:t>
            </a:r>
            <a:r>
              <a:rPr sz="1300" spc="-5" dirty="0">
                <a:latin typeface="Cambria"/>
                <a:cs typeface="Cambria"/>
              </a:rPr>
              <a:t> </a:t>
            </a:r>
            <a:r>
              <a:rPr sz="1300" spc="-50" dirty="0">
                <a:latin typeface="Cambria"/>
                <a:cs typeface="Cambria"/>
              </a:rPr>
              <a:t>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376" y="5426456"/>
            <a:ext cx="236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mbria"/>
                <a:cs typeface="Cambria"/>
              </a:rPr>
              <a:t>“</a:t>
            </a:r>
            <a:r>
              <a:rPr sz="900" spc="265" dirty="0">
                <a:latin typeface="Cambria"/>
                <a:cs typeface="Cambria"/>
              </a:rPr>
              <a:t>  </a:t>
            </a:r>
            <a:r>
              <a:rPr sz="900" spc="-50" dirty="0">
                <a:latin typeface="Cambria"/>
                <a:cs typeface="Cambria"/>
              </a:rPr>
              <a:t>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990" y="3824478"/>
            <a:ext cx="118872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latin typeface="Cambria"/>
                <a:cs typeface="Cambria"/>
              </a:rPr>
              <a:t>Tr</a:t>
            </a:r>
            <a:r>
              <a:rPr sz="1250" spc="225" dirty="0">
                <a:latin typeface="Cambria"/>
                <a:cs typeface="Cambria"/>
              </a:rPr>
              <a:t> </a:t>
            </a:r>
            <a:r>
              <a:rPr sz="1250" dirty="0">
                <a:solidFill>
                  <a:srgbClr val="0F0F0F"/>
                </a:solidFill>
                <a:latin typeface="Cambria"/>
                <a:cs typeface="Cambria"/>
              </a:rPr>
              <a:t>ct</a:t>
            </a:r>
            <a:r>
              <a:rPr sz="1250" spc="-25" dirty="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sz="1250" spc="-180" dirty="0">
                <a:latin typeface="Cambria"/>
                <a:cs typeface="Cambria"/>
              </a:rPr>
              <a:t>rn</a:t>
            </a:r>
            <a:r>
              <a:rPr sz="1250" spc="-60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n</a:t>
            </a:r>
            <a:r>
              <a:rPr sz="1250" spc="250" dirty="0">
                <a:latin typeface="Cambria"/>
                <a:cs typeface="Cambria"/>
              </a:rPr>
              <a:t> </a:t>
            </a:r>
            <a:r>
              <a:rPr sz="1250" spc="-30" dirty="0">
                <a:latin typeface="Cambria"/>
                <a:cs typeface="Cambria"/>
              </a:rPr>
              <a:t>i</a:t>
            </a:r>
            <a:r>
              <a:rPr sz="1250" spc="-140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1</a:t>
            </a:r>
            <a:r>
              <a:rPr sz="1250" spc="-120" dirty="0">
                <a:latin typeface="Cambria"/>
                <a:cs typeface="Cambria"/>
              </a:rPr>
              <a:t> </a:t>
            </a:r>
            <a:r>
              <a:rPr sz="1250" spc="-100" dirty="0">
                <a:latin typeface="Cambria"/>
                <a:cs typeface="Cambria"/>
              </a:rPr>
              <a:t>i</a:t>
            </a:r>
            <a:r>
              <a:rPr sz="1250" spc="-2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c›</a:t>
            </a:r>
            <a:r>
              <a:rPr sz="1250" spc="-55" dirty="0">
                <a:latin typeface="Cambria"/>
                <a:cs typeface="Cambria"/>
              </a:rPr>
              <a:t> </a:t>
            </a:r>
            <a:r>
              <a:rPr sz="1250" spc="-114" dirty="0">
                <a:latin typeface="Cambria"/>
                <a:cs typeface="Cambria"/>
              </a:rPr>
              <a:t>rn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6978" y="4519168"/>
            <a:ext cx="1277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0" dirty="0">
                <a:latin typeface="Cambria"/>
                <a:cs typeface="Cambria"/>
              </a:rPr>
              <a:t>LJ</a:t>
            </a:r>
            <a:r>
              <a:rPr sz="1300" spc="-14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n</a:t>
            </a:r>
            <a:r>
              <a:rPr sz="1300" spc="90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a</a:t>
            </a:r>
            <a:r>
              <a:rPr sz="1300" spc="33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f</a:t>
            </a:r>
            <a:r>
              <a:rPr sz="1300" spc="17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f</a:t>
            </a:r>
            <a:r>
              <a:rPr sz="1300" spc="3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e</a:t>
            </a:r>
            <a:r>
              <a:rPr sz="1300" spc="18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cte</a:t>
            </a:r>
            <a:r>
              <a:rPr sz="1300" spc="215" dirty="0">
                <a:latin typeface="Cambria"/>
                <a:cs typeface="Cambria"/>
              </a:rPr>
              <a:t>  </a:t>
            </a:r>
            <a:r>
              <a:rPr sz="1300" spc="-25" dirty="0">
                <a:latin typeface="Cambria"/>
                <a:cs typeface="Cambria"/>
              </a:rPr>
              <a:t>cł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0537" y="5738622"/>
            <a:ext cx="436943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180" dirty="0">
                <a:latin typeface="Cambria"/>
                <a:cs typeface="Cambria"/>
              </a:rPr>
              <a:t>Regic›ns</a:t>
            </a:r>
            <a:r>
              <a:rPr sz="1250" spc="165" dirty="0">
                <a:latin typeface="Cambria"/>
                <a:cs typeface="Cambria"/>
              </a:rPr>
              <a:t> </a:t>
            </a:r>
            <a:r>
              <a:rPr sz="1250" spc="135" dirty="0">
                <a:latin typeface="Cambria"/>
                <a:cs typeface="Cambria"/>
              </a:rPr>
              <a:t>c›f</a:t>
            </a:r>
            <a:r>
              <a:rPr sz="1250" spc="-35" dirty="0">
                <a:latin typeface="Cambria"/>
                <a:cs typeface="Cambria"/>
              </a:rPr>
              <a:t> </a:t>
            </a:r>
            <a:r>
              <a:rPr sz="1250" spc="195" dirty="0">
                <a:latin typeface="Cambria"/>
                <a:cs typeface="Cambria"/>
              </a:rPr>
              <a:t>a</a:t>
            </a:r>
            <a:r>
              <a:rPr sz="1250" spc="130" dirty="0">
                <a:latin typeface="Cambria"/>
                <a:cs typeface="Cambria"/>
              </a:rPr>
              <a:t> </a:t>
            </a:r>
            <a:r>
              <a:rPr sz="1250" spc="140" dirty="0">
                <a:latin typeface="Cambria"/>
                <a:cs typeface="Cambria"/>
              </a:rPr>
              <a:t>weIU</a:t>
            </a:r>
            <a:r>
              <a:rPr sz="1250" spc="-16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Sci</a:t>
            </a:r>
            <a:r>
              <a:rPr sz="1250" spc="180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jc›</a:t>
            </a:r>
            <a:r>
              <a:rPr sz="1250" spc="10" dirty="0">
                <a:latin typeface="Cambria"/>
                <a:cs typeface="Cambria"/>
              </a:rPr>
              <a:t> </a:t>
            </a:r>
            <a:r>
              <a:rPr sz="1250" spc="-65" dirty="0">
                <a:latin typeface="Cambria"/>
                <a:cs typeface="Cambria"/>
              </a:rPr>
              <a:t>i</a:t>
            </a:r>
            <a:r>
              <a:rPr sz="1250" spc="-114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rit</a:t>
            </a:r>
            <a:r>
              <a:rPr sz="1250" spc="34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a</a:t>
            </a:r>
            <a:r>
              <a:rPr sz="1250" spc="1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ncI</a:t>
            </a:r>
            <a:r>
              <a:rPr sz="1250" spc="254" dirty="0">
                <a:latin typeface="Cambria"/>
                <a:cs typeface="Cambria"/>
              </a:rPr>
              <a:t> </a:t>
            </a:r>
            <a:r>
              <a:rPr sz="1250" spc="-40" dirty="0">
                <a:latin typeface="Cambria"/>
                <a:cs typeface="Cambria"/>
              </a:rPr>
              <a:t>t</a:t>
            </a:r>
            <a:r>
              <a:rPr sz="1250" spc="-3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lie</a:t>
            </a:r>
            <a:r>
              <a:rPr sz="1250" spc="355" dirty="0">
                <a:latin typeface="Cambria"/>
                <a:cs typeface="Cambria"/>
              </a:rPr>
              <a:t> </a:t>
            </a:r>
            <a:r>
              <a:rPr sz="1250" spc="-65" dirty="0">
                <a:latin typeface="Cambria"/>
                <a:cs typeface="Cambria"/>
              </a:rPr>
              <a:t>i</a:t>
            </a:r>
            <a:r>
              <a:rPr sz="1250" spc="-9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r</a:t>
            </a:r>
            <a:r>
              <a:rPr sz="1250" spc="39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rel</a:t>
            </a:r>
            <a:r>
              <a:rPr sz="1250" spc="38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at</a:t>
            </a:r>
            <a:r>
              <a:rPr sz="1250" spc="36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íc›n</a:t>
            </a:r>
            <a:r>
              <a:rPr sz="1250" spc="250" dirty="0">
                <a:latin typeface="Cambria"/>
                <a:cs typeface="Cambria"/>
              </a:rPr>
              <a:t> </a:t>
            </a:r>
            <a:r>
              <a:rPr sz="1250" spc="-25" dirty="0">
                <a:latin typeface="Cambria"/>
                <a:cs typeface="Cambria"/>
              </a:rPr>
              <a:t>sit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5035" y="5738622"/>
            <a:ext cx="134302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75" dirty="0">
                <a:latin typeface="Cambria"/>
                <a:cs typeface="Cambria"/>
              </a:rPr>
              <a:t>h</a:t>
            </a:r>
            <a:r>
              <a:rPr sz="1250" spc="340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te</a:t>
            </a:r>
            <a:r>
              <a:rPr sz="1250" spc="40" dirty="0">
                <a:latin typeface="Cambria"/>
                <a:cs typeface="Cambria"/>
              </a:rPr>
              <a:t> </a:t>
            </a:r>
            <a:r>
              <a:rPr sz="1250" spc="50" dirty="0">
                <a:latin typeface="Cambria"/>
                <a:cs typeface="Cambria"/>
              </a:rPr>
              <a:t>ni</a:t>
            </a:r>
            <a:r>
              <a:rPr sz="1250" spc="-15" dirty="0">
                <a:latin typeface="Cambria"/>
                <a:cs typeface="Cambria"/>
              </a:rPr>
              <a:t> </a:t>
            </a:r>
            <a:r>
              <a:rPr sz="1250" spc="-70" dirty="0">
                <a:latin typeface="Cambria"/>
                <a:cs typeface="Cambria"/>
              </a:rPr>
              <a:t>pm</a:t>
            </a:r>
            <a:r>
              <a:rPr sz="1250" spc="-140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re</a:t>
            </a:r>
            <a:r>
              <a:rPr sz="1250" spc="13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t</a:t>
            </a:r>
            <a:r>
              <a:rPr sz="1250" spc="360" dirty="0">
                <a:latin typeface="Cambria"/>
                <a:cs typeface="Cambria"/>
              </a:rPr>
              <a:t> </a:t>
            </a:r>
            <a:r>
              <a:rPr sz="1250" spc="-30" dirty="0">
                <a:latin typeface="Cambria"/>
                <a:cs typeface="Cambria"/>
              </a:rPr>
              <a:t>ı</a:t>
            </a:r>
            <a:r>
              <a:rPr sz="1250" spc="-75" dirty="0">
                <a:latin typeface="Cambria"/>
                <a:cs typeface="Cambria"/>
              </a:rPr>
              <a:t> </a:t>
            </a:r>
            <a:r>
              <a:rPr sz="1250" spc="-25" dirty="0">
                <a:latin typeface="Cambria"/>
                <a:cs typeface="Cambria"/>
              </a:rPr>
              <a:t>re.</a:t>
            </a:r>
            <a:endParaRPr sz="1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83713" y="1985136"/>
          <a:ext cx="5747385" cy="1882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90170" algn="ctr">
                        <a:lnSpc>
                          <a:spcPts val="1630"/>
                        </a:lnSpc>
                        <a:spcBef>
                          <a:spcPts val="137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Bloom’s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algn="ctr">
                        <a:lnSpc>
                          <a:spcPts val="133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Category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8900" algn="ctr">
                        <a:lnSpc>
                          <a:spcPts val="151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Psychomotor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85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Practical</a:t>
                      </a:r>
                      <a:r>
                        <a:rPr sz="16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16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(30)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73660" algn="ctr">
                        <a:lnSpc>
                          <a:spcPts val="147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Imitation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475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89535" algn="ctr">
                        <a:lnSpc>
                          <a:spcPts val="147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Manipulation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47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76835" algn="ctr">
                        <a:lnSpc>
                          <a:spcPts val="147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Precision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47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3660" algn="ctr">
                        <a:lnSpc>
                          <a:spcPts val="145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Articulation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45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27305" algn="ctr">
                        <a:lnSpc>
                          <a:spcPts val="149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Naturalization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495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6" y="1115695"/>
            <a:ext cx="148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FIGURE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NO.2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647" y="1143000"/>
            <a:ext cx="7329678" cy="2487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7819" y="4179316"/>
            <a:ext cx="7418451" cy="2475484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625" y="1073023"/>
            <a:ext cx="8467090" cy="49345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7020" marR="5080" indent="-6350" algn="just">
              <a:lnSpc>
                <a:spcPct val="123900"/>
              </a:lnSpc>
              <a:spcBef>
                <a:spcPts val="180"/>
              </a:spcBef>
            </a:pPr>
            <a:r>
              <a:rPr sz="1800" dirty="0">
                <a:latin typeface="Times New Roman"/>
                <a:cs typeface="Times New Roman"/>
              </a:rPr>
              <a:t>!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➢</a:t>
            </a:r>
            <a:r>
              <a:rPr sz="1800" spc="1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thus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phase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weld </a:t>
            </a:r>
            <a:r>
              <a:rPr sz="1800" dirty="0">
                <a:latin typeface="Times New Roman"/>
                <a:cs typeface="Times New Roman"/>
              </a:rPr>
              <a:t>introduce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volume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plastic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flow,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residual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stresses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sometimes </a:t>
            </a:r>
            <a:r>
              <a:rPr sz="1800" dirty="0">
                <a:latin typeface="Times New Roman"/>
                <a:cs typeface="Times New Roman"/>
              </a:rPr>
              <a:t>cracking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too.</a:t>
            </a:r>
            <a:endParaRPr sz="1800">
              <a:latin typeface="Times New Roman"/>
              <a:cs typeface="Times New Roman"/>
            </a:endParaRPr>
          </a:p>
          <a:p>
            <a:pPr marL="462915" marR="5080" indent="-181610" algn="just">
              <a:lnSpc>
                <a:spcPct val="125699"/>
              </a:lnSpc>
              <a:spcBef>
                <a:spcPts val="1175"/>
              </a:spcBef>
              <a:buFont typeface="Segoe UI Symbol"/>
              <a:buChar char="•"/>
              <a:tabLst>
                <a:tab pos="509905" algn="l"/>
              </a:tabLst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looks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microstructure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welded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joint,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clearly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visualises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distinct 	</a:t>
            </a:r>
            <a:r>
              <a:rPr sz="1800" dirty="0">
                <a:latin typeface="Times New Roman"/>
                <a:cs typeface="Times New Roman"/>
              </a:rPr>
              <a:t>zones,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namely:</a:t>
            </a:r>
            <a:endParaRPr sz="1800">
              <a:latin typeface="Times New Roman"/>
              <a:cs typeface="Times New Roman"/>
            </a:endParaRPr>
          </a:p>
          <a:p>
            <a:pPr marL="509270" indent="-227965">
              <a:lnSpc>
                <a:spcPct val="100000"/>
              </a:lnSpc>
              <a:spcBef>
                <a:spcPts val="1395"/>
              </a:spcBef>
              <a:buSzPct val="66666"/>
              <a:buAutoNum type="alphaLcParenR"/>
              <a:tabLst>
                <a:tab pos="509270" algn="l"/>
              </a:tabLst>
            </a:pP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zone</a:t>
            </a:r>
            <a:endParaRPr sz="1800">
              <a:latin typeface="Times New Roman"/>
              <a:cs typeface="Times New Roman"/>
            </a:endParaRPr>
          </a:p>
          <a:p>
            <a:pPr marL="508634" indent="-227329">
              <a:lnSpc>
                <a:spcPct val="100000"/>
              </a:lnSpc>
              <a:spcBef>
                <a:spcPts val="1415"/>
              </a:spcBef>
              <a:buSzPct val="66666"/>
              <a:buAutoNum type="alphaLcParenR"/>
              <a:tabLst>
                <a:tab pos="508634" algn="l"/>
              </a:tabLst>
            </a:pP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zone</a:t>
            </a:r>
            <a:endParaRPr sz="1800">
              <a:latin typeface="Times New Roman"/>
              <a:cs typeface="Times New Roman"/>
            </a:endParaRPr>
          </a:p>
          <a:p>
            <a:pPr marL="509270" indent="-227965">
              <a:lnSpc>
                <a:spcPct val="100000"/>
              </a:lnSpc>
              <a:spcBef>
                <a:spcPts val="1395"/>
              </a:spcBef>
              <a:buSzPct val="66666"/>
              <a:buAutoNum type="alphaLcParenR"/>
              <a:tabLst>
                <a:tab pos="509270" algn="l"/>
              </a:tabLst>
            </a:pPr>
            <a:r>
              <a:rPr sz="1800" dirty="0">
                <a:latin typeface="Times New Roman"/>
                <a:cs typeface="Times New Roman"/>
              </a:rPr>
              <a:t>(Unaffected)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800" b="1" dirty="0">
                <a:latin typeface="Times New Roman"/>
                <a:cs typeface="Times New Roman"/>
              </a:rPr>
              <a:t>a.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metal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zone</a:t>
            </a:r>
            <a:endParaRPr sz="1800">
              <a:latin typeface="Times New Roman"/>
              <a:cs typeface="Times New Roman"/>
            </a:endParaRPr>
          </a:p>
          <a:p>
            <a:pPr marL="509270" indent="-227965">
              <a:lnSpc>
                <a:spcPct val="100000"/>
              </a:lnSpc>
              <a:spcBef>
                <a:spcPts val="1135"/>
              </a:spcBef>
              <a:buSzPct val="66666"/>
              <a:buFont typeface="Arial MT"/>
              <a:buChar char="•"/>
              <a:tabLst>
                <a:tab pos="509270" algn="l"/>
              </a:tabLst>
            </a:pP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solidifies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state.</a:t>
            </a:r>
            <a:endParaRPr sz="1800">
              <a:latin typeface="Times New Roman"/>
              <a:cs typeface="Times New Roman"/>
            </a:endParaRPr>
          </a:p>
          <a:p>
            <a:pPr marL="247650" marR="7620" indent="-6985" algn="just">
              <a:lnSpc>
                <a:spcPct val="121100"/>
              </a:lnSpc>
              <a:spcBef>
                <a:spcPts val="960"/>
              </a:spcBef>
            </a:pP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mixture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parent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electrode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(or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filler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metal),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ratio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depending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upon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thickness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4230" y="1051687"/>
            <a:ext cx="8206105" cy="47212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1300" marR="5080" indent="-228600" algn="just">
              <a:lnSpc>
                <a:spcPct val="121500"/>
              </a:lnSpc>
              <a:spcBef>
                <a:spcPts val="114"/>
              </a:spcBef>
              <a:buSzPct val="66666"/>
              <a:buFont typeface="Arial MT"/>
              <a:buChar char="•"/>
              <a:tabLst>
                <a:tab pos="241300" algn="l"/>
                <a:tab pos="243204" algn="l"/>
              </a:tabLst>
            </a:pPr>
            <a:r>
              <a:rPr sz="1800" dirty="0">
                <a:latin typeface="Times New Roman"/>
                <a:cs typeface="Times New Roman"/>
              </a:rPr>
              <a:t>	Weld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cast metal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particular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composition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mixture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cooled;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microstructure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reflects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cooling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weld.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Depending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upon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chemical </a:t>
            </a:r>
            <a:r>
              <a:rPr sz="1800" dirty="0">
                <a:latin typeface="Times New Roman"/>
                <a:cs typeface="Times New Roman"/>
              </a:rPr>
              <a:t>composition,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martensite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indicates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fast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cooling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rate;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fine </a:t>
            </a:r>
            <a:r>
              <a:rPr sz="1800" spc="-10" dirty="0">
                <a:latin typeface="Times New Roman"/>
                <a:cs typeface="Times New Roman"/>
              </a:rPr>
              <a:t>pearlite,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and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coarse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pearlite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showing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comparatively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slower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rates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cooling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respectively.</a:t>
            </a:r>
            <a:endParaRPr sz="1800">
              <a:latin typeface="Times New Roman"/>
              <a:cs typeface="Times New Roman"/>
            </a:endParaRPr>
          </a:p>
          <a:p>
            <a:pPr marL="241300" marR="12700" indent="-228600" algn="just">
              <a:lnSpc>
                <a:spcPct val="121200"/>
              </a:lnSpc>
              <a:spcBef>
                <a:spcPts val="960"/>
              </a:spcBef>
              <a:buSzPct val="66666"/>
              <a:buFont typeface="Arial MT"/>
              <a:buChar char="•"/>
              <a:tabLst>
                <a:tab pos="241300" algn="l"/>
                <a:tab pos="243204" algn="l"/>
              </a:tabLst>
            </a:pPr>
            <a:r>
              <a:rPr sz="1800" dirty="0">
                <a:latin typeface="Times New Roman"/>
                <a:cs typeface="Times New Roman"/>
              </a:rPr>
              <a:t>	From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pool,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first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solidify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grown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epitaxially(with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its </a:t>
            </a:r>
            <a:r>
              <a:rPr sz="1800" dirty="0">
                <a:latin typeface="Times New Roman"/>
                <a:cs typeface="Times New Roman"/>
              </a:rPr>
              <a:t>orientation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controlled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crystal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substrate)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upon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unmelted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metal.</a:t>
            </a:r>
            <a:endParaRPr sz="180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ct val="121200"/>
              </a:lnSpc>
              <a:spcBef>
                <a:spcPts val="960"/>
              </a:spcBef>
              <a:buSzPct val="66666"/>
              <a:buFont typeface="Arial MT"/>
              <a:buChar char="•"/>
              <a:tabLst>
                <a:tab pos="241300" algn="l"/>
                <a:tab pos="243204" algn="l"/>
              </a:tabLst>
            </a:pPr>
            <a:r>
              <a:rPr sz="1800" dirty="0">
                <a:latin typeface="Times New Roman"/>
                <a:cs typeface="Times New Roman"/>
              </a:rPr>
              <a:t>	Depending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upon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composition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solidification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rates,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solidifies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cellular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800" dirty="0">
                <a:latin typeface="Times New Roman"/>
                <a:cs typeface="Times New Roman"/>
              </a:rPr>
              <a:t>dendritic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growth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mode.</a:t>
            </a:r>
            <a:endParaRPr sz="180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21600"/>
              </a:lnSpc>
              <a:spcBef>
                <a:spcPts val="950"/>
              </a:spcBef>
              <a:buSzPct val="66666"/>
              <a:buFont typeface="Arial MT"/>
              <a:buChar char="•"/>
              <a:tabLst>
                <a:tab pos="241300" algn="l"/>
                <a:tab pos="243204" algn="l"/>
              </a:tabLst>
            </a:pPr>
            <a:r>
              <a:rPr sz="1800" dirty="0">
                <a:latin typeface="Times New Roman"/>
                <a:cs typeface="Times New Roman"/>
              </a:rPr>
              <a:t>	Both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segregation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alloying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elements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consequently,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less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homogeneous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micro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therefore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cannot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be </a:t>
            </a:r>
            <a:r>
              <a:rPr sz="1800" spc="-10" dirty="0">
                <a:latin typeface="Times New Roman"/>
                <a:cs typeface="Times New Roman"/>
              </a:rPr>
              <a:t>expected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wrought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metal-</a:t>
            </a:r>
            <a:r>
              <a:rPr sz="1800" dirty="0">
                <a:latin typeface="Times New Roman"/>
                <a:cs typeface="Times New Roman"/>
              </a:rPr>
              <a:t>unless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filler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deposited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625" y="969391"/>
            <a:ext cx="8468995" cy="45593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0"/>
              </a:spcBef>
            </a:pPr>
            <a:r>
              <a:rPr sz="1800" b="1" dirty="0">
                <a:latin typeface="Times New Roman"/>
                <a:cs typeface="Times New Roman"/>
              </a:rPr>
              <a:t>b.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Heat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affected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zone</a:t>
            </a:r>
            <a:endParaRPr sz="1800">
              <a:latin typeface="Times New Roman"/>
              <a:cs typeface="Times New Roman"/>
            </a:endParaRPr>
          </a:p>
          <a:p>
            <a:pPr marL="281305" marR="5080" indent="-229235" algn="just">
              <a:lnSpc>
                <a:spcPct val="121200"/>
              </a:lnSpc>
              <a:spcBef>
                <a:spcPts val="695"/>
              </a:spcBef>
              <a:buSzPct val="66666"/>
              <a:buFont typeface="Arial MT"/>
              <a:buChar char="•"/>
              <a:tabLst>
                <a:tab pos="281305" algn="l"/>
                <a:tab pos="282575" algn="l"/>
              </a:tabLst>
            </a:pPr>
            <a:r>
              <a:rPr sz="1800" dirty="0">
                <a:latin typeface="Times New Roman"/>
                <a:cs typeface="Times New Roman"/>
              </a:rPr>
              <a:t>	Adjacent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affected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composed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 </a:t>
            </a:r>
            <a:r>
              <a:rPr sz="1800" dirty="0">
                <a:latin typeface="Times New Roman"/>
                <a:cs typeface="Times New Roman"/>
              </a:rPr>
              <a:t>that did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heated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enough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sufficient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period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that </a:t>
            </a:r>
            <a:r>
              <a:rPr sz="1800" dirty="0">
                <a:latin typeface="Times New Roman"/>
                <a:cs typeface="Times New Roman"/>
              </a:rPr>
              <a:t>grain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occurred.</a:t>
            </a:r>
            <a:endParaRPr sz="1800">
              <a:latin typeface="Times New Roman"/>
              <a:cs typeface="Times New Roman"/>
            </a:endParaRPr>
          </a:p>
          <a:p>
            <a:pPr marL="299085" marR="27305" indent="-6350" algn="just">
              <a:lnSpc>
                <a:spcPct val="121100"/>
              </a:lnSpc>
              <a:spcBef>
                <a:spcPts val="965"/>
              </a:spcBef>
            </a:pP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affected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portion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r>
              <a:rPr sz="1800" spc="48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whose</a:t>
            </a:r>
            <a:r>
              <a:rPr sz="1800" spc="48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microstructure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altered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endParaRPr sz="1800">
              <a:latin typeface="Times New Roman"/>
              <a:cs typeface="Times New Roman"/>
            </a:endParaRPr>
          </a:p>
          <a:p>
            <a:pPr marL="320675" marR="26670" indent="-229235" algn="just">
              <a:lnSpc>
                <a:spcPct val="121500"/>
              </a:lnSpc>
              <a:spcBef>
                <a:spcPts val="950"/>
              </a:spcBef>
              <a:buSzPct val="66666"/>
              <a:buFont typeface="Arial MT"/>
              <a:buChar char="•"/>
              <a:tabLst>
                <a:tab pos="320675" algn="l"/>
                <a:tab pos="321945" algn="l"/>
              </a:tabLst>
            </a:pPr>
            <a:r>
              <a:rPr sz="1800" dirty="0">
                <a:latin typeface="Times New Roman"/>
                <a:cs typeface="Times New Roman"/>
              </a:rPr>
              <a:t>	HAZ,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usually contains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variety 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microstructures.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plain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carbon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steels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structures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range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narrow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hard martensite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coarse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pearlite. These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renders </a:t>
            </a:r>
            <a:r>
              <a:rPr sz="1800" dirty="0">
                <a:latin typeface="Times New Roman"/>
                <a:cs typeface="Times New Roman"/>
              </a:rPr>
              <a:t>HAZ,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weakest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weld.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Except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where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obvious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defects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weld </a:t>
            </a:r>
            <a:r>
              <a:rPr sz="1800" dirty="0">
                <a:latin typeface="Times New Roman"/>
                <a:cs typeface="Times New Roman"/>
              </a:rPr>
              <a:t>deposit,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most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failures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originate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zone.</a:t>
            </a:r>
            <a:endParaRPr sz="1800">
              <a:latin typeface="Times New Roman"/>
              <a:cs typeface="Times New Roman"/>
            </a:endParaRPr>
          </a:p>
          <a:p>
            <a:pPr marL="320675" marR="20320" indent="-229235" algn="just">
              <a:lnSpc>
                <a:spcPct val="121100"/>
              </a:lnSpc>
              <a:spcBef>
                <a:spcPts val="965"/>
              </a:spcBef>
              <a:buSzPct val="66666"/>
              <a:buFont typeface="Arial MT"/>
              <a:buChar char="•"/>
              <a:tabLst>
                <a:tab pos="320675" algn="l"/>
                <a:tab pos="321945" algn="l"/>
              </a:tabLst>
            </a:pPr>
            <a:r>
              <a:rPr sz="1800" dirty="0">
                <a:latin typeface="Times New Roman"/>
                <a:cs typeface="Times New Roman"/>
              </a:rPr>
              <a:t>	The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affected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often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defined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response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welded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hardness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800" dirty="0">
                <a:latin typeface="Times New Roman"/>
                <a:cs typeface="Times New Roman"/>
              </a:rPr>
              <a:t>etching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effect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test.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9198" y="154731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65250" y="6049162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!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752" y="1734337"/>
            <a:ext cx="7677784" cy="4559554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9198" y="154731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7556" y="1286129"/>
            <a:ext cx="8648065" cy="406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795" marR="8255" indent="-229235" algn="just">
              <a:lnSpc>
                <a:spcPct val="121200"/>
              </a:lnSpc>
              <a:spcBef>
                <a:spcPts val="100"/>
              </a:spcBef>
              <a:buSzPct val="66666"/>
              <a:buFont typeface="Arial MT"/>
              <a:buChar char="•"/>
              <a:tabLst>
                <a:tab pos="518795" algn="l"/>
                <a:tab pos="520065" algn="l"/>
              </a:tabLst>
            </a:pPr>
            <a:r>
              <a:rPr sz="1800" dirty="0">
                <a:latin typeface="Times New Roman"/>
                <a:cs typeface="Times New Roman"/>
              </a:rPr>
              <a:t>	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width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HAZ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according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technique;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welds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extends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few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mm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fusion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boundary,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oxyacetylene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electroslag </a:t>
            </a:r>
            <a:r>
              <a:rPr sz="1800" dirty="0">
                <a:latin typeface="Times New Roman"/>
                <a:cs typeface="Times New Roman"/>
              </a:rPr>
              <a:t>welds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somewhat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wider.</a:t>
            </a:r>
            <a:endParaRPr sz="1800">
              <a:latin typeface="Times New Roman"/>
              <a:cs typeface="Times New Roman"/>
            </a:endParaRPr>
          </a:p>
          <a:p>
            <a:pPr marL="549275" marR="5080" indent="-6350" algn="just">
              <a:lnSpc>
                <a:spcPct val="120000"/>
              </a:lnSpc>
              <a:spcBef>
                <a:spcPts val="985"/>
              </a:spcBef>
            </a:pP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HAZ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carbon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steel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normal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in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run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coated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electrodes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submerged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comprises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metallurgically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distinguished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regions.</a:t>
            </a:r>
            <a:endParaRPr sz="1800">
              <a:latin typeface="Times New Roman"/>
              <a:cs typeface="Times New Roman"/>
            </a:endParaRPr>
          </a:p>
          <a:p>
            <a:pPr marL="747395" lvl="1" indent="-228600">
              <a:lnSpc>
                <a:spcPct val="100000"/>
              </a:lnSpc>
              <a:spcBef>
                <a:spcPts val="1420"/>
              </a:spcBef>
              <a:buSzPct val="66666"/>
              <a:buAutoNum type="arabicPeriod"/>
              <a:tabLst>
                <a:tab pos="74739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growth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region</a:t>
            </a:r>
            <a:endParaRPr sz="1800">
              <a:latin typeface="Times New Roman"/>
              <a:cs typeface="Times New Roman"/>
            </a:endParaRPr>
          </a:p>
          <a:p>
            <a:pPr marL="747395" lvl="1" indent="-228600">
              <a:lnSpc>
                <a:spcPct val="100000"/>
              </a:lnSpc>
              <a:spcBef>
                <a:spcPts val="1560"/>
              </a:spcBef>
              <a:buSzPct val="66666"/>
              <a:buAutoNum type="arabicPeriod"/>
              <a:tabLst>
                <a:tab pos="74739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refined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region</a:t>
            </a:r>
            <a:endParaRPr sz="1800">
              <a:latin typeface="Times New Roman"/>
              <a:cs typeface="Times New Roman"/>
            </a:endParaRPr>
          </a:p>
          <a:p>
            <a:pPr marL="747395" lvl="1" indent="-228600">
              <a:lnSpc>
                <a:spcPct val="100000"/>
              </a:lnSpc>
              <a:spcBef>
                <a:spcPts val="1395"/>
              </a:spcBef>
              <a:buSzPct val="66666"/>
              <a:buAutoNum type="arabicPeriod"/>
              <a:tabLst>
                <a:tab pos="74739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transition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region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latin typeface="Times New Roman"/>
                <a:cs typeface="Times New Roman"/>
              </a:rPr>
              <a:t>1.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grain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growth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region</a:t>
            </a:r>
            <a:endParaRPr sz="1800">
              <a:latin typeface="Times New Roman"/>
              <a:cs typeface="Times New Roman"/>
            </a:endParaRPr>
          </a:p>
          <a:p>
            <a:pPr marL="250190">
              <a:lnSpc>
                <a:spcPct val="100000"/>
              </a:lnSpc>
              <a:spcBef>
                <a:spcPts val="1130"/>
              </a:spcBef>
            </a:pPr>
            <a:r>
              <a:rPr sz="1800" dirty="0">
                <a:latin typeface="Times New Roman"/>
                <a:cs typeface="Times New Roman"/>
              </a:rPr>
              <a:t>Grain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immediately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adjacent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(fusion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boundary).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9198" y="1547311"/>
            <a:ext cx="3321213" cy="46948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825" y="1863115"/>
            <a:ext cx="8275955" cy="4453001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9198" y="154731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9268" y="1289177"/>
            <a:ext cx="8679180" cy="475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690" marR="20955" indent="-6350">
              <a:lnSpc>
                <a:spcPct val="1201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parent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been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heated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well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above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upper </a:t>
            </a:r>
            <a:r>
              <a:rPr sz="1800" dirty="0">
                <a:latin typeface="Times New Roman"/>
                <a:cs typeface="Times New Roman"/>
              </a:rPr>
              <a:t>critical(A3)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growth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coarsening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structure.</a:t>
            </a:r>
            <a:endParaRPr sz="1800">
              <a:latin typeface="Times New Roman"/>
              <a:cs typeface="Times New Roman"/>
            </a:endParaRPr>
          </a:p>
          <a:p>
            <a:pPr marL="561340" marR="26670" indent="-229235" algn="just">
              <a:lnSpc>
                <a:spcPct val="121300"/>
              </a:lnSpc>
              <a:spcBef>
                <a:spcPts val="955"/>
              </a:spcBef>
              <a:buSzPct val="66666"/>
              <a:buFont typeface="Arial MT"/>
              <a:buChar char="•"/>
              <a:tabLst>
                <a:tab pos="561340" algn="l"/>
                <a:tab pos="562610" algn="l"/>
              </a:tabLst>
            </a:pPr>
            <a:r>
              <a:rPr sz="1800" dirty="0">
                <a:latin typeface="Times New Roman"/>
                <a:cs typeface="Times New Roman"/>
              </a:rPr>
              <a:t>	The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maximum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extent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growth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increases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cooling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decreases,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greatest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elctroslag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welds.</a:t>
            </a:r>
            <a:endParaRPr sz="1800">
              <a:latin typeface="Times New Roman"/>
              <a:cs typeface="Times New Roman"/>
            </a:endParaRPr>
          </a:p>
          <a:p>
            <a:pPr marL="561340" indent="-229235">
              <a:lnSpc>
                <a:spcPct val="100000"/>
              </a:lnSpc>
              <a:spcBef>
                <a:spcPts val="1390"/>
              </a:spcBef>
              <a:buSzPct val="66666"/>
              <a:buFont typeface="Arial MT"/>
              <a:buChar char="•"/>
              <a:tabLst>
                <a:tab pos="561340" algn="l"/>
              </a:tabLst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pearlite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smaller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ferrite.</a:t>
            </a:r>
            <a:endParaRPr sz="1800">
              <a:latin typeface="Times New Roman"/>
              <a:cs typeface="Times New Roman"/>
            </a:endParaRPr>
          </a:p>
          <a:p>
            <a:pPr marL="561340" indent="-229235">
              <a:lnSpc>
                <a:spcPct val="100000"/>
              </a:lnSpc>
              <a:spcBef>
                <a:spcPts val="1465"/>
              </a:spcBef>
              <a:buSzPct val="66666"/>
              <a:buFont typeface="Arial MT"/>
              <a:buChar char="•"/>
              <a:tabLst>
                <a:tab pos="561340" algn="l"/>
              </a:tabLst>
            </a:pPr>
            <a:r>
              <a:rPr sz="1800" dirty="0">
                <a:latin typeface="Calibri"/>
                <a:cs typeface="Calibri"/>
              </a:rPr>
              <a:t>2.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refined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</a:t>
            </a:r>
            <a:endParaRPr sz="1800">
              <a:latin typeface="Calibri"/>
              <a:cs typeface="Calibri"/>
            </a:endParaRPr>
          </a:p>
          <a:p>
            <a:pPr marL="515620" marR="20955" indent="-229235" algn="just">
              <a:lnSpc>
                <a:spcPct val="121700"/>
              </a:lnSpc>
              <a:spcBef>
                <a:spcPts val="1045"/>
              </a:spcBef>
              <a:buSzPct val="66666"/>
              <a:buFont typeface="Arial MT"/>
              <a:buChar char="•"/>
              <a:tabLst>
                <a:tab pos="515620" algn="l"/>
                <a:tab pos="516890" algn="l"/>
              </a:tabLst>
            </a:pPr>
            <a:r>
              <a:rPr sz="1800" dirty="0">
                <a:latin typeface="Times New Roman"/>
                <a:cs typeface="Times New Roman"/>
              </a:rPr>
              <a:t>	Adjacent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growth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grain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refined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zone. Figure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structure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refined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carbon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steel.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recrystallization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ferrite(white)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pearlite(dark)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much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finer.</a:t>
            </a:r>
            <a:endParaRPr sz="1800">
              <a:latin typeface="Times New Roman"/>
              <a:cs typeface="Times New Roman"/>
            </a:endParaRPr>
          </a:p>
          <a:p>
            <a:pPr marL="243204" indent="-230504" algn="just">
              <a:lnSpc>
                <a:spcPct val="100000"/>
              </a:lnSpc>
              <a:spcBef>
                <a:spcPts val="1250"/>
              </a:spcBef>
              <a:buFont typeface="Times New Roman"/>
              <a:buAutoNum type="arabicPeriod" startAt="3"/>
              <a:tabLst>
                <a:tab pos="243204" algn="l"/>
              </a:tabLst>
            </a:pP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transition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zone</a:t>
            </a:r>
            <a:endParaRPr sz="1800">
              <a:latin typeface="Times New Roman"/>
              <a:cs typeface="Times New Roman"/>
            </a:endParaRPr>
          </a:p>
          <a:p>
            <a:pPr marL="654050" marR="5080" lvl="1" indent="-208915" algn="just">
              <a:lnSpc>
                <a:spcPct val="127800"/>
              </a:lnSpc>
              <a:spcBef>
                <a:spcPts val="845"/>
              </a:spcBef>
              <a:buFont typeface="Segoe UI Symbol"/>
              <a:buChar char="•"/>
              <a:tabLst>
                <a:tab pos="674370" algn="l"/>
              </a:tabLst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transition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exists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A1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A3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transformation 	</a:t>
            </a:r>
            <a:r>
              <a:rPr sz="1800" dirty="0">
                <a:latin typeface="Times New Roman"/>
                <a:cs typeface="Times New Roman"/>
              </a:rPr>
              <a:t>temperatures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where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partial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allotropic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recrystallization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place.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68" y="1073023"/>
            <a:ext cx="8686800" cy="512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0" marR="5080" indent="-145415" algn="just">
              <a:lnSpc>
                <a:spcPct val="127800"/>
              </a:lnSpc>
              <a:spcBef>
                <a:spcPts val="100"/>
              </a:spcBef>
              <a:buFont typeface="Segoe UI Symbol"/>
              <a:buChar char="•"/>
              <a:tabLst>
                <a:tab pos="674370" algn="l"/>
              </a:tabLst>
            </a:pP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critical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range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transforms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pearlite 	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austenite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subsequent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cooling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reformed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pearlite.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c.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Unaffected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parent</a:t>
            </a:r>
            <a:r>
              <a:rPr sz="1800" b="1" spc="-20" dirty="0">
                <a:latin typeface="Times New Roman"/>
                <a:cs typeface="Times New Roman"/>
              </a:rPr>
              <a:t> metal</a:t>
            </a:r>
            <a:endParaRPr sz="1800">
              <a:latin typeface="Times New Roman"/>
              <a:cs typeface="Times New Roman"/>
            </a:endParaRPr>
          </a:p>
          <a:p>
            <a:pPr marL="650875" marR="5080" indent="-181610" algn="just">
              <a:lnSpc>
                <a:spcPct val="125600"/>
              </a:lnSpc>
              <a:spcBef>
                <a:spcPts val="1515"/>
              </a:spcBef>
              <a:buFont typeface="Segoe UI Symbol"/>
              <a:buChar char="•"/>
              <a:tabLst>
                <a:tab pos="737870" algn="l"/>
              </a:tabLst>
            </a:pPr>
            <a:r>
              <a:rPr sz="1800" dirty="0">
                <a:latin typeface="Times New Roman"/>
                <a:cs typeface="Times New Roman"/>
              </a:rPr>
              <a:t>Outside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affected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zone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parent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heated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sufficiently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 	</a:t>
            </a:r>
            <a:r>
              <a:rPr sz="1800" dirty="0">
                <a:latin typeface="Times New Roman"/>
                <a:cs typeface="Times New Roman"/>
              </a:rPr>
              <a:t>change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microstructure.</a:t>
            </a:r>
            <a:endParaRPr sz="1800">
              <a:latin typeface="Times New Roman"/>
              <a:cs typeface="Times New Roman"/>
            </a:endParaRPr>
          </a:p>
          <a:p>
            <a:pPr marL="240665" marR="11430" indent="-228600" algn="just">
              <a:lnSpc>
                <a:spcPct val="121200"/>
              </a:lnSpc>
              <a:spcBef>
                <a:spcPts val="980"/>
              </a:spcBef>
              <a:buSzPct val="66666"/>
              <a:buAutoNum type="arabicPeriod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essentially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small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casting,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inherent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defects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characteristics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casting.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appreciation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characteristics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easily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attained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study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mechanism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solidification 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alloys.</a:t>
            </a:r>
            <a:endParaRPr sz="1800">
              <a:latin typeface="Times New Roman"/>
              <a:cs typeface="Times New Roman"/>
            </a:endParaRPr>
          </a:p>
          <a:p>
            <a:pPr marL="240665" marR="7620" indent="-228600" algn="just">
              <a:lnSpc>
                <a:spcPct val="121100"/>
              </a:lnSpc>
              <a:spcBef>
                <a:spcPts val="965"/>
              </a:spcBef>
              <a:buSzPct val="66666"/>
              <a:buAutoNum type="arabicPeriod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Absorption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gases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reactions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important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controlling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porosity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e.g.,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hydrogen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aluminium.</a:t>
            </a:r>
            <a:endParaRPr sz="1800">
              <a:latin typeface="Times New Roman"/>
              <a:cs typeface="Times New Roman"/>
            </a:endParaRPr>
          </a:p>
          <a:p>
            <a:pPr marL="534035" marR="10795" lvl="1" indent="-229235" algn="just">
              <a:lnSpc>
                <a:spcPct val="121100"/>
              </a:lnSpc>
              <a:spcBef>
                <a:spcPts val="960"/>
              </a:spcBef>
              <a:buSzPct val="66666"/>
              <a:buFont typeface="Courier New"/>
              <a:buChar char="o"/>
              <a:tabLst>
                <a:tab pos="534035" algn="l"/>
              </a:tabLst>
            </a:pP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hydrogen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easily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dissolved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molten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temperature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many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subsequently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trapped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solid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metal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if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cooling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rapid.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may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either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68" y="1054735"/>
            <a:ext cx="8689975" cy="450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035" marR="17145" algn="just">
              <a:lnSpc>
                <a:spcPct val="1211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retained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microstructure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bubbles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become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trapped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porosity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fast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freezing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metal.</a:t>
            </a:r>
            <a:endParaRPr sz="1800">
              <a:latin typeface="Times New Roman"/>
              <a:cs typeface="Times New Roman"/>
            </a:endParaRPr>
          </a:p>
          <a:p>
            <a:pPr marL="534035" marR="5080" indent="-229235" algn="just">
              <a:lnSpc>
                <a:spcPct val="120000"/>
              </a:lnSpc>
              <a:spcBef>
                <a:spcPts val="985"/>
              </a:spcBef>
              <a:buSzPct val="66666"/>
              <a:buFont typeface="Courier New"/>
              <a:buChar char="o"/>
              <a:tabLst>
                <a:tab pos="534035" algn="l"/>
              </a:tabLst>
            </a:pP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metal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reaction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forms: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physical(endothermic)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solution,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800" dirty="0">
                <a:latin typeface="Times New Roman"/>
                <a:cs typeface="Times New Roman"/>
              </a:rPr>
              <a:t>exothermic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stable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chemical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compound.</a:t>
            </a:r>
            <a:endParaRPr sz="1800">
              <a:latin typeface="Times New Roman"/>
              <a:cs typeface="Times New Roman"/>
            </a:endParaRPr>
          </a:p>
          <a:p>
            <a:pPr marL="534035" marR="7620" indent="-229235" algn="just">
              <a:lnSpc>
                <a:spcPct val="121700"/>
              </a:lnSpc>
              <a:spcBef>
                <a:spcPts val="950"/>
              </a:spcBef>
              <a:buSzPct val="66666"/>
              <a:buFont typeface="Courier New"/>
              <a:buChar char="o"/>
              <a:tabLst>
                <a:tab pos="534035" algn="l"/>
              </a:tabLst>
            </a:pPr>
            <a:r>
              <a:rPr sz="1800" spc="-10" dirty="0">
                <a:latin typeface="Times New Roman"/>
                <a:cs typeface="Times New Roman"/>
              </a:rPr>
              <a:t>Endothermic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solution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does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exhibit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fusion,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result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porosity,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either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super </a:t>
            </a:r>
            <a:r>
              <a:rPr sz="1800" dirty="0">
                <a:latin typeface="Times New Roman"/>
                <a:cs typeface="Times New Roman"/>
              </a:rPr>
              <a:t>saturation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pool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particular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gas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reaction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gases. </a:t>
            </a:r>
            <a:r>
              <a:rPr sz="1800" dirty="0">
                <a:latin typeface="Times New Roman"/>
                <a:cs typeface="Times New Roman"/>
              </a:rPr>
              <a:t>Sometimes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embrittlement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HAZ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also.</a:t>
            </a:r>
            <a:endParaRPr sz="1800">
              <a:latin typeface="Times New Roman"/>
              <a:cs typeface="Times New Roman"/>
            </a:endParaRPr>
          </a:p>
          <a:p>
            <a:pPr marL="240665" marR="15240" indent="-228600" algn="just">
              <a:lnSpc>
                <a:spcPct val="120100"/>
              </a:lnSpc>
              <a:spcBef>
                <a:spcPts val="980"/>
              </a:spcBef>
              <a:buSzPct val="66666"/>
              <a:buAutoNum type="arabicPeriod" startAt="3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Slag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inclusions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frequently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trapped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fusion welds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joint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contour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there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difficulty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removing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melting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slag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subsequent</a:t>
            </a:r>
            <a:r>
              <a:rPr sz="1800" spc="-10" dirty="0">
                <a:latin typeface="Times New Roman"/>
                <a:cs typeface="Times New Roman"/>
              </a:rPr>
              <a:t> runs.</a:t>
            </a:r>
            <a:endParaRPr sz="1800">
              <a:latin typeface="Times New Roman"/>
              <a:cs typeface="Times New Roman"/>
            </a:endParaRPr>
          </a:p>
          <a:p>
            <a:pPr marL="240665" marR="7620" indent="-228600" algn="just">
              <a:lnSpc>
                <a:spcPct val="121700"/>
              </a:lnSpc>
              <a:spcBef>
                <a:spcPts val="975"/>
              </a:spcBef>
              <a:buSzPct val="66666"/>
              <a:buAutoNum type="arabicPeriod" startAt="3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Hot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cracking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welds.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constrained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conditions,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contractional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strains, </a:t>
            </a:r>
            <a:r>
              <a:rPr sz="1800" dirty="0">
                <a:latin typeface="Times New Roman"/>
                <a:cs typeface="Times New Roman"/>
              </a:rPr>
              <a:t>sometimes,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crystalline cracks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fractured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tinted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oxidation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film.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757" y="1379671"/>
            <a:ext cx="3321213" cy="4694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14017" y="703833"/>
            <a:ext cx="8411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CIE-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Continuous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Internal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Evaluation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(40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Marks)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(should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converted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actual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marks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(20)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25091" y="1268602"/>
          <a:ext cx="7064375" cy="542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9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84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2729" marR="158115" indent="635" algn="ctr">
                        <a:lnSpc>
                          <a:spcPct val="9590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Bloom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’s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Catego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ry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Marks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(out</a:t>
                      </a:r>
                      <a:r>
                        <a:rPr sz="16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of 60)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 marR="61594" algn="ctr">
                        <a:lnSpc>
                          <a:spcPts val="1850"/>
                        </a:lnSpc>
                        <a:spcBef>
                          <a:spcPts val="55"/>
                        </a:spcBef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Lab 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Report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(10)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marR="204470" algn="ctr">
                        <a:lnSpc>
                          <a:spcPts val="1850"/>
                        </a:lnSpc>
                        <a:spcBef>
                          <a:spcPts val="55"/>
                        </a:spcBef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Continuous</a:t>
                      </a:r>
                      <a:r>
                        <a:rPr sz="16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lab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performance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(10)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8120" marR="378460" indent="191770">
                        <a:lnSpc>
                          <a:spcPct val="77500"/>
                        </a:lnSpc>
                        <a:spcBef>
                          <a:spcPts val="395"/>
                        </a:spcBef>
                      </a:pP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600" b="1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Viva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(10)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0" marR="334645" indent="-13335" algn="ctr">
                        <a:lnSpc>
                          <a:spcPct val="96000"/>
                        </a:lnSpc>
                        <a:spcBef>
                          <a:spcPts val="1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External Participation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Curricular/Co- Curricular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sz="16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(10)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85090" algn="ctr">
                        <a:lnSpc>
                          <a:spcPts val="147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Remember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470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40410" marR="703580" algn="ctr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Attenda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nce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499745" marR="52069" indent="-360045">
                        <a:lnSpc>
                          <a:spcPts val="1850"/>
                        </a:lnSpc>
                        <a:spcBef>
                          <a:spcPts val="105"/>
                        </a:spcBef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Understan 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905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905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905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85725" algn="ctr">
                        <a:lnSpc>
                          <a:spcPts val="188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Apply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880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83820" algn="ctr">
                        <a:lnSpc>
                          <a:spcPts val="188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Analyze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885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marL="89535" algn="ctr">
                        <a:lnSpc>
                          <a:spcPts val="188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Evaluate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880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880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pPr marL="86360" algn="ctr">
                        <a:lnSpc>
                          <a:spcPts val="190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Create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905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5833" y="1121791"/>
            <a:ext cx="480949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Hot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cracking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occurs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elevated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temperatures.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attributed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3170"/>
              </a:lnSpc>
              <a:spcBef>
                <a:spcPts val="190"/>
              </a:spcBef>
            </a:pPr>
            <a:r>
              <a:rPr sz="1200" spc="-10" dirty="0">
                <a:latin typeface="Times New Roman"/>
                <a:cs typeface="Times New Roman"/>
              </a:rPr>
              <a:t>directly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ductility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base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metal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below melting.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5833" y="2567178"/>
            <a:ext cx="510349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High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cause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larger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columnar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crystals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definite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3170"/>
              </a:lnSpc>
              <a:spcBef>
                <a:spcPts val="190"/>
              </a:spcBef>
            </a:pPr>
            <a:r>
              <a:rPr sz="1200" dirty="0">
                <a:latin typeface="Times New Roman"/>
                <a:cs typeface="Times New Roman"/>
              </a:rPr>
              <a:t>planes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weakness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throat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weld. </a:t>
            </a:r>
            <a:r>
              <a:rPr sz="1200" spc="-10" dirty="0">
                <a:latin typeface="Times New Roman"/>
                <a:cs typeface="Times New Roman"/>
              </a:rPr>
              <a:t>Austenitic </a:t>
            </a:r>
            <a:r>
              <a:rPr sz="1200" dirty="0">
                <a:latin typeface="Times New Roman"/>
                <a:cs typeface="Times New Roman"/>
              </a:rPr>
              <a:t>steels, (e.g.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Cr, 20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Ni)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normally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solidify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large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columnar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crystals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prone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difficulties.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124" y="5292979"/>
            <a:ext cx="8326755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lvl="1" indent="-2730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03530" algn="l"/>
              </a:tabLst>
            </a:pPr>
            <a:r>
              <a:rPr sz="1200" b="1" dirty="0">
                <a:latin typeface="Times New Roman"/>
                <a:cs typeface="Times New Roman"/>
              </a:rPr>
              <a:t>How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to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avoid </a:t>
            </a:r>
            <a:r>
              <a:rPr sz="1200" b="1" spc="-10" dirty="0">
                <a:latin typeface="Times New Roman"/>
                <a:cs typeface="Times New Roman"/>
              </a:rPr>
              <a:t>formation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brittle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structure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in HAZ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after </a:t>
            </a:r>
            <a:r>
              <a:rPr sz="1200" b="1" spc="-10" dirty="0">
                <a:latin typeface="Times New Roman"/>
                <a:cs typeface="Times New Roman"/>
              </a:rPr>
              <a:t>welding?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90"/>
              </a:spcBef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18415" marR="5080" lvl="1" indent="-6350">
              <a:lnSpc>
                <a:spcPct val="105600"/>
              </a:lnSpc>
              <a:buAutoNum type="arabicPeriod"/>
              <a:tabLst>
                <a:tab pos="18415" algn="l"/>
                <a:tab pos="418465" algn="l"/>
              </a:tabLst>
            </a:pPr>
            <a:r>
              <a:rPr sz="1800" b="1" dirty="0">
                <a:latin typeface="Times New Roman"/>
                <a:cs typeface="Times New Roman"/>
              </a:rPr>
              <a:t>What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relationship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between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hardness, </a:t>
            </a:r>
            <a:r>
              <a:rPr sz="1800" b="1" spc="-10" dirty="0">
                <a:latin typeface="Times New Roman"/>
                <a:cs typeface="Times New Roman"/>
              </a:rPr>
              <a:t>microstructure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toughness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steel</a:t>
            </a:r>
            <a:r>
              <a:rPr sz="1800" b="1" spc="5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heat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affected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zones?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8412" y="4673549"/>
            <a:ext cx="1720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egoe UI Symbol"/>
                <a:cs typeface="Segoe UI Symbol"/>
              </a:rPr>
              <a:t>➢</a:t>
            </a:r>
            <a:endParaRPr sz="12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9633" y="4652213"/>
            <a:ext cx="5721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Exercise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4580" y="4274032"/>
            <a:ext cx="6623050" cy="189865"/>
            <a:chOff x="1084580" y="4274032"/>
            <a:chExt cx="6623050" cy="189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580" y="4274032"/>
              <a:ext cx="6622796" cy="1893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29842" y="4331462"/>
              <a:ext cx="6532245" cy="0"/>
            </a:xfrm>
            <a:custGeom>
              <a:avLst/>
              <a:gdLst/>
              <a:ahLst/>
              <a:cxnLst/>
              <a:rect l="l" t="t" r="r" b="b"/>
              <a:pathLst>
                <a:path w="6532245">
                  <a:moveTo>
                    <a:pt x="0" y="0"/>
                  </a:moveTo>
                  <a:lnTo>
                    <a:pt x="6532194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15695"/>
            <a:ext cx="8694420" cy="516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4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NO.</a:t>
            </a:r>
            <a:r>
              <a:rPr sz="1800" b="1" spc="-3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7355D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70"/>
              </a:spcBef>
            </a:pPr>
            <a:endParaRPr sz="1800">
              <a:latin typeface="Times New Roman"/>
              <a:cs typeface="Times New Roman"/>
            </a:endParaRPr>
          </a:p>
          <a:p>
            <a:pPr marL="18415" marR="290830" indent="-6350">
              <a:lnSpc>
                <a:spcPct val="1078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Test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Coupon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(PQR)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Perform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Mechanical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Testing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Per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ASME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Sec IX.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765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perform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mechanical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joint.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Times New Roman"/>
                <a:cs typeface="Times New Roman"/>
              </a:rPr>
              <a:t>Introduction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WPS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&amp;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PQR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Procedure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Specification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(WPS)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written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document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describing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welding</a:t>
            </a:r>
            <a:endParaRPr sz="1800">
              <a:latin typeface="Calibri"/>
              <a:cs typeface="Calibri"/>
            </a:endParaRPr>
          </a:p>
          <a:p>
            <a:pPr marL="18415" marR="5080">
              <a:lnSpc>
                <a:spcPct val="1344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procedures,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provides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direction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welder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operators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making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sound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quality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requirements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purpose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document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  <a:p>
            <a:pPr marL="18415" marR="5715">
              <a:lnSpc>
                <a:spcPct val="134400"/>
              </a:lnSpc>
              <a:spcBef>
                <a:spcPts val="30"/>
              </a:spcBef>
            </a:pPr>
            <a:r>
              <a:rPr sz="1800" dirty="0">
                <a:latin typeface="Calibri"/>
                <a:cs typeface="Calibri"/>
              </a:rPr>
              <a:t>to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guide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welders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accepted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procedures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repeatable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trusted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welding </a:t>
            </a:r>
            <a:r>
              <a:rPr sz="1800" dirty="0">
                <a:latin typeface="Calibri"/>
                <a:cs typeface="Calibri"/>
              </a:rPr>
              <a:t>techniques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used.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developed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material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alloy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type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4580" y="3988435"/>
            <a:ext cx="5575300" cy="101600"/>
            <a:chOff x="1084580" y="3988435"/>
            <a:chExt cx="5575300" cy="101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580" y="3988435"/>
              <a:ext cx="5575300" cy="101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2680" y="4019296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91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24255"/>
            <a:ext cx="8695690" cy="434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12700" algn="just">
              <a:lnSpc>
                <a:spcPct val="134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used.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codes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and/or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engineering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societies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driving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force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behind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development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company's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WPS.</a:t>
            </a:r>
            <a:endParaRPr sz="1800">
              <a:latin typeface="Calibri"/>
              <a:cs typeface="Calibri"/>
            </a:endParaRPr>
          </a:p>
          <a:p>
            <a:pPr marL="18415" marR="5080" indent="-6350" algn="just">
              <a:lnSpc>
                <a:spcPct val="134900"/>
              </a:lnSpc>
              <a:spcBef>
                <a:spcPts val="196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Procedure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Qualification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Record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(PQR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WPQR).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PQR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record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(more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rigorously)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ensure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procedure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Individual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welders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certified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qualification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documented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Welder Qualification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Record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(WQTR)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demonstrated </a:t>
            </a:r>
            <a:r>
              <a:rPr sz="1800" dirty="0">
                <a:latin typeface="Calibri"/>
                <a:cs typeface="Calibri"/>
              </a:rPr>
              <a:t>ability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within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specified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WPS.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minimum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PQR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shall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document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essential </a:t>
            </a:r>
            <a:r>
              <a:rPr sz="1800" dirty="0">
                <a:latin typeface="Calibri"/>
                <a:cs typeface="Calibri"/>
              </a:rPr>
              <a:t>variables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information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identified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ASME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Sec.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IX,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Article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coupon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testing.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addition,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when </a:t>
            </a:r>
            <a:r>
              <a:rPr sz="1800" dirty="0">
                <a:latin typeface="Calibri"/>
                <a:cs typeface="Calibri"/>
              </a:rPr>
              <a:t>notch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toughness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required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procedure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qualification,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applicable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supplementary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recorded.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54735"/>
            <a:ext cx="8693150" cy="53651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b="1" dirty="0">
                <a:latin typeface="Calibri"/>
                <a:cs typeface="Calibri"/>
              </a:rPr>
              <a:t>Welding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Variables</a:t>
            </a:r>
            <a:endParaRPr sz="1800">
              <a:latin typeface="Calibri"/>
              <a:cs typeface="Calibri"/>
            </a:endParaRPr>
          </a:p>
          <a:p>
            <a:pPr marL="18415" marR="5080" indent="-6350">
              <a:lnSpc>
                <a:spcPts val="2910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defines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terminology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"Essential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conditions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 </a:t>
            </a:r>
            <a:r>
              <a:rPr sz="1800" dirty="0">
                <a:latin typeface="Calibri"/>
                <a:cs typeface="Calibri"/>
              </a:rPr>
              <a:t>described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variables,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considered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affect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mechanical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properties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545"/>
              </a:spcBef>
            </a:pPr>
            <a:r>
              <a:rPr sz="1800" spc="-10" dirty="0">
                <a:latin typeface="Calibri"/>
                <a:cs typeface="Calibri"/>
              </a:rPr>
              <a:t>joint".</a:t>
            </a:r>
            <a:endParaRPr sz="1800">
              <a:latin typeface="Calibri"/>
              <a:cs typeface="Calibri"/>
            </a:endParaRPr>
          </a:p>
          <a:p>
            <a:pPr marL="18415" marR="5715" indent="-6350" algn="just">
              <a:lnSpc>
                <a:spcPct val="135000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means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procedure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changes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specified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re-</a:t>
            </a:r>
            <a:r>
              <a:rPr sz="1800" dirty="0">
                <a:latin typeface="Calibri"/>
                <a:cs typeface="Calibri"/>
              </a:rPr>
              <a:t>qualify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because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affects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mechanical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property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weld.</a:t>
            </a:r>
            <a:endParaRPr sz="1800">
              <a:latin typeface="Calibri"/>
              <a:cs typeface="Calibri"/>
            </a:endParaRPr>
          </a:p>
          <a:p>
            <a:pPr marL="18415" marR="5080" indent="-6350" algn="just">
              <a:lnSpc>
                <a:spcPct val="134900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For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example,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shielded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metal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(SMAW)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post </a:t>
            </a:r>
            <a:r>
              <a:rPr sz="1800" dirty="0">
                <a:latin typeface="Calibri"/>
                <a:cs typeface="Calibri"/>
              </a:rPr>
              <a:t>weld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heat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treatment,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another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job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without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post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weld </a:t>
            </a:r>
            <a:r>
              <a:rPr sz="1800" dirty="0">
                <a:latin typeface="Calibri"/>
                <a:cs typeface="Calibri"/>
              </a:rPr>
              <a:t>heat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treatment,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re-</a:t>
            </a:r>
            <a:r>
              <a:rPr sz="1800" dirty="0">
                <a:latin typeface="Calibri"/>
                <a:cs typeface="Calibri"/>
              </a:rPr>
              <a:t>qualify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because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post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heat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treatment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SMAW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Essential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Variable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Welding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Procedure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Specification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(WPS)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ASME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Section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IX:</a:t>
            </a:r>
            <a:endParaRPr sz="1800">
              <a:latin typeface="Calibri"/>
              <a:cs typeface="Calibri"/>
            </a:endParaRPr>
          </a:p>
          <a:p>
            <a:pPr marL="18415" marR="10795" indent="-6350">
              <a:lnSpc>
                <a:spcPts val="2910"/>
              </a:lnSpc>
            </a:pPr>
            <a:r>
              <a:rPr sz="1800" dirty="0">
                <a:latin typeface="Calibri"/>
                <a:cs typeface="Calibri"/>
              </a:rPr>
              <a:t>The ASME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Section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IX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table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identifies </a:t>
            </a:r>
            <a:r>
              <a:rPr sz="1800" spc="-10" dirty="0">
                <a:latin typeface="Calibri"/>
                <a:cs typeface="Calibri"/>
              </a:rPr>
              <a:t>essential, </a:t>
            </a:r>
            <a:r>
              <a:rPr sz="1800" dirty="0">
                <a:latin typeface="Calibri"/>
                <a:cs typeface="Calibri"/>
              </a:rPr>
              <a:t>nonessential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supplementary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variables.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WPS,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24255"/>
            <a:ext cx="8697595" cy="4839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" marR="5080" algn="just">
              <a:lnSpc>
                <a:spcPct val="134900"/>
              </a:lnSpc>
              <a:spcBef>
                <a:spcPts val="90"/>
              </a:spcBef>
            </a:pPr>
            <a:r>
              <a:rPr sz="1800" spc="-30" dirty="0">
                <a:latin typeface="Calibri"/>
                <a:cs typeface="Calibri"/>
              </a:rPr>
              <a:t>use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WPS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another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job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with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implication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some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changes,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then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need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refer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these </a:t>
            </a:r>
            <a:r>
              <a:rPr sz="1800" dirty="0">
                <a:latin typeface="Calibri"/>
                <a:cs typeface="Calibri"/>
              </a:rPr>
              <a:t>tables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fall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among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variables.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fall,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20" dirty="0">
                <a:latin typeface="Calibri"/>
                <a:cs typeface="Calibri"/>
              </a:rPr>
              <a:t>re-</a:t>
            </a:r>
            <a:r>
              <a:rPr sz="1800" dirty="0">
                <a:latin typeface="Calibri"/>
                <a:cs typeface="Calibri"/>
              </a:rPr>
              <a:t>qualify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PWHT, thickness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(out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specified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requirements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ASME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Code </a:t>
            </a:r>
            <a:r>
              <a:rPr sz="1800" dirty="0">
                <a:latin typeface="Calibri"/>
                <a:cs typeface="Calibri"/>
              </a:rPr>
              <a:t>Section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IX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variable,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nonessential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supplementary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variable </a:t>
            </a:r>
            <a:r>
              <a:rPr sz="1800" dirty="0">
                <a:latin typeface="Calibri"/>
                <a:cs typeface="Calibri"/>
              </a:rPr>
              <a:t>(such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Group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Number)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indicated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procedure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specification.</a:t>
            </a:r>
            <a:endParaRPr sz="1800">
              <a:latin typeface="Calibri"/>
              <a:cs typeface="Calibri"/>
            </a:endParaRPr>
          </a:p>
          <a:p>
            <a:pPr marL="18415" marR="8890" indent="-6350" algn="just">
              <a:lnSpc>
                <a:spcPct val="134800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When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variable,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procedure specification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qualify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procedure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qualification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record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(PQR).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PQR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prepare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new test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specimen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two </a:t>
            </a:r>
            <a:r>
              <a:rPr sz="1800" dirty="0">
                <a:latin typeface="Calibri"/>
                <a:cs typeface="Calibri"/>
              </a:rPr>
              <a:t>tension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two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root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two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test.</a:t>
            </a:r>
            <a:endParaRPr sz="1800">
              <a:latin typeface="Calibri"/>
              <a:cs typeface="Calibri"/>
            </a:endParaRPr>
          </a:p>
          <a:p>
            <a:pPr marL="18415" marR="13335" indent="-6350" algn="just">
              <a:lnSpc>
                <a:spcPct val="135000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This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PQR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number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should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indicated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this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new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WPS.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need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ASME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Code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Section </a:t>
            </a:r>
            <a:r>
              <a:rPr sz="1800" dirty="0">
                <a:latin typeface="Calibri"/>
                <a:cs typeface="Calibri"/>
              </a:rPr>
              <a:t>IX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find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correct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specimens,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specimen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preparation,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testing </a:t>
            </a:r>
            <a:r>
              <a:rPr sz="1800" dirty="0">
                <a:latin typeface="Calibri"/>
                <a:cs typeface="Calibri"/>
              </a:rPr>
              <a:t>equipment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requirements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acceptance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criteria.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24255"/>
            <a:ext cx="869124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344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 variable not limited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WPS,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 have the same variables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different requirements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performance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qualification.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0124" y="3192272"/>
            <a:ext cx="8697595" cy="13976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1105"/>
              </a:spcBef>
              <a:buFont typeface="Segoe UI Symbol"/>
              <a:buChar char="➢"/>
              <a:tabLst>
                <a:tab pos="29527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Exercise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03400"/>
              </a:lnSpc>
              <a:spcBef>
                <a:spcPts val="935"/>
              </a:spcBef>
            </a:pPr>
            <a:r>
              <a:rPr sz="1800" b="1" dirty="0">
                <a:latin typeface="Times New Roman"/>
                <a:cs typeface="Times New Roman"/>
              </a:rPr>
              <a:t>Weld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test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coupon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CS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#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CS</a:t>
            </a:r>
            <a:r>
              <a:rPr sz="1800" b="1" spc="1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material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16mm</a:t>
            </a:r>
            <a:r>
              <a:rPr sz="1800" b="1" spc="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thickness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using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SMAW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process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perform</a:t>
            </a:r>
            <a:r>
              <a:rPr sz="1800" b="1" spc="3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applicable</a:t>
            </a:r>
            <a:r>
              <a:rPr sz="1800" b="1" spc="4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mechanical</a:t>
            </a:r>
            <a:r>
              <a:rPr sz="1800" b="1" spc="4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tests</a:t>
            </a:r>
            <a:r>
              <a:rPr sz="1800" b="1" spc="3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as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per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ASME</a:t>
            </a:r>
            <a:r>
              <a:rPr sz="1800" b="1" spc="4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Sec.</a:t>
            </a:r>
            <a:r>
              <a:rPr sz="1800" b="1" spc="4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IX.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Note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parameters</a:t>
            </a:r>
            <a:r>
              <a:rPr sz="1800" b="1" spc="40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in </a:t>
            </a:r>
            <a:r>
              <a:rPr sz="1800" b="1" dirty="0">
                <a:latin typeface="Times New Roman"/>
                <a:cs typeface="Times New Roman"/>
              </a:rPr>
              <a:t>standard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PQR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format.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4580" y="4202811"/>
            <a:ext cx="5575300" cy="101600"/>
            <a:chOff x="1084580" y="4202811"/>
            <a:chExt cx="5575300" cy="101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580" y="4202811"/>
              <a:ext cx="5575300" cy="101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2680" y="4233545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91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0124" y="1115695"/>
            <a:ext cx="8703945" cy="506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4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NO.</a:t>
            </a:r>
            <a:r>
              <a:rPr sz="1800" b="1" spc="-35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17355D"/>
                </a:solidFill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75"/>
              </a:spcBef>
            </a:pPr>
            <a:endParaRPr sz="1800">
              <a:latin typeface="Times New Roman"/>
              <a:cs typeface="Times New Roman"/>
            </a:endParaRPr>
          </a:p>
          <a:p>
            <a:pPr marL="21590" marR="480695">
              <a:lnSpc>
                <a:spcPct val="1122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Study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Procedure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&amp;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Performance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Qualification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Preparation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of </a:t>
            </a:r>
            <a:r>
              <a:rPr sz="1800" b="1" dirty="0">
                <a:latin typeface="Times New Roman"/>
                <a:cs typeface="Times New Roman"/>
              </a:rPr>
              <a:t>WPS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&amp;</a:t>
            </a:r>
            <a:r>
              <a:rPr sz="1800" b="1" spc="-25" dirty="0">
                <a:latin typeface="Times New Roman"/>
                <a:cs typeface="Times New Roman"/>
              </a:rPr>
              <a:t> PQR</a:t>
            </a:r>
            <a:endParaRPr sz="1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1275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555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prepare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WPS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PQR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575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prepare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WPQ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Introduction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18500"/>
              </a:lnSpc>
              <a:spcBef>
                <a:spcPts val="705"/>
              </a:spcBef>
            </a:pPr>
            <a:r>
              <a:rPr sz="1800" dirty="0">
                <a:latin typeface="Times New Roman"/>
                <a:cs typeface="Times New Roman"/>
              </a:rPr>
              <a:t>A Welding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Procedure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Specification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(WPS)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formal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written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document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describing </a:t>
            </a:r>
            <a:r>
              <a:rPr sz="1800" spc="-10" dirty="0">
                <a:latin typeface="Times New Roman"/>
                <a:cs typeface="Times New Roman"/>
              </a:rPr>
              <a:t>welding </a:t>
            </a:r>
            <a:r>
              <a:rPr sz="1800" dirty="0">
                <a:latin typeface="Times New Roman"/>
                <a:cs typeface="Times New Roman"/>
              </a:rPr>
              <a:t>procedures, which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 welding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operators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making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quality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requirements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purpose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document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guide </a:t>
            </a:r>
            <a:r>
              <a:rPr sz="1800" dirty="0">
                <a:latin typeface="Times New Roman"/>
                <a:cs typeface="Times New Roman"/>
              </a:rPr>
              <a:t>welders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accepted procedures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repeatable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trusted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techniques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10" dirty="0">
                <a:latin typeface="Times New Roman"/>
                <a:cs typeface="Times New Roman"/>
              </a:rPr>
              <a:t> used.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2680" y="1693037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9100" y="0"/>
                </a:lnTo>
              </a:path>
            </a:pathLst>
          </a:custGeom>
          <a:ln w="12700">
            <a:solidFill>
              <a:srgbClr val="4E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060831"/>
            <a:ext cx="8706485" cy="4965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algn="just">
              <a:lnSpc>
                <a:spcPct val="1186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WPS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developed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alloy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used.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Specific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codes </a:t>
            </a:r>
            <a:r>
              <a:rPr sz="1800" dirty="0">
                <a:latin typeface="Times New Roman"/>
                <a:cs typeface="Times New Roman"/>
              </a:rPr>
              <a:t>and/or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engineering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societies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often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driving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force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behind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development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company's </a:t>
            </a:r>
            <a:r>
              <a:rPr sz="1800" dirty="0">
                <a:latin typeface="Times New Roman"/>
                <a:cs typeface="Times New Roman"/>
              </a:rPr>
              <a:t>WPS.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WPS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supported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Procedure Qualification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Record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(PQR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WPQR).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PQR 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record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test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performed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tested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(more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rigorously)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ensure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procedure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will </a:t>
            </a:r>
            <a:r>
              <a:rPr sz="1800" dirty="0">
                <a:latin typeface="Times New Roman"/>
                <a:cs typeface="Times New Roman"/>
              </a:rPr>
              <a:t>produce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Individual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welders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certified with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qualification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test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documented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Welder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Qualification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Test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Record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(WQTR)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shows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understanding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demonstrated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ability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WPS.</a:t>
            </a:r>
            <a:endParaRPr sz="1800">
              <a:latin typeface="Times New Roman"/>
              <a:cs typeface="Times New Roman"/>
            </a:endParaRPr>
          </a:p>
          <a:p>
            <a:pPr marL="18415" marR="8890" indent="-6350" algn="just">
              <a:lnSpc>
                <a:spcPct val="118700"/>
              </a:lnSpc>
              <a:spcBef>
                <a:spcPts val="965"/>
              </a:spcBef>
            </a:pPr>
            <a:r>
              <a:rPr sz="1800" dirty="0">
                <a:latin typeface="Times New Roman"/>
                <a:cs typeface="Times New Roman"/>
              </a:rPr>
              <a:t>According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American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Society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(AWS),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WPS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detail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required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variables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specific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application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assure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repeatability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properly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trained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welders.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AWS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defines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PQR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record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variables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acceptable test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weldment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results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tests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conducted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weldment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qualify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Procedure Specification.</a:t>
            </a:r>
            <a:endParaRPr sz="1800">
              <a:latin typeface="Times New Roman"/>
              <a:cs typeface="Times New Roman"/>
            </a:endParaRPr>
          </a:p>
          <a:p>
            <a:pPr marL="304165" indent="-282575">
              <a:lnSpc>
                <a:spcPct val="100000"/>
              </a:lnSpc>
              <a:spcBef>
                <a:spcPts val="1655"/>
              </a:spcBef>
              <a:buFont typeface="Segoe UI Symbol"/>
              <a:buChar char="➢"/>
              <a:tabLst>
                <a:tab pos="304165" algn="l"/>
              </a:tabLst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Exercise: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1800" b="1" dirty="0">
                <a:latin typeface="Times New Roman"/>
                <a:cs typeface="Times New Roman"/>
              </a:rPr>
              <a:t>Prepare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WPS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from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given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PQR.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15695"/>
            <a:ext cx="8697595" cy="526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Experiment</a:t>
            </a:r>
            <a:r>
              <a:rPr sz="1800" b="1" spc="-60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55D"/>
                </a:solidFill>
                <a:latin typeface="Times New Roman"/>
                <a:cs typeface="Times New Roman"/>
              </a:rPr>
              <a:t>no.</a:t>
            </a:r>
            <a:r>
              <a:rPr sz="1800" b="1" spc="-50" dirty="0">
                <a:solidFill>
                  <a:srgbClr val="17355D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17355D"/>
                </a:solidFill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800">
              <a:latin typeface="Times New Roman"/>
              <a:cs typeface="Times New Roman"/>
            </a:endParaRPr>
          </a:p>
          <a:p>
            <a:pPr marL="21590" marR="5490210" indent="-9525">
              <a:lnSpc>
                <a:spcPct val="162200"/>
              </a:lnSpc>
            </a:pPr>
            <a:r>
              <a:rPr sz="1800" b="1" dirty="0">
                <a:latin typeface="Times New Roman"/>
                <a:cs typeface="Times New Roman"/>
              </a:rPr>
              <a:t>AIM: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Study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Welding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Symbols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Objective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530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get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acquainted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different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symbols.</a:t>
            </a:r>
            <a:endParaRPr sz="1800">
              <a:latin typeface="Calibri"/>
              <a:cs typeface="Calibri"/>
            </a:endParaRPr>
          </a:p>
          <a:p>
            <a:pPr marL="125095" indent="-120650">
              <a:lnSpc>
                <a:spcPct val="100000"/>
              </a:lnSpc>
              <a:spcBef>
                <a:spcPts val="795"/>
              </a:spcBef>
              <a:buSzPct val="94444"/>
              <a:buChar char="•"/>
              <a:tabLst>
                <a:tab pos="125095" algn="l"/>
              </a:tabLst>
            </a:pPr>
            <a:r>
              <a:rPr sz="1800" dirty="0">
                <a:latin typeface="Calibri"/>
                <a:cs typeface="Calibri"/>
              </a:rPr>
              <a:t>apply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symbols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different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joints.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Introduction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03400"/>
              </a:lnSpc>
              <a:spcBef>
                <a:spcPts val="1035"/>
              </a:spcBef>
            </a:pPr>
            <a:r>
              <a:rPr sz="1800" spc="-10" dirty="0">
                <a:latin typeface="Times New Roman"/>
                <a:cs typeface="Times New Roman"/>
              </a:rPr>
              <a:t>Welding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communicate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requirements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for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desired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They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typically </a:t>
            </a:r>
            <a:r>
              <a:rPr sz="1800" dirty="0">
                <a:latin typeface="Times New Roman"/>
                <a:cs typeface="Times New Roman"/>
              </a:rPr>
              <a:t>include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specify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location,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type,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size,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length.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comprised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dimensions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located,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arrow,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designating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8.3,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tail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may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included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communicate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information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welding </a:t>
            </a:r>
            <a:r>
              <a:rPr sz="1800" dirty="0">
                <a:latin typeface="Times New Roman"/>
                <a:cs typeface="Times New Roman"/>
              </a:rPr>
              <a:t>specification,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reference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data.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2680" y="1693037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9100" y="0"/>
                </a:lnTo>
              </a:path>
            </a:pathLst>
          </a:custGeom>
          <a:ln w="12700">
            <a:solidFill>
              <a:srgbClr val="4E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84580" y="4053205"/>
            <a:ext cx="5575300" cy="101600"/>
            <a:chOff x="1084580" y="4053205"/>
            <a:chExt cx="5575300" cy="101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580" y="4053205"/>
              <a:ext cx="5575300" cy="101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22680" y="4083939"/>
              <a:ext cx="5499100" cy="0"/>
            </a:xfrm>
            <a:custGeom>
              <a:avLst/>
              <a:gdLst/>
              <a:ahLst/>
              <a:cxnLst/>
              <a:rect l="l" t="t" r="r" b="b"/>
              <a:pathLst>
                <a:path w="5499100">
                  <a:moveTo>
                    <a:pt x="0" y="0"/>
                  </a:moveTo>
                  <a:lnTo>
                    <a:pt x="54991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109599"/>
            <a:ext cx="8692515" cy="480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consists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following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elements:</a:t>
            </a:r>
            <a:endParaRPr sz="1800">
              <a:latin typeface="Times New Roman"/>
              <a:cs typeface="Times New Roman"/>
            </a:endParaRPr>
          </a:p>
          <a:p>
            <a:pPr marL="173355" indent="-151765">
              <a:lnSpc>
                <a:spcPct val="100000"/>
              </a:lnSpc>
              <a:spcBef>
                <a:spcPts val="1365"/>
              </a:spcBef>
              <a:buSzPct val="66666"/>
              <a:buAutoNum type="arabicPeriod"/>
              <a:tabLst>
                <a:tab pos="173355" algn="l"/>
              </a:tabLst>
            </a:pP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(required);</a:t>
            </a:r>
            <a:endParaRPr sz="1800">
              <a:latin typeface="Times New Roman"/>
              <a:cs typeface="Times New Roman"/>
            </a:endParaRPr>
          </a:p>
          <a:p>
            <a:pPr marL="173355" indent="-151765">
              <a:lnSpc>
                <a:spcPct val="100000"/>
              </a:lnSpc>
              <a:spcBef>
                <a:spcPts val="1275"/>
              </a:spcBef>
              <a:buSzPct val="66666"/>
              <a:buAutoNum type="arabicPeriod"/>
              <a:tabLst>
                <a:tab pos="173355" algn="l"/>
              </a:tabLst>
            </a:pPr>
            <a:r>
              <a:rPr sz="1800" dirty="0">
                <a:latin typeface="Times New Roman"/>
                <a:cs typeface="Times New Roman"/>
              </a:rPr>
              <a:t>Arrow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(required);</a:t>
            </a:r>
            <a:endParaRPr sz="1800">
              <a:latin typeface="Times New Roman"/>
              <a:cs typeface="Times New Roman"/>
            </a:endParaRPr>
          </a:p>
          <a:p>
            <a:pPr marL="173355" indent="-151765">
              <a:lnSpc>
                <a:spcPct val="100000"/>
              </a:lnSpc>
              <a:spcBef>
                <a:spcPts val="1250"/>
              </a:spcBef>
              <a:buSzPct val="66666"/>
              <a:buAutoNum type="arabicPeriod"/>
              <a:tabLst>
                <a:tab pos="173355" algn="l"/>
              </a:tabLst>
            </a:pPr>
            <a:r>
              <a:rPr sz="1800" spc="-10" dirty="0">
                <a:latin typeface="Times New Roman"/>
                <a:cs typeface="Times New Roman"/>
              </a:rPr>
              <a:t>Tail;</a:t>
            </a:r>
            <a:endParaRPr sz="1800">
              <a:latin typeface="Times New Roman"/>
              <a:cs typeface="Times New Roman"/>
            </a:endParaRPr>
          </a:p>
          <a:p>
            <a:pPr marL="173355" indent="-151765">
              <a:lnSpc>
                <a:spcPct val="100000"/>
              </a:lnSpc>
              <a:spcBef>
                <a:spcPts val="1275"/>
              </a:spcBef>
              <a:buSzPct val="66666"/>
              <a:buAutoNum type="arabicPeriod"/>
              <a:tabLst>
                <a:tab pos="173355" algn="l"/>
              </a:tabLst>
            </a:pP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symbol;</a:t>
            </a:r>
            <a:endParaRPr sz="1800">
              <a:latin typeface="Times New Roman"/>
              <a:cs typeface="Times New Roman"/>
            </a:endParaRPr>
          </a:p>
          <a:p>
            <a:pPr marL="173355" indent="-151765">
              <a:lnSpc>
                <a:spcPct val="100000"/>
              </a:lnSpc>
              <a:spcBef>
                <a:spcPts val="1250"/>
              </a:spcBef>
              <a:buSzPct val="66666"/>
              <a:buAutoNum type="arabicPeriod"/>
              <a:tabLst>
                <a:tab pos="173355" algn="l"/>
              </a:tabLst>
            </a:pPr>
            <a:r>
              <a:rPr sz="1800" dirty="0">
                <a:latin typeface="Times New Roman"/>
                <a:cs typeface="Times New Roman"/>
              </a:rPr>
              <a:t>Dimensions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data;</a:t>
            </a:r>
            <a:endParaRPr sz="1800">
              <a:latin typeface="Times New Roman"/>
              <a:cs typeface="Times New Roman"/>
            </a:endParaRPr>
          </a:p>
          <a:p>
            <a:pPr marL="173355" indent="-151765">
              <a:lnSpc>
                <a:spcPct val="100000"/>
              </a:lnSpc>
              <a:spcBef>
                <a:spcPts val="1245"/>
              </a:spcBef>
              <a:buSzPct val="66666"/>
              <a:buAutoNum type="arabicPeriod"/>
              <a:tabLst>
                <a:tab pos="173355" algn="l"/>
              </a:tabLst>
            </a:pPr>
            <a:r>
              <a:rPr sz="1800" dirty="0">
                <a:latin typeface="Times New Roman"/>
                <a:cs typeface="Times New Roman"/>
              </a:rPr>
              <a:t>Finish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symbols;</a:t>
            </a:r>
            <a:endParaRPr sz="1800">
              <a:latin typeface="Times New Roman"/>
              <a:cs typeface="Times New Roman"/>
            </a:endParaRPr>
          </a:p>
          <a:p>
            <a:pPr marL="173355" indent="-151765">
              <a:lnSpc>
                <a:spcPct val="100000"/>
              </a:lnSpc>
              <a:spcBef>
                <a:spcPts val="1395"/>
              </a:spcBef>
              <a:buSzPct val="66666"/>
              <a:buAutoNum type="arabicPeriod"/>
              <a:tabLst>
                <a:tab pos="173355" algn="l"/>
              </a:tabLst>
            </a:pPr>
            <a:r>
              <a:rPr sz="1800" dirty="0">
                <a:latin typeface="Times New Roman"/>
                <a:cs typeface="Times New Roman"/>
              </a:rPr>
              <a:t>Specification,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references;</a:t>
            </a:r>
            <a:r>
              <a:rPr sz="1800" spc="-25" dirty="0">
                <a:latin typeface="Times New Roman"/>
                <a:cs typeface="Times New Roman"/>
              </a:rPr>
              <a:t> and</a:t>
            </a:r>
            <a:endParaRPr sz="1800">
              <a:latin typeface="Times New Roman"/>
              <a:cs typeface="Times New Roman"/>
            </a:endParaRPr>
          </a:p>
          <a:p>
            <a:pPr marL="173355" indent="-151765">
              <a:lnSpc>
                <a:spcPct val="100000"/>
              </a:lnSpc>
              <a:spcBef>
                <a:spcPts val="1250"/>
              </a:spcBef>
              <a:buSzPct val="66666"/>
              <a:buAutoNum type="arabicPeriod"/>
              <a:tabLst>
                <a:tab pos="173355" algn="l"/>
              </a:tabLst>
            </a:pPr>
            <a:r>
              <a:rPr sz="1800" dirty="0">
                <a:latin typeface="Times New Roman"/>
                <a:cs typeface="Times New Roman"/>
              </a:rPr>
              <a:t>Supplementary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symbols.</a:t>
            </a:r>
            <a:endParaRPr sz="18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ct val="103400"/>
              </a:lnSpc>
              <a:spcBef>
                <a:spcPts val="1200"/>
              </a:spcBef>
            </a:pPr>
            <a:r>
              <a:rPr sz="1800" dirty="0">
                <a:latin typeface="Times New Roman"/>
                <a:cs typeface="Times New Roman"/>
              </a:rPr>
              <a:t>The elements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standard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location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respect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 another.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location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elements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welding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symbol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illustrated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10.4.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Apart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reference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arrow,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required,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those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elements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required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12397</Words>
  <Application>Microsoft Office PowerPoint</Application>
  <PresentationFormat>Custom</PresentationFormat>
  <Paragraphs>840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4" baseType="lpstr">
      <vt:lpstr>Arial</vt:lpstr>
      <vt:lpstr>Arial Black</vt:lpstr>
      <vt:lpstr>Arial MT</vt:lpstr>
      <vt:lpstr>Calibri</vt:lpstr>
      <vt:lpstr>Cambria</vt:lpstr>
      <vt:lpstr>Courier New</vt:lpstr>
      <vt:lpstr>Segoe UI Symbol</vt:lpstr>
      <vt:lpstr>Times New Roman</vt:lpstr>
      <vt:lpstr>Trebuchet MS</vt:lpstr>
      <vt:lpstr>Wingdings 3</vt:lpstr>
      <vt:lpstr>Facet</vt:lpstr>
      <vt:lpstr> LAB MANUAL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 Striking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Anode drop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MANUAL</dc:title>
  <dc:creator>Hridoy</dc:creator>
  <cp:lastModifiedBy>Shayon Andalib</cp:lastModifiedBy>
  <cp:revision>2</cp:revision>
  <dcterms:created xsi:type="dcterms:W3CDTF">2025-01-22T18:51:31Z</dcterms:created>
  <dcterms:modified xsi:type="dcterms:W3CDTF">2025-01-23T10:10:47Z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2025-01-22T00:00:00Z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2025-01-22T00:00:00Z</vt:filetime>
  </property>
  <property fmtid="{D5CDD505-2E9C-101B-9397-08002B2CF9AE}" pid="5" name="Producer">
    <vt:lpwstr>www.ilovepdf.com</vt:lpwstr>
  </property>
</Properties>
</file>