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</p:sldIdLst>
  <p:sldSz cx="10058400" cy="7772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918" y="-348"/>
      </p:cViewPr>
      <p:guideLst>
        <p:guide orient="horz" pos="2225"/>
        <p:guide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2825" y="604226"/>
            <a:ext cx="19336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4511" y="1575579"/>
            <a:ext cx="82883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1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‹#›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674" y="609600"/>
            <a:ext cx="8714842" cy="2342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85718" y="3516086"/>
            <a:ext cx="3329791" cy="1176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35000"/>
              </a:lnSpc>
              <a:spcBef>
                <a:spcPts val="100"/>
              </a:spcBef>
            </a:pPr>
            <a:r>
              <a:rPr sz="2800" b="1" i="1" dirty="0">
                <a:latin typeface="Arial"/>
                <a:cs typeface="Arial"/>
              </a:rPr>
              <a:t>Lab</a:t>
            </a:r>
            <a:r>
              <a:rPr sz="2800" b="1" i="1" spc="-6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Manual</a:t>
            </a:r>
            <a:r>
              <a:rPr sz="2800" b="1" i="1" spc="-65" dirty="0">
                <a:latin typeface="Arial"/>
                <a:cs typeface="Arial"/>
              </a:rPr>
              <a:t> </a:t>
            </a:r>
            <a:r>
              <a:rPr sz="2800" b="1" i="1" spc="-25" dirty="0">
                <a:latin typeface="Arial"/>
                <a:cs typeface="Arial"/>
              </a:rPr>
              <a:t>On </a:t>
            </a:r>
            <a:r>
              <a:rPr sz="2800" b="1" i="1" spc="-10" dirty="0">
                <a:latin typeface="Arial"/>
                <a:cs typeface="Arial"/>
              </a:rPr>
              <a:t>Solidworks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2414" y="5829301"/>
            <a:ext cx="1291813" cy="183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6543" y="5829301"/>
            <a:ext cx="383560" cy="1830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136938" y="6162473"/>
            <a:ext cx="2375722" cy="156528"/>
            <a:chOff x="4742179" y="7974965"/>
            <a:chExt cx="1835785" cy="20256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2179" y="7974965"/>
              <a:ext cx="850264" cy="199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1179" y="7978140"/>
              <a:ext cx="946784" cy="19898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39403" y="6501043"/>
            <a:ext cx="1708119" cy="18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6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25523" y="304800"/>
            <a:ext cx="7037592" cy="1512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ts val="1415"/>
              </a:lnSpc>
              <a:spcBef>
                <a:spcPts val="100"/>
              </a:spcBef>
              <a:buSzPct val="91666"/>
              <a:buAutoNum type="arabicPeriod" startAt="6"/>
              <a:tabLst>
                <a:tab pos="180340" algn="l"/>
              </a:tabLst>
            </a:pPr>
            <a:r>
              <a:rPr sz="1400" b="1" spc="-10" dirty="0">
                <a:latin typeface="Arial"/>
                <a:cs typeface="Arial"/>
              </a:rPr>
              <a:t>HOLLOWING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BOTTOM</a:t>
            </a:r>
            <a:endParaRPr sz="1400" dirty="0">
              <a:latin typeface="Arial"/>
              <a:cs typeface="Arial"/>
            </a:endParaRPr>
          </a:p>
          <a:p>
            <a:pPr marL="468630" lvl="1" indent="-227329" algn="just">
              <a:lnSpc>
                <a:spcPts val="1375"/>
              </a:lnSpc>
              <a:buAutoNum type="alphaLcPeriod"/>
              <a:tabLst>
                <a:tab pos="468630" algn="l"/>
              </a:tabLst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bottom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plane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solid</a:t>
            </a:r>
            <a:endParaRPr sz="1400" dirty="0">
              <a:latin typeface="Arial MT"/>
              <a:cs typeface="Arial MT"/>
            </a:endParaRPr>
          </a:p>
          <a:p>
            <a:pPr marL="468630" lvl="1" indent="-227329" algn="just">
              <a:lnSpc>
                <a:spcPts val="1355"/>
              </a:lnSpc>
              <a:buAutoNum type="alphaLcPeriod"/>
              <a:tabLst>
                <a:tab pos="468630" algn="l"/>
              </a:tabLst>
            </a:pPr>
            <a:r>
              <a:rPr sz="1400" dirty="0">
                <a:latin typeface="Arial MT"/>
                <a:cs typeface="Arial MT"/>
              </a:rPr>
              <a:t>Draw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45x45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Rectangle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centered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plane</a:t>
            </a:r>
            <a:endParaRPr sz="1400" dirty="0">
              <a:latin typeface="Arial MT"/>
              <a:cs typeface="Arial MT"/>
            </a:endParaRPr>
          </a:p>
          <a:p>
            <a:pPr marL="469265" lvl="1" indent="-227965" algn="just">
              <a:lnSpc>
                <a:spcPts val="1385"/>
              </a:lnSpc>
              <a:buAutoNum type="alphaLcPeriod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 </a:t>
            </a:r>
            <a:r>
              <a:rPr sz="1400" b="1" spc="-10" dirty="0">
                <a:latin typeface="Arial"/>
                <a:cs typeface="Arial"/>
              </a:rPr>
              <a:t>Features:Extruded </a:t>
            </a:r>
            <a:r>
              <a:rPr sz="1400" b="1" spc="-25" dirty="0">
                <a:latin typeface="Arial"/>
                <a:cs typeface="Arial"/>
              </a:rPr>
              <a:t>Cut</a:t>
            </a:r>
            <a:endParaRPr sz="1400" dirty="0">
              <a:latin typeface="Arial"/>
              <a:cs typeface="Arial"/>
            </a:endParaRPr>
          </a:p>
          <a:p>
            <a:pPr marL="927100" marR="5080" lvl="2" indent="-195580" algn="just">
              <a:lnSpc>
                <a:spcPct val="94600"/>
              </a:lnSpc>
              <a:spcBef>
                <a:spcPts val="65"/>
              </a:spcBef>
              <a:buAutoNum type="romanLcPeriod"/>
              <a:tabLst>
                <a:tab pos="927100" algn="l"/>
              </a:tabLst>
            </a:pPr>
            <a:r>
              <a:rPr sz="1400" dirty="0">
                <a:latin typeface="Arial MT"/>
                <a:cs typeface="Arial MT"/>
              </a:rPr>
              <a:t>Extruded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similar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Extruded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Boss/Base,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opposite.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takes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two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dimensional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sketch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removes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third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dimension.</a:t>
            </a:r>
            <a:endParaRPr sz="1400" dirty="0">
              <a:latin typeface="Arial MT"/>
              <a:cs typeface="Arial MT"/>
            </a:endParaRPr>
          </a:p>
          <a:p>
            <a:pPr marL="468630" lvl="1" indent="-227329" algn="just">
              <a:lnSpc>
                <a:spcPts val="1375"/>
              </a:lnSpc>
              <a:buAutoNum type="alphaLcPeriod"/>
              <a:tabLst>
                <a:tab pos="468630" algn="l"/>
              </a:tabLst>
            </a:pPr>
            <a:r>
              <a:rPr sz="1400" dirty="0">
                <a:latin typeface="Arial MT"/>
                <a:cs typeface="Arial MT"/>
              </a:rPr>
              <a:t>Change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distance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D1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b="1" spc="-25" dirty="0">
                <a:latin typeface="Arial"/>
                <a:cs typeface="Arial"/>
              </a:rPr>
              <a:t>3.5</a:t>
            </a:r>
            <a:endParaRPr sz="1400" dirty="0">
              <a:latin typeface="Arial"/>
              <a:cs typeface="Arial"/>
            </a:endParaRPr>
          </a:p>
          <a:p>
            <a:pPr marL="468630" lvl="1" indent="-227329" algn="just">
              <a:lnSpc>
                <a:spcPts val="1420"/>
              </a:lnSpc>
              <a:buAutoNum type="alphaLcPeriod"/>
              <a:tabLst>
                <a:tab pos="468630" algn="l"/>
              </a:tabLst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box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714" y="1758531"/>
            <a:ext cx="180377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ts val="1400"/>
              </a:lnSpc>
              <a:spcBef>
                <a:spcPts val="100"/>
              </a:spcBef>
              <a:buSzPct val="91666"/>
              <a:buAutoNum type="arabicPeriod" startAt="7"/>
              <a:tabLst>
                <a:tab pos="180340" algn="l"/>
              </a:tabLst>
            </a:pPr>
            <a:r>
              <a:rPr sz="1400" b="1" spc="-10" dirty="0">
                <a:latin typeface="Arial"/>
                <a:cs typeface="Arial"/>
              </a:rPr>
              <a:t>SAVING</a:t>
            </a:r>
            <a:endParaRPr sz="1400" dirty="0">
              <a:latin typeface="Arial"/>
              <a:cs typeface="Arial"/>
            </a:endParaRPr>
          </a:p>
          <a:p>
            <a:pPr marL="841375" lvl="1" indent="-600075">
              <a:lnSpc>
                <a:spcPts val="1385"/>
              </a:lnSpc>
              <a:buAutoNum type="alphaLcPeriod"/>
              <a:tabLst>
                <a:tab pos="841375" algn="l"/>
              </a:tabLst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on</a:t>
            </a:r>
            <a:endParaRPr sz="1400" dirty="0">
              <a:latin typeface="Arial MT"/>
              <a:cs typeface="Arial MT"/>
            </a:endParaRPr>
          </a:p>
          <a:p>
            <a:pPr marL="468630" lvl="1" indent="-227329">
              <a:lnSpc>
                <a:spcPts val="1430"/>
              </a:lnSpc>
              <a:buAutoNum type="alphaLcPeriod"/>
              <a:tabLst>
                <a:tab pos="468630" algn="l"/>
              </a:tabLst>
            </a:pPr>
            <a:r>
              <a:rPr sz="1400" dirty="0">
                <a:latin typeface="Arial MT"/>
                <a:cs typeface="Arial MT"/>
              </a:rPr>
              <a:t>Name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file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343" y="1870294"/>
            <a:ext cx="886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File:Save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713" y="2435440"/>
            <a:ext cx="27249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smtClean="0">
                <a:latin typeface="Arial"/>
                <a:cs typeface="Arial"/>
              </a:rPr>
              <a:t>8.</a:t>
            </a:r>
            <a:r>
              <a:rPr sz="1100" b="1" spc="140" dirty="0" smtClean="0">
                <a:latin typeface="Arial"/>
                <a:cs typeface="Arial"/>
              </a:rPr>
              <a:t> </a:t>
            </a:r>
            <a:r>
              <a:rPr sz="1200" b="1" spc="-20" dirty="0" smtClean="0">
                <a:latin typeface="Arial"/>
                <a:cs typeface="Arial"/>
              </a:rPr>
              <a:t>CREATING</a:t>
            </a:r>
            <a:r>
              <a:rPr sz="1200" b="1" spc="-75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AN</a:t>
            </a:r>
            <a:r>
              <a:rPr sz="1200" b="1" spc="-50" dirty="0" smtClean="0">
                <a:latin typeface="Arial"/>
                <a:cs typeface="Arial"/>
              </a:rPr>
              <a:t> </a:t>
            </a:r>
            <a:r>
              <a:rPr sz="1200" b="1" spc="-10" dirty="0" smtClean="0">
                <a:latin typeface="Arial"/>
                <a:cs typeface="Arial"/>
              </a:rPr>
              <a:t>ASSEMBLY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7167" y="2708292"/>
            <a:ext cx="198867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a.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405"/>
              </a:lnSpc>
            </a:pPr>
            <a:r>
              <a:rPr sz="1200" spc="-25" dirty="0">
                <a:latin typeface="Arial MT"/>
                <a:cs typeface="Arial MT"/>
              </a:rPr>
              <a:t>b.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spc="-25" dirty="0">
                <a:latin typeface="Arial MT"/>
                <a:cs typeface="Arial MT"/>
              </a:rPr>
              <a:t>c.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360"/>
              </a:lnSpc>
            </a:pPr>
            <a:r>
              <a:rPr sz="1200" spc="-25" dirty="0">
                <a:latin typeface="Arial MT"/>
                <a:cs typeface="Arial MT"/>
              </a:rPr>
              <a:t>d.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380"/>
              </a:lnSpc>
            </a:pPr>
            <a:r>
              <a:rPr sz="1200" spc="-25" dirty="0">
                <a:latin typeface="Arial MT"/>
                <a:cs typeface="Arial MT"/>
              </a:rPr>
              <a:t>e.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420"/>
              </a:lnSpc>
            </a:pPr>
            <a:r>
              <a:rPr sz="1200" spc="-25" dirty="0">
                <a:latin typeface="Arial MT"/>
                <a:cs typeface="Arial MT"/>
              </a:rPr>
              <a:t>f.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1096" y="2708292"/>
            <a:ext cx="5749888" cy="162352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082040">
              <a:lnSpc>
                <a:spcPts val="1420"/>
              </a:lnSpc>
              <a:spcBef>
                <a:spcPts val="160"/>
              </a:spcBef>
            </a:pPr>
            <a:r>
              <a:rPr sz="1400" dirty="0">
                <a:latin typeface="Arial MT"/>
                <a:cs typeface="Arial MT"/>
              </a:rPr>
              <a:t>Click 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File:New:Assembly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units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Inches Insert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Table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Top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Part</a:t>
            </a:r>
            <a:endParaRPr sz="1400" dirty="0">
              <a:latin typeface="Arial"/>
              <a:cs typeface="Arial"/>
            </a:endParaRPr>
          </a:p>
          <a:p>
            <a:pPr marL="12700" marR="806450">
              <a:lnSpc>
                <a:spcPts val="1370"/>
              </a:lnSpc>
              <a:spcBef>
                <a:spcPts val="10"/>
              </a:spcBef>
            </a:pPr>
            <a:r>
              <a:rPr sz="1400" dirty="0">
                <a:latin typeface="Arial MT"/>
                <a:cs typeface="Arial MT"/>
              </a:rPr>
              <a:t>Click 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Insert:Component:Existing Part/Assembly </a:t>
            </a:r>
            <a:r>
              <a:rPr sz="1400" b="1" dirty="0">
                <a:latin typeface="Arial"/>
                <a:cs typeface="Arial"/>
              </a:rPr>
              <a:t>Insert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Leg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Part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Insert:Mate</a:t>
            </a:r>
            <a:endParaRPr sz="1400" dirty="0">
              <a:latin typeface="Arial"/>
              <a:cs typeface="Arial"/>
            </a:endParaRPr>
          </a:p>
          <a:p>
            <a:pPr marL="13970" marR="5080">
              <a:lnSpc>
                <a:spcPts val="1390"/>
              </a:lnSpc>
              <a:spcBef>
                <a:spcPts val="70"/>
              </a:spcBef>
            </a:pPr>
            <a:r>
              <a:rPr sz="1400" dirty="0">
                <a:latin typeface="Arial MT"/>
                <a:cs typeface="Arial MT"/>
              </a:rPr>
              <a:t>Select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Left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Circle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Leg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Inside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one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Left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Circles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table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sz="1400" dirty="0">
                <a:latin typeface="Arial MT"/>
                <a:cs typeface="Arial MT"/>
              </a:rPr>
              <a:t>Click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box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400" dirty="0">
                <a:latin typeface="Arial MT"/>
                <a:cs typeface="Arial MT"/>
              </a:rPr>
              <a:t>Repeat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three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other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legs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6245" y="3764396"/>
            <a:ext cx="198867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g.</a:t>
            </a:r>
            <a:endParaRPr sz="120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200" spc="-25" dirty="0">
                <a:latin typeface="Arial MT"/>
                <a:cs typeface="Arial MT"/>
              </a:rPr>
              <a:t>h.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4697" y="4591487"/>
            <a:ext cx="17996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latin typeface="Arial"/>
                <a:cs typeface="Arial"/>
              </a:rPr>
              <a:t>9.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0807" y="4614839"/>
            <a:ext cx="9425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FINISHED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4714" y="5144004"/>
            <a:ext cx="638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Result: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3145" y="471545"/>
            <a:ext cx="55880" cy="5888"/>
          </a:xfrm>
          <a:custGeom>
            <a:avLst/>
            <a:gdLst/>
            <a:ahLst/>
            <a:cxnLst/>
            <a:rect l="l" t="t" r="r" b="b"/>
            <a:pathLst>
              <a:path w="43180" h="7620">
                <a:moveTo>
                  <a:pt x="43180" y="7620"/>
                </a:moveTo>
                <a:lnTo>
                  <a:pt x="0" y="7620"/>
                </a:lnTo>
                <a:lnTo>
                  <a:pt x="0" y="0"/>
                </a:lnTo>
                <a:lnTo>
                  <a:pt x="43180" y="0"/>
                </a:lnTo>
                <a:lnTo>
                  <a:pt x="4318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4714" y="606571"/>
            <a:ext cx="7097582" cy="2216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EXERCISE: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PROFILE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SOLID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WORKS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spc="-20" dirty="0">
                <a:latin typeface="Arial"/>
                <a:cs typeface="Arial"/>
              </a:rPr>
              <a:t>Aim:</a:t>
            </a:r>
            <a:endParaRPr sz="1200">
              <a:latin typeface="Arial"/>
              <a:cs typeface="Arial"/>
            </a:endParaRPr>
          </a:p>
          <a:p>
            <a:pPr marL="12700" marR="5080" indent="914400">
              <a:lnSpc>
                <a:spcPct val="19170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Create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2D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profile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sketcher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mode</a:t>
            </a:r>
            <a:r>
              <a:rPr sz="1200" spc="1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given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diagram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by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Solid</a:t>
            </a:r>
            <a:r>
              <a:rPr sz="1200" spc="-10" dirty="0">
                <a:latin typeface="Arial MT"/>
                <a:cs typeface="Arial MT"/>
              </a:rPr>
              <a:t> Works.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TOOLS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SOLODWORKS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7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4713" y="3077252"/>
            <a:ext cx="13452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PROCEDURE: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713" y="5385420"/>
            <a:ext cx="87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RESULT: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2135" y="6702026"/>
            <a:ext cx="525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Fig: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2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8706" y="866544"/>
            <a:ext cx="5100694" cy="2632017"/>
            <a:chOff x="1498091" y="1121410"/>
            <a:chExt cx="3941445" cy="3406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091" y="1437132"/>
              <a:ext cx="1805939" cy="26106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0700" y="1121409"/>
              <a:ext cx="3648710" cy="3406140"/>
            </a:xfrm>
            <a:custGeom>
              <a:avLst/>
              <a:gdLst/>
              <a:ahLst/>
              <a:cxnLst/>
              <a:rect l="l" t="t" r="r" b="b"/>
              <a:pathLst>
                <a:path w="3648710" h="3406140">
                  <a:moveTo>
                    <a:pt x="3648710" y="635"/>
                  </a:moveTo>
                  <a:lnTo>
                    <a:pt x="3645535" y="635"/>
                  </a:lnTo>
                  <a:lnTo>
                    <a:pt x="3645535" y="3399167"/>
                  </a:lnTo>
                  <a:lnTo>
                    <a:pt x="3645535" y="3401060"/>
                  </a:lnTo>
                  <a:lnTo>
                    <a:pt x="3643630" y="3401060"/>
                  </a:lnTo>
                  <a:lnTo>
                    <a:pt x="3643630" y="3399167"/>
                  </a:lnTo>
                  <a:lnTo>
                    <a:pt x="3645535" y="3399167"/>
                  </a:lnTo>
                  <a:lnTo>
                    <a:pt x="3645535" y="635"/>
                  </a:lnTo>
                  <a:lnTo>
                    <a:pt x="3642360" y="635"/>
                  </a:lnTo>
                  <a:lnTo>
                    <a:pt x="3642360" y="6985"/>
                  </a:lnTo>
                  <a:lnTo>
                    <a:pt x="3642360" y="3398532"/>
                  </a:lnTo>
                  <a:lnTo>
                    <a:pt x="6350" y="3398532"/>
                  </a:lnTo>
                  <a:lnTo>
                    <a:pt x="6350" y="6985"/>
                  </a:lnTo>
                  <a:lnTo>
                    <a:pt x="3642360" y="6985"/>
                  </a:lnTo>
                  <a:lnTo>
                    <a:pt x="3642360" y="635"/>
                  </a:lnTo>
                  <a:lnTo>
                    <a:pt x="4445" y="635"/>
                  </a:lnTo>
                  <a:lnTo>
                    <a:pt x="4445" y="2540"/>
                  </a:lnTo>
                  <a:lnTo>
                    <a:pt x="4445" y="6350"/>
                  </a:lnTo>
                  <a:lnTo>
                    <a:pt x="3175" y="6350"/>
                  </a:lnTo>
                  <a:lnTo>
                    <a:pt x="3175" y="2540"/>
                  </a:lnTo>
                  <a:lnTo>
                    <a:pt x="4445" y="2540"/>
                  </a:lnTo>
                  <a:lnTo>
                    <a:pt x="4445" y="635"/>
                  </a:lnTo>
                  <a:lnTo>
                    <a:pt x="444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3398532"/>
                  </a:lnTo>
                  <a:lnTo>
                    <a:pt x="0" y="3401060"/>
                  </a:lnTo>
                  <a:lnTo>
                    <a:pt x="0" y="3404882"/>
                  </a:lnTo>
                  <a:lnTo>
                    <a:pt x="0" y="3406140"/>
                  </a:lnTo>
                  <a:lnTo>
                    <a:pt x="3648710" y="3406140"/>
                  </a:lnTo>
                  <a:lnTo>
                    <a:pt x="3648710" y="3404882"/>
                  </a:lnTo>
                  <a:lnTo>
                    <a:pt x="3648710" y="3401695"/>
                  </a:lnTo>
                  <a:lnTo>
                    <a:pt x="3648710" y="3401060"/>
                  </a:lnTo>
                  <a:lnTo>
                    <a:pt x="3648710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41898" y="1098783"/>
            <a:ext cx="1281131" cy="695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58</a:t>
            </a:r>
            <a:endParaRPr sz="1200">
              <a:latin typeface="Times New Roman"/>
              <a:cs typeface="Times New Roman"/>
            </a:endParaRPr>
          </a:p>
          <a:p>
            <a:pPr marL="455295">
              <a:lnSpc>
                <a:spcPct val="100000"/>
              </a:lnSpc>
              <a:spcBef>
                <a:spcPts val="1030"/>
              </a:spcBef>
            </a:pPr>
            <a:r>
              <a:rPr sz="1200" spc="-25" dirty="0">
                <a:latin typeface="Times New Roman"/>
                <a:cs typeface="Times New Roman"/>
              </a:rPr>
              <a:t>Ø40</a:t>
            </a:r>
            <a:endParaRPr sz="12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  <a:spcBef>
                <a:spcPts val="25"/>
              </a:spcBef>
            </a:pPr>
            <a:r>
              <a:rPr sz="1200" spc="-240" dirty="0">
                <a:latin typeface="Times New Roman"/>
                <a:cs typeface="Times New Roman"/>
              </a:rPr>
              <a:t>8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240" dirty="0">
                <a:latin typeface="Times New Roman"/>
                <a:cs typeface="Times New Roman"/>
              </a:rPr>
              <a:t>Holes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315" dirty="0">
                <a:latin typeface="Times New Roman"/>
                <a:cs typeface="Times New Roman"/>
              </a:rPr>
              <a:t>Ø10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6474" y="1766504"/>
            <a:ext cx="220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85" dirty="0">
                <a:latin typeface="Times New Roman"/>
                <a:cs typeface="Times New Roman"/>
              </a:rPr>
              <a:t>R20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8836" y="1684069"/>
            <a:ext cx="220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85" dirty="0">
                <a:latin typeface="Times New Roman"/>
                <a:cs typeface="Times New Roman"/>
              </a:rPr>
              <a:t>R20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7837" y="2208117"/>
            <a:ext cx="2259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90" dirty="0">
                <a:latin typeface="Times New Roman"/>
                <a:cs typeface="Times New Roman"/>
              </a:rPr>
              <a:t>Ø22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8965" y="2530800"/>
            <a:ext cx="2276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90" dirty="0">
                <a:latin typeface="Times New Roman"/>
                <a:cs typeface="Times New Roman"/>
              </a:rPr>
              <a:t>Ø58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374" y="2506059"/>
            <a:ext cx="220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85" dirty="0">
                <a:latin typeface="Times New Roman"/>
                <a:cs typeface="Times New Roman"/>
              </a:rPr>
              <a:t>R15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2963" y="2726277"/>
            <a:ext cx="5472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40" dirty="0">
                <a:latin typeface="Times New Roman"/>
                <a:cs typeface="Times New Roman"/>
              </a:rPr>
              <a:t>6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240" dirty="0">
                <a:latin typeface="Times New Roman"/>
                <a:cs typeface="Times New Roman"/>
              </a:rPr>
              <a:t>Holes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340" dirty="0">
                <a:latin typeface="Times New Roman"/>
                <a:cs typeface="Times New Roman"/>
              </a:rPr>
              <a:t>Ø8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7444" y="2783981"/>
            <a:ext cx="2259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95" dirty="0">
                <a:latin typeface="Times New Roman"/>
                <a:cs typeface="Times New Roman"/>
              </a:rPr>
              <a:t>Ø36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6940" y="3076045"/>
            <a:ext cx="1670648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200" spc="-25" dirty="0">
                <a:latin typeface="Times New Roman"/>
                <a:cs typeface="Times New Roman"/>
              </a:rPr>
              <a:t>40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25" dirty="0">
                <a:latin typeface="Times New Roman"/>
                <a:cs typeface="Times New Roman"/>
              </a:rPr>
              <a:t>40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Fig: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1685" y="4417313"/>
            <a:ext cx="1634982" cy="17476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580340" y="5362083"/>
            <a:ext cx="276999" cy="1015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65" dirty="0">
                <a:latin typeface="Times New Roman"/>
                <a:cs typeface="Times New Roman"/>
              </a:rPr>
              <a:t>100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05984" y="4088361"/>
            <a:ext cx="5688255" cy="2584911"/>
          </a:xfrm>
          <a:custGeom>
            <a:avLst/>
            <a:gdLst/>
            <a:ahLst/>
            <a:cxnLst/>
            <a:rect l="l" t="t" r="r" b="b"/>
            <a:pathLst>
              <a:path w="4395470" h="3345179">
                <a:moveTo>
                  <a:pt x="4395470" y="635"/>
                </a:moveTo>
                <a:lnTo>
                  <a:pt x="4391380" y="635"/>
                </a:lnTo>
                <a:lnTo>
                  <a:pt x="4391380" y="3339465"/>
                </a:lnTo>
                <a:lnTo>
                  <a:pt x="4391380" y="3341370"/>
                </a:lnTo>
                <a:lnTo>
                  <a:pt x="4388929" y="3341370"/>
                </a:lnTo>
                <a:lnTo>
                  <a:pt x="4388929" y="3339465"/>
                </a:lnTo>
                <a:lnTo>
                  <a:pt x="4391380" y="3339465"/>
                </a:lnTo>
                <a:lnTo>
                  <a:pt x="4391380" y="635"/>
                </a:lnTo>
                <a:lnTo>
                  <a:pt x="4387304" y="635"/>
                </a:lnTo>
                <a:lnTo>
                  <a:pt x="4387304" y="6985"/>
                </a:lnTo>
                <a:lnTo>
                  <a:pt x="4387304" y="3338830"/>
                </a:lnTo>
                <a:lnTo>
                  <a:pt x="8178" y="3338830"/>
                </a:lnTo>
                <a:lnTo>
                  <a:pt x="8178" y="6985"/>
                </a:lnTo>
                <a:lnTo>
                  <a:pt x="4387304" y="6985"/>
                </a:lnTo>
                <a:lnTo>
                  <a:pt x="4387304" y="635"/>
                </a:lnTo>
                <a:lnTo>
                  <a:pt x="5715" y="635"/>
                </a:lnTo>
                <a:lnTo>
                  <a:pt x="5715" y="2540"/>
                </a:lnTo>
                <a:lnTo>
                  <a:pt x="5715" y="6350"/>
                </a:lnTo>
                <a:lnTo>
                  <a:pt x="4089" y="6350"/>
                </a:lnTo>
                <a:lnTo>
                  <a:pt x="4089" y="2540"/>
                </a:lnTo>
                <a:lnTo>
                  <a:pt x="5715" y="2540"/>
                </a:lnTo>
                <a:lnTo>
                  <a:pt x="5715" y="635"/>
                </a:lnTo>
                <a:lnTo>
                  <a:pt x="5715" y="0"/>
                </a:lnTo>
                <a:lnTo>
                  <a:pt x="0" y="0"/>
                </a:lnTo>
                <a:lnTo>
                  <a:pt x="0" y="2540"/>
                </a:lnTo>
                <a:lnTo>
                  <a:pt x="0" y="6350"/>
                </a:lnTo>
                <a:lnTo>
                  <a:pt x="0" y="3338830"/>
                </a:lnTo>
                <a:lnTo>
                  <a:pt x="0" y="3341370"/>
                </a:lnTo>
                <a:lnTo>
                  <a:pt x="0" y="3345180"/>
                </a:lnTo>
                <a:lnTo>
                  <a:pt x="4395470" y="3345180"/>
                </a:lnTo>
                <a:lnTo>
                  <a:pt x="4395470" y="3342005"/>
                </a:lnTo>
                <a:lnTo>
                  <a:pt x="4395470" y="3341370"/>
                </a:lnTo>
                <a:lnTo>
                  <a:pt x="4395470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26415" y="4291523"/>
            <a:ext cx="1419188" cy="77841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650"/>
              </a:spcBef>
            </a:pPr>
            <a:r>
              <a:rPr sz="900" spc="-25" dirty="0">
                <a:latin typeface="Times New Roman"/>
                <a:cs typeface="Times New Roman"/>
              </a:rPr>
              <a:t>36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r>
              <a:rPr sz="900" spc="-25" dirty="0">
                <a:latin typeface="Times New Roman"/>
                <a:cs typeface="Times New Roman"/>
              </a:rPr>
              <a:t>R32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180" dirty="0">
                <a:latin typeface="Times New Roman"/>
                <a:cs typeface="Times New Roman"/>
              </a:rPr>
              <a:t>4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190" dirty="0">
                <a:latin typeface="Times New Roman"/>
                <a:cs typeface="Times New Roman"/>
              </a:rPr>
              <a:t>Holes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Ø10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8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08771" y="5009880"/>
            <a:ext cx="1692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latin typeface="Times New Roman"/>
                <a:cs typeface="Times New Roman"/>
              </a:rPr>
              <a:t>R12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0743" y="5199480"/>
            <a:ext cx="1692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latin typeface="Times New Roman"/>
                <a:cs typeface="Times New Roman"/>
              </a:rPr>
              <a:t>R32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2648" y="5033433"/>
            <a:ext cx="11504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25" dirty="0">
                <a:latin typeface="Times New Roman"/>
                <a:cs typeface="Times New Roman"/>
              </a:rPr>
              <a:t>20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8411" y="5146486"/>
            <a:ext cx="1692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80" dirty="0">
                <a:latin typeface="Times New Roman"/>
                <a:cs typeface="Times New Roman"/>
              </a:rPr>
              <a:t>R15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712" y="5511554"/>
            <a:ext cx="1733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90" dirty="0">
                <a:latin typeface="Times New Roman"/>
                <a:cs typeface="Times New Roman"/>
              </a:rPr>
              <a:t>Ø40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6814" y="5435007"/>
            <a:ext cx="657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12280" y="5982609"/>
            <a:ext cx="1284418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950"/>
              </a:lnSpc>
              <a:spcBef>
                <a:spcPts val="100"/>
              </a:spcBef>
            </a:pPr>
            <a:r>
              <a:rPr sz="900" spc="-180" dirty="0">
                <a:latin typeface="Times New Roman"/>
                <a:cs typeface="Times New Roman"/>
              </a:rPr>
              <a:t>4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190" dirty="0">
                <a:latin typeface="Times New Roman"/>
                <a:cs typeface="Times New Roman"/>
              </a:rPr>
              <a:t>Holes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Ø26</a:t>
            </a:r>
            <a:endParaRPr sz="900">
              <a:latin typeface="Times New Roman"/>
              <a:cs typeface="Times New Roman"/>
            </a:endParaRPr>
          </a:p>
          <a:p>
            <a:pPr marL="904875">
              <a:lnSpc>
                <a:spcPts val="950"/>
              </a:lnSpc>
            </a:pPr>
            <a:r>
              <a:rPr sz="900" spc="-130" dirty="0">
                <a:latin typeface="Times New Roman"/>
                <a:cs typeface="Times New Roman"/>
              </a:rPr>
              <a:t>65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42190" y="2106007"/>
            <a:ext cx="359073" cy="9568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170" dirty="0">
                <a:latin typeface="Times New Roman"/>
                <a:cs typeface="Times New Roman"/>
              </a:rPr>
              <a:t>34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42190" y="1746828"/>
            <a:ext cx="359073" cy="9568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170" dirty="0">
                <a:latin typeface="Times New Roman"/>
                <a:cs typeface="Times New Roman"/>
              </a:rPr>
              <a:t>34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7971" y="4037035"/>
            <a:ext cx="525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Fig: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0" dirty="0">
                <a:latin typeface="Arial MT"/>
                <a:cs typeface="Arial MT"/>
              </a:rPr>
              <a:t>3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7846" y="1548592"/>
            <a:ext cx="6447954" cy="2185208"/>
            <a:chOff x="1435608" y="2004060"/>
            <a:chExt cx="3121660" cy="20345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1217" y="2452009"/>
              <a:ext cx="106164" cy="916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608" y="2004060"/>
              <a:ext cx="3121152" cy="20345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97040" y="1568926"/>
            <a:ext cx="33938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65" dirty="0">
                <a:latin typeface="Times New Roman"/>
                <a:cs typeface="Times New Roman"/>
              </a:rPr>
              <a:t>6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spc="-130" dirty="0">
                <a:latin typeface="Times New Roman"/>
                <a:cs typeface="Times New Roman"/>
              </a:rPr>
              <a:t>holes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160" dirty="0">
                <a:latin typeface="Times New Roman"/>
                <a:cs typeface="Times New Roman"/>
              </a:rPr>
              <a:t>Ø8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94184" y="1657249"/>
            <a:ext cx="16270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20" dirty="0">
                <a:latin typeface="Times New Roman"/>
                <a:cs typeface="Times New Roman"/>
              </a:rPr>
              <a:t>Ø70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3274" y="1738505"/>
            <a:ext cx="16270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20" dirty="0">
                <a:latin typeface="Times New Roman"/>
                <a:cs typeface="Times New Roman"/>
              </a:rPr>
              <a:t>Ø48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7054" y="2253133"/>
            <a:ext cx="12983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95" dirty="0">
                <a:latin typeface="Times New Roman"/>
                <a:cs typeface="Times New Roman"/>
              </a:rPr>
              <a:t>R8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3361" y="2277863"/>
            <a:ext cx="161066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20" dirty="0">
                <a:latin typeface="Times New Roman"/>
                <a:cs typeface="Times New Roman"/>
              </a:rPr>
              <a:t>R10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7467" y="2421535"/>
            <a:ext cx="368972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65" dirty="0">
                <a:latin typeface="Times New Roman"/>
                <a:cs typeface="Times New Roman"/>
              </a:rPr>
              <a:t>2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135" dirty="0">
                <a:latin typeface="Times New Roman"/>
                <a:cs typeface="Times New Roman"/>
              </a:rPr>
              <a:t>holes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60" dirty="0">
                <a:latin typeface="Times New Roman"/>
                <a:cs typeface="Times New Roman"/>
              </a:rPr>
              <a:t>Ø18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1408" y="2419179"/>
            <a:ext cx="1142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85" dirty="0">
                <a:latin typeface="Times New Roman"/>
                <a:cs typeface="Times New Roman"/>
              </a:rPr>
              <a:t>28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7232" y="2488660"/>
            <a:ext cx="161066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20" dirty="0">
                <a:latin typeface="Times New Roman"/>
                <a:cs typeface="Times New Roman"/>
              </a:rPr>
              <a:t>R18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3733" y="2682970"/>
            <a:ext cx="1142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85" dirty="0">
                <a:latin typeface="Times New Roman"/>
                <a:cs typeface="Times New Roman"/>
              </a:rPr>
              <a:t>82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0458" y="2838418"/>
            <a:ext cx="161066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20" dirty="0">
                <a:latin typeface="Times New Roman"/>
                <a:cs typeface="Times New Roman"/>
              </a:rPr>
              <a:t>R10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3733" y="3024484"/>
            <a:ext cx="1142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85" dirty="0">
                <a:latin typeface="Times New Roman"/>
                <a:cs typeface="Times New Roman"/>
              </a:rPr>
              <a:t>84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8870" y="2765561"/>
            <a:ext cx="215444" cy="682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spc="-85" dirty="0">
                <a:latin typeface="Times New Roman"/>
                <a:cs typeface="Times New Roman"/>
              </a:rPr>
              <a:t>30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8542" y="2287637"/>
            <a:ext cx="215444" cy="6820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spc="-85" dirty="0">
                <a:latin typeface="Times New Roman"/>
                <a:cs typeface="Times New Roman"/>
              </a:rPr>
              <a:t>72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10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43000" y="336902"/>
            <a:ext cx="7848600" cy="2935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EXERCISE: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400" dirty="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DRAW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PROFILE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USING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SOLID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WORKS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b="1" spc="-20" dirty="0">
                <a:latin typeface="Arial"/>
                <a:cs typeface="Arial"/>
              </a:rPr>
              <a:t>Aim:</a:t>
            </a:r>
            <a:endParaRPr sz="1400" dirty="0">
              <a:latin typeface="Arial"/>
              <a:cs typeface="Arial"/>
            </a:endParaRPr>
          </a:p>
          <a:p>
            <a:pPr marL="12700" marR="5080" indent="914400">
              <a:lnSpc>
                <a:spcPct val="191700"/>
              </a:lnSpc>
            </a:pPr>
            <a:r>
              <a:rPr sz="1400" dirty="0">
                <a:latin typeface="Arial MT"/>
                <a:cs typeface="Arial MT"/>
              </a:rPr>
              <a:t>To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3D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Modeling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80" dirty="0">
                <a:latin typeface="Arial MT"/>
                <a:cs typeface="Arial MT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Extrude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Cut</a:t>
            </a:r>
            <a:r>
              <a:rPr sz="1400" b="1" spc="150" dirty="0"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Extrude</a:t>
            </a:r>
            <a:r>
              <a:rPr sz="1400" b="1" spc="-10" dirty="0">
                <a:latin typeface="Arial"/>
                <a:cs typeface="Arial"/>
              </a:rPr>
              <a:t>, </a:t>
            </a:r>
            <a:r>
              <a:rPr sz="1400" b="1" dirty="0">
                <a:latin typeface="Arial"/>
                <a:cs typeface="Arial"/>
              </a:rPr>
              <a:t>Revolve,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diagram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Works.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TOOLS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SOLODWORKS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714" y="3429000"/>
            <a:ext cx="13452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PROCEDURE: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714" y="5114563"/>
            <a:ext cx="6448388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RESULT: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Thus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components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Works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118" y="3694245"/>
            <a:ext cx="3311383" cy="24753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9176" y="892648"/>
            <a:ext cx="3678219" cy="1997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5318" y="1176458"/>
            <a:ext cx="2968214" cy="17052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0634" y="3024259"/>
            <a:ext cx="1981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Extrude,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Extrude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9552" y="3112581"/>
            <a:ext cx="1981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Extrude,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Extrude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6609" y="6203877"/>
            <a:ext cx="34514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Rib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1361" y="6380522"/>
            <a:ext cx="7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Revolve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2704" y="3620054"/>
            <a:ext cx="3536217" cy="26485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11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12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64714" y="539455"/>
            <a:ext cx="6927476" cy="2935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EXERCISE: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400" dirty="0">
              <a:latin typeface="Arial"/>
              <a:cs typeface="Arial"/>
            </a:endParaRPr>
          </a:p>
          <a:p>
            <a:pPr marL="14478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DRAW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PROFILE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USING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SOLID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WORKS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b="1" spc="-20" dirty="0">
                <a:latin typeface="Arial"/>
                <a:cs typeface="Arial"/>
              </a:rPr>
              <a:t>Aim:</a:t>
            </a:r>
            <a:endParaRPr sz="1400" dirty="0">
              <a:latin typeface="Arial"/>
              <a:cs typeface="Arial"/>
            </a:endParaRPr>
          </a:p>
          <a:p>
            <a:pPr marL="12700" marR="5080" indent="914400">
              <a:lnSpc>
                <a:spcPct val="191700"/>
              </a:lnSpc>
            </a:pP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Modeling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Sweep,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Draft,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loft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diagram 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10" dirty="0">
                <a:latin typeface="Arial MT"/>
                <a:cs typeface="Arial MT"/>
              </a:rPr>
              <a:t> Works.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TOOLS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SOLODWORKS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713" y="3008949"/>
            <a:ext cx="13452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PROCEDURE: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714" y="5317116"/>
            <a:ext cx="7526886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RESULT: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Thus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components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Works</a:t>
            </a:r>
            <a:r>
              <a:rPr sz="1200" spc="-10" dirty="0"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0565" y="471054"/>
            <a:ext cx="8677835" cy="2843992"/>
            <a:chOff x="1066800" y="609600"/>
            <a:chExt cx="6705600" cy="368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609600"/>
              <a:ext cx="5065776" cy="36804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8509" y="4110672"/>
              <a:ext cx="1913889" cy="10160"/>
            </a:xfrm>
            <a:custGeom>
              <a:avLst/>
              <a:gdLst/>
              <a:ahLst/>
              <a:cxnLst/>
              <a:rect l="l" t="t" r="r" b="b"/>
              <a:pathLst>
                <a:path w="1913890" h="10160">
                  <a:moveTo>
                    <a:pt x="1903730" y="10160"/>
                  </a:moveTo>
                  <a:lnTo>
                    <a:pt x="10160" y="10160"/>
                  </a:lnTo>
                  <a:lnTo>
                    <a:pt x="0" y="0"/>
                  </a:lnTo>
                  <a:lnTo>
                    <a:pt x="1913889" y="0"/>
                  </a:lnTo>
                  <a:lnTo>
                    <a:pt x="1903730" y="10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17995" y="3199736"/>
            <a:ext cx="3985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Loft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8791" y="3987574"/>
            <a:ext cx="6943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DRAFT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7777" y="3987574"/>
            <a:ext cx="740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SWEEP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8791" y="4196016"/>
            <a:ext cx="3729990" cy="25891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35"/>
              </a:spcBef>
            </a:pPr>
            <a:r>
              <a:rPr sz="1200" b="1" dirty="0">
                <a:latin typeface="Arial"/>
                <a:cs typeface="Arial"/>
              </a:rPr>
              <a:t>EXERCISE: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505585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latin typeface="Arial"/>
                <a:cs typeface="Arial"/>
              </a:rPr>
              <a:t>DATE</a:t>
            </a:r>
            <a:r>
              <a:rPr sz="1200" b="1" spc="-50" dirty="0">
                <a:latin typeface="Arial"/>
                <a:cs typeface="Arial"/>
              </a:rPr>
              <a:t> 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259079" marR="69215" indent="-212090">
              <a:lnSpc>
                <a:spcPts val="1380"/>
              </a:lnSpc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THE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3D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PROFILE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USING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SOLID </a:t>
            </a:r>
            <a:r>
              <a:rPr sz="1200" b="1" dirty="0">
                <a:latin typeface="Arial"/>
                <a:cs typeface="Arial"/>
              </a:rPr>
              <a:t>WORKS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EDIT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COMMANDS</a:t>
            </a:r>
            <a:endParaRPr sz="12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85"/>
              </a:spcBef>
            </a:pPr>
            <a:r>
              <a:rPr sz="1200" b="1" spc="-20" dirty="0">
                <a:latin typeface="Arial"/>
                <a:cs typeface="Arial"/>
              </a:rPr>
              <a:t>Aim:</a:t>
            </a:r>
            <a:endParaRPr sz="1200">
              <a:latin typeface="Arial"/>
              <a:cs typeface="Arial"/>
            </a:endParaRPr>
          </a:p>
          <a:p>
            <a:pPr marL="12700" marR="5080" indent="569595" algn="just">
              <a:lnSpc>
                <a:spcPct val="19170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Create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3D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Modeling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by </a:t>
            </a:r>
            <a:r>
              <a:rPr sz="1200" dirty="0">
                <a:latin typeface="Arial MT"/>
                <a:cs typeface="Arial MT"/>
              </a:rPr>
              <a:t>Use</a:t>
            </a:r>
            <a:r>
              <a:rPr sz="1200" spc="3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30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"/>
                <a:cs typeface="Arial"/>
              </a:rPr>
              <a:t>Move,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Pattern,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Mirror,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Fillet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&amp; </a:t>
            </a:r>
            <a:r>
              <a:rPr sz="1200" b="1" dirty="0">
                <a:latin typeface="Arial"/>
                <a:cs typeface="Arial"/>
              </a:rPr>
              <a:t>Chamfer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Commands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given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diagram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Solid </a:t>
            </a:r>
            <a:r>
              <a:rPr sz="1200" spc="-10" dirty="0">
                <a:latin typeface="Arial MT"/>
                <a:cs typeface="Arial MT"/>
              </a:rPr>
              <a:t>Works.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4714" y="6619592"/>
            <a:ext cx="2048659" cy="630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TOOLS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SOLODWORKS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281" y="3936838"/>
            <a:ext cx="3575663" cy="249070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7581600" y="3176674"/>
            <a:ext cx="13148" cy="183515"/>
          </a:xfrm>
          <a:custGeom>
            <a:avLst/>
            <a:gdLst/>
            <a:ahLst/>
            <a:cxnLst/>
            <a:rect l="l" t="t" r="r" b="b"/>
            <a:pathLst>
              <a:path w="10160" h="237489">
                <a:moveTo>
                  <a:pt x="0" y="237489"/>
                </a:moveTo>
                <a:lnTo>
                  <a:pt x="0" y="0"/>
                </a:lnTo>
                <a:lnTo>
                  <a:pt x="10160" y="10160"/>
                </a:lnTo>
                <a:lnTo>
                  <a:pt x="10160" y="227330"/>
                </a:lnTo>
                <a:lnTo>
                  <a:pt x="0" y="237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812" y="520515"/>
            <a:ext cx="4930588" cy="317961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13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14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53827" y="762000"/>
            <a:ext cx="13452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PROCEDURE: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714" y="2973620"/>
            <a:ext cx="6448388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RESULT: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Thus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components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created,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Works.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0565" y="1507375"/>
            <a:ext cx="6820647" cy="3325841"/>
            <a:chOff x="1066800" y="1950720"/>
            <a:chExt cx="5270500" cy="4304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950720"/>
              <a:ext cx="5225796" cy="3203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2103120"/>
              <a:ext cx="5269992" cy="41513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48562" y="878615"/>
            <a:ext cx="25639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RECTANGULAR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PATTERN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15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7063" y="4817808"/>
            <a:ext cx="2065095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CIRCULAR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PATTERN</a:t>
            </a:r>
            <a:endParaRPr sz="12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305"/>
              </a:spcBef>
            </a:pPr>
            <a:r>
              <a:rPr sz="1200" b="1" spc="-10" dirty="0">
                <a:latin typeface="Arial"/>
                <a:cs typeface="Arial"/>
              </a:rPr>
              <a:t>MIRROR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9203" y="855309"/>
            <a:ext cx="157285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Class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NO: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17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2995" y="855309"/>
            <a:ext cx="167722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CIE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Marks: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20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432" y="1458786"/>
            <a:ext cx="18801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Class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Hours: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85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2995" y="1461476"/>
            <a:ext cx="176597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SEE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Marks: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30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0570" y="673259"/>
            <a:ext cx="9044851" cy="1173133"/>
            <a:chOff x="606551" y="1440180"/>
            <a:chExt cx="6820534" cy="1050925"/>
          </a:xfrm>
        </p:grpSpPr>
        <p:sp>
          <p:nvSpPr>
            <p:cNvPr id="7" name="object 7"/>
            <p:cNvSpPr/>
            <p:nvPr/>
          </p:nvSpPr>
          <p:spPr>
            <a:xfrm>
              <a:off x="606551" y="1443228"/>
              <a:ext cx="6820534" cy="1044575"/>
            </a:xfrm>
            <a:custGeom>
              <a:avLst/>
              <a:gdLst/>
              <a:ahLst/>
              <a:cxnLst/>
              <a:rect l="l" t="t" r="r" b="b"/>
              <a:pathLst>
                <a:path w="6820534" h="1044575">
                  <a:moveTo>
                    <a:pt x="0" y="0"/>
                  </a:moveTo>
                  <a:lnTo>
                    <a:pt x="4844923" y="0"/>
                  </a:lnTo>
                </a:path>
                <a:path w="6820534" h="1044575">
                  <a:moveTo>
                    <a:pt x="0" y="545465"/>
                  </a:moveTo>
                  <a:lnTo>
                    <a:pt x="4844923" y="545465"/>
                  </a:lnTo>
                </a:path>
                <a:path w="6820534" h="1044575">
                  <a:moveTo>
                    <a:pt x="0" y="1044575"/>
                  </a:moveTo>
                  <a:lnTo>
                    <a:pt x="6820281" y="104457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1474" y="1446276"/>
              <a:ext cx="1975485" cy="545465"/>
            </a:xfrm>
            <a:custGeom>
              <a:avLst/>
              <a:gdLst/>
              <a:ahLst/>
              <a:cxnLst/>
              <a:rect l="l" t="t" r="r" b="b"/>
              <a:pathLst>
                <a:path w="1975484" h="545464">
                  <a:moveTo>
                    <a:pt x="0" y="0"/>
                  </a:moveTo>
                  <a:lnTo>
                    <a:pt x="1975357" y="0"/>
                  </a:lnTo>
                </a:path>
                <a:path w="1975484" h="545464">
                  <a:moveTo>
                    <a:pt x="0" y="545465"/>
                  </a:moveTo>
                  <a:lnTo>
                    <a:pt x="1969261" y="54546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599" y="1440180"/>
              <a:ext cx="6814184" cy="1050925"/>
            </a:xfrm>
            <a:custGeom>
              <a:avLst/>
              <a:gdLst/>
              <a:ahLst/>
              <a:cxnLst/>
              <a:rect l="l" t="t" r="r" b="b"/>
              <a:pathLst>
                <a:path w="6814184" h="1050925">
                  <a:moveTo>
                    <a:pt x="0" y="0"/>
                  </a:moveTo>
                  <a:lnTo>
                    <a:pt x="0" y="1050671"/>
                  </a:lnTo>
                </a:path>
                <a:path w="6814184" h="1050925">
                  <a:moveTo>
                    <a:pt x="6814184" y="12192"/>
                  </a:moveTo>
                  <a:lnTo>
                    <a:pt x="6814184" y="105067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89448"/>
              </p:ext>
            </p:extLst>
          </p:nvPr>
        </p:nvGraphicFramePr>
        <p:xfrm>
          <a:off x="780570" y="2286000"/>
          <a:ext cx="8868621" cy="4998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319"/>
                <a:gridCol w="7379302"/>
              </a:tblGrid>
              <a:tr h="731088">
                <a:tc>
                  <a:txBody>
                    <a:bodyPr/>
                    <a:lstStyle/>
                    <a:p>
                      <a:pPr marL="71120" algn="ctr">
                        <a:lnSpc>
                          <a:spcPts val="136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6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CLO1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6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120">
                        <a:lnSpc>
                          <a:spcPts val="136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Describe</a:t>
                      </a:r>
                      <a:r>
                        <a:rPr sz="1400" b="1" spc="229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9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basic</a:t>
                      </a:r>
                      <a:r>
                        <a:rPr sz="1400" b="1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understanding</a:t>
                      </a:r>
                      <a:r>
                        <a:rPr sz="1400" b="1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b="1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solid</a:t>
                      </a:r>
                      <a:r>
                        <a:rPr sz="1400" b="1" spc="8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works,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overview,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assemblies,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drawings,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importing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b="1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AutoCAD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drawing,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2D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data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create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part.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71120" algn="ctr">
                        <a:lnSpc>
                          <a:spcPts val="135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5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CLO2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ts val="1385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120" algn="just">
                        <a:lnSpc>
                          <a:spcPts val="1385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Identify</a:t>
                      </a:r>
                      <a:r>
                        <a:rPr sz="1400" b="1" spc="185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creating</a:t>
                      </a:r>
                      <a:r>
                        <a:rPr sz="1400" b="1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b="1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drawing</a:t>
                      </a:r>
                      <a:r>
                        <a:rPr sz="1400" b="1" spc="2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400" b="1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b="1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model,</a:t>
                      </a:r>
                      <a:r>
                        <a:rPr sz="1400" b="1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3Dsketching,</a:t>
                      </a:r>
                      <a:r>
                        <a:rPr sz="1400" b="1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sketching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 marR="55244" algn="just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planes,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adding,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defining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splines,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construction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geometry,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creating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lofts</a:t>
                      </a:r>
                      <a:r>
                        <a:rPr sz="1400" b="1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single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sketches,</a:t>
                      </a:r>
                      <a:r>
                        <a:rPr sz="1400" b="1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advanced</a:t>
                      </a:r>
                      <a:r>
                        <a:rPr sz="1400" b="1" spc="10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400" b="1" spc="110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techniques,</a:t>
                      </a:r>
                      <a:r>
                        <a:rPr sz="1400" b="1" spc="10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adding</a:t>
                      </a:r>
                      <a:r>
                        <a:rPr sz="1400" b="1" spc="95" dirty="0">
                          <a:latin typeface="Arial MT"/>
                          <a:cs typeface="Arial MT"/>
                        </a:rPr>
                        <a:t>  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screw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 algn="just">
                        <a:lnSpc>
                          <a:spcPts val="138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holes,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creating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layout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sketch.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71120" algn="ctr">
                        <a:lnSpc>
                          <a:spcPts val="135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5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CLO3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5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120">
                        <a:lnSpc>
                          <a:spcPts val="135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Outline</a:t>
                      </a:r>
                      <a:r>
                        <a:rPr sz="1400" b="1" spc="7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3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hinge–cuts,</a:t>
                      </a:r>
                      <a:r>
                        <a:rPr sz="1400" b="1" spc="3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advanced</a:t>
                      </a:r>
                      <a:r>
                        <a:rPr sz="1400" b="1" spc="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drawings,</a:t>
                      </a:r>
                      <a:r>
                        <a:rPr sz="1400" b="1" spc="3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animation,</a:t>
                      </a:r>
                      <a:r>
                        <a:rPr sz="1400" b="1" spc="3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400" b="1" spc="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mates</a:t>
                      </a:r>
                      <a:r>
                        <a:rPr sz="1400" b="1" spc="3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I,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 marR="57150">
                        <a:lnSpc>
                          <a:spcPct val="1075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400" b="1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mates</a:t>
                      </a:r>
                      <a:r>
                        <a:rPr sz="1400" b="1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II,</a:t>
                      </a:r>
                      <a:r>
                        <a:rPr sz="1400" b="1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400" b="1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visualization,</a:t>
                      </a:r>
                      <a:r>
                        <a:rPr sz="1400" b="1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blocks</a:t>
                      </a:r>
                      <a:r>
                        <a:rPr sz="1400" b="1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b="1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assembly,</a:t>
                      </a:r>
                      <a:r>
                        <a:rPr sz="1400" b="1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customizing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solid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works,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customizing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solid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works,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checker.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71120" algn="ctr">
                        <a:lnSpc>
                          <a:spcPts val="134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4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CLO4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53035">
                        <a:lnSpc>
                          <a:spcPts val="136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120" marR="153035">
                        <a:lnSpc>
                          <a:spcPts val="136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Demonstrate</a:t>
                      </a:r>
                      <a:r>
                        <a:rPr sz="1400" b="1" spc="1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various</a:t>
                      </a:r>
                      <a:r>
                        <a:rPr sz="1400" b="1" spc="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flexure</a:t>
                      </a:r>
                      <a:r>
                        <a:rPr sz="1400" b="1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formula</a:t>
                      </a:r>
                      <a:r>
                        <a:rPr sz="1400" b="1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b="1" spc="2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curved</a:t>
                      </a:r>
                      <a:r>
                        <a:rPr sz="1400" b="1" spc="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beams.</a:t>
                      </a:r>
                      <a:r>
                        <a:rPr sz="1400" b="1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Introduction</a:t>
                      </a:r>
                      <a:r>
                        <a:rPr sz="1400" b="1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reinforced</a:t>
                      </a:r>
                      <a:r>
                        <a:rPr sz="1400" b="1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concrete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beams.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Torsion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formula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71120" algn="ctr">
                        <a:lnSpc>
                          <a:spcPts val="135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5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CLO5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5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120">
                        <a:lnSpc>
                          <a:spcPts val="135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Solve</a:t>
                      </a:r>
                      <a:r>
                        <a:rPr sz="1400" b="1" spc="5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400" b="1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tables,</a:t>
                      </a:r>
                      <a:r>
                        <a:rPr sz="1400" b="1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Dimxpert</a:t>
                      </a:r>
                      <a:r>
                        <a:rPr sz="1400" b="1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tutorial,</a:t>
                      </a:r>
                      <a:r>
                        <a:rPr sz="1400" b="1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event-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based</a:t>
                      </a:r>
                      <a:r>
                        <a:rPr sz="1400" b="1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motion</a:t>
                      </a:r>
                      <a:r>
                        <a:rPr sz="1400" b="1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studies,</a:t>
                      </a:r>
                      <a:r>
                        <a:rPr sz="1400" b="1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drive</a:t>
                      </a:r>
                      <a:r>
                        <a:rPr sz="1400" b="1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works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>
                        <a:lnSpc>
                          <a:spcPts val="1380"/>
                        </a:lnSpc>
                        <a:spcBef>
                          <a:spcPts val="155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press,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feature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works,</a:t>
                      </a:r>
                      <a:r>
                        <a:rPr sz="1400" b="1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fillets,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import/export,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molds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design.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71120" algn="ctr">
                        <a:lnSpc>
                          <a:spcPts val="1340"/>
                        </a:lnSpc>
                      </a:pPr>
                      <a:endParaRPr lang="en-US" sz="1400" b="1" spc="-20" dirty="0" smtClean="0">
                        <a:latin typeface="Arial MT"/>
                        <a:cs typeface="Arial MT"/>
                      </a:endParaRPr>
                    </a:p>
                    <a:p>
                      <a:pPr marL="71120" algn="ctr">
                        <a:lnSpc>
                          <a:spcPts val="1340"/>
                        </a:lnSpc>
                      </a:pPr>
                      <a:r>
                        <a:rPr sz="1400" b="1" spc="-20" dirty="0" smtClean="0">
                          <a:latin typeface="Arial MT"/>
                          <a:cs typeface="Arial MT"/>
                        </a:rPr>
                        <a:t>CLO6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40"/>
                        </a:lnSpc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Create</a:t>
                      </a:r>
                      <a:r>
                        <a:rPr sz="1400" b="1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pattern</a:t>
                      </a:r>
                      <a:r>
                        <a:rPr sz="1400" b="1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features,</a:t>
                      </a:r>
                      <a:r>
                        <a:rPr sz="1400" b="1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revolve,</a:t>
                      </a:r>
                      <a:r>
                        <a:rPr sz="1400" b="1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b="1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sweep,</a:t>
                      </a:r>
                      <a:r>
                        <a:rPr sz="1400" b="1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routing</a:t>
                      </a:r>
                      <a:r>
                        <a:rPr sz="1400" b="1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400" b="1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electrical,</a:t>
                      </a:r>
                      <a:r>
                        <a:rPr sz="1400" b="1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routing</a:t>
                      </a:r>
                      <a:r>
                        <a:rPr sz="1400" b="1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b="1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pipes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120" marR="372110">
                        <a:lnSpc>
                          <a:spcPct val="1075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b="1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tubes,</a:t>
                      </a:r>
                      <a:r>
                        <a:rPr sz="1400" b="1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sheet</a:t>
                      </a:r>
                      <a:r>
                        <a:rPr sz="1400" b="1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metal,</a:t>
                      </a:r>
                      <a:r>
                        <a:rPr sz="1400" b="1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2Ddrawings</a:t>
                      </a:r>
                      <a:r>
                        <a:rPr sz="1400" b="1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400" b="1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models,</a:t>
                      </a:r>
                      <a:r>
                        <a:rPr sz="1400" b="1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smart</a:t>
                      </a:r>
                      <a:r>
                        <a:rPr sz="1400" b="1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components,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surfaces,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analyst,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toolbox,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weldments.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954" y="990600"/>
            <a:ext cx="6826446" cy="5257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16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17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90600" y="650154"/>
            <a:ext cx="7464735" cy="34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XERCISE: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6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4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DRAW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PROFILE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SOLID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WORKS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ASSEMBLY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MODE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b="1" spc="-20" dirty="0">
                <a:latin typeface="Arial"/>
                <a:cs typeface="Arial"/>
              </a:rPr>
              <a:t>Aim:</a:t>
            </a:r>
            <a:endParaRPr sz="1400" dirty="0">
              <a:latin typeface="Arial"/>
              <a:cs typeface="Arial"/>
            </a:endParaRPr>
          </a:p>
          <a:p>
            <a:pPr marL="12700" marR="5080" indent="914400">
              <a:lnSpc>
                <a:spcPct val="191700"/>
              </a:lnSpc>
            </a:pP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Assembly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Modeling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Components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given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diagram 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10" dirty="0">
                <a:latin typeface="Arial MT"/>
                <a:cs typeface="Arial MT"/>
              </a:rPr>
              <a:t> Works.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TOOLS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SOLODWORKS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PROCEDURE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18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64713" y="1907859"/>
            <a:ext cx="6227333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RESULT: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76884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Thus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given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Assembly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created,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Works.</a:t>
            </a:r>
            <a:endParaRPr sz="1400" dirty="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79728"/>
              </p:ext>
            </p:extLst>
          </p:nvPr>
        </p:nvGraphicFramePr>
        <p:xfrm>
          <a:off x="7010400" y="3886200"/>
          <a:ext cx="2057400" cy="144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0728"/>
                <a:gridCol w="986672"/>
              </a:tblGrid>
              <a:tr h="766845">
                <a:tc>
                  <a:txBody>
                    <a:bodyPr/>
                    <a:lstStyle/>
                    <a:p>
                      <a:pPr marL="71755">
                        <a:lnSpc>
                          <a:spcPts val="135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MARKS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7310">
                        <a:lnSpc>
                          <a:spcPts val="1300"/>
                        </a:lnSpc>
                        <a:spcBef>
                          <a:spcPts val="7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STAFF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SIGN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9448800" cy="609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19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20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64714" y="607758"/>
            <a:ext cx="7123056" cy="3645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EXERCISE: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7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400" dirty="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DRAW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PROFILE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SOLID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WORKS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ASSEMBLY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MODE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latin typeface="Arial"/>
                <a:cs typeface="Arial"/>
              </a:rPr>
              <a:t>Aim:</a:t>
            </a:r>
            <a:endParaRPr sz="1400" dirty="0">
              <a:latin typeface="Arial"/>
              <a:cs typeface="Arial"/>
            </a:endParaRPr>
          </a:p>
          <a:p>
            <a:pPr marL="12700" marR="5080" indent="914400" algn="just">
              <a:lnSpc>
                <a:spcPct val="191700"/>
              </a:lnSpc>
            </a:pPr>
            <a:r>
              <a:rPr sz="1400" dirty="0">
                <a:latin typeface="Arial MT"/>
                <a:cs typeface="Arial MT"/>
              </a:rPr>
              <a:t>To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Convert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from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3D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Modeling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2D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Drawing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Create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Different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Views,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Sections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View,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Isometric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View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Dimensioning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Solid Works.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TOOLS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USED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SOLODWORKS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PROCEDURE: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713" y="5461965"/>
            <a:ext cx="877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RESULT</a:t>
            </a:r>
            <a:r>
              <a:rPr sz="1200" b="1" spc="-1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13006"/>
              </p:ext>
            </p:extLst>
          </p:nvPr>
        </p:nvGraphicFramePr>
        <p:xfrm>
          <a:off x="6890662" y="6019801"/>
          <a:ext cx="2100938" cy="915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138"/>
                <a:gridCol w="1066800"/>
              </a:tblGrid>
              <a:tr h="442125">
                <a:tc>
                  <a:txBody>
                    <a:bodyPr/>
                    <a:lstStyle/>
                    <a:p>
                      <a:pPr marL="71755">
                        <a:lnSpc>
                          <a:spcPts val="136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MARKS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6835">
                        <a:lnSpc>
                          <a:spcPts val="1380"/>
                        </a:lnSpc>
                      </a:pPr>
                      <a:r>
                        <a:rPr sz="1400" spc="-40" dirty="0">
                          <a:latin typeface="Arial MT"/>
                          <a:cs typeface="Arial MT"/>
                        </a:rPr>
                        <a:t>STAFF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SIGN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71" y="3657600"/>
            <a:ext cx="9085729" cy="350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4713" y="746720"/>
            <a:ext cx="4845125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To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Create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documented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drawing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of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simple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Assembly.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skills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learn</a:t>
            </a:r>
            <a:r>
              <a:rPr sz="1400" spc="-20" dirty="0">
                <a:latin typeface="Arial MT"/>
                <a:cs typeface="Arial MT"/>
              </a:rPr>
              <a:t> are: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405"/>
              </a:lnSpc>
              <a:spcBef>
                <a:spcPts val="1150"/>
              </a:spcBef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Creating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basic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drawings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375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Placing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views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380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Cutting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sections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380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dimensions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380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Adding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dimensions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380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400" dirty="0">
                <a:latin typeface="Arial MT"/>
                <a:cs typeface="Arial MT"/>
              </a:rPr>
              <a:t>Creating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parts</a:t>
            </a:r>
            <a:r>
              <a:rPr sz="1400" spc="-20" dirty="0">
                <a:latin typeface="Arial MT"/>
                <a:cs typeface="Arial MT"/>
              </a:rPr>
              <a:t> list</a:t>
            </a:r>
            <a:endParaRPr sz="1400" dirty="0">
              <a:latin typeface="Arial MT"/>
              <a:cs typeface="Arial MT"/>
            </a:endParaRPr>
          </a:p>
          <a:p>
            <a:pPr marL="467995" indent="-226695">
              <a:lnSpc>
                <a:spcPts val="1410"/>
              </a:lnSpc>
              <a:buSzPct val="83333"/>
              <a:buFont typeface="Symbol"/>
              <a:buChar char=""/>
              <a:tabLst>
                <a:tab pos="467995" algn="l"/>
              </a:tabLst>
            </a:pPr>
            <a:r>
              <a:rPr sz="1200" dirty="0">
                <a:latin typeface="Arial MT"/>
                <a:cs typeface="Arial MT"/>
              </a:rPr>
              <a:t>Adding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balloons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700064"/>
            <a:ext cx="3496773" cy="26527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21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86553" y="6011833"/>
          <a:ext cx="1689548" cy="57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288"/>
                <a:gridCol w="810260"/>
              </a:tblGrid>
              <a:tr h="277726">
                <a:tc>
                  <a:txBody>
                    <a:bodyPr/>
                    <a:lstStyle/>
                    <a:p>
                      <a:pPr marL="71755">
                        <a:lnSpc>
                          <a:spcPts val="1375"/>
                        </a:lnSpc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MARKS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6200">
                        <a:lnSpc>
                          <a:spcPts val="1380"/>
                        </a:lnSpc>
                      </a:pPr>
                      <a:r>
                        <a:rPr sz="900" spc="-35" dirty="0">
                          <a:latin typeface="Arial MT"/>
                          <a:cs typeface="Arial MT"/>
                        </a:rPr>
                        <a:t>STAFF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SIGN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383852" y="6497608"/>
            <a:ext cx="5362836" cy="305204"/>
          </a:xfrm>
          <a:custGeom>
            <a:avLst/>
            <a:gdLst/>
            <a:ahLst/>
            <a:cxnLst/>
            <a:rect l="l" t="t" r="r" b="b"/>
            <a:pathLst>
              <a:path w="4144010" h="394970">
                <a:moveTo>
                  <a:pt x="4144010" y="0"/>
                </a:moveTo>
                <a:lnTo>
                  <a:pt x="4137660" y="0"/>
                </a:lnTo>
                <a:lnTo>
                  <a:pt x="4137660" y="7620"/>
                </a:lnTo>
                <a:lnTo>
                  <a:pt x="4137660" y="387350"/>
                </a:lnTo>
                <a:lnTo>
                  <a:pt x="4038600" y="387350"/>
                </a:lnTo>
                <a:lnTo>
                  <a:pt x="4038600" y="7620"/>
                </a:lnTo>
                <a:lnTo>
                  <a:pt x="4137660" y="7620"/>
                </a:lnTo>
                <a:lnTo>
                  <a:pt x="4137660" y="0"/>
                </a:lnTo>
                <a:lnTo>
                  <a:pt x="4032250" y="0"/>
                </a:lnTo>
                <a:lnTo>
                  <a:pt x="4032250" y="7620"/>
                </a:lnTo>
                <a:lnTo>
                  <a:pt x="4032250" y="387350"/>
                </a:lnTo>
                <a:lnTo>
                  <a:pt x="6350" y="387350"/>
                </a:lnTo>
                <a:lnTo>
                  <a:pt x="6350" y="7620"/>
                </a:lnTo>
                <a:lnTo>
                  <a:pt x="4032250" y="7620"/>
                </a:lnTo>
                <a:lnTo>
                  <a:pt x="4032250" y="0"/>
                </a:lnTo>
                <a:lnTo>
                  <a:pt x="0" y="0"/>
                </a:lnTo>
                <a:lnTo>
                  <a:pt x="0" y="7620"/>
                </a:lnTo>
                <a:lnTo>
                  <a:pt x="0" y="387350"/>
                </a:lnTo>
                <a:lnTo>
                  <a:pt x="0" y="394970"/>
                </a:lnTo>
                <a:lnTo>
                  <a:pt x="4144010" y="394970"/>
                </a:lnTo>
                <a:lnTo>
                  <a:pt x="4144010" y="387350"/>
                </a:lnTo>
                <a:lnTo>
                  <a:pt x="4144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4713" y="335714"/>
            <a:ext cx="7073751" cy="1704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2795" algn="l"/>
              </a:tabLst>
            </a:pPr>
            <a:r>
              <a:rPr sz="1200" b="1" dirty="0">
                <a:latin typeface="Arial"/>
                <a:cs typeface="Arial"/>
              </a:rPr>
              <a:t>EXERCISE: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8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DATE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 dirty="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PROFILE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MACHINE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PARTS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SOLID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WORKS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spc="-20" dirty="0">
                <a:latin typeface="Arial"/>
                <a:cs typeface="Arial"/>
              </a:rPr>
              <a:t>Aim:</a:t>
            </a:r>
            <a:endParaRPr sz="1200" dirty="0">
              <a:latin typeface="Arial"/>
              <a:cs typeface="Arial"/>
            </a:endParaRPr>
          </a:p>
          <a:p>
            <a:pPr marL="12700" marR="5080" indent="958215">
              <a:lnSpc>
                <a:spcPct val="191700"/>
              </a:lnSpc>
            </a:pP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Create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Modeling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Machine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Elements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Flange</a:t>
            </a:r>
            <a:r>
              <a:rPr sz="1200" spc="-10" dirty="0">
                <a:latin typeface="Arial MT"/>
                <a:cs typeface="Arial MT"/>
              </a:rPr>
              <a:t> Coupling </a:t>
            </a:r>
            <a:r>
              <a:rPr sz="1200" dirty="0">
                <a:latin typeface="Arial MT"/>
                <a:cs typeface="Arial MT"/>
              </a:rPr>
              <a:t>&amp;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Screw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Jack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diagram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Solid </a:t>
            </a:r>
            <a:r>
              <a:rPr sz="1200" spc="-10" dirty="0">
                <a:latin typeface="Arial MT"/>
                <a:cs typeface="Arial MT"/>
              </a:rPr>
              <a:t>Works.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714" y="2146929"/>
            <a:ext cx="2048659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TOOLS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SOLODWORKS</a:t>
            </a:r>
            <a:endParaRPr sz="1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PROCEDURE: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4713" y="5114563"/>
            <a:ext cx="877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RESULT: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22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99357"/>
            <a:ext cx="9628414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58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57297" y="-952497"/>
            <a:ext cx="7467601" cy="9677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4367828" y="7277760"/>
            <a:ext cx="131893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/>
              <a:t>PAGE</a:t>
            </a:r>
            <a:r>
              <a:rPr spc="-60" dirty="0"/>
              <a:t> </a:t>
            </a:r>
            <a:r>
              <a:rPr dirty="0"/>
              <a:t>23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301" y="497445"/>
            <a:ext cx="7203589" cy="42954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25"/>
              </a:spcBef>
            </a:pPr>
            <a:r>
              <a:rPr sz="1600" b="1" dirty="0">
                <a:latin typeface="Arial"/>
                <a:cs typeface="Arial"/>
              </a:rPr>
              <a:t>Course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Learning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Outcomes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(CLOs):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after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completion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course </a:t>
            </a:r>
            <a:r>
              <a:rPr sz="1200" dirty="0">
                <a:latin typeface="Arial MT"/>
                <a:cs typeface="Arial MT"/>
              </a:rPr>
              <a:t>successfully,the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students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will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able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to…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6019800"/>
            <a:ext cx="8469929" cy="1007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10" dirty="0">
                <a:solidFill>
                  <a:srgbClr val="4F81BC"/>
                </a:solidFill>
                <a:latin typeface="Cambria"/>
                <a:cs typeface="Cambria"/>
              </a:rPr>
              <a:t>TEXTBOOKS:</a:t>
            </a:r>
            <a:endParaRPr sz="11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100" dirty="0">
              <a:latin typeface="Cambria"/>
              <a:cs typeface="Cambria"/>
            </a:endParaRPr>
          </a:p>
          <a:p>
            <a:pPr marL="419100" marR="713740" indent="16510">
              <a:lnSpc>
                <a:spcPct val="110000"/>
              </a:lnSpc>
              <a:spcBef>
                <a:spcPts val="5"/>
              </a:spcBef>
            </a:pP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sz="1200" dirty="0" smtClean="0">
                <a:latin typeface="Arial MT"/>
                <a:cs typeface="Arial MT"/>
              </a:rPr>
              <a:t>1.Machining</a:t>
            </a:r>
            <a:r>
              <a:rPr sz="1200" spc="-45" dirty="0" smtClean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Simulation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Using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SOLIDWORKS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2019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Kuang-</a:t>
            </a:r>
            <a:r>
              <a:rPr sz="1200" dirty="0">
                <a:latin typeface="Arial MT"/>
                <a:cs typeface="Arial MT"/>
              </a:rPr>
              <a:t>Hua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Chang</a:t>
            </a:r>
            <a:r>
              <a:rPr sz="1200" spc="-10" dirty="0" smtClean="0">
                <a:latin typeface="Arial MT"/>
                <a:cs typeface="Arial MT"/>
              </a:rPr>
              <a:t>.</a:t>
            </a:r>
            <a:endParaRPr lang="en-US" sz="1200" spc="-10" dirty="0" smtClean="0">
              <a:latin typeface="Arial MT"/>
              <a:cs typeface="Arial MT"/>
            </a:endParaRPr>
          </a:p>
          <a:p>
            <a:pPr marL="419100" marR="713740" indent="16510">
              <a:lnSpc>
                <a:spcPct val="110000"/>
              </a:lnSpc>
              <a:spcBef>
                <a:spcPts val="5"/>
              </a:spcBef>
            </a:pPr>
            <a:r>
              <a:rPr lang="en-US" sz="1200" dirty="0" smtClean="0">
                <a:latin typeface="Arial MT"/>
                <a:cs typeface="Arial MT"/>
              </a:rPr>
              <a:t> </a:t>
            </a:r>
            <a:r>
              <a:rPr sz="1200" dirty="0" smtClean="0">
                <a:latin typeface="Arial MT"/>
                <a:cs typeface="Arial MT"/>
              </a:rPr>
              <a:t>2.Beginner's</a:t>
            </a:r>
            <a:r>
              <a:rPr sz="1200" spc="-35" dirty="0" smtClean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Guide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SOLIDWORKS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2020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Level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Alejandro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Reyes.</a:t>
            </a:r>
            <a:endParaRPr sz="1200" dirty="0">
              <a:latin typeface="Arial MT"/>
              <a:cs typeface="Arial MT"/>
            </a:endParaRPr>
          </a:p>
          <a:p>
            <a:pPr marL="419100">
              <a:lnSpc>
                <a:spcPct val="100000"/>
              </a:lnSpc>
              <a:spcBef>
                <a:spcPts val="140"/>
              </a:spcBef>
            </a:pPr>
            <a:r>
              <a:rPr lang="en-US" sz="1200" spc="-10" dirty="0" smtClean="0">
                <a:latin typeface="Arial MT"/>
                <a:cs typeface="Arial MT"/>
              </a:rPr>
              <a:t> </a:t>
            </a:r>
            <a:r>
              <a:rPr sz="1200" spc="-10" dirty="0" smtClean="0">
                <a:latin typeface="Arial MT"/>
                <a:cs typeface="Arial MT"/>
              </a:rPr>
              <a:t>3.SOLIDWORKS</a:t>
            </a:r>
            <a:r>
              <a:rPr sz="1200" spc="-25" dirty="0" smtClean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2021,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Step-By-</a:t>
            </a:r>
            <a:r>
              <a:rPr sz="1200" dirty="0">
                <a:latin typeface="Arial MT"/>
                <a:cs typeface="Arial MT"/>
              </a:rPr>
              <a:t>Step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Tutorial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Guide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Beginners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by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SDCAD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Academy.</a:t>
            </a:r>
            <a:endParaRPr sz="1200" dirty="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78339"/>
              </p:ext>
            </p:extLst>
          </p:nvPr>
        </p:nvGraphicFramePr>
        <p:xfrm>
          <a:off x="582145" y="1295400"/>
          <a:ext cx="8649784" cy="4038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2827"/>
                <a:gridCol w="6569158"/>
                <a:gridCol w="588841"/>
                <a:gridCol w="858958"/>
              </a:tblGrid>
              <a:tr h="400644">
                <a:tc>
                  <a:txBody>
                    <a:bodyPr/>
                    <a:lstStyle/>
                    <a:p>
                      <a:pPr marL="71120">
                        <a:lnSpc>
                          <a:spcPts val="15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Content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8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Hrs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1580"/>
                        </a:lnSpc>
                      </a:pP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CLOs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522">
                <a:tc>
                  <a:txBody>
                    <a:bodyPr/>
                    <a:lstStyle/>
                    <a:p>
                      <a:pPr marL="4445" algn="ctr">
                        <a:lnSpc>
                          <a:spcPts val="1340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34315" algn="l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solid</a:t>
                      </a:r>
                      <a:r>
                        <a:rPr sz="1400" b="1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works,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overview,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assemblies,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drawings,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importing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AutoCAD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drawing,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2D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create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3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4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4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CLO1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2476"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3185" algn="l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drawing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00" b="1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sz="1400" b="1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model,</a:t>
                      </a:r>
                      <a:r>
                        <a:rPr sz="14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3Dsketching,</a:t>
                      </a:r>
                      <a:r>
                        <a:rPr sz="1400" b="1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sketching</a:t>
                      </a:r>
                      <a:r>
                        <a:rPr sz="1400" b="1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planes,</a:t>
                      </a:r>
                      <a:r>
                        <a:rPr sz="1400" b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adding,</a:t>
                      </a:r>
                      <a:r>
                        <a:rPr sz="1400" b="1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defining</a:t>
                      </a:r>
                      <a:r>
                        <a:rPr sz="1400" b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splines,</a:t>
                      </a:r>
                      <a:r>
                        <a:rPr sz="1400" b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sz="1400" b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construction</a:t>
                      </a:r>
                      <a:r>
                        <a:rPr sz="1400" b="1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geometry,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sz="14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lofts</a:t>
                      </a:r>
                      <a:r>
                        <a:rPr sz="14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4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single</a:t>
                      </a:r>
                      <a:r>
                        <a:rPr sz="14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sketches,</a:t>
                      </a:r>
                      <a:r>
                        <a:rPr sz="14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advanced</a:t>
                      </a:r>
                      <a:r>
                        <a:rPr sz="14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4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techniques,adding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screw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holes,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creating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layout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sketch.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45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45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CLO2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7142">
                <a:tc>
                  <a:txBody>
                    <a:bodyPr/>
                    <a:lstStyle/>
                    <a:p>
                      <a:pPr marL="4445" algn="ctr">
                        <a:lnSpc>
                          <a:spcPts val="1350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94310" algn="l">
                        <a:lnSpc>
                          <a:spcPct val="93300"/>
                        </a:lnSpc>
                        <a:spcBef>
                          <a:spcPts val="40"/>
                        </a:spcBef>
                        <a:tabLst>
                          <a:tab pos="775335" algn="l"/>
                          <a:tab pos="1273810" algn="l"/>
                          <a:tab pos="1552575" algn="l"/>
                          <a:tab pos="2258695" algn="l"/>
                          <a:tab pos="3218815" algn="l"/>
                          <a:tab pos="3756660" algn="l"/>
                          <a:tab pos="401383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b="1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hinge–cuts,</a:t>
                      </a:r>
                      <a:r>
                        <a:rPr sz="1400" b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advanced</a:t>
                      </a:r>
                      <a:r>
                        <a:rPr sz="1400" b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drawings,</a:t>
                      </a:r>
                      <a:r>
                        <a:rPr sz="1400" b="1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animation,</a:t>
                      </a:r>
                      <a:r>
                        <a:rPr sz="1400" b="1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assembly</a:t>
                      </a:r>
                      <a:r>
                        <a:rPr sz="1400" b="1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mates</a:t>
                      </a:r>
                      <a:r>
                        <a:rPr sz="14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I,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assembly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mates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II,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assembly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visualization,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blocks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assembly,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customizing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solid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works,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customizing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solid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works,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checker.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3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5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5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CLO3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952">
                <a:tc>
                  <a:txBody>
                    <a:bodyPr/>
                    <a:lstStyle/>
                    <a:p>
                      <a:pPr marL="4445" algn="ctr">
                        <a:lnSpc>
                          <a:spcPts val="134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37490" algn="l">
                        <a:lnSpc>
                          <a:spcPts val="133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flexure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formula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curved</a:t>
                      </a:r>
                      <a:r>
                        <a:rPr sz="1400" b="1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beams.</a:t>
                      </a:r>
                      <a:r>
                        <a:rPr sz="1400" b="1" spc="3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Introduction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reinforced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concrete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beams.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Torsion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formula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245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45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45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CLO4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952">
                <a:tc>
                  <a:txBody>
                    <a:bodyPr/>
                    <a:lstStyle/>
                    <a:p>
                      <a:pPr marL="4445" algn="ctr">
                        <a:lnSpc>
                          <a:spcPts val="1340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99390" algn="l">
                        <a:lnSpc>
                          <a:spcPts val="1320"/>
                        </a:lnSpc>
                        <a:spcBef>
                          <a:spcPts val="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tables,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Dimxpert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tutorial,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event-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motion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studies,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drive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works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press,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feature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works,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fillets,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import/export,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molds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design.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1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4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4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913">
                <a:tc>
                  <a:txBody>
                    <a:bodyPr/>
                    <a:lstStyle/>
                    <a:p>
                      <a:pPr marL="4445" algn="ctr">
                        <a:lnSpc>
                          <a:spcPts val="1360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94310" algn="l">
                        <a:lnSpc>
                          <a:spcPts val="1370"/>
                        </a:lnSpc>
                        <a:spcBef>
                          <a:spcPts val="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Pattern</a:t>
                      </a:r>
                      <a:r>
                        <a:rPr sz="14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features,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revolve,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sweep,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routing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electrical,</a:t>
                      </a:r>
                      <a:r>
                        <a:rPr sz="1400" b="1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routing</a:t>
                      </a:r>
                      <a:r>
                        <a:rPr sz="14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pipes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tubes,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sheet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metal,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2Ddrawings</a:t>
                      </a:r>
                      <a:r>
                        <a:rPr sz="14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sz="14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models,</a:t>
                      </a:r>
                      <a:r>
                        <a:rPr sz="14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smart</a:t>
                      </a:r>
                      <a:r>
                        <a:rPr sz="14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components,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surfaces,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analyst,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toolbox,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weldments.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81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6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6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CLO6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825" y="604226"/>
            <a:ext cx="1933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INDEX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76131"/>
              </p:ext>
            </p:extLst>
          </p:nvPr>
        </p:nvGraphicFramePr>
        <p:xfrm>
          <a:off x="983817" y="1575579"/>
          <a:ext cx="8541183" cy="5043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660"/>
                <a:gridCol w="7295523"/>
              </a:tblGrid>
              <a:tr h="64188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EX.NO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512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185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NAME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EXPRIMENTS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56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535">
                <a:tc>
                  <a:txBody>
                    <a:bodyPr/>
                    <a:lstStyle/>
                    <a:p>
                      <a:pPr marR="403860" algn="r">
                        <a:lnSpc>
                          <a:spcPts val="1275"/>
                        </a:lnSpc>
                      </a:pPr>
                      <a:endParaRPr lang="en-US" sz="1400" b="1" spc="-50" dirty="0" smtClean="0">
                        <a:latin typeface="Arial MT"/>
                        <a:cs typeface="Arial MT"/>
                      </a:endParaRPr>
                    </a:p>
                    <a:p>
                      <a:pPr marR="403860" algn="r">
                        <a:lnSpc>
                          <a:spcPts val="1275"/>
                        </a:lnSpc>
                      </a:pPr>
                      <a:r>
                        <a:rPr sz="1400" b="1" spc="-50" dirty="0" smtClean="0">
                          <a:latin typeface="Arial MT"/>
                          <a:cs typeface="Arial MT"/>
                        </a:rPr>
                        <a:t>1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275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Study</a:t>
                      </a:r>
                      <a:r>
                        <a:rPr sz="1400" b="1" spc="-4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Cad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Solidworks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2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61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3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2D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b="1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solid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works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sketcher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mode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961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3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6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7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37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3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given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drawing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Extrude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400" b="1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Cut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Extrude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400" b="1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Revolve.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6110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4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61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55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355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3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given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drawing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Sweep,</a:t>
                      </a:r>
                      <a:r>
                        <a:rPr sz="1400" b="1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Draft,</a:t>
                      </a:r>
                      <a:r>
                        <a:rPr sz="1400" b="1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Loft.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063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5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25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Edit</a:t>
                      </a:r>
                      <a:r>
                        <a:rPr sz="1400" b="1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command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25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5796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6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6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b="1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mode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Ex.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50" dirty="0">
                          <a:latin typeface="Arial MT"/>
                          <a:cs typeface="Arial MT"/>
                        </a:rPr>
                        <a:t>1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666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321">
                <a:tc>
                  <a:txBody>
                    <a:bodyPr/>
                    <a:lstStyle/>
                    <a:p>
                      <a:pPr marR="403860" algn="r">
                        <a:lnSpc>
                          <a:spcPts val="1275"/>
                        </a:lnSpc>
                      </a:pPr>
                      <a:endParaRPr lang="en-US" sz="1400" b="1" spc="-50" dirty="0" smtClean="0">
                        <a:latin typeface="Arial MT"/>
                        <a:cs typeface="Arial MT"/>
                      </a:endParaRPr>
                    </a:p>
                    <a:p>
                      <a:pPr marR="403860" algn="r">
                        <a:lnSpc>
                          <a:spcPts val="1275"/>
                        </a:lnSpc>
                      </a:pPr>
                      <a:r>
                        <a:rPr sz="1400" b="1" spc="-50" dirty="0" smtClean="0">
                          <a:latin typeface="Arial MT"/>
                          <a:cs typeface="Arial MT"/>
                        </a:rPr>
                        <a:t>7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75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275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Draw</a:t>
                      </a:r>
                      <a:r>
                        <a:rPr sz="1400" b="1" spc="-35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profile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b="1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mode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Ex.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50" dirty="0">
                          <a:latin typeface="Arial MT"/>
                          <a:cs typeface="Arial MT"/>
                        </a:rPr>
                        <a:t>2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5874">
                <a:tc>
                  <a:txBody>
                    <a:bodyPr/>
                    <a:lstStyle/>
                    <a:p>
                      <a:pPr marR="403860" algn="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400" b="1" spc="-50" dirty="0">
                          <a:latin typeface="Arial MT"/>
                          <a:cs typeface="Arial MT"/>
                        </a:rPr>
                        <a:t>8</a:t>
                      </a:r>
                      <a:endParaRPr sz="1400" b="1">
                        <a:latin typeface="Arial MT"/>
                        <a:cs typeface="Arial MT"/>
                      </a:endParaRPr>
                    </a:p>
                  </a:txBody>
                  <a:tcPr marL="0" marR="0" marT="9568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60"/>
                        </a:lnSpc>
                      </a:pPr>
                      <a:endParaRPr lang="en-US" sz="1400" b="1" dirty="0" smtClean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360"/>
                        </a:lnSpc>
                      </a:pPr>
                      <a:r>
                        <a:rPr sz="1400" b="1" dirty="0" smtClean="0">
                          <a:latin typeface="Arial MT"/>
                          <a:cs typeface="Arial MT"/>
                        </a:rPr>
                        <a:t>3D</a:t>
                      </a:r>
                      <a:r>
                        <a:rPr sz="1400" b="1" spc="-55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Modeling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Machine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Elements</a:t>
                      </a:r>
                      <a:r>
                        <a:rPr sz="1400" b="1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like</a:t>
                      </a:r>
                      <a:r>
                        <a:rPr sz="1400" b="1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10" dirty="0">
                          <a:latin typeface="Arial MT"/>
                          <a:cs typeface="Arial MT"/>
                        </a:rPr>
                        <a:t>Flanged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b="1" dirty="0">
                          <a:latin typeface="Arial MT"/>
                          <a:cs typeface="Arial MT"/>
                        </a:rPr>
                        <a:t>Coupling,</a:t>
                      </a:r>
                      <a:r>
                        <a:rPr sz="1400" b="1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dirty="0">
                          <a:latin typeface="Arial MT"/>
                          <a:cs typeface="Arial MT"/>
                        </a:rPr>
                        <a:t>Screw</a:t>
                      </a:r>
                      <a:r>
                        <a:rPr sz="1400" b="1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b="1" spc="-20" dirty="0">
                          <a:latin typeface="Arial MT"/>
                          <a:cs typeface="Arial MT"/>
                        </a:rPr>
                        <a:t>Jack.</a:t>
                      </a:r>
                      <a:endParaRPr sz="1400" b="1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5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  <p:sp>
        <p:nvSpPr>
          <p:cNvPr id="2" name="object 2"/>
          <p:cNvSpPr txBox="1"/>
          <p:nvPr/>
        </p:nvSpPr>
        <p:spPr>
          <a:xfrm>
            <a:off x="1035417" y="719516"/>
            <a:ext cx="8260983" cy="521168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dirty="0">
                <a:latin typeface="Arial"/>
                <a:cs typeface="Arial"/>
              </a:rPr>
              <a:t>EXERCISE:</a:t>
            </a:r>
            <a:r>
              <a:rPr sz="1600" b="1" spc="4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798320">
              <a:lnSpc>
                <a:spcPct val="100000"/>
              </a:lnSpc>
              <a:spcBef>
                <a:spcPts val="62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6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</a:t>
            </a:r>
            <a:r>
              <a:rPr sz="16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sz="1600" b="1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SOLIDWORKS</a:t>
            </a:r>
            <a:endParaRPr sz="16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600" dirty="0">
              <a:latin typeface="Arial"/>
              <a:cs typeface="Arial"/>
            </a:endParaRPr>
          </a:p>
          <a:p>
            <a:pPr marL="145415">
              <a:lnSpc>
                <a:spcPct val="100000"/>
              </a:lnSpc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TECHNOLOGY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6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CAD:</a:t>
            </a:r>
            <a:endParaRPr sz="1600" u="sng" dirty="0">
              <a:latin typeface="Arial"/>
              <a:cs typeface="Arial"/>
            </a:endParaRPr>
          </a:p>
          <a:p>
            <a:pPr marL="577215">
              <a:lnSpc>
                <a:spcPct val="100000"/>
              </a:lnSpc>
              <a:spcBef>
                <a:spcPts val="680"/>
              </a:spcBef>
              <a:tabLst>
                <a:tab pos="1435735" algn="l"/>
              </a:tabLst>
            </a:pPr>
            <a:r>
              <a:rPr sz="1600" dirty="0">
                <a:latin typeface="Arial MT"/>
                <a:cs typeface="Arial MT"/>
              </a:rPr>
              <a:t>CAD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-</a:t>
            </a:r>
            <a:r>
              <a:rPr sz="1600" dirty="0">
                <a:latin typeface="Arial MT"/>
                <a:cs typeface="Arial MT"/>
              </a:rPr>
              <a:t>	Computer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Aided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Design</a:t>
            </a:r>
            <a:endParaRPr sz="1600" dirty="0">
              <a:latin typeface="Arial MT"/>
              <a:cs typeface="Arial MT"/>
            </a:endParaRPr>
          </a:p>
          <a:p>
            <a:pPr marL="145415" marR="5080" indent="429895">
              <a:lnSpc>
                <a:spcPct val="147100"/>
              </a:lnSpc>
              <a:spcBef>
                <a:spcPts val="10"/>
              </a:spcBef>
            </a:pPr>
            <a:r>
              <a:rPr sz="1600" dirty="0">
                <a:latin typeface="Arial MT"/>
                <a:cs typeface="Arial MT"/>
              </a:rPr>
              <a:t>CAD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technology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makes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computer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create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drawings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parts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 </a:t>
            </a:r>
            <a:r>
              <a:rPr sz="1600" dirty="0">
                <a:latin typeface="Arial MT"/>
                <a:cs typeface="Arial MT"/>
              </a:rPr>
              <a:t>assemblies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computer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files,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which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can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further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analyses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optimized.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u="sng" dirty="0">
              <a:latin typeface="Arial MT"/>
              <a:cs typeface="Arial MT"/>
            </a:endParaRPr>
          </a:p>
          <a:p>
            <a:pPr marL="145415">
              <a:lnSpc>
                <a:spcPct val="100000"/>
              </a:lnSpc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REASONS</a:t>
            </a:r>
            <a:r>
              <a:rPr sz="16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6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IMPLEMENTING</a:t>
            </a:r>
            <a:r>
              <a:rPr sz="1600" b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CAD:</a:t>
            </a:r>
            <a:endParaRPr sz="1600" u="sng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635"/>
              </a:spcBef>
            </a:pPr>
            <a:endParaRPr sz="1600" dirty="0">
              <a:latin typeface="Arial"/>
              <a:cs typeface="Arial"/>
            </a:endParaRPr>
          </a:p>
          <a:p>
            <a:pPr marL="145415" marR="2326005">
              <a:lnSpc>
                <a:spcPct val="150000"/>
              </a:lnSpc>
              <a:tabLst>
                <a:tab pos="574675" algn="l"/>
              </a:tabLst>
            </a:pPr>
            <a:r>
              <a:rPr sz="1600" dirty="0">
                <a:latin typeface="Arial MT"/>
                <a:cs typeface="Arial MT"/>
              </a:rPr>
              <a:t>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increase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productivity of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designer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improve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 smtClean="0">
                <a:latin typeface="Arial MT"/>
                <a:cs typeface="Arial MT"/>
              </a:rPr>
              <a:t>the</a:t>
            </a:r>
            <a:r>
              <a:rPr sz="1600" spc="40" dirty="0" smtClean="0">
                <a:latin typeface="Arial MT"/>
                <a:cs typeface="Arial MT"/>
              </a:rPr>
              <a:t> </a:t>
            </a:r>
            <a:r>
              <a:rPr sz="1600" dirty="0" smtClean="0">
                <a:latin typeface="Arial MT"/>
                <a:cs typeface="Arial MT"/>
              </a:rPr>
              <a:t>quality</a:t>
            </a:r>
            <a:r>
              <a:rPr sz="1600" spc="45" dirty="0" smtClean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design</a:t>
            </a:r>
            <a:endParaRPr sz="1600" dirty="0">
              <a:latin typeface="Arial MT"/>
              <a:cs typeface="Arial MT"/>
            </a:endParaRPr>
          </a:p>
          <a:p>
            <a:pPr marL="145415">
              <a:lnSpc>
                <a:spcPct val="150000"/>
              </a:lnSpc>
            </a:pPr>
            <a:r>
              <a:rPr sz="1600" dirty="0">
                <a:latin typeface="Arial MT"/>
                <a:cs typeface="Arial MT"/>
              </a:rPr>
              <a:t>To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improve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documentation</a:t>
            </a:r>
            <a:endParaRPr sz="1600" dirty="0">
              <a:latin typeface="Arial MT"/>
              <a:cs typeface="Arial MT"/>
            </a:endParaRPr>
          </a:p>
          <a:p>
            <a:pPr marL="145415">
              <a:lnSpc>
                <a:spcPct val="150000"/>
              </a:lnSpc>
            </a:pPr>
            <a:r>
              <a:rPr sz="1600" dirty="0">
                <a:latin typeface="Arial MT"/>
                <a:cs typeface="Arial MT"/>
              </a:rPr>
              <a:t>To create 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database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manufacturing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6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  <p:sp>
        <p:nvSpPr>
          <p:cNvPr id="2" name="object 2"/>
          <p:cNvSpPr txBox="1"/>
          <p:nvPr/>
        </p:nvSpPr>
        <p:spPr>
          <a:xfrm>
            <a:off x="658586" y="381000"/>
            <a:ext cx="8610599" cy="70820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BENEFITS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</a:t>
            </a:r>
            <a:endParaRPr sz="1400" dirty="0">
              <a:latin typeface="Arial"/>
              <a:cs typeface="Arial"/>
            </a:endParaRPr>
          </a:p>
          <a:p>
            <a:pPr marL="145415"/>
            <a:r>
              <a:rPr sz="1400" b="1" dirty="0">
                <a:latin typeface="Arial"/>
                <a:cs typeface="Arial"/>
              </a:rPr>
              <a:t>Productivity</a:t>
            </a:r>
            <a:r>
              <a:rPr sz="1400" b="1" spc="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Improvement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Design:</a:t>
            </a:r>
            <a:endParaRPr sz="1400" dirty="0">
              <a:latin typeface="Arial"/>
              <a:cs typeface="Arial"/>
            </a:endParaRPr>
          </a:p>
          <a:p>
            <a:pPr marL="145415" marR="250825" indent="429895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CAD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increased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productivity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reducing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time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developing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conceptual design,</a:t>
            </a:r>
            <a:endParaRPr sz="1400" dirty="0">
              <a:latin typeface="Arial MT"/>
              <a:cs typeface="Arial MT"/>
            </a:endParaRPr>
          </a:p>
          <a:p>
            <a:pPr marL="577215"/>
            <a:r>
              <a:rPr sz="1400" dirty="0">
                <a:latin typeface="Arial MT"/>
                <a:cs typeface="Arial MT"/>
              </a:rPr>
              <a:t>analysis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drafting.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also possible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reduce the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manpower.</a:t>
            </a:r>
            <a:endParaRPr sz="1400" dirty="0">
              <a:latin typeface="Arial MT"/>
              <a:cs typeface="Arial MT"/>
            </a:endParaRPr>
          </a:p>
          <a:p>
            <a:pPr marL="577215" marR="3809365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This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depends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on, </a:t>
            </a:r>
            <a:r>
              <a:rPr sz="1400" dirty="0">
                <a:latin typeface="Arial MT"/>
                <a:cs typeface="Arial MT"/>
              </a:rPr>
              <a:t>Complexity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drawing.</a:t>
            </a:r>
            <a:endParaRPr sz="1400" dirty="0">
              <a:latin typeface="Arial MT"/>
              <a:cs typeface="Arial MT"/>
            </a:endParaRPr>
          </a:p>
          <a:p>
            <a:pPr marL="577215"/>
            <a:r>
              <a:rPr sz="1400" dirty="0">
                <a:latin typeface="Arial MT"/>
                <a:cs typeface="Arial MT"/>
              </a:rPr>
              <a:t>Degrees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repetitiveness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features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parts.</a:t>
            </a:r>
            <a:endParaRPr sz="1400" dirty="0">
              <a:latin typeface="Arial MT"/>
              <a:cs typeface="Arial MT"/>
            </a:endParaRPr>
          </a:p>
          <a:p>
            <a:pPr marL="577215" marR="3434715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Degree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symmetry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parts </a:t>
            </a:r>
            <a:r>
              <a:rPr sz="1400" dirty="0">
                <a:latin typeface="Arial MT"/>
                <a:cs typeface="Arial MT"/>
              </a:rPr>
              <a:t>Extensive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use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35" dirty="0">
                <a:latin typeface="Arial MT"/>
                <a:cs typeface="Arial MT"/>
              </a:rPr>
              <a:t> </a:t>
            </a:r>
            <a:endParaRPr lang="en-US" sz="1400" spc="35" dirty="0" smtClean="0">
              <a:latin typeface="Arial MT"/>
              <a:cs typeface="Arial MT"/>
            </a:endParaRPr>
          </a:p>
          <a:p>
            <a:pPr marL="577215" marR="3434715">
              <a:spcBef>
                <a:spcPts val="50"/>
              </a:spcBef>
            </a:pPr>
            <a:r>
              <a:rPr sz="1400" dirty="0" smtClean="0">
                <a:latin typeface="Arial MT"/>
                <a:cs typeface="Arial MT"/>
              </a:rPr>
              <a:t>defined</a:t>
            </a:r>
            <a:r>
              <a:rPr sz="1400" spc="20" dirty="0" smtClean="0">
                <a:latin typeface="Arial MT"/>
                <a:cs typeface="Arial MT"/>
              </a:rPr>
              <a:t> </a:t>
            </a:r>
            <a:r>
              <a:rPr sz="1400" spc="-10" dirty="0" smtClean="0">
                <a:latin typeface="Arial MT"/>
                <a:cs typeface="Arial MT"/>
              </a:rPr>
              <a:t>shapes</a:t>
            </a:r>
            <a:endParaRPr lang="en-US" sz="1400" spc="-10" dirty="0" smtClean="0">
              <a:latin typeface="Arial MT"/>
              <a:cs typeface="Arial MT"/>
            </a:endParaRPr>
          </a:p>
          <a:p>
            <a:pPr marL="577215" marR="3434715">
              <a:spcBef>
                <a:spcPts val="50"/>
              </a:spcBef>
            </a:pPr>
            <a:endParaRPr sz="1400" dirty="0">
              <a:latin typeface="Arial MT"/>
              <a:cs typeface="Arial MT"/>
            </a:endParaRPr>
          </a:p>
          <a:p>
            <a:pPr marL="145415"/>
            <a:r>
              <a:rPr sz="1400" b="1" dirty="0">
                <a:latin typeface="Arial"/>
                <a:cs typeface="Arial"/>
              </a:rPr>
              <a:t>Shorter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Lead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Time:</a:t>
            </a:r>
            <a:endParaRPr sz="1400" dirty="0">
              <a:latin typeface="Arial"/>
              <a:cs typeface="Arial"/>
            </a:endParaRPr>
          </a:p>
          <a:p>
            <a:pPr marL="145415" marR="215900" indent="429895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systems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finite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set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drawings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documentations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can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prepared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in </a:t>
            </a:r>
            <a:r>
              <a:rPr sz="1400" spc="-10" dirty="0">
                <a:latin typeface="Arial MT"/>
                <a:cs typeface="Arial MT"/>
              </a:rPr>
              <a:t>relatively</a:t>
            </a:r>
            <a:endParaRPr sz="1400" dirty="0">
              <a:latin typeface="Arial MT"/>
              <a:cs typeface="Arial MT"/>
            </a:endParaRPr>
          </a:p>
          <a:p>
            <a:pPr marL="187325"/>
            <a:r>
              <a:rPr sz="1400" dirty="0">
                <a:latin typeface="Arial MT"/>
                <a:cs typeface="Arial MT"/>
              </a:rPr>
              <a:t>short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time.</a:t>
            </a:r>
            <a:endParaRPr sz="1400" dirty="0">
              <a:latin typeface="Arial MT"/>
              <a:cs typeface="Arial MT"/>
            </a:endParaRPr>
          </a:p>
          <a:p>
            <a:pPr marL="145415">
              <a:spcBef>
                <a:spcPts val="630"/>
              </a:spcBef>
            </a:pPr>
            <a:endParaRPr lang="en-US" sz="1400" b="1" dirty="0" smtClean="0">
              <a:latin typeface="Arial"/>
              <a:cs typeface="Arial"/>
            </a:endParaRPr>
          </a:p>
          <a:p>
            <a:pPr marL="145415">
              <a:spcBef>
                <a:spcPts val="630"/>
              </a:spcBef>
            </a:pPr>
            <a:r>
              <a:rPr sz="1400" b="1" dirty="0" smtClean="0">
                <a:latin typeface="Arial"/>
                <a:cs typeface="Arial"/>
              </a:rPr>
              <a:t>Flexibility</a:t>
            </a:r>
            <a:r>
              <a:rPr sz="1400" b="1" spc="5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Design:</a:t>
            </a:r>
            <a:endParaRPr sz="1400" dirty="0">
              <a:latin typeface="Arial"/>
              <a:cs typeface="Arial"/>
            </a:endParaRPr>
          </a:p>
          <a:p>
            <a:pPr marL="145415" marR="341630" indent="859790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CAD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offers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advantages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easy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modification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design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accommodate </a:t>
            </a:r>
            <a:r>
              <a:rPr sz="1400" dirty="0">
                <a:latin typeface="Arial MT"/>
                <a:cs typeface="Arial MT"/>
              </a:rPr>
              <a:t>customer’s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specific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requirements</a:t>
            </a:r>
            <a:r>
              <a:rPr sz="1400" spc="-10" dirty="0" smtClean="0">
                <a:latin typeface="Arial MT"/>
                <a:cs typeface="Arial MT"/>
              </a:rPr>
              <a:t>.</a:t>
            </a:r>
            <a:endParaRPr lang="en-US" sz="1400" spc="-10" dirty="0" smtClean="0">
              <a:latin typeface="Arial MT"/>
              <a:cs typeface="Arial MT"/>
            </a:endParaRPr>
          </a:p>
          <a:p>
            <a:pPr marL="145415" marR="341630" indent="859790">
              <a:spcBef>
                <a:spcPts val="50"/>
              </a:spcBef>
            </a:pPr>
            <a:endParaRPr sz="1400" dirty="0">
              <a:latin typeface="Arial MT"/>
              <a:cs typeface="Arial MT"/>
            </a:endParaRPr>
          </a:p>
          <a:p>
            <a:pPr marL="145415">
              <a:spcBef>
                <a:spcPts val="465"/>
              </a:spcBef>
            </a:pPr>
            <a:r>
              <a:rPr sz="1400" b="1" dirty="0">
                <a:latin typeface="Arial"/>
                <a:cs typeface="Arial"/>
              </a:rPr>
              <a:t>Design </a:t>
            </a:r>
            <a:r>
              <a:rPr sz="1400" b="1" spc="-10" dirty="0">
                <a:latin typeface="Arial"/>
                <a:cs typeface="Arial"/>
              </a:rPr>
              <a:t>Analysis:</a:t>
            </a:r>
            <a:endParaRPr sz="1400" dirty="0">
              <a:latin typeface="Arial"/>
              <a:cs typeface="Arial"/>
            </a:endParaRPr>
          </a:p>
          <a:p>
            <a:pPr marL="1007110"/>
            <a:r>
              <a:rPr sz="1400" dirty="0">
                <a:latin typeface="Arial MT"/>
                <a:cs typeface="Arial MT"/>
              </a:rPr>
              <a:t>The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design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analysis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routines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available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help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optimize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</a:t>
            </a:r>
            <a:endParaRPr sz="1400" dirty="0">
              <a:latin typeface="Arial MT"/>
              <a:cs typeface="Arial MT"/>
            </a:endParaRPr>
          </a:p>
          <a:p>
            <a:pPr marL="145415"/>
            <a:r>
              <a:rPr lang="en-US" sz="1400" spc="-10" dirty="0" smtClean="0">
                <a:latin typeface="Arial MT"/>
                <a:cs typeface="Arial MT"/>
              </a:rPr>
              <a:t>D</a:t>
            </a:r>
            <a:r>
              <a:rPr sz="1400" spc="-10" dirty="0" smtClean="0">
                <a:latin typeface="Arial MT"/>
                <a:cs typeface="Arial MT"/>
              </a:rPr>
              <a:t>esign</a:t>
            </a:r>
            <a:endParaRPr lang="en-US" sz="1400" spc="-10" dirty="0" smtClean="0">
              <a:latin typeface="Arial MT"/>
              <a:cs typeface="Arial MT"/>
            </a:endParaRPr>
          </a:p>
          <a:p>
            <a:pPr marL="145415"/>
            <a:endParaRPr sz="1400" dirty="0">
              <a:latin typeface="Arial MT"/>
              <a:cs typeface="Arial MT"/>
            </a:endParaRPr>
          </a:p>
          <a:p>
            <a:pPr marL="145415">
              <a:spcBef>
                <a:spcPts val="745"/>
              </a:spcBef>
            </a:pPr>
            <a:r>
              <a:rPr sz="1400" b="1" dirty="0">
                <a:latin typeface="Arial"/>
                <a:cs typeface="Arial"/>
              </a:rPr>
              <a:t>Fewer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Design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Errors:</a:t>
            </a:r>
            <a:endParaRPr sz="1400" dirty="0">
              <a:latin typeface="Arial"/>
              <a:cs typeface="Arial"/>
            </a:endParaRPr>
          </a:p>
          <a:p>
            <a:pPr marL="145415" marR="202565" indent="859790">
              <a:spcBef>
                <a:spcPts val="50"/>
              </a:spcBef>
            </a:pPr>
            <a:r>
              <a:rPr sz="1400" dirty="0">
                <a:latin typeface="Arial MT"/>
                <a:cs typeface="Arial MT"/>
              </a:rPr>
              <a:t>Interactive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have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built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capability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avoiding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errors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design, </a:t>
            </a:r>
            <a:r>
              <a:rPr sz="1400" dirty="0">
                <a:latin typeface="Arial MT"/>
                <a:cs typeface="Arial MT"/>
              </a:rPr>
              <a:t>drafting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documentation</a:t>
            </a:r>
            <a:r>
              <a:rPr sz="1400" spc="-10" dirty="0" smtClean="0">
                <a:latin typeface="Arial MT"/>
                <a:cs typeface="Arial MT"/>
              </a:rPr>
              <a:t>.</a:t>
            </a:r>
            <a:endParaRPr lang="en-US" sz="1400" spc="-10" dirty="0" smtClean="0">
              <a:latin typeface="Arial MT"/>
              <a:cs typeface="Arial MT"/>
            </a:endParaRPr>
          </a:p>
          <a:p>
            <a:pPr marL="145415" marR="202565" indent="859790">
              <a:spcBef>
                <a:spcPts val="50"/>
              </a:spcBef>
            </a:pPr>
            <a:endParaRPr sz="1400" dirty="0">
              <a:latin typeface="Arial MT"/>
              <a:cs typeface="Arial MT"/>
            </a:endParaRPr>
          </a:p>
          <a:p>
            <a:pPr marL="145415">
              <a:spcBef>
                <a:spcPts val="1235"/>
              </a:spcBef>
            </a:pPr>
            <a:r>
              <a:rPr sz="1400" b="1" dirty="0">
                <a:latin typeface="Arial"/>
                <a:cs typeface="Arial"/>
              </a:rPr>
              <a:t>Standardization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Design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Drafting: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70"/>
              </a:spcBef>
            </a:pPr>
            <a:endParaRPr sz="1400" dirty="0">
              <a:latin typeface="Arial"/>
              <a:cs typeface="Arial"/>
            </a:endParaRPr>
          </a:p>
          <a:p>
            <a:pPr marL="145415" marR="347345" indent="859790"/>
            <a:r>
              <a:rPr sz="1400" dirty="0">
                <a:latin typeface="Arial MT"/>
                <a:cs typeface="Arial MT"/>
              </a:rPr>
              <a:t>The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single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operating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system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provides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command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basis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design, </a:t>
            </a:r>
            <a:r>
              <a:rPr sz="1400" dirty="0">
                <a:latin typeface="Arial MT"/>
                <a:cs typeface="Arial MT"/>
              </a:rPr>
              <a:t>analysis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drafting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process.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interactive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CAD,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drawings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standardized</a:t>
            </a:r>
            <a:r>
              <a:rPr sz="1400" spc="-10" dirty="0" smtClean="0"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5"/>
              </a:spcBef>
            </a:pPr>
            <a:r>
              <a:rPr sz="1100" dirty="0"/>
              <a:t>PAGE</a:t>
            </a:r>
            <a:r>
              <a:rPr sz="1100" spc="-15" dirty="0"/>
              <a:t> </a:t>
            </a:r>
            <a:fld id="{81D60167-4931-47E6-BA6A-407CBD079E47}" type="slidenum">
              <a:rPr sz="1100" dirty="0"/>
              <a:t>7</a:t>
            </a:fld>
            <a:r>
              <a:rPr sz="1100" spc="-20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25" dirty="0"/>
              <a:t>26</a:t>
            </a:r>
            <a:endParaRPr sz="1100"/>
          </a:p>
        </p:txBody>
      </p:sp>
      <p:sp>
        <p:nvSpPr>
          <p:cNvPr id="2" name="object 2"/>
          <p:cNvSpPr txBox="1"/>
          <p:nvPr/>
        </p:nvSpPr>
        <p:spPr>
          <a:xfrm>
            <a:off x="838200" y="457200"/>
            <a:ext cx="8458200" cy="71891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36525">
              <a:lnSpc>
                <a:spcPts val="1310"/>
              </a:lnSpc>
              <a:spcBef>
                <a:spcPts val="180"/>
              </a:spcBef>
            </a:pPr>
            <a:endParaRPr lang="en-US" sz="1400" dirty="0" smtClean="0">
              <a:latin typeface="Arial MT"/>
              <a:cs typeface="Arial MT"/>
            </a:endParaRPr>
          </a:p>
          <a:p>
            <a:pPr marL="145415">
              <a:lnSpc>
                <a:spcPct val="100000"/>
              </a:lnSpc>
              <a:spcBef>
                <a:spcPts val="1235"/>
              </a:spcBef>
            </a:pPr>
            <a:r>
              <a:rPr lang="en-US" sz="1400" b="1" dirty="0" smtClean="0">
                <a:latin typeface="Arial"/>
                <a:cs typeface="Arial"/>
              </a:rPr>
              <a:t>Drawing</a:t>
            </a:r>
            <a:r>
              <a:rPr lang="en-US" sz="1400" b="1" spc="65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More</a:t>
            </a:r>
            <a:r>
              <a:rPr lang="en-US" sz="1400" b="1" spc="60" dirty="0" smtClean="0">
                <a:latin typeface="Arial"/>
                <a:cs typeface="Arial"/>
              </a:rPr>
              <a:t> </a:t>
            </a:r>
            <a:r>
              <a:rPr lang="en-US" sz="1400" b="1" spc="-10" dirty="0" smtClean="0">
                <a:latin typeface="Arial"/>
                <a:cs typeface="Arial"/>
              </a:rPr>
              <a:t>Understandable:</a:t>
            </a:r>
            <a:endParaRPr lang="en-US" sz="1400" dirty="0" smtClean="0">
              <a:latin typeface="Arial"/>
              <a:cs typeface="Arial"/>
            </a:endParaRPr>
          </a:p>
          <a:p>
            <a:pPr algn="just">
              <a:spcBef>
                <a:spcPts val="70"/>
              </a:spcBef>
            </a:pPr>
            <a:endParaRPr lang="en-US" sz="1400" dirty="0" smtClean="0">
              <a:latin typeface="Arial"/>
              <a:cs typeface="Arial"/>
            </a:endParaRPr>
          </a:p>
          <a:p>
            <a:pPr marL="145415" marR="43815" indent="429895" algn="just"/>
            <a:r>
              <a:rPr lang="en-US" sz="1400" dirty="0" smtClean="0">
                <a:latin typeface="Arial MT"/>
                <a:cs typeface="Arial MT"/>
              </a:rPr>
              <a:t>With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increase</a:t>
            </a:r>
            <a:r>
              <a:rPr lang="en-US" sz="1400" spc="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use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of</a:t>
            </a:r>
            <a:r>
              <a:rPr lang="en-US" sz="1400" spc="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3D</a:t>
            </a:r>
            <a:r>
              <a:rPr lang="en-US" sz="1400" spc="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views</a:t>
            </a:r>
            <a:r>
              <a:rPr lang="en-US" sz="1400" spc="9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solid</a:t>
            </a:r>
            <a:r>
              <a:rPr lang="en-US" sz="1400" spc="10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modeling,</a:t>
            </a:r>
            <a:r>
              <a:rPr lang="en-US" sz="1400" spc="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it</a:t>
            </a:r>
            <a:r>
              <a:rPr lang="en-US" sz="1400" spc="9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has</a:t>
            </a:r>
            <a:r>
              <a:rPr lang="en-US" sz="1400" spc="9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become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easier</a:t>
            </a:r>
            <a:r>
              <a:rPr lang="en-US" sz="1400" spc="90" dirty="0" smtClean="0">
                <a:latin typeface="Arial MT"/>
                <a:cs typeface="Arial MT"/>
              </a:rPr>
              <a:t> </a:t>
            </a:r>
            <a:r>
              <a:rPr lang="en-US" sz="1400" spc="-25" dirty="0" smtClean="0">
                <a:latin typeface="Arial MT"/>
                <a:cs typeface="Arial MT"/>
              </a:rPr>
              <a:t>to </a:t>
            </a:r>
            <a:r>
              <a:rPr lang="en-US" sz="1400" dirty="0" smtClean="0">
                <a:latin typeface="Arial MT"/>
                <a:cs typeface="Arial MT"/>
              </a:rPr>
              <a:t>comprehend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features</a:t>
            </a:r>
            <a:r>
              <a:rPr lang="en-US" sz="1400" spc="20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of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20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component</a:t>
            </a:r>
            <a:r>
              <a:rPr lang="en-US" sz="1400" spc="20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readily.</a:t>
            </a:r>
            <a:r>
              <a:rPr lang="en-US" sz="1400" spc="20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One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does</a:t>
            </a:r>
            <a:r>
              <a:rPr lang="en-US" sz="1400" spc="20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not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have</a:t>
            </a:r>
            <a:r>
              <a:rPr lang="en-US" sz="1400" spc="21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reconstruct</a:t>
            </a:r>
            <a:r>
              <a:rPr lang="en-US" sz="1400" spc="204" dirty="0" smtClean="0">
                <a:latin typeface="Arial MT"/>
                <a:cs typeface="Arial MT"/>
              </a:rPr>
              <a:t> </a:t>
            </a:r>
            <a:r>
              <a:rPr lang="en-US" sz="1400" spc="-25" dirty="0" smtClean="0">
                <a:latin typeface="Arial MT"/>
                <a:cs typeface="Arial MT"/>
              </a:rPr>
              <a:t>the </a:t>
            </a:r>
            <a:r>
              <a:rPr lang="en-US" sz="1400" dirty="0" smtClean="0">
                <a:latin typeface="Arial MT"/>
                <a:cs typeface="Arial MT"/>
              </a:rPr>
              <a:t>solid</a:t>
            </a:r>
            <a:r>
              <a:rPr lang="en-US" sz="1400" spc="12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shape</a:t>
            </a:r>
            <a:r>
              <a:rPr lang="en-US" sz="1400" spc="12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from</a:t>
            </a:r>
            <a:r>
              <a:rPr lang="en-US" sz="1400" spc="1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2D</a:t>
            </a:r>
            <a:r>
              <a:rPr lang="en-US" sz="1400" spc="1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objects.</a:t>
            </a:r>
            <a:r>
              <a:rPr lang="en-US" sz="1400" spc="12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Many</a:t>
            </a:r>
            <a:r>
              <a:rPr lang="en-US" sz="1400" spc="1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software</a:t>
            </a:r>
            <a:r>
              <a:rPr lang="en-US" sz="1400" spc="13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packages</a:t>
            </a:r>
            <a:r>
              <a:rPr lang="en-US" sz="1400" spc="1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allow</a:t>
            </a:r>
            <a:r>
              <a:rPr lang="en-US" sz="1400" spc="1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3D</a:t>
            </a:r>
            <a:r>
              <a:rPr lang="en-US" sz="1400" spc="1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view</a:t>
            </a:r>
            <a:r>
              <a:rPr lang="en-US" sz="1400" spc="1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generation</a:t>
            </a:r>
            <a:r>
              <a:rPr lang="en-US" sz="1400" spc="12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from</a:t>
            </a:r>
            <a:r>
              <a:rPr lang="en-US" sz="1400" spc="13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</a:t>
            </a:r>
            <a:r>
              <a:rPr lang="en-US" sz="1400" spc="125" dirty="0" smtClean="0">
                <a:latin typeface="Arial MT"/>
                <a:cs typeface="Arial MT"/>
              </a:rPr>
              <a:t> </a:t>
            </a:r>
            <a:r>
              <a:rPr lang="en-US" sz="1400" spc="-25" dirty="0" smtClean="0">
                <a:latin typeface="Arial MT"/>
                <a:cs typeface="Arial MT"/>
              </a:rPr>
              <a:t>2D </a:t>
            </a:r>
            <a:r>
              <a:rPr lang="en-US" sz="1400" spc="-10" dirty="0" smtClean="0">
                <a:latin typeface="Arial MT"/>
                <a:cs typeface="Arial MT"/>
              </a:rPr>
              <a:t>model.</a:t>
            </a:r>
            <a:endParaRPr lang="en-US" sz="1400" dirty="0" smtClean="0">
              <a:latin typeface="Arial MT"/>
              <a:cs typeface="Arial MT"/>
            </a:endParaRPr>
          </a:p>
          <a:p>
            <a:pPr marL="145415" algn="just"/>
            <a:r>
              <a:rPr lang="en-US" sz="1400" dirty="0" smtClean="0">
                <a:latin typeface="Arial MT"/>
                <a:cs typeface="Arial MT"/>
              </a:rPr>
              <a:t>Improved</a:t>
            </a:r>
            <a:r>
              <a:rPr lang="en-US" sz="1400" spc="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Procedures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of</a:t>
            </a:r>
            <a:r>
              <a:rPr lang="en-US" sz="1400" spc="3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Engineering</a:t>
            </a:r>
            <a:r>
              <a:rPr lang="en-US" sz="1400" spc="65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Changes:</a:t>
            </a:r>
            <a:endParaRPr lang="en-US" sz="1400" dirty="0" smtClean="0">
              <a:latin typeface="Arial MT"/>
              <a:cs typeface="Arial MT"/>
            </a:endParaRPr>
          </a:p>
          <a:p>
            <a:pPr marL="145415" marR="171450" indent="429895" algn="just">
              <a:spcBef>
                <a:spcPts val="50"/>
              </a:spcBef>
            </a:pPr>
            <a:r>
              <a:rPr lang="en-US" sz="1400" dirty="0" smtClean="0">
                <a:latin typeface="Arial MT"/>
                <a:cs typeface="Arial MT"/>
              </a:rPr>
              <a:t>Control</a:t>
            </a:r>
            <a:r>
              <a:rPr lang="en-US" sz="1400" spc="4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43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implementations</a:t>
            </a:r>
            <a:r>
              <a:rPr lang="en-US" sz="1400" spc="43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of</a:t>
            </a:r>
            <a:r>
              <a:rPr lang="en-US" sz="1400" spc="4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engineering</a:t>
            </a:r>
            <a:r>
              <a:rPr lang="en-US" sz="1400" spc="43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changes</a:t>
            </a:r>
            <a:r>
              <a:rPr lang="en-US" sz="1400" spc="43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can</a:t>
            </a:r>
            <a:r>
              <a:rPr lang="en-US" sz="1400" spc="43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be</a:t>
            </a:r>
            <a:r>
              <a:rPr lang="en-US" sz="1400" spc="4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significantly</a:t>
            </a:r>
            <a:r>
              <a:rPr lang="en-US" sz="1400" spc="430" dirty="0" smtClean="0">
                <a:latin typeface="Arial MT"/>
                <a:cs typeface="Arial MT"/>
              </a:rPr>
              <a:t> </a:t>
            </a:r>
            <a:r>
              <a:rPr lang="en-US" sz="1400" spc="-25" dirty="0" smtClean="0">
                <a:latin typeface="Arial MT"/>
                <a:cs typeface="Arial MT"/>
              </a:rPr>
              <a:t>and </a:t>
            </a:r>
            <a:r>
              <a:rPr lang="en-US" sz="1400" dirty="0" smtClean="0">
                <a:latin typeface="Arial MT"/>
                <a:cs typeface="Arial MT"/>
              </a:rPr>
              <a:t>improves</a:t>
            </a:r>
            <a:r>
              <a:rPr lang="en-US" sz="1400" spc="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with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spc="-20" dirty="0" smtClean="0">
                <a:latin typeface="Arial MT"/>
                <a:cs typeface="Arial MT"/>
              </a:rPr>
              <a:t>CAD.</a:t>
            </a:r>
            <a:endParaRPr lang="en-US" sz="1400" dirty="0" smtClean="0">
              <a:latin typeface="Arial MT"/>
              <a:cs typeface="Arial MT"/>
            </a:endParaRPr>
          </a:p>
          <a:p>
            <a:pPr marL="577215" algn="just"/>
            <a:r>
              <a:rPr lang="en-US" sz="1400" dirty="0" smtClean="0">
                <a:latin typeface="Arial MT"/>
                <a:cs typeface="Arial MT"/>
              </a:rPr>
              <a:t>Original</a:t>
            </a:r>
            <a:r>
              <a:rPr lang="en-US" sz="1400" spc="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drawings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3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reports</a:t>
            </a:r>
            <a:r>
              <a:rPr lang="en-US" sz="1400" spc="1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are</a:t>
            </a:r>
            <a:r>
              <a:rPr lang="en-US" sz="1400" spc="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available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2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easily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accessible.</a:t>
            </a:r>
            <a:endParaRPr lang="en-US" sz="1400" dirty="0" smtClean="0">
              <a:latin typeface="Arial MT"/>
              <a:cs typeface="Arial MT"/>
            </a:endParaRPr>
          </a:p>
          <a:p>
            <a:pPr marL="145415" marR="123825" indent="429895" algn="just">
              <a:spcBef>
                <a:spcPts val="50"/>
              </a:spcBef>
            </a:pPr>
            <a:r>
              <a:rPr lang="en-US" sz="1400" dirty="0" smtClean="0">
                <a:latin typeface="Arial MT"/>
                <a:cs typeface="Arial MT"/>
              </a:rPr>
              <a:t>Revised</a:t>
            </a:r>
            <a:r>
              <a:rPr lang="en-US" sz="1400" spc="3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Information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can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be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retained</a:t>
            </a:r>
            <a:r>
              <a:rPr lang="en-US" sz="1400" spc="6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new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drawings</a:t>
            </a:r>
            <a:r>
              <a:rPr lang="en-US" sz="1400" spc="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with</a:t>
            </a:r>
            <a:r>
              <a:rPr lang="en-US" sz="1400" spc="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changes</a:t>
            </a:r>
            <a:r>
              <a:rPr lang="en-US" sz="1400" spc="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can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be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created </a:t>
            </a:r>
            <a:r>
              <a:rPr lang="en-US" sz="1400" dirty="0" smtClean="0">
                <a:latin typeface="Arial MT"/>
                <a:cs typeface="Arial MT"/>
              </a:rPr>
              <a:t>without</a:t>
            </a:r>
            <a:r>
              <a:rPr lang="en-US" sz="1400" spc="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destroying</a:t>
            </a:r>
            <a:r>
              <a:rPr lang="en-US" sz="1400" spc="6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previous</a:t>
            </a:r>
            <a:r>
              <a:rPr lang="en-US" sz="1400" spc="80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features.</a:t>
            </a:r>
            <a:endParaRPr lang="en-US" sz="1400" dirty="0" smtClean="0">
              <a:latin typeface="Arial MT"/>
              <a:cs typeface="Arial MT"/>
            </a:endParaRPr>
          </a:p>
          <a:p>
            <a:pPr marL="145415" algn="ctr">
              <a:lnSpc>
                <a:spcPct val="100000"/>
              </a:lnSpc>
              <a:spcBef>
                <a:spcPts val="1195"/>
              </a:spcBef>
            </a:pP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r>
              <a:rPr lang="en-US" sz="2000" b="1" u="sng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lang="en-US" sz="2000" b="1" u="sng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3D</a:t>
            </a:r>
            <a:r>
              <a:rPr lang="en-US" sz="2000" b="1" u="sng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Modeling</a:t>
            </a:r>
            <a:r>
              <a:rPr lang="en-US" sz="2000" b="1" u="sng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lang="en-US" sz="20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Solid</a:t>
            </a:r>
            <a:r>
              <a:rPr lang="en-US" sz="2000" b="1" u="sng" spc="-1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</a:t>
            </a:r>
            <a:endParaRPr lang="en-US" sz="2000" u="sng" dirty="0" smtClean="0">
              <a:latin typeface="Arial"/>
              <a:cs typeface="Arial"/>
            </a:endParaRPr>
          </a:p>
          <a:p>
            <a:pPr>
              <a:spcBef>
                <a:spcPts val="1670"/>
              </a:spcBef>
            </a:pPr>
            <a:endParaRPr lang="en-US" sz="2000" dirty="0" smtClean="0">
              <a:latin typeface="Arial"/>
              <a:cs typeface="Arial"/>
            </a:endParaRPr>
          </a:p>
          <a:p>
            <a:pPr marL="145415" marR="5080" algn="just"/>
            <a:r>
              <a:rPr lang="en-US" sz="1400" dirty="0" err="1" smtClean="0">
                <a:latin typeface="Arial MT"/>
                <a:cs typeface="Arial MT"/>
              </a:rPr>
              <a:t>Solidworks</a:t>
            </a:r>
            <a:r>
              <a:rPr lang="en-US" sz="1400" spc="1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is</a:t>
            </a:r>
            <a:r>
              <a:rPr lang="en-US" sz="1400" spc="1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</a:t>
            </a:r>
            <a:r>
              <a:rPr lang="en-US" sz="1400" spc="16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3-D</a:t>
            </a:r>
            <a:r>
              <a:rPr lang="en-US" sz="1400" spc="1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modeling</a:t>
            </a:r>
            <a:r>
              <a:rPr lang="en-US" sz="1400" spc="15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tool.</a:t>
            </a:r>
            <a:r>
              <a:rPr lang="en-US" sz="1400" spc="3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Unlike</a:t>
            </a:r>
            <a:r>
              <a:rPr lang="en-US" sz="1400" spc="15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other</a:t>
            </a:r>
            <a:r>
              <a:rPr lang="en-US" sz="1400" spc="1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3-D</a:t>
            </a:r>
            <a:r>
              <a:rPr lang="en-US" sz="1400" spc="1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modeling</a:t>
            </a:r>
            <a:r>
              <a:rPr lang="en-US" sz="1400" spc="16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tools,</a:t>
            </a:r>
            <a:r>
              <a:rPr lang="en-US" sz="1400" spc="145" dirty="0" smtClean="0">
                <a:latin typeface="Arial MT"/>
                <a:cs typeface="Arial MT"/>
              </a:rPr>
              <a:t> </a:t>
            </a:r>
            <a:r>
              <a:rPr lang="en-US" sz="1400" dirty="0" err="1" smtClean="0">
                <a:latin typeface="Arial MT"/>
                <a:cs typeface="Arial MT"/>
              </a:rPr>
              <a:t>Solidworks</a:t>
            </a:r>
            <a:r>
              <a:rPr lang="en-US" sz="1400" spc="1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is</a:t>
            </a:r>
            <a:r>
              <a:rPr lang="en-US" sz="1400" spc="1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not</a:t>
            </a:r>
            <a:r>
              <a:rPr lang="en-US" sz="1400" spc="145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fully </a:t>
            </a:r>
            <a:r>
              <a:rPr lang="en-US" sz="1400" dirty="0" smtClean="0">
                <a:latin typeface="Arial MT"/>
                <a:cs typeface="Arial MT"/>
              </a:rPr>
              <a:t>three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dimensional.</a:t>
            </a:r>
            <a:r>
              <a:rPr lang="en-US" sz="1400" spc="459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Other</a:t>
            </a:r>
            <a:r>
              <a:rPr lang="en-US" sz="1400" spc="5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programs</a:t>
            </a:r>
            <a:r>
              <a:rPr lang="en-US" sz="1400" spc="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allow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user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</a:t>
            </a:r>
            <a:r>
              <a:rPr lang="en-US" sz="1400" spc="4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easily</a:t>
            </a:r>
            <a:r>
              <a:rPr lang="en-US" sz="1400" spc="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draw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5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three</a:t>
            </a:r>
            <a:r>
              <a:rPr lang="en-US" sz="1400" spc="4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dimensional</a:t>
            </a:r>
            <a:r>
              <a:rPr lang="en-US" sz="1400" spc="250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space.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185" dirty="0" smtClean="0">
                <a:latin typeface="Arial MT"/>
                <a:cs typeface="Arial MT"/>
              </a:rPr>
              <a:t> </a:t>
            </a:r>
            <a:r>
              <a:rPr lang="en-US" sz="1400" dirty="0" err="1" smtClean="0">
                <a:latin typeface="Arial MT"/>
                <a:cs typeface="Arial MT"/>
              </a:rPr>
              <a:t>Solidworks</a:t>
            </a:r>
            <a:r>
              <a:rPr lang="en-US" sz="1400" dirty="0" smtClean="0">
                <a:latin typeface="Arial MT"/>
                <a:cs typeface="Arial MT"/>
              </a:rPr>
              <a:t>,</a:t>
            </a:r>
            <a:r>
              <a:rPr lang="en-US" sz="1400" spc="1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one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draws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19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plane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and</a:t>
            </a:r>
            <a:r>
              <a:rPr lang="en-US" sz="1400" spc="1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then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extrudes</a:t>
            </a:r>
            <a:r>
              <a:rPr lang="en-US" sz="1400" spc="1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solids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from</a:t>
            </a:r>
            <a:r>
              <a:rPr lang="en-US" sz="1400" spc="1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the</a:t>
            </a:r>
            <a:r>
              <a:rPr lang="en-US" sz="1400" spc="19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plane.</a:t>
            </a:r>
            <a:r>
              <a:rPr lang="en-US" sz="1400" spc="3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Planes</a:t>
            </a:r>
            <a:r>
              <a:rPr lang="en-US" sz="1400" spc="190" dirty="0" smtClean="0">
                <a:latin typeface="Arial MT"/>
                <a:cs typeface="Arial MT"/>
              </a:rPr>
              <a:t> </a:t>
            </a:r>
            <a:r>
              <a:rPr lang="en-US" sz="1400" spc="-25" dirty="0" smtClean="0">
                <a:latin typeface="Arial MT"/>
                <a:cs typeface="Arial MT"/>
              </a:rPr>
              <a:t>are </a:t>
            </a:r>
            <a:r>
              <a:rPr lang="en-US" sz="1400" dirty="0" smtClean="0">
                <a:latin typeface="Arial MT"/>
                <a:cs typeface="Arial MT"/>
              </a:rPr>
              <a:t>used</a:t>
            </a:r>
            <a:r>
              <a:rPr lang="en-US" sz="1400" spc="2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</a:t>
            </a:r>
            <a:r>
              <a:rPr lang="en-US" sz="1400" spc="254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obtain</a:t>
            </a:r>
            <a:r>
              <a:rPr lang="en-US" sz="1400" spc="2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position</a:t>
            </a:r>
            <a:r>
              <a:rPr lang="en-US" sz="1400" spc="27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27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three</a:t>
            </a:r>
            <a:r>
              <a:rPr lang="en-US" sz="1400" spc="27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dimensional</a:t>
            </a:r>
            <a:r>
              <a:rPr lang="en-US" sz="1400" spc="26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space.</a:t>
            </a:r>
            <a:r>
              <a:rPr lang="en-US" sz="1400" spc="275" dirty="0" smtClean="0">
                <a:latin typeface="Arial MT"/>
                <a:cs typeface="Arial MT"/>
              </a:rPr>
              <a:t>  </a:t>
            </a:r>
            <a:r>
              <a:rPr lang="en-US" sz="1400" dirty="0" smtClean="0">
                <a:latin typeface="Arial MT"/>
                <a:cs typeface="Arial MT"/>
              </a:rPr>
              <a:t>It</a:t>
            </a:r>
            <a:r>
              <a:rPr lang="en-US" sz="1400" spc="28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is</a:t>
            </a:r>
            <a:r>
              <a:rPr lang="en-US" sz="1400" spc="27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possible</a:t>
            </a:r>
            <a:r>
              <a:rPr lang="en-US" sz="1400" spc="27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to</a:t>
            </a:r>
            <a:r>
              <a:rPr lang="en-US" sz="1400" spc="270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draw</a:t>
            </a:r>
            <a:r>
              <a:rPr lang="en-US" sz="1400" spc="285" dirty="0" smtClean="0">
                <a:latin typeface="Arial MT"/>
                <a:cs typeface="Arial MT"/>
              </a:rPr>
              <a:t> </a:t>
            </a:r>
            <a:r>
              <a:rPr lang="en-US" sz="1400" dirty="0" smtClean="0">
                <a:latin typeface="Arial MT"/>
                <a:cs typeface="Arial MT"/>
              </a:rPr>
              <a:t>in</a:t>
            </a:r>
            <a:r>
              <a:rPr lang="en-US" sz="1400" spc="285" dirty="0" smtClean="0">
                <a:latin typeface="Arial MT"/>
                <a:cs typeface="Arial MT"/>
              </a:rPr>
              <a:t> </a:t>
            </a:r>
            <a:r>
              <a:rPr lang="en-US" sz="1400" spc="-10" dirty="0" smtClean="0">
                <a:latin typeface="Arial MT"/>
                <a:cs typeface="Arial MT"/>
              </a:rPr>
              <a:t>three</a:t>
            </a:r>
            <a:endParaRPr lang="en-US" sz="1400" dirty="0">
              <a:latin typeface="Arial MT"/>
              <a:cs typeface="Arial MT"/>
            </a:endParaRPr>
          </a:p>
          <a:p>
            <a:pPr marL="12700" marR="136525" algn="just">
              <a:spcBef>
                <a:spcPts val="180"/>
              </a:spcBef>
            </a:pPr>
            <a:endParaRPr lang="en-US" sz="1400" dirty="0" smtClean="0">
              <a:latin typeface="Arial MT"/>
              <a:cs typeface="Arial MT"/>
            </a:endParaRPr>
          </a:p>
          <a:p>
            <a:pPr marL="12700" marR="136525" algn="just">
              <a:spcBef>
                <a:spcPts val="180"/>
              </a:spcBef>
            </a:pPr>
            <a:r>
              <a:rPr sz="1400" dirty="0" smtClean="0">
                <a:latin typeface="Arial MT"/>
                <a:cs typeface="Arial MT"/>
              </a:rPr>
              <a:t>dimensional</a:t>
            </a:r>
            <a:r>
              <a:rPr sz="1400" spc="229" dirty="0" smtClean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space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Solidworks,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but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very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difficult.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Therefore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best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method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of </a:t>
            </a:r>
            <a:r>
              <a:rPr sz="1400" dirty="0">
                <a:latin typeface="Arial MT"/>
                <a:cs typeface="Arial MT"/>
              </a:rPr>
              <a:t>creating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three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dimensional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objects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using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planes.</a:t>
            </a:r>
            <a:endParaRPr sz="1400" dirty="0">
              <a:latin typeface="Arial MT"/>
              <a:cs typeface="Arial MT"/>
            </a:endParaRPr>
          </a:p>
          <a:p>
            <a:pPr marL="12700" algn="just">
              <a:spcBef>
                <a:spcPts val="1215"/>
              </a:spcBef>
            </a:pPr>
            <a:r>
              <a:rPr sz="1400" b="1" dirty="0">
                <a:latin typeface="Arial"/>
                <a:cs typeface="Arial"/>
              </a:rPr>
              <a:t>File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types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spcBef>
                <a:spcPts val="65"/>
              </a:spcBef>
              <a:tabLst>
                <a:tab pos="1359535" algn="l"/>
                <a:tab pos="2595245" algn="l"/>
                <a:tab pos="4124960" algn="l"/>
                <a:tab pos="5447030" algn="l"/>
              </a:tabLst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Default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tab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contains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templates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based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units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drafting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standard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you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selected </a:t>
            </a:r>
            <a:r>
              <a:rPr sz="1400" spc="-20" dirty="0">
                <a:latin typeface="Arial MT"/>
                <a:cs typeface="Arial MT"/>
              </a:rPr>
              <a:t>when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25" dirty="0">
                <a:latin typeface="Arial MT"/>
                <a:cs typeface="Arial MT"/>
              </a:rPr>
              <a:t>you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latin typeface="Arial MT"/>
                <a:cs typeface="Arial MT"/>
              </a:rPr>
              <a:t>installed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latin typeface="Arial MT"/>
                <a:cs typeface="Arial MT"/>
              </a:rPr>
              <a:t>Solid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latin typeface="Arial MT"/>
                <a:cs typeface="Arial MT"/>
              </a:rPr>
              <a:t>Works.</a:t>
            </a:r>
            <a:endParaRPr sz="1400" dirty="0">
              <a:latin typeface="Arial MT"/>
              <a:cs typeface="Arial MT"/>
            </a:endParaRPr>
          </a:p>
          <a:p>
            <a:pPr algn="just">
              <a:spcBef>
                <a:spcPts val="15"/>
              </a:spcBef>
            </a:pPr>
            <a:endParaRPr sz="1400" dirty="0">
              <a:latin typeface="Arial MT"/>
              <a:cs typeface="Arial MT"/>
            </a:endParaRPr>
          </a:p>
          <a:p>
            <a:pPr marL="12700" marR="3997325" algn="just"/>
            <a:r>
              <a:rPr sz="1400" dirty="0">
                <a:latin typeface="Arial MT"/>
                <a:cs typeface="Arial MT"/>
              </a:rPr>
              <a:t>Solid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Works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types</a:t>
            </a:r>
            <a:r>
              <a:rPr sz="1400" spc="-10" dirty="0">
                <a:latin typeface="Arial MT"/>
                <a:cs typeface="Arial MT"/>
              </a:rPr>
              <a:t> include: </a:t>
            </a:r>
            <a:r>
              <a:rPr sz="1400" dirty="0">
                <a:latin typeface="Arial MT"/>
                <a:cs typeface="Arial MT"/>
              </a:rPr>
              <a:t>Part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</a:t>
            </a:r>
            <a:r>
              <a:rPr sz="1400" i="1" spc="-10" dirty="0">
                <a:latin typeface="Arial"/>
                <a:cs typeface="Arial"/>
              </a:rPr>
              <a:t>.ipt</a:t>
            </a:r>
            <a:r>
              <a:rPr sz="1400" spc="-10" dirty="0">
                <a:latin typeface="Arial MT"/>
                <a:cs typeface="Arial MT"/>
              </a:rPr>
              <a:t>)</a:t>
            </a:r>
            <a:endParaRPr sz="1400" dirty="0">
              <a:latin typeface="Arial MT"/>
              <a:cs typeface="Arial MT"/>
            </a:endParaRPr>
          </a:p>
          <a:p>
            <a:pPr marL="12700" algn="just"/>
            <a:r>
              <a:rPr sz="1400" dirty="0">
                <a:latin typeface="Arial MT"/>
                <a:cs typeface="Arial MT"/>
              </a:rPr>
              <a:t>Assembly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</a:t>
            </a:r>
            <a:r>
              <a:rPr sz="1400" i="1" spc="-10" dirty="0">
                <a:latin typeface="Arial"/>
                <a:cs typeface="Arial"/>
              </a:rPr>
              <a:t>.iam</a:t>
            </a:r>
            <a:r>
              <a:rPr sz="1400" spc="-10" dirty="0">
                <a:latin typeface="Arial MT"/>
                <a:cs typeface="Arial MT"/>
              </a:rPr>
              <a:t>)</a:t>
            </a:r>
            <a:endParaRPr sz="1400" dirty="0">
              <a:latin typeface="Arial MT"/>
              <a:cs typeface="Arial MT"/>
            </a:endParaRPr>
          </a:p>
          <a:p>
            <a:pPr marL="12700" algn="just"/>
            <a:r>
              <a:rPr sz="1400" dirty="0">
                <a:latin typeface="Arial MT"/>
                <a:cs typeface="Arial MT"/>
              </a:rPr>
              <a:t>Drawing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</a:t>
            </a:r>
            <a:r>
              <a:rPr sz="1400" i="1" spc="-10" dirty="0">
                <a:latin typeface="Arial"/>
                <a:cs typeface="Arial"/>
              </a:rPr>
              <a:t>.idw</a:t>
            </a:r>
            <a:r>
              <a:rPr sz="1400" spc="-10" dirty="0">
                <a:latin typeface="Arial MT"/>
                <a:cs typeface="Arial MT"/>
              </a:rPr>
              <a:t>)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916124" y="7278927"/>
            <a:ext cx="122032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PAGE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8989" y="307462"/>
            <a:ext cx="278824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CREATING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NEW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PART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FILE</a:t>
            </a:r>
            <a:endParaRPr sz="1400" dirty="0">
              <a:latin typeface="Arial"/>
              <a:cs typeface="Arial"/>
            </a:endParaRPr>
          </a:p>
          <a:p>
            <a:pPr marL="779145" indent="-422275">
              <a:lnSpc>
                <a:spcPts val="1355"/>
              </a:lnSpc>
              <a:buAutoNum type="alphaLcPeriod"/>
              <a:tabLst>
                <a:tab pos="779145" algn="l"/>
                <a:tab pos="1497965" algn="l"/>
              </a:tabLst>
            </a:pPr>
            <a:r>
              <a:rPr sz="1400" dirty="0">
                <a:latin typeface="Arial MT"/>
                <a:cs typeface="Arial MT"/>
              </a:rPr>
              <a:t>Go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to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b="1" spc="-10" dirty="0">
                <a:latin typeface="Arial"/>
                <a:cs typeface="Arial"/>
              </a:rPr>
              <a:t>File:New</a:t>
            </a:r>
            <a:endParaRPr sz="1400" dirty="0">
              <a:latin typeface="Arial"/>
              <a:cs typeface="Arial"/>
            </a:endParaRPr>
          </a:p>
          <a:p>
            <a:pPr marL="584200" indent="-227329">
              <a:lnSpc>
                <a:spcPts val="1400"/>
              </a:lnSpc>
              <a:buAutoNum type="alphaLcPeriod"/>
              <a:tabLst>
                <a:tab pos="584200" algn="l"/>
              </a:tabLst>
            </a:pPr>
            <a:r>
              <a:rPr sz="1400" dirty="0">
                <a:latin typeface="Arial MT"/>
                <a:cs typeface="Arial MT"/>
              </a:rPr>
              <a:t>Select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b="1" spc="-20" dirty="0">
                <a:latin typeface="Arial"/>
                <a:cs typeface="Arial"/>
              </a:rPr>
              <a:t>Part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6385" y="711390"/>
            <a:ext cx="175036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i.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20"/>
              </a:lnSpc>
            </a:pPr>
            <a:r>
              <a:rPr sz="1200" spc="-25" dirty="0">
                <a:latin typeface="Arial MT"/>
                <a:cs typeface="Arial MT"/>
              </a:rPr>
              <a:t>ii.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6083" y="711390"/>
            <a:ext cx="5656206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400" dirty="0">
                <a:latin typeface="Arial MT"/>
                <a:cs typeface="Arial MT"/>
              </a:rPr>
              <a:t>Solidworks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files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consist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assemblies.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Individual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parts </a:t>
            </a:r>
            <a:r>
              <a:rPr sz="1400" dirty="0">
                <a:latin typeface="Arial MT"/>
                <a:cs typeface="Arial MT"/>
              </a:rPr>
              <a:t>are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made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combined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together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assembly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989" y="1295400"/>
            <a:ext cx="8310068" cy="689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8270">
              <a:spcBef>
                <a:spcPts val="100"/>
              </a:spcBef>
              <a:buSzPct val="91666"/>
              <a:buAutoNum type="arabicPeriod"/>
              <a:tabLst>
                <a:tab pos="137795" algn="l"/>
              </a:tabLst>
            </a:pPr>
            <a:r>
              <a:rPr sz="1600" b="1" dirty="0">
                <a:latin typeface="Arial"/>
                <a:cs typeface="Arial"/>
              </a:rPr>
              <a:t>CHANGING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UNITS</a:t>
            </a:r>
            <a:endParaRPr sz="1600" dirty="0">
              <a:latin typeface="Arial"/>
              <a:cs typeface="Arial"/>
            </a:endParaRPr>
          </a:p>
          <a:p>
            <a:pPr marL="1268730" lvl="1" indent="-227329">
              <a:buAutoNum type="alphaLcPeriod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Go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Tools:Options</a:t>
            </a:r>
            <a:endParaRPr sz="1600" dirty="0">
              <a:latin typeface="Arial"/>
              <a:cs typeface="Arial"/>
            </a:endParaRPr>
          </a:p>
          <a:p>
            <a:pPr marL="1268730" lvl="1" indent="-227329">
              <a:buAutoNum type="alphaLcPeriod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Click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Document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Properties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25" dirty="0">
                <a:latin typeface="Arial MT"/>
                <a:cs typeface="Arial MT"/>
              </a:rPr>
              <a:t>tab</a:t>
            </a:r>
            <a:endParaRPr sz="1600" dirty="0">
              <a:latin typeface="Arial MT"/>
              <a:cs typeface="Arial MT"/>
            </a:endParaRPr>
          </a:p>
          <a:p>
            <a:pPr marL="1269365" lvl="1" indent="-227965">
              <a:buAutoNum type="alphaLcPeriod"/>
              <a:tabLst>
                <a:tab pos="1269365" algn="l"/>
              </a:tabLst>
            </a:pPr>
            <a:r>
              <a:rPr sz="1600" dirty="0">
                <a:latin typeface="Arial MT"/>
                <a:cs typeface="Arial MT"/>
              </a:rPr>
              <a:t>Select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Units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from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tree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0" dirty="0" smtClean="0">
                <a:latin typeface="Arial MT"/>
                <a:cs typeface="Arial MT"/>
              </a:rPr>
              <a:t>l</a:t>
            </a:r>
            <a:endParaRPr lang="en-US" sz="1600" spc="-50" dirty="0" smtClean="0">
              <a:latin typeface="Arial MT"/>
              <a:cs typeface="Arial MT"/>
            </a:endParaRPr>
          </a:p>
          <a:p>
            <a:pPr marL="1269365" lvl="1" indent="-227965">
              <a:lnSpc>
                <a:spcPts val="1360"/>
              </a:lnSpc>
              <a:buAutoNum type="alphaLcPeriod"/>
              <a:tabLst>
                <a:tab pos="1269365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137795" indent="-128270">
              <a:buSzPct val="91666"/>
              <a:buAutoNum type="arabicPeriod"/>
              <a:tabLst>
                <a:tab pos="137795" algn="l"/>
              </a:tabLst>
            </a:pPr>
            <a:r>
              <a:rPr sz="1600" b="1" spc="-20" dirty="0">
                <a:latin typeface="Arial"/>
                <a:cs typeface="Arial"/>
              </a:rPr>
              <a:t>CREATING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RECTANGLE</a:t>
            </a:r>
            <a:endParaRPr sz="1600" dirty="0">
              <a:latin typeface="Arial"/>
              <a:cs typeface="Arial"/>
            </a:endParaRPr>
          </a:p>
          <a:p>
            <a:pPr marL="1268730" indent="-227329">
              <a:buAutoNum type="alphaLcPeriod" startAt="4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Click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Sketch</a:t>
            </a:r>
            <a:endParaRPr sz="1600" dirty="0">
              <a:latin typeface="Arial"/>
              <a:cs typeface="Arial"/>
            </a:endParaRPr>
          </a:p>
          <a:p>
            <a:pPr marL="12700"/>
            <a:r>
              <a:rPr sz="1600" dirty="0">
                <a:latin typeface="Arial MT"/>
                <a:cs typeface="Arial MT"/>
              </a:rPr>
              <a:t>Sketches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drawings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located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plane</a:t>
            </a:r>
            <a:endParaRPr sz="1600" dirty="0">
              <a:latin typeface="Arial MT"/>
              <a:cs typeface="Arial MT"/>
            </a:endParaRPr>
          </a:p>
          <a:p>
            <a:pPr marL="1268730" indent="-227329">
              <a:buAutoNum type="alphaLcPeriod" startAt="5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Click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Rectangle</a:t>
            </a:r>
            <a:endParaRPr sz="1600" dirty="0">
              <a:latin typeface="Arial"/>
              <a:cs typeface="Arial"/>
            </a:endParaRPr>
          </a:p>
          <a:p>
            <a:pPr marL="1268095" indent="-226695">
              <a:buAutoNum type="alphaLcPeriod" startAt="5"/>
              <a:tabLst>
                <a:tab pos="1268095" algn="l"/>
              </a:tabLst>
            </a:pPr>
            <a:r>
              <a:rPr sz="1600" spc="-10" dirty="0">
                <a:latin typeface="Arial MT"/>
                <a:cs typeface="Arial MT"/>
              </a:rPr>
              <a:t>Select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Top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Plane</a:t>
            </a:r>
            <a:endParaRPr sz="1600" dirty="0">
              <a:latin typeface="Arial"/>
              <a:cs typeface="Arial"/>
            </a:endParaRPr>
          </a:p>
          <a:p>
            <a:pPr marL="1268730" indent="-227329">
              <a:buAutoNum type="alphaLcPeriod" startAt="5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Click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Drag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create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rectangle</a:t>
            </a:r>
            <a:endParaRPr sz="1600" dirty="0">
              <a:latin typeface="Arial MT"/>
              <a:cs typeface="Arial MT"/>
            </a:endParaRPr>
          </a:p>
          <a:p>
            <a:pPr marL="1268730" indent="-227329">
              <a:buAutoNum type="alphaLcPeriod" startAt="5"/>
              <a:tabLst>
                <a:tab pos="1268730" algn="l"/>
              </a:tabLst>
            </a:pPr>
            <a:r>
              <a:rPr sz="1600" dirty="0">
                <a:latin typeface="Arial MT"/>
                <a:cs typeface="Arial MT"/>
              </a:rPr>
              <a:t>Click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Return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Button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top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left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 smtClean="0">
                <a:latin typeface="Arial MT"/>
                <a:cs typeface="Arial MT"/>
              </a:rPr>
              <a:t>corner</a:t>
            </a:r>
            <a:endParaRPr lang="en-US" sz="1600" spc="-10" dirty="0" smtClean="0">
              <a:latin typeface="Arial MT"/>
              <a:cs typeface="Arial MT"/>
            </a:endParaRPr>
          </a:p>
          <a:p>
            <a:pPr marL="1268730" indent="-227329">
              <a:buAutoNum type="alphaLcPeriod" startAt="5"/>
              <a:tabLst>
                <a:tab pos="1268730" algn="l"/>
              </a:tabLst>
            </a:pPr>
            <a:endParaRPr sz="1600" dirty="0">
              <a:latin typeface="Arial MT"/>
              <a:cs typeface="Arial MT"/>
            </a:endParaRPr>
          </a:p>
          <a:p>
            <a:pPr marL="137795" indent="-128270">
              <a:spcBef>
                <a:spcPts val="1245"/>
              </a:spcBef>
              <a:buSzPct val="91666"/>
              <a:buAutoNum type="arabicPeriod" startAt="3"/>
              <a:tabLst>
                <a:tab pos="137795" algn="l"/>
              </a:tabLst>
            </a:pPr>
            <a:r>
              <a:rPr sz="1600" b="1" dirty="0">
                <a:latin typeface="Arial"/>
                <a:cs typeface="Arial"/>
              </a:rPr>
              <a:t>SIZING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RECTANGLE</a:t>
            </a:r>
            <a:endParaRPr sz="1600" dirty="0">
              <a:latin typeface="Arial"/>
              <a:cs typeface="Arial"/>
            </a:endParaRPr>
          </a:p>
          <a:p>
            <a:pPr marL="1268095" lvl="1" indent="-226695">
              <a:buAutoNum type="alphaLcPeriod" startAt="9"/>
              <a:tabLst>
                <a:tab pos="1268095" algn="l"/>
              </a:tabLst>
            </a:pPr>
            <a:r>
              <a:rPr sz="1600" dirty="0">
                <a:latin typeface="Arial MT"/>
                <a:cs typeface="Arial MT"/>
              </a:rPr>
              <a:t>Select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spc="-10" dirty="0">
                <a:latin typeface="Arial"/>
                <a:cs typeface="Arial"/>
              </a:rPr>
              <a:t>Sketch1</a:t>
            </a:r>
            <a:endParaRPr sz="1600" dirty="0">
              <a:latin typeface="Arial"/>
              <a:cs typeface="Arial"/>
            </a:endParaRPr>
          </a:p>
          <a:p>
            <a:pPr marL="1268095" lvl="1" indent="-226695">
              <a:buAutoNum type="alphaLcPeriod" startAt="9"/>
              <a:tabLst>
                <a:tab pos="1268095" algn="l"/>
              </a:tabLst>
            </a:pPr>
            <a:r>
              <a:rPr sz="1600" dirty="0">
                <a:latin typeface="Arial MT"/>
                <a:cs typeface="Arial MT"/>
              </a:rPr>
              <a:t>Right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Click</a:t>
            </a:r>
            <a:endParaRPr sz="1600" dirty="0">
              <a:latin typeface="Arial MT"/>
              <a:cs typeface="Arial MT"/>
            </a:endParaRPr>
          </a:p>
          <a:p>
            <a:pPr marL="1269365" lvl="1" indent="-227965">
              <a:buAutoNum type="alphaLcPeriod" startAt="9"/>
              <a:tabLst>
                <a:tab pos="1269365" algn="l"/>
              </a:tabLst>
            </a:pPr>
            <a:r>
              <a:rPr sz="1600" dirty="0">
                <a:latin typeface="Arial MT"/>
                <a:cs typeface="Arial MT"/>
              </a:rPr>
              <a:t>Select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Edit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Sketch</a:t>
            </a:r>
            <a:endParaRPr sz="1600" dirty="0">
              <a:latin typeface="Arial"/>
              <a:cs typeface="Arial"/>
            </a:endParaRPr>
          </a:p>
          <a:p>
            <a:pPr marL="12700"/>
            <a:r>
              <a:rPr sz="1600" dirty="0">
                <a:latin typeface="Arial MT"/>
                <a:cs typeface="Arial MT"/>
              </a:rPr>
              <a:t>Allows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modify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sketch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have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already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drawn</a:t>
            </a:r>
            <a:endParaRPr sz="1600" dirty="0">
              <a:latin typeface="Arial MT"/>
              <a:cs typeface="Arial MT"/>
            </a:endParaRPr>
          </a:p>
          <a:p>
            <a:pPr marL="12700" marR="1073150" lvl="1" indent="1255395">
              <a:spcBef>
                <a:spcPts val="65"/>
              </a:spcBef>
              <a:buFont typeface="Arial MT"/>
              <a:buAutoNum type="alphaLcPeriod" startAt="12"/>
              <a:tabLst>
                <a:tab pos="1268095" algn="l"/>
              </a:tabLst>
            </a:pPr>
            <a:r>
              <a:rPr sz="1600" b="1" dirty="0">
                <a:latin typeface="Arial"/>
                <a:cs typeface="Arial"/>
              </a:rPr>
              <a:t>Double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Click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left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rectangle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properties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box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appears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where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you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edit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starting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</a:t>
            </a:r>
            <a:endParaRPr sz="1600" dirty="0">
              <a:latin typeface="Arial MT"/>
              <a:cs typeface="Arial MT"/>
            </a:endParaRPr>
          </a:p>
          <a:p>
            <a:pPr marL="925194" indent="-455295">
              <a:buAutoNum type="romanLcPeriod" startAt="3"/>
              <a:tabLst>
                <a:tab pos="925194" algn="l"/>
              </a:tabLst>
            </a:pPr>
            <a:r>
              <a:rPr sz="1600" dirty="0">
                <a:latin typeface="Arial MT"/>
                <a:cs typeface="Arial MT"/>
              </a:rPr>
              <a:t>ending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points,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length,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angle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line.</a:t>
            </a:r>
            <a:endParaRPr sz="1600" dirty="0">
              <a:latin typeface="Arial MT"/>
              <a:cs typeface="Arial MT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 smtClean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 smtClean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 smtClean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lang="en-US" sz="1400" b="1" spc="-25" dirty="0" smtClean="0">
              <a:latin typeface="Arial"/>
              <a:cs typeface="Arial"/>
            </a:endParaRPr>
          </a:p>
          <a:p>
            <a:pPr marL="925194" indent="-455295">
              <a:lnSpc>
                <a:spcPts val="1385"/>
              </a:lnSpc>
              <a:buAutoNum type="romanLcPeriod" startAt="3"/>
              <a:tabLst>
                <a:tab pos="925194" algn="l"/>
              </a:tabLst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38200"/>
            <a:ext cx="7620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5194" indent="-455295">
              <a:buAutoNum type="romanLcPeriod" startAt="3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beginning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point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Y</a:t>
            </a:r>
            <a:r>
              <a:rPr lang="en-US" sz="1600" b="1" spc="-2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direction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b="1" spc="-10" dirty="0" smtClean="0">
                <a:latin typeface="Arial"/>
                <a:cs typeface="Arial"/>
              </a:rPr>
              <a:t>-</a:t>
            </a:r>
            <a:r>
              <a:rPr lang="en-US" sz="1600" b="1" spc="-25" dirty="0" smtClean="0">
                <a:latin typeface="Arial"/>
                <a:cs typeface="Arial"/>
              </a:rPr>
              <a:t>24</a:t>
            </a:r>
            <a:endParaRPr lang="en-US" sz="1600" dirty="0" smtClean="0">
              <a:latin typeface="Arial"/>
              <a:cs typeface="Arial"/>
            </a:endParaRPr>
          </a:p>
          <a:p>
            <a:pPr marL="925194" indent="-455295">
              <a:buAutoNum type="romanLcPeriod" startAt="3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ending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point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Y</a:t>
            </a:r>
            <a:r>
              <a:rPr lang="en-US" sz="1600" b="1" spc="-2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direction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b="1" spc="-25" dirty="0" smtClean="0">
                <a:latin typeface="Arial"/>
                <a:cs typeface="Arial"/>
              </a:rPr>
              <a:t>24</a:t>
            </a:r>
            <a:endParaRPr lang="en-US" sz="1600" dirty="0" smtClean="0">
              <a:latin typeface="Arial"/>
              <a:cs typeface="Arial"/>
            </a:endParaRPr>
          </a:p>
          <a:p>
            <a:pPr marL="925194" indent="-455295">
              <a:buAutoNum type="romanLcPeriod" startAt="3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beginning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point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X</a:t>
            </a:r>
            <a:r>
              <a:rPr lang="en-US" sz="1600" b="1" spc="-2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direction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b="1" spc="-10" dirty="0" smtClean="0">
                <a:latin typeface="Arial"/>
                <a:cs typeface="Arial"/>
              </a:rPr>
              <a:t>-</a:t>
            </a:r>
            <a:r>
              <a:rPr lang="en-US" sz="1600" b="1" spc="-25" dirty="0" smtClean="0">
                <a:latin typeface="Arial"/>
                <a:cs typeface="Arial"/>
              </a:rPr>
              <a:t>24</a:t>
            </a:r>
          </a:p>
          <a:p>
            <a:pPr marL="12700">
              <a:lnSpc>
                <a:spcPts val="1405"/>
              </a:lnSpc>
            </a:pPr>
            <a:endParaRPr lang="en-US" sz="1600" dirty="0" smtClean="0">
              <a:latin typeface="Arial MT"/>
              <a:cs typeface="Arial MT"/>
            </a:endParaRPr>
          </a:p>
          <a:p>
            <a:pPr marL="12700">
              <a:lnSpc>
                <a:spcPts val="1405"/>
              </a:lnSpc>
            </a:pPr>
            <a:r>
              <a:rPr lang="en-US" sz="1600" dirty="0" smtClean="0">
                <a:latin typeface="Arial MT"/>
                <a:cs typeface="Arial MT"/>
              </a:rPr>
              <a:t>e.</a:t>
            </a:r>
            <a:r>
              <a:rPr lang="en-US" sz="1600" spc="390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Double</a:t>
            </a:r>
            <a:r>
              <a:rPr lang="en-US" sz="1600" b="1" spc="-10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Click</a:t>
            </a:r>
            <a:r>
              <a:rPr lang="en-US" sz="1600" b="1" spc="-5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right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side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of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spc="-10" dirty="0" smtClean="0">
                <a:latin typeface="Arial MT"/>
                <a:cs typeface="Arial MT"/>
              </a:rPr>
              <a:t>rectangle</a:t>
            </a:r>
            <a:endParaRPr lang="en-US" sz="1600" dirty="0" smtClean="0">
              <a:latin typeface="Arial MT"/>
              <a:cs typeface="Arial MT"/>
            </a:endParaRPr>
          </a:p>
          <a:p>
            <a:pPr marL="869950" indent="-400050">
              <a:lnSpc>
                <a:spcPts val="1415"/>
              </a:lnSpc>
              <a:buAutoNum type="romanLcPeriod" startAt="7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beginning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point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X</a:t>
            </a:r>
            <a:r>
              <a:rPr lang="en-US" sz="1600" b="1" spc="-2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direction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b="1" spc="-25" dirty="0" smtClean="0">
                <a:latin typeface="Arial"/>
                <a:cs typeface="Arial"/>
              </a:rPr>
              <a:t>24</a:t>
            </a:r>
          </a:p>
          <a:p>
            <a:pPr marL="869950" indent="-400050">
              <a:lnSpc>
                <a:spcPts val="1415"/>
              </a:lnSpc>
              <a:buAutoNum type="romanLcPeriod" startAt="7"/>
              <a:tabLst>
                <a:tab pos="925194" algn="l"/>
              </a:tabLst>
            </a:pPr>
            <a:endParaRPr lang="en-US" sz="1600" dirty="0" smtClean="0">
              <a:latin typeface="Arial"/>
              <a:cs typeface="Arial"/>
            </a:endParaRPr>
          </a:p>
          <a:p>
            <a:pPr marL="137795" indent="-128270">
              <a:lnSpc>
                <a:spcPts val="1400"/>
              </a:lnSpc>
              <a:spcBef>
                <a:spcPts val="994"/>
              </a:spcBef>
              <a:buSzPct val="91666"/>
              <a:buAutoNum type="arabicPeriod" startAt="4"/>
              <a:tabLst>
                <a:tab pos="137795" algn="l"/>
              </a:tabLst>
            </a:pPr>
            <a:r>
              <a:rPr lang="en-US" sz="1600" b="1" spc="-20" dirty="0" smtClean="0">
                <a:latin typeface="Arial"/>
                <a:cs typeface="Arial"/>
              </a:rPr>
              <a:t>CREATING</a:t>
            </a:r>
            <a:r>
              <a:rPr lang="en-US" sz="1600" b="1" spc="-55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A</a:t>
            </a:r>
            <a:r>
              <a:rPr lang="en-US" sz="1600" b="1" spc="-45" dirty="0" smtClean="0">
                <a:latin typeface="Arial"/>
                <a:cs typeface="Arial"/>
              </a:rPr>
              <a:t> </a:t>
            </a:r>
            <a:r>
              <a:rPr lang="en-US" sz="1600" b="1" spc="-20" dirty="0" smtClean="0">
                <a:latin typeface="Arial"/>
                <a:cs typeface="Arial"/>
              </a:rPr>
              <a:t>SOLID</a:t>
            </a:r>
            <a:endParaRPr lang="en-US" sz="1600" dirty="0">
              <a:latin typeface="Arial"/>
              <a:cs typeface="Arial"/>
            </a:endParaRPr>
          </a:p>
          <a:p>
            <a:pPr marL="9525">
              <a:lnSpc>
                <a:spcPts val="1400"/>
              </a:lnSpc>
              <a:spcBef>
                <a:spcPts val="994"/>
              </a:spcBef>
              <a:buSzPct val="91666"/>
              <a:tabLst>
                <a:tab pos="137795" algn="l"/>
              </a:tabLst>
            </a:pPr>
            <a:r>
              <a:rPr lang="en-US" sz="1600" dirty="0" err="1" smtClean="0">
                <a:latin typeface="Arial"/>
                <a:cs typeface="Arial"/>
              </a:rPr>
              <a:t>a.</a:t>
            </a:r>
            <a:r>
              <a:rPr lang="en-US" sz="1600" dirty="0" err="1" smtClean="0">
                <a:latin typeface="Arial MT"/>
                <a:cs typeface="Arial MT"/>
              </a:rPr>
              <a:t>Click</a:t>
            </a:r>
            <a:r>
              <a:rPr lang="en-US" sz="1600" spc="-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on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b="1" spc="-10" dirty="0" smtClean="0">
                <a:latin typeface="Arial"/>
                <a:cs typeface="Arial"/>
              </a:rPr>
              <a:t>Features</a:t>
            </a:r>
            <a:endParaRPr lang="en-US" sz="1600" dirty="0" smtClean="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lang="en-US" sz="1600" spc="-10" dirty="0" smtClean="0">
                <a:latin typeface="Arial MT"/>
                <a:cs typeface="Arial MT"/>
              </a:rPr>
              <a:t>Features</a:t>
            </a:r>
            <a:r>
              <a:rPr lang="en-US" sz="1600" spc="-7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manipulate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sketches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and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creates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three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dimensional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spc="-10" dirty="0" smtClean="0">
                <a:latin typeface="Arial MT"/>
                <a:cs typeface="Arial MT"/>
              </a:rPr>
              <a:t>solids</a:t>
            </a:r>
          </a:p>
          <a:p>
            <a:pPr marL="12700">
              <a:lnSpc>
                <a:spcPts val="1385"/>
              </a:lnSpc>
            </a:pPr>
            <a:r>
              <a:rPr lang="en-US" sz="1600" spc="-10" dirty="0" err="1" smtClean="0">
                <a:latin typeface="Arial MT"/>
                <a:cs typeface="Arial MT"/>
              </a:rPr>
              <a:t>b.</a:t>
            </a:r>
            <a:r>
              <a:rPr lang="en-US" sz="1600" dirty="0" err="1" smtClean="0">
                <a:latin typeface="Arial MT"/>
                <a:cs typeface="Arial MT"/>
              </a:rPr>
              <a:t>Click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on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Extruded</a:t>
            </a:r>
            <a:r>
              <a:rPr lang="en-US" sz="1600" b="1" spc="-35" dirty="0" smtClean="0">
                <a:latin typeface="Arial"/>
                <a:cs typeface="Arial"/>
              </a:rPr>
              <a:t> </a:t>
            </a:r>
            <a:r>
              <a:rPr lang="en-US" sz="1600" b="1" spc="-10" dirty="0" smtClean="0">
                <a:latin typeface="Arial"/>
                <a:cs typeface="Arial"/>
              </a:rPr>
              <a:t>Boss/Base</a:t>
            </a:r>
          </a:p>
          <a:p>
            <a:pPr marL="1268730" lvl="1" indent="-227329">
              <a:lnSpc>
                <a:spcPts val="1355"/>
              </a:lnSpc>
              <a:buAutoNum type="alphaLcPeriod" startAt="2"/>
              <a:tabLst>
                <a:tab pos="1268730" algn="l"/>
              </a:tabLst>
            </a:pPr>
            <a:endParaRPr lang="en-US" sz="1600" dirty="0" smtClean="0">
              <a:latin typeface="Arial"/>
              <a:cs typeface="Arial"/>
            </a:endParaRPr>
          </a:p>
          <a:p>
            <a:pPr marL="12700">
              <a:lnSpc>
                <a:spcPts val="1385"/>
              </a:lnSpc>
            </a:pPr>
            <a:r>
              <a:rPr lang="en-US" sz="1600" dirty="0" smtClean="0">
                <a:latin typeface="Arial MT"/>
                <a:cs typeface="Arial MT"/>
              </a:rPr>
              <a:t>This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creates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solid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by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extending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two</a:t>
            </a:r>
            <a:r>
              <a:rPr lang="en-US" sz="1600" spc="-1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dimensional</a:t>
            </a:r>
            <a:r>
              <a:rPr lang="en-US" sz="1600" spc="-5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sketch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spc="-20" dirty="0" smtClean="0">
                <a:latin typeface="Arial MT"/>
                <a:cs typeface="Arial MT"/>
              </a:rPr>
              <a:t>into</a:t>
            </a:r>
            <a:endParaRPr lang="en-US" sz="1600" dirty="0" smtClean="0">
              <a:latin typeface="Arial MT"/>
              <a:cs typeface="Arial MT"/>
            </a:endParaRPr>
          </a:p>
          <a:p>
            <a:pPr marL="925194" indent="-455295">
              <a:lnSpc>
                <a:spcPts val="1405"/>
              </a:lnSpc>
              <a:buAutoNum type="romanLcPeriod" startAt="8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three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dimensions.</a:t>
            </a:r>
            <a:r>
              <a:rPr lang="en-US" sz="1600" spc="26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sketch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can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extruded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either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or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spc="-20" dirty="0" smtClean="0">
                <a:latin typeface="Arial MT"/>
                <a:cs typeface="Arial MT"/>
              </a:rPr>
              <a:t>both</a:t>
            </a:r>
            <a:endParaRPr lang="en-US" sz="1600" dirty="0" smtClean="0">
              <a:latin typeface="Arial MT"/>
              <a:cs typeface="Arial MT"/>
            </a:endParaRPr>
          </a:p>
          <a:p>
            <a:pPr marL="925194" indent="-455295">
              <a:lnSpc>
                <a:spcPts val="1380"/>
              </a:lnSpc>
              <a:buAutoNum type="romanLcPeriod" startAt="8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directions.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It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can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also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extruded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specified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distance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or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up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spc="-25" dirty="0" smtClean="0">
                <a:latin typeface="Arial MT"/>
                <a:cs typeface="Arial MT"/>
              </a:rPr>
              <a:t>to</a:t>
            </a:r>
            <a:endParaRPr lang="en-US" sz="1600" dirty="0" smtClean="0">
              <a:latin typeface="Arial MT"/>
              <a:cs typeface="Arial MT"/>
            </a:endParaRPr>
          </a:p>
          <a:p>
            <a:pPr marL="925194" indent="-455295">
              <a:lnSpc>
                <a:spcPts val="1360"/>
              </a:lnSpc>
              <a:buAutoNum type="romanLcPeriod" startAt="8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another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surface.</a:t>
            </a:r>
            <a:r>
              <a:rPr lang="en-US" sz="1600" spc="254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extrusion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can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also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be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tapered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spc="-10" dirty="0" smtClean="0">
                <a:latin typeface="Arial MT"/>
                <a:cs typeface="Arial MT"/>
              </a:rPr>
              <a:t>specified</a:t>
            </a:r>
            <a:endParaRPr lang="en-US" sz="1600" dirty="0" smtClean="0">
              <a:latin typeface="Arial MT"/>
              <a:cs typeface="Arial MT"/>
            </a:endParaRPr>
          </a:p>
          <a:p>
            <a:pPr marL="925194" indent="-455295">
              <a:lnSpc>
                <a:spcPts val="1385"/>
              </a:lnSpc>
              <a:buAutoNum type="romanLcPeriod" startAt="8"/>
              <a:tabLst>
                <a:tab pos="925194" algn="l"/>
              </a:tabLst>
            </a:pPr>
            <a:r>
              <a:rPr lang="en-US" sz="1600" dirty="0" smtClean="0">
                <a:latin typeface="Arial MT"/>
                <a:cs typeface="Arial MT"/>
              </a:rPr>
              <a:t>number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of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spc="-10" dirty="0" smtClean="0">
                <a:latin typeface="Arial MT"/>
                <a:cs typeface="Arial MT"/>
              </a:rPr>
              <a:t>degrees</a:t>
            </a:r>
            <a:endParaRPr lang="en-US" sz="1600" dirty="0" smtClean="0">
              <a:latin typeface="Arial MT"/>
              <a:cs typeface="Arial MT"/>
            </a:endParaRPr>
          </a:p>
          <a:p>
            <a:pPr marL="240665" indent="-227965">
              <a:lnSpc>
                <a:spcPts val="1385"/>
              </a:lnSpc>
              <a:buAutoNum type="alphaLcPeriod" startAt="3"/>
              <a:tabLst>
                <a:tab pos="240665" algn="l"/>
              </a:tabLst>
            </a:pPr>
            <a:r>
              <a:rPr lang="en-US" sz="1600" dirty="0" smtClean="0">
                <a:latin typeface="Arial MT"/>
                <a:cs typeface="Arial MT"/>
              </a:rPr>
              <a:t>Change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4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distance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of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D1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5" dirty="0" smtClean="0">
                <a:latin typeface="Arial MT"/>
                <a:cs typeface="Arial MT"/>
              </a:rPr>
              <a:t> </a:t>
            </a:r>
            <a:r>
              <a:rPr lang="en-US" sz="1600" b="1" spc="-20" dirty="0" smtClean="0">
                <a:latin typeface="Arial"/>
                <a:cs typeface="Arial"/>
              </a:rPr>
              <a:t>4.25</a:t>
            </a:r>
          </a:p>
          <a:p>
            <a:pPr marL="240665" indent="-227965">
              <a:lnSpc>
                <a:spcPts val="1385"/>
              </a:lnSpc>
              <a:buAutoNum type="alphaLcPeriod" startAt="3"/>
              <a:tabLst>
                <a:tab pos="240665" algn="l"/>
              </a:tabLst>
            </a:pPr>
            <a:endParaRPr lang="en-US" sz="1600" dirty="0" smtClean="0">
              <a:latin typeface="Arial"/>
              <a:cs typeface="Arial"/>
            </a:endParaRPr>
          </a:p>
          <a:p>
            <a:pPr marL="240029" indent="-227329">
              <a:lnSpc>
                <a:spcPts val="1355"/>
              </a:lnSpc>
              <a:buAutoNum type="alphaLcPeriod" startAt="3"/>
              <a:tabLst>
                <a:tab pos="240029" algn="l"/>
              </a:tabLst>
            </a:pPr>
            <a:r>
              <a:rPr lang="en-US" sz="1600" dirty="0" smtClean="0">
                <a:latin typeface="Arial MT"/>
                <a:cs typeface="Arial MT"/>
              </a:rPr>
              <a:t>Click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direction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arrow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so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that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normal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vector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is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pointing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in</a:t>
            </a:r>
            <a:r>
              <a:rPr lang="en-US" sz="1600" spc="-15" dirty="0" smtClean="0">
                <a:latin typeface="Arial MT"/>
                <a:cs typeface="Arial MT"/>
              </a:rPr>
              <a:t> </a:t>
            </a:r>
            <a:r>
              <a:rPr lang="en-US" sz="1600" spc="-25" dirty="0" smtClean="0">
                <a:latin typeface="Arial MT"/>
                <a:cs typeface="Arial MT"/>
              </a:rPr>
              <a:t>the</a:t>
            </a:r>
            <a:endParaRPr lang="en-US" sz="1600" dirty="0" smtClean="0">
              <a:latin typeface="Arial MT"/>
              <a:cs typeface="Arial MT"/>
            </a:endParaRPr>
          </a:p>
          <a:p>
            <a:pPr marL="12700">
              <a:lnSpc>
                <a:spcPts val="1385"/>
              </a:lnSpc>
            </a:pPr>
            <a:r>
              <a:rPr lang="en-US" sz="1600" b="1" spc="-10" dirty="0" smtClean="0">
                <a:latin typeface="Arial"/>
                <a:cs typeface="Arial"/>
              </a:rPr>
              <a:t>Negative</a:t>
            </a:r>
            <a:r>
              <a:rPr lang="en-US" sz="1600" b="1" spc="-30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Y</a:t>
            </a:r>
            <a:r>
              <a:rPr lang="en-US" sz="1600" b="1" spc="25" dirty="0" smtClean="0">
                <a:latin typeface="Arial"/>
                <a:cs typeface="Arial"/>
              </a:rPr>
              <a:t> </a:t>
            </a:r>
            <a:r>
              <a:rPr lang="en-US" sz="1600" spc="-10" dirty="0" smtClean="0">
                <a:latin typeface="Arial MT"/>
                <a:cs typeface="Arial MT"/>
              </a:rPr>
              <a:t>direction</a:t>
            </a:r>
          </a:p>
          <a:p>
            <a:pPr marL="12700">
              <a:lnSpc>
                <a:spcPts val="1385"/>
              </a:lnSpc>
            </a:pPr>
            <a:endParaRPr lang="en-US" sz="1600" dirty="0" smtClean="0">
              <a:latin typeface="Arial MT"/>
              <a:cs typeface="Arial MT"/>
            </a:endParaRPr>
          </a:p>
          <a:p>
            <a:pPr marL="240029" indent="-227329">
              <a:lnSpc>
                <a:spcPts val="1430"/>
              </a:lnSpc>
              <a:buAutoNum type="alphaLcPeriod" startAt="5"/>
              <a:tabLst>
                <a:tab pos="240029" algn="l"/>
              </a:tabLst>
            </a:pPr>
            <a:r>
              <a:rPr lang="en-US" sz="1600" dirty="0" smtClean="0">
                <a:latin typeface="Arial MT"/>
                <a:cs typeface="Arial MT"/>
              </a:rPr>
              <a:t>Click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check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spc="-25" dirty="0" smtClean="0">
                <a:latin typeface="Arial MT"/>
                <a:cs typeface="Arial MT"/>
              </a:rPr>
              <a:t>box</a:t>
            </a:r>
            <a:endParaRPr lang="en-US" sz="1600" dirty="0" smtClean="0">
              <a:latin typeface="Arial MT"/>
              <a:cs typeface="Arial MT"/>
            </a:endParaRPr>
          </a:p>
          <a:p>
            <a:pPr marL="137795" indent="-128270">
              <a:lnSpc>
                <a:spcPts val="1385"/>
              </a:lnSpc>
              <a:spcBef>
                <a:spcPts val="1355"/>
              </a:spcBef>
              <a:buSzPct val="91666"/>
              <a:buAutoNum type="arabicPeriod" startAt="5"/>
              <a:tabLst>
                <a:tab pos="137795" algn="l"/>
              </a:tabLst>
            </a:pPr>
            <a:r>
              <a:rPr lang="en-US" sz="1600" b="1" spc="-10" dirty="0" smtClean="0">
                <a:latin typeface="Arial"/>
                <a:cs typeface="Arial"/>
              </a:rPr>
              <a:t>FILLETS</a:t>
            </a:r>
            <a:endParaRPr lang="en-US" sz="1600" dirty="0" smtClean="0">
              <a:latin typeface="Arial"/>
              <a:cs typeface="Arial"/>
            </a:endParaRPr>
          </a:p>
          <a:p>
            <a:pPr marL="1268730" lvl="1" indent="-227329">
              <a:lnSpc>
                <a:spcPts val="1360"/>
              </a:lnSpc>
              <a:buAutoNum type="alphaLcPeriod"/>
              <a:tabLst>
                <a:tab pos="1268730" algn="l"/>
              </a:tabLst>
            </a:pPr>
            <a:r>
              <a:rPr lang="en-US" sz="1600" dirty="0" smtClean="0">
                <a:latin typeface="Arial MT"/>
                <a:cs typeface="Arial MT"/>
              </a:rPr>
              <a:t>Click</a:t>
            </a:r>
            <a:r>
              <a:rPr lang="en-US" sz="1600" spc="-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on</a:t>
            </a:r>
            <a:r>
              <a:rPr lang="en-US" sz="1600" spc="-25" dirty="0" smtClean="0">
                <a:latin typeface="Arial MT"/>
                <a:cs typeface="Arial MT"/>
              </a:rPr>
              <a:t> </a:t>
            </a:r>
            <a:r>
              <a:rPr lang="en-US" sz="1600" b="1" spc="-10" dirty="0" err="1" smtClean="0">
                <a:latin typeface="Arial"/>
                <a:cs typeface="Arial"/>
              </a:rPr>
              <a:t>Features:Fillet</a:t>
            </a:r>
            <a:endParaRPr lang="en-US" sz="1600" dirty="0" smtClean="0">
              <a:latin typeface="Arial"/>
              <a:cs typeface="Arial"/>
            </a:endParaRPr>
          </a:p>
          <a:p>
            <a:pPr marL="1268730" lvl="1" indent="-227329">
              <a:lnSpc>
                <a:spcPts val="1400"/>
              </a:lnSpc>
              <a:buAutoNum type="alphaLcPeriod"/>
              <a:tabLst>
                <a:tab pos="1268730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Set</a:t>
            </a:r>
            <a:r>
              <a:rPr lang="en-US" sz="1600" spc="-3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fillet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radius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to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b="1" spc="-25" dirty="0" smtClean="0">
                <a:latin typeface="Arial"/>
                <a:cs typeface="Arial"/>
              </a:rPr>
              <a:t>.25</a:t>
            </a:r>
            <a:endParaRPr lang="en-US" sz="1600" dirty="0" smtClean="0">
              <a:latin typeface="Arial"/>
              <a:cs typeface="Arial"/>
            </a:endParaRPr>
          </a:p>
          <a:p>
            <a:pPr marL="1269365" lvl="1" indent="-227965">
              <a:lnSpc>
                <a:spcPts val="1405"/>
              </a:lnSpc>
              <a:buAutoNum type="alphaLcPeriod"/>
              <a:tabLst>
                <a:tab pos="1269365" algn="l"/>
              </a:tabLst>
            </a:pPr>
            <a:r>
              <a:rPr lang="en-US" sz="1600" dirty="0" smtClean="0">
                <a:latin typeface="Arial MT"/>
                <a:cs typeface="Arial MT"/>
              </a:rPr>
              <a:t>Select</a:t>
            </a:r>
            <a:r>
              <a:rPr lang="en-US" sz="1600" spc="-7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45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four</a:t>
            </a:r>
            <a:r>
              <a:rPr lang="en-US" sz="1600" spc="-60" dirty="0" smtClean="0">
                <a:latin typeface="Arial MT"/>
                <a:cs typeface="Arial MT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Top</a:t>
            </a:r>
            <a:r>
              <a:rPr lang="en-US" sz="1600" b="1" spc="-40" dirty="0" smtClean="0">
                <a:latin typeface="Arial"/>
                <a:cs typeface="Arial"/>
              </a:rPr>
              <a:t> </a:t>
            </a:r>
            <a:r>
              <a:rPr lang="en-US" sz="1600" b="1" spc="-10" dirty="0" smtClean="0">
                <a:latin typeface="Arial"/>
                <a:cs typeface="Arial"/>
              </a:rPr>
              <a:t>Edges</a:t>
            </a:r>
            <a:endParaRPr lang="en-US" sz="1600" dirty="0" smtClean="0">
              <a:latin typeface="Arial"/>
              <a:cs typeface="Arial"/>
            </a:endParaRPr>
          </a:p>
          <a:p>
            <a:pPr marL="1268730" lvl="1" indent="-227329">
              <a:lnSpc>
                <a:spcPts val="1420"/>
              </a:lnSpc>
              <a:buAutoNum type="alphaLcPeriod"/>
              <a:tabLst>
                <a:tab pos="1268730" algn="l"/>
              </a:tabLst>
            </a:pPr>
            <a:r>
              <a:rPr lang="en-US" sz="1600" dirty="0" smtClean="0">
                <a:latin typeface="Arial MT"/>
                <a:cs typeface="Arial MT"/>
              </a:rPr>
              <a:t>Click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the</a:t>
            </a:r>
            <a:r>
              <a:rPr lang="en-US" sz="1600" spc="-30" dirty="0" smtClean="0">
                <a:latin typeface="Arial MT"/>
                <a:cs typeface="Arial MT"/>
              </a:rPr>
              <a:t> </a:t>
            </a:r>
            <a:r>
              <a:rPr lang="en-US" sz="1600" dirty="0" smtClean="0">
                <a:latin typeface="Arial MT"/>
                <a:cs typeface="Arial MT"/>
              </a:rPr>
              <a:t>check</a:t>
            </a:r>
            <a:r>
              <a:rPr lang="en-US" sz="1600" spc="-20" dirty="0" smtClean="0">
                <a:latin typeface="Arial MT"/>
                <a:cs typeface="Arial MT"/>
              </a:rPr>
              <a:t> </a:t>
            </a:r>
            <a:r>
              <a:rPr lang="en-US" sz="1600" spc="-25" dirty="0" smtClean="0">
                <a:latin typeface="Arial MT"/>
                <a:cs typeface="Arial MT"/>
              </a:rPr>
              <a:t>box</a:t>
            </a:r>
            <a:endParaRPr lang="en-US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7567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1939</Words>
  <Application>Microsoft Office PowerPoint</Application>
  <PresentationFormat>Custom</PresentationFormat>
  <Paragraphs>424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</dc:title>
  <dc:creator>staff</dc:creator>
  <dc:description/>
  <cp:lastModifiedBy>Sanjana</cp:lastModifiedBy>
  <cp:revision>3</cp:revision>
  <dcterms:created xsi:type="dcterms:W3CDTF">2025-01-15T18:30:27Z</dcterms:created>
  <dcterms:modified xsi:type="dcterms:W3CDTF">2025-01-15T19:00:48Z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WPS Writer</vt:lpwstr>
  </property>
  <property fmtid="{D5CDD505-2E9C-101B-9397-08002B2CF9AE}" pid="4" name="LastSaved">
    <vt:filetime>2025-01-15T00:00:00Z</vt:filetime>
  </property>
  <property fmtid="{D5CDD505-2E9C-101B-9397-08002B2CF9AE}" pid="5" name="SourceModified">
    <vt:lpwstr>D:20241223143304+06'00'</vt:lpwstr>
  </property>
</Properties>
</file>