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Lst>
  <p:sldSz cy="7569200" cx="10699750"/>
  <p:notesSz cx="7569200" cy="106997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37">
          <p15:clr>
            <a:srgbClr val="000000"/>
          </p15:clr>
        </p15:guide>
        <p15:guide id="2" pos="3053">
          <p15:clr>
            <a:srgbClr val="000000"/>
          </p15:clr>
        </p15:guide>
      </p15:sldGuideLst>
    </p:ext>
    <p:ext uri="GoogleSlidesCustomDataVersion2">
      <go:slidesCustomData xmlns:go="http://customooxmlschemas.google.com/" r:id="rId112" roundtripDataSignature="AMtx7mjVpfCfMB3A80E4TDzLs0kYTk0g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DEE0050-D085-4042-A5D6-0B603A919678}">
  <a:tblStyle styleId="{FDEE0050-D085-4042-A5D6-0B603A919678}"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37" orient="horz"/>
        <p:guide pos="3053"/>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112" Type="http://customschemas.google.com/relationships/presentationmetadata" Target="metadata"/><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6900" y="5082375"/>
            <a:ext cx="6055350" cy="48148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0: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0: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p100: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00: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p101: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01: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p102: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02: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p103: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03: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p104: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04: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p105: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05: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1: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2: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2: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3: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4: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4: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5: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5: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6: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6: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7: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7: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8: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8: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9: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9: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0: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0: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1: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1: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2: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2: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3: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3: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4: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4: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5: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5: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6: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6: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7: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7: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8: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8: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9: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9: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3: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0: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0: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1: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1: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2: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2: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3: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3: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4: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4: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5: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5: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6: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6: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7: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7: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8: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8: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9: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9: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4: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40: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0: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41: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1: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42: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2: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43: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3: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44: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4: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45: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5: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46: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6: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47: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7: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48: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8: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49: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9: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5: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5: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50: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0: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51: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51: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52: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52: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53: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53: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54: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54: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55: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55: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56: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56: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57: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57: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58: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58: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59: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9: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6: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6: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60: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60: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61: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61: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62: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62: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63: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63: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64: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64: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65: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65: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66: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66: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67: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67: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68: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68: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69: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69: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7: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7: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70: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70: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71: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71: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p72: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72: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p73: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73: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74: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74: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75: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75: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76: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76: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77: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77: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p78: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78: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p79: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79: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8: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8: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p80: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80: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p81: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81: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p82: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82: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p83: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83: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p84: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84: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p85: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85: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86: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86: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87: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87: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p88: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88: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p89: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89: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9: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9: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p90: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90: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p91: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91: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p92: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92: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p93: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93: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p94: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94: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p95: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95: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p96: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96: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p97: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97: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p98: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98: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p99:notes"/>
          <p:cNvSpPr txBox="1"/>
          <p:nvPr>
            <p:ph idx="1" type="body"/>
          </p:nvPr>
        </p:nvSpPr>
        <p:spPr>
          <a:xfrm>
            <a:off x="756900" y="5082375"/>
            <a:ext cx="6055350" cy="4814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99:notes"/>
          <p:cNvSpPr/>
          <p:nvPr>
            <p:ph idx="2" type="sldImg"/>
          </p:nvPr>
        </p:nvSpPr>
        <p:spPr>
          <a:xfrm>
            <a:off x="1261775" y="802475"/>
            <a:ext cx="5046375" cy="401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1" name="Shape 11"/>
        <p:cNvGrpSpPr/>
        <p:nvPr/>
      </p:nvGrpSpPr>
      <p:grpSpPr>
        <a:xfrm>
          <a:off x="0" y="0"/>
          <a:ext cx="0" cy="0"/>
          <a:chOff x="0" y="0"/>
          <a:chExt cx="0" cy="0"/>
        </a:xfrm>
      </p:grpSpPr>
      <p:sp>
        <p:nvSpPr>
          <p:cNvPr id="12" name="Google Shape;12;p107"/>
          <p:cNvSpPr txBox="1"/>
          <p:nvPr>
            <p:ph idx="11" type="ftr"/>
          </p:nvPr>
        </p:nvSpPr>
        <p:spPr>
          <a:xfrm>
            <a:off x="3634863" y="7035179"/>
            <a:ext cx="3421048"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07"/>
          <p:cNvSpPr txBox="1"/>
          <p:nvPr>
            <p:ph idx="10" type="dt"/>
          </p:nvPr>
        </p:nvSpPr>
        <p:spPr>
          <a:xfrm>
            <a:off x="534539" y="7035179"/>
            <a:ext cx="2458877"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07"/>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lvl1pPr indent="0" lvl="0" marL="12700">
              <a:lnSpc>
                <a:spcPct val="119545"/>
              </a:lnSpc>
              <a:spcBef>
                <a:spcPts val="0"/>
              </a:spcBef>
              <a:buNone/>
              <a:defRPr b="0" i="0" sz="1100">
                <a:solidFill>
                  <a:schemeClr val="dk1"/>
                </a:solidFill>
                <a:latin typeface="Times New Roman"/>
                <a:ea typeface="Times New Roman"/>
                <a:cs typeface="Times New Roman"/>
                <a:sym typeface="Times New Roman"/>
              </a:defRPr>
            </a:lvl1pPr>
            <a:lvl2pPr indent="0" lvl="1" marL="12700">
              <a:lnSpc>
                <a:spcPct val="119545"/>
              </a:lnSpc>
              <a:spcBef>
                <a:spcPts val="0"/>
              </a:spcBef>
              <a:buNone/>
              <a:defRPr b="0" i="0" sz="1100">
                <a:solidFill>
                  <a:schemeClr val="dk1"/>
                </a:solidFill>
                <a:latin typeface="Times New Roman"/>
                <a:ea typeface="Times New Roman"/>
                <a:cs typeface="Times New Roman"/>
                <a:sym typeface="Times New Roman"/>
              </a:defRPr>
            </a:lvl2pPr>
            <a:lvl3pPr indent="0" lvl="2" marL="12700">
              <a:lnSpc>
                <a:spcPct val="119545"/>
              </a:lnSpc>
              <a:spcBef>
                <a:spcPts val="0"/>
              </a:spcBef>
              <a:buNone/>
              <a:defRPr b="0" i="0" sz="1100">
                <a:solidFill>
                  <a:schemeClr val="dk1"/>
                </a:solidFill>
                <a:latin typeface="Times New Roman"/>
                <a:ea typeface="Times New Roman"/>
                <a:cs typeface="Times New Roman"/>
                <a:sym typeface="Times New Roman"/>
              </a:defRPr>
            </a:lvl3pPr>
            <a:lvl4pPr indent="0" lvl="3" marL="12700">
              <a:lnSpc>
                <a:spcPct val="119545"/>
              </a:lnSpc>
              <a:spcBef>
                <a:spcPts val="0"/>
              </a:spcBef>
              <a:buNone/>
              <a:defRPr b="0" i="0" sz="1100">
                <a:solidFill>
                  <a:schemeClr val="dk1"/>
                </a:solidFill>
                <a:latin typeface="Times New Roman"/>
                <a:ea typeface="Times New Roman"/>
                <a:cs typeface="Times New Roman"/>
                <a:sym typeface="Times New Roman"/>
              </a:defRPr>
            </a:lvl4pPr>
            <a:lvl5pPr indent="0" lvl="4" marL="12700">
              <a:lnSpc>
                <a:spcPct val="119545"/>
              </a:lnSpc>
              <a:spcBef>
                <a:spcPts val="0"/>
              </a:spcBef>
              <a:buNone/>
              <a:defRPr b="0" i="0" sz="1100">
                <a:solidFill>
                  <a:schemeClr val="dk1"/>
                </a:solidFill>
                <a:latin typeface="Times New Roman"/>
                <a:ea typeface="Times New Roman"/>
                <a:cs typeface="Times New Roman"/>
                <a:sym typeface="Times New Roman"/>
              </a:defRPr>
            </a:lvl5pPr>
            <a:lvl6pPr indent="0" lvl="5" marL="12700">
              <a:lnSpc>
                <a:spcPct val="119545"/>
              </a:lnSpc>
              <a:spcBef>
                <a:spcPts val="0"/>
              </a:spcBef>
              <a:buNone/>
              <a:defRPr b="0" i="0" sz="1100">
                <a:solidFill>
                  <a:schemeClr val="dk1"/>
                </a:solidFill>
                <a:latin typeface="Times New Roman"/>
                <a:ea typeface="Times New Roman"/>
                <a:cs typeface="Times New Roman"/>
                <a:sym typeface="Times New Roman"/>
              </a:defRPr>
            </a:lvl6pPr>
            <a:lvl7pPr indent="0" lvl="6" marL="12700">
              <a:lnSpc>
                <a:spcPct val="119545"/>
              </a:lnSpc>
              <a:spcBef>
                <a:spcPts val="0"/>
              </a:spcBef>
              <a:buNone/>
              <a:defRPr b="0" i="0" sz="1100">
                <a:solidFill>
                  <a:schemeClr val="dk1"/>
                </a:solidFill>
                <a:latin typeface="Times New Roman"/>
                <a:ea typeface="Times New Roman"/>
                <a:cs typeface="Times New Roman"/>
                <a:sym typeface="Times New Roman"/>
              </a:defRPr>
            </a:lvl7pPr>
            <a:lvl8pPr indent="0" lvl="7" marL="12700">
              <a:lnSpc>
                <a:spcPct val="119545"/>
              </a:lnSpc>
              <a:spcBef>
                <a:spcPts val="0"/>
              </a:spcBef>
              <a:buNone/>
              <a:defRPr b="0" i="0" sz="1100">
                <a:solidFill>
                  <a:schemeClr val="dk1"/>
                </a:solidFill>
                <a:latin typeface="Times New Roman"/>
                <a:ea typeface="Times New Roman"/>
                <a:cs typeface="Times New Roman"/>
                <a:sym typeface="Times New Roman"/>
              </a:defRPr>
            </a:lvl8pPr>
            <a:lvl9pPr indent="0" lvl="8" marL="12700">
              <a:lnSpc>
                <a:spcPct val="119545"/>
              </a:lnSpc>
              <a:spcBef>
                <a:spcPts val="0"/>
              </a:spcBef>
              <a:buNone/>
              <a:defRPr b="0" i="0" sz="1100">
                <a:solidFill>
                  <a:schemeClr val="dk1"/>
                </a:solidFill>
                <a:latin typeface="Times New Roman"/>
                <a:ea typeface="Times New Roman"/>
                <a:cs typeface="Times New Roman"/>
                <a:sym typeface="Times New Roman"/>
              </a:defRPr>
            </a:lvl9pPr>
          </a:lstStyle>
          <a:p>
            <a:pPr indent="0" lvl="0" marL="12700" rtl="0" algn="l">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
        <p:nvSpPr>
          <p:cNvPr id="16" name="Google Shape;16;p108"/>
          <p:cNvSpPr txBox="1"/>
          <p:nvPr>
            <p:ph type="ctrTitle"/>
          </p:nvPr>
        </p:nvSpPr>
        <p:spPr>
          <a:xfrm>
            <a:off x="801807" y="2345059"/>
            <a:ext cx="9087157"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08"/>
          <p:cNvSpPr txBox="1"/>
          <p:nvPr>
            <p:ph idx="1" type="subTitle"/>
          </p:nvPr>
        </p:nvSpPr>
        <p:spPr>
          <a:xfrm>
            <a:off x="1603616" y="4236236"/>
            <a:ext cx="7483542"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08"/>
          <p:cNvSpPr txBox="1"/>
          <p:nvPr>
            <p:ph idx="11" type="ftr"/>
          </p:nvPr>
        </p:nvSpPr>
        <p:spPr>
          <a:xfrm>
            <a:off x="3634863" y="7035179"/>
            <a:ext cx="3421048"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08"/>
          <p:cNvSpPr txBox="1"/>
          <p:nvPr>
            <p:ph idx="10" type="dt"/>
          </p:nvPr>
        </p:nvSpPr>
        <p:spPr>
          <a:xfrm>
            <a:off x="534539" y="7035179"/>
            <a:ext cx="2458877"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08"/>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lvl1pPr indent="0" lvl="0" marL="12700">
              <a:lnSpc>
                <a:spcPct val="119545"/>
              </a:lnSpc>
              <a:spcBef>
                <a:spcPts val="0"/>
              </a:spcBef>
              <a:buNone/>
              <a:defRPr b="0" i="0" sz="1100">
                <a:solidFill>
                  <a:schemeClr val="dk1"/>
                </a:solidFill>
                <a:latin typeface="Times New Roman"/>
                <a:ea typeface="Times New Roman"/>
                <a:cs typeface="Times New Roman"/>
                <a:sym typeface="Times New Roman"/>
              </a:defRPr>
            </a:lvl1pPr>
            <a:lvl2pPr indent="0" lvl="1" marL="12700">
              <a:lnSpc>
                <a:spcPct val="119545"/>
              </a:lnSpc>
              <a:spcBef>
                <a:spcPts val="0"/>
              </a:spcBef>
              <a:buNone/>
              <a:defRPr b="0" i="0" sz="1100">
                <a:solidFill>
                  <a:schemeClr val="dk1"/>
                </a:solidFill>
                <a:latin typeface="Times New Roman"/>
                <a:ea typeface="Times New Roman"/>
                <a:cs typeface="Times New Roman"/>
                <a:sym typeface="Times New Roman"/>
              </a:defRPr>
            </a:lvl2pPr>
            <a:lvl3pPr indent="0" lvl="2" marL="12700">
              <a:lnSpc>
                <a:spcPct val="119545"/>
              </a:lnSpc>
              <a:spcBef>
                <a:spcPts val="0"/>
              </a:spcBef>
              <a:buNone/>
              <a:defRPr b="0" i="0" sz="1100">
                <a:solidFill>
                  <a:schemeClr val="dk1"/>
                </a:solidFill>
                <a:latin typeface="Times New Roman"/>
                <a:ea typeface="Times New Roman"/>
                <a:cs typeface="Times New Roman"/>
                <a:sym typeface="Times New Roman"/>
              </a:defRPr>
            </a:lvl3pPr>
            <a:lvl4pPr indent="0" lvl="3" marL="12700">
              <a:lnSpc>
                <a:spcPct val="119545"/>
              </a:lnSpc>
              <a:spcBef>
                <a:spcPts val="0"/>
              </a:spcBef>
              <a:buNone/>
              <a:defRPr b="0" i="0" sz="1100">
                <a:solidFill>
                  <a:schemeClr val="dk1"/>
                </a:solidFill>
                <a:latin typeface="Times New Roman"/>
                <a:ea typeface="Times New Roman"/>
                <a:cs typeface="Times New Roman"/>
                <a:sym typeface="Times New Roman"/>
              </a:defRPr>
            </a:lvl4pPr>
            <a:lvl5pPr indent="0" lvl="4" marL="12700">
              <a:lnSpc>
                <a:spcPct val="119545"/>
              </a:lnSpc>
              <a:spcBef>
                <a:spcPts val="0"/>
              </a:spcBef>
              <a:buNone/>
              <a:defRPr b="0" i="0" sz="1100">
                <a:solidFill>
                  <a:schemeClr val="dk1"/>
                </a:solidFill>
                <a:latin typeface="Times New Roman"/>
                <a:ea typeface="Times New Roman"/>
                <a:cs typeface="Times New Roman"/>
                <a:sym typeface="Times New Roman"/>
              </a:defRPr>
            </a:lvl5pPr>
            <a:lvl6pPr indent="0" lvl="5" marL="12700">
              <a:lnSpc>
                <a:spcPct val="119545"/>
              </a:lnSpc>
              <a:spcBef>
                <a:spcPts val="0"/>
              </a:spcBef>
              <a:buNone/>
              <a:defRPr b="0" i="0" sz="1100">
                <a:solidFill>
                  <a:schemeClr val="dk1"/>
                </a:solidFill>
                <a:latin typeface="Times New Roman"/>
                <a:ea typeface="Times New Roman"/>
                <a:cs typeface="Times New Roman"/>
                <a:sym typeface="Times New Roman"/>
              </a:defRPr>
            </a:lvl6pPr>
            <a:lvl7pPr indent="0" lvl="6" marL="12700">
              <a:lnSpc>
                <a:spcPct val="119545"/>
              </a:lnSpc>
              <a:spcBef>
                <a:spcPts val="0"/>
              </a:spcBef>
              <a:buNone/>
              <a:defRPr b="0" i="0" sz="1100">
                <a:solidFill>
                  <a:schemeClr val="dk1"/>
                </a:solidFill>
                <a:latin typeface="Times New Roman"/>
                <a:ea typeface="Times New Roman"/>
                <a:cs typeface="Times New Roman"/>
                <a:sym typeface="Times New Roman"/>
              </a:defRPr>
            </a:lvl7pPr>
            <a:lvl8pPr indent="0" lvl="7" marL="12700">
              <a:lnSpc>
                <a:spcPct val="119545"/>
              </a:lnSpc>
              <a:spcBef>
                <a:spcPts val="0"/>
              </a:spcBef>
              <a:buNone/>
              <a:defRPr b="0" i="0" sz="1100">
                <a:solidFill>
                  <a:schemeClr val="dk1"/>
                </a:solidFill>
                <a:latin typeface="Times New Roman"/>
                <a:ea typeface="Times New Roman"/>
                <a:cs typeface="Times New Roman"/>
                <a:sym typeface="Times New Roman"/>
              </a:defRPr>
            </a:lvl8pPr>
            <a:lvl9pPr indent="0" lvl="8" marL="12700">
              <a:lnSpc>
                <a:spcPct val="119545"/>
              </a:lnSpc>
              <a:spcBef>
                <a:spcPts val="0"/>
              </a:spcBef>
              <a:buNone/>
              <a:defRPr b="0" i="0" sz="1100">
                <a:solidFill>
                  <a:schemeClr val="dk1"/>
                </a:solidFill>
                <a:latin typeface="Times New Roman"/>
                <a:ea typeface="Times New Roman"/>
                <a:cs typeface="Times New Roman"/>
                <a:sym typeface="Times New Roman"/>
              </a:defRPr>
            </a:lvl9pPr>
          </a:lstStyle>
          <a:p>
            <a:pPr indent="0" lvl="0" marL="12700" rtl="0" algn="l">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09"/>
          <p:cNvSpPr txBox="1"/>
          <p:nvPr>
            <p:ph type="title"/>
          </p:nvPr>
        </p:nvSpPr>
        <p:spPr>
          <a:xfrm>
            <a:off x="534539" y="302588"/>
            <a:ext cx="9621696"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09"/>
          <p:cNvSpPr txBox="1"/>
          <p:nvPr>
            <p:ph idx="1" type="body"/>
          </p:nvPr>
        </p:nvSpPr>
        <p:spPr>
          <a:xfrm>
            <a:off x="534539" y="1739883"/>
            <a:ext cx="9621696"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 name="Google Shape;24;p109"/>
          <p:cNvSpPr txBox="1"/>
          <p:nvPr>
            <p:ph idx="11" type="ftr"/>
          </p:nvPr>
        </p:nvSpPr>
        <p:spPr>
          <a:xfrm>
            <a:off x="3634863" y="7035179"/>
            <a:ext cx="3421048"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09"/>
          <p:cNvSpPr txBox="1"/>
          <p:nvPr>
            <p:ph idx="10" type="dt"/>
          </p:nvPr>
        </p:nvSpPr>
        <p:spPr>
          <a:xfrm>
            <a:off x="534539" y="7035179"/>
            <a:ext cx="2458877"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09"/>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lvl1pPr indent="0" lvl="0" marL="12700">
              <a:lnSpc>
                <a:spcPct val="119545"/>
              </a:lnSpc>
              <a:spcBef>
                <a:spcPts val="0"/>
              </a:spcBef>
              <a:buNone/>
              <a:defRPr b="0" i="0" sz="1100">
                <a:solidFill>
                  <a:schemeClr val="dk1"/>
                </a:solidFill>
                <a:latin typeface="Times New Roman"/>
                <a:ea typeface="Times New Roman"/>
                <a:cs typeface="Times New Roman"/>
                <a:sym typeface="Times New Roman"/>
              </a:defRPr>
            </a:lvl1pPr>
            <a:lvl2pPr indent="0" lvl="1" marL="12700">
              <a:lnSpc>
                <a:spcPct val="119545"/>
              </a:lnSpc>
              <a:spcBef>
                <a:spcPts val="0"/>
              </a:spcBef>
              <a:buNone/>
              <a:defRPr b="0" i="0" sz="1100">
                <a:solidFill>
                  <a:schemeClr val="dk1"/>
                </a:solidFill>
                <a:latin typeface="Times New Roman"/>
                <a:ea typeface="Times New Roman"/>
                <a:cs typeface="Times New Roman"/>
                <a:sym typeface="Times New Roman"/>
              </a:defRPr>
            </a:lvl2pPr>
            <a:lvl3pPr indent="0" lvl="2" marL="12700">
              <a:lnSpc>
                <a:spcPct val="119545"/>
              </a:lnSpc>
              <a:spcBef>
                <a:spcPts val="0"/>
              </a:spcBef>
              <a:buNone/>
              <a:defRPr b="0" i="0" sz="1100">
                <a:solidFill>
                  <a:schemeClr val="dk1"/>
                </a:solidFill>
                <a:latin typeface="Times New Roman"/>
                <a:ea typeface="Times New Roman"/>
                <a:cs typeface="Times New Roman"/>
                <a:sym typeface="Times New Roman"/>
              </a:defRPr>
            </a:lvl3pPr>
            <a:lvl4pPr indent="0" lvl="3" marL="12700">
              <a:lnSpc>
                <a:spcPct val="119545"/>
              </a:lnSpc>
              <a:spcBef>
                <a:spcPts val="0"/>
              </a:spcBef>
              <a:buNone/>
              <a:defRPr b="0" i="0" sz="1100">
                <a:solidFill>
                  <a:schemeClr val="dk1"/>
                </a:solidFill>
                <a:latin typeface="Times New Roman"/>
                <a:ea typeface="Times New Roman"/>
                <a:cs typeface="Times New Roman"/>
                <a:sym typeface="Times New Roman"/>
              </a:defRPr>
            </a:lvl4pPr>
            <a:lvl5pPr indent="0" lvl="4" marL="12700">
              <a:lnSpc>
                <a:spcPct val="119545"/>
              </a:lnSpc>
              <a:spcBef>
                <a:spcPts val="0"/>
              </a:spcBef>
              <a:buNone/>
              <a:defRPr b="0" i="0" sz="1100">
                <a:solidFill>
                  <a:schemeClr val="dk1"/>
                </a:solidFill>
                <a:latin typeface="Times New Roman"/>
                <a:ea typeface="Times New Roman"/>
                <a:cs typeface="Times New Roman"/>
                <a:sym typeface="Times New Roman"/>
              </a:defRPr>
            </a:lvl5pPr>
            <a:lvl6pPr indent="0" lvl="5" marL="12700">
              <a:lnSpc>
                <a:spcPct val="119545"/>
              </a:lnSpc>
              <a:spcBef>
                <a:spcPts val="0"/>
              </a:spcBef>
              <a:buNone/>
              <a:defRPr b="0" i="0" sz="1100">
                <a:solidFill>
                  <a:schemeClr val="dk1"/>
                </a:solidFill>
                <a:latin typeface="Times New Roman"/>
                <a:ea typeface="Times New Roman"/>
                <a:cs typeface="Times New Roman"/>
                <a:sym typeface="Times New Roman"/>
              </a:defRPr>
            </a:lvl6pPr>
            <a:lvl7pPr indent="0" lvl="6" marL="12700">
              <a:lnSpc>
                <a:spcPct val="119545"/>
              </a:lnSpc>
              <a:spcBef>
                <a:spcPts val="0"/>
              </a:spcBef>
              <a:buNone/>
              <a:defRPr b="0" i="0" sz="1100">
                <a:solidFill>
                  <a:schemeClr val="dk1"/>
                </a:solidFill>
                <a:latin typeface="Times New Roman"/>
                <a:ea typeface="Times New Roman"/>
                <a:cs typeface="Times New Roman"/>
                <a:sym typeface="Times New Roman"/>
              </a:defRPr>
            </a:lvl7pPr>
            <a:lvl8pPr indent="0" lvl="7" marL="12700">
              <a:lnSpc>
                <a:spcPct val="119545"/>
              </a:lnSpc>
              <a:spcBef>
                <a:spcPts val="0"/>
              </a:spcBef>
              <a:buNone/>
              <a:defRPr b="0" i="0" sz="1100">
                <a:solidFill>
                  <a:schemeClr val="dk1"/>
                </a:solidFill>
                <a:latin typeface="Times New Roman"/>
                <a:ea typeface="Times New Roman"/>
                <a:cs typeface="Times New Roman"/>
                <a:sym typeface="Times New Roman"/>
              </a:defRPr>
            </a:lvl8pPr>
            <a:lvl9pPr indent="0" lvl="8" marL="12700">
              <a:lnSpc>
                <a:spcPct val="119545"/>
              </a:lnSpc>
              <a:spcBef>
                <a:spcPts val="0"/>
              </a:spcBef>
              <a:buNone/>
              <a:defRPr b="0" i="0" sz="1100">
                <a:solidFill>
                  <a:schemeClr val="dk1"/>
                </a:solidFill>
                <a:latin typeface="Times New Roman"/>
                <a:ea typeface="Times New Roman"/>
                <a:cs typeface="Times New Roman"/>
                <a:sym typeface="Times New Roman"/>
              </a:defRPr>
            </a:lvl9pPr>
          </a:lstStyle>
          <a:p>
            <a:pPr indent="0" lvl="0" marL="12700" rtl="0" algn="l">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110"/>
          <p:cNvSpPr txBox="1"/>
          <p:nvPr>
            <p:ph type="title"/>
          </p:nvPr>
        </p:nvSpPr>
        <p:spPr>
          <a:xfrm>
            <a:off x="534539" y="302588"/>
            <a:ext cx="9621696"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10"/>
          <p:cNvSpPr txBox="1"/>
          <p:nvPr>
            <p:ph idx="1" type="body"/>
          </p:nvPr>
        </p:nvSpPr>
        <p:spPr>
          <a:xfrm>
            <a:off x="534539" y="1739883"/>
            <a:ext cx="4650485"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110"/>
          <p:cNvSpPr txBox="1"/>
          <p:nvPr>
            <p:ph idx="2" type="body"/>
          </p:nvPr>
        </p:nvSpPr>
        <p:spPr>
          <a:xfrm>
            <a:off x="5505748" y="1739883"/>
            <a:ext cx="4650485"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110"/>
          <p:cNvSpPr txBox="1"/>
          <p:nvPr>
            <p:ph idx="11" type="ftr"/>
          </p:nvPr>
        </p:nvSpPr>
        <p:spPr>
          <a:xfrm>
            <a:off x="3634863" y="7035179"/>
            <a:ext cx="3421048"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10"/>
          <p:cNvSpPr txBox="1"/>
          <p:nvPr>
            <p:ph idx="10" type="dt"/>
          </p:nvPr>
        </p:nvSpPr>
        <p:spPr>
          <a:xfrm>
            <a:off x="534539" y="7035179"/>
            <a:ext cx="2458877"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10"/>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lvl1pPr indent="0" lvl="0" marL="12700">
              <a:lnSpc>
                <a:spcPct val="119545"/>
              </a:lnSpc>
              <a:spcBef>
                <a:spcPts val="0"/>
              </a:spcBef>
              <a:buNone/>
              <a:defRPr b="0" i="0" sz="1100">
                <a:solidFill>
                  <a:schemeClr val="dk1"/>
                </a:solidFill>
                <a:latin typeface="Times New Roman"/>
                <a:ea typeface="Times New Roman"/>
                <a:cs typeface="Times New Roman"/>
                <a:sym typeface="Times New Roman"/>
              </a:defRPr>
            </a:lvl1pPr>
            <a:lvl2pPr indent="0" lvl="1" marL="12700">
              <a:lnSpc>
                <a:spcPct val="119545"/>
              </a:lnSpc>
              <a:spcBef>
                <a:spcPts val="0"/>
              </a:spcBef>
              <a:buNone/>
              <a:defRPr b="0" i="0" sz="1100">
                <a:solidFill>
                  <a:schemeClr val="dk1"/>
                </a:solidFill>
                <a:latin typeface="Times New Roman"/>
                <a:ea typeface="Times New Roman"/>
                <a:cs typeface="Times New Roman"/>
                <a:sym typeface="Times New Roman"/>
              </a:defRPr>
            </a:lvl2pPr>
            <a:lvl3pPr indent="0" lvl="2" marL="12700">
              <a:lnSpc>
                <a:spcPct val="119545"/>
              </a:lnSpc>
              <a:spcBef>
                <a:spcPts val="0"/>
              </a:spcBef>
              <a:buNone/>
              <a:defRPr b="0" i="0" sz="1100">
                <a:solidFill>
                  <a:schemeClr val="dk1"/>
                </a:solidFill>
                <a:latin typeface="Times New Roman"/>
                <a:ea typeface="Times New Roman"/>
                <a:cs typeface="Times New Roman"/>
                <a:sym typeface="Times New Roman"/>
              </a:defRPr>
            </a:lvl3pPr>
            <a:lvl4pPr indent="0" lvl="3" marL="12700">
              <a:lnSpc>
                <a:spcPct val="119545"/>
              </a:lnSpc>
              <a:spcBef>
                <a:spcPts val="0"/>
              </a:spcBef>
              <a:buNone/>
              <a:defRPr b="0" i="0" sz="1100">
                <a:solidFill>
                  <a:schemeClr val="dk1"/>
                </a:solidFill>
                <a:latin typeface="Times New Roman"/>
                <a:ea typeface="Times New Roman"/>
                <a:cs typeface="Times New Roman"/>
                <a:sym typeface="Times New Roman"/>
              </a:defRPr>
            </a:lvl4pPr>
            <a:lvl5pPr indent="0" lvl="4" marL="12700">
              <a:lnSpc>
                <a:spcPct val="119545"/>
              </a:lnSpc>
              <a:spcBef>
                <a:spcPts val="0"/>
              </a:spcBef>
              <a:buNone/>
              <a:defRPr b="0" i="0" sz="1100">
                <a:solidFill>
                  <a:schemeClr val="dk1"/>
                </a:solidFill>
                <a:latin typeface="Times New Roman"/>
                <a:ea typeface="Times New Roman"/>
                <a:cs typeface="Times New Roman"/>
                <a:sym typeface="Times New Roman"/>
              </a:defRPr>
            </a:lvl5pPr>
            <a:lvl6pPr indent="0" lvl="5" marL="12700">
              <a:lnSpc>
                <a:spcPct val="119545"/>
              </a:lnSpc>
              <a:spcBef>
                <a:spcPts val="0"/>
              </a:spcBef>
              <a:buNone/>
              <a:defRPr b="0" i="0" sz="1100">
                <a:solidFill>
                  <a:schemeClr val="dk1"/>
                </a:solidFill>
                <a:latin typeface="Times New Roman"/>
                <a:ea typeface="Times New Roman"/>
                <a:cs typeface="Times New Roman"/>
                <a:sym typeface="Times New Roman"/>
              </a:defRPr>
            </a:lvl6pPr>
            <a:lvl7pPr indent="0" lvl="6" marL="12700">
              <a:lnSpc>
                <a:spcPct val="119545"/>
              </a:lnSpc>
              <a:spcBef>
                <a:spcPts val="0"/>
              </a:spcBef>
              <a:buNone/>
              <a:defRPr b="0" i="0" sz="1100">
                <a:solidFill>
                  <a:schemeClr val="dk1"/>
                </a:solidFill>
                <a:latin typeface="Times New Roman"/>
                <a:ea typeface="Times New Roman"/>
                <a:cs typeface="Times New Roman"/>
                <a:sym typeface="Times New Roman"/>
              </a:defRPr>
            </a:lvl7pPr>
            <a:lvl8pPr indent="0" lvl="7" marL="12700">
              <a:lnSpc>
                <a:spcPct val="119545"/>
              </a:lnSpc>
              <a:spcBef>
                <a:spcPts val="0"/>
              </a:spcBef>
              <a:buNone/>
              <a:defRPr b="0" i="0" sz="1100">
                <a:solidFill>
                  <a:schemeClr val="dk1"/>
                </a:solidFill>
                <a:latin typeface="Times New Roman"/>
                <a:ea typeface="Times New Roman"/>
                <a:cs typeface="Times New Roman"/>
                <a:sym typeface="Times New Roman"/>
              </a:defRPr>
            </a:lvl8pPr>
            <a:lvl9pPr indent="0" lvl="8" marL="12700">
              <a:lnSpc>
                <a:spcPct val="119545"/>
              </a:lnSpc>
              <a:spcBef>
                <a:spcPts val="0"/>
              </a:spcBef>
              <a:buNone/>
              <a:defRPr b="0" i="0" sz="1100">
                <a:solidFill>
                  <a:schemeClr val="dk1"/>
                </a:solidFill>
                <a:latin typeface="Times New Roman"/>
                <a:ea typeface="Times New Roman"/>
                <a:cs typeface="Times New Roman"/>
                <a:sym typeface="Times New Roman"/>
              </a:defRPr>
            </a:lvl9pPr>
          </a:lstStyle>
          <a:p>
            <a:pPr indent="0" lvl="0" marL="12700" rtl="0" algn="l">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111"/>
          <p:cNvSpPr txBox="1"/>
          <p:nvPr>
            <p:ph type="title"/>
          </p:nvPr>
        </p:nvSpPr>
        <p:spPr>
          <a:xfrm>
            <a:off x="534539" y="302588"/>
            <a:ext cx="9621696"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11"/>
          <p:cNvSpPr txBox="1"/>
          <p:nvPr>
            <p:ph idx="11" type="ftr"/>
          </p:nvPr>
        </p:nvSpPr>
        <p:spPr>
          <a:xfrm>
            <a:off x="3634863" y="7035179"/>
            <a:ext cx="3421048"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11"/>
          <p:cNvSpPr txBox="1"/>
          <p:nvPr>
            <p:ph idx="10" type="dt"/>
          </p:nvPr>
        </p:nvSpPr>
        <p:spPr>
          <a:xfrm>
            <a:off x="534539" y="7035179"/>
            <a:ext cx="2458877"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11"/>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lvl1pPr indent="0" lvl="0" marL="12700">
              <a:lnSpc>
                <a:spcPct val="119545"/>
              </a:lnSpc>
              <a:spcBef>
                <a:spcPts val="0"/>
              </a:spcBef>
              <a:buNone/>
              <a:defRPr b="0" i="0" sz="1100">
                <a:solidFill>
                  <a:schemeClr val="dk1"/>
                </a:solidFill>
                <a:latin typeface="Times New Roman"/>
                <a:ea typeface="Times New Roman"/>
                <a:cs typeface="Times New Roman"/>
                <a:sym typeface="Times New Roman"/>
              </a:defRPr>
            </a:lvl1pPr>
            <a:lvl2pPr indent="0" lvl="1" marL="12700">
              <a:lnSpc>
                <a:spcPct val="119545"/>
              </a:lnSpc>
              <a:spcBef>
                <a:spcPts val="0"/>
              </a:spcBef>
              <a:buNone/>
              <a:defRPr b="0" i="0" sz="1100">
                <a:solidFill>
                  <a:schemeClr val="dk1"/>
                </a:solidFill>
                <a:latin typeface="Times New Roman"/>
                <a:ea typeface="Times New Roman"/>
                <a:cs typeface="Times New Roman"/>
                <a:sym typeface="Times New Roman"/>
              </a:defRPr>
            </a:lvl2pPr>
            <a:lvl3pPr indent="0" lvl="2" marL="12700">
              <a:lnSpc>
                <a:spcPct val="119545"/>
              </a:lnSpc>
              <a:spcBef>
                <a:spcPts val="0"/>
              </a:spcBef>
              <a:buNone/>
              <a:defRPr b="0" i="0" sz="1100">
                <a:solidFill>
                  <a:schemeClr val="dk1"/>
                </a:solidFill>
                <a:latin typeface="Times New Roman"/>
                <a:ea typeface="Times New Roman"/>
                <a:cs typeface="Times New Roman"/>
                <a:sym typeface="Times New Roman"/>
              </a:defRPr>
            </a:lvl3pPr>
            <a:lvl4pPr indent="0" lvl="3" marL="12700">
              <a:lnSpc>
                <a:spcPct val="119545"/>
              </a:lnSpc>
              <a:spcBef>
                <a:spcPts val="0"/>
              </a:spcBef>
              <a:buNone/>
              <a:defRPr b="0" i="0" sz="1100">
                <a:solidFill>
                  <a:schemeClr val="dk1"/>
                </a:solidFill>
                <a:latin typeface="Times New Roman"/>
                <a:ea typeface="Times New Roman"/>
                <a:cs typeface="Times New Roman"/>
                <a:sym typeface="Times New Roman"/>
              </a:defRPr>
            </a:lvl4pPr>
            <a:lvl5pPr indent="0" lvl="4" marL="12700">
              <a:lnSpc>
                <a:spcPct val="119545"/>
              </a:lnSpc>
              <a:spcBef>
                <a:spcPts val="0"/>
              </a:spcBef>
              <a:buNone/>
              <a:defRPr b="0" i="0" sz="1100">
                <a:solidFill>
                  <a:schemeClr val="dk1"/>
                </a:solidFill>
                <a:latin typeface="Times New Roman"/>
                <a:ea typeface="Times New Roman"/>
                <a:cs typeface="Times New Roman"/>
                <a:sym typeface="Times New Roman"/>
              </a:defRPr>
            </a:lvl5pPr>
            <a:lvl6pPr indent="0" lvl="5" marL="12700">
              <a:lnSpc>
                <a:spcPct val="119545"/>
              </a:lnSpc>
              <a:spcBef>
                <a:spcPts val="0"/>
              </a:spcBef>
              <a:buNone/>
              <a:defRPr b="0" i="0" sz="1100">
                <a:solidFill>
                  <a:schemeClr val="dk1"/>
                </a:solidFill>
                <a:latin typeface="Times New Roman"/>
                <a:ea typeface="Times New Roman"/>
                <a:cs typeface="Times New Roman"/>
                <a:sym typeface="Times New Roman"/>
              </a:defRPr>
            </a:lvl6pPr>
            <a:lvl7pPr indent="0" lvl="6" marL="12700">
              <a:lnSpc>
                <a:spcPct val="119545"/>
              </a:lnSpc>
              <a:spcBef>
                <a:spcPts val="0"/>
              </a:spcBef>
              <a:buNone/>
              <a:defRPr b="0" i="0" sz="1100">
                <a:solidFill>
                  <a:schemeClr val="dk1"/>
                </a:solidFill>
                <a:latin typeface="Times New Roman"/>
                <a:ea typeface="Times New Roman"/>
                <a:cs typeface="Times New Roman"/>
                <a:sym typeface="Times New Roman"/>
              </a:defRPr>
            </a:lvl7pPr>
            <a:lvl8pPr indent="0" lvl="7" marL="12700">
              <a:lnSpc>
                <a:spcPct val="119545"/>
              </a:lnSpc>
              <a:spcBef>
                <a:spcPts val="0"/>
              </a:spcBef>
              <a:buNone/>
              <a:defRPr b="0" i="0" sz="1100">
                <a:solidFill>
                  <a:schemeClr val="dk1"/>
                </a:solidFill>
                <a:latin typeface="Times New Roman"/>
                <a:ea typeface="Times New Roman"/>
                <a:cs typeface="Times New Roman"/>
                <a:sym typeface="Times New Roman"/>
              </a:defRPr>
            </a:lvl8pPr>
            <a:lvl9pPr indent="0" lvl="8" marL="12700">
              <a:lnSpc>
                <a:spcPct val="119545"/>
              </a:lnSpc>
              <a:spcBef>
                <a:spcPts val="0"/>
              </a:spcBef>
              <a:buNone/>
              <a:defRPr b="0" i="0" sz="1100">
                <a:solidFill>
                  <a:schemeClr val="dk1"/>
                </a:solidFill>
                <a:latin typeface="Times New Roman"/>
                <a:ea typeface="Times New Roman"/>
                <a:cs typeface="Times New Roman"/>
                <a:sym typeface="Times New Roman"/>
              </a:defRPr>
            </a:lvl9pPr>
          </a:lstStyle>
          <a:p>
            <a:pPr indent="0" lvl="0" marL="12700" rtl="0" algn="l">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6"/>
          <p:cNvSpPr txBox="1"/>
          <p:nvPr>
            <p:ph type="title"/>
          </p:nvPr>
        </p:nvSpPr>
        <p:spPr>
          <a:xfrm>
            <a:off x="534539" y="302588"/>
            <a:ext cx="9621696" cy="27699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06"/>
          <p:cNvSpPr txBox="1"/>
          <p:nvPr>
            <p:ph idx="1" type="body"/>
          </p:nvPr>
        </p:nvSpPr>
        <p:spPr>
          <a:xfrm>
            <a:off x="534539" y="1739883"/>
            <a:ext cx="9621696" cy="276999"/>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106"/>
          <p:cNvSpPr txBox="1"/>
          <p:nvPr>
            <p:ph idx="11" type="ftr"/>
          </p:nvPr>
        </p:nvSpPr>
        <p:spPr>
          <a:xfrm>
            <a:off x="3634863" y="7035179"/>
            <a:ext cx="3421048"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06"/>
          <p:cNvSpPr txBox="1"/>
          <p:nvPr>
            <p:ph idx="10" type="dt"/>
          </p:nvPr>
        </p:nvSpPr>
        <p:spPr>
          <a:xfrm>
            <a:off x="534539" y="7035179"/>
            <a:ext cx="2458877"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106"/>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lvl1pPr indent="0" lvl="0" marL="12700">
              <a:lnSpc>
                <a:spcPct val="119545"/>
              </a:lnSpc>
              <a:spcBef>
                <a:spcPts val="0"/>
              </a:spcBef>
              <a:buNone/>
              <a:defRPr b="0" i="0" sz="1100">
                <a:solidFill>
                  <a:schemeClr val="dk1"/>
                </a:solidFill>
                <a:latin typeface="Times New Roman"/>
                <a:ea typeface="Times New Roman"/>
                <a:cs typeface="Times New Roman"/>
                <a:sym typeface="Times New Roman"/>
              </a:defRPr>
            </a:lvl1pPr>
            <a:lvl2pPr indent="0" lvl="1" marL="12700">
              <a:lnSpc>
                <a:spcPct val="119545"/>
              </a:lnSpc>
              <a:spcBef>
                <a:spcPts val="0"/>
              </a:spcBef>
              <a:buNone/>
              <a:defRPr b="0" i="0" sz="1100">
                <a:solidFill>
                  <a:schemeClr val="dk1"/>
                </a:solidFill>
                <a:latin typeface="Times New Roman"/>
                <a:ea typeface="Times New Roman"/>
                <a:cs typeface="Times New Roman"/>
                <a:sym typeface="Times New Roman"/>
              </a:defRPr>
            </a:lvl2pPr>
            <a:lvl3pPr indent="0" lvl="2" marL="12700">
              <a:lnSpc>
                <a:spcPct val="119545"/>
              </a:lnSpc>
              <a:spcBef>
                <a:spcPts val="0"/>
              </a:spcBef>
              <a:buNone/>
              <a:defRPr b="0" i="0" sz="1100">
                <a:solidFill>
                  <a:schemeClr val="dk1"/>
                </a:solidFill>
                <a:latin typeface="Times New Roman"/>
                <a:ea typeface="Times New Roman"/>
                <a:cs typeface="Times New Roman"/>
                <a:sym typeface="Times New Roman"/>
              </a:defRPr>
            </a:lvl3pPr>
            <a:lvl4pPr indent="0" lvl="3" marL="12700">
              <a:lnSpc>
                <a:spcPct val="119545"/>
              </a:lnSpc>
              <a:spcBef>
                <a:spcPts val="0"/>
              </a:spcBef>
              <a:buNone/>
              <a:defRPr b="0" i="0" sz="1100">
                <a:solidFill>
                  <a:schemeClr val="dk1"/>
                </a:solidFill>
                <a:latin typeface="Times New Roman"/>
                <a:ea typeface="Times New Roman"/>
                <a:cs typeface="Times New Roman"/>
                <a:sym typeface="Times New Roman"/>
              </a:defRPr>
            </a:lvl4pPr>
            <a:lvl5pPr indent="0" lvl="4" marL="12700">
              <a:lnSpc>
                <a:spcPct val="119545"/>
              </a:lnSpc>
              <a:spcBef>
                <a:spcPts val="0"/>
              </a:spcBef>
              <a:buNone/>
              <a:defRPr b="0" i="0" sz="1100">
                <a:solidFill>
                  <a:schemeClr val="dk1"/>
                </a:solidFill>
                <a:latin typeface="Times New Roman"/>
                <a:ea typeface="Times New Roman"/>
                <a:cs typeface="Times New Roman"/>
                <a:sym typeface="Times New Roman"/>
              </a:defRPr>
            </a:lvl5pPr>
            <a:lvl6pPr indent="0" lvl="5" marL="12700">
              <a:lnSpc>
                <a:spcPct val="119545"/>
              </a:lnSpc>
              <a:spcBef>
                <a:spcPts val="0"/>
              </a:spcBef>
              <a:buNone/>
              <a:defRPr b="0" i="0" sz="1100">
                <a:solidFill>
                  <a:schemeClr val="dk1"/>
                </a:solidFill>
                <a:latin typeface="Times New Roman"/>
                <a:ea typeface="Times New Roman"/>
                <a:cs typeface="Times New Roman"/>
                <a:sym typeface="Times New Roman"/>
              </a:defRPr>
            </a:lvl6pPr>
            <a:lvl7pPr indent="0" lvl="6" marL="12700">
              <a:lnSpc>
                <a:spcPct val="119545"/>
              </a:lnSpc>
              <a:spcBef>
                <a:spcPts val="0"/>
              </a:spcBef>
              <a:buNone/>
              <a:defRPr b="0" i="0" sz="1100">
                <a:solidFill>
                  <a:schemeClr val="dk1"/>
                </a:solidFill>
                <a:latin typeface="Times New Roman"/>
                <a:ea typeface="Times New Roman"/>
                <a:cs typeface="Times New Roman"/>
                <a:sym typeface="Times New Roman"/>
              </a:defRPr>
            </a:lvl7pPr>
            <a:lvl8pPr indent="0" lvl="7" marL="12700">
              <a:lnSpc>
                <a:spcPct val="119545"/>
              </a:lnSpc>
              <a:spcBef>
                <a:spcPts val="0"/>
              </a:spcBef>
              <a:buNone/>
              <a:defRPr b="0" i="0" sz="1100">
                <a:solidFill>
                  <a:schemeClr val="dk1"/>
                </a:solidFill>
                <a:latin typeface="Times New Roman"/>
                <a:ea typeface="Times New Roman"/>
                <a:cs typeface="Times New Roman"/>
                <a:sym typeface="Times New Roman"/>
              </a:defRPr>
            </a:lvl8pPr>
            <a:lvl9pPr indent="0" lvl="8" marL="12700">
              <a:lnSpc>
                <a:spcPct val="119545"/>
              </a:lnSpc>
              <a:spcBef>
                <a:spcPts val="0"/>
              </a:spcBef>
              <a:buNone/>
              <a:defRPr b="0" i="0" sz="1100">
                <a:solidFill>
                  <a:schemeClr val="dk1"/>
                </a:solidFill>
                <a:latin typeface="Times New Roman"/>
                <a:ea typeface="Times New Roman"/>
                <a:cs typeface="Times New Roman"/>
                <a:sym typeface="Times New Roman"/>
              </a:defRPr>
            </a:lvl9pPr>
          </a:lstStyle>
          <a:p>
            <a:pPr indent="0" lvl="0" marL="12700" rtl="0" algn="l">
              <a:spcBef>
                <a:spcPts val="0"/>
              </a:spcBef>
              <a:spcAft>
                <a:spcPts val="0"/>
              </a:spcAft>
              <a:buNone/>
            </a:pPr>
            <a:r>
              <a:rPr lang="en-US"/>
              <a:t>Page </a:t>
            </a: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4.jpg"/><Relationship Id="rId5" Type="http://schemas.openxmlformats.org/officeDocument/2006/relationships/image" Target="../media/image1.jpg"/><Relationship Id="rId6" Type="http://schemas.openxmlformats.org/officeDocument/2006/relationships/image" Target="../media/image2.jpg"/><Relationship Id="rId7" Type="http://schemas.openxmlformats.org/officeDocument/2006/relationships/image" Target="../media/image9.jpg"/><Relationship Id="rId8" Type="http://schemas.openxmlformats.org/officeDocument/2006/relationships/image" Target="../media/image3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jpg"/><Relationship Id="rId4" Type="http://schemas.openxmlformats.org/officeDocument/2006/relationships/image" Target="../media/image17.png"/><Relationship Id="rId5"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jpg"/><Relationship Id="rId4" Type="http://schemas.openxmlformats.org/officeDocument/2006/relationships/image" Target="../media/image29.jpg"/><Relationship Id="rId5" Type="http://schemas.openxmlformats.org/officeDocument/2006/relationships/image" Target="../media/image3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7.jpg"/><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3.png"/><Relationship Id="rId4" Type="http://schemas.openxmlformats.org/officeDocument/2006/relationships/image" Target="../media/image28.jpg"/><Relationship Id="rId5" Type="http://schemas.openxmlformats.org/officeDocument/2006/relationships/image" Target="../media/image3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6.jpg"/><Relationship Id="rId4" Type="http://schemas.openxmlformats.org/officeDocument/2006/relationships/image" Target="../media/image4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0.jpg"/><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3.jpg"/><Relationship Id="rId4" Type="http://schemas.openxmlformats.org/officeDocument/2006/relationships/image" Target="../media/image4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51.png"/><Relationship Id="rId4" Type="http://schemas.openxmlformats.org/officeDocument/2006/relationships/image" Target="../media/image47.png"/><Relationship Id="rId5" Type="http://schemas.openxmlformats.org/officeDocument/2006/relationships/image" Target="../media/image49.png"/><Relationship Id="rId6" Type="http://schemas.openxmlformats.org/officeDocument/2006/relationships/image" Target="../media/image48.png"/><Relationship Id="rId7" Type="http://schemas.openxmlformats.org/officeDocument/2006/relationships/image" Target="../media/image50.png"/><Relationship Id="rId8"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1" Type="http://schemas.openxmlformats.org/officeDocument/2006/relationships/image" Target="../media/image58.png"/><Relationship Id="rId10" Type="http://schemas.openxmlformats.org/officeDocument/2006/relationships/image" Target="../media/image53.png"/><Relationship Id="rId13" Type="http://schemas.openxmlformats.org/officeDocument/2006/relationships/image" Target="../media/image66.png"/><Relationship Id="rId12" Type="http://schemas.openxmlformats.org/officeDocument/2006/relationships/image" Target="../media/image63.png"/><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54.png"/><Relationship Id="rId4" Type="http://schemas.openxmlformats.org/officeDocument/2006/relationships/image" Target="../media/image59.png"/><Relationship Id="rId9" Type="http://schemas.openxmlformats.org/officeDocument/2006/relationships/image" Target="../media/image61.png"/><Relationship Id="rId15" Type="http://schemas.openxmlformats.org/officeDocument/2006/relationships/image" Target="../media/image77.png"/><Relationship Id="rId14" Type="http://schemas.openxmlformats.org/officeDocument/2006/relationships/image" Target="../media/image65.png"/><Relationship Id="rId17" Type="http://schemas.openxmlformats.org/officeDocument/2006/relationships/image" Target="../media/image67.png"/><Relationship Id="rId16" Type="http://schemas.openxmlformats.org/officeDocument/2006/relationships/image" Target="../media/image62.png"/><Relationship Id="rId5" Type="http://schemas.openxmlformats.org/officeDocument/2006/relationships/image" Target="../media/image52.png"/><Relationship Id="rId19" Type="http://schemas.openxmlformats.org/officeDocument/2006/relationships/image" Target="../media/image73.png"/><Relationship Id="rId6" Type="http://schemas.openxmlformats.org/officeDocument/2006/relationships/image" Target="../media/image56.png"/><Relationship Id="rId18" Type="http://schemas.openxmlformats.org/officeDocument/2006/relationships/image" Target="../media/image64.png"/><Relationship Id="rId7" Type="http://schemas.openxmlformats.org/officeDocument/2006/relationships/image" Target="../media/image60.png"/><Relationship Id="rId8" Type="http://schemas.openxmlformats.org/officeDocument/2006/relationships/image" Target="../media/image5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1" Type="http://schemas.openxmlformats.org/officeDocument/2006/relationships/image" Target="../media/image79.png"/><Relationship Id="rId10" Type="http://schemas.openxmlformats.org/officeDocument/2006/relationships/image" Target="../media/image82.png"/><Relationship Id="rId13" Type="http://schemas.openxmlformats.org/officeDocument/2006/relationships/image" Target="../media/image72.png"/><Relationship Id="rId12" Type="http://schemas.openxmlformats.org/officeDocument/2006/relationships/image" Target="../media/image94.png"/><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70.png"/><Relationship Id="rId4" Type="http://schemas.openxmlformats.org/officeDocument/2006/relationships/image" Target="../media/image68.png"/><Relationship Id="rId9" Type="http://schemas.openxmlformats.org/officeDocument/2006/relationships/image" Target="../media/image88.png"/><Relationship Id="rId5" Type="http://schemas.openxmlformats.org/officeDocument/2006/relationships/image" Target="../media/image69.png"/><Relationship Id="rId6" Type="http://schemas.openxmlformats.org/officeDocument/2006/relationships/image" Target="../media/image71.png"/><Relationship Id="rId7" Type="http://schemas.openxmlformats.org/officeDocument/2006/relationships/image" Target="../media/image91.png"/><Relationship Id="rId8" Type="http://schemas.openxmlformats.org/officeDocument/2006/relationships/image" Target="../media/image8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7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20" Type="http://schemas.openxmlformats.org/officeDocument/2006/relationships/image" Target="../media/image93.png"/><Relationship Id="rId11" Type="http://schemas.openxmlformats.org/officeDocument/2006/relationships/image" Target="../media/image92.png"/><Relationship Id="rId22" Type="http://schemas.openxmlformats.org/officeDocument/2006/relationships/image" Target="../media/image102.png"/><Relationship Id="rId10" Type="http://schemas.openxmlformats.org/officeDocument/2006/relationships/image" Target="../media/image81.png"/><Relationship Id="rId21" Type="http://schemas.openxmlformats.org/officeDocument/2006/relationships/image" Target="../media/image99.png"/><Relationship Id="rId13" Type="http://schemas.openxmlformats.org/officeDocument/2006/relationships/image" Target="../media/image83.png"/><Relationship Id="rId12" Type="http://schemas.openxmlformats.org/officeDocument/2006/relationships/image" Target="../media/image100.png"/><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74.png"/><Relationship Id="rId4" Type="http://schemas.openxmlformats.org/officeDocument/2006/relationships/image" Target="../media/image76.png"/><Relationship Id="rId9" Type="http://schemas.openxmlformats.org/officeDocument/2006/relationships/image" Target="../media/image85.png"/><Relationship Id="rId15" Type="http://schemas.openxmlformats.org/officeDocument/2006/relationships/image" Target="../media/image98.png"/><Relationship Id="rId14" Type="http://schemas.openxmlformats.org/officeDocument/2006/relationships/image" Target="../media/image116.png"/><Relationship Id="rId17" Type="http://schemas.openxmlformats.org/officeDocument/2006/relationships/image" Target="../media/image90.png"/><Relationship Id="rId16" Type="http://schemas.openxmlformats.org/officeDocument/2006/relationships/image" Target="../media/image95.png"/><Relationship Id="rId5" Type="http://schemas.openxmlformats.org/officeDocument/2006/relationships/image" Target="../media/image78.png"/><Relationship Id="rId19" Type="http://schemas.openxmlformats.org/officeDocument/2006/relationships/image" Target="../media/image96.png"/><Relationship Id="rId6" Type="http://schemas.openxmlformats.org/officeDocument/2006/relationships/image" Target="../media/image80.png"/><Relationship Id="rId18" Type="http://schemas.openxmlformats.org/officeDocument/2006/relationships/image" Target="../media/image97.png"/><Relationship Id="rId7" Type="http://schemas.openxmlformats.org/officeDocument/2006/relationships/image" Target="../media/image86.png"/><Relationship Id="rId8" Type="http://schemas.openxmlformats.org/officeDocument/2006/relationships/image" Target="../media/image8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0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0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0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08.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22.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121.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0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17.jpg"/><Relationship Id="rId4" Type="http://schemas.openxmlformats.org/officeDocument/2006/relationships/image" Target="../media/image101.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19.jpg"/><Relationship Id="rId4" Type="http://schemas.openxmlformats.org/officeDocument/2006/relationships/image" Target="../media/image11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113.jpg"/><Relationship Id="rId4" Type="http://schemas.openxmlformats.org/officeDocument/2006/relationships/image" Target="../media/image114.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115.png"/><Relationship Id="rId4" Type="http://schemas.openxmlformats.org/officeDocument/2006/relationships/image" Target="../media/image106.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18.png"/><Relationship Id="rId4" Type="http://schemas.openxmlformats.org/officeDocument/2006/relationships/image" Target="../media/image129.png"/><Relationship Id="rId5" Type="http://schemas.openxmlformats.org/officeDocument/2006/relationships/image" Target="../media/image12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123.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109.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126.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149.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137.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138.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125.png"/><Relationship Id="rId4" Type="http://schemas.openxmlformats.org/officeDocument/2006/relationships/image" Target="../media/image132.png"/><Relationship Id="rId5" Type="http://schemas.openxmlformats.org/officeDocument/2006/relationships/image" Target="../media/image127.png"/><Relationship Id="rId6" Type="http://schemas.openxmlformats.org/officeDocument/2006/relationships/image" Target="../media/image130.png"/><Relationship Id="rId7" Type="http://schemas.openxmlformats.org/officeDocument/2006/relationships/image" Target="../media/image124.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135.jpg"/><Relationship Id="rId4" Type="http://schemas.openxmlformats.org/officeDocument/2006/relationships/image" Target="../media/image128.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140.png"/><Relationship Id="rId4" Type="http://schemas.openxmlformats.org/officeDocument/2006/relationships/image" Target="../media/image136.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13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141.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14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134.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152.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131.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15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145.jpg"/><Relationship Id="rId4" Type="http://schemas.openxmlformats.org/officeDocument/2006/relationships/image" Target="../media/image148.jpg"/><Relationship Id="rId5" Type="http://schemas.openxmlformats.org/officeDocument/2006/relationships/image" Target="../media/image139.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161.png"/><Relationship Id="rId4" Type="http://schemas.openxmlformats.org/officeDocument/2006/relationships/image" Target="../media/image143.jpg"/><Relationship Id="rId5" Type="http://schemas.openxmlformats.org/officeDocument/2006/relationships/image" Target="../media/image156.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153.jpg"/><Relationship Id="rId4" Type="http://schemas.openxmlformats.org/officeDocument/2006/relationships/image" Target="../media/image146.png"/><Relationship Id="rId5" Type="http://schemas.openxmlformats.org/officeDocument/2006/relationships/image" Target="../media/image14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157.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147.jpg"/><Relationship Id="rId4" Type="http://schemas.openxmlformats.org/officeDocument/2006/relationships/image" Target="../media/image15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159.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15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150.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160.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154.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 name="Shape 42"/>
        <p:cNvGrpSpPr/>
        <p:nvPr/>
      </p:nvGrpSpPr>
      <p:grpSpPr>
        <a:xfrm>
          <a:off x="0" y="0"/>
          <a:ext cx="0" cy="0"/>
          <a:chOff x="0" y="0"/>
          <a:chExt cx="0" cy="0"/>
        </a:xfrm>
      </p:grpSpPr>
      <p:sp>
        <p:nvSpPr>
          <p:cNvPr id="43" name="Google Shape;43;p1"/>
          <p:cNvSpPr txBox="1"/>
          <p:nvPr/>
        </p:nvSpPr>
        <p:spPr>
          <a:xfrm>
            <a:off x="2776190" y="3591870"/>
            <a:ext cx="4892981" cy="1114921"/>
          </a:xfrm>
          <a:prstGeom prst="rect">
            <a:avLst/>
          </a:prstGeom>
          <a:noFill/>
          <a:ln>
            <a:noFill/>
          </a:ln>
        </p:spPr>
        <p:txBody>
          <a:bodyPr anchorCtr="0" anchor="t" bIns="0" lIns="0" spcFirstLastPara="1" rIns="0" wrap="square" tIns="12700">
            <a:spAutoFit/>
          </a:bodyPr>
          <a:lstStyle/>
          <a:p>
            <a:pPr indent="664210" lvl="0" marL="12700" marR="5080" rtl="0" algn="ctr">
              <a:lnSpc>
                <a:spcPct val="135000"/>
              </a:lnSpc>
              <a:spcBef>
                <a:spcPts val="0"/>
              </a:spcBef>
              <a:spcAft>
                <a:spcPts val="0"/>
              </a:spcAft>
              <a:buNone/>
            </a:pPr>
            <a:r>
              <a:rPr b="1" lang="en-US" sz="2800">
                <a:latin typeface="Times New Roman"/>
                <a:ea typeface="Times New Roman"/>
                <a:cs typeface="Times New Roman"/>
                <a:sym typeface="Times New Roman"/>
              </a:rPr>
              <a:t>Lab Manual On Machine Shop Practice</a:t>
            </a:r>
            <a:endParaRPr sz="2800">
              <a:latin typeface="Times New Roman"/>
              <a:ea typeface="Times New Roman"/>
              <a:cs typeface="Times New Roman"/>
              <a:sym typeface="Times New Roman"/>
            </a:endParaRPr>
          </a:p>
        </p:txBody>
      </p:sp>
      <p:grpSp>
        <p:nvGrpSpPr>
          <p:cNvPr id="44" name="Google Shape;44;p1"/>
          <p:cNvGrpSpPr/>
          <p:nvPr/>
        </p:nvGrpSpPr>
        <p:grpSpPr>
          <a:xfrm>
            <a:off x="6024173" y="5384688"/>
            <a:ext cx="1787719" cy="159470"/>
            <a:chOff x="4261611" y="7611744"/>
            <a:chExt cx="1264665" cy="225425"/>
          </a:xfrm>
        </p:grpSpPr>
        <p:pic>
          <p:nvPicPr>
            <p:cNvPr id="45" name="Google Shape;45;p1"/>
            <p:cNvPicPr preferRelativeResize="0"/>
            <p:nvPr/>
          </p:nvPicPr>
          <p:blipFill rotWithShape="1">
            <a:blip r:embed="rId3">
              <a:alphaModFix/>
            </a:blip>
            <a:srcRect b="0" l="0" r="0" t="0"/>
            <a:stretch/>
          </p:blipFill>
          <p:spPr>
            <a:xfrm>
              <a:off x="4261611" y="7611744"/>
              <a:ext cx="929135" cy="225425"/>
            </a:xfrm>
            <a:prstGeom prst="rect">
              <a:avLst/>
            </a:prstGeom>
            <a:noFill/>
            <a:ln>
              <a:noFill/>
            </a:ln>
          </p:spPr>
        </p:pic>
        <p:pic>
          <p:nvPicPr>
            <p:cNvPr id="46" name="Google Shape;46;p1"/>
            <p:cNvPicPr preferRelativeResize="0"/>
            <p:nvPr/>
          </p:nvPicPr>
          <p:blipFill rotWithShape="1">
            <a:blip r:embed="rId4">
              <a:alphaModFix/>
            </a:blip>
            <a:srcRect b="0" l="0" r="0" t="0"/>
            <a:stretch/>
          </p:blipFill>
          <p:spPr>
            <a:xfrm>
              <a:off x="5231218" y="7611744"/>
              <a:ext cx="295058" cy="225425"/>
            </a:xfrm>
            <a:prstGeom prst="rect">
              <a:avLst/>
            </a:prstGeom>
            <a:noFill/>
            <a:ln>
              <a:noFill/>
            </a:ln>
          </p:spPr>
        </p:pic>
      </p:grpSp>
      <p:grpSp>
        <p:nvGrpSpPr>
          <p:cNvPr id="47" name="Google Shape;47;p1"/>
          <p:cNvGrpSpPr/>
          <p:nvPr/>
        </p:nvGrpSpPr>
        <p:grpSpPr>
          <a:xfrm>
            <a:off x="5991681" y="5690151"/>
            <a:ext cx="2534906" cy="138357"/>
            <a:chOff x="4238625" y="8043544"/>
            <a:chExt cx="1793239" cy="195580"/>
          </a:xfrm>
        </p:grpSpPr>
        <p:pic>
          <p:nvPicPr>
            <p:cNvPr id="48" name="Google Shape;48;p1"/>
            <p:cNvPicPr preferRelativeResize="0"/>
            <p:nvPr/>
          </p:nvPicPr>
          <p:blipFill rotWithShape="1">
            <a:blip r:embed="rId5">
              <a:alphaModFix/>
            </a:blip>
            <a:srcRect b="0" l="0" r="0" t="0"/>
            <a:stretch/>
          </p:blipFill>
          <p:spPr>
            <a:xfrm>
              <a:off x="4238625" y="8043544"/>
              <a:ext cx="833364" cy="195580"/>
            </a:xfrm>
            <a:prstGeom prst="rect">
              <a:avLst/>
            </a:prstGeom>
            <a:noFill/>
            <a:ln>
              <a:noFill/>
            </a:ln>
          </p:spPr>
        </p:pic>
        <p:pic>
          <p:nvPicPr>
            <p:cNvPr id="49" name="Google Shape;49;p1"/>
            <p:cNvPicPr preferRelativeResize="0"/>
            <p:nvPr/>
          </p:nvPicPr>
          <p:blipFill rotWithShape="1">
            <a:blip r:embed="rId6">
              <a:alphaModFix/>
            </a:blip>
            <a:srcRect b="0" l="0" r="0" t="0"/>
            <a:stretch/>
          </p:blipFill>
          <p:spPr>
            <a:xfrm>
              <a:off x="5107660" y="8046719"/>
              <a:ext cx="924204" cy="192405"/>
            </a:xfrm>
            <a:prstGeom prst="rect">
              <a:avLst/>
            </a:prstGeom>
            <a:noFill/>
            <a:ln>
              <a:noFill/>
            </a:ln>
          </p:spPr>
        </p:pic>
      </p:grpSp>
      <p:pic>
        <p:nvPicPr>
          <p:cNvPr id="50" name="Google Shape;50;p1"/>
          <p:cNvPicPr preferRelativeResize="0"/>
          <p:nvPr/>
        </p:nvPicPr>
        <p:blipFill rotWithShape="1">
          <a:blip r:embed="rId7">
            <a:alphaModFix/>
          </a:blip>
          <a:srcRect b="0" l="0" r="0" t="0"/>
          <a:stretch/>
        </p:blipFill>
        <p:spPr>
          <a:xfrm>
            <a:off x="6010530" y="5999657"/>
            <a:ext cx="1852707" cy="159470"/>
          </a:xfrm>
          <a:prstGeom prst="rect">
            <a:avLst/>
          </a:prstGeom>
          <a:noFill/>
          <a:ln>
            <a:noFill/>
          </a:ln>
        </p:spPr>
      </p:pic>
      <p:pic>
        <p:nvPicPr>
          <p:cNvPr id="51" name="Google Shape;51;p1"/>
          <p:cNvPicPr preferRelativeResize="0"/>
          <p:nvPr/>
        </p:nvPicPr>
        <p:blipFill rotWithShape="1">
          <a:blip r:embed="rId8">
            <a:alphaModFix/>
          </a:blip>
          <a:srcRect b="0" l="0" r="0" t="0"/>
          <a:stretch/>
        </p:blipFill>
        <p:spPr>
          <a:xfrm>
            <a:off x="882818" y="584200"/>
            <a:ext cx="8679723" cy="244837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0"/>
          <p:cNvSpPr txBox="1"/>
          <p:nvPr/>
        </p:nvSpPr>
        <p:spPr>
          <a:xfrm>
            <a:off x="1235075" y="3403600"/>
            <a:ext cx="8839200" cy="3251018"/>
          </a:xfrm>
          <a:prstGeom prst="rect">
            <a:avLst/>
          </a:prstGeom>
          <a:noFill/>
          <a:ln>
            <a:noFill/>
          </a:ln>
        </p:spPr>
        <p:txBody>
          <a:bodyPr anchorCtr="0" anchor="t" bIns="0" lIns="0" spcFirstLastPara="1" rIns="0" wrap="square" tIns="12700">
            <a:spAutoFit/>
          </a:bodyPr>
          <a:lstStyle/>
          <a:p>
            <a:pPr indent="0" lvl="0" marL="0" marR="27940" rtl="0" algn="ctr">
              <a:lnSpc>
                <a:spcPct val="100000"/>
              </a:lnSpc>
              <a:spcBef>
                <a:spcPts val="0"/>
              </a:spcBef>
              <a:spcAft>
                <a:spcPts val="0"/>
              </a:spcAft>
              <a:buNone/>
            </a:pPr>
            <a:r>
              <a:rPr lang="en-US" sz="1600">
                <a:latin typeface="Times New Roman"/>
                <a:ea typeface="Times New Roman"/>
                <a:cs typeface="Times New Roman"/>
                <a:sym typeface="Times New Roman"/>
              </a:rPr>
              <a:t>Fig. 2 Micrometer</a:t>
            </a:r>
            <a:endParaRPr sz="1600">
              <a:latin typeface="Times New Roman"/>
              <a:ea typeface="Times New Roman"/>
              <a:cs typeface="Times New Roman"/>
              <a:sym typeface="Times New Roman"/>
            </a:endParaRPr>
          </a:p>
          <a:p>
            <a:pPr indent="0" lvl="0" marL="0" rtl="0" algn="l">
              <a:lnSpc>
                <a:spcPct val="100000"/>
              </a:lnSpc>
              <a:spcBef>
                <a:spcPts val="1305"/>
              </a:spcBef>
              <a:spcAft>
                <a:spcPts val="0"/>
              </a:spcAft>
              <a:buNone/>
            </a:pPr>
            <a:r>
              <a:t/>
            </a:r>
            <a:endParaRPr sz="1600">
              <a:latin typeface="Times New Roman"/>
              <a:ea typeface="Times New Roman"/>
              <a:cs typeface="Times New Roman"/>
              <a:sym typeface="Times New Roman"/>
            </a:endParaRPr>
          </a:p>
          <a:p>
            <a:pPr indent="-181610" lvl="0" marL="194310" rtl="0" algn="l">
              <a:lnSpc>
                <a:spcPct val="100000"/>
              </a:lnSpc>
              <a:spcBef>
                <a:spcPts val="0"/>
              </a:spcBef>
              <a:spcAft>
                <a:spcPts val="0"/>
              </a:spcAft>
              <a:buSzPts val="1600"/>
              <a:buFont typeface="Times New Roman"/>
              <a:buAutoNum type="romanLcParenBoth"/>
            </a:pPr>
            <a:r>
              <a:rPr lang="en-US" sz="1600">
                <a:latin typeface="Times New Roman"/>
                <a:ea typeface="Times New Roman"/>
                <a:cs typeface="Times New Roman"/>
                <a:sym typeface="Times New Roman"/>
              </a:rPr>
              <a:t>The last whole number of millimeters that is visible in the top row near the thimble (A)</a:t>
            </a:r>
            <a:endParaRPr sz="1600">
              <a:latin typeface="Times New Roman"/>
              <a:ea typeface="Times New Roman"/>
              <a:cs typeface="Times New Roman"/>
              <a:sym typeface="Times New Roman"/>
            </a:endParaRPr>
          </a:p>
          <a:p>
            <a:pPr indent="-222250" lvl="0" marL="234950" rtl="0" algn="l">
              <a:lnSpc>
                <a:spcPct val="100000"/>
              </a:lnSpc>
              <a:spcBef>
                <a:spcPts val="650"/>
              </a:spcBef>
              <a:spcAft>
                <a:spcPts val="0"/>
              </a:spcAft>
              <a:buSzPts val="1600"/>
              <a:buFont typeface="Times New Roman"/>
              <a:buAutoNum type="romanLcParenBoth"/>
            </a:pPr>
            <a:r>
              <a:rPr lang="en-US" sz="1600">
                <a:latin typeface="Times New Roman"/>
                <a:ea typeface="Times New Roman"/>
                <a:cs typeface="Times New Roman"/>
                <a:sym typeface="Times New Roman"/>
              </a:rPr>
              <a:t>The half-millimeter graduation in the lower row (B).</a:t>
            </a:r>
            <a:endParaRPr sz="1600">
              <a:latin typeface="Times New Roman"/>
              <a:ea typeface="Times New Roman"/>
              <a:cs typeface="Times New Roman"/>
              <a:sym typeface="Times New Roman"/>
            </a:endParaRPr>
          </a:p>
          <a:p>
            <a:pPr indent="-265430" lvl="0" marL="278130" rtl="0" algn="l">
              <a:lnSpc>
                <a:spcPct val="100000"/>
              </a:lnSpc>
              <a:spcBef>
                <a:spcPts val="625"/>
              </a:spcBef>
              <a:spcAft>
                <a:spcPts val="0"/>
              </a:spcAft>
              <a:buSzPts val="1600"/>
              <a:buFont typeface="Times New Roman"/>
              <a:buAutoNum type="romanLcParenBoth"/>
            </a:pPr>
            <a:r>
              <a:rPr lang="en-US" sz="1600">
                <a:latin typeface="Times New Roman"/>
                <a:ea typeface="Times New Roman"/>
                <a:cs typeface="Times New Roman"/>
                <a:sym typeface="Times New Roman"/>
              </a:rPr>
              <a:t>The graduation on the thimble that coincide with index line (c)</a:t>
            </a:r>
            <a:endParaRPr sz="1600">
              <a:latin typeface="Times New Roman"/>
              <a:ea typeface="Times New Roman"/>
              <a:cs typeface="Times New Roman"/>
              <a:sym typeface="Times New Roman"/>
            </a:endParaRPr>
          </a:p>
          <a:p>
            <a:pPr indent="0" lvl="0" marL="469900" rtl="0" algn="l">
              <a:lnSpc>
                <a:spcPct val="100000"/>
              </a:lnSpc>
              <a:spcBef>
                <a:spcPts val="645"/>
              </a:spcBef>
              <a:spcAft>
                <a:spcPts val="0"/>
              </a:spcAft>
              <a:buNone/>
            </a:pPr>
            <a:r>
              <a:rPr lang="en-US" sz="1600">
                <a:latin typeface="Times New Roman"/>
                <a:ea typeface="Times New Roman"/>
                <a:cs typeface="Times New Roman"/>
                <a:sym typeface="Times New Roman"/>
              </a:rPr>
              <a:t>.. Micrometer reading in mm = A + B x 0.5 + C x 0.01</a:t>
            </a:r>
            <a:endParaRPr sz="1600">
              <a:latin typeface="Times New Roman"/>
              <a:ea typeface="Times New Roman"/>
              <a:cs typeface="Times New Roman"/>
              <a:sym typeface="Times New Roman"/>
            </a:endParaRPr>
          </a:p>
          <a:p>
            <a:pPr indent="457200" lvl="0" marL="12700" rtl="0" algn="l">
              <a:lnSpc>
                <a:spcPct val="100000"/>
              </a:lnSpc>
              <a:spcBef>
                <a:spcPts val="625"/>
              </a:spcBef>
              <a:spcAft>
                <a:spcPts val="0"/>
              </a:spcAft>
              <a:buNone/>
            </a:pPr>
            <a:r>
              <a:rPr lang="en-US" sz="1600">
                <a:latin typeface="Times New Roman"/>
                <a:ea typeface="Times New Roman"/>
                <a:cs typeface="Times New Roman"/>
                <a:sym typeface="Times New Roman"/>
              </a:rPr>
              <a:t>Referring to fig. 2, the whole number of millimeter that is visible in the top row is 7,</a:t>
            </a:r>
            <a:endParaRPr sz="1600">
              <a:latin typeface="Times New Roman"/>
              <a:ea typeface="Times New Roman"/>
              <a:cs typeface="Times New Roman"/>
              <a:sym typeface="Times New Roman"/>
            </a:endParaRPr>
          </a:p>
          <a:p>
            <a:pPr indent="0" lvl="0" marL="12700" marR="42545" rtl="0" algn="l">
              <a:lnSpc>
                <a:spcPct val="143300"/>
              </a:lnSpc>
              <a:spcBef>
                <a:spcPts val="15"/>
              </a:spcBef>
              <a:spcAft>
                <a:spcPts val="0"/>
              </a:spcAft>
              <a:buNone/>
            </a:pPr>
            <a:r>
              <a:rPr lang="en-US" sz="1600">
                <a:latin typeface="Times New Roman"/>
                <a:ea typeface="Times New Roman"/>
                <a:cs typeface="Times New Roman"/>
                <a:sym typeface="Times New Roman"/>
              </a:rPr>
              <a:t>the	half-millimeter graduation after 7 in the lower row is 1, and the 18th thimble graduation is coinciding with the index line,</a:t>
            </a:r>
            <a:endParaRPr sz="1600">
              <a:latin typeface="Times New Roman"/>
              <a:ea typeface="Times New Roman"/>
              <a:cs typeface="Times New Roman"/>
              <a:sym typeface="Times New Roman"/>
            </a:endParaRPr>
          </a:p>
          <a:p>
            <a:pPr indent="0" lvl="0" marL="469900" rtl="0" algn="l">
              <a:lnSpc>
                <a:spcPct val="100000"/>
              </a:lnSpc>
              <a:spcBef>
                <a:spcPts val="645"/>
              </a:spcBef>
              <a:spcAft>
                <a:spcPts val="0"/>
              </a:spcAft>
              <a:buNone/>
            </a:pPr>
            <a:r>
              <a:rPr lang="en-US" sz="1600">
                <a:latin typeface="Times New Roman"/>
                <a:ea typeface="Times New Roman"/>
                <a:cs typeface="Times New Roman"/>
                <a:sym typeface="Times New Roman"/>
              </a:rPr>
              <a:t>..Micrometer reading in mm = 7 +1 x 0.5 + 1.8 x 0.01= 7.58mm</a:t>
            </a:r>
            <a:endParaRPr sz="1600">
              <a:latin typeface="Times New Roman"/>
              <a:ea typeface="Times New Roman"/>
              <a:cs typeface="Times New Roman"/>
              <a:sym typeface="Times New Roman"/>
            </a:endParaRPr>
          </a:p>
        </p:txBody>
      </p:sp>
      <p:pic>
        <p:nvPicPr>
          <p:cNvPr id="121" name="Google Shape;121;p10"/>
          <p:cNvPicPr preferRelativeResize="0"/>
          <p:nvPr/>
        </p:nvPicPr>
        <p:blipFill rotWithShape="1">
          <a:blip r:embed="rId3">
            <a:alphaModFix/>
          </a:blip>
          <a:srcRect b="0" l="0" r="0" t="0"/>
          <a:stretch/>
        </p:blipFill>
        <p:spPr>
          <a:xfrm>
            <a:off x="1238010" y="1193800"/>
            <a:ext cx="7869702" cy="1640877"/>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100"/>
          <p:cNvSpPr/>
          <p:nvPr/>
        </p:nvSpPr>
        <p:spPr>
          <a:xfrm>
            <a:off x="1311275" y="874829"/>
            <a:ext cx="8686799" cy="5265544"/>
          </a:xfrm>
          <a:prstGeom prst="rect">
            <a:avLst/>
          </a:prstGeom>
          <a:noFill/>
          <a:ln>
            <a:noFill/>
          </a:ln>
        </p:spPr>
        <p:txBody>
          <a:bodyPr anchorCtr="0" anchor="t" bIns="45700" lIns="91425" spcFirstLastPara="1" rIns="91425" wrap="square" tIns="45700">
            <a:spAutoFit/>
          </a:bodyPr>
          <a:lstStyle/>
          <a:p>
            <a:pPr indent="-227965" lvl="0" marL="240665" rtl="0" algn="l">
              <a:lnSpc>
                <a:spcPct val="100000"/>
              </a:lnSpc>
              <a:spcBef>
                <a:spcPts val="0"/>
              </a:spcBef>
              <a:spcAft>
                <a:spcPts val="0"/>
              </a:spcAft>
              <a:buSzPts val="1800"/>
              <a:buFont typeface="Times New Roman"/>
              <a:buAutoNum type="arabicPeriod" startAt="5"/>
            </a:pPr>
            <a:r>
              <a:rPr lang="en-US" sz="1800">
                <a:latin typeface="Times New Roman"/>
                <a:ea typeface="Times New Roman"/>
                <a:cs typeface="Times New Roman"/>
                <a:sym typeface="Times New Roman"/>
              </a:rPr>
              <a:t>Name the materials used in the manufacture of surface prate.</a:t>
            </a:r>
            <a:endParaRPr sz="1800">
              <a:latin typeface="Times New Roman"/>
              <a:ea typeface="Times New Roman"/>
              <a:cs typeface="Times New Roman"/>
              <a:sym typeface="Times New Roman"/>
            </a:endParaRPr>
          </a:p>
          <a:p>
            <a:pPr indent="-227965" lvl="0" marL="240665" rtl="0" algn="l">
              <a:lnSpc>
                <a:spcPct val="100000"/>
              </a:lnSpc>
              <a:spcBef>
                <a:spcPts val="625"/>
              </a:spcBef>
              <a:spcAft>
                <a:spcPts val="0"/>
              </a:spcAft>
              <a:buSzPts val="1800"/>
              <a:buFont typeface="Times New Roman"/>
              <a:buAutoNum type="arabicPeriod" startAt="5"/>
            </a:pPr>
            <a:r>
              <a:rPr lang="en-US" sz="1800">
                <a:latin typeface="Times New Roman"/>
                <a:ea typeface="Times New Roman"/>
                <a:cs typeface="Times New Roman"/>
                <a:sym typeface="Times New Roman"/>
              </a:rPr>
              <a:t>What are angle plates?</a:t>
            </a:r>
            <a:endParaRPr sz="1800">
              <a:latin typeface="Times New Roman"/>
              <a:ea typeface="Times New Roman"/>
              <a:cs typeface="Times New Roman"/>
              <a:sym typeface="Times New Roman"/>
            </a:endParaRPr>
          </a:p>
          <a:p>
            <a:pPr indent="-227965" lvl="0" marL="240665" rtl="0" algn="l">
              <a:lnSpc>
                <a:spcPct val="100000"/>
              </a:lnSpc>
              <a:spcBef>
                <a:spcPts val="625"/>
              </a:spcBef>
              <a:spcAft>
                <a:spcPts val="0"/>
              </a:spcAft>
              <a:buSzPts val="1800"/>
              <a:buFont typeface="Times New Roman"/>
              <a:buAutoNum type="arabicPeriod" startAt="5"/>
            </a:pPr>
            <a:r>
              <a:rPr lang="en-US" sz="1800">
                <a:latin typeface="Times New Roman"/>
                <a:ea typeface="Times New Roman"/>
                <a:cs typeface="Times New Roman"/>
                <a:sym typeface="Times New Roman"/>
              </a:rPr>
              <a:t>What are uses of V-block?</a:t>
            </a:r>
            <a:endParaRPr sz="1800">
              <a:latin typeface="Times New Roman"/>
              <a:ea typeface="Times New Roman"/>
              <a:cs typeface="Times New Roman"/>
              <a:sym typeface="Times New Roman"/>
            </a:endParaRPr>
          </a:p>
          <a:p>
            <a:pPr indent="-227965" lvl="0" marL="240665" rtl="0" algn="l">
              <a:lnSpc>
                <a:spcPct val="100000"/>
              </a:lnSpc>
              <a:spcBef>
                <a:spcPts val="650"/>
              </a:spcBef>
              <a:spcAft>
                <a:spcPts val="0"/>
              </a:spcAft>
              <a:buSzPts val="1800"/>
              <a:buFont typeface="Times New Roman"/>
              <a:buAutoNum type="arabicPeriod" startAt="5"/>
            </a:pPr>
            <a:r>
              <a:rPr lang="en-US" sz="1800">
                <a:latin typeface="Times New Roman"/>
                <a:ea typeface="Times New Roman"/>
                <a:cs typeface="Times New Roman"/>
                <a:sym typeface="Times New Roman"/>
              </a:rPr>
              <a:t>What is the use of center punch?</a:t>
            </a:r>
            <a:endParaRPr sz="1800">
              <a:latin typeface="Times New Roman"/>
              <a:ea typeface="Times New Roman"/>
              <a:cs typeface="Times New Roman"/>
              <a:sym typeface="Times New Roman"/>
            </a:endParaRPr>
          </a:p>
          <a:p>
            <a:pPr indent="-227965" lvl="0" marL="240665" rtl="0" algn="l">
              <a:lnSpc>
                <a:spcPct val="100000"/>
              </a:lnSpc>
              <a:spcBef>
                <a:spcPts val="635"/>
              </a:spcBef>
              <a:spcAft>
                <a:spcPts val="0"/>
              </a:spcAft>
              <a:buSzPts val="1800"/>
              <a:buFont typeface="Times New Roman"/>
              <a:buAutoNum type="arabicPeriod" startAt="5"/>
            </a:pPr>
            <a:r>
              <a:rPr lang="en-US" sz="1800">
                <a:latin typeface="Times New Roman"/>
                <a:ea typeface="Times New Roman"/>
                <a:cs typeface="Times New Roman"/>
                <a:sym typeface="Times New Roman"/>
              </a:rPr>
              <a:t>What is the difference between a prick punch and a center punch?</a:t>
            </a:r>
            <a:endParaRPr sz="1800">
              <a:latin typeface="Times New Roman"/>
              <a:ea typeface="Times New Roman"/>
              <a:cs typeface="Times New Roman"/>
              <a:sym typeface="Times New Roman"/>
            </a:endParaRPr>
          </a:p>
          <a:p>
            <a:pPr indent="-227965" lvl="0" marL="240665" rtl="0" algn="l">
              <a:lnSpc>
                <a:spcPct val="100000"/>
              </a:lnSpc>
              <a:spcBef>
                <a:spcPts val="625"/>
              </a:spcBef>
              <a:spcAft>
                <a:spcPts val="0"/>
              </a:spcAft>
              <a:buSzPts val="1800"/>
              <a:buFont typeface="Times New Roman"/>
              <a:buAutoNum type="arabicPeriod" startAt="5"/>
            </a:pPr>
            <a:r>
              <a:rPr lang="en-US" sz="1800">
                <a:latin typeface="Times New Roman"/>
                <a:ea typeface="Times New Roman"/>
                <a:cs typeface="Times New Roman"/>
                <a:sym typeface="Times New Roman"/>
              </a:rPr>
              <a:t>What are the uses of dividers?</a:t>
            </a:r>
            <a:endParaRPr sz="1800">
              <a:latin typeface="Times New Roman"/>
              <a:ea typeface="Times New Roman"/>
              <a:cs typeface="Times New Roman"/>
              <a:sym typeface="Times New Roman"/>
            </a:endParaRPr>
          </a:p>
          <a:p>
            <a:pPr indent="-227965" lvl="0" marL="240665" rtl="0" algn="l">
              <a:lnSpc>
                <a:spcPct val="100000"/>
              </a:lnSpc>
              <a:spcBef>
                <a:spcPts val="620"/>
              </a:spcBef>
              <a:spcAft>
                <a:spcPts val="0"/>
              </a:spcAft>
              <a:buSzPts val="1800"/>
              <a:buFont typeface="Times New Roman"/>
              <a:buAutoNum type="arabicPeriod" startAt="5"/>
            </a:pPr>
            <a:r>
              <a:rPr lang="en-US" sz="1800">
                <a:latin typeface="Times New Roman"/>
                <a:ea typeface="Times New Roman"/>
                <a:cs typeface="Times New Roman"/>
                <a:sym typeface="Times New Roman"/>
              </a:rPr>
              <a:t>What is a trammel?</a:t>
            </a:r>
            <a:endParaRPr sz="1800">
              <a:latin typeface="Times New Roman"/>
              <a:ea typeface="Times New Roman"/>
              <a:cs typeface="Times New Roman"/>
              <a:sym typeface="Times New Roman"/>
            </a:endParaRPr>
          </a:p>
          <a:p>
            <a:pPr indent="-227965" lvl="0" marL="240665" rtl="0" algn="l">
              <a:lnSpc>
                <a:spcPct val="100000"/>
              </a:lnSpc>
              <a:spcBef>
                <a:spcPts val="650"/>
              </a:spcBef>
              <a:spcAft>
                <a:spcPts val="0"/>
              </a:spcAft>
              <a:buSzPts val="1800"/>
              <a:buFont typeface="Times New Roman"/>
              <a:buAutoNum type="arabicPeriod" startAt="5"/>
            </a:pPr>
            <a:r>
              <a:rPr lang="en-US" sz="1800">
                <a:latin typeface="Times New Roman"/>
                <a:ea typeface="Times New Roman"/>
                <a:cs typeface="Times New Roman"/>
                <a:sym typeface="Times New Roman"/>
              </a:rPr>
              <a:t>What is a scriber?</a:t>
            </a:r>
            <a:endParaRPr sz="1800">
              <a:latin typeface="Times New Roman"/>
              <a:ea typeface="Times New Roman"/>
              <a:cs typeface="Times New Roman"/>
              <a:sym typeface="Times New Roman"/>
            </a:endParaRPr>
          </a:p>
          <a:p>
            <a:pPr indent="-227965" lvl="0" marL="240665" rtl="0" algn="l">
              <a:lnSpc>
                <a:spcPct val="100000"/>
              </a:lnSpc>
              <a:spcBef>
                <a:spcPts val="610"/>
              </a:spcBef>
              <a:spcAft>
                <a:spcPts val="0"/>
              </a:spcAft>
              <a:buSzPts val="1800"/>
              <a:buFont typeface="Times New Roman"/>
              <a:buAutoNum type="arabicPeriod" startAt="5"/>
            </a:pPr>
            <a:r>
              <a:rPr lang="en-US" sz="1800">
                <a:latin typeface="Times New Roman"/>
                <a:ea typeface="Times New Roman"/>
                <a:cs typeface="Times New Roman"/>
                <a:sym typeface="Times New Roman"/>
              </a:rPr>
              <a:t>What is a surface gauge? State its uses.</a:t>
            </a:r>
            <a:endParaRPr sz="1800">
              <a:latin typeface="Times New Roman"/>
              <a:ea typeface="Times New Roman"/>
              <a:cs typeface="Times New Roman"/>
              <a:sym typeface="Times New Roman"/>
            </a:endParaRPr>
          </a:p>
          <a:p>
            <a:pPr indent="-227965" lvl="0" marL="240665" rtl="0" algn="l">
              <a:lnSpc>
                <a:spcPct val="100000"/>
              </a:lnSpc>
              <a:spcBef>
                <a:spcPts val="650"/>
              </a:spcBef>
              <a:spcAft>
                <a:spcPts val="0"/>
              </a:spcAft>
              <a:buSzPts val="1800"/>
              <a:buFont typeface="Times New Roman"/>
              <a:buAutoNum type="arabicPeriod" startAt="5"/>
            </a:pPr>
            <a:r>
              <a:rPr lang="en-US" sz="1800">
                <a:latin typeface="Times New Roman"/>
                <a:ea typeface="Times New Roman"/>
                <a:cs typeface="Times New Roman"/>
                <a:sym typeface="Times New Roman"/>
              </a:rPr>
              <a:t>Name the tools used in marking.</a:t>
            </a:r>
            <a:endParaRPr sz="1800">
              <a:latin typeface="Times New Roman"/>
              <a:ea typeface="Times New Roman"/>
              <a:cs typeface="Times New Roman"/>
              <a:sym typeface="Times New Roman"/>
            </a:endParaRPr>
          </a:p>
          <a:p>
            <a:pPr indent="-227965" lvl="0" marL="240665" rtl="0" algn="l">
              <a:lnSpc>
                <a:spcPct val="100000"/>
              </a:lnSpc>
              <a:spcBef>
                <a:spcPts val="625"/>
              </a:spcBef>
              <a:spcAft>
                <a:spcPts val="0"/>
              </a:spcAft>
              <a:buSzPts val="1800"/>
              <a:buFont typeface="Times New Roman"/>
              <a:buAutoNum type="arabicPeriod" startAt="5"/>
            </a:pPr>
            <a:r>
              <a:rPr lang="en-US" sz="1800">
                <a:latin typeface="Times New Roman"/>
                <a:ea typeface="Times New Roman"/>
                <a:cs typeface="Times New Roman"/>
                <a:sym typeface="Times New Roman"/>
              </a:rPr>
              <a:t>What is a universal surface gauge?</a:t>
            </a:r>
            <a:endParaRPr sz="1800">
              <a:latin typeface="Times New Roman"/>
              <a:ea typeface="Times New Roman"/>
              <a:cs typeface="Times New Roman"/>
              <a:sym typeface="Times New Roman"/>
            </a:endParaRPr>
          </a:p>
          <a:p>
            <a:pPr indent="-227965" lvl="0" marL="240665" rtl="0" algn="l">
              <a:lnSpc>
                <a:spcPct val="100000"/>
              </a:lnSpc>
              <a:spcBef>
                <a:spcPts val="625"/>
              </a:spcBef>
              <a:spcAft>
                <a:spcPts val="0"/>
              </a:spcAft>
              <a:buSzPts val="1800"/>
              <a:buFont typeface="Times New Roman"/>
              <a:buAutoNum type="arabicPeriod" startAt="5"/>
            </a:pPr>
            <a:r>
              <a:rPr lang="en-US" sz="1800">
                <a:latin typeface="Times New Roman"/>
                <a:ea typeface="Times New Roman"/>
                <a:cs typeface="Times New Roman"/>
                <a:sym typeface="Times New Roman"/>
              </a:rPr>
              <a:t>What are the uses of a vernier height gauge?</a:t>
            </a:r>
            <a:endParaRPr sz="1800">
              <a:latin typeface="Times New Roman"/>
              <a:ea typeface="Times New Roman"/>
              <a:cs typeface="Times New Roman"/>
              <a:sym typeface="Times New Roman"/>
            </a:endParaRPr>
          </a:p>
          <a:p>
            <a:pPr indent="-227965" lvl="0" marL="240665" rtl="0" algn="l">
              <a:lnSpc>
                <a:spcPct val="100000"/>
              </a:lnSpc>
              <a:spcBef>
                <a:spcPts val="635"/>
              </a:spcBef>
              <a:spcAft>
                <a:spcPts val="0"/>
              </a:spcAft>
              <a:buSzPts val="1800"/>
              <a:buFont typeface="Times New Roman"/>
              <a:buAutoNum type="arabicPeriod" startAt="5"/>
            </a:pPr>
            <a:r>
              <a:rPr lang="en-US" sz="1800">
                <a:latin typeface="Times New Roman"/>
                <a:ea typeface="Times New Roman"/>
                <a:cs typeface="Times New Roman"/>
                <a:sym typeface="Times New Roman"/>
              </a:rPr>
              <a:t>What are the uses of vises?</a:t>
            </a:r>
            <a:endParaRPr sz="1800">
              <a:latin typeface="Times New Roman"/>
              <a:ea typeface="Times New Roman"/>
              <a:cs typeface="Times New Roman"/>
              <a:sym typeface="Times New Roman"/>
            </a:endParaRPr>
          </a:p>
          <a:p>
            <a:pPr indent="-227965" lvl="0" marL="240665" rtl="0" algn="l">
              <a:lnSpc>
                <a:spcPct val="100000"/>
              </a:lnSpc>
              <a:spcBef>
                <a:spcPts val="645"/>
              </a:spcBef>
              <a:spcAft>
                <a:spcPts val="0"/>
              </a:spcAft>
              <a:buSzPts val="1800"/>
              <a:buFont typeface="Times New Roman"/>
              <a:buAutoNum type="arabicPeriod" startAt="5"/>
            </a:pPr>
            <a:r>
              <a:rPr lang="en-US" sz="1800">
                <a:latin typeface="Times New Roman"/>
                <a:ea typeface="Times New Roman"/>
                <a:cs typeface="Times New Roman"/>
                <a:sym typeface="Times New Roman"/>
              </a:rPr>
              <a:t>Name the different vises used in fitting shop.</a:t>
            </a:r>
            <a:endParaRPr sz="1800">
              <a:latin typeface="Times New Roman"/>
              <a:ea typeface="Times New Roman"/>
              <a:cs typeface="Times New Roman"/>
              <a:sym typeface="Times New Roman"/>
            </a:endParaRPr>
          </a:p>
          <a:p>
            <a:pPr indent="-227965" lvl="0" marL="240665" rtl="0" algn="l">
              <a:lnSpc>
                <a:spcPct val="78333"/>
              </a:lnSpc>
              <a:spcBef>
                <a:spcPts val="625"/>
              </a:spcBef>
              <a:spcAft>
                <a:spcPts val="0"/>
              </a:spcAft>
              <a:buSzPts val="1800"/>
              <a:buFont typeface="Times New Roman"/>
              <a:buAutoNum type="arabicPeriod" startAt="5"/>
            </a:pPr>
            <a:r>
              <a:rPr lang="en-US" sz="1800">
                <a:latin typeface="Times New Roman"/>
                <a:ea typeface="Times New Roman"/>
                <a:cs typeface="Times New Roman"/>
                <a:sym typeface="Times New Roman"/>
              </a:rPr>
              <a:t>How do you specify the size of the bench vise?</a:t>
            </a:r>
            <a:endParaRPr sz="1800">
              <a:latin typeface="Times New Roman"/>
              <a:ea typeface="Times New Roman"/>
              <a:cs typeface="Times New Roman"/>
              <a:sym typeface="Times New Roman"/>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55" name="Shape 1055"/>
        <p:cNvGrpSpPr/>
        <p:nvPr/>
      </p:nvGrpSpPr>
      <p:grpSpPr>
        <a:xfrm>
          <a:off x="0" y="0"/>
          <a:ext cx="0" cy="0"/>
          <a:chOff x="0" y="0"/>
          <a:chExt cx="0" cy="0"/>
        </a:xfrm>
      </p:grpSpPr>
      <p:sp>
        <p:nvSpPr>
          <p:cNvPr id="1056" name="Google Shape;1056;p101"/>
          <p:cNvSpPr/>
          <p:nvPr/>
        </p:nvSpPr>
        <p:spPr>
          <a:xfrm>
            <a:off x="46678" y="6914754"/>
            <a:ext cx="10289533" cy="39081"/>
          </a:xfrm>
          <a:custGeom>
            <a:rect b="b" l="l" r="r" t="t"/>
            <a:pathLst>
              <a:path extrusionOk="0" h="55245" w="7279005">
                <a:moveTo>
                  <a:pt x="7278624" y="45720"/>
                </a:moveTo>
                <a:lnTo>
                  <a:pt x="0" y="45720"/>
                </a:lnTo>
                <a:lnTo>
                  <a:pt x="0" y="54864"/>
                </a:lnTo>
                <a:lnTo>
                  <a:pt x="7278624" y="54864"/>
                </a:lnTo>
                <a:lnTo>
                  <a:pt x="7278624" y="45720"/>
                </a:lnTo>
                <a:close/>
              </a:path>
              <a:path extrusionOk="0" h="55245" w="7279005">
                <a:moveTo>
                  <a:pt x="7278624" y="0"/>
                </a:moveTo>
                <a:lnTo>
                  <a:pt x="0" y="0"/>
                </a:lnTo>
                <a:lnTo>
                  <a:pt x="0" y="36576"/>
                </a:lnTo>
                <a:lnTo>
                  <a:pt x="7278624" y="36576"/>
                </a:lnTo>
                <a:lnTo>
                  <a:pt x="7278624"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57" name="Google Shape;1057;p101"/>
          <p:cNvSpPr/>
          <p:nvPr/>
        </p:nvSpPr>
        <p:spPr>
          <a:xfrm>
            <a:off x="46678" y="371047"/>
            <a:ext cx="10289533" cy="39081"/>
          </a:xfrm>
          <a:custGeom>
            <a:rect b="b" l="l" r="r" t="t"/>
            <a:pathLst>
              <a:path extrusionOk="0" h="55245" w="7279005">
                <a:moveTo>
                  <a:pt x="7278624" y="18288"/>
                </a:moveTo>
                <a:lnTo>
                  <a:pt x="0" y="18288"/>
                </a:lnTo>
                <a:lnTo>
                  <a:pt x="0" y="54864"/>
                </a:lnTo>
                <a:lnTo>
                  <a:pt x="7278624" y="54864"/>
                </a:lnTo>
                <a:lnTo>
                  <a:pt x="7278624" y="18288"/>
                </a:lnTo>
                <a:close/>
              </a:path>
              <a:path extrusionOk="0" h="55245" w="7279005">
                <a:moveTo>
                  <a:pt x="7278624" y="0"/>
                </a:moveTo>
                <a:lnTo>
                  <a:pt x="0" y="0"/>
                </a:lnTo>
                <a:lnTo>
                  <a:pt x="0" y="9144"/>
                </a:lnTo>
                <a:lnTo>
                  <a:pt x="7278624" y="9144"/>
                </a:lnTo>
                <a:lnTo>
                  <a:pt x="7278624"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58" name="Google Shape;1058;p101"/>
          <p:cNvSpPr/>
          <p:nvPr/>
        </p:nvSpPr>
        <p:spPr>
          <a:xfrm>
            <a:off x="430143" y="7350533"/>
            <a:ext cx="9841616" cy="4492"/>
          </a:xfrm>
          <a:custGeom>
            <a:rect b="b" l="l" r="r" t="t"/>
            <a:pathLst>
              <a:path extrusionOk="0" h="6350" w="6962140">
                <a:moveTo>
                  <a:pt x="6961632" y="6083"/>
                </a:moveTo>
                <a:lnTo>
                  <a:pt x="0" y="6083"/>
                </a:lnTo>
                <a:lnTo>
                  <a:pt x="0" y="0"/>
                </a:lnTo>
                <a:lnTo>
                  <a:pt x="6961632" y="0"/>
                </a:lnTo>
                <a:lnTo>
                  <a:pt x="6961632" y="6083"/>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59" name="Google Shape;1059;p101"/>
          <p:cNvSpPr/>
          <p:nvPr/>
        </p:nvSpPr>
        <p:spPr>
          <a:xfrm>
            <a:off x="430144" y="215621"/>
            <a:ext cx="9841616" cy="7135262"/>
          </a:xfrm>
          <a:custGeom>
            <a:rect b="b" l="l" r="r" t="t"/>
            <a:pathLst>
              <a:path extrusionOk="0" h="10086340" w="6962140">
                <a:moveTo>
                  <a:pt x="6961632" y="0"/>
                </a:moveTo>
                <a:lnTo>
                  <a:pt x="0" y="0"/>
                </a:lnTo>
                <a:lnTo>
                  <a:pt x="0" y="6350"/>
                </a:lnTo>
                <a:lnTo>
                  <a:pt x="0" y="10086340"/>
                </a:lnTo>
                <a:lnTo>
                  <a:pt x="6096" y="10086340"/>
                </a:lnTo>
                <a:lnTo>
                  <a:pt x="6096" y="6350"/>
                </a:lnTo>
                <a:lnTo>
                  <a:pt x="6955536" y="6350"/>
                </a:lnTo>
                <a:lnTo>
                  <a:pt x="6955536" y="10086340"/>
                </a:lnTo>
                <a:lnTo>
                  <a:pt x="6961632" y="10086340"/>
                </a:lnTo>
                <a:lnTo>
                  <a:pt x="6961632" y="6350"/>
                </a:lnTo>
                <a:lnTo>
                  <a:pt x="6961632"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60" name="Google Shape;1060;p101"/>
          <p:cNvSpPr txBox="1"/>
          <p:nvPr/>
        </p:nvSpPr>
        <p:spPr>
          <a:xfrm>
            <a:off x="1274635" y="562861"/>
            <a:ext cx="8266240" cy="3999172"/>
          </a:xfrm>
          <a:prstGeom prst="rect">
            <a:avLst/>
          </a:prstGeom>
          <a:noFill/>
          <a:ln>
            <a:noFill/>
          </a:ln>
        </p:spPr>
        <p:txBody>
          <a:bodyPr anchorCtr="0" anchor="t" bIns="0" lIns="0" spcFirstLastPara="1" rIns="0" wrap="square" tIns="92075">
            <a:spAutoFit/>
          </a:bodyPr>
          <a:lstStyle/>
          <a:p>
            <a:pPr indent="-227965" lvl="0" marL="240665" rtl="0" algn="l">
              <a:lnSpc>
                <a:spcPct val="100000"/>
              </a:lnSpc>
              <a:spcBef>
                <a:spcPts val="0"/>
              </a:spcBef>
              <a:spcAft>
                <a:spcPts val="0"/>
              </a:spcAft>
              <a:buSzPts val="1200"/>
              <a:buFont typeface="Times New Roman"/>
              <a:buAutoNum type="arabicPeriod" startAt="31"/>
            </a:pPr>
            <a:r>
              <a:rPr lang="en-US" sz="1200">
                <a:latin typeface="Times New Roman"/>
                <a:ea typeface="Times New Roman"/>
                <a:cs typeface="Times New Roman"/>
                <a:sym typeface="Times New Roman"/>
              </a:rPr>
              <a:t>What is the proper position of the vise?</a:t>
            </a:r>
            <a:endParaRPr sz="1200">
              <a:latin typeface="Times New Roman"/>
              <a:ea typeface="Times New Roman"/>
              <a:cs typeface="Times New Roman"/>
              <a:sym typeface="Times New Roman"/>
            </a:endParaRPr>
          </a:p>
          <a:p>
            <a:pPr indent="-227965" lvl="0" marL="240665" rtl="0" algn="l">
              <a:lnSpc>
                <a:spcPct val="100000"/>
              </a:lnSpc>
              <a:spcBef>
                <a:spcPts val="620"/>
              </a:spcBef>
              <a:spcAft>
                <a:spcPts val="0"/>
              </a:spcAft>
              <a:buSzPts val="1200"/>
              <a:buFont typeface="Times New Roman"/>
              <a:buAutoNum type="arabicPeriod" startAt="31"/>
            </a:pPr>
            <a:r>
              <a:rPr lang="en-US" sz="1200">
                <a:latin typeface="Times New Roman"/>
                <a:ea typeface="Times New Roman"/>
                <a:cs typeface="Times New Roman"/>
                <a:sym typeface="Times New Roman"/>
              </a:rPr>
              <a:t>What is a C-clamp?</a:t>
            </a:r>
            <a:endParaRPr sz="1200">
              <a:latin typeface="Times New Roman"/>
              <a:ea typeface="Times New Roman"/>
              <a:cs typeface="Times New Roman"/>
              <a:sym typeface="Times New Roman"/>
            </a:endParaRPr>
          </a:p>
          <a:p>
            <a:pPr indent="-227965" lvl="0" marL="240665" rtl="0" algn="l">
              <a:lnSpc>
                <a:spcPct val="100000"/>
              </a:lnSpc>
              <a:spcBef>
                <a:spcPts val="625"/>
              </a:spcBef>
              <a:spcAft>
                <a:spcPts val="0"/>
              </a:spcAft>
              <a:buSzPts val="1200"/>
              <a:buFont typeface="Times New Roman"/>
              <a:buAutoNum type="arabicPeriod" startAt="31"/>
            </a:pPr>
            <a:r>
              <a:rPr lang="en-US" sz="1200">
                <a:latin typeface="Times New Roman"/>
                <a:ea typeface="Times New Roman"/>
                <a:cs typeface="Times New Roman"/>
                <a:sym typeface="Times New Roman"/>
              </a:rPr>
              <a:t>What are the uses of hammer?</a:t>
            </a:r>
            <a:endParaRPr sz="1200">
              <a:latin typeface="Times New Roman"/>
              <a:ea typeface="Times New Roman"/>
              <a:cs typeface="Times New Roman"/>
              <a:sym typeface="Times New Roman"/>
            </a:endParaRPr>
          </a:p>
          <a:p>
            <a:pPr indent="-261620" lvl="0" marL="274320" marR="5080" rtl="0" algn="l">
              <a:lnSpc>
                <a:spcPct val="174166"/>
              </a:lnSpc>
              <a:spcBef>
                <a:spcPts val="150"/>
              </a:spcBef>
              <a:spcAft>
                <a:spcPts val="0"/>
              </a:spcAft>
              <a:buSzPts val="1200"/>
              <a:buFont typeface="Times New Roman"/>
              <a:buAutoNum type="arabicPeriod" startAt="31"/>
            </a:pPr>
            <a:r>
              <a:rPr lang="en-US" sz="1200">
                <a:latin typeface="Times New Roman"/>
                <a:ea typeface="Times New Roman"/>
                <a:cs typeface="Times New Roman"/>
                <a:sym typeface="Times New Roman"/>
              </a:rPr>
              <a:t>Name various forms of peen hammers. Of what material are the heads of ball peen hammers usually made?</a:t>
            </a:r>
            <a:endParaRPr sz="1200">
              <a:latin typeface="Times New Roman"/>
              <a:ea typeface="Times New Roman"/>
              <a:cs typeface="Times New Roman"/>
              <a:sym typeface="Times New Roman"/>
            </a:endParaRPr>
          </a:p>
          <a:p>
            <a:pPr indent="-227965" lvl="0" marL="240665" rtl="0" algn="l">
              <a:lnSpc>
                <a:spcPct val="100000"/>
              </a:lnSpc>
              <a:spcBef>
                <a:spcPts val="470"/>
              </a:spcBef>
              <a:spcAft>
                <a:spcPts val="0"/>
              </a:spcAft>
              <a:buSzPts val="1200"/>
              <a:buFont typeface="Times New Roman"/>
              <a:buAutoNum type="arabicPeriod" startAt="31"/>
            </a:pPr>
            <a:r>
              <a:rPr lang="en-US" sz="1200">
                <a:latin typeface="Times New Roman"/>
                <a:ea typeface="Times New Roman"/>
                <a:cs typeface="Times New Roman"/>
                <a:sym typeface="Times New Roman"/>
              </a:rPr>
              <a:t>How is the size of the hammer specified?</a:t>
            </a:r>
            <a:endParaRPr sz="1200">
              <a:latin typeface="Times New Roman"/>
              <a:ea typeface="Times New Roman"/>
              <a:cs typeface="Times New Roman"/>
              <a:sym typeface="Times New Roman"/>
            </a:endParaRPr>
          </a:p>
          <a:p>
            <a:pPr indent="-227965" lvl="0" marL="240665" rtl="0" algn="l">
              <a:lnSpc>
                <a:spcPct val="100000"/>
              </a:lnSpc>
              <a:spcBef>
                <a:spcPts val="625"/>
              </a:spcBef>
              <a:spcAft>
                <a:spcPts val="0"/>
              </a:spcAft>
              <a:buSzPts val="1200"/>
              <a:buFont typeface="Times New Roman"/>
              <a:buAutoNum type="arabicPeriod" startAt="31"/>
            </a:pPr>
            <a:r>
              <a:rPr lang="en-US" sz="1200">
                <a:latin typeface="Times New Roman"/>
                <a:ea typeface="Times New Roman"/>
                <a:cs typeface="Times New Roman"/>
                <a:sym typeface="Times New Roman"/>
              </a:rPr>
              <a:t>Where and how should the hammer handle be grasped? Why?</a:t>
            </a:r>
            <a:endParaRPr sz="1200">
              <a:latin typeface="Times New Roman"/>
              <a:ea typeface="Times New Roman"/>
              <a:cs typeface="Times New Roman"/>
              <a:sym typeface="Times New Roman"/>
            </a:endParaRPr>
          </a:p>
          <a:p>
            <a:pPr indent="-227965" lvl="0" marL="240665" rtl="0" algn="l">
              <a:lnSpc>
                <a:spcPct val="100000"/>
              </a:lnSpc>
              <a:spcBef>
                <a:spcPts val="650"/>
              </a:spcBef>
              <a:spcAft>
                <a:spcPts val="0"/>
              </a:spcAft>
              <a:buSzPts val="1200"/>
              <a:buFont typeface="Times New Roman"/>
              <a:buAutoNum type="arabicPeriod" startAt="38"/>
            </a:pPr>
            <a:r>
              <a:rPr lang="en-US" sz="1200">
                <a:latin typeface="Times New Roman"/>
                <a:ea typeface="Times New Roman"/>
                <a:cs typeface="Times New Roman"/>
                <a:sym typeface="Times New Roman"/>
              </a:rPr>
              <a:t>What are the uses of soft hammers?</a:t>
            </a:r>
            <a:endParaRPr sz="1200">
              <a:latin typeface="Times New Roman"/>
              <a:ea typeface="Times New Roman"/>
              <a:cs typeface="Times New Roman"/>
              <a:sym typeface="Times New Roman"/>
            </a:endParaRPr>
          </a:p>
          <a:p>
            <a:pPr indent="-227965" lvl="0" marL="240665" rtl="0" algn="l">
              <a:lnSpc>
                <a:spcPct val="100000"/>
              </a:lnSpc>
              <a:spcBef>
                <a:spcPts val="595"/>
              </a:spcBef>
              <a:spcAft>
                <a:spcPts val="0"/>
              </a:spcAft>
              <a:buSzPts val="1200"/>
              <a:buFont typeface="Times New Roman"/>
              <a:buAutoNum type="arabicPeriod" startAt="38"/>
            </a:pPr>
            <a:r>
              <a:rPr lang="en-US" sz="1200">
                <a:latin typeface="Times New Roman"/>
                <a:ea typeface="Times New Roman"/>
                <a:cs typeface="Times New Roman"/>
                <a:sym typeface="Times New Roman"/>
              </a:rPr>
              <a:t>What is a chisel?</a:t>
            </a:r>
            <a:endParaRPr sz="1200">
              <a:latin typeface="Times New Roman"/>
              <a:ea typeface="Times New Roman"/>
              <a:cs typeface="Times New Roman"/>
              <a:sym typeface="Times New Roman"/>
            </a:endParaRPr>
          </a:p>
          <a:p>
            <a:pPr indent="-227965" lvl="0" marL="240665" rtl="0" algn="l">
              <a:lnSpc>
                <a:spcPct val="100000"/>
              </a:lnSpc>
              <a:spcBef>
                <a:spcPts val="650"/>
              </a:spcBef>
              <a:spcAft>
                <a:spcPts val="0"/>
              </a:spcAft>
              <a:buSzPts val="1200"/>
              <a:buFont typeface="Times New Roman"/>
              <a:buAutoNum type="arabicPeriod" startAt="38"/>
            </a:pPr>
            <a:r>
              <a:rPr lang="en-US" sz="1200">
                <a:latin typeface="Times New Roman"/>
                <a:ea typeface="Times New Roman"/>
                <a:cs typeface="Times New Roman"/>
                <a:sym typeface="Times New Roman"/>
              </a:rPr>
              <a:t>What is a flat cold chisel?</a:t>
            </a:r>
            <a:endParaRPr sz="1200">
              <a:latin typeface="Times New Roman"/>
              <a:ea typeface="Times New Roman"/>
              <a:cs typeface="Times New Roman"/>
              <a:sym typeface="Times New Roman"/>
            </a:endParaRPr>
          </a:p>
          <a:p>
            <a:pPr indent="-227965" lvl="0" marL="240665" rtl="0" algn="l">
              <a:lnSpc>
                <a:spcPct val="100000"/>
              </a:lnSpc>
              <a:spcBef>
                <a:spcPts val="625"/>
              </a:spcBef>
              <a:spcAft>
                <a:spcPts val="0"/>
              </a:spcAft>
              <a:buSzPts val="1200"/>
              <a:buFont typeface="Times New Roman"/>
              <a:buAutoNum type="arabicPeriod" startAt="38"/>
            </a:pPr>
            <a:r>
              <a:rPr lang="en-US" sz="1200">
                <a:latin typeface="Times New Roman"/>
                <a:ea typeface="Times New Roman"/>
                <a:cs typeface="Times New Roman"/>
                <a:sym typeface="Times New Roman"/>
              </a:rPr>
              <a:t>Name the various cold chisels and state their uses.</a:t>
            </a:r>
            <a:endParaRPr sz="1200">
              <a:latin typeface="Times New Roman"/>
              <a:ea typeface="Times New Roman"/>
              <a:cs typeface="Times New Roman"/>
              <a:sym typeface="Times New Roman"/>
            </a:endParaRPr>
          </a:p>
          <a:p>
            <a:pPr indent="-227965" lvl="0" marL="240665" rtl="0" algn="l">
              <a:lnSpc>
                <a:spcPct val="100000"/>
              </a:lnSpc>
              <a:spcBef>
                <a:spcPts val="625"/>
              </a:spcBef>
              <a:spcAft>
                <a:spcPts val="0"/>
              </a:spcAft>
              <a:buSzPts val="1200"/>
              <a:buFont typeface="Times New Roman"/>
              <a:buAutoNum type="arabicPeriod" startAt="38"/>
            </a:pPr>
            <a:r>
              <a:rPr lang="en-US" sz="1200">
                <a:latin typeface="Times New Roman"/>
                <a:ea typeface="Times New Roman"/>
                <a:cs typeface="Times New Roman"/>
                <a:sym typeface="Times New Roman"/>
              </a:rPr>
              <a:t>Name the material on which cold chisels are made.</a:t>
            </a:r>
            <a:endParaRPr sz="1200">
              <a:latin typeface="Times New Roman"/>
              <a:ea typeface="Times New Roman"/>
              <a:cs typeface="Times New Roman"/>
              <a:sym typeface="Times New Roman"/>
            </a:endParaRPr>
          </a:p>
          <a:p>
            <a:pPr indent="-227965" lvl="0" marL="240665" rtl="0" algn="l">
              <a:lnSpc>
                <a:spcPct val="100000"/>
              </a:lnSpc>
              <a:spcBef>
                <a:spcPts val="660"/>
              </a:spcBef>
              <a:spcAft>
                <a:spcPts val="0"/>
              </a:spcAft>
              <a:buSzPts val="1200"/>
              <a:buFont typeface="Times New Roman"/>
              <a:buAutoNum type="arabicPeriod" startAt="38"/>
            </a:pPr>
            <a:r>
              <a:rPr lang="en-US" sz="1200">
                <a:latin typeface="Times New Roman"/>
                <a:ea typeface="Times New Roman"/>
                <a:cs typeface="Times New Roman"/>
                <a:sym typeface="Times New Roman"/>
              </a:rPr>
              <a:t>What is a hack saw blade?</a:t>
            </a:r>
            <a:endParaRPr sz="1200">
              <a:latin typeface="Times New Roman"/>
              <a:ea typeface="Times New Roman"/>
              <a:cs typeface="Times New Roman"/>
              <a:sym typeface="Times New Roman"/>
            </a:endParaRPr>
          </a:p>
          <a:p>
            <a:pPr indent="-227965" lvl="0" marL="240665" rtl="0" algn="l">
              <a:lnSpc>
                <a:spcPct val="100000"/>
              </a:lnSpc>
              <a:spcBef>
                <a:spcPts val="625"/>
              </a:spcBef>
              <a:spcAft>
                <a:spcPts val="0"/>
              </a:spcAft>
              <a:buSzPts val="1200"/>
              <a:buFont typeface="Times New Roman"/>
              <a:buAutoNum type="arabicPeriod" startAt="38"/>
            </a:pPr>
            <a:r>
              <a:rPr lang="en-US" sz="1200">
                <a:latin typeface="Times New Roman"/>
                <a:ea typeface="Times New Roman"/>
                <a:cs typeface="Times New Roman"/>
                <a:sym typeface="Times New Roman"/>
              </a:rPr>
              <a:t>What kind of a chisel is used for chipping a keyway?</a:t>
            </a:r>
            <a:endParaRPr sz="1200">
              <a:latin typeface="Times New Roman"/>
              <a:ea typeface="Times New Roman"/>
              <a:cs typeface="Times New Roman"/>
              <a:sym typeface="Times New Roman"/>
            </a:endParaRPr>
          </a:p>
          <a:p>
            <a:pPr indent="-227965" lvl="0" marL="240665" rtl="0" algn="l">
              <a:lnSpc>
                <a:spcPct val="100000"/>
              </a:lnSpc>
              <a:spcBef>
                <a:spcPts val="610"/>
              </a:spcBef>
              <a:spcAft>
                <a:spcPts val="0"/>
              </a:spcAft>
              <a:buSzPts val="1200"/>
              <a:buFont typeface="Times New Roman"/>
              <a:buAutoNum type="arabicPeriod" startAt="38"/>
            </a:pPr>
            <a:r>
              <a:rPr lang="en-US" sz="1200">
                <a:latin typeface="Times New Roman"/>
                <a:ea typeface="Times New Roman"/>
                <a:cs typeface="Times New Roman"/>
                <a:sym typeface="Times New Roman"/>
              </a:rPr>
              <a:t>What materials are hack saw blade determined?</a:t>
            </a:r>
            <a:endParaRPr sz="1200">
              <a:latin typeface="Times New Roman"/>
              <a:ea typeface="Times New Roman"/>
              <a:cs typeface="Times New Roman"/>
              <a:sym typeface="Times New Roman"/>
            </a:endParaRPr>
          </a:p>
          <a:p>
            <a:pPr indent="0" lvl="0" marL="12700" rtl="0" algn="l">
              <a:lnSpc>
                <a:spcPct val="100000"/>
              </a:lnSpc>
              <a:spcBef>
                <a:spcPts val="635"/>
              </a:spcBef>
              <a:spcAft>
                <a:spcPts val="0"/>
              </a:spcAft>
              <a:buNone/>
            </a:pPr>
            <a:r>
              <a:rPr lang="en-US" sz="1200">
                <a:latin typeface="Times New Roman"/>
                <a:ea typeface="Times New Roman"/>
                <a:cs typeface="Times New Roman"/>
                <a:sym typeface="Times New Roman"/>
              </a:rPr>
              <a:t>arts of twist drill and the material out of which it is made.</a:t>
            </a:r>
            <a:endParaRPr sz="1200">
              <a:latin typeface="Times New Roman"/>
              <a:ea typeface="Times New Roman"/>
              <a:cs typeface="Times New Roman"/>
              <a:sym typeface="Times New Roman"/>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102"/>
          <p:cNvSpPr/>
          <p:nvPr/>
        </p:nvSpPr>
        <p:spPr>
          <a:xfrm>
            <a:off x="930275" y="508000"/>
            <a:ext cx="9525000" cy="6804427"/>
          </a:xfrm>
          <a:prstGeom prst="rect">
            <a:avLst/>
          </a:prstGeom>
          <a:noFill/>
          <a:ln>
            <a:noFill/>
          </a:ln>
        </p:spPr>
        <p:txBody>
          <a:bodyPr anchorCtr="0" anchor="t" bIns="45700" lIns="91425" spcFirstLastPara="1" rIns="91425" wrap="square" tIns="45700">
            <a:spAutoFit/>
          </a:bodyPr>
          <a:lstStyle/>
          <a:p>
            <a:pPr indent="0" lvl="0" marL="12700" rtl="0" algn="l">
              <a:lnSpc>
                <a:spcPct val="100000"/>
              </a:lnSpc>
              <a:spcBef>
                <a:spcPts val="0"/>
              </a:spcBef>
              <a:spcAft>
                <a:spcPts val="0"/>
              </a:spcAft>
              <a:buNone/>
            </a:pPr>
            <a:r>
              <a:rPr lang="en-US" sz="1800">
                <a:latin typeface="Times New Roman"/>
                <a:ea typeface="Times New Roman"/>
                <a:cs typeface="Times New Roman"/>
                <a:sym typeface="Times New Roman"/>
              </a:rPr>
              <a:t>45. How is the length of a hacksaw blade determined?</a:t>
            </a:r>
            <a:endParaRPr sz="1800">
              <a:latin typeface="Times New Roman"/>
              <a:ea typeface="Times New Roman"/>
              <a:cs typeface="Times New Roman"/>
              <a:sym typeface="Times New Roman"/>
            </a:endParaRPr>
          </a:p>
          <a:p>
            <a:pPr indent="-227965" lvl="0" marL="240665" rtl="0" algn="l">
              <a:lnSpc>
                <a:spcPct val="100000"/>
              </a:lnSpc>
              <a:spcBef>
                <a:spcPts val="650"/>
              </a:spcBef>
              <a:spcAft>
                <a:spcPts val="0"/>
              </a:spcAft>
              <a:buSzPts val="1800"/>
              <a:buFont typeface="Times New Roman"/>
              <a:buAutoNum type="arabicPeriod" startAt="47"/>
            </a:pPr>
            <a:r>
              <a:rPr lang="en-US" sz="1800">
                <a:latin typeface="Times New Roman"/>
                <a:ea typeface="Times New Roman"/>
                <a:cs typeface="Times New Roman"/>
                <a:sym typeface="Times New Roman"/>
              </a:rPr>
              <a:t>What is meant by set of the saw?</a:t>
            </a:r>
            <a:endParaRPr sz="1800">
              <a:latin typeface="Times New Roman"/>
              <a:ea typeface="Times New Roman"/>
              <a:cs typeface="Times New Roman"/>
              <a:sym typeface="Times New Roman"/>
            </a:endParaRPr>
          </a:p>
          <a:p>
            <a:pPr indent="-227965" lvl="0" marL="240665" rtl="0" algn="l">
              <a:lnSpc>
                <a:spcPct val="100000"/>
              </a:lnSpc>
              <a:spcBef>
                <a:spcPts val="620"/>
              </a:spcBef>
              <a:spcAft>
                <a:spcPts val="0"/>
              </a:spcAft>
              <a:buSzPts val="1800"/>
              <a:buFont typeface="Times New Roman"/>
              <a:buAutoNum type="arabicPeriod" startAt="47"/>
            </a:pPr>
            <a:r>
              <a:rPr lang="en-US" sz="1800">
                <a:latin typeface="Times New Roman"/>
                <a:ea typeface="Times New Roman"/>
                <a:cs typeface="Times New Roman"/>
                <a:sym typeface="Times New Roman"/>
              </a:rPr>
              <a:t>What is meant by an all hard blade and flexible blade?</a:t>
            </a:r>
            <a:endParaRPr sz="1800">
              <a:latin typeface="Times New Roman"/>
              <a:ea typeface="Times New Roman"/>
              <a:cs typeface="Times New Roman"/>
              <a:sym typeface="Times New Roman"/>
            </a:endParaRPr>
          </a:p>
          <a:p>
            <a:pPr indent="-227965" lvl="0" marL="240665" rtl="0" algn="l">
              <a:lnSpc>
                <a:spcPct val="100000"/>
              </a:lnSpc>
              <a:spcBef>
                <a:spcPts val="625"/>
              </a:spcBef>
              <a:spcAft>
                <a:spcPts val="0"/>
              </a:spcAft>
              <a:buSzPts val="1800"/>
              <a:buFont typeface="Times New Roman"/>
              <a:buAutoNum type="arabicPeriod" startAt="47"/>
            </a:pPr>
            <a:r>
              <a:rPr lang="en-US" sz="1800">
                <a:latin typeface="Times New Roman"/>
                <a:ea typeface="Times New Roman"/>
                <a:cs typeface="Times New Roman"/>
                <a:sym typeface="Times New Roman"/>
              </a:rPr>
              <a:t>Does a hacksaw blade cut on the return stroke?</a:t>
            </a:r>
            <a:endParaRPr sz="1800">
              <a:latin typeface="Times New Roman"/>
              <a:ea typeface="Times New Roman"/>
              <a:cs typeface="Times New Roman"/>
              <a:sym typeface="Times New Roman"/>
            </a:endParaRPr>
          </a:p>
          <a:p>
            <a:pPr indent="-227965" lvl="0" marL="240665" rtl="0" algn="l">
              <a:lnSpc>
                <a:spcPct val="100000"/>
              </a:lnSpc>
              <a:spcBef>
                <a:spcPts val="625"/>
              </a:spcBef>
              <a:spcAft>
                <a:spcPts val="0"/>
              </a:spcAft>
              <a:buSzPts val="1800"/>
              <a:buFont typeface="Times New Roman"/>
              <a:buAutoNum type="arabicPeriod" startAt="47"/>
            </a:pPr>
            <a:r>
              <a:rPr lang="en-US" sz="1800">
                <a:latin typeface="Times New Roman"/>
                <a:ea typeface="Times New Roman"/>
                <a:cs typeface="Times New Roman"/>
                <a:sym typeface="Times New Roman"/>
              </a:rPr>
              <a:t>When using a hacksaw, which stroke is the cutting stroke?</a:t>
            </a:r>
            <a:endParaRPr sz="1800">
              <a:latin typeface="Times New Roman"/>
              <a:ea typeface="Times New Roman"/>
              <a:cs typeface="Times New Roman"/>
              <a:sym typeface="Times New Roman"/>
            </a:endParaRPr>
          </a:p>
          <a:p>
            <a:pPr indent="-227965" lvl="0" marL="240665" rtl="0" algn="l">
              <a:lnSpc>
                <a:spcPct val="100000"/>
              </a:lnSpc>
              <a:spcBef>
                <a:spcPts val="650"/>
              </a:spcBef>
              <a:spcAft>
                <a:spcPts val="0"/>
              </a:spcAft>
              <a:buSzPts val="1800"/>
              <a:buFont typeface="Times New Roman"/>
              <a:buAutoNum type="arabicPeriod" startAt="47"/>
            </a:pPr>
            <a:r>
              <a:rPr lang="en-US" sz="1800">
                <a:latin typeface="Times New Roman"/>
                <a:ea typeface="Times New Roman"/>
                <a:cs typeface="Times New Roman"/>
                <a:sym typeface="Times New Roman"/>
              </a:rPr>
              <a:t>Which way should the saw blade to be placed in the frame?</a:t>
            </a:r>
            <a:endParaRPr sz="1800">
              <a:latin typeface="Times New Roman"/>
              <a:ea typeface="Times New Roman"/>
              <a:cs typeface="Times New Roman"/>
              <a:sym typeface="Times New Roman"/>
            </a:endParaRPr>
          </a:p>
          <a:p>
            <a:pPr indent="-227965" lvl="0" marL="240665" rtl="0" algn="l">
              <a:lnSpc>
                <a:spcPct val="100000"/>
              </a:lnSpc>
              <a:spcBef>
                <a:spcPts val="625"/>
              </a:spcBef>
              <a:spcAft>
                <a:spcPts val="0"/>
              </a:spcAft>
              <a:buSzPts val="1800"/>
              <a:buFont typeface="Times New Roman"/>
              <a:buAutoNum type="arabicPeriod" startAt="47"/>
            </a:pPr>
            <a:r>
              <a:rPr lang="en-US" sz="1800">
                <a:latin typeface="Times New Roman"/>
                <a:ea typeface="Times New Roman"/>
                <a:cs typeface="Times New Roman"/>
                <a:sym typeface="Times New Roman"/>
              </a:rPr>
              <a:t>What are the effects of operating a hacksaw too rapidly?</a:t>
            </a:r>
            <a:endParaRPr sz="1800">
              <a:latin typeface="Times New Roman"/>
              <a:ea typeface="Times New Roman"/>
              <a:cs typeface="Times New Roman"/>
              <a:sym typeface="Times New Roman"/>
            </a:endParaRPr>
          </a:p>
          <a:p>
            <a:pPr indent="-227965" lvl="0" marL="240665" rtl="0" algn="l">
              <a:lnSpc>
                <a:spcPct val="100000"/>
              </a:lnSpc>
              <a:spcBef>
                <a:spcPts val="620"/>
              </a:spcBef>
              <a:spcAft>
                <a:spcPts val="0"/>
              </a:spcAft>
              <a:buSzPts val="1800"/>
              <a:buFont typeface="Times New Roman"/>
              <a:buAutoNum type="arabicPeriod" startAt="47"/>
            </a:pPr>
            <a:r>
              <a:rPr lang="en-US" sz="1800">
                <a:latin typeface="Times New Roman"/>
                <a:ea typeface="Times New Roman"/>
                <a:cs typeface="Times New Roman"/>
                <a:sym typeface="Times New Roman"/>
              </a:rPr>
              <a:t>What is a file? Name the various parts of a file</a:t>
            </a:r>
            <a:endParaRPr sz="1800">
              <a:latin typeface="Times New Roman"/>
              <a:ea typeface="Times New Roman"/>
              <a:cs typeface="Times New Roman"/>
              <a:sym typeface="Times New Roman"/>
            </a:endParaRPr>
          </a:p>
          <a:p>
            <a:pPr indent="-227965" lvl="0" marL="240665" rtl="0" algn="l">
              <a:lnSpc>
                <a:spcPct val="100000"/>
              </a:lnSpc>
              <a:spcBef>
                <a:spcPts val="625"/>
              </a:spcBef>
              <a:spcAft>
                <a:spcPts val="0"/>
              </a:spcAft>
              <a:buSzPts val="1800"/>
              <a:buFont typeface="Times New Roman"/>
              <a:buAutoNum type="arabicPeriod" startAt="47"/>
            </a:pPr>
            <a:r>
              <a:rPr lang="en-US" sz="1800">
                <a:latin typeface="Times New Roman"/>
                <a:ea typeface="Times New Roman"/>
                <a:cs typeface="Times New Roman"/>
                <a:sym typeface="Times New Roman"/>
              </a:rPr>
              <a:t>How are files classified?</a:t>
            </a:r>
            <a:endParaRPr sz="1800">
              <a:latin typeface="Times New Roman"/>
              <a:ea typeface="Times New Roman"/>
              <a:cs typeface="Times New Roman"/>
              <a:sym typeface="Times New Roman"/>
            </a:endParaRPr>
          </a:p>
          <a:p>
            <a:pPr indent="-227965" lvl="0" marL="240665" rtl="0" algn="l">
              <a:lnSpc>
                <a:spcPct val="100000"/>
              </a:lnSpc>
              <a:spcBef>
                <a:spcPts val="650"/>
              </a:spcBef>
              <a:spcAft>
                <a:spcPts val="0"/>
              </a:spcAft>
              <a:buSzPts val="1800"/>
              <a:buFont typeface="Times New Roman"/>
              <a:buAutoNum type="arabicPeriod" startAt="47"/>
            </a:pPr>
            <a:r>
              <a:rPr lang="en-US" sz="1800">
                <a:latin typeface="Times New Roman"/>
                <a:ea typeface="Times New Roman"/>
                <a:cs typeface="Times New Roman"/>
                <a:sym typeface="Times New Roman"/>
              </a:rPr>
              <a:t>How is the length of file measured?</a:t>
            </a:r>
            <a:endParaRPr sz="1800">
              <a:latin typeface="Times New Roman"/>
              <a:ea typeface="Times New Roman"/>
              <a:cs typeface="Times New Roman"/>
              <a:sym typeface="Times New Roman"/>
            </a:endParaRPr>
          </a:p>
          <a:p>
            <a:pPr indent="-227965" lvl="0" marL="240665" rtl="0" algn="l">
              <a:lnSpc>
                <a:spcPct val="100000"/>
              </a:lnSpc>
              <a:spcBef>
                <a:spcPts val="625"/>
              </a:spcBef>
              <a:spcAft>
                <a:spcPts val="0"/>
              </a:spcAft>
              <a:buSzPts val="1800"/>
              <a:buFont typeface="Times New Roman"/>
              <a:buAutoNum type="arabicPeriod" startAt="47"/>
            </a:pPr>
            <a:r>
              <a:rPr lang="en-US" sz="1800">
                <a:latin typeface="Times New Roman"/>
                <a:ea typeface="Times New Roman"/>
                <a:cs typeface="Times New Roman"/>
                <a:sym typeface="Times New Roman"/>
              </a:rPr>
              <a:t>What is meant by the safe edge on a file and when is sit advisable to use it?</a:t>
            </a:r>
            <a:endParaRPr sz="1800">
              <a:latin typeface="Times New Roman"/>
              <a:ea typeface="Times New Roman"/>
              <a:cs typeface="Times New Roman"/>
              <a:sym typeface="Times New Roman"/>
            </a:endParaRPr>
          </a:p>
          <a:p>
            <a:pPr indent="-231140" lvl="0" marL="243840" rtl="0" algn="l">
              <a:lnSpc>
                <a:spcPct val="100000"/>
              </a:lnSpc>
              <a:spcBef>
                <a:spcPts val="620"/>
              </a:spcBef>
              <a:spcAft>
                <a:spcPts val="0"/>
              </a:spcAft>
              <a:buSzPts val="1800"/>
              <a:buFont typeface="Times New Roman"/>
              <a:buAutoNum type="arabicPeriod" startAt="47"/>
            </a:pPr>
            <a:r>
              <a:rPr lang="en-US" sz="1800">
                <a:latin typeface="Times New Roman"/>
                <a:ea typeface="Times New Roman"/>
                <a:cs typeface="Times New Roman"/>
                <a:sym typeface="Times New Roman"/>
              </a:rPr>
              <a:t>List the different grades of files.</a:t>
            </a:r>
            <a:endParaRPr sz="1800">
              <a:latin typeface="Times New Roman"/>
              <a:ea typeface="Times New Roman"/>
              <a:cs typeface="Times New Roman"/>
              <a:sym typeface="Times New Roman"/>
            </a:endParaRPr>
          </a:p>
          <a:p>
            <a:pPr indent="-227965" lvl="0" marL="240665" rtl="0" algn="l">
              <a:lnSpc>
                <a:spcPct val="100000"/>
              </a:lnSpc>
              <a:spcBef>
                <a:spcPts val="650"/>
              </a:spcBef>
              <a:spcAft>
                <a:spcPts val="0"/>
              </a:spcAft>
              <a:buSzPts val="1800"/>
              <a:buFont typeface="Times New Roman"/>
              <a:buAutoNum type="arabicPeriod" startAt="47"/>
            </a:pPr>
            <a:r>
              <a:rPr lang="en-US" sz="1800">
                <a:latin typeface="Times New Roman"/>
                <a:ea typeface="Times New Roman"/>
                <a:cs typeface="Times New Roman"/>
                <a:sym typeface="Times New Roman"/>
              </a:rPr>
              <a:t>Name the different types of cut on files.</a:t>
            </a:r>
            <a:endParaRPr sz="1800">
              <a:latin typeface="Times New Roman"/>
              <a:ea typeface="Times New Roman"/>
              <a:cs typeface="Times New Roman"/>
              <a:sym typeface="Times New Roman"/>
            </a:endParaRPr>
          </a:p>
          <a:p>
            <a:pPr indent="-227965" lvl="0" marL="240665" rtl="0" algn="l">
              <a:lnSpc>
                <a:spcPct val="100000"/>
              </a:lnSpc>
              <a:spcBef>
                <a:spcPts val="625"/>
              </a:spcBef>
              <a:spcAft>
                <a:spcPts val="0"/>
              </a:spcAft>
              <a:buSzPts val="1800"/>
              <a:buFont typeface="Times New Roman"/>
              <a:buAutoNum type="arabicPeriod" startAt="47"/>
            </a:pPr>
            <a:r>
              <a:rPr lang="en-US" sz="1800">
                <a:latin typeface="Times New Roman"/>
                <a:ea typeface="Times New Roman"/>
                <a:cs typeface="Times New Roman"/>
                <a:sym typeface="Times New Roman"/>
              </a:rPr>
              <a:t>Explain the various methods of filing.</a:t>
            </a:r>
            <a:endParaRPr sz="1800">
              <a:latin typeface="Times New Roman"/>
              <a:ea typeface="Times New Roman"/>
              <a:cs typeface="Times New Roman"/>
              <a:sym typeface="Times New Roman"/>
            </a:endParaRPr>
          </a:p>
          <a:p>
            <a:pPr indent="-227965" lvl="0" marL="240665" rtl="0" algn="l">
              <a:lnSpc>
                <a:spcPct val="100000"/>
              </a:lnSpc>
              <a:spcBef>
                <a:spcPts val="625"/>
              </a:spcBef>
              <a:spcAft>
                <a:spcPts val="0"/>
              </a:spcAft>
              <a:buSzPts val="1800"/>
              <a:buFont typeface="Times New Roman"/>
              <a:buAutoNum type="arabicPeriod" startAt="47"/>
            </a:pPr>
            <a:r>
              <a:rPr lang="en-US" sz="1800">
                <a:latin typeface="Times New Roman"/>
                <a:ea typeface="Times New Roman"/>
                <a:cs typeface="Times New Roman"/>
                <a:sym typeface="Times New Roman"/>
              </a:rPr>
              <a:t>Name and explain the various types of files.</a:t>
            </a:r>
            <a:endParaRPr sz="1800">
              <a:latin typeface="Times New Roman"/>
              <a:ea typeface="Times New Roman"/>
              <a:cs typeface="Times New Roman"/>
              <a:sym typeface="Times New Roman"/>
            </a:endParaRPr>
          </a:p>
          <a:p>
            <a:pPr indent="-227965" lvl="0" marL="240665" rtl="0" algn="l">
              <a:lnSpc>
                <a:spcPct val="100000"/>
              </a:lnSpc>
              <a:spcBef>
                <a:spcPts val="620"/>
              </a:spcBef>
              <a:spcAft>
                <a:spcPts val="0"/>
              </a:spcAft>
              <a:buSzPts val="1800"/>
              <a:buFont typeface="Times New Roman"/>
              <a:buAutoNum type="arabicPeriod" startAt="47"/>
            </a:pPr>
            <a:r>
              <a:rPr lang="en-US" sz="1800">
                <a:latin typeface="Times New Roman"/>
                <a:ea typeface="Times New Roman"/>
                <a:cs typeface="Times New Roman"/>
                <a:sym typeface="Times New Roman"/>
              </a:rPr>
              <a:t>What materials are files usually made of?</a:t>
            </a:r>
            <a:endParaRPr sz="1800">
              <a:latin typeface="Times New Roman"/>
              <a:ea typeface="Times New Roman"/>
              <a:cs typeface="Times New Roman"/>
              <a:sym typeface="Times New Roman"/>
            </a:endParaRPr>
          </a:p>
          <a:p>
            <a:pPr indent="-227965" lvl="0" marL="240665" rtl="0" algn="l">
              <a:lnSpc>
                <a:spcPct val="100000"/>
              </a:lnSpc>
              <a:spcBef>
                <a:spcPts val="625"/>
              </a:spcBef>
              <a:spcAft>
                <a:spcPts val="0"/>
              </a:spcAft>
              <a:buSzPts val="1800"/>
              <a:buFont typeface="Times New Roman"/>
              <a:buAutoNum type="arabicPeriod" startAt="47"/>
            </a:pPr>
            <a:r>
              <a:rPr lang="en-US" sz="1800">
                <a:latin typeface="Times New Roman"/>
                <a:ea typeface="Times New Roman"/>
                <a:cs typeface="Times New Roman"/>
                <a:sym typeface="Times New Roman"/>
              </a:rPr>
              <a:t>What do you understand by bastard, second cut, and smooth files?</a:t>
            </a:r>
            <a:endParaRPr sz="1800">
              <a:latin typeface="Times New Roman"/>
              <a:ea typeface="Times New Roman"/>
              <a:cs typeface="Times New Roman"/>
              <a:sym typeface="Times New Roman"/>
            </a:endParaRPr>
          </a:p>
          <a:p>
            <a:pPr indent="-227965" lvl="0" marL="240665" rtl="0" algn="l">
              <a:lnSpc>
                <a:spcPct val="100000"/>
              </a:lnSpc>
              <a:spcBef>
                <a:spcPts val="650"/>
              </a:spcBef>
              <a:spcAft>
                <a:spcPts val="0"/>
              </a:spcAft>
              <a:buSzPts val="1800"/>
              <a:buFont typeface="Times New Roman"/>
              <a:buAutoNum type="arabicPeriod" startAt="47"/>
            </a:pPr>
            <a:r>
              <a:rPr lang="en-US" sz="1800">
                <a:latin typeface="Times New Roman"/>
                <a:ea typeface="Times New Roman"/>
                <a:cs typeface="Times New Roman"/>
                <a:sym typeface="Times New Roman"/>
              </a:rPr>
              <a:t>What is a scraper?</a:t>
            </a:r>
            <a:endParaRPr sz="1800">
              <a:latin typeface="Times New Roman"/>
              <a:ea typeface="Times New Roman"/>
              <a:cs typeface="Times New Roman"/>
              <a:sym typeface="Times New Roman"/>
            </a:endParaRPr>
          </a:p>
          <a:p>
            <a:pPr indent="-227965" lvl="0" marL="240665" rtl="0" algn="l">
              <a:lnSpc>
                <a:spcPct val="100000"/>
              </a:lnSpc>
              <a:spcBef>
                <a:spcPts val="625"/>
              </a:spcBef>
              <a:spcAft>
                <a:spcPts val="0"/>
              </a:spcAft>
              <a:buSzPts val="1800"/>
              <a:buFont typeface="Times New Roman"/>
              <a:buAutoNum type="arabicPeriod" startAt="47"/>
            </a:pPr>
            <a:r>
              <a:rPr lang="en-US" sz="1800">
                <a:latin typeface="Times New Roman"/>
                <a:ea typeface="Times New Roman"/>
                <a:cs typeface="Times New Roman"/>
                <a:sym typeface="Times New Roman"/>
              </a:rPr>
              <a:t>Name the principal p</a:t>
            </a:r>
            <a:endParaRPr sz="1800"/>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69" name="Shape 1069"/>
        <p:cNvGrpSpPr/>
        <p:nvPr/>
      </p:nvGrpSpPr>
      <p:grpSpPr>
        <a:xfrm>
          <a:off x="0" y="0"/>
          <a:ext cx="0" cy="0"/>
          <a:chOff x="0" y="0"/>
          <a:chExt cx="0" cy="0"/>
        </a:xfrm>
      </p:grpSpPr>
      <p:sp>
        <p:nvSpPr>
          <p:cNvPr id="1070" name="Google Shape;1070;p103"/>
          <p:cNvSpPr/>
          <p:nvPr/>
        </p:nvSpPr>
        <p:spPr>
          <a:xfrm>
            <a:off x="693869" y="459092"/>
            <a:ext cx="10004983" cy="39081"/>
          </a:xfrm>
          <a:custGeom>
            <a:rect b="b" l="l" r="r" t="t"/>
            <a:pathLst>
              <a:path extrusionOk="0" h="55245" w="7077709">
                <a:moveTo>
                  <a:pt x="7077138" y="18288"/>
                </a:moveTo>
                <a:lnTo>
                  <a:pt x="0" y="18288"/>
                </a:lnTo>
                <a:lnTo>
                  <a:pt x="0" y="54864"/>
                </a:lnTo>
                <a:lnTo>
                  <a:pt x="7077138" y="54864"/>
                </a:lnTo>
                <a:lnTo>
                  <a:pt x="7077138" y="18288"/>
                </a:lnTo>
                <a:close/>
              </a:path>
              <a:path extrusionOk="0" h="55245" w="7077709">
                <a:moveTo>
                  <a:pt x="7077138" y="0"/>
                </a:moveTo>
                <a:lnTo>
                  <a:pt x="0" y="0"/>
                </a:lnTo>
                <a:lnTo>
                  <a:pt x="0" y="9144"/>
                </a:lnTo>
                <a:lnTo>
                  <a:pt x="7077138" y="9144"/>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71" name="Google Shape;1071;p103"/>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72" name="Google Shape;1072;p103"/>
          <p:cNvSpPr txBox="1"/>
          <p:nvPr/>
        </p:nvSpPr>
        <p:spPr>
          <a:xfrm>
            <a:off x="1278941" y="723480"/>
            <a:ext cx="8795333" cy="4814780"/>
          </a:xfrm>
          <a:prstGeom prst="rect">
            <a:avLst/>
          </a:prstGeom>
          <a:noFill/>
          <a:ln>
            <a:noFill/>
          </a:ln>
        </p:spPr>
        <p:txBody>
          <a:bodyPr anchorCtr="0" anchor="t" bIns="0" lIns="0" spcFirstLastPara="1" rIns="0" wrap="square" tIns="94600">
            <a:spAutoFit/>
          </a:bodyPr>
          <a:lstStyle/>
          <a:p>
            <a:pPr indent="0" lvl="0" marL="466725" rtl="0" algn="l">
              <a:lnSpc>
                <a:spcPct val="100000"/>
              </a:lnSpc>
              <a:spcBef>
                <a:spcPts val="0"/>
              </a:spcBef>
              <a:spcAft>
                <a:spcPts val="0"/>
              </a:spcAft>
              <a:buNone/>
            </a:pPr>
            <a:r>
              <a:rPr lang="en-US" sz="1200">
                <a:latin typeface="Times New Roman"/>
                <a:ea typeface="Times New Roman"/>
                <a:cs typeface="Times New Roman"/>
                <a:sym typeface="Times New Roman"/>
              </a:rPr>
              <a:t>65. What is a tap?</a:t>
            </a:r>
            <a:endParaRPr sz="1200">
              <a:latin typeface="Times New Roman"/>
              <a:ea typeface="Times New Roman"/>
              <a:cs typeface="Times New Roman"/>
              <a:sym typeface="Times New Roman"/>
            </a:endParaRPr>
          </a:p>
          <a:p>
            <a:pPr indent="0" lvl="0" marL="466725" rtl="0" algn="l">
              <a:lnSpc>
                <a:spcPct val="100000"/>
              </a:lnSpc>
              <a:spcBef>
                <a:spcPts val="650"/>
              </a:spcBef>
              <a:spcAft>
                <a:spcPts val="0"/>
              </a:spcAft>
              <a:buNone/>
            </a:pPr>
            <a:r>
              <a:rPr lang="en-US" sz="1200">
                <a:latin typeface="Times New Roman"/>
                <a:ea typeface="Times New Roman"/>
                <a:cs typeface="Times New Roman"/>
                <a:sym typeface="Times New Roman"/>
              </a:rPr>
              <a:t>66. What is a reamer?</a:t>
            </a:r>
            <a:endParaRPr sz="1200">
              <a:latin typeface="Times New Roman"/>
              <a:ea typeface="Times New Roman"/>
              <a:cs typeface="Times New Roman"/>
              <a:sym typeface="Times New Roman"/>
            </a:endParaRPr>
          </a:p>
          <a:p>
            <a:pPr indent="0" lvl="0" marL="466725" rtl="0" algn="l">
              <a:lnSpc>
                <a:spcPct val="100000"/>
              </a:lnSpc>
              <a:spcBef>
                <a:spcPts val="625"/>
              </a:spcBef>
              <a:spcAft>
                <a:spcPts val="0"/>
              </a:spcAft>
              <a:buNone/>
            </a:pPr>
            <a:r>
              <a:rPr lang="en-US" sz="1200">
                <a:latin typeface="Times New Roman"/>
                <a:ea typeface="Times New Roman"/>
                <a:cs typeface="Times New Roman"/>
                <a:sym typeface="Times New Roman"/>
              </a:rPr>
              <a:t>57. Name the three hand taps.</a:t>
            </a:r>
            <a:endParaRPr sz="1200">
              <a:latin typeface="Times New Roman"/>
              <a:ea typeface="Times New Roman"/>
              <a:cs typeface="Times New Roman"/>
              <a:sym typeface="Times New Roman"/>
            </a:endParaRPr>
          </a:p>
          <a:p>
            <a:pPr indent="-227965" lvl="0" marL="694690" rtl="0" algn="l">
              <a:lnSpc>
                <a:spcPct val="100000"/>
              </a:lnSpc>
              <a:spcBef>
                <a:spcPts val="625"/>
              </a:spcBef>
              <a:spcAft>
                <a:spcPts val="0"/>
              </a:spcAft>
              <a:buSzPts val="1200"/>
              <a:buFont typeface="Times New Roman"/>
              <a:buAutoNum type="arabicPeriod" startAt="68"/>
            </a:pPr>
            <a:r>
              <a:rPr lang="en-US" sz="1200">
                <a:latin typeface="Times New Roman"/>
                <a:ea typeface="Times New Roman"/>
                <a:cs typeface="Times New Roman"/>
                <a:sym typeface="Times New Roman"/>
              </a:rPr>
              <a:t>Name the material that can be used to make taps.</a:t>
            </a:r>
            <a:endParaRPr sz="1200">
              <a:latin typeface="Times New Roman"/>
              <a:ea typeface="Times New Roman"/>
              <a:cs typeface="Times New Roman"/>
              <a:sym typeface="Times New Roman"/>
            </a:endParaRPr>
          </a:p>
          <a:p>
            <a:pPr indent="-227965" lvl="0" marL="694690" rtl="0" algn="l">
              <a:lnSpc>
                <a:spcPct val="100000"/>
              </a:lnSpc>
              <a:spcBef>
                <a:spcPts val="645"/>
              </a:spcBef>
              <a:spcAft>
                <a:spcPts val="0"/>
              </a:spcAft>
              <a:buSzPts val="1200"/>
              <a:buFont typeface="Times New Roman"/>
              <a:buAutoNum type="arabicPeriod" startAt="68"/>
            </a:pPr>
            <a:r>
              <a:rPr lang="en-US" sz="1200">
                <a:latin typeface="Times New Roman"/>
                <a:ea typeface="Times New Roman"/>
                <a:cs typeface="Times New Roman"/>
                <a:sym typeface="Times New Roman"/>
              </a:rPr>
              <a:t>Name the hand tools to cut internal and externalthreads.</a:t>
            </a:r>
            <a:endParaRPr sz="1200">
              <a:latin typeface="Times New Roman"/>
              <a:ea typeface="Times New Roman"/>
              <a:cs typeface="Times New Roman"/>
              <a:sym typeface="Times New Roman"/>
            </a:endParaRPr>
          </a:p>
          <a:p>
            <a:pPr indent="-227965" lvl="0" marL="694690" rtl="0" algn="l">
              <a:lnSpc>
                <a:spcPct val="100000"/>
              </a:lnSpc>
              <a:spcBef>
                <a:spcPts val="625"/>
              </a:spcBef>
              <a:spcAft>
                <a:spcPts val="0"/>
              </a:spcAft>
              <a:buSzPts val="1200"/>
              <a:buFont typeface="Times New Roman"/>
              <a:buAutoNum type="arabicPeriod" startAt="68"/>
            </a:pPr>
            <a:r>
              <a:rPr lang="en-US" sz="1200">
                <a:latin typeface="Times New Roman"/>
                <a:ea typeface="Times New Roman"/>
                <a:cs typeface="Times New Roman"/>
                <a:sym typeface="Times New Roman"/>
              </a:rPr>
              <a:t>What is the difference between pitch and lead ofthread?</a:t>
            </a:r>
            <a:endParaRPr sz="1200">
              <a:latin typeface="Times New Roman"/>
              <a:ea typeface="Times New Roman"/>
              <a:cs typeface="Times New Roman"/>
              <a:sym typeface="Times New Roman"/>
            </a:endParaRPr>
          </a:p>
          <a:p>
            <a:pPr indent="-227965" lvl="0" marL="694690" rtl="0" algn="l">
              <a:lnSpc>
                <a:spcPct val="100000"/>
              </a:lnSpc>
              <a:spcBef>
                <a:spcPts val="635"/>
              </a:spcBef>
              <a:spcAft>
                <a:spcPts val="0"/>
              </a:spcAft>
              <a:buSzPts val="1200"/>
              <a:buFont typeface="Times New Roman"/>
              <a:buAutoNum type="arabicPeriod" startAt="68"/>
            </a:pPr>
            <a:r>
              <a:rPr lang="en-US" sz="1200">
                <a:latin typeface="Times New Roman"/>
                <a:ea typeface="Times New Roman"/>
                <a:cs typeface="Times New Roman"/>
                <a:sym typeface="Times New Roman"/>
              </a:rPr>
              <a:t>What is a die? What tool is used to drive a die?</a:t>
            </a:r>
            <a:endParaRPr sz="1200">
              <a:latin typeface="Times New Roman"/>
              <a:ea typeface="Times New Roman"/>
              <a:cs typeface="Times New Roman"/>
              <a:sym typeface="Times New Roman"/>
            </a:endParaRPr>
          </a:p>
          <a:p>
            <a:pPr indent="-227965" lvl="0" marL="694690" rtl="0" algn="l">
              <a:lnSpc>
                <a:spcPct val="100000"/>
              </a:lnSpc>
              <a:spcBef>
                <a:spcPts val="615"/>
              </a:spcBef>
              <a:spcAft>
                <a:spcPts val="0"/>
              </a:spcAft>
              <a:buSzPts val="1200"/>
              <a:buFont typeface="Times New Roman"/>
              <a:buAutoNum type="arabicPeriod" startAt="68"/>
            </a:pPr>
            <a:r>
              <a:rPr lang="en-US" sz="1200">
                <a:latin typeface="Times New Roman"/>
                <a:ea typeface="Times New Roman"/>
                <a:cs typeface="Times New Roman"/>
                <a:sym typeface="Times New Roman"/>
              </a:rPr>
              <a:t>How are split dies adjusted?</a:t>
            </a:r>
            <a:endParaRPr sz="12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00000"/>
              </a:lnSpc>
              <a:spcBef>
                <a:spcPts val="550"/>
              </a:spcBef>
              <a:spcAft>
                <a:spcPts val="0"/>
              </a:spcAft>
              <a:buNone/>
            </a:pPr>
            <a:r>
              <a:t/>
            </a:r>
            <a:endParaRPr sz="1200">
              <a:latin typeface="Times New Roman"/>
              <a:ea typeface="Times New Roman"/>
              <a:cs typeface="Times New Roman"/>
              <a:sym typeface="Times New Roman"/>
            </a:endParaRPr>
          </a:p>
          <a:p>
            <a:pPr indent="0" lvl="0" marL="2287905" rtl="0" algn="l">
              <a:lnSpc>
                <a:spcPct val="100000"/>
              </a:lnSpc>
              <a:spcBef>
                <a:spcPts val="0"/>
              </a:spcBef>
              <a:spcAft>
                <a:spcPts val="0"/>
              </a:spcAft>
              <a:buNone/>
            </a:pPr>
            <a:r>
              <a:rPr b="1" lang="en-US" sz="1200" u="sng">
                <a:latin typeface="Times New Roman"/>
                <a:ea typeface="Times New Roman"/>
                <a:cs typeface="Times New Roman"/>
                <a:sym typeface="Times New Roman"/>
              </a:rPr>
              <a:t>MACHINE SHOP</a:t>
            </a:r>
            <a:endParaRPr sz="1200">
              <a:latin typeface="Times New Roman"/>
              <a:ea typeface="Times New Roman"/>
              <a:cs typeface="Times New Roman"/>
              <a:sym typeface="Times New Roman"/>
            </a:endParaRPr>
          </a:p>
          <a:p>
            <a:pPr indent="-399415" lvl="0" marL="460375" rtl="0" algn="l">
              <a:lnSpc>
                <a:spcPct val="100000"/>
              </a:lnSpc>
              <a:spcBef>
                <a:spcPts val="590"/>
              </a:spcBef>
              <a:spcAft>
                <a:spcPts val="0"/>
              </a:spcAft>
              <a:buSzPts val="1200"/>
              <a:buFont typeface="Times New Roman"/>
              <a:buAutoNum type="arabicPeriod"/>
            </a:pPr>
            <a:r>
              <a:rPr lang="en-US" sz="1200">
                <a:latin typeface="Times New Roman"/>
                <a:ea typeface="Times New Roman"/>
                <a:cs typeface="Times New Roman"/>
                <a:sym typeface="Times New Roman"/>
              </a:rPr>
              <a:t>Define a machine tool</a:t>
            </a:r>
            <a:endParaRPr sz="1200">
              <a:latin typeface="Times New Roman"/>
              <a:ea typeface="Times New Roman"/>
              <a:cs typeface="Times New Roman"/>
              <a:sym typeface="Times New Roman"/>
            </a:endParaRPr>
          </a:p>
          <a:p>
            <a:pPr indent="-384175" lvl="0" marL="445134" rtl="0" algn="l">
              <a:lnSpc>
                <a:spcPct val="100000"/>
              </a:lnSpc>
              <a:spcBef>
                <a:spcPts val="285"/>
              </a:spcBef>
              <a:spcAft>
                <a:spcPts val="0"/>
              </a:spcAft>
              <a:buSzPts val="1200"/>
              <a:buFont typeface="Times New Roman"/>
              <a:buAutoNum type="arabicPeriod"/>
            </a:pPr>
            <a:r>
              <a:rPr lang="en-US" sz="1200">
                <a:latin typeface="Times New Roman"/>
                <a:ea typeface="Times New Roman"/>
                <a:cs typeface="Times New Roman"/>
                <a:sym typeface="Times New Roman"/>
              </a:rPr>
              <a:t>What is the function of a lathe?</a:t>
            </a:r>
            <a:endParaRPr sz="1200">
              <a:latin typeface="Times New Roman"/>
              <a:ea typeface="Times New Roman"/>
              <a:cs typeface="Times New Roman"/>
              <a:sym typeface="Times New Roman"/>
            </a:endParaRPr>
          </a:p>
          <a:p>
            <a:pPr indent="-151765" lvl="0" marL="164465" rtl="0" algn="l">
              <a:lnSpc>
                <a:spcPct val="100000"/>
              </a:lnSpc>
              <a:spcBef>
                <a:spcPts val="360"/>
              </a:spcBef>
              <a:spcAft>
                <a:spcPts val="0"/>
              </a:spcAft>
              <a:buSzPts val="1200"/>
              <a:buFont typeface="Times New Roman"/>
              <a:buAutoNum type="arabicPeriod"/>
            </a:pPr>
            <a:r>
              <a:rPr lang="en-US" sz="1200">
                <a:latin typeface="Times New Roman"/>
                <a:ea typeface="Times New Roman"/>
                <a:cs typeface="Times New Roman"/>
                <a:sym typeface="Times New Roman"/>
              </a:rPr>
              <a:t>Write a neat sketch of a single point lathe tool and name all its parts</a:t>
            </a:r>
            <a:endParaRPr sz="1200">
              <a:latin typeface="Times New Roman"/>
              <a:ea typeface="Times New Roman"/>
              <a:cs typeface="Times New Roman"/>
              <a:sym typeface="Times New Roman"/>
            </a:endParaRPr>
          </a:p>
          <a:p>
            <a:pPr indent="-151765" lvl="0" marL="164465" rtl="0" algn="l">
              <a:lnSpc>
                <a:spcPct val="100000"/>
              </a:lnSpc>
              <a:spcBef>
                <a:spcPts val="290"/>
              </a:spcBef>
              <a:spcAft>
                <a:spcPts val="0"/>
              </a:spcAft>
              <a:buSzPts val="1200"/>
              <a:buFont typeface="Times New Roman"/>
              <a:buAutoNum type="arabicPeriod"/>
            </a:pPr>
            <a:r>
              <a:rPr lang="en-US" sz="1200">
                <a:latin typeface="Times New Roman"/>
                <a:ea typeface="Times New Roman"/>
                <a:cs typeface="Times New Roman"/>
                <a:sym typeface="Times New Roman"/>
              </a:rPr>
              <a:t>Explain with a neat diagram the principal parts of a engine lathe.</a:t>
            </a:r>
            <a:endParaRPr sz="1200">
              <a:latin typeface="Times New Roman"/>
              <a:ea typeface="Times New Roman"/>
              <a:cs typeface="Times New Roman"/>
              <a:sym typeface="Times New Roman"/>
            </a:endParaRPr>
          </a:p>
          <a:p>
            <a:pPr indent="-151765" lvl="0" marL="164465" rtl="0" algn="l">
              <a:lnSpc>
                <a:spcPct val="100000"/>
              </a:lnSpc>
              <a:spcBef>
                <a:spcPts val="265"/>
              </a:spcBef>
              <a:spcAft>
                <a:spcPts val="0"/>
              </a:spcAft>
              <a:buSzPts val="1200"/>
              <a:buFont typeface="Times New Roman"/>
              <a:buAutoNum type="arabicPeriod"/>
            </a:pPr>
            <a:r>
              <a:rPr lang="en-US" sz="1200">
                <a:latin typeface="Times New Roman"/>
                <a:ea typeface="Times New Roman"/>
                <a:cs typeface="Times New Roman"/>
                <a:sym typeface="Times New Roman"/>
              </a:rPr>
              <a:t>Explain the specification of a lathe?</a:t>
            </a:r>
            <a:endParaRPr sz="1200">
              <a:latin typeface="Times New Roman"/>
              <a:ea typeface="Times New Roman"/>
              <a:cs typeface="Times New Roman"/>
              <a:sym typeface="Times New Roman"/>
            </a:endParaRPr>
          </a:p>
          <a:p>
            <a:pPr indent="-151765" lvl="0" marL="164465" rtl="0" algn="l">
              <a:lnSpc>
                <a:spcPct val="100000"/>
              </a:lnSpc>
              <a:spcBef>
                <a:spcPts val="310"/>
              </a:spcBef>
              <a:spcAft>
                <a:spcPts val="0"/>
              </a:spcAft>
              <a:buSzPts val="1200"/>
              <a:buFont typeface="Times New Roman"/>
              <a:buAutoNum type="arabicPeriod"/>
            </a:pPr>
            <a:r>
              <a:rPr lang="en-US" sz="1200">
                <a:latin typeface="Times New Roman"/>
                <a:ea typeface="Times New Roman"/>
                <a:cs typeface="Times New Roman"/>
                <a:sym typeface="Times New Roman"/>
              </a:rPr>
              <a:t>What are the provisions made on a lathe to obtain different speeds?</a:t>
            </a:r>
            <a:endParaRPr sz="1200">
              <a:latin typeface="Times New Roman"/>
              <a:ea typeface="Times New Roman"/>
              <a:cs typeface="Times New Roman"/>
              <a:sym typeface="Times New Roman"/>
            </a:endParaRPr>
          </a:p>
          <a:p>
            <a:pPr indent="-151765" lvl="0" marL="164465" rtl="0" algn="l">
              <a:lnSpc>
                <a:spcPct val="100000"/>
              </a:lnSpc>
              <a:spcBef>
                <a:spcPts val="265"/>
              </a:spcBef>
              <a:spcAft>
                <a:spcPts val="0"/>
              </a:spcAft>
              <a:buSzPts val="1200"/>
              <a:buFont typeface="Times New Roman"/>
              <a:buAutoNum type="arabicPeriod"/>
            </a:pPr>
            <a:r>
              <a:rPr lang="en-US" sz="1200">
                <a:latin typeface="Times New Roman"/>
                <a:ea typeface="Times New Roman"/>
                <a:cs typeface="Times New Roman"/>
                <a:sym typeface="Times New Roman"/>
              </a:rPr>
              <a:t>Explain the principle of taper turning with necessary sketches.</a:t>
            </a:r>
            <a:endParaRPr sz="1200">
              <a:latin typeface="Times New Roman"/>
              <a:ea typeface="Times New Roman"/>
              <a:cs typeface="Times New Roman"/>
              <a:sym typeface="Times New Roman"/>
            </a:endParaRPr>
          </a:p>
          <a:p>
            <a:pPr indent="-151765" lvl="0" marL="164465" rtl="0" algn="l">
              <a:lnSpc>
                <a:spcPct val="100000"/>
              </a:lnSpc>
              <a:spcBef>
                <a:spcPts val="285"/>
              </a:spcBef>
              <a:spcAft>
                <a:spcPts val="0"/>
              </a:spcAft>
              <a:buSzPts val="1200"/>
              <a:buFont typeface="Times New Roman"/>
              <a:buAutoNum type="arabicPeriod"/>
            </a:pPr>
            <a:r>
              <a:rPr lang="en-US" sz="1200">
                <a:latin typeface="Times New Roman"/>
                <a:ea typeface="Times New Roman"/>
                <a:cs typeface="Times New Roman"/>
                <a:sym typeface="Times New Roman"/>
              </a:rPr>
              <a:t>Explain the swiveling of tool post method of taper turning.</a:t>
            </a:r>
            <a:endParaRPr sz="1200">
              <a:latin typeface="Times New Roman"/>
              <a:ea typeface="Times New Roman"/>
              <a:cs typeface="Times New Roman"/>
              <a:sym typeface="Times New Roman"/>
            </a:endParaRPr>
          </a:p>
          <a:p>
            <a:pPr indent="-151765" lvl="0" marL="164465" rtl="0" algn="l">
              <a:lnSpc>
                <a:spcPct val="100000"/>
              </a:lnSpc>
              <a:spcBef>
                <a:spcPts val="290"/>
              </a:spcBef>
              <a:spcAft>
                <a:spcPts val="0"/>
              </a:spcAft>
              <a:buSzPts val="1200"/>
              <a:buFont typeface="Times New Roman"/>
              <a:buAutoNum type="arabicPeriod"/>
            </a:pPr>
            <a:r>
              <a:rPr lang="en-US" sz="1200">
                <a:latin typeface="Times New Roman"/>
                <a:ea typeface="Times New Roman"/>
                <a:cs typeface="Times New Roman"/>
                <a:sym typeface="Times New Roman"/>
              </a:rPr>
              <a:t>Describe the taper turning by the method of offsetting the tailstock.</a:t>
            </a:r>
            <a:endParaRPr sz="1200">
              <a:latin typeface="Times New Roman"/>
              <a:ea typeface="Times New Roman"/>
              <a:cs typeface="Times New Roman"/>
              <a:sym typeface="Times New Roman"/>
            </a:endParaRPr>
          </a:p>
        </p:txBody>
      </p:sp>
      <p:sp>
        <p:nvSpPr>
          <p:cNvPr id="1073" name="Google Shape;1073;p103"/>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p>
            <a:pPr indent="0" lvl="0" marL="12700" rtl="0" algn="l">
              <a:lnSpc>
                <a:spcPct val="119545"/>
              </a:lnSpc>
              <a:spcBef>
                <a:spcPts val="0"/>
              </a:spcBef>
              <a:spcAft>
                <a:spcPts val="0"/>
              </a:spcAft>
              <a:buNone/>
            </a:pPr>
            <a:r>
              <a:rPr lang="en-US"/>
              <a:t>Page 92</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104"/>
          <p:cNvSpPr/>
          <p:nvPr/>
        </p:nvSpPr>
        <p:spPr>
          <a:xfrm>
            <a:off x="1158875" y="1813420"/>
            <a:ext cx="8381999" cy="3744743"/>
          </a:xfrm>
          <a:prstGeom prst="rect">
            <a:avLst/>
          </a:prstGeom>
          <a:noFill/>
          <a:ln>
            <a:noFill/>
          </a:ln>
        </p:spPr>
        <p:txBody>
          <a:bodyPr anchorCtr="0" anchor="t" bIns="45700" lIns="91425" spcFirstLastPara="1" rIns="91425" wrap="square" tIns="45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I0 Name the various machining operations that can be conducted on a lathe.</a:t>
            </a:r>
            <a:endParaRPr sz="1200">
              <a:latin typeface="Times New Roman"/>
              <a:ea typeface="Times New Roman"/>
              <a:cs typeface="Times New Roman"/>
              <a:sym typeface="Times New Roman"/>
            </a:endParaRPr>
          </a:p>
          <a:p>
            <a:pPr indent="-227965" lvl="0" marL="240665" rtl="0" algn="l">
              <a:lnSpc>
                <a:spcPct val="100000"/>
              </a:lnSpc>
              <a:spcBef>
                <a:spcPts val="310"/>
              </a:spcBef>
              <a:spcAft>
                <a:spcPts val="0"/>
              </a:spcAft>
              <a:buSzPts val="1200"/>
              <a:buFont typeface="Times New Roman"/>
              <a:buAutoNum type="arabicPeriod" startAt="11"/>
            </a:pPr>
            <a:r>
              <a:rPr lang="en-US" sz="1200">
                <a:latin typeface="Times New Roman"/>
                <a:ea typeface="Times New Roman"/>
                <a:cs typeface="Times New Roman"/>
                <a:sym typeface="Times New Roman"/>
              </a:rPr>
              <a:t>Explain the principle of thread cutting with necessary sketches.</a:t>
            </a:r>
            <a:endParaRPr sz="1200">
              <a:latin typeface="Times New Roman"/>
              <a:ea typeface="Times New Roman"/>
              <a:cs typeface="Times New Roman"/>
              <a:sym typeface="Times New Roman"/>
            </a:endParaRPr>
          </a:p>
          <a:p>
            <a:pPr indent="-227965" lvl="0" marL="240665" rtl="0" algn="l">
              <a:lnSpc>
                <a:spcPct val="100000"/>
              </a:lnSpc>
              <a:spcBef>
                <a:spcPts val="120"/>
              </a:spcBef>
              <a:spcAft>
                <a:spcPts val="0"/>
              </a:spcAft>
              <a:buSzPts val="1200"/>
              <a:buFont typeface="Times New Roman"/>
              <a:buAutoNum type="arabicPeriod" startAt="11"/>
            </a:pPr>
            <a:r>
              <a:rPr lang="en-US" sz="1200">
                <a:latin typeface="Times New Roman"/>
                <a:ea typeface="Times New Roman"/>
                <a:cs typeface="Times New Roman"/>
                <a:sym typeface="Times New Roman"/>
              </a:rPr>
              <a:t>Explain the process of drilling?</a:t>
            </a:r>
            <a:endParaRPr sz="1200">
              <a:latin typeface="Times New Roman"/>
              <a:ea typeface="Times New Roman"/>
              <a:cs typeface="Times New Roman"/>
              <a:sym typeface="Times New Roman"/>
            </a:endParaRPr>
          </a:p>
          <a:p>
            <a:pPr indent="-227965" lvl="0" marL="240665" rtl="0" algn="l">
              <a:lnSpc>
                <a:spcPct val="100000"/>
              </a:lnSpc>
              <a:spcBef>
                <a:spcPts val="120"/>
              </a:spcBef>
              <a:spcAft>
                <a:spcPts val="0"/>
              </a:spcAft>
              <a:buSzPts val="1200"/>
              <a:buFont typeface="Times New Roman"/>
              <a:buAutoNum type="arabicPeriod" startAt="11"/>
            </a:pPr>
            <a:r>
              <a:rPr lang="en-US" sz="1200">
                <a:latin typeface="Times New Roman"/>
                <a:ea typeface="Times New Roman"/>
                <a:cs typeface="Times New Roman"/>
                <a:sym typeface="Times New Roman"/>
              </a:rPr>
              <a:t>Mention the different types of drilling machines.</a:t>
            </a:r>
            <a:endParaRPr sz="1200">
              <a:latin typeface="Times New Roman"/>
              <a:ea typeface="Times New Roman"/>
              <a:cs typeface="Times New Roman"/>
              <a:sym typeface="Times New Roman"/>
            </a:endParaRPr>
          </a:p>
          <a:p>
            <a:pPr indent="-226059" lvl="0" marL="238759" marR="5080" rtl="0" algn="l">
              <a:lnSpc>
                <a:spcPct val="106700"/>
              </a:lnSpc>
              <a:spcBef>
                <a:spcPts val="190"/>
              </a:spcBef>
              <a:spcAft>
                <a:spcPts val="0"/>
              </a:spcAft>
              <a:buSzPts val="1200"/>
              <a:buFont typeface="Times New Roman"/>
              <a:buAutoNum type="arabicPeriod" startAt="11"/>
            </a:pPr>
            <a:r>
              <a:rPr lang="en-US" sz="1200">
                <a:latin typeface="Times New Roman"/>
                <a:ea typeface="Times New Roman"/>
                <a:cs typeface="Times New Roman"/>
                <a:sym typeface="Times New Roman"/>
              </a:rPr>
              <a:t>Briefly differentiate between the pillar drilling machine and universal drilling 	Machine</a:t>
            </a:r>
            <a:endParaRPr sz="1200">
              <a:latin typeface="Times New Roman"/>
              <a:ea typeface="Times New Roman"/>
              <a:cs typeface="Times New Roman"/>
              <a:sym typeface="Times New Roman"/>
            </a:endParaRPr>
          </a:p>
          <a:p>
            <a:pPr indent="-227965" lvl="0" marL="240665" rtl="0" algn="l">
              <a:lnSpc>
                <a:spcPct val="100000"/>
              </a:lnSpc>
              <a:spcBef>
                <a:spcPts val="135"/>
              </a:spcBef>
              <a:spcAft>
                <a:spcPts val="0"/>
              </a:spcAft>
              <a:buSzPts val="1200"/>
              <a:buFont typeface="Times New Roman"/>
              <a:buAutoNum type="arabicPeriod" startAt="11"/>
            </a:pPr>
            <a:r>
              <a:rPr lang="en-US" sz="1200">
                <a:latin typeface="Times New Roman"/>
                <a:ea typeface="Times New Roman"/>
                <a:cs typeface="Times New Roman"/>
                <a:sym typeface="Times New Roman"/>
              </a:rPr>
              <a:t>Differentiate between:</a:t>
            </a:r>
            <a:endParaRPr sz="1200">
              <a:latin typeface="Times New Roman"/>
              <a:ea typeface="Times New Roman"/>
              <a:cs typeface="Times New Roman"/>
              <a:sym typeface="Times New Roman"/>
            </a:endParaRPr>
          </a:p>
          <a:p>
            <a:pPr indent="-217804" lvl="1" marL="230504" rtl="0" algn="l">
              <a:lnSpc>
                <a:spcPct val="100000"/>
              </a:lnSpc>
              <a:spcBef>
                <a:spcPts val="285"/>
              </a:spcBef>
              <a:spcAft>
                <a:spcPts val="0"/>
              </a:spcAft>
              <a:buSzPts val="1200"/>
              <a:buFont typeface="Times New Roman"/>
              <a:buAutoNum type="alphaLcParenBoth"/>
            </a:pPr>
            <a:r>
              <a:rPr lang="en-US" sz="1200">
                <a:latin typeface="Times New Roman"/>
                <a:ea typeface="Times New Roman"/>
                <a:cs typeface="Times New Roman"/>
                <a:sym typeface="Times New Roman"/>
              </a:rPr>
              <a:t>Portable drilling machine and Sensitive drilling machine</a:t>
            </a:r>
            <a:endParaRPr sz="1200">
              <a:latin typeface="Times New Roman"/>
              <a:ea typeface="Times New Roman"/>
              <a:cs typeface="Times New Roman"/>
              <a:sym typeface="Times New Roman"/>
            </a:endParaRPr>
          </a:p>
          <a:p>
            <a:pPr indent="-216534" lvl="1" marL="229234" rtl="0" algn="l">
              <a:lnSpc>
                <a:spcPct val="100000"/>
              </a:lnSpc>
              <a:spcBef>
                <a:spcPts val="120"/>
              </a:spcBef>
              <a:spcAft>
                <a:spcPts val="0"/>
              </a:spcAft>
              <a:buSzPts val="1200"/>
              <a:buFont typeface="Times New Roman"/>
              <a:buAutoNum type="alphaLcParenBoth"/>
            </a:pPr>
            <a:r>
              <a:rPr lang="en-US" sz="1200">
                <a:latin typeface="Times New Roman"/>
                <a:ea typeface="Times New Roman"/>
                <a:cs typeface="Times New Roman"/>
                <a:sym typeface="Times New Roman"/>
              </a:rPr>
              <a:t>Multiple spindle drilling machine and Radial drilling machine</a:t>
            </a:r>
            <a:endParaRPr sz="1200">
              <a:latin typeface="Times New Roman"/>
              <a:ea typeface="Times New Roman"/>
              <a:cs typeface="Times New Roman"/>
              <a:sym typeface="Times New Roman"/>
            </a:endParaRPr>
          </a:p>
          <a:p>
            <a:pPr indent="0" lvl="0" marL="12700" rtl="0" algn="l">
              <a:lnSpc>
                <a:spcPct val="100000"/>
              </a:lnSpc>
              <a:spcBef>
                <a:spcPts val="360"/>
              </a:spcBef>
              <a:spcAft>
                <a:spcPts val="0"/>
              </a:spcAft>
              <a:buNone/>
            </a:pPr>
            <a:r>
              <a:rPr lang="en-US" sz="1200">
                <a:latin typeface="Times New Roman"/>
                <a:ea typeface="Times New Roman"/>
                <a:cs typeface="Times New Roman"/>
                <a:sym typeface="Times New Roman"/>
              </a:rPr>
              <a:t>16. What is a milling? Explain.</a:t>
            </a:r>
            <a:endParaRPr sz="1200">
              <a:latin typeface="Times New Roman"/>
              <a:ea typeface="Times New Roman"/>
              <a:cs typeface="Times New Roman"/>
              <a:sym typeface="Times New Roman"/>
            </a:endParaRPr>
          </a:p>
          <a:p>
            <a:pPr indent="-187960" lvl="0" marL="200660" rtl="0" algn="l">
              <a:lnSpc>
                <a:spcPct val="100000"/>
              </a:lnSpc>
              <a:spcBef>
                <a:spcPts val="300"/>
              </a:spcBef>
              <a:spcAft>
                <a:spcPts val="0"/>
              </a:spcAft>
              <a:buSzPts val="1200"/>
              <a:buFont typeface="Times New Roman"/>
              <a:buAutoNum type="arabicPlain" startAt="17"/>
            </a:pPr>
            <a:r>
              <a:rPr lang="en-US" sz="1200">
                <a:latin typeface="Times New Roman"/>
                <a:ea typeface="Times New Roman"/>
                <a:cs typeface="Times New Roman"/>
                <a:sym typeface="Times New Roman"/>
              </a:rPr>
              <a:t>What is the difference between milling, drilling and turning?</a:t>
            </a:r>
            <a:endParaRPr sz="1200">
              <a:latin typeface="Times New Roman"/>
              <a:ea typeface="Times New Roman"/>
              <a:cs typeface="Times New Roman"/>
              <a:sym typeface="Times New Roman"/>
            </a:endParaRPr>
          </a:p>
          <a:p>
            <a:pPr indent="-187960" lvl="0" marL="200660" rtl="0" algn="l">
              <a:lnSpc>
                <a:spcPct val="100000"/>
              </a:lnSpc>
              <a:spcBef>
                <a:spcPts val="290"/>
              </a:spcBef>
              <a:spcAft>
                <a:spcPts val="0"/>
              </a:spcAft>
              <a:buSzPts val="1200"/>
              <a:buFont typeface="Times New Roman"/>
              <a:buAutoNum type="arabicPlain" startAt="17"/>
            </a:pPr>
            <a:r>
              <a:rPr lang="en-US" sz="1200">
                <a:latin typeface="Times New Roman"/>
                <a:ea typeface="Times New Roman"/>
                <a:cs typeface="Times New Roman"/>
                <a:sym typeface="Times New Roman"/>
              </a:rPr>
              <a:t>Sketch a horizontal or vertical type milling machines and explain their parts 19.</a:t>
            </a:r>
            <a:endParaRPr sz="1200">
              <a:latin typeface="Times New Roman"/>
              <a:ea typeface="Times New Roman"/>
              <a:cs typeface="Times New Roman"/>
              <a:sym typeface="Times New Roman"/>
            </a:endParaRPr>
          </a:p>
          <a:p>
            <a:pPr indent="0" lvl="0" marL="201295" rtl="0" algn="l">
              <a:lnSpc>
                <a:spcPct val="100000"/>
              </a:lnSpc>
              <a:spcBef>
                <a:spcPts val="120"/>
              </a:spcBef>
              <a:spcAft>
                <a:spcPts val="0"/>
              </a:spcAft>
              <a:buNone/>
            </a:pPr>
            <a:r>
              <a:rPr lang="en-US" sz="1200">
                <a:latin typeface="Times New Roman"/>
                <a:ea typeface="Times New Roman"/>
                <a:cs typeface="Times New Roman"/>
                <a:sym typeface="Times New Roman"/>
              </a:rPr>
              <a:t>Differentiate between:</a:t>
            </a:r>
            <a:endParaRPr sz="1200">
              <a:latin typeface="Times New Roman"/>
              <a:ea typeface="Times New Roman"/>
              <a:cs typeface="Times New Roman"/>
              <a:sym typeface="Times New Roman"/>
            </a:endParaRPr>
          </a:p>
          <a:p>
            <a:pPr indent="-217804" lvl="1" marL="230504" rtl="0" algn="l">
              <a:lnSpc>
                <a:spcPct val="100000"/>
              </a:lnSpc>
              <a:spcBef>
                <a:spcPts val="335"/>
              </a:spcBef>
              <a:spcAft>
                <a:spcPts val="0"/>
              </a:spcAft>
              <a:buSzPts val="1200"/>
              <a:buFont typeface="Times New Roman"/>
              <a:buAutoNum type="alphaLcParenBoth" startAt="2"/>
            </a:pPr>
            <a:r>
              <a:rPr lang="en-US" sz="1200">
                <a:latin typeface="Times New Roman"/>
                <a:ea typeface="Times New Roman"/>
                <a:cs typeface="Times New Roman"/>
                <a:sym typeface="Times New Roman"/>
              </a:rPr>
              <a:t>Climb Milling and Conventional Milling</a:t>
            </a:r>
            <a:endParaRPr sz="1200">
              <a:latin typeface="Times New Roman"/>
              <a:ea typeface="Times New Roman"/>
              <a:cs typeface="Times New Roman"/>
              <a:sym typeface="Times New Roman"/>
            </a:endParaRPr>
          </a:p>
          <a:p>
            <a:pPr indent="-216534" lvl="1" marL="229234" rtl="0" algn="l">
              <a:lnSpc>
                <a:spcPct val="100000"/>
              </a:lnSpc>
              <a:spcBef>
                <a:spcPts val="335"/>
              </a:spcBef>
              <a:spcAft>
                <a:spcPts val="0"/>
              </a:spcAft>
              <a:buSzPts val="1200"/>
              <a:buFont typeface="Times New Roman"/>
              <a:buAutoNum type="alphaLcParenBoth" startAt="2"/>
            </a:pPr>
            <a:r>
              <a:rPr lang="en-US" sz="1200">
                <a:latin typeface="Times New Roman"/>
                <a:ea typeface="Times New Roman"/>
                <a:cs typeface="Times New Roman"/>
                <a:sym typeface="Times New Roman"/>
              </a:rPr>
              <a:t>Conventional Milling and Gang Milling</a:t>
            </a:r>
            <a:endParaRPr sz="1200">
              <a:latin typeface="Times New Roman"/>
              <a:ea typeface="Times New Roman"/>
              <a:cs typeface="Times New Roman"/>
              <a:sym typeface="Times New Roman"/>
            </a:endParaRPr>
          </a:p>
          <a:p>
            <a:pPr indent="-227965" lvl="0" marL="240665" rtl="0" algn="l">
              <a:lnSpc>
                <a:spcPct val="100000"/>
              </a:lnSpc>
              <a:spcBef>
                <a:spcPts val="360"/>
              </a:spcBef>
              <a:spcAft>
                <a:spcPts val="0"/>
              </a:spcAft>
              <a:buSzPts val="1200"/>
              <a:buFont typeface="Times New Roman"/>
              <a:buAutoNum type="arabicPeriod" startAt="20"/>
            </a:pPr>
            <a:r>
              <a:rPr lang="en-US" sz="1200">
                <a:latin typeface="Times New Roman"/>
                <a:ea typeface="Times New Roman"/>
                <a:cs typeface="Times New Roman"/>
                <a:sym typeface="Times New Roman"/>
              </a:rPr>
              <a:t>Explain the different operations commonly performed on a milling machine.</a:t>
            </a:r>
            <a:endParaRPr sz="1200">
              <a:latin typeface="Times New Roman"/>
              <a:ea typeface="Times New Roman"/>
              <a:cs typeface="Times New Roman"/>
              <a:sym typeface="Times New Roman"/>
            </a:endParaRPr>
          </a:p>
          <a:p>
            <a:pPr indent="-227965" lvl="0" marL="240665" rtl="0" algn="l">
              <a:lnSpc>
                <a:spcPct val="100000"/>
              </a:lnSpc>
              <a:spcBef>
                <a:spcPts val="265"/>
              </a:spcBef>
              <a:spcAft>
                <a:spcPts val="0"/>
              </a:spcAft>
              <a:buSzPts val="1200"/>
              <a:buFont typeface="Times New Roman"/>
              <a:buAutoNum type="arabicPeriod" startAt="20"/>
            </a:pPr>
            <a:r>
              <a:rPr lang="en-US" sz="1200">
                <a:latin typeface="Times New Roman"/>
                <a:ea typeface="Times New Roman"/>
                <a:cs typeface="Times New Roman"/>
                <a:sym typeface="Times New Roman"/>
              </a:rPr>
              <a:t>What is grinding? Explain.</a:t>
            </a:r>
            <a:endParaRPr sz="1200">
              <a:latin typeface="Times New Roman"/>
              <a:ea typeface="Times New Roman"/>
              <a:cs typeface="Times New Roman"/>
              <a:sym typeface="Times New Roman"/>
            </a:endParaRPr>
          </a:p>
          <a:p>
            <a:pPr indent="-227965" lvl="0" marL="240665" rtl="0" algn="l">
              <a:lnSpc>
                <a:spcPct val="100000"/>
              </a:lnSpc>
              <a:spcBef>
                <a:spcPts val="315"/>
              </a:spcBef>
              <a:spcAft>
                <a:spcPts val="0"/>
              </a:spcAft>
              <a:buSzPts val="1200"/>
              <a:buFont typeface="Times New Roman"/>
              <a:buAutoNum type="arabicPeriod" startAt="20"/>
            </a:pPr>
            <a:r>
              <a:rPr lang="en-US" sz="1200">
                <a:latin typeface="Times New Roman"/>
                <a:ea typeface="Times New Roman"/>
                <a:cs typeface="Times New Roman"/>
                <a:sym typeface="Times New Roman"/>
              </a:rPr>
              <a:t>What are different types of abrasives and their desired properties?</a:t>
            </a:r>
            <a:endParaRPr sz="1200">
              <a:latin typeface="Times New Roman"/>
              <a:ea typeface="Times New Roman"/>
              <a:cs typeface="Times New Roman"/>
              <a:sym typeface="Times New Roman"/>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82" name="Shape 1082"/>
        <p:cNvGrpSpPr/>
        <p:nvPr/>
      </p:nvGrpSpPr>
      <p:grpSpPr>
        <a:xfrm>
          <a:off x="0" y="0"/>
          <a:ext cx="0" cy="0"/>
          <a:chOff x="0" y="0"/>
          <a:chExt cx="0" cy="0"/>
        </a:xfrm>
      </p:grpSpPr>
      <p:sp>
        <p:nvSpPr>
          <p:cNvPr id="1083" name="Google Shape;1083;p105"/>
          <p:cNvSpPr/>
          <p:nvPr/>
        </p:nvSpPr>
        <p:spPr>
          <a:xfrm>
            <a:off x="693869" y="459092"/>
            <a:ext cx="10004983" cy="39081"/>
          </a:xfrm>
          <a:custGeom>
            <a:rect b="b" l="l" r="r" t="t"/>
            <a:pathLst>
              <a:path extrusionOk="0" h="55245" w="7077709">
                <a:moveTo>
                  <a:pt x="7077138" y="18288"/>
                </a:moveTo>
                <a:lnTo>
                  <a:pt x="0" y="18288"/>
                </a:lnTo>
                <a:lnTo>
                  <a:pt x="0" y="54864"/>
                </a:lnTo>
                <a:lnTo>
                  <a:pt x="7077138" y="54864"/>
                </a:lnTo>
                <a:lnTo>
                  <a:pt x="7077138" y="18288"/>
                </a:lnTo>
                <a:close/>
              </a:path>
              <a:path extrusionOk="0" h="55245" w="7077709">
                <a:moveTo>
                  <a:pt x="7077138" y="0"/>
                </a:moveTo>
                <a:lnTo>
                  <a:pt x="0" y="0"/>
                </a:lnTo>
                <a:lnTo>
                  <a:pt x="0" y="9144"/>
                </a:lnTo>
                <a:lnTo>
                  <a:pt x="7077138" y="9144"/>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84" name="Google Shape;1084;p105"/>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85" name="Google Shape;1085;p105"/>
          <p:cNvSpPr txBox="1"/>
          <p:nvPr/>
        </p:nvSpPr>
        <p:spPr>
          <a:xfrm>
            <a:off x="1278943" y="794635"/>
            <a:ext cx="8020324" cy="2217274"/>
          </a:xfrm>
          <a:prstGeom prst="rect">
            <a:avLst/>
          </a:prstGeom>
          <a:noFill/>
          <a:ln>
            <a:noFill/>
          </a:ln>
        </p:spPr>
        <p:txBody>
          <a:bodyPr anchorCtr="0" anchor="t" bIns="0" lIns="0" spcFirstLastPara="1" rIns="0" wrap="square" tIns="12700">
            <a:spAutoFit/>
          </a:bodyPr>
          <a:lstStyle/>
          <a:p>
            <a:pPr indent="-228600" lvl="0" marL="241300" marR="5080" rtl="0" algn="l">
              <a:lnSpc>
                <a:spcPct val="106700"/>
              </a:lnSpc>
              <a:spcBef>
                <a:spcPts val="0"/>
              </a:spcBef>
              <a:spcAft>
                <a:spcPts val="0"/>
              </a:spcAft>
              <a:buNone/>
            </a:pPr>
            <a:r>
              <a:rPr lang="en-US" sz="1400">
                <a:latin typeface="Times New Roman"/>
                <a:ea typeface="Times New Roman"/>
                <a:cs typeface="Times New Roman"/>
                <a:sym typeface="Times New Roman"/>
              </a:rPr>
              <a:t>23. Explain the different types of bonding of grinding wheels and the material used. 4. 24.With a neat sketch explains the principle of metal removal in a cylindrical grinder.</a:t>
            </a:r>
            <a:endParaRPr sz="1400">
              <a:latin typeface="Times New Roman"/>
              <a:ea typeface="Times New Roman"/>
              <a:cs typeface="Times New Roman"/>
              <a:sym typeface="Times New Roman"/>
            </a:endParaRPr>
          </a:p>
          <a:p>
            <a:pPr indent="-226059" lvl="0" marL="238759" marR="363855" rtl="0" algn="l">
              <a:lnSpc>
                <a:spcPct val="106700"/>
              </a:lnSpc>
              <a:spcBef>
                <a:spcPts val="215"/>
              </a:spcBef>
              <a:spcAft>
                <a:spcPts val="0"/>
              </a:spcAft>
              <a:buSzPts val="1400"/>
              <a:buFont typeface="Times New Roman"/>
              <a:buAutoNum type="arabicPeriod" startAt="25"/>
            </a:pPr>
            <a:r>
              <a:rPr lang="en-US" sz="1400">
                <a:latin typeface="Times New Roman"/>
                <a:ea typeface="Times New Roman"/>
                <a:cs typeface="Times New Roman"/>
                <a:sym typeface="Times New Roman"/>
              </a:rPr>
              <a:t>With neat sketches explain the principle of operation of (a) surface grinding and (b) 	Centre less grinding.</a:t>
            </a:r>
            <a:endParaRPr sz="1400">
              <a:latin typeface="Times New Roman"/>
              <a:ea typeface="Times New Roman"/>
              <a:cs typeface="Times New Roman"/>
              <a:sym typeface="Times New Roman"/>
            </a:endParaRPr>
          </a:p>
          <a:p>
            <a:pPr indent="-226059" lvl="0" marL="238759" rtl="0" algn="l">
              <a:lnSpc>
                <a:spcPct val="100000"/>
              </a:lnSpc>
              <a:spcBef>
                <a:spcPts val="120"/>
              </a:spcBef>
              <a:spcAft>
                <a:spcPts val="0"/>
              </a:spcAft>
              <a:buSzPts val="1400"/>
              <a:buFont typeface="Times New Roman"/>
              <a:buAutoNum type="arabicPeriod" startAt="25"/>
            </a:pPr>
            <a:r>
              <a:rPr lang="en-US" sz="1400">
                <a:latin typeface="Times New Roman"/>
                <a:ea typeface="Times New Roman"/>
                <a:cs typeface="Times New Roman"/>
                <a:sym typeface="Times New Roman"/>
              </a:rPr>
              <a:t>Name the different methods of grinding and explain them briefly.</a:t>
            </a:r>
            <a:endParaRPr sz="1400">
              <a:latin typeface="Times New Roman"/>
              <a:ea typeface="Times New Roman"/>
              <a:cs typeface="Times New Roman"/>
              <a:sym typeface="Times New Roman"/>
            </a:endParaRPr>
          </a:p>
          <a:p>
            <a:pPr indent="-226059" lvl="0" marL="238759" rtl="0" algn="l">
              <a:lnSpc>
                <a:spcPct val="100000"/>
              </a:lnSpc>
              <a:spcBef>
                <a:spcPts val="360"/>
              </a:spcBef>
              <a:spcAft>
                <a:spcPts val="0"/>
              </a:spcAft>
              <a:buSzPts val="1400"/>
              <a:buFont typeface="Times New Roman"/>
              <a:buAutoNum type="arabicPeriod" startAt="25"/>
            </a:pPr>
            <a:r>
              <a:rPr lang="en-US" sz="1400">
                <a:latin typeface="Times New Roman"/>
                <a:ea typeface="Times New Roman"/>
                <a:cs typeface="Times New Roman"/>
                <a:sym typeface="Times New Roman"/>
              </a:rPr>
              <a:t>What are the main two types of or abrasive materials? Give examples.</a:t>
            </a:r>
            <a:endParaRPr sz="1400">
              <a:latin typeface="Times New Roman"/>
              <a:ea typeface="Times New Roman"/>
              <a:cs typeface="Times New Roman"/>
              <a:sym typeface="Times New Roman"/>
            </a:endParaRPr>
          </a:p>
          <a:p>
            <a:pPr indent="-226059" lvl="0" marL="238759" rtl="0" algn="l">
              <a:lnSpc>
                <a:spcPct val="100000"/>
              </a:lnSpc>
              <a:spcBef>
                <a:spcPts val="430"/>
              </a:spcBef>
              <a:spcAft>
                <a:spcPts val="0"/>
              </a:spcAft>
              <a:buSzPts val="1400"/>
              <a:buFont typeface="Times New Roman"/>
              <a:buAutoNum type="arabicPeriod" startAt="25"/>
            </a:pPr>
            <a:r>
              <a:rPr lang="en-US" sz="1400">
                <a:latin typeface="Times New Roman"/>
                <a:ea typeface="Times New Roman"/>
                <a:cs typeface="Times New Roman"/>
                <a:sym typeface="Times New Roman"/>
              </a:rPr>
              <a:t>Explain the process of lapping. Compare the same with grinding process.</a:t>
            </a:r>
            <a:endParaRPr sz="1400">
              <a:latin typeface="Times New Roman"/>
              <a:ea typeface="Times New Roman"/>
              <a:cs typeface="Times New Roman"/>
              <a:sym typeface="Times New Roman"/>
            </a:endParaRPr>
          </a:p>
          <a:p>
            <a:pPr indent="-226059" lvl="0" marL="238759" rtl="0" algn="l">
              <a:lnSpc>
                <a:spcPct val="100000"/>
              </a:lnSpc>
              <a:spcBef>
                <a:spcPts val="385"/>
              </a:spcBef>
              <a:spcAft>
                <a:spcPts val="0"/>
              </a:spcAft>
              <a:buSzPts val="1400"/>
              <a:buFont typeface="Times New Roman"/>
              <a:buAutoNum type="arabicPeriod" startAt="25"/>
            </a:pPr>
            <a:r>
              <a:rPr lang="en-US" sz="1400">
                <a:latin typeface="Times New Roman"/>
                <a:ea typeface="Times New Roman"/>
                <a:cs typeface="Times New Roman"/>
                <a:sym typeface="Times New Roman"/>
              </a:rPr>
              <a:t>Explain the process of honing.</a:t>
            </a:r>
            <a:endParaRPr sz="1400">
              <a:latin typeface="Times New Roman"/>
              <a:ea typeface="Times New Roman"/>
              <a:cs typeface="Times New Roman"/>
              <a:sym typeface="Times New Roman"/>
            </a:endParaRPr>
          </a:p>
          <a:p>
            <a:pPr indent="-226059" lvl="0" marL="238759" rtl="0" algn="l">
              <a:lnSpc>
                <a:spcPct val="100000"/>
              </a:lnSpc>
              <a:spcBef>
                <a:spcPts val="120"/>
              </a:spcBef>
              <a:spcAft>
                <a:spcPts val="0"/>
              </a:spcAft>
              <a:buSzPts val="1400"/>
              <a:buFont typeface="Times New Roman"/>
              <a:buAutoNum type="arabicPeriod" startAt="25"/>
            </a:pPr>
            <a:r>
              <a:rPr lang="en-US" sz="1400">
                <a:latin typeface="Times New Roman"/>
                <a:ea typeface="Times New Roman"/>
                <a:cs typeface="Times New Roman"/>
                <a:sym typeface="Times New Roman"/>
              </a:rPr>
              <a:t>Differentiate between lapping and honing?</a:t>
            </a:r>
            <a:endParaRPr sz="1400">
              <a:latin typeface="Times New Roman"/>
              <a:ea typeface="Times New Roman"/>
              <a:cs typeface="Times New Roman"/>
              <a:sym typeface="Times New Roman"/>
            </a:endParaRPr>
          </a:p>
        </p:txBody>
      </p:sp>
      <p:sp>
        <p:nvSpPr>
          <p:cNvPr id="1086" name="Google Shape;1086;p105"/>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p>
            <a:pPr indent="0" lvl="0" marL="12700" rtl="0" algn="l">
              <a:lnSpc>
                <a:spcPct val="119545"/>
              </a:lnSpc>
              <a:spcBef>
                <a:spcPts val="0"/>
              </a:spcBef>
              <a:spcAft>
                <a:spcPts val="0"/>
              </a:spcAft>
              <a:buNone/>
            </a:pPr>
            <a:r>
              <a:rPr lang="en-US"/>
              <a:t>Page 93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5" name="Shape 125"/>
        <p:cNvGrpSpPr/>
        <p:nvPr/>
      </p:nvGrpSpPr>
      <p:grpSpPr>
        <a:xfrm>
          <a:off x="0" y="0"/>
          <a:ext cx="0" cy="0"/>
          <a:chOff x="0" y="0"/>
          <a:chExt cx="0" cy="0"/>
        </a:xfrm>
      </p:grpSpPr>
      <p:sp>
        <p:nvSpPr>
          <p:cNvPr id="126" name="Google Shape;126;p11"/>
          <p:cNvSpPr txBox="1"/>
          <p:nvPr/>
        </p:nvSpPr>
        <p:spPr>
          <a:xfrm>
            <a:off x="701588" y="751530"/>
            <a:ext cx="9136976" cy="3448123"/>
          </a:xfrm>
          <a:prstGeom prst="rect">
            <a:avLst/>
          </a:prstGeom>
          <a:noFill/>
          <a:ln>
            <a:noFill/>
          </a:ln>
        </p:spPr>
        <p:txBody>
          <a:bodyPr anchorCtr="0" anchor="t" bIns="0" lIns="0" spcFirstLastPara="1" rIns="0" wrap="square" tIns="81275">
            <a:spAutoFit/>
          </a:bodyPr>
          <a:lstStyle/>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VERNIERCALIPER</a:t>
            </a:r>
            <a:endParaRPr sz="1200">
              <a:latin typeface="Times New Roman"/>
              <a:ea typeface="Times New Roman"/>
              <a:cs typeface="Times New Roman"/>
              <a:sym typeface="Times New Roman"/>
            </a:endParaRPr>
          </a:p>
          <a:p>
            <a:pPr indent="457200" lvl="0" marL="875030" rtl="0" algn="just">
              <a:lnSpc>
                <a:spcPct val="100000"/>
              </a:lnSpc>
              <a:spcBef>
                <a:spcPts val="540"/>
              </a:spcBef>
              <a:spcAft>
                <a:spcPts val="0"/>
              </a:spcAft>
              <a:buNone/>
            </a:pPr>
            <a:r>
              <a:rPr lang="en-US" sz="1200">
                <a:latin typeface="Times New Roman"/>
                <a:ea typeface="Times New Roman"/>
                <a:cs typeface="Times New Roman"/>
                <a:sym typeface="Times New Roman"/>
              </a:rPr>
              <a:t>The vernier caliper illustrated in fig. 3 is and end-measuring instrument available in</a:t>
            </a:r>
            <a:endParaRPr sz="1200">
              <a:latin typeface="Times New Roman"/>
              <a:ea typeface="Times New Roman"/>
              <a:cs typeface="Times New Roman"/>
              <a:sym typeface="Times New Roman"/>
            </a:endParaRPr>
          </a:p>
          <a:p>
            <a:pPr indent="0" lvl="0" marL="875030" marR="5080" rtl="0" algn="just">
              <a:lnSpc>
                <a:spcPct val="143700"/>
              </a:lnSpc>
              <a:spcBef>
                <a:spcPts val="30"/>
              </a:spcBef>
              <a:spcAft>
                <a:spcPts val="0"/>
              </a:spcAft>
              <a:buNone/>
            </a:pPr>
            <a:r>
              <a:rPr lang="en-US" sz="1200">
                <a:latin typeface="Times New Roman"/>
                <a:ea typeface="Times New Roman"/>
                <a:cs typeface="Times New Roman"/>
                <a:sym typeface="Times New Roman"/>
              </a:rPr>
              <a:t>various sizes that can be used to make both external and internal measurement to an accuracy of 0.02 mm. It consists of a beam carrying the main scale, inside and outside and outside measuring jaws, a depth gauge bar and an adjustable vernier head, which can be moved along the beam. For fine adjustment, an auxiliary head with a micrometer screw is provided. Both the heads are provided with locking screws to lock them firmly at any desired position. The graduated beam of tn. metric vernier caliper is divided into centimeters and millimeters. The 49 divisions (49 mm) of 1mm each on the beam (main scale) are equal to 50 divisions of the vernier scale. Thus one division on the vernier equals 49/50mm. The least count of the instrument, i.e., the difference between a division on main scale and division on the vernier is</a:t>
            </a:r>
            <a:endParaRPr sz="1200">
              <a:latin typeface="Times New Roman"/>
              <a:ea typeface="Times New Roman"/>
              <a:cs typeface="Times New Roman"/>
              <a:sym typeface="Times New Roman"/>
            </a:endParaRPr>
          </a:p>
          <a:p>
            <a:pPr indent="0" lvl="0" marL="875030" marR="48260" rtl="0" algn="just">
              <a:lnSpc>
                <a:spcPct val="144200"/>
              </a:lnSpc>
              <a:spcBef>
                <a:spcPts val="0"/>
              </a:spcBef>
              <a:spcAft>
                <a:spcPts val="0"/>
              </a:spcAft>
              <a:buNone/>
            </a:pPr>
            <a:r>
              <a:rPr lang="en-US" sz="1200">
                <a:latin typeface="Times New Roman"/>
                <a:ea typeface="Times New Roman"/>
                <a:cs typeface="Times New Roman"/>
                <a:sym typeface="Times New Roman"/>
              </a:rPr>
              <a:t>= 1 – 49 / 50 = 1/50mm or 0.02mm. The vernier caliper reading is established by adding the following two values.</a:t>
            </a:r>
            <a:endParaRPr sz="1200">
              <a:latin typeface="Times New Roman"/>
              <a:ea typeface="Times New Roman"/>
              <a:cs typeface="Times New Roman"/>
              <a:sym typeface="Times New Roman"/>
            </a:endParaRPr>
          </a:p>
          <a:p>
            <a:pPr indent="-181609" lvl="0" marL="1056640" rtl="0" algn="just">
              <a:lnSpc>
                <a:spcPct val="100000"/>
              </a:lnSpc>
              <a:spcBef>
                <a:spcPts val="645"/>
              </a:spcBef>
              <a:spcAft>
                <a:spcPts val="0"/>
              </a:spcAft>
              <a:buSzPts val="1200"/>
              <a:buFont typeface="Times New Roman"/>
              <a:buAutoNum type="romanLcParenBoth"/>
            </a:pPr>
            <a:r>
              <a:rPr lang="en-US" sz="1200">
                <a:latin typeface="Times New Roman"/>
                <a:ea typeface="Times New Roman"/>
                <a:cs typeface="Times New Roman"/>
                <a:sym typeface="Times New Roman"/>
              </a:rPr>
              <a:t>The number of main scale divisions to the left of the 0 on the vernier scale A.</a:t>
            </a:r>
            <a:endParaRPr sz="1200">
              <a:latin typeface="Times New Roman"/>
              <a:ea typeface="Times New Roman"/>
              <a:cs typeface="Times New Roman"/>
              <a:sym typeface="Times New Roman"/>
            </a:endParaRPr>
          </a:p>
          <a:p>
            <a:pPr indent="-234314" lvl="0" marL="1109345" marR="37465" rtl="0" algn="just">
              <a:lnSpc>
                <a:spcPct val="173333"/>
              </a:lnSpc>
              <a:spcBef>
                <a:spcPts val="160"/>
              </a:spcBef>
              <a:spcAft>
                <a:spcPts val="0"/>
              </a:spcAft>
              <a:buSzPts val="1200"/>
              <a:buFont typeface="Times New Roman"/>
              <a:buAutoNum type="romanLcParenBoth"/>
            </a:pPr>
            <a:r>
              <a:rPr lang="en-US" sz="1200">
                <a:latin typeface="Times New Roman"/>
                <a:ea typeface="Times New Roman"/>
                <a:cs typeface="Times New Roman"/>
                <a:sym typeface="Times New Roman"/>
              </a:rPr>
              <a:t>The line number B on the vernier scale, which is aligned with a line on the beam (main scale)</a:t>
            </a:r>
            <a:endParaRPr sz="1200">
              <a:latin typeface="Times New Roman"/>
              <a:ea typeface="Times New Roman"/>
              <a:cs typeface="Times New Roman"/>
              <a:sym typeface="Times New Roman"/>
            </a:endParaRPr>
          </a:p>
          <a:p>
            <a:pPr indent="0" lvl="0" marL="1332230" rtl="0" algn="just">
              <a:lnSpc>
                <a:spcPct val="100000"/>
              </a:lnSpc>
              <a:spcBef>
                <a:spcPts val="480"/>
              </a:spcBef>
              <a:spcAft>
                <a:spcPts val="0"/>
              </a:spcAft>
              <a:buNone/>
            </a:pPr>
            <a:r>
              <a:rPr lang="en-US" sz="1200">
                <a:latin typeface="Times New Roman"/>
                <a:ea typeface="Times New Roman"/>
                <a:cs typeface="Times New Roman"/>
                <a:sym typeface="Times New Roman"/>
              </a:rPr>
              <a:t>.. Vernier caliper reading = A x Length of 1 main scale division + B x least count</a:t>
            </a:r>
            <a:endParaRPr sz="12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12"/>
          <p:cNvPicPr preferRelativeResize="0"/>
          <p:nvPr/>
        </p:nvPicPr>
        <p:blipFill rotWithShape="1">
          <a:blip r:embed="rId3">
            <a:alphaModFix/>
          </a:blip>
          <a:srcRect b="0" l="0" r="0" t="0"/>
          <a:stretch/>
        </p:blipFill>
        <p:spPr>
          <a:xfrm>
            <a:off x="1997075" y="1117600"/>
            <a:ext cx="7010400" cy="2209800"/>
          </a:xfrm>
          <a:prstGeom prst="rect">
            <a:avLst/>
          </a:prstGeom>
          <a:noFill/>
          <a:ln>
            <a:noFill/>
          </a:ln>
        </p:spPr>
      </p:pic>
      <p:sp>
        <p:nvSpPr>
          <p:cNvPr id="132" name="Google Shape;132;p12"/>
          <p:cNvSpPr txBox="1"/>
          <p:nvPr/>
        </p:nvSpPr>
        <p:spPr>
          <a:xfrm>
            <a:off x="1649647" y="4546600"/>
            <a:ext cx="7705256" cy="1075936"/>
          </a:xfrm>
          <a:prstGeom prst="rect">
            <a:avLst/>
          </a:prstGeom>
          <a:noFill/>
          <a:ln>
            <a:noFill/>
          </a:ln>
        </p:spPr>
        <p:txBody>
          <a:bodyPr anchorCtr="0" anchor="t" bIns="0" lIns="0" spcFirstLastPara="1" rIns="0" wrap="square" tIns="90150">
            <a:spAutoFit/>
          </a:bodyPr>
          <a:lstStyle/>
          <a:p>
            <a:pPr indent="0" lvl="0" marL="2230120" rtl="0" algn="l">
              <a:lnSpc>
                <a:spcPct val="100000"/>
              </a:lnSpc>
              <a:spcBef>
                <a:spcPts val="0"/>
              </a:spcBef>
              <a:spcAft>
                <a:spcPts val="0"/>
              </a:spcAft>
              <a:buNone/>
            </a:pPr>
            <a:r>
              <a:rPr lang="en-US" sz="1200">
                <a:latin typeface="Times New Roman"/>
                <a:ea typeface="Times New Roman"/>
                <a:cs typeface="Times New Roman"/>
                <a:sym typeface="Times New Roman"/>
              </a:rPr>
              <a:t>Fig. 3 Vernier caliper</a:t>
            </a:r>
            <a:endParaRPr sz="1200">
              <a:latin typeface="Times New Roman"/>
              <a:ea typeface="Times New Roman"/>
              <a:cs typeface="Times New Roman"/>
              <a:sym typeface="Times New Roman"/>
            </a:endParaRPr>
          </a:p>
          <a:p>
            <a:pPr indent="457200" lvl="0" marL="12700" marR="5080" rtl="0" algn="l">
              <a:lnSpc>
                <a:spcPct val="174166"/>
              </a:lnSpc>
              <a:spcBef>
                <a:spcPts val="140"/>
              </a:spcBef>
              <a:spcAft>
                <a:spcPts val="0"/>
              </a:spcAft>
              <a:buNone/>
            </a:pPr>
            <a:r>
              <a:rPr lang="en-US" sz="1200">
                <a:latin typeface="Times New Roman"/>
                <a:ea typeface="Times New Roman"/>
                <a:cs typeface="Times New Roman"/>
                <a:sym typeface="Times New Roman"/>
              </a:rPr>
              <a:t>Referring fig.3, the number of divisions on beam left of the 0 one the vernier is 19 and the 22nd line on the vernier scale is aligned with a line on the beam.</a:t>
            </a:r>
            <a:endParaRPr sz="1200">
              <a:latin typeface="Times New Roman"/>
              <a:ea typeface="Times New Roman"/>
              <a:cs typeface="Times New Roman"/>
              <a:sym typeface="Times New Roman"/>
            </a:endParaRPr>
          </a:p>
          <a:p>
            <a:pPr indent="0" lvl="0" marL="469900" rtl="0" algn="l">
              <a:lnSpc>
                <a:spcPct val="100000"/>
              </a:lnSpc>
              <a:spcBef>
                <a:spcPts val="455"/>
              </a:spcBef>
              <a:spcAft>
                <a:spcPts val="0"/>
              </a:spcAft>
              <a:buNone/>
            </a:pPr>
            <a:r>
              <a:rPr lang="en-US" sz="1200">
                <a:latin typeface="Times New Roman"/>
                <a:ea typeface="Times New Roman"/>
                <a:cs typeface="Times New Roman"/>
                <a:sym typeface="Times New Roman"/>
              </a:rPr>
              <a:t>.. Vernier caliper reading = 19 x 1 + 22 x 0.02 = 19.44 mm</a:t>
            </a:r>
            <a:endParaRPr sz="12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6" name="Shape 136"/>
        <p:cNvGrpSpPr/>
        <p:nvPr/>
      </p:nvGrpSpPr>
      <p:grpSpPr>
        <a:xfrm>
          <a:off x="0" y="0"/>
          <a:ext cx="0" cy="0"/>
          <a:chOff x="0" y="0"/>
          <a:chExt cx="0" cy="0"/>
        </a:xfrm>
      </p:grpSpPr>
      <p:pic>
        <p:nvPicPr>
          <p:cNvPr id="137" name="Google Shape;137;p13"/>
          <p:cNvPicPr preferRelativeResize="0"/>
          <p:nvPr/>
        </p:nvPicPr>
        <p:blipFill rotWithShape="1">
          <a:blip r:embed="rId3">
            <a:alphaModFix/>
          </a:blip>
          <a:srcRect b="0" l="0" r="0" t="0"/>
          <a:stretch/>
        </p:blipFill>
        <p:spPr>
          <a:xfrm>
            <a:off x="2613179" y="5161727"/>
            <a:ext cx="6159178" cy="1416631"/>
          </a:xfrm>
          <a:prstGeom prst="rect">
            <a:avLst/>
          </a:prstGeom>
          <a:noFill/>
          <a:ln>
            <a:noFill/>
          </a:ln>
        </p:spPr>
      </p:pic>
      <p:sp>
        <p:nvSpPr>
          <p:cNvPr id="138" name="Google Shape;138;p13"/>
          <p:cNvSpPr txBox="1"/>
          <p:nvPr/>
        </p:nvSpPr>
        <p:spPr>
          <a:xfrm>
            <a:off x="701588" y="808659"/>
            <a:ext cx="995472" cy="204543"/>
          </a:xfrm>
          <a:prstGeom prst="rect">
            <a:avLst/>
          </a:prstGeom>
          <a:noFill/>
          <a:ln>
            <a:noFill/>
          </a:ln>
        </p:spPr>
        <p:txBody>
          <a:bodyPr anchorCtr="0" anchor="t" bIns="0" lIns="0" spcFirstLastPara="1" rIns="0" wrap="square" tIns="24750">
            <a:spAutoFit/>
          </a:bodyPr>
          <a:lstStyle/>
          <a:p>
            <a:pPr indent="0" lvl="0" marL="12700" marR="5080" rtl="0" algn="l">
              <a:lnSpc>
                <a:spcPct val="115000"/>
              </a:lnSpc>
              <a:spcBef>
                <a:spcPts val="0"/>
              </a:spcBef>
              <a:spcAft>
                <a:spcPts val="0"/>
              </a:spcAft>
              <a:buNone/>
            </a:pPr>
            <a:r>
              <a:rPr b="1" lang="en-US" sz="1200">
                <a:latin typeface="Times New Roman"/>
                <a:ea typeface="Times New Roman"/>
                <a:cs typeface="Times New Roman"/>
                <a:sym typeface="Times New Roman"/>
              </a:rPr>
              <a:t>CALIPER S</a:t>
            </a:r>
            <a:endParaRPr sz="1200">
              <a:latin typeface="Times New Roman"/>
              <a:ea typeface="Times New Roman"/>
              <a:cs typeface="Times New Roman"/>
              <a:sym typeface="Times New Roman"/>
            </a:endParaRPr>
          </a:p>
        </p:txBody>
      </p:sp>
      <p:sp>
        <p:nvSpPr>
          <p:cNvPr id="139" name="Google Shape;139;p13"/>
          <p:cNvSpPr txBox="1"/>
          <p:nvPr/>
        </p:nvSpPr>
        <p:spPr>
          <a:xfrm>
            <a:off x="1920928" y="929399"/>
            <a:ext cx="7909916" cy="1342996"/>
          </a:xfrm>
          <a:prstGeom prst="rect">
            <a:avLst/>
          </a:prstGeom>
          <a:noFill/>
          <a:ln>
            <a:noFill/>
          </a:ln>
        </p:spPr>
        <p:txBody>
          <a:bodyPr anchorCtr="0" anchor="t" bIns="0" lIns="0" spcFirstLastPara="1" rIns="0" wrap="square" tIns="13325">
            <a:spAutoFit/>
          </a:bodyPr>
          <a:lstStyle/>
          <a:p>
            <a:pPr indent="457200" lvl="0" marL="12700" marR="5080" rtl="0" algn="just">
              <a:lnSpc>
                <a:spcPct val="143700"/>
              </a:lnSpc>
              <a:spcBef>
                <a:spcPts val="0"/>
              </a:spcBef>
              <a:spcAft>
                <a:spcPts val="0"/>
              </a:spcAft>
              <a:buNone/>
            </a:pPr>
            <a:r>
              <a:rPr lang="en-US" sz="1200">
                <a:latin typeface="Times New Roman"/>
                <a:ea typeface="Times New Roman"/>
                <a:cs typeface="Times New Roman"/>
                <a:sym typeface="Times New Roman"/>
              </a:rPr>
              <a:t>With a caliper, linear dimension can be transferred from the work piece to a steel rule and vice verse. In spring type calipers shown in fig. 4, a pivot loaded with a spring assembles the legs, for opening and closing the legs. A screw and an adjusting nut are provided. There are outside and inside calipers. In outside calipers, the legs are curved inside and are used for measuring the outside diameters, thickness of plates, etc. The end of the inside caliper's legs are curved outside and are used for measuring inside diameters, width of slots, etc.</a:t>
            </a:r>
            <a:endParaRPr sz="1200">
              <a:latin typeface="Times New Roman"/>
              <a:ea typeface="Times New Roman"/>
              <a:cs typeface="Times New Roman"/>
              <a:sym typeface="Times New Roman"/>
            </a:endParaRPr>
          </a:p>
        </p:txBody>
      </p:sp>
      <p:pic>
        <p:nvPicPr>
          <p:cNvPr id="140" name="Google Shape;140;p13"/>
          <p:cNvPicPr preferRelativeResize="0"/>
          <p:nvPr/>
        </p:nvPicPr>
        <p:blipFill rotWithShape="1">
          <a:blip r:embed="rId4">
            <a:alphaModFix/>
          </a:blip>
          <a:srcRect b="0" l="0" r="0" t="0"/>
          <a:stretch/>
        </p:blipFill>
        <p:spPr>
          <a:xfrm>
            <a:off x="2936326" y="2337334"/>
            <a:ext cx="4302161" cy="1388599"/>
          </a:xfrm>
          <a:prstGeom prst="rect">
            <a:avLst/>
          </a:prstGeom>
          <a:noFill/>
          <a:ln>
            <a:noFill/>
          </a:ln>
        </p:spPr>
      </p:pic>
      <p:sp>
        <p:nvSpPr>
          <p:cNvPr id="141" name="Google Shape;141;p13"/>
          <p:cNvSpPr txBox="1"/>
          <p:nvPr/>
        </p:nvSpPr>
        <p:spPr>
          <a:xfrm>
            <a:off x="727978" y="3759760"/>
            <a:ext cx="9134283" cy="1358064"/>
          </a:xfrm>
          <a:prstGeom prst="rect">
            <a:avLst/>
          </a:prstGeom>
          <a:noFill/>
          <a:ln>
            <a:noFill/>
          </a:ln>
        </p:spPr>
        <p:txBody>
          <a:bodyPr anchorCtr="0" anchor="t" bIns="0" lIns="0" spcFirstLastPara="1" rIns="0" wrap="square" tIns="97775">
            <a:spAutoFit/>
          </a:bodyPr>
          <a:lstStyle/>
          <a:p>
            <a:pPr indent="0" lvl="0" marL="847089" rtl="0" algn="ctr">
              <a:lnSpc>
                <a:spcPct val="100000"/>
              </a:lnSpc>
              <a:spcBef>
                <a:spcPts val="0"/>
              </a:spcBef>
              <a:spcAft>
                <a:spcPts val="0"/>
              </a:spcAft>
              <a:buNone/>
            </a:pPr>
            <a:r>
              <a:rPr lang="en-US" sz="1200">
                <a:latin typeface="Times New Roman"/>
                <a:ea typeface="Times New Roman"/>
                <a:cs typeface="Times New Roman"/>
                <a:sym typeface="Times New Roman"/>
              </a:rPr>
              <a:t>Fig.4 Calipers</a:t>
            </a:r>
            <a:endParaRPr sz="1200">
              <a:latin typeface="Times New Roman"/>
              <a:ea typeface="Times New Roman"/>
              <a:cs typeface="Times New Roman"/>
              <a:sym typeface="Times New Roman"/>
            </a:endParaRPr>
          </a:p>
          <a:p>
            <a:pPr indent="0" lvl="0" marL="12700" rtl="0" algn="l">
              <a:lnSpc>
                <a:spcPct val="100000"/>
              </a:lnSpc>
              <a:spcBef>
                <a:spcPts val="670"/>
              </a:spcBef>
              <a:spcAft>
                <a:spcPts val="0"/>
              </a:spcAft>
              <a:buNone/>
            </a:pPr>
            <a:r>
              <a:rPr b="1" lang="en-US" sz="1200">
                <a:latin typeface="Times New Roman"/>
                <a:ea typeface="Times New Roman"/>
                <a:cs typeface="Times New Roman"/>
                <a:sym typeface="Times New Roman"/>
              </a:rPr>
              <a:t>RULE DEPTH GAUGE</a:t>
            </a:r>
            <a:endParaRPr sz="1200">
              <a:latin typeface="Times New Roman"/>
              <a:ea typeface="Times New Roman"/>
              <a:cs typeface="Times New Roman"/>
              <a:sym typeface="Times New Roman"/>
            </a:endParaRPr>
          </a:p>
          <a:p>
            <a:pPr indent="457200" lvl="0" marL="875030" marR="5080" rtl="0" algn="l">
              <a:lnSpc>
                <a:spcPct val="171666"/>
              </a:lnSpc>
              <a:spcBef>
                <a:spcPts val="105"/>
              </a:spcBef>
              <a:spcAft>
                <a:spcPts val="0"/>
              </a:spcAft>
              <a:buNone/>
            </a:pPr>
            <a:r>
              <a:rPr lang="en-US" sz="1200">
                <a:latin typeface="Times New Roman"/>
                <a:ea typeface="Times New Roman"/>
                <a:cs typeface="Times New Roman"/>
                <a:sym typeface="Times New Roman"/>
              </a:rPr>
              <a:t>The rule depth gauge shown in fig. 5 consists of a steel head that has a slot to receive a narrow rule. The rule is held in position by a knurled nut. It is used to measure</a:t>
            </a:r>
            <a:endParaRPr sz="1200">
              <a:latin typeface="Times New Roman"/>
              <a:ea typeface="Times New Roman"/>
              <a:cs typeface="Times New Roman"/>
              <a:sym typeface="Times New Roman"/>
            </a:endParaRPr>
          </a:p>
          <a:p>
            <a:pPr indent="0" lvl="0" marL="875030" rtl="0" algn="l">
              <a:lnSpc>
                <a:spcPct val="100000"/>
              </a:lnSpc>
              <a:spcBef>
                <a:spcPts val="470"/>
              </a:spcBef>
              <a:spcAft>
                <a:spcPts val="0"/>
              </a:spcAft>
              <a:buNone/>
            </a:pPr>
            <a:r>
              <a:rPr lang="en-US" sz="1200">
                <a:latin typeface="Times New Roman"/>
                <a:ea typeface="Times New Roman"/>
                <a:cs typeface="Times New Roman"/>
                <a:sym typeface="Times New Roman"/>
              </a:rPr>
              <a:t>the depth of holes, slots, keyways, and other recesses.</a:t>
            </a:r>
            <a:endParaRPr sz="1200">
              <a:latin typeface="Times New Roman"/>
              <a:ea typeface="Times New Roman"/>
              <a:cs typeface="Times New Roman"/>
              <a:sym typeface="Times New Roman"/>
            </a:endParaRPr>
          </a:p>
        </p:txBody>
      </p:sp>
      <p:sp>
        <p:nvSpPr>
          <p:cNvPr id="142" name="Google Shape;142;p13"/>
          <p:cNvSpPr txBox="1"/>
          <p:nvPr/>
        </p:nvSpPr>
        <p:spPr>
          <a:xfrm>
            <a:off x="3207824" y="6976435"/>
            <a:ext cx="2081604"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Fig. 5 Rule depth gauge</a:t>
            </a:r>
            <a:endParaRPr sz="1200">
              <a:latin typeface="Times New Roman"/>
              <a:ea typeface="Times New Roman"/>
              <a:cs typeface="Times New Roman"/>
              <a:sym typeface="Times New Roman"/>
            </a:endParaRPr>
          </a:p>
        </p:txBody>
      </p:sp>
      <p:sp>
        <p:nvSpPr>
          <p:cNvPr id="143" name="Google Shape;143;p13"/>
          <p:cNvSpPr txBox="1"/>
          <p:nvPr/>
        </p:nvSpPr>
        <p:spPr>
          <a:xfrm>
            <a:off x="7205479" y="6778945"/>
            <a:ext cx="1532254"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Fig. 6 Try Square</a:t>
            </a:r>
            <a:endParaRPr sz="12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7" name="Shape 147"/>
        <p:cNvGrpSpPr/>
        <p:nvPr/>
      </p:nvGrpSpPr>
      <p:grpSpPr>
        <a:xfrm>
          <a:off x="0" y="0"/>
          <a:ext cx="0" cy="0"/>
          <a:chOff x="0" y="0"/>
          <a:chExt cx="0" cy="0"/>
        </a:xfrm>
      </p:grpSpPr>
      <p:pic>
        <p:nvPicPr>
          <p:cNvPr id="148" name="Google Shape;148;p14"/>
          <p:cNvPicPr preferRelativeResize="0"/>
          <p:nvPr/>
        </p:nvPicPr>
        <p:blipFill rotWithShape="1">
          <a:blip r:embed="rId3">
            <a:alphaModFix/>
          </a:blip>
          <a:srcRect b="0" l="0" r="0" t="0"/>
          <a:stretch/>
        </p:blipFill>
        <p:spPr>
          <a:xfrm>
            <a:off x="1587529" y="5516846"/>
            <a:ext cx="7139390" cy="1018809"/>
          </a:xfrm>
          <a:prstGeom prst="rect">
            <a:avLst/>
          </a:prstGeom>
          <a:noFill/>
          <a:ln>
            <a:noFill/>
          </a:ln>
        </p:spPr>
      </p:pic>
      <p:sp>
        <p:nvSpPr>
          <p:cNvPr id="149" name="Google Shape;149;p14"/>
          <p:cNvSpPr txBox="1"/>
          <p:nvPr/>
        </p:nvSpPr>
        <p:spPr>
          <a:xfrm>
            <a:off x="701588" y="808659"/>
            <a:ext cx="925457" cy="204543"/>
          </a:xfrm>
          <a:prstGeom prst="rect">
            <a:avLst/>
          </a:prstGeom>
          <a:noFill/>
          <a:ln>
            <a:noFill/>
          </a:ln>
        </p:spPr>
        <p:txBody>
          <a:bodyPr anchorCtr="0" anchor="t" bIns="0" lIns="0" spcFirstLastPara="1" rIns="0" wrap="square" tIns="24750">
            <a:spAutoFit/>
          </a:bodyPr>
          <a:lstStyle/>
          <a:p>
            <a:pPr indent="0" lvl="0" marL="12700" marR="5080" rtl="0" algn="l">
              <a:lnSpc>
                <a:spcPct val="115000"/>
              </a:lnSpc>
              <a:spcBef>
                <a:spcPts val="0"/>
              </a:spcBef>
              <a:spcAft>
                <a:spcPts val="0"/>
              </a:spcAft>
              <a:buNone/>
            </a:pPr>
            <a:r>
              <a:rPr b="1" lang="en-US" sz="1200">
                <a:latin typeface="Times New Roman"/>
                <a:ea typeface="Times New Roman"/>
                <a:cs typeface="Times New Roman"/>
                <a:sym typeface="Times New Roman"/>
              </a:rPr>
              <a:t>SQUARE S</a:t>
            </a:r>
            <a:endParaRPr sz="1200">
              <a:latin typeface="Times New Roman"/>
              <a:ea typeface="Times New Roman"/>
              <a:cs typeface="Times New Roman"/>
              <a:sym typeface="Times New Roman"/>
            </a:endParaRPr>
          </a:p>
        </p:txBody>
      </p:sp>
      <p:sp>
        <p:nvSpPr>
          <p:cNvPr id="150" name="Google Shape;150;p14"/>
          <p:cNvSpPr txBox="1"/>
          <p:nvPr/>
        </p:nvSpPr>
        <p:spPr>
          <a:xfrm>
            <a:off x="1920929" y="929399"/>
            <a:ext cx="7910813" cy="811184"/>
          </a:xfrm>
          <a:prstGeom prst="rect">
            <a:avLst/>
          </a:prstGeom>
          <a:noFill/>
          <a:ln>
            <a:noFill/>
          </a:ln>
        </p:spPr>
        <p:txBody>
          <a:bodyPr anchorCtr="0" anchor="t" bIns="0" lIns="0" spcFirstLastPara="1" rIns="0" wrap="square" tIns="13325">
            <a:spAutoFit/>
          </a:bodyPr>
          <a:lstStyle/>
          <a:p>
            <a:pPr indent="457200" lvl="0" marL="12700" marR="5080" rtl="0" algn="just">
              <a:lnSpc>
                <a:spcPct val="143700"/>
              </a:lnSpc>
              <a:spcBef>
                <a:spcPts val="0"/>
              </a:spcBef>
              <a:spcAft>
                <a:spcPts val="0"/>
              </a:spcAft>
              <a:buNone/>
            </a:pPr>
            <a:r>
              <a:rPr lang="en-US" sz="1200">
                <a:latin typeface="Times New Roman"/>
                <a:ea typeface="Times New Roman"/>
                <a:cs typeface="Times New Roman"/>
                <a:sym typeface="Times New Roman"/>
              </a:rPr>
              <a:t>Solid steel squares (try square): Squaring a work is the operation of making and checking the work surfaces that must be perpendicular. The solid steel square shown in fig, 6 is used to measure right angles, to check the squareness of surfaces and for layout. The right angle is found on both the inside and outside the square. They are available in various sizes.</a:t>
            </a:r>
            <a:endParaRPr sz="1200">
              <a:latin typeface="Times New Roman"/>
              <a:ea typeface="Times New Roman"/>
              <a:cs typeface="Times New Roman"/>
              <a:sym typeface="Times New Roman"/>
            </a:endParaRPr>
          </a:p>
        </p:txBody>
      </p:sp>
      <p:sp>
        <p:nvSpPr>
          <p:cNvPr id="151" name="Google Shape;151;p14"/>
          <p:cNvSpPr txBox="1"/>
          <p:nvPr/>
        </p:nvSpPr>
        <p:spPr>
          <a:xfrm>
            <a:off x="647730" y="2089468"/>
            <a:ext cx="9250974" cy="3073662"/>
          </a:xfrm>
          <a:prstGeom prst="rect">
            <a:avLst/>
          </a:prstGeom>
          <a:noFill/>
          <a:ln>
            <a:noFill/>
          </a:ln>
        </p:spPr>
        <p:txBody>
          <a:bodyPr anchorCtr="0" anchor="t" bIns="0" lIns="0" spcFirstLastPara="1" rIns="0" wrap="square" tIns="82550">
            <a:spAutoFit/>
          </a:bodyPr>
          <a:lstStyle/>
          <a:p>
            <a:pPr indent="0" lvl="0" marL="50800" rtl="0" algn="l">
              <a:lnSpc>
                <a:spcPct val="100000"/>
              </a:lnSpc>
              <a:spcBef>
                <a:spcPts val="0"/>
              </a:spcBef>
              <a:spcAft>
                <a:spcPts val="0"/>
              </a:spcAft>
              <a:buNone/>
            </a:pPr>
            <a:r>
              <a:rPr b="1" lang="en-US" sz="1200">
                <a:latin typeface="Times New Roman"/>
                <a:ea typeface="Times New Roman"/>
                <a:cs typeface="Times New Roman"/>
                <a:sym typeface="Times New Roman"/>
              </a:rPr>
              <a:t>BEVEL GAUGE</a:t>
            </a:r>
            <a:endParaRPr sz="1200">
              <a:latin typeface="Times New Roman"/>
              <a:ea typeface="Times New Roman"/>
              <a:cs typeface="Times New Roman"/>
              <a:sym typeface="Times New Roman"/>
            </a:endParaRPr>
          </a:p>
          <a:p>
            <a:pPr indent="457200" lvl="0" marL="913130" marR="57150" rtl="0" algn="l">
              <a:lnSpc>
                <a:spcPct val="171666"/>
              </a:lnSpc>
              <a:spcBef>
                <a:spcPts val="105"/>
              </a:spcBef>
              <a:spcAft>
                <a:spcPts val="0"/>
              </a:spcAft>
              <a:buNone/>
            </a:pPr>
            <a:r>
              <a:rPr lang="en-US" sz="1200">
                <a:latin typeface="Times New Roman"/>
                <a:ea typeface="Times New Roman"/>
                <a:cs typeface="Times New Roman"/>
                <a:sym typeface="Times New Roman"/>
              </a:rPr>
              <a:t>A bevel gauge shown in fig, 7 (a) is used to set and mark angles other than 90</a:t>
            </a:r>
            <a:r>
              <a:rPr baseline="30000" lang="en-US" sz="1125">
                <a:latin typeface="Times New Roman"/>
                <a:ea typeface="Times New Roman"/>
                <a:cs typeface="Times New Roman"/>
                <a:sym typeface="Times New Roman"/>
              </a:rPr>
              <a:t>o</a:t>
            </a:r>
            <a:r>
              <a:rPr lang="en-US" sz="1200">
                <a:latin typeface="Times New Roman"/>
                <a:ea typeface="Times New Roman"/>
                <a:cs typeface="Times New Roman"/>
                <a:sym typeface="Times New Roman"/>
              </a:rPr>
              <a:t>. It consists of a steel stock of rectangular cross section carrying slotted steel blade at its end.</a:t>
            </a:r>
            <a:endParaRPr sz="1200">
              <a:latin typeface="Times New Roman"/>
              <a:ea typeface="Times New Roman"/>
              <a:cs typeface="Times New Roman"/>
              <a:sym typeface="Times New Roman"/>
            </a:endParaRPr>
          </a:p>
          <a:p>
            <a:pPr indent="0" lvl="0" marL="913130" marR="56514" rtl="0" algn="l">
              <a:lnSpc>
                <a:spcPct val="171666"/>
              </a:lnSpc>
              <a:spcBef>
                <a:spcPts val="20"/>
              </a:spcBef>
              <a:spcAft>
                <a:spcPts val="0"/>
              </a:spcAft>
              <a:buNone/>
            </a:pPr>
            <a:r>
              <a:rPr lang="en-US" sz="1200">
                <a:latin typeface="Times New Roman"/>
                <a:ea typeface="Times New Roman"/>
                <a:cs typeface="Times New Roman"/>
                <a:sym typeface="Times New Roman"/>
              </a:rPr>
              <a:t>The blade can be made to slide, set at any desired angle and secured in position by means of a screw. The set angle can be measured with the help of bevel protractor. The</a:t>
            </a:r>
            <a:endParaRPr sz="1200">
              <a:latin typeface="Times New Roman"/>
              <a:ea typeface="Times New Roman"/>
              <a:cs typeface="Times New Roman"/>
              <a:sym typeface="Times New Roman"/>
            </a:endParaRPr>
          </a:p>
          <a:p>
            <a:pPr indent="0" lvl="0" marL="913130" marR="55880" rtl="0" algn="l">
              <a:lnSpc>
                <a:spcPct val="171666"/>
              </a:lnSpc>
              <a:spcBef>
                <a:spcPts val="20"/>
              </a:spcBef>
              <a:spcAft>
                <a:spcPts val="0"/>
              </a:spcAft>
              <a:buNone/>
            </a:pPr>
            <a:r>
              <a:rPr lang="en-US" sz="1200">
                <a:latin typeface="Times New Roman"/>
                <a:ea typeface="Times New Roman"/>
                <a:cs typeface="Times New Roman"/>
                <a:sym typeface="Times New Roman"/>
              </a:rPr>
              <a:t>combination bevel gauge shown in fig, 7 (b) has an additional blade. This helps in setting large range of angles.</a:t>
            </a:r>
            <a:endParaRPr sz="12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00000"/>
              </a:lnSpc>
              <a:spcBef>
                <a:spcPts val="875"/>
              </a:spcBef>
              <a:spcAft>
                <a:spcPts val="0"/>
              </a:spcAft>
              <a:buNone/>
            </a:pPr>
            <a:r>
              <a:t/>
            </a:r>
            <a:endParaRPr sz="1200">
              <a:latin typeface="Times New Roman"/>
              <a:ea typeface="Times New Roman"/>
              <a:cs typeface="Times New Roman"/>
              <a:sym typeface="Times New Roman"/>
            </a:endParaRPr>
          </a:p>
          <a:p>
            <a:pPr indent="0" lvl="0" marL="50800" rtl="0" algn="l">
              <a:lnSpc>
                <a:spcPct val="100000"/>
              </a:lnSpc>
              <a:spcBef>
                <a:spcPts val="0"/>
              </a:spcBef>
              <a:spcAft>
                <a:spcPts val="0"/>
              </a:spcAft>
              <a:buNone/>
            </a:pPr>
            <a:r>
              <a:rPr b="1" lang="en-US" sz="1200">
                <a:latin typeface="Times New Roman"/>
                <a:ea typeface="Times New Roman"/>
                <a:cs typeface="Times New Roman"/>
                <a:sym typeface="Times New Roman"/>
              </a:rPr>
              <a:t>BEVEL PROTRACTOR</a:t>
            </a:r>
            <a:endParaRPr sz="1200">
              <a:latin typeface="Times New Roman"/>
              <a:ea typeface="Times New Roman"/>
              <a:cs typeface="Times New Roman"/>
              <a:sym typeface="Times New Roman"/>
            </a:endParaRPr>
          </a:p>
          <a:p>
            <a:pPr indent="457200" lvl="0" marL="913130" rtl="0" algn="just">
              <a:lnSpc>
                <a:spcPct val="100000"/>
              </a:lnSpc>
              <a:spcBef>
                <a:spcPts val="540"/>
              </a:spcBef>
              <a:spcAft>
                <a:spcPts val="0"/>
              </a:spcAft>
              <a:buNone/>
            </a:pPr>
            <a:r>
              <a:rPr lang="en-US" sz="1200">
                <a:latin typeface="Times New Roman"/>
                <a:ea typeface="Times New Roman"/>
                <a:cs typeface="Times New Roman"/>
                <a:sym typeface="Times New Roman"/>
              </a:rPr>
              <a:t>The bevel protractor shown in fig. 8 is used for measurement jor layout of angles.</a:t>
            </a:r>
            <a:endParaRPr sz="1200">
              <a:latin typeface="Times New Roman"/>
              <a:ea typeface="Times New Roman"/>
              <a:cs typeface="Times New Roman"/>
              <a:sym typeface="Times New Roman"/>
            </a:endParaRPr>
          </a:p>
          <a:p>
            <a:pPr indent="0" lvl="0" marL="913130" marR="45720" rtl="0" algn="just">
              <a:lnSpc>
                <a:spcPct val="142500"/>
              </a:lnSpc>
              <a:spcBef>
                <a:spcPts val="15"/>
              </a:spcBef>
              <a:spcAft>
                <a:spcPts val="0"/>
              </a:spcAft>
              <a:buNone/>
            </a:pPr>
            <a:r>
              <a:rPr lang="en-US" sz="1200">
                <a:latin typeface="Times New Roman"/>
                <a:ea typeface="Times New Roman"/>
                <a:cs typeface="Times New Roman"/>
                <a:sym typeface="Times New Roman"/>
              </a:rPr>
              <a:t>The protractor has a head with a revolving turret graduated to 90</a:t>
            </a:r>
            <a:r>
              <a:rPr baseline="30000" lang="en-US" sz="1125">
                <a:latin typeface="Times New Roman"/>
                <a:ea typeface="Times New Roman"/>
                <a:cs typeface="Times New Roman"/>
                <a:sym typeface="Times New Roman"/>
              </a:rPr>
              <a:t>0 </a:t>
            </a:r>
            <a:r>
              <a:rPr lang="en-US" sz="1200">
                <a:latin typeface="Times New Roman"/>
                <a:ea typeface="Times New Roman"/>
                <a:cs typeface="Times New Roman"/>
                <a:sym typeface="Times New Roman"/>
              </a:rPr>
              <a:t>degrees on each side of zero. A vernier is provided to measure the angle accurately. The head is adjustable along a tempered blade.</a:t>
            </a:r>
            <a:endParaRPr sz="1200">
              <a:latin typeface="Times New Roman"/>
              <a:ea typeface="Times New Roman"/>
              <a:cs typeface="Times New Roman"/>
              <a:sym typeface="Times New Roman"/>
            </a:endParaRPr>
          </a:p>
        </p:txBody>
      </p:sp>
      <p:sp>
        <p:nvSpPr>
          <p:cNvPr id="152" name="Google Shape;152;p14"/>
          <p:cNvSpPr txBox="1"/>
          <p:nvPr/>
        </p:nvSpPr>
        <p:spPr>
          <a:xfrm>
            <a:off x="2748261" y="6756400"/>
            <a:ext cx="1525971"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(a) ) Bevel gauge</a:t>
            </a:r>
            <a:endParaRPr sz="1200">
              <a:latin typeface="Times New Roman"/>
              <a:ea typeface="Times New Roman"/>
              <a:cs typeface="Times New Roman"/>
              <a:sym typeface="Times New Roman"/>
            </a:endParaRPr>
          </a:p>
        </p:txBody>
      </p:sp>
      <p:sp>
        <p:nvSpPr>
          <p:cNvPr id="153" name="Google Shape;153;p14"/>
          <p:cNvSpPr txBox="1"/>
          <p:nvPr/>
        </p:nvSpPr>
        <p:spPr>
          <a:xfrm>
            <a:off x="6340475" y="6855145"/>
            <a:ext cx="2512465"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(b) Combination bevel gauge</a:t>
            </a:r>
            <a:endParaRPr sz="1200">
              <a:latin typeface="Times New Roman"/>
              <a:ea typeface="Times New Roman"/>
              <a:cs typeface="Times New Roman"/>
              <a:sym typeface="Times New Roman"/>
            </a:endParaRPr>
          </a:p>
        </p:txBody>
      </p:sp>
      <p:sp>
        <p:nvSpPr>
          <p:cNvPr id="154" name="Google Shape;154;p14"/>
          <p:cNvSpPr txBox="1"/>
          <p:nvPr/>
        </p:nvSpPr>
        <p:spPr>
          <a:xfrm>
            <a:off x="4701581" y="6976581"/>
            <a:ext cx="1177689"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Fig. 7 Bevels</a:t>
            </a:r>
            <a:endParaRPr sz="12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8" name="Shape 158"/>
        <p:cNvGrpSpPr/>
        <p:nvPr/>
      </p:nvGrpSpPr>
      <p:grpSpPr>
        <a:xfrm>
          <a:off x="0" y="0"/>
          <a:ext cx="0" cy="0"/>
          <a:chOff x="0" y="0"/>
          <a:chExt cx="0" cy="0"/>
        </a:xfrm>
      </p:grpSpPr>
      <p:pic>
        <p:nvPicPr>
          <p:cNvPr id="159" name="Google Shape;159;p15"/>
          <p:cNvPicPr preferRelativeResize="0"/>
          <p:nvPr/>
        </p:nvPicPr>
        <p:blipFill rotWithShape="1">
          <a:blip r:embed="rId3">
            <a:alphaModFix/>
          </a:blip>
          <a:srcRect b="0" l="0" r="0" t="0"/>
          <a:stretch/>
        </p:blipFill>
        <p:spPr>
          <a:xfrm>
            <a:off x="1925954" y="547677"/>
            <a:ext cx="7637036" cy="2231678"/>
          </a:xfrm>
          <a:prstGeom prst="rect">
            <a:avLst/>
          </a:prstGeom>
          <a:noFill/>
          <a:ln>
            <a:noFill/>
          </a:ln>
        </p:spPr>
      </p:pic>
      <p:sp>
        <p:nvSpPr>
          <p:cNvPr id="160" name="Google Shape;160;p15"/>
          <p:cNvSpPr txBox="1"/>
          <p:nvPr/>
        </p:nvSpPr>
        <p:spPr>
          <a:xfrm>
            <a:off x="701588" y="3174033"/>
            <a:ext cx="9171086" cy="3483133"/>
          </a:xfrm>
          <a:prstGeom prst="rect">
            <a:avLst/>
          </a:prstGeom>
          <a:noFill/>
          <a:ln>
            <a:noFill/>
          </a:ln>
        </p:spPr>
        <p:txBody>
          <a:bodyPr anchorCtr="0" anchor="t" bIns="0" lIns="0" spcFirstLastPara="1" rIns="0" wrap="square" tIns="12700">
            <a:spAutoFit/>
          </a:bodyPr>
          <a:lstStyle/>
          <a:p>
            <a:pPr indent="0" lvl="0" marL="1158240" rtl="0" algn="l">
              <a:lnSpc>
                <a:spcPct val="100000"/>
              </a:lnSpc>
              <a:spcBef>
                <a:spcPts val="0"/>
              </a:spcBef>
              <a:spcAft>
                <a:spcPts val="0"/>
              </a:spcAft>
              <a:buNone/>
            </a:pPr>
            <a:r>
              <a:rPr lang="en-US" sz="1200">
                <a:latin typeface="Times New Roman"/>
                <a:ea typeface="Times New Roman"/>
                <a:cs typeface="Times New Roman"/>
                <a:sym typeface="Times New Roman"/>
              </a:rPr>
              <a:t>Fig. 8 Bevel Protractor	Fig. 10 Thickness gauge</a:t>
            </a:r>
            <a:endParaRPr sz="1200">
              <a:latin typeface="Times New Roman"/>
              <a:ea typeface="Times New Roman"/>
              <a:cs typeface="Times New Roman"/>
              <a:sym typeface="Times New Roman"/>
            </a:endParaRPr>
          </a:p>
          <a:p>
            <a:pPr indent="0" lvl="0" marL="0" rtl="0" algn="l">
              <a:lnSpc>
                <a:spcPct val="100000"/>
              </a:lnSpc>
              <a:spcBef>
                <a:spcPts val="875"/>
              </a:spcBef>
              <a:spcAft>
                <a:spcPts val="0"/>
              </a:spcAft>
              <a:buNone/>
            </a:pPr>
            <a:r>
              <a:t/>
            </a:r>
            <a:endParaRPr sz="1200">
              <a:latin typeface="Times New Roman"/>
              <a:ea typeface="Times New Roman"/>
              <a:cs typeface="Times New Roman"/>
              <a:sym typeface="Times New Roman"/>
            </a:endParaRPr>
          </a:p>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SCREW-PITCH GAUGE</a:t>
            </a:r>
            <a:endParaRPr sz="1200">
              <a:latin typeface="Times New Roman"/>
              <a:ea typeface="Times New Roman"/>
              <a:cs typeface="Times New Roman"/>
              <a:sym typeface="Times New Roman"/>
            </a:endParaRPr>
          </a:p>
          <a:p>
            <a:pPr indent="457200" lvl="0" marL="875030" rtl="0" algn="just">
              <a:lnSpc>
                <a:spcPct val="100000"/>
              </a:lnSpc>
              <a:spcBef>
                <a:spcPts val="565"/>
              </a:spcBef>
              <a:spcAft>
                <a:spcPts val="0"/>
              </a:spcAft>
              <a:buNone/>
            </a:pPr>
            <a:r>
              <a:rPr lang="en-US" sz="1200">
                <a:latin typeface="Times New Roman"/>
                <a:ea typeface="Times New Roman"/>
                <a:cs typeface="Times New Roman"/>
                <a:sym typeface="Times New Roman"/>
              </a:rPr>
              <a:t>The pitch of threads can be determined by measuring the distance across thread</a:t>
            </a:r>
            <a:endParaRPr sz="1200">
              <a:latin typeface="Times New Roman"/>
              <a:ea typeface="Times New Roman"/>
              <a:cs typeface="Times New Roman"/>
              <a:sym typeface="Times New Roman"/>
            </a:endParaRPr>
          </a:p>
          <a:p>
            <a:pPr indent="0" lvl="0" marL="875030" marR="29844" rtl="0" algn="just">
              <a:lnSpc>
                <a:spcPct val="143800"/>
              </a:lnSpc>
              <a:spcBef>
                <a:spcPts val="5"/>
              </a:spcBef>
              <a:spcAft>
                <a:spcPts val="0"/>
              </a:spcAft>
              <a:buNone/>
            </a:pPr>
            <a:r>
              <a:rPr lang="en-US" sz="1200">
                <a:latin typeface="Times New Roman"/>
                <a:ea typeface="Times New Roman"/>
                <a:cs typeface="Times New Roman"/>
                <a:sym typeface="Times New Roman"/>
              </a:rPr>
              <a:t>crests with rule, or by using a screw-pitch of threads can be determined by measuring the distance across the thread crests with a rule, or by using a screw-pitch as shown in fig, 9. It consists of a number of leaves mounted in a holder. The edges of the leaves are cut to represent thread pitches. The pitch is usually marked on each leaf. The check the pitch it is necessary to match the teeth in the gauge with the threaded parts.</a:t>
            </a:r>
            <a:endParaRPr sz="12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00000"/>
              </a:lnSpc>
              <a:spcBef>
                <a:spcPts val="1040"/>
              </a:spcBef>
              <a:spcAft>
                <a:spcPts val="0"/>
              </a:spcAft>
              <a:buNone/>
            </a:pPr>
            <a:r>
              <a:t/>
            </a:r>
            <a:endParaRPr sz="1200">
              <a:latin typeface="Times New Roman"/>
              <a:ea typeface="Times New Roman"/>
              <a:cs typeface="Times New Roman"/>
              <a:sym typeface="Times New Roman"/>
            </a:endParaRPr>
          </a:p>
          <a:p>
            <a:pPr indent="0" lvl="0" marL="12700" rtl="0" algn="l">
              <a:lnSpc>
                <a:spcPct val="100000"/>
              </a:lnSpc>
              <a:spcBef>
                <a:spcPts val="5"/>
              </a:spcBef>
              <a:spcAft>
                <a:spcPts val="0"/>
              </a:spcAft>
              <a:buNone/>
            </a:pPr>
            <a:r>
              <a:rPr b="1" lang="en-US" sz="1200">
                <a:latin typeface="Times New Roman"/>
                <a:ea typeface="Times New Roman"/>
                <a:cs typeface="Times New Roman"/>
                <a:sym typeface="Times New Roman"/>
              </a:rPr>
              <a:t>THICKNESS OR FEELER GAUGE</a:t>
            </a:r>
            <a:endParaRPr sz="1200">
              <a:latin typeface="Times New Roman"/>
              <a:ea typeface="Times New Roman"/>
              <a:cs typeface="Times New Roman"/>
              <a:sym typeface="Times New Roman"/>
            </a:endParaRPr>
          </a:p>
          <a:p>
            <a:pPr indent="457200" lvl="0" marL="875030" rtl="0" algn="just">
              <a:lnSpc>
                <a:spcPct val="100000"/>
              </a:lnSpc>
              <a:spcBef>
                <a:spcPts val="560"/>
              </a:spcBef>
              <a:spcAft>
                <a:spcPts val="0"/>
              </a:spcAft>
              <a:buNone/>
            </a:pPr>
            <a:r>
              <a:rPr lang="en-US" sz="1200">
                <a:latin typeface="Times New Roman"/>
                <a:ea typeface="Times New Roman"/>
                <a:cs typeface="Times New Roman"/>
                <a:sym typeface="Times New Roman"/>
              </a:rPr>
              <a:t>A feeler gauge shown in fig.10 consists of thin strips of metal of various thickness</a:t>
            </a:r>
            <a:endParaRPr sz="1200">
              <a:latin typeface="Times New Roman"/>
              <a:ea typeface="Times New Roman"/>
              <a:cs typeface="Times New Roman"/>
              <a:sym typeface="Times New Roman"/>
            </a:endParaRPr>
          </a:p>
          <a:p>
            <a:pPr indent="0" lvl="0" marL="875030" marR="34290" rtl="0" algn="just">
              <a:lnSpc>
                <a:spcPct val="143800"/>
              </a:lnSpc>
              <a:spcBef>
                <a:spcPts val="5"/>
              </a:spcBef>
              <a:spcAft>
                <a:spcPts val="0"/>
              </a:spcAft>
              <a:buNone/>
            </a:pPr>
            <a:r>
              <a:rPr lang="en-US" sz="1200">
                <a:latin typeface="Times New Roman"/>
                <a:ea typeface="Times New Roman"/>
                <a:cs typeface="Times New Roman"/>
                <a:sym typeface="Times New Roman"/>
              </a:rPr>
              <a:t>mounted a steel holder. The individual leaves are marked with the thickness size. Such a gauge is widely used for measuring and checking bearing clearances, adjusting tappets, spark plug gaps, etc. Accuracy in using these gauges requires a sense of feel.</a:t>
            </a:r>
            <a:endParaRPr sz="12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4" name="Shape 164"/>
        <p:cNvGrpSpPr/>
        <p:nvPr/>
      </p:nvGrpSpPr>
      <p:grpSpPr>
        <a:xfrm>
          <a:off x="0" y="0"/>
          <a:ext cx="0" cy="0"/>
          <a:chOff x="0" y="0"/>
          <a:chExt cx="0" cy="0"/>
        </a:xfrm>
      </p:grpSpPr>
      <p:pic>
        <p:nvPicPr>
          <p:cNvPr id="165" name="Google Shape;165;p16"/>
          <p:cNvPicPr preferRelativeResize="0"/>
          <p:nvPr/>
        </p:nvPicPr>
        <p:blipFill rotWithShape="1">
          <a:blip r:embed="rId3">
            <a:alphaModFix/>
          </a:blip>
          <a:srcRect b="0" l="0" r="0" t="0"/>
          <a:stretch/>
        </p:blipFill>
        <p:spPr>
          <a:xfrm>
            <a:off x="1992739" y="2304989"/>
            <a:ext cx="3003110" cy="1016653"/>
          </a:xfrm>
          <a:prstGeom prst="rect">
            <a:avLst/>
          </a:prstGeom>
          <a:noFill/>
          <a:ln>
            <a:noFill/>
          </a:ln>
        </p:spPr>
      </p:pic>
      <p:pic>
        <p:nvPicPr>
          <p:cNvPr id="166" name="Google Shape;166;p16"/>
          <p:cNvPicPr preferRelativeResize="0"/>
          <p:nvPr/>
        </p:nvPicPr>
        <p:blipFill rotWithShape="1">
          <a:blip r:embed="rId4">
            <a:alphaModFix/>
          </a:blip>
          <a:srcRect b="0" l="0" r="0" t="0"/>
          <a:stretch/>
        </p:blipFill>
        <p:spPr>
          <a:xfrm>
            <a:off x="6988587" y="2287739"/>
            <a:ext cx="2434373" cy="969217"/>
          </a:xfrm>
          <a:prstGeom prst="rect">
            <a:avLst/>
          </a:prstGeom>
          <a:noFill/>
          <a:ln>
            <a:noFill/>
          </a:ln>
        </p:spPr>
      </p:pic>
      <p:pic>
        <p:nvPicPr>
          <p:cNvPr id="167" name="Google Shape;167;p16"/>
          <p:cNvPicPr preferRelativeResize="0"/>
          <p:nvPr/>
        </p:nvPicPr>
        <p:blipFill rotWithShape="1">
          <a:blip r:embed="rId5">
            <a:alphaModFix/>
          </a:blip>
          <a:srcRect b="0" l="0" r="0" t="0"/>
          <a:stretch/>
        </p:blipFill>
        <p:spPr>
          <a:xfrm>
            <a:off x="1975504" y="4559309"/>
            <a:ext cx="6290591" cy="1905012"/>
          </a:xfrm>
          <a:prstGeom prst="rect">
            <a:avLst/>
          </a:prstGeom>
          <a:noFill/>
          <a:ln>
            <a:noFill/>
          </a:ln>
        </p:spPr>
      </p:pic>
      <p:sp>
        <p:nvSpPr>
          <p:cNvPr id="168" name="Google Shape;168;p16"/>
          <p:cNvSpPr txBox="1"/>
          <p:nvPr/>
        </p:nvSpPr>
        <p:spPr>
          <a:xfrm>
            <a:off x="701588" y="751529"/>
            <a:ext cx="9129795" cy="1306305"/>
          </a:xfrm>
          <a:prstGeom prst="rect">
            <a:avLst/>
          </a:prstGeom>
          <a:noFill/>
          <a:ln>
            <a:noFill/>
          </a:ln>
        </p:spPr>
        <p:txBody>
          <a:bodyPr anchorCtr="0" anchor="t" bIns="0" lIns="0" spcFirstLastPara="1" rIns="0" wrap="square" tIns="81275">
            <a:spAutoFit/>
          </a:bodyPr>
          <a:lstStyle/>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SURFACE PLATE</a:t>
            </a:r>
            <a:endParaRPr sz="1200">
              <a:latin typeface="Times New Roman"/>
              <a:ea typeface="Times New Roman"/>
              <a:cs typeface="Times New Roman"/>
              <a:sym typeface="Times New Roman"/>
            </a:endParaRPr>
          </a:p>
          <a:p>
            <a:pPr indent="457200" lvl="0" marL="875030" rtl="0" algn="just">
              <a:lnSpc>
                <a:spcPct val="100000"/>
              </a:lnSpc>
              <a:spcBef>
                <a:spcPts val="540"/>
              </a:spcBef>
              <a:spcAft>
                <a:spcPts val="0"/>
              </a:spcAft>
              <a:buNone/>
            </a:pPr>
            <a:r>
              <a:rPr lang="en-US" sz="1200">
                <a:latin typeface="Times New Roman"/>
                <a:ea typeface="Times New Roman"/>
                <a:cs typeface="Times New Roman"/>
                <a:sym typeface="Times New Roman"/>
              </a:rPr>
              <a:t>A surface plate shown in fig.11 is used for laying out and inspecting work pieces.</a:t>
            </a:r>
            <a:endParaRPr sz="1200">
              <a:latin typeface="Times New Roman"/>
              <a:ea typeface="Times New Roman"/>
              <a:cs typeface="Times New Roman"/>
              <a:sym typeface="Times New Roman"/>
            </a:endParaRPr>
          </a:p>
          <a:p>
            <a:pPr indent="0" lvl="0" marL="875030" marR="5080" rtl="0" algn="just">
              <a:lnSpc>
                <a:spcPct val="143800"/>
              </a:lnSpc>
              <a:spcBef>
                <a:spcPts val="30"/>
              </a:spcBef>
              <a:spcAft>
                <a:spcPts val="0"/>
              </a:spcAft>
              <a:buNone/>
            </a:pPr>
            <a:r>
              <a:rPr lang="en-US" sz="1200">
                <a:latin typeface="Times New Roman"/>
                <a:ea typeface="Times New Roman"/>
                <a:cs typeface="Times New Roman"/>
                <a:sym typeface="Times New Roman"/>
              </a:rPr>
              <a:t>Surface plates are made of either case iron or granite. The case iron plates are machined very smooth and hand scraped to provide a true flat surface. The flat surface provides a datum for many types of measurements and for checking sizes, parallelism and angles. Surface plates are protected by cover when not in use. They are available in various shapes andsizes.</a:t>
            </a:r>
            <a:endParaRPr sz="1200">
              <a:latin typeface="Times New Roman"/>
              <a:ea typeface="Times New Roman"/>
              <a:cs typeface="Times New Roman"/>
              <a:sym typeface="Times New Roman"/>
            </a:endParaRPr>
          </a:p>
        </p:txBody>
      </p:sp>
      <p:sp>
        <p:nvSpPr>
          <p:cNvPr id="169" name="Google Shape;169;p16"/>
          <p:cNvSpPr txBox="1"/>
          <p:nvPr/>
        </p:nvSpPr>
        <p:spPr>
          <a:xfrm>
            <a:off x="701587" y="3549213"/>
            <a:ext cx="818639" cy="384080"/>
          </a:xfrm>
          <a:prstGeom prst="rect">
            <a:avLst/>
          </a:prstGeom>
          <a:noFill/>
          <a:ln>
            <a:noFill/>
          </a:ln>
        </p:spPr>
        <p:txBody>
          <a:bodyPr anchorCtr="0" anchor="t" bIns="0" lIns="0" spcFirstLastPara="1" rIns="0" wrap="square" tIns="24750">
            <a:spAutoFit/>
          </a:bodyPr>
          <a:lstStyle/>
          <a:p>
            <a:pPr indent="0" lvl="0" marL="12700" marR="5080" rtl="0" algn="l">
              <a:lnSpc>
                <a:spcPct val="115000"/>
              </a:lnSpc>
              <a:spcBef>
                <a:spcPts val="0"/>
              </a:spcBef>
              <a:spcAft>
                <a:spcPts val="0"/>
              </a:spcAft>
              <a:buNone/>
            </a:pPr>
            <a:r>
              <a:rPr b="1" lang="en-US" sz="1200">
                <a:latin typeface="Times New Roman"/>
                <a:ea typeface="Times New Roman"/>
                <a:cs typeface="Times New Roman"/>
                <a:sym typeface="Times New Roman"/>
              </a:rPr>
              <a:t>ANGLE PLATE:</a:t>
            </a:r>
            <a:endParaRPr sz="1200">
              <a:latin typeface="Times New Roman"/>
              <a:ea typeface="Times New Roman"/>
              <a:cs typeface="Times New Roman"/>
              <a:sym typeface="Times New Roman"/>
            </a:endParaRPr>
          </a:p>
        </p:txBody>
      </p:sp>
      <p:sp>
        <p:nvSpPr>
          <p:cNvPr id="170" name="Google Shape;170;p16"/>
          <p:cNvSpPr txBox="1"/>
          <p:nvPr/>
        </p:nvSpPr>
        <p:spPr>
          <a:xfrm>
            <a:off x="1920929" y="3357311"/>
            <a:ext cx="7905428" cy="1269643"/>
          </a:xfrm>
          <a:prstGeom prst="rect">
            <a:avLst/>
          </a:prstGeom>
          <a:noFill/>
          <a:ln>
            <a:noFill/>
          </a:ln>
        </p:spPr>
        <p:txBody>
          <a:bodyPr anchorCtr="0" anchor="t" bIns="0" lIns="0" spcFirstLastPara="1" rIns="0" wrap="square" tIns="12700">
            <a:spAutoFit/>
          </a:bodyPr>
          <a:lstStyle/>
          <a:p>
            <a:pPr indent="0" lvl="0" marL="775970" rtl="0" algn="l">
              <a:lnSpc>
                <a:spcPct val="100000"/>
              </a:lnSpc>
              <a:spcBef>
                <a:spcPts val="0"/>
              </a:spcBef>
              <a:spcAft>
                <a:spcPts val="0"/>
              </a:spcAft>
              <a:buNone/>
            </a:pPr>
            <a:r>
              <a:rPr lang="en-US" sz="1200">
                <a:latin typeface="Times New Roman"/>
                <a:ea typeface="Times New Roman"/>
                <a:cs typeface="Times New Roman"/>
                <a:sym typeface="Times New Roman"/>
              </a:rPr>
              <a:t>Fig.11 Surface plate	Fig. 12 Angle plate</a:t>
            </a:r>
            <a:endParaRPr sz="1200">
              <a:latin typeface="Times New Roman"/>
              <a:ea typeface="Times New Roman"/>
              <a:cs typeface="Times New Roman"/>
              <a:sym typeface="Times New Roman"/>
            </a:endParaRPr>
          </a:p>
          <a:p>
            <a:pPr indent="0" lvl="0" marL="0" rtl="0" algn="l">
              <a:lnSpc>
                <a:spcPct val="100000"/>
              </a:lnSpc>
              <a:spcBef>
                <a:spcPts val="720"/>
              </a:spcBef>
              <a:spcAft>
                <a:spcPts val="0"/>
              </a:spcAft>
              <a:buNone/>
            </a:pPr>
            <a:r>
              <a:t/>
            </a:r>
            <a:endParaRPr sz="1200">
              <a:latin typeface="Times New Roman"/>
              <a:ea typeface="Times New Roman"/>
              <a:cs typeface="Times New Roman"/>
              <a:sym typeface="Times New Roman"/>
            </a:endParaRPr>
          </a:p>
          <a:p>
            <a:pPr indent="457200" lvl="0" marL="12700" marR="5080" rtl="0" algn="just">
              <a:lnSpc>
                <a:spcPct val="143900"/>
              </a:lnSpc>
              <a:spcBef>
                <a:spcPts val="0"/>
              </a:spcBef>
              <a:spcAft>
                <a:spcPts val="0"/>
              </a:spcAft>
              <a:buNone/>
            </a:pPr>
            <a:r>
              <a:rPr lang="en-US" sz="1200">
                <a:latin typeface="Times New Roman"/>
                <a:ea typeface="Times New Roman"/>
                <a:cs typeface="Times New Roman"/>
                <a:sym typeface="Times New Roman"/>
              </a:rPr>
              <a:t>(Fig. 12) Angle plates are made of cast iron or steel and are used to support the work pieces during marking. The flat faces are at right angles and may have threaded holes or slots for holing the work pieces. Cast iron angle plates are surface ground and hand scraped to a high degree of accuracy. The edges and ends are machined square.</a:t>
            </a:r>
            <a:endParaRPr sz="1200">
              <a:latin typeface="Times New Roman"/>
              <a:ea typeface="Times New Roman"/>
              <a:cs typeface="Times New Roman"/>
              <a:sym typeface="Times New Roman"/>
            </a:endParaRPr>
          </a:p>
        </p:txBody>
      </p:sp>
      <p:sp>
        <p:nvSpPr>
          <p:cNvPr id="171" name="Google Shape;171;p16"/>
          <p:cNvSpPr txBox="1"/>
          <p:nvPr/>
        </p:nvSpPr>
        <p:spPr>
          <a:xfrm>
            <a:off x="5180384" y="6509682"/>
            <a:ext cx="1382350"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Fig.13 V-Block</a:t>
            </a:r>
            <a:endParaRPr sz="120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5" name="Shape 175"/>
        <p:cNvGrpSpPr/>
        <p:nvPr/>
      </p:nvGrpSpPr>
      <p:grpSpPr>
        <a:xfrm>
          <a:off x="0" y="0"/>
          <a:ext cx="0" cy="0"/>
          <a:chOff x="0" y="0"/>
          <a:chExt cx="0" cy="0"/>
        </a:xfrm>
      </p:grpSpPr>
      <p:pic>
        <p:nvPicPr>
          <p:cNvPr id="176" name="Google Shape;176;p17"/>
          <p:cNvPicPr preferRelativeResize="0"/>
          <p:nvPr/>
        </p:nvPicPr>
        <p:blipFill rotWithShape="1">
          <a:blip r:embed="rId3">
            <a:alphaModFix/>
          </a:blip>
          <a:srcRect b="0" l="0" r="0" t="0"/>
          <a:stretch/>
        </p:blipFill>
        <p:spPr>
          <a:xfrm>
            <a:off x="1503710" y="4778164"/>
            <a:ext cx="8182077" cy="528272"/>
          </a:xfrm>
          <a:prstGeom prst="rect">
            <a:avLst/>
          </a:prstGeom>
          <a:noFill/>
          <a:ln>
            <a:noFill/>
          </a:ln>
        </p:spPr>
      </p:pic>
      <p:sp>
        <p:nvSpPr>
          <p:cNvPr id="177" name="Google Shape;177;p17"/>
          <p:cNvSpPr txBox="1"/>
          <p:nvPr/>
        </p:nvSpPr>
        <p:spPr>
          <a:xfrm>
            <a:off x="701588" y="808659"/>
            <a:ext cx="853646" cy="204543"/>
          </a:xfrm>
          <a:prstGeom prst="rect">
            <a:avLst/>
          </a:prstGeom>
          <a:noFill/>
          <a:ln>
            <a:noFill/>
          </a:ln>
        </p:spPr>
        <p:txBody>
          <a:bodyPr anchorCtr="0" anchor="t" bIns="0" lIns="0" spcFirstLastPara="1" rIns="0" wrap="square" tIns="24750">
            <a:spAutoFit/>
          </a:bodyPr>
          <a:lstStyle/>
          <a:p>
            <a:pPr indent="-149860" lvl="0" marL="161925" marR="5080" rtl="0" algn="l">
              <a:lnSpc>
                <a:spcPct val="115000"/>
              </a:lnSpc>
              <a:spcBef>
                <a:spcPts val="0"/>
              </a:spcBef>
              <a:spcAft>
                <a:spcPts val="0"/>
              </a:spcAft>
              <a:buNone/>
            </a:pPr>
            <a:r>
              <a:rPr b="1" lang="en-US" sz="1100">
                <a:latin typeface="Times New Roman"/>
                <a:ea typeface="Times New Roman"/>
                <a:cs typeface="Times New Roman"/>
                <a:sym typeface="Times New Roman"/>
              </a:rPr>
              <a:t>V-</a:t>
            </a:r>
            <a:r>
              <a:rPr b="1" lang="en-US" sz="1200">
                <a:latin typeface="Times New Roman"/>
                <a:ea typeface="Times New Roman"/>
                <a:cs typeface="Times New Roman"/>
                <a:sym typeface="Times New Roman"/>
              </a:rPr>
              <a:t>BLOC K:</a:t>
            </a:r>
            <a:endParaRPr sz="1200">
              <a:latin typeface="Times New Roman"/>
              <a:ea typeface="Times New Roman"/>
              <a:cs typeface="Times New Roman"/>
              <a:sym typeface="Times New Roman"/>
            </a:endParaRPr>
          </a:p>
        </p:txBody>
      </p:sp>
      <p:sp>
        <p:nvSpPr>
          <p:cNvPr id="178" name="Google Shape;178;p17"/>
          <p:cNvSpPr txBox="1"/>
          <p:nvPr/>
        </p:nvSpPr>
        <p:spPr>
          <a:xfrm>
            <a:off x="701589" y="2029084"/>
            <a:ext cx="938023" cy="204543"/>
          </a:xfrm>
          <a:prstGeom prst="rect">
            <a:avLst/>
          </a:prstGeom>
          <a:noFill/>
          <a:ln>
            <a:noFill/>
          </a:ln>
        </p:spPr>
        <p:txBody>
          <a:bodyPr anchorCtr="0" anchor="t" bIns="0" lIns="0" spcFirstLastPara="1" rIns="0" wrap="square" tIns="24750">
            <a:spAutoFit/>
          </a:bodyPr>
          <a:lstStyle/>
          <a:p>
            <a:pPr indent="0" lvl="0" marL="12700" marR="5080" rtl="0" algn="l">
              <a:lnSpc>
                <a:spcPct val="115000"/>
              </a:lnSpc>
              <a:spcBef>
                <a:spcPts val="0"/>
              </a:spcBef>
              <a:spcAft>
                <a:spcPts val="0"/>
              </a:spcAft>
              <a:buNone/>
            </a:pPr>
            <a:r>
              <a:rPr b="1" lang="en-US" sz="1200">
                <a:latin typeface="Times New Roman"/>
                <a:ea typeface="Times New Roman"/>
                <a:cs typeface="Times New Roman"/>
                <a:sym typeface="Times New Roman"/>
              </a:rPr>
              <a:t>PUNCHE S</a:t>
            </a:r>
            <a:endParaRPr sz="1200">
              <a:latin typeface="Times New Roman"/>
              <a:ea typeface="Times New Roman"/>
              <a:cs typeface="Times New Roman"/>
              <a:sym typeface="Times New Roman"/>
            </a:endParaRPr>
          </a:p>
        </p:txBody>
      </p:sp>
      <p:sp>
        <p:nvSpPr>
          <p:cNvPr id="179" name="Google Shape;179;p17"/>
          <p:cNvSpPr txBox="1"/>
          <p:nvPr/>
        </p:nvSpPr>
        <p:spPr>
          <a:xfrm>
            <a:off x="1885024" y="933729"/>
            <a:ext cx="7986214" cy="1068369"/>
          </a:xfrm>
          <a:prstGeom prst="rect">
            <a:avLst/>
          </a:prstGeom>
          <a:noFill/>
          <a:ln>
            <a:noFill/>
          </a:ln>
        </p:spPr>
        <p:txBody>
          <a:bodyPr anchorCtr="0" anchor="t" bIns="0" lIns="0" spcFirstLastPara="1" rIns="0" wrap="square" tIns="12050">
            <a:spAutoFit/>
          </a:bodyPr>
          <a:lstStyle/>
          <a:p>
            <a:pPr indent="457200" lvl="0" marL="38100" marR="30480" rtl="0" algn="just">
              <a:lnSpc>
                <a:spcPct val="142700"/>
              </a:lnSpc>
              <a:spcBef>
                <a:spcPts val="0"/>
              </a:spcBef>
              <a:spcAft>
                <a:spcPts val="0"/>
              </a:spcAft>
              <a:buNone/>
            </a:pPr>
            <a:r>
              <a:rPr lang="en-US" sz="1100">
                <a:latin typeface="Times New Roman"/>
                <a:ea typeface="Times New Roman"/>
                <a:cs typeface="Times New Roman"/>
                <a:sym typeface="Times New Roman"/>
              </a:rPr>
              <a:t>V- </a:t>
            </a:r>
            <a:r>
              <a:rPr lang="en-US" sz="1200">
                <a:latin typeface="Times New Roman"/>
                <a:ea typeface="Times New Roman"/>
                <a:cs typeface="Times New Roman"/>
                <a:sym typeface="Times New Roman"/>
              </a:rPr>
              <a:t>blocks are used for checking the roundness of cylindrical work piece and for marking centers accurately. The v-block shown in fig.13 has and included angel of 90</a:t>
            </a:r>
            <a:r>
              <a:rPr baseline="30000" lang="en-US" sz="1125">
                <a:latin typeface="Times New Roman"/>
                <a:ea typeface="Times New Roman"/>
                <a:cs typeface="Times New Roman"/>
                <a:sym typeface="Times New Roman"/>
              </a:rPr>
              <a:t>o</a:t>
            </a:r>
            <a:r>
              <a:rPr lang="en-US" sz="1200">
                <a:latin typeface="Times New Roman"/>
                <a:ea typeface="Times New Roman"/>
                <a:cs typeface="Times New Roman"/>
                <a:sym typeface="Times New Roman"/>
              </a:rPr>
              <a:t>, but blocks with different angles are also available. V-block are finished to a high accuracy in respect of dimension. Flatness and squareness. U-clamps are also provided which bridge the V to secure the work.</a:t>
            </a:r>
            <a:endParaRPr sz="1200">
              <a:latin typeface="Times New Roman"/>
              <a:ea typeface="Times New Roman"/>
              <a:cs typeface="Times New Roman"/>
              <a:sym typeface="Times New Roman"/>
            </a:endParaRPr>
          </a:p>
        </p:txBody>
      </p:sp>
      <p:sp>
        <p:nvSpPr>
          <p:cNvPr id="180" name="Google Shape;180;p17"/>
          <p:cNvSpPr txBox="1"/>
          <p:nvPr/>
        </p:nvSpPr>
        <p:spPr>
          <a:xfrm>
            <a:off x="1920929" y="2043100"/>
            <a:ext cx="7909018" cy="810543"/>
          </a:xfrm>
          <a:prstGeom prst="rect">
            <a:avLst/>
          </a:prstGeom>
          <a:noFill/>
          <a:ln>
            <a:noFill/>
          </a:ln>
        </p:spPr>
        <p:txBody>
          <a:bodyPr anchorCtr="0" anchor="t" bIns="0" lIns="0" spcFirstLastPara="1" rIns="0" wrap="square" tIns="12700">
            <a:spAutoFit/>
          </a:bodyPr>
          <a:lstStyle/>
          <a:p>
            <a:pPr indent="457200" lvl="0" marL="12700" marR="5080" rtl="0" algn="just">
              <a:lnSpc>
                <a:spcPct val="143900"/>
              </a:lnSpc>
              <a:spcBef>
                <a:spcPts val="0"/>
              </a:spcBef>
              <a:spcAft>
                <a:spcPts val="0"/>
              </a:spcAft>
              <a:buNone/>
            </a:pPr>
            <a:r>
              <a:rPr lang="en-US" sz="1200">
                <a:latin typeface="Times New Roman"/>
                <a:ea typeface="Times New Roman"/>
                <a:cs typeface="Times New Roman"/>
                <a:sym typeface="Times New Roman"/>
              </a:rPr>
              <a:t>Punches are used to mark points on metal. Both ends of the punch should be tempered and ground to the proper angle and the center portion is usually knurled in order to afford a good grip. Most commonly used punches are the prick punch and center punch and are shown in fig l4.</a:t>
            </a:r>
            <a:endParaRPr sz="1200">
              <a:latin typeface="Times New Roman"/>
              <a:ea typeface="Times New Roman"/>
              <a:cs typeface="Times New Roman"/>
              <a:sym typeface="Times New Roman"/>
            </a:endParaRPr>
          </a:p>
        </p:txBody>
      </p:sp>
      <p:sp>
        <p:nvSpPr>
          <p:cNvPr id="181" name="Google Shape;181;p17"/>
          <p:cNvSpPr txBox="1"/>
          <p:nvPr/>
        </p:nvSpPr>
        <p:spPr>
          <a:xfrm>
            <a:off x="683636" y="3019846"/>
            <a:ext cx="9156724" cy="803425"/>
          </a:xfrm>
          <a:prstGeom prst="rect">
            <a:avLst/>
          </a:prstGeom>
          <a:noFill/>
          <a:ln>
            <a:noFill/>
          </a:ln>
        </p:spPr>
        <p:txBody>
          <a:bodyPr anchorCtr="0" anchor="t" bIns="0" lIns="0" spcFirstLastPara="1" rIns="0" wrap="square" tIns="79375">
            <a:spAutoFit/>
          </a:bodyPr>
          <a:lstStyle/>
          <a:p>
            <a:pPr indent="0" lvl="0" marL="25400" rtl="0" algn="l">
              <a:lnSpc>
                <a:spcPct val="100000"/>
              </a:lnSpc>
              <a:spcBef>
                <a:spcPts val="0"/>
              </a:spcBef>
              <a:spcAft>
                <a:spcPts val="0"/>
              </a:spcAft>
              <a:buNone/>
            </a:pPr>
            <a:r>
              <a:rPr b="1" lang="en-US" sz="1200">
                <a:latin typeface="Times New Roman"/>
                <a:ea typeface="Times New Roman"/>
                <a:cs typeface="Times New Roman"/>
                <a:sym typeface="Times New Roman"/>
              </a:rPr>
              <a:t>PRICK PUNCH</a:t>
            </a:r>
            <a:endParaRPr sz="1200">
              <a:latin typeface="Times New Roman"/>
              <a:ea typeface="Times New Roman"/>
              <a:cs typeface="Times New Roman"/>
              <a:sym typeface="Times New Roman"/>
            </a:endParaRPr>
          </a:p>
          <a:p>
            <a:pPr indent="457200" lvl="0" marL="887730" marR="43180" rtl="0" algn="l">
              <a:lnSpc>
                <a:spcPct val="171666"/>
              </a:lnSpc>
              <a:spcBef>
                <a:spcPts val="15"/>
              </a:spcBef>
              <a:spcAft>
                <a:spcPts val="0"/>
              </a:spcAft>
              <a:buNone/>
            </a:pPr>
            <a:r>
              <a:rPr lang="en-US" sz="1200">
                <a:latin typeface="Times New Roman"/>
                <a:ea typeface="Times New Roman"/>
                <a:cs typeface="Times New Roman"/>
                <a:sym typeface="Times New Roman"/>
              </a:rPr>
              <a:t>The point angle of prick punch is 30</a:t>
            </a:r>
            <a:r>
              <a:rPr baseline="30000" lang="en-US" sz="1125">
                <a:latin typeface="Times New Roman"/>
                <a:ea typeface="Times New Roman"/>
                <a:cs typeface="Times New Roman"/>
                <a:sym typeface="Times New Roman"/>
              </a:rPr>
              <a:t>o </a:t>
            </a:r>
            <a:r>
              <a:rPr lang="en-US" sz="1200">
                <a:latin typeface="Times New Roman"/>
                <a:ea typeface="Times New Roman"/>
                <a:cs typeface="Times New Roman"/>
                <a:sym typeface="Times New Roman"/>
              </a:rPr>
              <a:t>or 60</a:t>
            </a:r>
            <a:r>
              <a:rPr baseline="30000" lang="en-US" sz="1125">
                <a:latin typeface="Times New Roman"/>
                <a:ea typeface="Times New Roman"/>
                <a:cs typeface="Times New Roman"/>
                <a:sym typeface="Times New Roman"/>
              </a:rPr>
              <a:t>o</a:t>
            </a:r>
            <a:r>
              <a:rPr lang="en-US" sz="1200">
                <a:latin typeface="Times New Roman"/>
                <a:ea typeface="Times New Roman"/>
                <a:cs typeface="Times New Roman"/>
                <a:sym typeface="Times New Roman"/>
              </a:rPr>
              <a:t>. It is used for marking small dents or establishing points for dividers and trammel points.</a:t>
            </a:r>
            <a:endParaRPr sz="1200">
              <a:latin typeface="Times New Roman"/>
              <a:ea typeface="Times New Roman"/>
              <a:cs typeface="Times New Roman"/>
              <a:sym typeface="Times New Roman"/>
            </a:endParaRPr>
          </a:p>
        </p:txBody>
      </p:sp>
      <p:sp>
        <p:nvSpPr>
          <p:cNvPr id="182" name="Google Shape;182;p17"/>
          <p:cNvSpPr txBox="1"/>
          <p:nvPr/>
        </p:nvSpPr>
        <p:spPr>
          <a:xfrm>
            <a:off x="683635" y="3850013"/>
            <a:ext cx="9164803" cy="793679"/>
          </a:xfrm>
          <a:prstGeom prst="rect">
            <a:avLst/>
          </a:prstGeom>
          <a:noFill/>
          <a:ln>
            <a:noFill/>
          </a:ln>
        </p:spPr>
        <p:txBody>
          <a:bodyPr anchorCtr="0" anchor="t" bIns="0" lIns="0" spcFirstLastPara="1" rIns="0" wrap="square" tIns="82550">
            <a:spAutoFit/>
          </a:bodyPr>
          <a:lstStyle/>
          <a:p>
            <a:pPr indent="0" lvl="0" marL="25400" rtl="0" algn="l">
              <a:lnSpc>
                <a:spcPct val="100000"/>
              </a:lnSpc>
              <a:spcBef>
                <a:spcPts val="0"/>
              </a:spcBef>
              <a:spcAft>
                <a:spcPts val="0"/>
              </a:spcAft>
              <a:buNone/>
            </a:pPr>
            <a:r>
              <a:rPr b="1" lang="en-US" sz="1200">
                <a:latin typeface="Times New Roman"/>
                <a:ea typeface="Times New Roman"/>
                <a:cs typeface="Times New Roman"/>
                <a:sym typeface="Times New Roman"/>
              </a:rPr>
              <a:t>CENTER PUNCH</a:t>
            </a:r>
            <a:endParaRPr sz="1200">
              <a:latin typeface="Times New Roman"/>
              <a:ea typeface="Times New Roman"/>
              <a:cs typeface="Times New Roman"/>
              <a:sym typeface="Times New Roman"/>
            </a:endParaRPr>
          </a:p>
          <a:p>
            <a:pPr indent="0" lvl="0" marL="1344930" rtl="0" algn="l">
              <a:lnSpc>
                <a:spcPct val="100000"/>
              </a:lnSpc>
              <a:spcBef>
                <a:spcPts val="550"/>
              </a:spcBef>
              <a:spcAft>
                <a:spcPts val="0"/>
              </a:spcAft>
              <a:buNone/>
            </a:pPr>
            <a:r>
              <a:rPr lang="en-US" sz="1200">
                <a:latin typeface="Times New Roman"/>
                <a:ea typeface="Times New Roman"/>
                <a:cs typeface="Times New Roman"/>
                <a:sym typeface="Times New Roman"/>
              </a:rPr>
              <a:t>The point angle of center punch is 90</a:t>
            </a:r>
            <a:r>
              <a:rPr baseline="30000" lang="en-US" sz="1125">
                <a:latin typeface="Times New Roman"/>
                <a:ea typeface="Times New Roman"/>
                <a:cs typeface="Times New Roman"/>
                <a:sym typeface="Times New Roman"/>
              </a:rPr>
              <a:t>o</a:t>
            </a:r>
            <a:r>
              <a:rPr lang="en-US" sz="1200">
                <a:latin typeface="Times New Roman"/>
                <a:ea typeface="Times New Roman"/>
                <a:cs typeface="Times New Roman"/>
                <a:sym typeface="Times New Roman"/>
              </a:rPr>
              <a:t>. It is used primarily for marking the location</a:t>
            </a:r>
            <a:endParaRPr sz="1200">
              <a:latin typeface="Times New Roman"/>
              <a:ea typeface="Times New Roman"/>
              <a:cs typeface="Times New Roman"/>
              <a:sym typeface="Times New Roman"/>
            </a:endParaRPr>
          </a:p>
          <a:p>
            <a:pPr indent="0" lvl="0" marL="887730" marR="121920" rtl="0" algn="l">
              <a:lnSpc>
                <a:spcPct val="142500"/>
              </a:lnSpc>
              <a:spcBef>
                <a:spcPts val="15"/>
              </a:spcBef>
              <a:spcAft>
                <a:spcPts val="0"/>
              </a:spcAft>
              <a:buNone/>
            </a:pPr>
            <a:r>
              <a:rPr lang="en-US" sz="1200">
                <a:latin typeface="Times New Roman"/>
                <a:ea typeface="Times New Roman"/>
                <a:cs typeface="Times New Roman"/>
                <a:sym typeface="Times New Roman"/>
              </a:rPr>
              <a:t>of points and the centers of holes to be drilled. A large and deep center mark gives a good seating for starting the drill.</a:t>
            </a:r>
            <a:endParaRPr sz="1200">
              <a:latin typeface="Times New Roman"/>
              <a:ea typeface="Times New Roman"/>
              <a:cs typeface="Times New Roman"/>
              <a:sym typeface="Times New Roman"/>
            </a:endParaRPr>
          </a:p>
        </p:txBody>
      </p:sp>
      <p:sp>
        <p:nvSpPr>
          <p:cNvPr id="183" name="Google Shape;183;p17"/>
          <p:cNvSpPr txBox="1"/>
          <p:nvPr/>
        </p:nvSpPr>
        <p:spPr>
          <a:xfrm>
            <a:off x="701588" y="5694643"/>
            <a:ext cx="961362" cy="204543"/>
          </a:xfrm>
          <a:prstGeom prst="rect">
            <a:avLst/>
          </a:prstGeom>
          <a:noFill/>
          <a:ln>
            <a:noFill/>
          </a:ln>
        </p:spPr>
        <p:txBody>
          <a:bodyPr anchorCtr="0" anchor="t" bIns="0" lIns="0" spcFirstLastPara="1" rIns="0" wrap="square" tIns="24750">
            <a:spAutoFit/>
          </a:bodyPr>
          <a:lstStyle/>
          <a:p>
            <a:pPr indent="0" lvl="0" marL="12700" marR="5080" rtl="0" algn="l">
              <a:lnSpc>
                <a:spcPct val="115000"/>
              </a:lnSpc>
              <a:spcBef>
                <a:spcPts val="0"/>
              </a:spcBef>
              <a:spcAft>
                <a:spcPts val="0"/>
              </a:spcAft>
              <a:buNone/>
            </a:pPr>
            <a:r>
              <a:rPr b="1" lang="en-US" sz="1200">
                <a:latin typeface="Times New Roman"/>
                <a:ea typeface="Times New Roman"/>
                <a:cs typeface="Times New Roman"/>
                <a:sym typeface="Times New Roman"/>
              </a:rPr>
              <a:t>DIVIDER S</a:t>
            </a:r>
            <a:endParaRPr sz="1200">
              <a:latin typeface="Times New Roman"/>
              <a:ea typeface="Times New Roman"/>
              <a:cs typeface="Times New Roman"/>
              <a:sym typeface="Times New Roman"/>
            </a:endParaRPr>
          </a:p>
        </p:txBody>
      </p:sp>
      <p:sp>
        <p:nvSpPr>
          <p:cNvPr id="184" name="Google Shape;184;p17"/>
          <p:cNvSpPr txBox="1"/>
          <p:nvPr/>
        </p:nvSpPr>
        <p:spPr>
          <a:xfrm>
            <a:off x="5165323" y="5500585"/>
            <a:ext cx="1410177"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Fig. 14 Punches</a:t>
            </a:r>
            <a:endParaRPr sz="1200">
              <a:latin typeface="Times New Roman"/>
              <a:ea typeface="Times New Roman"/>
              <a:cs typeface="Times New Roman"/>
              <a:sym typeface="Times New Roman"/>
            </a:endParaRPr>
          </a:p>
        </p:txBody>
      </p:sp>
      <p:sp>
        <p:nvSpPr>
          <p:cNvPr id="185" name="Google Shape;185;p17"/>
          <p:cNvSpPr txBox="1"/>
          <p:nvPr/>
        </p:nvSpPr>
        <p:spPr>
          <a:xfrm>
            <a:off x="1920928" y="5817548"/>
            <a:ext cx="7904530" cy="810543"/>
          </a:xfrm>
          <a:prstGeom prst="rect">
            <a:avLst/>
          </a:prstGeom>
          <a:noFill/>
          <a:ln>
            <a:noFill/>
          </a:ln>
        </p:spPr>
        <p:txBody>
          <a:bodyPr anchorCtr="0" anchor="t" bIns="0" lIns="0" spcFirstLastPara="1" rIns="0" wrap="square" tIns="12700">
            <a:spAutoFit/>
          </a:bodyPr>
          <a:lstStyle/>
          <a:p>
            <a:pPr indent="457200" lvl="0" marL="12700" marR="5080" rtl="0" algn="just">
              <a:lnSpc>
                <a:spcPct val="143900"/>
              </a:lnSpc>
              <a:spcBef>
                <a:spcPts val="0"/>
              </a:spcBef>
              <a:spcAft>
                <a:spcPts val="0"/>
              </a:spcAft>
              <a:buNone/>
            </a:pPr>
            <a:r>
              <a:rPr lang="en-US" sz="1200">
                <a:latin typeface="Times New Roman"/>
                <a:ea typeface="Times New Roman"/>
                <a:cs typeface="Times New Roman"/>
                <a:sym typeface="Times New Roman"/>
              </a:rPr>
              <a:t>(Fig.15) Dividers are similar to that of calipers. The legs of the dividers are straight and the ends are sharpened to point. The size of divider is the length of the leg from the pivot to the point. Dividers and trammels are used for laying out and scribing circles and arcs, stepping off distances on straight lines or circles, and transferring measurements.</a:t>
            </a:r>
            <a:endParaRPr sz="1200">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9" name="Shape 189"/>
        <p:cNvGrpSpPr/>
        <p:nvPr/>
      </p:nvGrpSpPr>
      <p:grpSpPr>
        <a:xfrm>
          <a:off x="0" y="0"/>
          <a:ext cx="0" cy="0"/>
          <a:chOff x="0" y="0"/>
          <a:chExt cx="0" cy="0"/>
        </a:xfrm>
      </p:grpSpPr>
      <p:pic>
        <p:nvPicPr>
          <p:cNvPr id="190" name="Google Shape;190;p18"/>
          <p:cNvPicPr preferRelativeResize="0"/>
          <p:nvPr/>
        </p:nvPicPr>
        <p:blipFill rotWithShape="1">
          <a:blip r:embed="rId3">
            <a:alphaModFix/>
          </a:blip>
          <a:srcRect b="0" l="0" r="0" t="0"/>
          <a:stretch/>
        </p:blipFill>
        <p:spPr>
          <a:xfrm>
            <a:off x="2033669" y="5506964"/>
            <a:ext cx="6736534" cy="784861"/>
          </a:xfrm>
          <a:prstGeom prst="rect">
            <a:avLst/>
          </a:prstGeom>
          <a:noFill/>
          <a:ln>
            <a:noFill/>
          </a:ln>
        </p:spPr>
      </p:pic>
      <p:pic>
        <p:nvPicPr>
          <p:cNvPr id="191" name="Google Shape;191;p18"/>
          <p:cNvPicPr preferRelativeResize="0"/>
          <p:nvPr/>
        </p:nvPicPr>
        <p:blipFill rotWithShape="1">
          <a:blip r:embed="rId4">
            <a:alphaModFix/>
          </a:blip>
          <a:srcRect b="0" l="0" r="0" t="0"/>
          <a:stretch/>
        </p:blipFill>
        <p:spPr>
          <a:xfrm>
            <a:off x="1510173" y="1030669"/>
            <a:ext cx="7550864" cy="1663516"/>
          </a:xfrm>
          <a:prstGeom prst="rect">
            <a:avLst/>
          </a:prstGeom>
          <a:noFill/>
          <a:ln>
            <a:noFill/>
          </a:ln>
        </p:spPr>
      </p:pic>
      <p:sp>
        <p:nvSpPr>
          <p:cNvPr id="192" name="Google Shape;192;p18"/>
          <p:cNvSpPr txBox="1"/>
          <p:nvPr/>
        </p:nvSpPr>
        <p:spPr>
          <a:xfrm>
            <a:off x="813610" y="2963803"/>
            <a:ext cx="1346445"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Fig. 15 Divider</a:t>
            </a:r>
            <a:endParaRPr sz="1200">
              <a:latin typeface="Times New Roman"/>
              <a:ea typeface="Times New Roman"/>
              <a:cs typeface="Times New Roman"/>
              <a:sym typeface="Times New Roman"/>
            </a:endParaRPr>
          </a:p>
        </p:txBody>
      </p:sp>
      <p:sp>
        <p:nvSpPr>
          <p:cNvPr id="193" name="Google Shape;193;p18"/>
          <p:cNvSpPr txBox="1"/>
          <p:nvPr/>
        </p:nvSpPr>
        <p:spPr>
          <a:xfrm>
            <a:off x="6451428" y="2963803"/>
            <a:ext cx="1481090"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Fig. 16 Trammel</a:t>
            </a:r>
            <a:endParaRPr sz="1200">
              <a:latin typeface="Times New Roman"/>
              <a:ea typeface="Times New Roman"/>
              <a:cs typeface="Times New Roman"/>
              <a:sym typeface="Times New Roman"/>
            </a:endParaRPr>
          </a:p>
        </p:txBody>
      </p:sp>
      <p:sp>
        <p:nvSpPr>
          <p:cNvPr id="194" name="Google Shape;194;p18"/>
          <p:cNvSpPr txBox="1"/>
          <p:nvPr/>
        </p:nvSpPr>
        <p:spPr>
          <a:xfrm>
            <a:off x="701588" y="3432778"/>
            <a:ext cx="1033172" cy="204543"/>
          </a:xfrm>
          <a:prstGeom prst="rect">
            <a:avLst/>
          </a:prstGeom>
          <a:noFill/>
          <a:ln>
            <a:noFill/>
          </a:ln>
        </p:spPr>
        <p:txBody>
          <a:bodyPr anchorCtr="0" anchor="t" bIns="0" lIns="0" spcFirstLastPara="1" rIns="0" wrap="square" tIns="24750">
            <a:spAutoFit/>
          </a:bodyPr>
          <a:lstStyle/>
          <a:p>
            <a:pPr indent="0" lvl="0" marL="12700" marR="5080" rtl="0" algn="l">
              <a:lnSpc>
                <a:spcPct val="115000"/>
              </a:lnSpc>
              <a:spcBef>
                <a:spcPts val="0"/>
              </a:spcBef>
              <a:spcAft>
                <a:spcPts val="0"/>
              </a:spcAft>
              <a:buNone/>
            </a:pPr>
            <a:r>
              <a:rPr b="1" lang="en-US" sz="1200">
                <a:latin typeface="Times New Roman"/>
                <a:ea typeface="Times New Roman"/>
                <a:cs typeface="Times New Roman"/>
                <a:sym typeface="Times New Roman"/>
              </a:rPr>
              <a:t>TRAMME L</a:t>
            </a:r>
            <a:endParaRPr sz="1200">
              <a:latin typeface="Times New Roman"/>
              <a:ea typeface="Times New Roman"/>
              <a:cs typeface="Times New Roman"/>
              <a:sym typeface="Times New Roman"/>
            </a:endParaRPr>
          </a:p>
        </p:txBody>
      </p:sp>
      <p:sp>
        <p:nvSpPr>
          <p:cNvPr id="195" name="Google Shape;195;p18"/>
          <p:cNvSpPr txBox="1"/>
          <p:nvPr/>
        </p:nvSpPr>
        <p:spPr>
          <a:xfrm>
            <a:off x="1920929" y="3553526"/>
            <a:ext cx="7919790" cy="810543"/>
          </a:xfrm>
          <a:prstGeom prst="rect">
            <a:avLst/>
          </a:prstGeom>
          <a:noFill/>
          <a:ln>
            <a:noFill/>
          </a:ln>
        </p:spPr>
        <p:txBody>
          <a:bodyPr anchorCtr="0" anchor="t" bIns="0" lIns="0" spcFirstLastPara="1" rIns="0" wrap="square" tIns="12700">
            <a:spAutoFit/>
          </a:bodyPr>
          <a:lstStyle/>
          <a:p>
            <a:pPr indent="457200" lvl="0" marL="12700" marR="5080" rtl="0" algn="just">
              <a:lnSpc>
                <a:spcPct val="143900"/>
              </a:lnSpc>
              <a:spcBef>
                <a:spcPts val="0"/>
              </a:spcBef>
              <a:spcAft>
                <a:spcPts val="0"/>
              </a:spcAft>
              <a:buNone/>
            </a:pPr>
            <a:r>
              <a:rPr lang="en-US" sz="1200">
                <a:latin typeface="Times New Roman"/>
                <a:ea typeface="Times New Roman"/>
                <a:cs typeface="Times New Roman"/>
                <a:sym typeface="Times New Roman"/>
              </a:rPr>
              <a:t>(Fig.16) Trammel is and alternative to dividers particularly in large work. It consists of two adjustable vertical legs. These vertical legs are provided with slotted head at the top so that they can slide on a beam. The bottoms of the legs are shaped to have a sharp point. The heads are clamped to the beam by screws.</a:t>
            </a:r>
            <a:endParaRPr sz="1200">
              <a:latin typeface="Times New Roman"/>
              <a:ea typeface="Times New Roman"/>
              <a:cs typeface="Times New Roman"/>
              <a:sym typeface="Times New Roman"/>
            </a:endParaRPr>
          </a:p>
        </p:txBody>
      </p:sp>
      <p:sp>
        <p:nvSpPr>
          <p:cNvPr id="196" name="Google Shape;196;p18"/>
          <p:cNvSpPr txBox="1"/>
          <p:nvPr/>
        </p:nvSpPr>
        <p:spPr>
          <a:xfrm>
            <a:off x="701588" y="4354559"/>
            <a:ext cx="9128000" cy="806246"/>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SCRIBER</a:t>
            </a:r>
            <a:endParaRPr sz="1200">
              <a:latin typeface="Times New Roman"/>
              <a:ea typeface="Times New Roman"/>
              <a:cs typeface="Times New Roman"/>
              <a:sym typeface="Times New Roman"/>
            </a:endParaRPr>
          </a:p>
          <a:p>
            <a:pPr indent="457200" lvl="0" marL="875030" marR="5080" rtl="0" algn="just">
              <a:lnSpc>
                <a:spcPct val="143700"/>
              </a:lnSpc>
              <a:spcBef>
                <a:spcPts val="630"/>
              </a:spcBef>
              <a:spcAft>
                <a:spcPts val="0"/>
              </a:spcAft>
              <a:buNone/>
            </a:pPr>
            <a:r>
              <a:rPr lang="en-US" sz="1200">
                <a:latin typeface="Times New Roman"/>
                <a:ea typeface="Times New Roman"/>
                <a:cs typeface="Times New Roman"/>
                <a:sym typeface="Times New Roman"/>
              </a:rPr>
              <a:t>A scriber is a sharp, pointed tool used to scribe lines on metal. The scriber is made from carbon tool steel, hardened and tempered. Scribers are available in various styles and sizes (refer fig.17).</a:t>
            </a:r>
            <a:endParaRPr sz="1200">
              <a:latin typeface="Times New Roman"/>
              <a:ea typeface="Times New Roman"/>
              <a:cs typeface="Times New Roman"/>
              <a:sym typeface="Times New Roman"/>
            </a:endParaRPr>
          </a:p>
        </p:txBody>
      </p:sp>
      <p:sp>
        <p:nvSpPr>
          <p:cNvPr id="197" name="Google Shape;197;p18"/>
          <p:cNvSpPr txBox="1"/>
          <p:nvPr/>
        </p:nvSpPr>
        <p:spPr>
          <a:xfrm>
            <a:off x="3911513" y="6545270"/>
            <a:ext cx="1339263"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Fig.17 Scribers</a:t>
            </a:r>
            <a:endParaRPr sz="1200">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1" name="Shape 201"/>
        <p:cNvGrpSpPr/>
        <p:nvPr/>
      </p:nvGrpSpPr>
      <p:grpSpPr>
        <a:xfrm>
          <a:off x="0" y="0"/>
          <a:ext cx="0" cy="0"/>
          <a:chOff x="0" y="0"/>
          <a:chExt cx="0" cy="0"/>
        </a:xfrm>
      </p:grpSpPr>
      <p:pic>
        <p:nvPicPr>
          <p:cNvPr id="202" name="Google Shape;202;p19"/>
          <p:cNvPicPr preferRelativeResize="0"/>
          <p:nvPr/>
        </p:nvPicPr>
        <p:blipFill rotWithShape="1">
          <a:blip r:embed="rId3">
            <a:alphaModFix/>
          </a:blip>
          <a:srcRect b="0" l="0" r="0" t="0"/>
          <a:stretch/>
        </p:blipFill>
        <p:spPr>
          <a:xfrm>
            <a:off x="1488629" y="1890997"/>
            <a:ext cx="7906324" cy="2561579"/>
          </a:xfrm>
          <a:prstGeom prst="rect">
            <a:avLst/>
          </a:prstGeom>
          <a:noFill/>
          <a:ln>
            <a:noFill/>
          </a:ln>
        </p:spPr>
      </p:pic>
      <p:sp>
        <p:nvSpPr>
          <p:cNvPr id="203" name="Google Shape;203;p19"/>
          <p:cNvSpPr txBox="1"/>
          <p:nvPr/>
        </p:nvSpPr>
        <p:spPr>
          <a:xfrm>
            <a:off x="701588" y="760145"/>
            <a:ext cx="9136078" cy="1047338"/>
          </a:xfrm>
          <a:prstGeom prst="rect">
            <a:avLst/>
          </a:prstGeom>
          <a:noFill/>
          <a:ln>
            <a:noFill/>
          </a:ln>
        </p:spPr>
        <p:txBody>
          <a:bodyPr anchorCtr="0" anchor="t" bIns="0" lIns="0" spcFirstLastPara="1" rIns="0" wrap="square" tIns="81275">
            <a:spAutoFit/>
          </a:bodyPr>
          <a:lstStyle/>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SCRIBING BLOCK OR SURFACE GAUGE</a:t>
            </a:r>
            <a:endParaRPr sz="1200">
              <a:latin typeface="Times New Roman"/>
              <a:ea typeface="Times New Roman"/>
              <a:cs typeface="Times New Roman"/>
              <a:sym typeface="Times New Roman"/>
            </a:endParaRPr>
          </a:p>
          <a:p>
            <a:pPr indent="457200" lvl="0" marL="875030" rtl="0" algn="just">
              <a:lnSpc>
                <a:spcPct val="100000"/>
              </a:lnSpc>
              <a:spcBef>
                <a:spcPts val="540"/>
              </a:spcBef>
              <a:spcAft>
                <a:spcPts val="0"/>
              </a:spcAft>
              <a:buNone/>
            </a:pPr>
            <a:r>
              <a:rPr lang="en-US" sz="1200">
                <a:latin typeface="Times New Roman"/>
                <a:ea typeface="Times New Roman"/>
                <a:cs typeface="Times New Roman"/>
                <a:sym typeface="Times New Roman"/>
              </a:rPr>
              <a:t>The surface gauge shown in fig.18 consists of a case iron base fitted with a vertical</a:t>
            </a:r>
            <a:endParaRPr sz="1200">
              <a:latin typeface="Times New Roman"/>
              <a:ea typeface="Times New Roman"/>
              <a:cs typeface="Times New Roman"/>
              <a:sym typeface="Times New Roman"/>
            </a:endParaRPr>
          </a:p>
          <a:p>
            <a:pPr indent="0" lvl="0" marL="875030" marR="5080" rtl="0" algn="just">
              <a:lnSpc>
                <a:spcPct val="143700"/>
              </a:lnSpc>
              <a:spcBef>
                <a:spcPts val="5"/>
              </a:spcBef>
              <a:spcAft>
                <a:spcPts val="0"/>
              </a:spcAft>
              <a:buNone/>
            </a:pPr>
            <a:r>
              <a:rPr lang="en-US" sz="1200">
                <a:latin typeface="Times New Roman"/>
                <a:ea typeface="Times New Roman"/>
                <a:cs typeface="Times New Roman"/>
                <a:sym typeface="Times New Roman"/>
              </a:rPr>
              <a:t>steel rod. A steel marker or scriber is fitted into an adjustable clamp. Normally it is used n conjunction with a surface plate. It is used to locate centers of round rods held in V-block, scribing lines parallel to datum surface and setting jobs on machines parallel to datum</a:t>
            </a:r>
            <a:endParaRPr sz="1200">
              <a:latin typeface="Times New Roman"/>
              <a:ea typeface="Times New Roman"/>
              <a:cs typeface="Times New Roman"/>
              <a:sym typeface="Times New Roman"/>
            </a:endParaRPr>
          </a:p>
        </p:txBody>
      </p:sp>
      <p:sp>
        <p:nvSpPr>
          <p:cNvPr id="204" name="Google Shape;204;p19"/>
          <p:cNvSpPr txBox="1"/>
          <p:nvPr/>
        </p:nvSpPr>
        <p:spPr>
          <a:xfrm>
            <a:off x="1920928" y="4436486"/>
            <a:ext cx="700151"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surface.</a:t>
            </a:r>
            <a:endParaRPr sz="1200">
              <a:latin typeface="Times New Roman"/>
              <a:ea typeface="Times New Roman"/>
              <a:cs typeface="Times New Roman"/>
              <a:sym typeface="Times New Roman"/>
            </a:endParaRPr>
          </a:p>
        </p:txBody>
      </p:sp>
      <p:sp>
        <p:nvSpPr>
          <p:cNvPr id="205" name="Google Shape;205;p19"/>
          <p:cNvSpPr txBox="1"/>
          <p:nvPr/>
        </p:nvSpPr>
        <p:spPr>
          <a:xfrm>
            <a:off x="2442270" y="4806276"/>
            <a:ext cx="1850913"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Fig.18 Surface gauge</a:t>
            </a:r>
            <a:endParaRPr sz="1200">
              <a:latin typeface="Times New Roman"/>
              <a:ea typeface="Times New Roman"/>
              <a:cs typeface="Times New Roman"/>
              <a:sym typeface="Times New Roman"/>
            </a:endParaRPr>
          </a:p>
        </p:txBody>
      </p:sp>
      <p:sp>
        <p:nvSpPr>
          <p:cNvPr id="206" name="Google Shape;206;p19"/>
          <p:cNvSpPr txBox="1"/>
          <p:nvPr/>
        </p:nvSpPr>
        <p:spPr>
          <a:xfrm>
            <a:off x="6322169" y="4806276"/>
            <a:ext cx="2712638"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Fig.19 Universal surface gauge</a:t>
            </a:r>
            <a:endParaRPr sz="1200">
              <a:latin typeface="Times New Roman"/>
              <a:ea typeface="Times New Roman"/>
              <a:cs typeface="Times New Roman"/>
              <a:sym typeface="Times New Roman"/>
            </a:endParaRPr>
          </a:p>
        </p:txBody>
      </p:sp>
      <p:sp>
        <p:nvSpPr>
          <p:cNvPr id="207" name="Google Shape;207;p19"/>
          <p:cNvSpPr txBox="1"/>
          <p:nvPr/>
        </p:nvSpPr>
        <p:spPr>
          <a:xfrm>
            <a:off x="701588" y="5222442"/>
            <a:ext cx="9134283" cy="2148665"/>
          </a:xfrm>
          <a:prstGeom prst="rect">
            <a:avLst/>
          </a:prstGeom>
          <a:noFill/>
          <a:ln>
            <a:noFill/>
          </a:ln>
        </p:spPr>
        <p:txBody>
          <a:bodyPr anchorCtr="0" anchor="t" bIns="0" lIns="0" spcFirstLastPara="1" rIns="0" wrap="square" tIns="85725">
            <a:spAutoFit/>
          </a:bodyPr>
          <a:lstStyle/>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UNIVERSAL SURFACE GAUGE</a:t>
            </a:r>
            <a:endParaRPr sz="1200">
              <a:latin typeface="Times New Roman"/>
              <a:ea typeface="Times New Roman"/>
              <a:cs typeface="Times New Roman"/>
              <a:sym typeface="Times New Roman"/>
            </a:endParaRPr>
          </a:p>
          <a:p>
            <a:pPr indent="457200" lvl="0" marL="875030" marR="6350" rtl="0" algn="l">
              <a:lnSpc>
                <a:spcPct val="171666"/>
              </a:lnSpc>
              <a:spcBef>
                <a:spcPts val="125"/>
              </a:spcBef>
              <a:spcAft>
                <a:spcPts val="0"/>
              </a:spcAft>
              <a:buNone/>
            </a:pPr>
            <a:r>
              <a:rPr lang="en-US" sz="1200">
                <a:latin typeface="Times New Roman"/>
                <a:ea typeface="Times New Roman"/>
                <a:cs typeface="Times New Roman"/>
                <a:sym typeface="Times New Roman"/>
              </a:rPr>
              <a:t>Universal surface gauge shown in fig.19 consists of a steel base with a rotation clamp, adjustable steel spindle, and an adjustable scriber. The spindle can be rotated and</a:t>
            </a:r>
            <a:endParaRPr sz="1200">
              <a:latin typeface="Times New Roman"/>
              <a:ea typeface="Times New Roman"/>
              <a:cs typeface="Times New Roman"/>
              <a:sym typeface="Times New Roman"/>
            </a:endParaRPr>
          </a:p>
          <a:p>
            <a:pPr indent="0" lvl="0" marL="875030" marR="5715" rtl="0" algn="l">
              <a:lnSpc>
                <a:spcPct val="171666"/>
              </a:lnSpc>
              <a:spcBef>
                <a:spcPts val="20"/>
              </a:spcBef>
              <a:spcAft>
                <a:spcPts val="0"/>
              </a:spcAft>
              <a:buNone/>
            </a:pPr>
            <a:r>
              <a:rPr lang="en-US" sz="1200">
                <a:latin typeface="Times New Roman"/>
                <a:ea typeface="Times New Roman"/>
                <a:cs typeface="Times New Roman"/>
                <a:sym typeface="Times New Roman"/>
              </a:rPr>
              <a:t>clamped to any desired position. A rocker is provided at the top of the base and it carries a fine adjusting screw at its rear end so that the spindle may be adjusted to the required</a:t>
            </a:r>
            <a:endParaRPr sz="1200">
              <a:latin typeface="Times New Roman"/>
              <a:ea typeface="Times New Roman"/>
              <a:cs typeface="Times New Roman"/>
              <a:sym typeface="Times New Roman"/>
            </a:endParaRPr>
          </a:p>
          <a:p>
            <a:pPr indent="0" lvl="0" marL="875030" marR="5080" rtl="0" algn="l">
              <a:lnSpc>
                <a:spcPct val="171666"/>
              </a:lnSpc>
              <a:spcBef>
                <a:spcPts val="20"/>
              </a:spcBef>
              <a:spcAft>
                <a:spcPts val="0"/>
              </a:spcAft>
              <a:buNone/>
            </a:pPr>
            <a:r>
              <a:rPr lang="en-US" sz="1200">
                <a:latin typeface="Times New Roman"/>
                <a:ea typeface="Times New Roman"/>
                <a:cs typeface="Times New Roman"/>
                <a:sym typeface="Times New Roman"/>
              </a:rPr>
              <a:t>inclination. The base has a shaped groove, which makes it convenient for use on cylindrical work. The two guide pins fitted in the base are used for scribing lines for many</a:t>
            </a:r>
            <a:endParaRPr sz="1200">
              <a:latin typeface="Times New Roman"/>
              <a:ea typeface="Times New Roman"/>
              <a:cs typeface="Times New Roman"/>
              <a:sym typeface="Times New Roman"/>
            </a:endParaRPr>
          </a:p>
          <a:p>
            <a:pPr indent="0" lvl="0" marL="875030" rtl="0" algn="l">
              <a:lnSpc>
                <a:spcPct val="100000"/>
              </a:lnSpc>
              <a:spcBef>
                <a:spcPts val="470"/>
              </a:spcBef>
              <a:spcAft>
                <a:spcPts val="0"/>
              </a:spcAft>
              <a:buNone/>
            </a:pPr>
            <a:r>
              <a:rPr lang="en-US" sz="1200">
                <a:latin typeface="Times New Roman"/>
                <a:ea typeface="Times New Roman"/>
                <a:cs typeface="Times New Roman"/>
                <a:sym typeface="Times New Roman"/>
              </a:rPr>
              <a:t>datum edge.</a:t>
            </a:r>
            <a:endParaRPr sz="12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5" name="Shape 55"/>
        <p:cNvGrpSpPr/>
        <p:nvPr/>
      </p:nvGrpSpPr>
      <p:grpSpPr>
        <a:xfrm>
          <a:off x="0" y="0"/>
          <a:ext cx="0" cy="0"/>
          <a:chOff x="0" y="0"/>
          <a:chExt cx="0" cy="0"/>
        </a:xfrm>
      </p:grpSpPr>
      <p:graphicFrame>
        <p:nvGraphicFramePr>
          <p:cNvPr id="56" name="Google Shape;56;p2"/>
          <p:cNvGraphicFramePr/>
          <p:nvPr/>
        </p:nvGraphicFramePr>
        <p:xfrm>
          <a:off x="549275" y="660401"/>
          <a:ext cx="3000000" cy="3000000"/>
        </p:xfrm>
        <a:graphic>
          <a:graphicData uri="http://schemas.openxmlformats.org/drawingml/2006/table">
            <a:tbl>
              <a:tblPr bandRow="1" firstRow="1">
                <a:noFill/>
                <a:tableStyleId>{FDEE0050-D085-4042-A5D6-0B603A919678}</a:tableStyleId>
              </a:tblPr>
              <a:tblGrid>
                <a:gridCol w="787225"/>
                <a:gridCol w="2514250"/>
                <a:gridCol w="2911025"/>
                <a:gridCol w="1590600"/>
                <a:gridCol w="1895800"/>
              </a:tblGrid>
              <a:tr h="936350">
                <a:tc gridSpan="2">
                  <a:txBody>
                    <a:bodyPr/>
                    <a:lstStyle/>
                    <a:p>
                      <a:pPr indent="0" lvl="0" marL="76200"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Credits</a:t>
                      </a:r>
                      <a:endParaRPr sz="1400" u="none" cap="none" strike="noStrike">
                        <a:latin typeface="Times New Roman"/>
                        <a:ea typeface="Times New Roman"/>
                        <a:cs typeface="Times New Roman"/>
                        <a:sym typeface="Times New Roman"/>
                      </a:endParaRPr>
                    </a:p>
                  </a:txBody>
                  <a:tcPr marT="885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a:txBody>
                    <a:bodyPr/>
                    <a:lstStyle/>
                    <a:p>
                      <a:pPr indent="0" lvl="0" marL="75565" marR="0" rtl="0" algn="l">
                        <a:lnSpc>
                          <a:spcPct val="100000"/>
                        </a:lnSpc>
                        <a:spcBef>
                          <a:spcPts val="0"/>
                        </a:spcBef>
                        <a:spcAft>
                          <a:spcPts val="0"/>
                        </a:spcAft>
                        <a:buNone/>
                      </a:pPr>
                      <a:r>
                        <a:rPr lang="en-US">
                          <a:latin typeface="Times New Roman"/>
                          <a:ea typeface="Times New Roman"/>
                          <a:cs typeface="Times New Roman"/>
                          <a:sym typeface="Times New Roman"/>
                        </a:rPr>
                        <a:t>                              </a:t>
                      </a:r>
                      <a:r>
                        <a:rPr lang="en-US" sz="1400" u="none" cap="none" strike="noStrike">
                          <a:latin typeface="Times New Roman"/>
                          <a:ea typeface="Times New Roman"/>
                          <a:cs typeface="Times New Roman"/>
                          <a:sym typeface="Times New Roman"/>
                        </a:rPr>
                        <a:t>01</a:t>
                      </a:r>
                      <a:endParaRPr sz="1400" u="none" cap="none" strike="noStrike">
                        <a:latin typeface="Times New Roman"/>
                        <a:ea typeface="Times New Roman"/>
                        <a:cs typeface="Times New Roman"/>
                        <a:sym typeface="Times New Roman"/>
                      </a:endParaRPr>
                    </a:p>
                  </a:txBody>
                  <a:tcPr marT="885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4930"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CIE Marks</a:t>
                      </a:r>
                      <a:endParaRPr sz="1400" u="none" cap="none" strike="noStrike">
                        <a:latin typeface="Times New Roman"/>
                        <a:ea typeface="Times New Roman"/>
                        <a:cs typeface="Times New Roman"/>
                        <a:sym typeface="Times New Roman"/>
                      </a:endParaRPr>
                    </a:p>
                  </a:txBody>
                  <a:tcPr marT="885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508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20</a:t>
                      </a:r>
                      <a:endParaRPr sz="1400" u="none" cap="none" strike="noStrike">
                        <a:latin typeface="Times New Roman"/>
                        <a:ea typeface="Times New Roman"/>
                        <a:cs typeface="Times New Roman"/>
                        <a:sym typeface="Times New Roman"/>
                      </a:endParaRPr>
                    </a:p>
                  </a:txBody>
                  <a:tcPr marT="885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7100">
                <a:tc gridSpan="2">
                  <a:txBody>
                    <a:bodyPr/>
                    <a:lstStyle/>
                    <a:p>
                      <a:pPr indent="0" lvl="0" marL="74930"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Total Hours</a:t>
                      </a:r>
                      <a:endParaRPr sz="1400" u="none" cap="none" strike="noStrike">
                        <a:latin typeface="Times New Roman"/>
                        <a:ea typeface="Times New Roman"/>
                        <a:cs typeface="Times New Roman"/>
                        <a:sym typeface="Times New Roman"/>
                      </a:endParaRPr>
                    </a:p>
                  </a:txBody>
                  <a:tcPr marT="880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a:txBody>
                    <a:bodyPr/>
                    <a:lstStyle/>
                    <a:p>
                      <a:pPr indent="0" lvl="0" marL="508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85</a:t>
                      </a:r>
                      <a:endParaRPr sz="1400" u="none" cap="none" strike="noStrike">
                        <a:latin typeface="Times New Roman"/>
                        <a:ea typeface="Times New Roman"/>
                        <a:cs typeface="Times New Roman"/>
                        <a:sym typeface="Times New Roman"/>
                      </a:endParaRPr>
                    </a:p>
                  </a:txBody>
                  <a:tcPr marT="880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4930"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SEE Marks</a:t>
                      </a:r>
                      <a:endParaRPr sz="1400" u="none" cap="none" strike="noStrike">
                        <a:latin typeface="Times New Roman"/>
                        <a:ea typeface="Times New Roman"/>
                        <a:cs typeface="Times New Roman"/>
                        <a:sym typeface="Times New Roman"/>
                      </a:endParaRPr>
                    </a:p>
                  </a:txBody>
                  <a:tcPr marT="921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508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30</a:t>
                      </a:r>
                      <a:endParaRPr sz="1400" u="none" cap="none" strike="noStrike">
                        <a:latin typeface="Times New Roman"/>
                        <a:ea typeface="Times New Roman"/>
                        <a:cs typeface="Times New Roman"/>
                        <a:sym typeface="Times New Roman"/>
                      </a:endParaRPr>
                    </a:p>
                  </a:txBody>
                  <a:tcPr marT="921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57150">
                <a:tc gridSpan="5">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76200" marR="0" rtl="0" algn="l">
                        <a:lnSpc>
                          <a:spcPct val="100000"/>
                        </a:lnSpc>
                        <a:spcBef>
                          <a:spcPts val="0"/>
                        </a:spcBef>
                        <a:spcAft>
                          <a:spcPts val="0"/>
                        </a:spcAft>
                        <a:buNone/>
                      </a:pPr>
                      <a:r>
                        <a:rPr b="1" lang="en-US" sz="1400" u="none" cap="none" strike="noStrike">
                          <a:latin typeface="Times New Roman"/>
                          <a:ea typeface="Times New Roman"/>
                          <a:cs typeface="Times New Roman"/>
                          <a:sym typeface="Times New Roman"/>
                        </a:rPr>
                        <a:t>Course Learning Objectives:</a:t>
                      </a:r>
                      <a:endParaRPr sz="1400" u="none" cap="none" strike="noStrike">
                        <a:latin typeface="Times New Roman"/>
                        <a:ea typeface="Times New Roman"/>
                        <a:cs typeface="Times New Roman"/>
                        <a:sym typeface="Times New Roman"/>
                      </a:endParaRPr>
                    </a:p>
                    <a:p>
                      <a:pPr indent="-228600" lvl="0" marL="530225" marR="0" rtl="0" algn="l">
                        <a:lnSpc>
                          <a:spcPct val="100000"/>
                        </a:lnSpc>
                        <a:spcBef>
                          <a:spcPts val="0"/>
                        </a:spcBef>
                        <a:spcAft>
                          <a:spcPts val="0"/>
                        </a:spcAft>
                        <a:buSzPts val="1400"/>
                        <a:buFont typeface="Noto Sans Symbols"/>
                        <a:buChar char="∙"/>
                      </a:pPr>
                      <a:r>
                        <a:rPr lang="en-US" sz="1400" u="none" cap="none" strike="noStrike">
                          <a:latin typeface="Times New Roman"/>
                          <a:ea typeface="Times New Roman"/>
                          <a:cs typeface="Times New Roman"/>
                          <a:sym typeface="Times New Roman"/>
                        </a:rPr>
                        <a:t>To guide students to use fitting tools to perform fitting operations.</a:t>
                      </a:r>
                      <a:endParaRPr sz="1400" u="none" cap="none" strike="noStrike">
                        <a:latin typeface="Times New Roman"/>
                        <a:ea typeface="Times New Roman"/>
                        <a:cs typeface="Times New Roman"/>
                        <a:sym typeface="Times New Roman"/>
                      </a:endParaRPr>
                    </a:p>
                    <a:p>
                      <a:pPr indent="-228600" lvl="0" marL="530225" marR="0" rtl="0" algn="l">
                        <a:lnSpc>
                          <a:spcPct val="100000"/>
                        </a:lnSpc>
                        <a:spcBef>
                          <a:spcPts val="25"/>
                        </a:spcBef>
                        <a:spcAft>
                          <a:spcPts val="0"/>
                        </a:spcAft>
                        <a:buSzPts val="1400"/>
                        <a:buFont typeface="Noto Sans Symbols"/>
                        <a:buChar char="∙"/>
                      </a:pPr>
                      <a:r>
                        <a:rPr lang="en-US" sz="1400" u="none" cap="none" strike="noStrike">
                          <a:latin typeface="Times New Roman"/>
                          <a:ea typeface="Times New Roman"/>
                          <a:cs typeface="Times New Roman"/>
                          <a:sym typeface="Times New Roman"/>
                        </a:rPr>
                        <a:t>To provide an insight to different machine tools, accessories and attachments.</a:t>
                      </a:r>
                      <a:endParaRPr sz="1400" u="none" cap="none" strike="noStrike">
                        <a:latin typeface="Times New Roman"/>
                        <a:ea typeface="Times New Roman"/>
                        <a:cs typeface="Times New Roman"/>
                        <a:sym typeface="Times New Roman"/>
                      </a:endParaRPr>
                    </a:p>
                    <a:p>
                      <a:pPr indent="-228600" lvl="0" marL="530225" marR="0" rtl="0" algn="l">
                        <a:lnSpc>
                          <a:spcPct val="100000"/>
                        </a:lnSpc>
                        <a:spcBef>
                          <a:spcPts val="20"/>
                        </a:spcBef>
                        <a:spcAft>
                          <a:spcPts val="0"/>
                        </a:spcAft>
                        <a:buSzPts val="1400"/>
                        <a:buFont typeface="Noto Sans Symbols"/>
                        <a:buChar char="∙"/>
                      </a:pPr>
                      <a:r>
                        <a:rPr lang="en-US" sz="1400" u="none" cap="none" strike="noStrike">
                          <a:latin typeface="Times New Roman"/>
                          <a:ea typeface="Times New Roman"/>
                          <a:cs typeface="Times New Roman"/>
                          <a:sym typeface="Times New Roman"/>
                        </a:rPr>
                        <a:t>To train students into fitting and machining operations to enrich their practical skills.</a:t>
                      </a:r>
                      <a:endParaRPr sz="1400" u="none" cap="none" strike="noStrike">
                        <a:latin typeface="Times New Roman"/>
                        <a:ea typeface="Times New Roman"/>
                        <a:cs typeface="Times New Roman"/>
                        <a:sym typeface="Times New Roman"/>
                      </a:endParaRPr>
                    </a:p>
                    <a:p>
                      <a:pPr indent="-228600" lvl="0" marL="530225" marR="0" rtl="0" algn="l">
                        <a:lnSpc>
                          <a:spcPct val="100000"/>
                        </a:lnSpc>
                        <a:spcBef>
                          <a:spcPts val="25"/>
                        </a:spcBef>
                        <a:spcAft>
                          <a:spcPts val="0"/>
                        </a:spcAft>
                        <a:buSzPts val="1400"/>
                        <a:buFont typeface="Noto Sans Symbols"/>
                        <a:buChar char="∙"/>
                      </a:pPr>
                      <a:r>
                        <a:rPr lang="en-US" sz="1400" u="none" cap="none" strike="noStrike">
                          <a:latin typeface="Times New Roman"/>
                          <a:ea typeface="Times New Roman"/>
                          <a:cs typeface="Times New Roman"/>
                          <a:sym typeface="Times New Roman"/>
                        </a:rPr>
                        <a:t>To inculcate team qualities and expose students to shop floor activities.</a:t>
                      </a:r>
                      <a:endParaRPr sz="1400" u="none" cap="none" strike="noStrike">
                        <a:latin typeface="Times New Roman"/>
                        <a:ea typeface="Times New Roman"/>
                        <a:cs typeface="Times New Roman"/>
                        <a:sym typeface="Times New Roman"/>
                      </a:endParaRPr>
                    </a:p>
                    <a:p>
                      <a:pPr indent="-228600" lvl="0" marL="530225" marR="0" rtl="0" algn="l">
                        <a:lnSpc>
                          <a:spcPct val="100000"/>
                        </a:lnSpc>
                        <a:spcBef>
                          <a:spcPts val="25"/>
                        </a:spcBef>
                        <a:spcAft>
                          <a:spcPts val="0"/>
                        </a:spcAft>
                        <a:buSzPts val="1400"/>
                        <a:buFont typeface="Noto Sans Symbols"/>
                        <a:buChar char="∙"/>
                      </a:pPr>
                      <a:r>
                        <a:rPr lang="en-US" sz="1400" u="none" cap="none" strike="noStrike">
                          <a:latin typeface="Times New Roman"/>
                          <a:ea typeface="Times New Roman"/>
                          <a:cs typeface="Times New Roman"/>
                          <a:sym typeface="Times New Roman"/>
                        </a:rPr>
                        <a:t>To educate students about ethical, environmental and safety standards.</a:t>
                      </a:r>
                      <a:endParaRPr sz="1400" u="none" cap="none" strike="noStrike">
                        <a:latin typeface="Times New Roman"/>
                        <a:ea typeface="Times New Roman"/>
                        <a:cs typeface="Times New Roman"/>
                        <a:sym typeface="Times New Roman"/>
                      </a:endParaRPr>
                    </a:p>
                  </a:txBody>
                  <a:tcPr marT="1001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r>
              <a:tr h="487850">
                <a:tc>
                  <a:txBody>
                    <a:bodyPr/>
                    <a:lstStyle/>
                    <a:p>
                      <a:pPr indent="0" lvl="0" marL="105410" marR="0" rtl="0" algn="l">
                        <a:lnSpc>
                          <a:spcPct val="100000"/>
                        </a:lnSpc>
                        <a:spcBef>
                          <a:spcPts val="0"/>
                        </a:spcBef>
                        <a:spcAft>
                          <a:spcPts val="0"/>
                        </a:spcAft>
                        <a:buNone/>
                      </a:pPr>
                      <a:r>
                        <a:rPr b="1" lang="en-US" sz="1400" u="none" cap="none" strike="noStrike">
                          <a:latin typeface="Times New Roman"/>
                          <a:ea typeface="Times New Roman"/>
                          <a:cs typeface="Times New Roman"/>
                          <a:sym typeface="Times New Roman"/>
                        </a:rPr>
                        <a:t>Sl. No</a:t>
                      </a:r>
                      <a:endParaRPr sz="1400" u="none" cap="none" strike="noStrike">
                        <a:latin typeface="Times New Roman"/>
                        <a:ea typeface="Times New Roman"/>
                        <a:cs typeface="Times New Roman"/>
                        <a:sym typeface="Times New Roman"/>
                      </a:endParaRPr>
                    </a:p>
                  </a:txBody>
                  <a:tcPr marT="105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4">
                  <a:txBody>
                    <a:bodyPr/>
                    <a:lstStyle/>
                    <a:p>
                      <a:pPr indent="0" lvl="0" marL="4445" marR="0" rtl="0" algn="ctr">
                        <a:lnSpc>
                          <a:spcPct val="100000"/>
                        </a:lnSpc>
                        <a:spcBef>
                          <a:spcPts val="0"/>
                        </a:spcBef>
                        <a:spcAft>
                          <a:spcPts val="0"/>
                        </a:spcAft>
                        <a:buNone/>
                      </a:pPr>
                      <a:r>
                        <a:rPr b="1" lang="en-US" sz="1400" u="none" cap="none" strike="noStrike">
                          <a:latin typeface="Times New Roman"/>
                          <a:ea typeface="Times New Roman"/>
                          <a:cs typeface="Times New Roman"/>
                          <a:sym typeface="Times New Roman"/>
                        </a:rPr>
                        <a:t>Experiments</a:t>
                      </a:r>
                      <a:endParaRPr sz="1400" u="none" cap="none" strike="noStrike">
                        <a:latin typeface="Times New Roman"/>
                        <a:ea typeface="Times New Roman"/>
                        <a:cs typeface="Times New Roman"/>
                        <a:sym typeface="Times New Roman"/>
                      </a:endParaRPr>
                    </a:p>
                  </a:txBody>
                  <a:tcPr marT="1042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498625">
                <a:tc>
                  <a:txBody>
                    <a:bodyPr/>
                    <a:lstStyle/>
                    <a:p>
                      <a:pPr indent="0" lvl="0" marL="17145"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a:t>
                      </a:r>
                      <a:endParaRPr sz="1400" u="none" cap="none" strike="noStrike">
                        <a:latin typeface="Times New Roman"/>
                        <a:ea typeface="Times New Roman"/>
                        <a:cs typeface="Times New Roman"/>
                        <a:sym typeface="Times New Roman"/>
                      </a:endParaRPr>
                    </a:p>
                  </a:txBody>
                  <a:tcPr marT="1015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4">
                  <a:txBody>
                    <a:bodyPr/>
                    <a:lstStyle/>
                    <a:p>
                      <a:pPr indent="0" lvl="0" marL="75565" marR="140970" rtl="0" algn="l">
                        <a:lnSpc>
                          <a:spcPct val="87142"/>
                        </a:lnSpc>
                        <a:spcBef>
                          <a:spcPts val="0"/>
                        </a:spcBef>
                        <a:spcAft>
                          <a:spcPts val="0"/>
                        </a:spcAft>
                        <a:buNone/>
                      </a:pPr>
                      <a:r>
                        <a:rPr lang="en-US" sz="1400" u="none" cap="none" strike="noStrike">
                          <a:latin typeface="Times New Roman"/>
                          <a:ea typeface="Times New Roman"/>
                          <a:cs typeface="Times New Roman"/>
                          <a:sym typeface="Times New Roman"/>
                        </a:rPr>
                        <a:t>Preparation of at least two fitting joint models by proficient handling and application of hand tools- V- block, marking gauge, files, hack saw drills etc.</a:t>
                      </a:r>
                      <a:endParaRPr sz="1400" u="none" cap="none" strike="noStrike">
                        <a:latin typeface="Times New Roman"/>
                        <a:ea typeface="Times New Roman"/>
                        <a:cs typeface="Times New Roman"/>
                        <a:sym typeface="Times New Roman"/>
                      </a:endParaRPr>
                    </a:p>
                  </a:txBody>
                  <a:tcPr marT="1114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800050">
                <a:tc>
                  <a:txBody>
                    <a:bodyPr/>
                    <a:lstStyle/>
                    <a:p>
                      <a:pPr indent="0" lvl="0" marL="17145"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2</a:t>
                      </a:r>
                      <a:endParaRPr sz="1400" u="none" cap="none" strike="noStrike">
                        <a:latin typeface="Times New Roman"/>
                        <a:ea typeface="Times New Roman"/>
                        <a:cs typeface="Times New Roman"/>
                        <a:sym typeface="Times New Roman"/>
                      </a:endParaRPr>
                    </a:p>
                  </a:txBody>
                  <a:tcPr marT="1042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4">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75565" marR="296545" rtl="0" algn="l">
                        <a:lnSpc>
                          <a:spcPct val="105500"/>
                        </a:lnSpc>
                        <a:spcBef>
                          <a:spcPts val="0"/>
                        </a:spcBef>
                        <a:spcAft>
                          <a:spcPts val="0"/>
                        </a:spcAft>
                        <a:buNone/>
                      </a:pPr>
                      <a:r>
                        <a:rPr lang="en-US" sz="1400" u="none" cap="none" strike="noStrike">
                          <a:latin typeface="Times New Roman"/>
                          <a:ea typeface="Times New Roman"/>
                          <a:cs typeface="Times New Roman"/>
                          <a:sym typeface="Times New Roman"/>
                        </a:rPr>
                        <a:t>Preparation of three models on lathe involving - Plain turning, Taper turning, Step turning, Thread cutting, Facing, Knurling, Drilling, Boring, Internal Thread cutting and Eccentric turning.</a:t>
                      </a:r>
                      <a:endParaRPr sz="1400" u="none" cap="none" strike="noStrike">
                        <a:latin typeface="Times New Roman"/>
                        <a:ea typeface="Times New Roman"/>
                        <a:cs typeface="Times New Roman"/>
                        <a:sym typeface="Times New Roman"/>
                      </a:endParaRPr>
                    </a:p>
                    <a:p>
                      <a:pPr indent="0" lvl="0" marL="75565" marR="0" rtl="0" algn="l">
                        <a:lnSpc>
                          <a:spcPct val="100000"/>
                        </a:lnSpc>
                        <a:spcBef>
                          <a:spcPts val="50"/>
                        </a:spcBef>
                        <a:spcAft>
                          <a:spcPts val="0"/>
                        </a:spcAft>
                        <a:buNone/>
                      </a:pPr>
                      <a:r>
                        <a:rPr lang="en-US" sz="1400" u="none" cap="none" strike="noStrike">
                          <a:latin typeface="Times New Roman"/>
                          <a:ea typeface="Times New Roman"/>
                          <a:cs typeface="Times New Roman"/>
                          <a:sym typeface="Times New Roman"/>
                        </a:rPr>
                        <a:t>Exercises should include selection of cutting parameters and cutting time estimation.</a:t>
                      </a:r>
                      <a:endParaRPr sz="1400" u="none" cap="none" strike="noStrike">
                        <a:latin typeface="Times New Roman"/>
                        <a:ea typeface="Times New Roman"/>
                        <a:cs typeface="Times New Roman"/>
                        <a:sym typeface="Times New Roman"/>
                      </a:endParaRPr>
                    </a:p>
                  </a:txBody>
                  <a:tcPr marT="1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730425">
                <a:tc>
                  <a:txBody>
                    <a:bodyPr/>
                    <a:lstStyle/>
                    <a:p>
                      <a:pPr indent="0" lvl="0" marL="17145"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a:t>
                      </a:r>
                      <a:endParaRPr sz="1400" u="none" cap="none" strike="noStrike">
                        <a:latin typeface="Times New Roman"/>
                        <a:ea typeface="Times New Roman"/>
                        <a:cs typeface="Times New Roman"/>
                        <a:sym typeface="Times New Roman"/>
                      </a:endParaRPr>
                    </a:p>
                  </a:txBody>
                  <a:tcPr marT="1010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4">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75565" marR="1886585" rtl="0" algn="l">
                        <a:lnSpc>
                          <a:spcPct val="91428"/>
                        </a:lnSpc>
                        <a:spcBef>
                          <a:spcPts val="0"/>
                        </a:spcBef>
                        <a:spcAft>
                          <a:spcPts val="0"/>
                        </a:spcAft>
                        <a:buNone/>
                      </a:pPr>
                      <a:r>
                        <a:rPr lang="en-US" sz="1400" u="none" cap="none" strike="noStrike">
                          <a:latin typeface="Times New Roman"/>
                          <a:ea typeface="Times New Roman"/>
                          <a:cs typeface="Times New Roman"/>
                          <a:sym typeface="Times New Roman"/>
                        </a:rPr>
                        <a:t>Cutting of V Groove/ dovetail / Rectangular groove using a shaper. Cutting of Gear Teeth using Milling Machine.</a:t>
                      </a:r>
                      <a:endParaRPr sz="1400" u="none" cap="none" strike="noStrike">
                        <a:latin typeface="Times New Roman"/>
                        <a:ea typeface="Times New Roman"/>
                        <a:cs typeface="Times New Roman"/>
                        <a:sym typeface="Times New Roman"/>
                      </a:endParaRPr>
                    </a:p>
                    <a:p>
                      <a:pPr indent="0" lvl="0" marL="75565" marR="0" rtl="0" algn="l">
                        <a:lnSpc>
                          <a:spcPct val="80714"/>
                        </a:lnSpc>
                        <a:spcBef>
                          <a:spcPts val="0"/>
                        </a:spcBef>
                        <a:spcAft>
                          <a:spcPts val="0"/>
                        </a:spcAft>
                        <a:buNone/>
                      </a:pPr>
                      <a:r>
                        <a:rPr lang="en-US" sz="1400" u="none" cap="none" strike="noStrike">
                          <a:latin typeface="Times New Roman"/>
                          <a:ea typeface="Times New Roman"/>
                          <a:cs typeface="Times New Roman"/>
                          <a:sym typeface="Times New Roman"/>
                        </a:rPr>
                        <a:t>Exercises should include selection of cutting parameters and cutting time estimation.</a:t>
                      </a:r>
                      <a:endParaRPr sz="1400" u="none" cap="none" strike="noStrike">
                        <a:latin typeface="Times New Roman"/>
                        <a:ea typeface="Times New Roman"/>
                        <a:cs typeface="Times New Roman"/>
                        <a:sym typeface="Times New Roman"/>
                      </a:endParaRPr>
                    </a:p>
                  </a:txBody>
                  <a:tcPr marT="27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1028800">
                <a:tc>
                  <a:txBody>
                    <a:bodyPr/>
                    <a:lstStyle/>
                    <a:p>
                      <a:pPr indent="0" lvl="0" marL="3175" marR="0" rtl="0" algn="l">
                        <a:lnSpc>
                          <a:spcPct val="100000"/>
                        </a:lnSpc>
                        <a:spcBef>
                          <a:spcPts val="0"/>
                        </a:spcBef>
                        <a:spcAft>
                          <a:spcPts val="0"/>
                        </a:spcAft>
                        <a:buNone/>
                      </a:pPr>
                      <a:r>
                        <a:rPr lang="en-US">
                          <a:latin typeface="Times New Roman"/>
                          <a:ea typeface="Times New Roman"/>
                          <a:cs typeface="Times New Roman"/>
                          <a:sym typeface="Times New Roman"/>
                        </a:rPr>
                        <a:t>       </a:t>
                      </a:r>
                      <a:r>
                        <a:rPr lang="en-US" sz="1400" u="none" cap="none" strike="noStrike">
                          <a:latin typeface="Times New Roman"/>
                          <a:ea typeface="Times New Roman"/>
                          <a:cs typeface="Times New Roman"/>
                          <a:sym typeface="Times New Roman"/>
                        </a:rPr>
                        <a:t>4</a:t>
                      </a:r>
                      <a:endParaRPr sz="1400" u="none" cap="none" strike="noStrike">
                        <a:latin typeface="Times New Roman"/>
                        <a:ea typeface="Times New Roman"/>
                        <a:cs typeface="Times New Roman"/>
                        <a:sym typeface="Times New Roman"/>
                      </a:endParaRPr>
                    </a:p>
                  </a:txBody>
                  <a:tcPr marT="1087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4">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75565" marR="380365" rtl="0" algn="l">
                        <a:lnSpc>
                          <a:spcPct val="91428"/>
                        </a:lnSpc>
                        <a:spcBef>
                          <a:spcPts val="0"/>
                        </a:spcBef>
                        <a:spcAft>
                          <a:spcPts val="0"/>
                        </a:spcAft>
                        <a:buNone/>
                      </a:pPr>
                      <a:r>
                        <a:rPr lang="en-US" sz="1400" u="none" cap="none" strike="noStrike">
                          <a:latin typeface="Times New Roman"/>
                          <a:ea typeface="Times New Roman"/>
                          <a:cs typeface="Times New Roman"/>
                          <a:sym typeface="Times New Roman"/>
                        </a:rPr>
                        <a:t>Study &amp; Demonstration of power tools like power drill, power hacksaw, portable hand grinding, cordless screw drivers, production air tools, wood cutter, etc., used in Mechanical Engineering.</a:t>
                      </a:r>
                      <a:endParaRPr sz="1400" u="none" cap="none" strike="noStrike">
                        <a:latin typeface="Times New Roman"/>
                        <a:ea typeface="Times New Roman"/>
                        <a:cs typeface="Times New Roman"/>
                        <a:sym typeface="Times New Roman"/>
                      </a:endParaRPr>
                    </a:p>
                  </a:txBody>
                  <a:tcPr marT="27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1" name="Shape 211"/>
        <p:cNvGrpSpPr/>
        <p:nvPr/>
      </p:nvGrpSpPr>
      <p:grpSpPr>
        <a:xfrm>
          <a:off x="0" y="0"/>
          <a:ext cx="0" cy="0"/>
          <a:chOff x="0" y="0"/>
          <a:chExt cx="0" cy="0"/>
        </a:xfrm>
      </p:grpSpPr>
      <p:pic>
        <p:nvPicPr>
          <p:cNvPr id="212" name="Google Shape;212;p20"/>
          <p:cNvPicPr preferRelativeResize="0"/>
          <p:nvPr/>
        </p:nvPicPr>
        <p:blipFill rotWithShape="1">
          <a:blip r:embed="rId3">
            <a:alphaModFix/>
          </a:blip>
          <a:srcRect b="0" l="0" r="0" t="0"/>
          <a:stretch/>
        </p:blipFill>
        <p:spPr>
          <a:xfrm>
            <a:off x="2530475" y="3251200"/>
            <a:ext cx="4508975" cy="2254319"/>
          </a:xfrm>
          <a:prstGeom prst="rect">
            <a:avLst/>
          </a:prstGeom>
          <a:noFill/>
          <a:ln>
            <a:noFill/>
          </a:ln>
        </p:spPr>
      </p:pic>
      <p:sp>
        <p:nvSpPr>
          <p:cNvPr id="213" name="Google Shape;213;p20"/>
          <p:cNvSpPr txBox="1"/>
          <p:nvPr/>
        </p:nvSpPr>
        <p:spPr>
          <a:xfrm>
            <a:off x="701589" y="762311"/>
            <a:ext cx="9138771" cy="1605568"/>
          </a:xfrm>
          <a:prstGeom prst="rect">
            <a:avLst/>
          </a:prstGeom>
          <a:noFill/>
          <a:ln>
            <a:noFill/>
          </a:ln>
        </p:spPr>
        <p:txBody>
          <a:bodyPr anchorCtr="0" anchor="t" bIns="0" lIns="0" spcFirstLastPara="1" rIns="0" wrap="square" tIns="81275">
            <a:spAutoFit/>
          </a:bodyPr>
          <a:lstStyle/>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VERNIER HEIGHT GAUGE</a:t>
            </a:r>
            <a:endParaRPr sz="1200">
              <a:latin typeface="Times New Roman"/>
              <a:ea typeface="Times New Roman"/>
              <a:cs typeface="Times New Roman"/>
              <a:sym typeface="Times New Roman"/>
            </a:endParaRPr>
          </a:p>
          <a:p>
            <a:pPr indent="457200" lvl="0" marL="875030" marR="5715" rtl="0" algn="l">
              <a:lnSpc>
                <a:spcPct val="171666"/>
              </a:lnSpc>
              <a:spcBef>
                <a:spcPts val="90"/>
              </a:spcBef>
              <a:spcAft>
                <a:spcPts val="0"/>
              </a:spcAft>
              <a:buNone/>
            </a:pPr>
            <a:r>
              <a:rPr lang="en-US" sz="1200">
                <a:latin typeface="Times New Roman"/>
                <a:ea typeface="Times New Roman"/>
                <a:cs typeface="Times New Roman"/>
                <a:sym typeface="Times New Roman"/>
              </a:rPr>
              <a:t>The vernier height gauge is widely used in layout work and for height measurement up to and accuracy of 0.02mm. It is generally used on a surface plate. The three main parts</a:t>
            </a:r>
            <a:endParaRPr sz="1200">
              <a:latin typeface="Times New Roman"/>
              <a:ea typeface="Times New Roman"/>
              <a:cs typeface="Times New Roman"/>
              <a:sym typeface="Times New Roman"/>
            </a:endParaRPr>
          </a:p>
          <a:p>
            <a:pPr indent="0" lvl="0" marL="875030" marR="5080" rtl="0" algn="l">
              <a:lnSpc>
                <a:spcPct val="171666"/>
              </a:lnSpc>
              <a:spcBef>
                <a:spcPts val="20"/>
              </a:spcBef>
              <a:spcAft>
                <a:spcPts val="0"/>
              </a:spcAft>
              <a:buNone/>
            </a:pPr>
            <a:r>
              <a:rPr lang="en-US" sz="1200">
                <a:latin typeface="Times New Roman"/>
                <a:ea typeface="Times New Roman"/>
                <a:cs typeface="Times New Roman"/>
                <a:sym typeface="Times New Roman"/>
              </a:rPr>
              <a:t>of height gauge are the base, the column, and the slide arm. The main scale is on the column and the vernier scale is attached to the slide arm. A flat scriber is secured to the</a:t>
            </a:r>
            <a:endParaRPr sz="1200">
              <a:latin typeface="Times New Roman"/>
              <a:ea typeface="Times New Roman"/>
              <a:cs typeface="Times New Roman"/>
              <a:sym typeface="Times New Roman"/>
            </a:endParaRPr>
          </a:p>
          <a:p>
            <a:pPr indent="0" lvl="0" marL="875030" rtl="0" algn="l">
              <a:lnSpc>
                <a:spcPct val="100000"/>
              </a:lnSpc>
              <a:spcBef>
                <a:spcPts val="470"/>
              </a:spcBef>
              <a:spcAft>
                <a:spcPts val="0"/>
              </a:spcAft>
              <a:buNone/>
            </a:pPr>
            <a:r>
              <a:rPr lang="en-US" sz="1200">
                <a:latin typeface="Times New Roman"/>
                <a:ea typeface="Times New Roman"/>
                <a:cs typeface="Times New Roman"/>
                <a:sym typeface="Times New Roman"/>
              </a:rPr>
              <a:t>slide arm for layout work as shown in fig.20</a:t>
            </a:r>
            <a:endParaRPr sz="1200">
              <a:latin typeface="Times New Roman"/>
              <a:ea typeface="Times New Roman"/>
              <a:cs typeface="Times New Roman"/>
              <a:sym typeface="Times New Roman"/>
            </a:endParaRPr>
          </a:p>
        </p:txBody>
      </p:sp>
      <p:sp>
        <p:nvSpPr>
          <p:cNvPr id="214" name="Google Shape;214;p20"/>
          <p:cNvSpPr/>
          <p:nvPr/>
        </p:nvSpPr>
        <p:spPr>
          <a:xfrm>
            <a:off x="3502130" y="5842000"/>
            <a:ext cx="2882199"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1800">
                <a:latin typeface="Times New Roman"/>
                <a:ea typeface="Times New Roman"/>
                <a:cs typeface="Times New Roman"/>
                <a:sym typeface="Times New Roman"/>
              </a:rPr>
              <a:t> Fig. 20 Vernier height gauge</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1"/>
          <p:cNvSpPr txBox="1"/>
          <p:nvPr/>
        </p:nvSpPr>
        <p:spPr>
          <a:xfrm>
            <a:off x="396875" y="1498600"/>
            <a:ext cx="9138771" cy="3441968"/>
          </a:xfrm>
          <a:prstGeom prst="rect">
            <a:avLst/>
          </a:prstGeom>
          <a:noFill/>
          <a:ln>
            <a:noFill/>
          </a:ln>
        </p:spPr>
        <p:txBody>
          <a:bodyPr anchorCtr="0" anchor="t" bIns="0" lIns="0" spcFirstLastPara="1" rIns="0" wrap="square" tIns="12700">
            <a:spAutoFit/>
          </a:bodyPr>
          <a:lstStyle/>
          <a:p>
            <a:pPr indent="0" lvl="0" marL="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12700" rtl="0" algn="l">
              <a:lnSpc>
                <a:spcPct val="100000"/>
              </a:lnSpc>
              <a:spcBef>
                <a:spcPts val="0"/>
              </a:spcBef>
              <a:spcAft>
                <a:spcPts val="0"/>
              </a:spcAft>
              <a:buNone/>
            </a:pPr>
            <a:r>
              <a:rPr b="1" lang="en-US" sz="1400">
                <a:latin typeface="Times New Roman"/>
                <a:ea typeface="Times New Roman"/>
                <a:cs typeface="Times New Roman"/>
                <a:sym typeface="Times New Roman"/>
              </a:rPr>
              <a:t>WORK HOLDING DEVICE VISES</a:t>
            </a:r>
            <a:endParaRPr sz="1400">
              <a:latin typeface="Times New Roman"/>
              <a:ea typeface="Times New Roman"/>
              <a:cs typeface="Times New Roman"/>
              <a:sym typeface="Times New Roman"/>
            </a:endParaRPr>
          </a:p>
          <a:p>
            <a:pPr indent="457200" lvl="0" marL="875030" marR="8255" rtl="0" algn="l">
              <a:lnSpc>
                <a:spcPct val="147142"/>
              </a:lnSpc>
              <a:spcBef>
                <a:spcPts val="150"/>
              </a:spcBef>
              <a:spcAft>
                <a:spcPts val="0"/>
              </a:spcAft>
              <a:buNone/>
            </a:pPr>
            <a:r>
              <a:rPr lang="en-US" sz="1400">
                <a:latin typeface="Times New Roman"/>
                <a:ea typeface="Times New Roman"/>
                <a:cs typeface="Times New Roman"/>
                <a:sym typeface="Times New Roman"/>
              </a:rPr>
              <a:t>Vises are used to hold the work in required position during filing, hack sawing, chiseling, and bending light metal. They are also used for holding the work when</a:t>
            </a:r>
            <a:endParaRPr sz="1400">
              <a:latin typeface="Times New Roman"/>
              <a:ea typeface="Times New Roman"/>
              <a:cs typeface="Times New Roman"/>
              <a:sym typeface="Times New Roman"/>
            </a:endParaRPr>
          </a:p>
          <a:p>
            <a:pPr indent="0" lvl="0" marL="875030" marR="8890" rtl="0" algn="l">
              <a:lnSpc>
                <a:spcPct val="147142"/>
              </a:lnSpc>
              <a:spcBef>
                <a:spcPts val="20"/>
              </a:spcBef>
              <a:spcAft>
                <a:spcPts val="0"/>
              </a:spcAft>
              <a:buNone/>
            </a:pPr>
            <a:r>
              <a:rPr lang="en-US" sz="1400">
                <a:latin typeface="Times New Roman"/>
                <a:ea typeface="Times New Roman"/>
                <a:cs typeface="Times New Roman"/>
                <a:sym typeface="Times New Roman"/>
              </a:rPr>
              <a:t>assembling and disassembling parts. The most commonly used vises in fitting shop are; bench vise, pipe vise, hand vise, tool, makers vise, etc.</a:t>
            </a:r>
            <a:endParaRPr sz="1400">
              <a:latin typeface="Times New Roman"/>
              <a:ea typeface="Times New Roman"/>
              <a:cs typeface="Times New Roman"/>
              <a:sym typeface="Times New Roman"/>
            </a:endParaRPr>
          </a:p>
          <a:p>
            <a:pPr indent="0" lvl="0" marL="875030" marR="5080" rtl="0" algn="l">
              <a:lnSpc>
                <a:spcPct val="147142"/>
              </a:lnSpc>
              <a:spcBef>
                <a:spcPts val="20"/>
              </a:spcBef>
              <a:spcAft>
                <a:spcPts val="0"/>
              </a:spcAft>
              <a:buNone/>
            </a:pPr>
            <a:r>
              <a:rPr b="1" lang="en-US" sz="1400">
                <a:latin typeface="Times New Roman"/>
                <a:ea typeface="Times New Roman"/>
                <a:cs typeface="Times New Roman"/>
                <a:sym typeface="Times New Roman"/>
              </a:rPr>
              <a:t>Benches vise: </a:t>
            </a:r>
            <a:r>
              <a:rPr lang="en-US" sz="1400">
                <a:latin typeface="Times New Roman"/>
                <a:ea typeface="Times New Roman"/>
                <a:cs typeface="Times New Roman"/>
                <a:sym typeface="Times New Roman"/>
              </a:rPr>
              <a:t>(Fig.21) The bench vise is the work holding device most commonly used by the machinist. It consists of the fixed jaw, movable jaw, the screw and nut assembly, the</a:t>
            </a:r>
            <a:endParaRPr sz="1400">
              <a:latin typeface="Times New Roman"/>
              <a:ea typeface="Times New Roman"/>
              <a:cs typeface="Times New Roman"/>
              <a:sym typeface="Times New Roman"/>
            </a:endParaRPr>
          </a:p>
          <a:p>
            <a:pPr indent="0" lvl="0" marL="875030" marR="5080" rtl="0" algn="l">
              <a:lnSpc>
                <a:spcPct val="147142"/>
              </a:lnSpc>
              <a:spcBef>
                <a:spcPts val="20"/>
              </a:spcBef>
              <a:spcAft>
                <a:spcPts val="0"/>
              </a:spcAft>
              <a:buNone/>
            </a:pPr>
            <a:r>
              <a:rPr lang="en-US" sz="1400">
                <a:latin typeface="Times New Roman"/>
                <a:ea typeface="Times New Roman"/>
                <a:cs typeface="Times New Roman"/>
                <a:sym typeface="Times New Roman"/>
              </a:rPr>
              <a:t>handle and jaw inserts. The body of the vise is made of ductile iron or malleable iron. The screw which usually has an Acme thread, is made of steel, and the nut, which is fastened</a:t>
            </a:r>
            <a:endParaRPr sz="1400">
              <a:latin typeface="Times New Roman"/>
              <a:ea typeface="Times New Roman"/>
              <a:cs typeface="Times New Roman"/>
              <a:sym typeface="Times New Roman"/>
            </a:endParaRPr>
          </a:p>
          <a:p>
            <a:pPr indent="0" lvl="0" marL="875030" marR="5080" rtl="0" algn="l">
              <a:lnSpc>
                <a:spcPct val="147142"/>
              </a:lnSpc>
              <a:spcBef>
                <a:spcPts val="20"/>
              </a:spcBef>
              <a:spcAft>
                <a:spcPts val="0"/>
              </a:spcAft>
              <a:buNone/>
            </a:pPr>
            <a:r>
              <a:rPr lang="en-US" sz="1400">
                <a:latin typeface="Times New Roman"/>
                <a:ea typeface="Times New Roman"/>
                <a:cs typeface="Times New Roman"/>
                <a:sym typeface="Times New Roman"/>
              </a:rPr>
              <a:t>inside the fixed jaw is of bronze casting. The hardened steel jaw inserts on the jaws are serrated for greater gripping power. The solid base of the vise is mounted on a workbench</a:t>
            </a:r>
            <a:endParaRPr sz="1400">
              <a:latin typeface="Times New Roman"/>
              <a:ea typeface="Times New Roman"/>
              <a:cs typeface="Times New Roman"/>
              <a:sym typeface="Times New Roman"/>
            </a:endParaRPr>
          </a:p>
          <a:p>
            <a:pPr indent="0" lvl="0" marL="875030" rtl="0" algn="l">
              <a:lnSpc>
                <a:spcPct val="100000"/>
              </a:lnSpc>
              <a:spcBef>
                <a:spcPts val="470"/>
              </a:spcBef>
              <a:spcAft>
                <a:spcPts val="0"/>
              </a:spcAft>
              <a:buNone/>
            </a:pPr>
            <a:r>
              <a:rPr lang="en-US" sz="1400">
                <a:latin typeface="Times New Roman"/>
                <a:ea typeface="Times New Roman"/>
                <a:cs typeface="Times New Roman"/>
                <a:sym typeface="Times New Roman"/>
              </a:rPr>
              <a:t>by means of bolts and nuts. The size of the bench vise is specified by the width of the jaws.</a:t>
            </a:r>
            <a:endParaRPr sz="1400">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3" name="Shape 223"/>
        <p:cNvGrpSpPr/>
        <p:nvPr/>
      </p:nvGrpSpPr>
      <p:grpSpPr>
        <a:xfrm>
          <a:off x="0" y="0"/>
          <a:ext cx="0" cy="0"/>
          <a:chOff x="0" y="0"/>
          <a:chExt cx="0" cy="0"/>
        </a:xfrm>
      </p:grpSpPr>
      <p:pic>
        <p:nvPicPr>
          <p:cNvPr id="224" name="Google Shape;224;p22"/>
          <p:cNvPicPr preferRelativeResize="0"/>
          <p:nvPr/>
        </p:nvPicPr>
        <p:blipFill rotWithShape="1">
          <a:blip r:embed="rId3">
            <a:alphaModFix/>
          </a:blip>
          <a:srcRect b="0" l="0" r="0" t="0"/>
          <a:stretch/>
        </p:blipFill>
        <p:spPr>
          <a:xfrm>
            <a:off x="1421222" y="2831106"/>
            <a:ext cx="4655468" cy="1742218"/>
          </a:xfrm>
          <a:prstGeom prst="rect">
            <a:avLst/>
          </a:prstGeom>
          <a:noFill/>
          <a:ln>
            <a:noFill/>
          </a:ln>
        </p:spPr>
      </p:pic>
      <p:pic>
        <p:nvPicPr>
          <p:cNvPr id="225" name="Google Shape;225;p22"/>
          <p:cNvPicPr preferRelativeResize="0"/>
          <p:nvPr/>
        </p:nvPicPr>
        <p:blipFill rotWithShape="1">
          <a:blip r:embed="rId4">
            <a:alphaModFix/>
          </a:blip>
          <a:srcRect b="0" l="0" r="0" t="0"/>
          <a:stretch/>
        </p:blipFill>
        <p:spPr>
          <a:xfrm>
            <a:off x="6045000" y="2465628"/>
            <a:ext cx="2688581" cy="2107696"/>
          </a:xfrm>
          <a:prstGeom prst="rect">
            <a:avLst/>
          </a:prstGeom>
          <a:noFill/>
          <a:ln>
            <a:noFill/>
          </a:ln>
        </p:spPr>
      </p:pic>
      <p:sp>
        <p:nvSpPr>
          <p:cNvPr id="226" name="Google Shape;226;p22"/>
          <p:cNvSpPr txBox="1"/>
          <p:nvPr/>
        </p:nvSpPr>
        <p:spPr>
          <a:xfrm>
            <a:off x="1920928" y="1052320"/>
            <a:ext cx="7917097" cy="1342996"/>
          </a:xfrm>
          <a:prstGeom prst="rect">
            <a:avLst/>
          </a:prstGeom>
          <a:noFill/>
          <a:ln>
            <a:noFill/>
          </a:ln>
        </p:spPr>
        <p:txBody>
          <a:bodyPr anchorCtr="0" anchor="t" bIns="0" lIns="0" spcFirstLastPara="1" rIns="0" wrap="square" tIns="13325">
            <a:spAutoFit/>
          </a:bodyPr>
          <a:lstStyle/>
          <a:p>
            <a:pPr indent="0" lvl="0" marL="12700" marR="5080" rtl="0" algn="just">
              <a:lnSpc>
                <a:spcPct val="143800"/>
              </a:lnSpc>
              <a:spcBef>
                <a:spcPts val="0"/>
              </a:spcBef>
              <a:spcAft>
                <a:spcPts val="0"/>
              </a:spcAft>
              <a:buNone/>
            </a:pPr>
            <a:r>
              <a:rPr b="1" lang="en-US" sz="1200">
                <a:latin typeface="Times New Roman"/>
                <a:ea typeface="Times New Roman"/>
                <a:cs typeface="Times New Roman"/>
                <a:sym typeface="Times New Roman"/>
              </a:rPr>
              <a:t>Leg vise: </a:t>
            </a:r>
            <a:r>
              <a:rPr lang="en-US" sz="1200">
                <a:latin typeface="Times New Roman"/>
                <a:ea typeface="Times New Roman"/>
                <a:cs typeface="Times New Roman"/>
                <a:sym typeface="Times New Roman"/>
              </a:rPr>
              <a:t>(Fig.22) illustrates a leg vise or black smith's vise4. It consists of a fixed jaw with long leg, a shorter movable jaw, screw and nut-assembly, handle, flat spring and strap plate. The strap plate is fixed to the workbench with bolts and the long leg is fitted into al solid base on floor. The shorter movable jaw is hinged to the leg. By turning the handle provided at the end of the screw, the shorter jaw is moved towards the fixed jaw. A-flat spring is provided in between easy opening. This type of used for gripping work that has to be chipped or hammered.</a:t>
            </a:r>
            <a:endParaRPr sz="1200">
              <a:latin typeface="Times New Roman"/>
              <a:ea typeface="Times New Roman"/>
              <a:cs typeface="Times New Roman"/>
              <a:sym typeface="Times New Roman"/>
            </a:endParaRPr>
          </a:p>
        </p:txBody>
      </p:sp>
      <p:sp>
        <p:nvSpPr>
          <p:cNvPr id="227" name="Google Shape;227;p22"/>
          <p:cNvSpPr txBox="1"/>
          <p:nvPr/>
        </p:nvSpPr>
        <p:spPr>
          <a:xfrm>
            <a:off x="2795579" y="4632710"/>
            <a:ext cx="1676773"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Fig. 21 Bench Vise</a:t>
            </a:r>
            <a:endParaRPr sz="1200">
              <a:latin typeface="Times New Roman"/>
              <a:ea typeface="Times New Roman"/>
              <a:cs typeface="Times New Roman"/>
              <a:sym typeface="Times New Roman"/>
            </a:endParaRPr>
          </a:p>
        </p:txBody>
      </p:sp>
      <p:sp>
        <p:nvSpPr>
          <p:cNvPr id="228" name="Google Shape;228;p22"/>
          <p:cNvSpPr txBox="1"/>
          <p:nvPr/>
        </p:nvSpPr>
        <p:spPr>
          <a:xfrm>
            <a:off x="6660415" y="4632710"/>
            <a:ext cx="1461342"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Fig. 22 Leg Vise</a:t>
            </a:r>
            <a:endParaRPr sz="1200">
              <a:latin typeface="Times New Roman"/>
              <a:ea typeface="Times New Roman"/>
              <a:cs typeface="Times New Roman"/>
              <a:sym typeface="Times New Roman"/>
            </a:endParaRPr>
          </a:p>
        </p:txBody>
      </p:sp>
      <p:sp>
        <p:nvSpPr>
          <p:cNvPr id="229" name="Google Shape;229;p22"/>
          <p:cNvSpPr txBox="1"/>
          <p:nvPr/>
        </p:nvSpPr>
        <p:spPr>
          <a:xfrm>
            <a:off x="1920929" y="5010047"/>
            <a:ext cx="7909018" cy="1620444"/>
          </a:xfrm>
          <a:prstGeom prst="rect">
            <a:avLst/>
          </a:prstGeom>
          <a:noFill/>
          <a:ln>
            <a:noFill/>
          </a:ln>
        </p:spPr>
        <p:txBody>
          <a:bodyPr anchorCtr="0" anchor="t" bIns="0" lIns="0" spcFirstLastPara="1" rIns="0" wrap="square" tIns="12050">
            <a:spAutoFit/>
          </a:bodyPr>
          <a:lstStyle/>
          <a:p>
            <a:pPr indent="0" lvl="0" marL="12700" marR="5080" rtl="0" algn="just">
              <a:lnSpc>
                <a:spcPct val="143700"/>
              </a:lnSpc>
              <a:spcBef>
                <a:spcPts val="0"/>
              </a:spcBef>
              <a:spcAft>
                <a:spcPts val="0"/>
              </a:spcAft>
              <a:buNone/>
            </a:pPr>
            <a:r>
              <a:rPr b="1" lang="en-US" sz="1200">
                <a:latin typeface="Times New Roman"/>
                <a:ea typeface="Times New Roman"/>
                <a:cs typeface="Times New Roman"/>
                <a:sym typeface="Times New Roman"/>
              </a:rPr>
              <a:t>Pipe vise: </a:t>
            </a:r>
            <a:r>
              <a:rPr lang="en-US" sz="1200">
                <a:latin typeface="Times New Roman"/>
                <a:ea typeface="Times New Roman"/>
                <a:cs typeface="Times New Roman"/>
                <a:sym typeface="Times New Roman"/>
              </a:rPr>
              <a:t>The pipe vise shown in fig.23 used for holding pipes during hack sawing and dieing. It consists of a body. Movable jaw, steel screw, and handle. The movable jaw works vertically along with vertical screw, which passes through the nut in the body.</a:t>
            </a:r>
            <a:endParaRPr sz="1200">
              <a:latin typeface="Times New Roman"/>
              <a:ea typeface="Times New Roman"/>
              <a:cs typeface="Times New Roman"/>
              <a:sym typeface="Times New Roman"/>
            </a:endParaRPr>
          </a:p>
          <a:p>
            <a:pPr indent="0" lvl="0" marL="12700" marR="5080" rtl="0" algn="just">
              <a:lnSpc>
                <a:spcPct val="143700"/>
              </a:lnSpc>
              <a:spcBef>
                <a:spcPts val="55"/>
              </a:spcBef>
              <a:spcAft>
                <a:spcPts val="0"/>
              </a:spcAft>
              <a:buNone/>
            </a:pPr>
            <a:r>
              <a:rPr b="1" lang="en-US" sz="1200">
                <a:latin typeface="Times New Roman"/>
                <a:ea typeface="Times New Roman"/>
                <a:cs typeface="Times New Roman"/>
                <a:sym typeface="Times New Roman"/>
              </a:rPr>
              <a:t>Hand vise: </a:t>
            </a:r>
            <a:r>
              <a:rPr lang="en-US" sz="1200">
                <a:latin typeface="Times New Roman"/>
                <a:ea typeface="Times New Roman"/>
                <a:cs typeface="Times New Roman"/>
                <a:sym typeface="Times New Roman"/>
              </a:rPr>
              <a:t>A hand vise consists of two jaw arms hinged together as shown infig.24. The work is held between the jaws by turning the wing nut provided at the end of screw. A flat spring is provided in between the jaws for easy opening. It is used for holding light work.</a:t>
            </a:r>
            <a:endParaRPr sz="1200">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3" name="Shape 233"/>
        <p:cNvGrpSpPr/>
        <p:nvPr/>
      </p:nvGrpSpPr>
      <p:grpSpPr>
        <a:xfrm>
          <a:off x="0" y="0"/>
          <a:ext cx="0" cy="0"/>
          <a:chOff x="0" y="0"/>
          <a:chExt cx="0" cy="0"/>
        </a:xfrm>
      </p:grpSpPr>
      <p:pic>
        <p:nvPicPr>
          <p:cNvPr id="234" name="Google Shape;234;p23"/>
          <p:cNvPicPr preferRelativeResize="0"/>
          <p:nvPr/>
        </p:nvPicPr>
        <p:blipFill rotWithShape="1">
          <a:blip r:embed="rId3">
            <a:alphaModFix/>
          </a:blip>
          <a:srcRect b="0" l="0" r="0" t="0"/>
          <a:stretch/>
        </p:blipFill>
        <p:spPr>
          <a:xfrm>
            <a:off x="930275" y="833915"/>
            <a:ext cx="2716588" cy="1719578"/>
          </a:xfrm>
          <a:prstGeom prst="rect">
            <a:avLst/>
          </a:prstGeom>
          <a:noFill/>
          <a:ln>
            <a:noFill/>
          </a:ln>
        </p:spPr>
      </p:pic>
      <p:pic>
        <p:nvPicPr>
          <p:cNvPr id="235" name="Google Shape;235;p23"/>
          <p:cNvPicPr preferRelativeResize="0"/>
          <p:nvPr/>
        </p:nvPicPr>
        <p:blipFill rotWithShape="1">
          <a:blip r:embed="rId4">
            <a:alphaModFix/>
          </a:blip>
          <a:srcRect b="0" l="0" r="0" t="0"/>
          <a:stretch/>
        </p:blipFill>
        <p:spPr>
          <a:xfrm>
            <a:off x="4013526" y="775157"/>
            <a:ext cx="2214631" cy="1485630"/>
          </a:xfrm>
          <a:prstGeom prst="rect">
            <a:avLst/>
          </a:prstGeom>
          <a:noFill/>
          <a:ln>
            <a:noFill/>
          </a:ln>
        </p:spPr>
      </p:pic>
      <p:pic>
        <p:nvPicPr>
          <p:cNvPr id="236" name="Google Shape;236;p23"/>
          <p:cNvPicPr preferRelativeResize="0"/>
          <p:nvPr/>
        </p:nvPicPr>
        <p:blipFill rotWithShape="1">
          <a:blip r:embed="rId5">
            <a:alphaModFix/>
          </a:blip>
          <a:srcRect b="0" l="0" r="0" t="0"/>
          <a:stretch/>
        </p:blipFill>
        <p:spPr>
          <a:xfrm>
            <a:off x="6262723" y="1140039"/>
            <a:ext cx="3209925" cy="1134167"/>
          </a:xfrm>
          <a:prstGeom prst="rect">
            <a:avLst/>
          </a:prstGeom>
          <a:noFill/>
          <a:ln>
            <a:noFill/>
          </a:ln>
        </p:spPr>
      </p:pic>
      <p:sp>
        <p:nvSpPr>
          <p:cNvPr id="237" name="Google Shape;237;p23"/>
          <p:cNvSpPr txBox="1"/>
          <p:nvPr/>
        </p:nvSpPr>
        <p:spPr>
          <a:xfrm>
            <a:off x="694460" y="2946400"/>
            <a:ext cx="9131590" cy="4371646"/>
          </a:xfrm>
          <a:prstGeom prst="rect">
            <a:avLst/>
          </a:prstGeom>
          <a:noFill/>
          <a:ln>
            <a:noFill/>
          </a:ln>
        </p:spPr>
        <p:txBody>
          <a:bodyPr anchorCtr="0" anchor="t" bIns="0" lIns="0" spcFirstLastPara="1" rIns="0" wrap="square" tIns="93325">
            <a:spAutoFit/>
          </a:bodyPr>
          <a:lstStyle/>
          <a:p>
            <a:pPr indent="0" lvl="0" marL="1332230" rtl="0" algn="just">
              <a:lnSpc>
                <a:spcPct val="100000"/>
              </a:lnSpc>
              <a:spcBef>
                <a:spcPts val="0"/>
              </a:spcBef>
              <a:spcAft>
                <a:spcPts val="0"/>
              </a:spcAft>
              <a:buNone/>
            </a:pPr>
            <a:r>
              <a:rPr lang="en-US" sz="1200">
                <a:latin typeface="Times New Roman"/>
                <a:ea typeface="Times New Roman"/>
                <a:cs typeface="Times New Roman"/>
                <a:sym typeface="Times New Roman"/>
              </a:rPr>
              <a:t>Fig, 23 pipe vise	Fig. 24 Hand vise	Fig.25 C -clamp</a:t>
            </a:r>
            <a:endParaRPr sz="1200">
              <a:latin typeface="Times New Roman"/>
              <a:ea typeface="Times New Roman"/>
              <a:cs typeface="Times New Roman"/>
              <a:sym typeface="Times New Roman"/>
            </a:endParaRPr>
          </a:p>
          <a:p>
            <a:pPr indent="0" lvl="0" marL="875030" marR="10795" rtl="0" algn="just">
              <a:lnSpc>
                <a:spcPct val="143700"/>
              </a:lnSpc>
              <a:spcBef>
                <a:spcPts val="5"/>
              </a:spcBef>
              <a:spcAft>
                <a:spcPts val="0"/>
              </a:spcAft>
              <a:buNone/>
            </a:pPr>
            <a:r>
              <a:rPr b="1" lang="en-US" sz="1200">
                <a:latin typeface="Times New Roman"/>
                <a:ea typeface="Times New Roman"/>
                <a:cs typeface="Times New Roman"/>
                <a:sym typeface="Times New Roman"/>
              </a:rPr>
              <a:t>C-clamp: </a:t>
            </a:r>
            <a:r>
              <a:rPr lang="en-US" sz="1200">
                <a:latin typeface="Times New Roman"/>
                <a:ea typeface="Times New Roman"/>
                <a:cs typeface="Times New Roman"/>
                <a:sym typeface="Times New Roman"/>
              </a:rPr>
              <a:t>C-clamp shown in fig.25 is used to hold work pieces on machines and is also used of clamping parts together. It consists of a cast steel frame, steel screw handle, and swivel pad. The size of the clamp is determined by the largest opening of its jaws.</a:t>
            </a:r>
            <a:endParaRPr sz="1200">
              <a:latin typeface="Times New Roman"/>
              <a:ea typeface="Times New Roman"/>
              <a:cs typeface="Times New Roman"/>
              <a:sym typeface="Times New Roman"/>
            </a:endParaRPr>
          </a:p>
          <a:p>
            <a:pPr indent="0" lvl="0" marL="12700" rtl="0" algn="just">
              <a:lnSpc>
                <a:spcPct val="100000"/>
              </a:lnSpc>
              <a:spcBef>
                <a:spcPts val="685"/>
              </a:spcBef>
              <a:spcAft>
                <a:spcPts val="0"/>
              </a:spcAft>
              <a:buNone/>
            </a:pPr>
            <a:r>
              <a:rPr b="1" lang="en-US" sz="1200">
                <a:latin typeface="Times New Roman"/>
                <a:ea typeface="Times New Roman"/>
                <a:cs typeface="Times New Roman"/>
                <a:sym typeface="Times New Roman"/>
              </a:rPr>
              <a:t>Hints for handling vise</a:t>
            </a:r>
            <a:endParaRPr sz="1200">
              <a:latin typeface="Times New Roman"/>
              <a:ea typeface="Times New Roman"/>
              <a:cs typeface="Times New Roman"/>
              <a:sym typeface="Times New Roman"/>
            </a:endParaRPr>
          </a:p>
          <a:p>
            <a:pPr indent="-228600" lvl="0" marL="1103630" marR="671195" rtl="0" algn="l">
              <a:lnSpc>
                <a:spcPct val="171666"/>
              </a:lnSpc>
              <a:spcBef>
                <a:spcPts val="105"/>
              </a:spcBef>
              <a:spcAft>
                <a:spcPts val="0"/>
              </a:spcAft>
              <a:buSzPts val="1200"/>
              <a:buFont typeface="Times New Roman"/>
              <a:buAutoNum type="arabicPeriod"/>
            </a:pPr>
            <a:r>
              <a:rPr lang="en-US" sz="1200">
                <a:latin typeface="Times New Roman"/>
                <a:ea typeface="Times New Roman"/>
                <a:cs typeface="Times New Roman"/>
                <a:sym typeface="Times New Roman"/>
              </a:rPr>
              <a:t>Vise should be placed on the workbench at the correct working height for the individual,. The top of the vise jaws should be at elbow with a bent arm.</a:t>
            </a:r>
            <a:endParaRPr sz="1200">
              <a:latin typeface="Times New Roman"/>
              <a:ea typeface="Times New Roman"/>
              <a:cs typeface="Times New Roman"/>
              <a:sym typeface="Times New Roman"/>
            </a:endParaRPr>
          </a:p>
          <a:p>
            <a:pPr indent="-228600" lvl="0" marL="1103630" marR="130810" rtl="0" algn="l">
              <a:lnSpc>
                <a:spcPct val="171666"/>
              </a:lnSpc>
              <a:spcBef>
                <a:spcPts val="30"/>
              </a:spcBef>
              <a:spcAft>
                <a:spcPts val="0"/>
              </a:spcAft>
              <a:buSzPts val="1200"/>
              <a:buFont typeface="Times New Roman"/>
              <a:buAutoNum type="arabicPeriod"/>
            </a:pPr>
            <a:r>
              <a:rPr lang="en-US" sz="1200">
                <a:latin typeface="Times New Roman"/>
                <a:ea typeface="Times New Roman"/>
                <a:cs typeface="Times New Roman"/>
                <a:sym typeface="Times New Roman"/>
              </a:rPr>
              <a:t>Bench vises should be mounted on the bench in such a way that a long work piece can be held in a vertical position.</a:t>
            </a:r>
            <a:endParaRPr sz="1200">
              <a:latin typeface="Times New Roman"/>
              <a:ea typeface="Times New Roman"/>
              <a:cs typeface="Times New Roman"/>
              <a:sym typeface="Times New Roman"/>
            </a:endParaRPr>
          </a:p>
          <a:p>
            <a:pPr indent="-227964" lvl="0" marL="1102995" rtl="0" algn="l">
              <a:lnSpc>
                <a:spcPct val="100000"/>
              </a:lnSpc>
              <a:spcBef>
                <a:spcPts val="505"/>
              </a:spcBef>
              <a:spcAft>
                <a:spcPts val="0"/>
              </a:spcAft>
              <a:buSzPts val="1200"/>
              <a:buFont typeface="Times New Roman"/>
              <a:buAutoNum type="arabicPeriod"/>
            </a:pPr>
            <a:r>
              <a:rPr lang="en-US" sz="1200">
                <a:latin typeface="Times New Roman"/>
                <a:ea typeface="Times New Roman"/>
                <a:cs typeface="Times New Roman"/>
                <a:sym typeface="Times New Roman"/>
              </a:rPr>
              <a:t>Apply grease on the screws and thrust collarsregularly.</a:t>
            </a:r>
            <a:endParaRPr sz="1200">
              <a:latin typeface="Times New Roman"/>
              <a:ea typeface="Times New Roman"/>
              <a:cs typeface="Times New Roman"/>
              <a:sym typeface="Times New Roman"/>
            </a:endParaRPr>
          </a:p>
          <a:p>
            <a:pPr indent="-227964" lvl="0" marL="1102995" rtl="0" algn="l">
              <a:lnSpc>
                <a:spcPct val="100000"/>
              </a:lnSpc>
              <a:spcBef>
                <a:spcPts val="625"/>
              </a:spcBef>
              <a:spcAft>
                <a:spcPts val="0"/>
              </a:spcAft>
              <a:buSzPts val="1200"/>
              <a:buFont typeface="Times New Roman"/>
              <a:buAutoNum type="arabicPeriod"/>
            </a:pPr>
            <a:r>
              <a:rPr lang="en-US" sz="1200">
                <a:latin typeface="Times New Roman"/>
                <a:ea typeface="Times New Roman"/>
                <a:cs typeface="Times New Roman"/>
                <a:sym typeface="Times New Roman"/>
              </a:rPr>
              <a:t>Heavy hammering should not be done on a bench vise.</a:t>
            </a:r>
            <a:endParaRPr sz="1200">
              <a:latin typeface="Times New Roman"/>
              <a:ea typeface="Times New Roman"/>
              <a:cs typeface="Times New Roman"/>
              <a:sym typeface="Times New Roman"/>
            </a:endParaRPr>
          </a:p>
          <a:p>
            <a:pPr indent="-227964" lvl="0" marL="1102995" rtl="0" algn="l">
              <a:lnSpc>
                <a:spcPct val="100000"/>
              </a:lnSpc>
              <a:spcBef>
                <a:spcPts val="625"/>
              </a:spcBef>
              <a:spcAft>
                <a:spcPts val="0"/>
              </a:spcAft>
              <a:buSzPts val="1200"/>
              <a:buFont typeface="Times New Roman"/>
              <a:buAutoNum type="arabicPeriod"/>
            </a:pPr>
            <a:r>
              <a:rPr lang="en-US" sz="1200">
                <a:latin typeface="Times New Roman"/>
                <a:ea typeface="Times New Roman"/>
                <a:cs typeface="Times New Roman"/>
                <a:sym typeface="Times New Roman"/>
              </a:rPr>
              <a:t>Do not hammer the handle to tighten the jaws.</a:t>
            </a:r>
            <a:endParaRPr sz="1200">
              <a:latin typeface="Times New Roman"/>
              <a:ea typeface="Times New Roman"/>
              <a:cs typeface="Times New Roman"/>
              <a:sym typeface="Times New Roman"/>
            </a:endParaRPr>
          </a:p>
          <a:p>
            <a:pPr indent="-227964" lvl="0" marL="1102995" rtl="0" algn="l">
              <a:lnSpc>
                <a:spcPct val="100000"/>
              </a:lnSpc>
              <a:spcBef>
                <a:spcPts val="645"/>
              </a:spcBef>
              <a:spcAft>
                <a:spcPts val="0"/>
              </a:spcAft>
              <a:buSzPts val="1200"/>
              <a:buFont typeface="Times New Roman"/>
              <a:buAutoNum type="arabicPeriod"/>
            </a:pPr>
            <a:r>
              <a:rPr lang="en-US" sz="1200">
                <a:latin typeface="Times New Roman"/>
                <a:ea typeface="Times New Roman"/>
                <a:cs typeface="Times New Roman"/>
                <a:sym typeface="Times New Roman"/>
              </a:rPr>
              <a:t>Keep the vise clean and remove chops and fillings.</a:t>
            </a:r>
            <a:endParaRPr sz="1200">
              <a:latin typeface="Times New Roman"/>
              <a:ea typeface="Times New Roman"/>
              <a:cs typeface="Times New Roman"/>
              <a:sym typeface="Times New Roman"/>
            </a:endParaRPr>
          </a:p>
          <a:p>
            <a:pPr indent="0" lvl="0" marL="12700" marR="5080" rtl="0" algn="just">
              <a:lnSpc>
                <a:spcPct val="143800"/>
              </a:lnSpc>
              <a:spcBef>
                <a:spcPts val="785"/>
              </a:spcBef>
              <a:spcAft>
                <a:spcPts val="0"/>
              </a:spcAft>
              <a:buNone/>
            </a:pPr>
            <a:r>
              <a:rPr b="1" lang="en-US" sz="1200">
                <a:latin typeface="Times New Roman"/>
                <a:ea typeface="Times New Roman"/>
                <a:cs typeface="Times New Roman"/>
                <a:sym typeface="Times New Roman"/>
              </a:rPr>
              <a:t>Hammers: </a:t>
            </a:r>
            <a:r>
              <a:rPr lang="en-US" sz="1200">
                <a:latin typeface="Times New Roman"/>
                <a:ea typeface="Times New Roman"/>
                <a:cs typeface="Times New Roman"/>
                <a:sym typeface="Times New Roman"/>
              </a:rPr>
              <a:t>The hammer is a very simple striking tool. It is just a weighted head and a wooden handle,. Which directs its course. The head is usually made of medium carbon alloy steel, and is forged to shape. The two ends must be hardened and tempered, the center of the head being left soft. Hammers are made in different shapes and weight varies from 125 gms to 1500 gms. A machinist hammer is a hand tool used for striking purposes while punching, bending, straightening chipping, forging, riveting and swaging.</a:t>
            </a:r>
            <a:endParaRPr sz="1200">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1" name="Shape 241"/>
        <p:cNvGrpSpPr/>
        <p:nvPr/>
      </p:nvGrpSpPr>
      <p:grpSpPr>
        <a:xfrm>
          <a:off x="0" y="0"/>
          <a:ext cx="0" cy="0"/>
          <a:chOff x="0" y="0"/>
          <a:chExt cx="0" cy="0"/>
        </a:xfrm>
      </p:grpSpPr>
      <p:pic>
        <p:nvPicPr>
          <p:cNvPr id="242" name="Google Shape;242;p24"/>
          <p:cNvPicPr preferRelativeResize="0"/>
          <p:nvPr/>
        </p:nvPicPr>
        <p:blipFill rotWithShape="1">
          <a:blip r:embed="rId3">
            <a:alphaModFix/>
          </a:blip>
          <a:srcRect b="0" l="0" r="0" t="0"/>
          <a:stretch/>
        </p:blipFill>
        <p:spPr>
          <a:xfrm>
            <a:off x="1891486" y="4508637"/>
            <a:ext cx="6874410" cy="1414475"/>
          </a:xfrm>
          <a:prstGeom prst="rect">
            <a:avLst/>
          </a:prstGeom>
          <a:noFill/>
          <a:ln>
            <a:noFill/>
          </a:ln>
        </p:spPr>
      </p:pic>
      <p:pic>
        <p:nvPicPr>
          <p:cNvPr id="243" name="Google Shape;243;p24"/>
          <p:cNvPicPr preferRelativeResize="0"/>
          <p:nvPr/>
        </p:nvPicPr>
        <p:blipFill rotWithShape="1">
          <a:blip r:embed="rId4">
            <a:alphaModFix/>
          </a:blip>
          <a:srcRect b="0" l="0" r="0" t="0"/>
          <a:stretch/>
        </p:blipFill>
        <p:spPr>
          <a:xfrm>
            <a:off x="1292588" y="1137401"/>
            <a:ext cx="8201465" cy="1671064"/>
          </a:xfrm>
          <a:prstGeom prst="rect">
            <a:avLst/>
          </a:prstGeom>
          <a:noFill/>
          <a:ln>
            <a:noFill/>
          </a:ln>
        </p:spPr>
      </p:pic>
      <p:sp>
        <p:nvSpPr>
          <p:cNvPr id="244" name="Google Shape;244;p24"/>
          <p:cNvSpPr txBox="1"/>
          <p:nvPr/>
        </p:nvSpPr>
        <p:spPr>
          <a:xfrm>
            <a:off x="1920929" y="2922834"/>
            <a:ext cx="7977238" cy="1608902"/>
          </a:xfrm>
          <a:prstGeom prst="rect">
            <a:avLst/>
          </a:prstGeom>
          <a:noFill/>
          <a:ln>
            <a:noFill/>
          </a:ln>
        </p:spPr>
        <p:txBody>
          <a:bodyPr anchorCtr="0" anchor="t" bIns="0" lIns="0" spcFirstLastPara="1" rIns="0" wrap="square" tIns="13325">
            <a:spAutoFit/>
          </a:bodyPr>
          <a:lstStyle/>
          <a:p>
            <a:pPr indent="457200" lvl="0" marL="12700" marR="5080" rtl="0" algn="just">
              <a:lnSpc>
                <a:spcPct val="143800"/>
              </a:lnSpc>
              <a:spcBef>
                <a:spcPts val="0"/>
              </a:spcBef>
              <a:spcAft>
                <a:spcPts val="0"/>
              </a:spcAft>
              <a:buNone/>
            </a:pPr>
            <a:r>
              <a:rPr lang="en-US" sz="1200">
                <a:latin typeface="Times New Roman"/>
                <a:ea typeface="Times New Roman"/>
                <a:cs typeface="Times New Roman"/>
                <a:sym typeface="Times New Roman"/>
              </a:rPr>
              <a:t>The hammer commonly use de by machinist is the ball-peen hammer as shown in fig.26. The top of the hammer heard is called the peen and the flat bottom is called the </a:t>
            </a:r>
            <a:r>
              <a:rPr i="1" lang="en-US" sz="1200">
                <a:latin typeface="Times New Roman"/>
                <a:ea typeface="Times New Roman"/>
                <a:cs typeface="Times New Roman"/>
                <a:sym typeface="Times New Roman"/>
              </a:rPr>
              <a:t>face</a:t>
            </a:r>
            <a:r>
              <a:rPr lang="en-US" sz="1200">
                <a:latin typeface="Times New Roman"/>
                <a:ea typeface="Times New Roman"/>
                <a:cs typeface="Times New Roman"/>
                <a:sym typeface="Times New Roman"/>
              </a:rPr>
              <a:t>. The </a:t>
            </a:r>
            <a:r>
              <a:rPr i="1" lang="en-US" sz="1200">
                <a:latin typeface="Times New Roman"/>
                <a:ea typeface="Times New Roman"/>
                <a:cs typeface="Times New Roman"/>
                <a:sym typeface="Times New Roman"/>
              </a:rPr>
              <a:t>cheek </a:t>
            </a:r>
            <a:r>
              <a:rPr lang="en-US" sz="1200">
                <a:latin typeface="Times New Roman"/>
                <a:ea typeface="Times New Roman"/>
                <a:cs typeface="Times New Roman"/>
                <a:sym typeface="Times New Roman"/>
              </a:rPr>
              <a:t>is the middle portion of the hammer, where the weight of the head is usually stamped. An eve is a hole in the hammer head to receive the handle. The handle is held in place with a soft steel wedge. The peen is available in three common shapes, the ball peen for riveting, and the straight and cross peen types for swaging. Straight peen hammer has its peen end parallel to the axis of the handle and in cross peen hammer, the peen end is perpendicular to the axis of the handle (fig.27).</a:t>
            </a:r>
            <a:endParaRPr sz="1200">
              <a:latin typeface="Times New Roman"/>
              <a:ea typeface="Times New Roman"/>
              <a:cs typeface="Times New Roman"/>
              <a:sym typeface="Times New Roman"/>
            </a:endParaRPr>
          </a:p>
        </p:txBody>
      </p:sp>
      <p:sp>
        <p:nvSpPr>
          <p:cNvPr id="245" name="Google Shape;245;p24"/>
          <p:cNvSpPr txBox="1"/>
          <p:nvPr/>
        </p:nvSpPr>
        <p:spPr>
          <a:xfrm>
            <a:off x="5581104" y="5917812"/>
            <a:ext cx="585255"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Fig.27</a:t>
            </a:r>
            <a:endParaRPr sz="1200">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9" name="Shape 249"/>
        <p:cNvGrpSpPr/>
        <p:nvPr/>
      </p:nvGrpSpPr>
      <p:grpSpPr>
        <a:xfrm>
          <a:off x="0" y="0"/>
          <a:ext cx="0" cy="0"/>
          <a:chOff x="0" y="0"/>
          <a:chExt cx="0" cy="0"/>
        </a:xfrm>
      </p:grpSpPr>
      <p:pic>
        <p:nvPicPr>
          <p:cNvPr id="250" name="Google Shape;250;p25"/>
          <p:cNvPicPr preferRelativeResize="0"/>
          <p:nvPr/>
        </p:nvPicPr>
        <p:blipFill rotWithShape="1">
          <a:blip r:embed="rId3">
            <a:alphaModFix/>
          </a:blip>
          <a:srcRect b="0" l="0" r="0" t="0"/>
          <a:stretch/>
        </p:blipFill>
        <p:spPr>
          <a:xfrm>
            <a:off x="1418335" y="1634946"/>
            <a:ext cx="8214392" cy="686753"/>
          </a:xfrm>
          <a:prstGeom prst="rect">
            <a:avLst/>
          </a:prstGeom>
          <a:noFill/>
          <a:ln>
            <a:noFill/>
          </a:ln>
        </p:spPr>
      </p:pic>
      <p:sp>
        <p:nvSpPr>
          <p:cNvPr id="251" name="Google Shape;251;p25"/>
          <p:cNvSpPr txBox="1"/>
          <p:nvPr/>
        </p:nvSpPr>
        <p:spPr>
          <a:xfrm>
            <a:off x="1158875" y="508000"/>
            <a:ext cx="7916199" cy="809902"/>
          </a:xfrm>
          <a:prstGeom prst="rect">
            <a:avLst/>
          </a:prstGeom>
          <a:noFill/>
          <a:ln>
            <a:noFill/>
          </a:ln>
        </p:spPr>
        <p:txBody>
          <a:bodyPr anchorCtr="0" anchor="t" bIns="0" lIns="0" spcFirstLastPara="1" rIns="0" wrap="square" tIns="12050">
            <a:spAutoFit/>
          </a:bodyPr>
          <a:lstStyle/>
          <a:p>
            <a:pPr indent="0" lvl="0" marL="12700" marR="5080" rtl="0" algn="just">
              <a:lnSpc>
                <a:spcPct val="143600"/>
              </a:lnSpc>
              <a:spcBef>
                <a:spcPts val="0"/>
              </a:spcBef>
              <a:spcAft>
                <a:spcPts val="0"/>
              </a:spcAft>
              <a:buNone/>
            </a:pPr>
            <a:r>
              <a:rPr b="1" lang="en-US" sz="1200">
                <a:latin typeface="Times New Roman"/>
                <a:ea typeface="Times New Roman"/>
                <a:cs typeface="Times New Roman"/>
                <a:sym typeface="Times New Roman"/>
              </a:rPr>
              <a:t>Soft hammers: </a:t>
            </a:r>
            <a:r>
              <a:rPr lang="en-US" sz="1200">
                <a:latin typeface="Times New Roman"/>
                <a:ea typeface="Times New Roman"/>
                <a:cs typeface="Times New Roman"/>
                <a:sym typeface="Times New Roman"/>
              </a:rPr>
              <a:t>The head of the soft hammer are made of lead, brass, copper or aluminum and are used when the part being struck must not be dented or scratched (fig. 28). Hammers with cylindrical metal heads with plastic or rawhide inserts at the ends are called soft-faced hammers (fig,29).</a:t>
            </a:r>
            <a:endParaRPr sz="1200">
              <a:latin typeface="Times New Roman"/>
              <a:ea typeface="Times New Roman"/>
              <a:cs typeface="Times New Roman"/>
              <a:sym typeface="Times New Roman"/>
            </a:endParaRPr>
          </a:p>
        </p:txBody>
      </p:sp>
      <p:sp>
        <p:nvSpPr>
          <p:cNvPr id="252" name="Google Shape;252;p25"/>
          <p:cNvSpPr txBox="1"/>
          <p:nvPr/>
        </p:nvSpPr>
        <p:spPr>
          <a:xfrm>
            <a:off x="757972" y="2321699"/>
            <a:ext cx="9129795" cy="4765792"/>
          </a:xfrm>
          <a:prstGeom prst="rect">
            <a:avLst/>
          </a:prstGeom>
          <a:noFill/>
          <a:ln>
            <a:noFill/>
          </a:ln>
        </p:spPr>
        <p:txBody>
          <a:bodyPr anchorCtr="0" anchor="t" bIns="0" lIns="0" spcFirstLastPara="1" rIns="0" wrap="square" tIns="100950">
            <a:spAutoFit/>
          </a:bodyPr>
          <a:lstStyle/>
          <a:p>
            <a:pPr indent="0" lvl="0" marL="1247140" rtl="0" algn="l">
              <a:lnSpc>
                <a:spcPct val="100000"/>
              </a:lnSpc>
              <a:spcBef>
                <a:spcPts val="0"/>
              </a:spcBef>
              <a:spcAft>
                <a:spcPts val="0"/>
              </a:spcAft>
              <a:buNone/>
            </a:pPr>
            <a:r>
              <a:rPr lang="en-US" sz="1200">
                <a:latin typeface="Times New Roman"/>
                <a:ea typeface="Times New Roman"/>
                <a:cs typeface="Times New Roman"/>
                <a:sym typeface="Times New Roman"/>
              </a:rPr>
              <a:t>Fig,28 Soft hammer	Fig. 29 Soft-faced hammer</a:t>
            </a:r>
            <a:endParaRPr sz="1200">
              <a:latin typeface="Times New Roman"/>
              <a:ea typeface="Times New Roman"/>
              <a:cs typeface="Times New Roman"/>
              <a:sym typeface="Times New Roman"/>
            </a:endParaRPr>
          </a:p>
          <a:p>
            <a:pPr indent="0" lvl="0" marL="12700" rtl="0" algn="l">
              <a:lnSpc>
                <a:spcPct val="100000"/>
              </a:lnSpc>
              <a:spcBef>
                <a:spcPts val="695"/>
              </a:spcBef>
              <a:spcAft>
                <a:spcPts val="0"/>
              </a:spcAft>
              <a:buNone/>
            </a:pPr>
            <a:r>
              <a:rPr b="1" lang="en-US" sz="1200">
                <a:latin typeface="Times New Roman"/>
                <a:ea typeface="Times New Roman"/>
                <a:cs typeface="Times New Roman"/>
                <a:sym typeface="Times New Roman"/>
              </a:rPr>
              <a:t>Hints on hammering</a:t>
            </a:r>
            <a:endParaRPr sz="1200">
              <a:latin typeface="Times New Roman"/>
              <a:ea typeface="Times New Roman"/>
              <a:cs typeface="Times New Roman"/>
              <a:sym typeface="Times New Roman"/>
            </a:endParaRPr>
          </a:p>
          <a:p>
            <a:pPr indent="-151765" lvl="0" marL="1026794" rtl="0" algn="l">
              <a:lnSpc>
                <a:spcPct val="100000"/>
              </a:lnSpc>
              <a:spcBef>
                <a:spcPts val="575"/>
              </a:spcBef>
              <a:spcAft>
                <a:spcPts val="0"/>
              </a:spcAft>
              <a:buSzPts val="1200"/>
              <a:buFont typeface="Times New Roman"/>
              <a:buAutoNum type="arabicPeriod"/>
            </a:pPr>
            <a:r>
              <a:rPr lang="en-US" sz="1200">
                <a:latin typeface="Times New Roman"/>
                <a:ea typeface="Times New Roman"/>
                <a:cs typeface="Times New Roman"/>
                <a:sym typeface="Times New Roman"/>
              </a:rPr>
              <a:t>The handle must be tight and secure in the eye of the hammer head.</a:t>
            </a:r>
            <a:endParaRPr sz="1200">
              <a:latin typeface="Times New Roman"/>
              <a:ea typeface="Times New Roman"/>
              <a:cs typeface="Times New Roman"/>
              <a:sym typeface="Times New Roman"/>
            </a:endParaRPr>
          </a:p>
          <a:p>
            <a:pPr indent="-151765" lvl="0" marL="1026794" rtl="0" algn="l">
              <a:lnSpc>
                <a:spcPct val="100000"/>
              </a:lnSpc>
              <a:spcBef>
                <a:spcPts val="625"/>
              </a:spcBef>
              <a:spcAft>
                <a:spcPts val="0"/>
              </a:spcAft>
              <a:buSzPts val="1200"/>
              <a:buFont typeface="Times New Roman"/>
              <a:buAutoNum type="arabicPeriod"/>
            </a:pPr>
            <a:r>
              <a:rPr lang="en-US" sz="1200">
                <a:latin typeface="Times New Roman"/>
                <a:ea typeface="Times New Roman"/>
                <a:cs typeface="Times New Roman"/>
                <a:sym typeface="Times New Roman"/>
              </a:rPr>
              <a:t>When striking a blow with the hammer use the elbow as a pivot point, not wrist.</a:t>
            </a:r>
            <a:endParaRPr sz="1200">
              <a:latin typeface="Times New Roman"/>
              <a:ea typeface="Times New Roman"/>
              <a:cs typeface="Times New Roman"/>
              <a:sym typeface="Times New Roman"/>
            </a:endParaRPr>
          </a:p>
          <a:p>
            <a:pPr indent="-151765" lvl="0" marL="1026794" rtl="0" algn="l">
              <a:lnSpc>
                <a:spcPct val="100000"/>
              </a:lnSpc>
              <a:spcBef>
                <a:spcPts val="625"/>
              </a:spcBef>
              <a:spcAft>
                <a:spcPts val="0"/>
              </a:spcAft>
              <a:buSzPts val="1200"/>
              <a:buFont typeface="Times New Roman"/>
              <a:buAutoNum type="arabicPeriod"/>
            </a:pPr>
            <a:r>
              <a:rPr lang="en-US" sz="1200">
                <a:latin typeface="Times New Roman"/>
                <a:ea typeface="Times New Roman"/>
                <a:cs typeface="Times New Roman"/>
                <a:sym typeface="Times New Roman"/>
              </a:rPr>
              <a:t>Strike the work with the full face of the hammer parallel to work.</a:t>
            </a:r>
            <a:endParaRPr sz="1200">
              <a:latin typeface="Times New Roman"/>
              <a:ea typeface="Times New Roman"/>
              <a:cs typeface="Times New Roman"/>
              <a:sym typeface="Times New Roman"/>
            </a:endParaRPr>
          </a:p>
          <a:p>
            <a:pPr indent="0" lvl="0" marL="12700" rtl="0" algn="l">
              <a:lnSpc>
                <a:spcPct val="100000"/>
              </a:lnSpc>
              <a:spcBef>
                <a:spcPts val="735"/>
              </a:spcBef>
              <a:spcAft>
                <a:spcPts val="0"/>
              </a:spcAft>
              <a:buNone/>
            </a:pPr>
            <a:r>
              <a:rPr b="1" lang="en-US" sz="1100">
                <a:latin typeface="Times New Roman"/>
                <a:ea typeface="Times New Roman"/>
                <a:cs typeface="Times New Roman"/>
                <a:sym typeface="Times New Roman"/>
              </a:rPr>
              <a:t>METAL CUTTING TOOLS</a:t>
            </a:r>
            <a:endParaRPr sz="1100">
              <a:latin typeface="Times New Roman"/>
              <a:ea typeface="Times New Roman"/>
              <a:cs typeface="Times New Roman"/>
              <a:sym typeface="Times New Roman"/>
            </a:endParaRPr>
          </a:p>
          <a:p>
            <a:pPr indent="0" lvl="0" marL="875030" rtl="0" algn="just">
              <a:lnSpc>
                <a:spcPct val="100000"/>
              </a:lnSpc>
              <a:spcBef>
                <a:spcPts val="535"/>
              </a:spcBef>
              <a:spcAft>
                <a:spcPts val="0"/>
              </a:spcAft>
              <a:buNone/>
            </a:pPr>
            <a:r>
              <a:rPr b="1" lang="en-US" sz="1200">
                <a:latin typeface="Times New Roman"/>
                <a:ea typeface="Times New Roman"/>
                <a:cs typeface="Times New Roman"/>
                <a:sym typeface="Times New Roman"/>
              </a:rPr>
              <a:t>Chisels: </a:t>
            </a:r>
            <a:r>
              <a:rPr lang="en-US" sz="1200">
                <a:latin typeface="Times New Roman"/>
                <a:ea typeface="Times New Roman"/>
                <a:cs typeface="Times New Roman"/>
                <a:sym typeface="Times New Roman"/>
              </a:rPr>
              <a:t>One method of shaping a metal piece is to chip away the unwanted material with</a:t>
            </a:r>
            <a:endParaRPr sz="1200">
              <a:latin typeface="Times New Roman"/>
              <a:ea typeface="Times New Roman"/>
              <a:cs typeface="Times New Roman"/>
              <a:sym typeface="Times New Roman"/>
            </a:endParaRPr>
          </a:p>
          <a:p>
            <a:pPr indent="0" lvl="0" marL="875030" marR="6350" rtl="0" algn="just">
              <a:lnSpc>
                <a:spcPct val="143700"/>
              </a:lnSpc>
              <a:spcBef>
                <a:spcPts val="10"/>
              </a:spcBef>
              <a:spcAft>
                <a:spcPts val="0"/>
              </a:spcAft>
              <a:buNone/>
            </a:pPr>
            <a:r>
              <a:rPr lang="en-US" sz="1200">
                <a:latin typeface="Times New Roman"/>
                <a:ea typeface="Times New Roman"/>
                <a:cs typeface="Times New Roman"/>
                <a:sym typeface="Times New Roman"/>
              </a:rPr>
              <a:t>a hammer and chisel. Chisels may be classified as hot chisel and cold chisel, depending on whether the metal to be cut is hot and cold, Hot chisels are used in smithy shops and cold chisels are used in fitting shops.</a:t>
            </a:r>
            <a:endParaRPr sz="1200">
              <a:latin typeface="Times New Roman"/>
              <a:ea typeface="Times New Roman"/>
              <a:cs typeface="Times New Roman"/>
              <a:sym typeface="Times New Roman"/>
            </a:endParaRPr>
          </a:p>
          <a:p>
            <a:pPr indent="0" lvl="0" marL="0" rtl="0" algn="l">
              <a:lnSpc>
                <a:spcPct val="100000"/>
              </a:lnSpc>
              <a:spcBef>
                <a:spcPts val="700"/>
              </a:spcBef>
              <a:spcAft>
                <a:spcPts val="0"/>
              </a:spcAft>
              <a:buNone/>
            </a:pPr>
            <a:r>
              <a:t/>
            </a:r>
            <a:endParaRPr sz="1200">
              <a:latin typeface="Times New Roman"/>
              <a:ea typeface="Times New Roman"/>
              <a:cs typeface="Times New Roman"/>
              <a:sym typeface="Times New Roman"/>
            </a:endParaRPr>
          </a:p>
          <a:p>
            <a:pPr indent="0" lvl="0" marL="875030" marR="5080" rtl="0" algn="just">
              <a:lnSpc>
                <a:spcPct val="143800"/>
              </a:lnSpc>
              <a:spcBef>
                <a:spcPts val="0"/>
              </a:spcBef>
              <a:spcAft>
                <a:spcPts val="0"/>
              </a:spcAft>
              <a:buNone/>
            </a:pPr>
            <a:r>
              <a:rPr b="1" lang="en-US" sz="1200">
                <a:latin typeface="Times New Roman"/>
                <a:ea typeface="Times New Roman"/>
                <a:cs typeface="Times New Roman"/>
                <a:sym typeface="Times New Roman"/>
              </a:rPr>
              <a:t>Cold chisels: </a:t>
            </a:r>
            <a:r>
              <a:rPr lang="en-US" sz="1200">
                <a:latin typeface="Times New Roman"/>
                <a:ea typeface="Times New Roman"/>
                <a:cs typeface="Times New Roman"/>
                <a:sym typeface="Times New Roman"/>
              </a:rPr>
              <a:t>Cold chisels are usually made of medium carbon tool steel of octagonal cross section. After being forged to shape, the cutting edge of the chisel is hardened and tempered to reduce brittleness. The head of the chisel is left soft so it will not chip when struck with hammer. Cold chisels are used to cut metal to required size and shape, to chip the surface of metal to required thickness, to cut off rods and bars to desired lengths, and to cut off rivers or bolt heads.</a:t>
            </a:r>
            <a:endParaRPr sz="1200">
              <a:latin typeface="Times New Roman"/>
              <a:ea typeface="Times New Roman"/>
              <a:cs typeface="Times New Roman"/>
              <a:sym typeface="Times New Roman"/>
            </a:endParaRPr>
          </a:p>
          <a:p>
            <a:pPr indent="457200" lvl="0" marL="875030" marR="13334" rtl="0" algn="just">
              <a:lnSpc>
                <a:spcPct val="143800"/>
              </a:lnSpc>
              <a:spcBef>
                <a:spcPts val="15"/>
              </a:spcBef>
              <a:spcAft>
                <a:spcPts val="0"/>
              </a:spcAft>
              <a:buNone/>
            </a:pPr>
            <a:r>
              <a:rPr lang="en-US" sz="1200">
                <a:latin typeface="Times New Roman"/>
                <a:ea typeface="Times New Roman"/>
                <a:cs typeface="Times New Roman"/>
                <a:sym typeface="Times New Roman"/>
              </a:rPr>
              <a:t>Chisels are classified by overall length, type of cutting edge, and width of the cutting edge. The four most widely used types of cold chisels shown in fig. 30 are the flat, cape, diamond-point, and round nose chisels.</a:t>
            </a:r>
            <a:endParaRPr sz="1200">
              <a:latin typeface="Times New Roman"/>
              <a:ea typeface="Times New Roman"/>
              <a:cs typeface="Times New Roman"/>
              <a:sym typeface="Times New Roman"/>
            </a:endParaRPr>
          </a:p>
          <a:p>
            <a:pPr indent="0" lvl="0" marL="0" rtl="0" algn="l">
              <a:lnSpc>
                <a:spcPct val="100000"/>
              </a:lnSpc>
              <a:spcBef>
                <a:spcPts val="1080"/>
              </a:spcBef>
              <a:spcAft>
                <a:spcPts val="0"/>
              </a:spcAft>
              <a:buNone/>
            </a:pPr>
            <a:r>
              <a:t/>
            </a:r>
            <a:endParaRPr sz="1200">
              <a:latin typeface="Times New Roman"/>
              <a:ea typeface="Times New Roman"/>
              <a:cs typeface="Times New Roman"/>
              <a:sym typeface="Times New Roman"/>
            </a:endParaRPr>
          </a:p>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Flat Chisel: </a:t>
            </a:r>
            <a:r>
              <a:rPr lang="en-US" sz="1200">
                <a:latin typeface="Times New Roman"/>
                <a:ea typeface="Times New Roman"/>
                <a:cs typeface="Times New Roman"/>
                <a:sym typeface="Times New Roman"/>
              </a:rPr>
              <a:t>The flat the chisel is the type most commonly used and has a slightly rounded cutting edge</a:t>
            </a:r>
            <a:endParaRPr sz="1200">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6" name="Shape 256"/>
        <p:cNvGrpSpPr/>
        <p:nvPr/>
      </p:nvGrpSpPr>
      <p:grpSpPr>
        <a:xfrm>
          <a:off x="0" y="0"/>
          <a:ext cx="0" cy="0"/>
          <a:chOff x="0" y="0"/>
          <a:chExt cx="0" cy="0"/>
        </a:xfrm>
      </p:grpSpPr>
      <p:pic>
        <p:nvPicPr>
          <p:cNvPr id="257" name="Google Shape;257;p26"/>
          <p:cNvPicPr preferRelativeResize="0"/>
          <p:nvPr/>
        </p:nvPicPr>
        <p:blipFill rotWithShape="1">
          <a:blip r:embed="rId3">
            <a:alphaModFix/>
          </a:blip>
          <a:srcRect b="0" l="0" r="0" t="0"/>
          <a:stretch/>
        </p:blipFill>
        <p:spPr>
          <a:xfrm>
            <a:off x="1583506" y="627500"/>
            <a:ext cx="7544401" cy="1977246"/>
          </a:xfrm>
          <a:prstGeom prst="rect">
            <a:avLst/>
          </a:prstGeom>
          <a:noFill/>
          <a:ln>
            <a:noFill/>
          </a:ln>
        </p:spPr>
      </p:pic>
      <p:sp>
        <p:nvSpPr>
          <p:cNvPr id="258" name="Google Shape;258;p26"/>
          <p:cNvSpPr txBox="1"/>
          <p:nvPr/>
        </p:nvSpPr>
        <p:spPr>
          <a:xfrm>
            <a:off x="737651" y="430010"/>
            <a:ext cx="6471015"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formed by a double bevel. The included angle at the cutting edge is usually</a:t>
            </a:r>
            <a:endParaRPr sz="1200">
              <a:latin typeface="Times New Roman"/>
              <a:ea typeface="Times New Roman"/>
              <a:cs typeface="Times New Roman"/>
              <a:sym typeface="Times New Roman"/>
            </a:endParaRPr>
          </a:p>
        </p:txBody>
      </p:sp>
      <p:sp>
        <p:nvSpPr>
          <p:cNvPr id="259" name="Google Shape;259;p26"/>
          <p:cNvSpPr txBox="1"/>
          <p:nvPr/>
        </p:nvSpPr>
        <p:spPr>
          <a:xfrm>
            <a:off x="727527" y="2641600"/>
            <a:ext cx="9256361" cy="4824654"/>
          </a:xfrm>
          <a:prstGeom prst="rect">
            <a:avLst/>
          </a:prstGeom>
          <a:noFill/>
          <a:ln>
            <a:noFill/>
          </a:ln>
        </p:spPr>
        <p:txBody>
          <a:bodyPr anchorCtr="0" anchor="t" bIns="0" lIns="0" spcFirstLastPara="1" rIns="0" wrap="square" tIns="12700">
            <a:spAutoFit/>
          </a:bodyPr>
          <a:lstStyle/>
          <a:p>
            <a:pPr indent="0" lvl="0" marL="900430" marR="68580" rtl="0" algn="just">
              <a:lnSpc>
                <a:spcPct val="141700"/>
              </a:lnSpc>
              <a:spcBef>
                <a:spcPts val="0"/>
              </a:spcBef>
              <a:spcAft>
                <a:spcPts val="0"/>
              </a:spcAft>
              <a:buNone/>
            </a:pPr>
            <a:r>
              <a:rPr lang="en-US" sz="1200">
                <a:latin typeface="Times New Roman"/>
                <a:ea typeface="Times New Roman"/>
                <a:cs typeface="Times New Roman"/>
                <a:sym typeface="Times New Roman"/>
              </a:rPr>
              <a:t>between 50</a:t>
            </a:r>
            <a:r>
              <a:rPr baseline="30000" lang="en-US" sz="1125">
                <a:latin typeface="Times New Roman"/>
                <a:ea typeface="Times New Roman"/>
                <a:cs typeface="Times New Roman"/>
                <a:sym typeface="Times New Roman"/>
              </a:rPr>
              <a:t>o </a:t>
            </a:r>
            <a:r>
              <a:rPr lang="en-US" sz="1200">
                <a:latin typeface="Times New Roman"/>
                <a:ea typeface="Times New Roman"/>
                <a:cs typeface="Times New Roman"/>
                <a:sym typeface="Times New Roman"/>
              </a:rPr>
              <a:t>and 70</a:t>
            </a:r>
            <a:r>
              <a:rPr baseline="30000" lang="en-US" sz="1125">
                <a:latin typeface="Times New Roman"/>
                <a:ea typeface="Times New Roman"/>
                <a:cs typeface="Times New Roman"/>
                <a:sym typeface="Times New Roman"/>
              </a:rPr>
              <a:t>o </a:t>
            </a:r>
            <a:r>
              <a:rPr lang="en-US" sz="1200">
                <a:latin typeface="Times New Roman"/>
                <a:ea typeface="Times New Roman"/>
                <a:cs typeface="Times New Roman"/>
                <a:sym typeface="Times New Roman"/>
              </a:rPr>
              <a:t>depending upon the material on which it is to be used. The cutting angle is high for hard materials and less for soft materials. It is used for chipping a considerable amount of metal from large surfaces that cannot be field or surface machined.</a:t>
            </a:r>
            <a:endParaRPr sz="1200">
              <a:latin typeface="Times New Roman"/>
              <a:ea typeface="Times New Roman"/>
              <a:cs typeface="Times New Roman"/>
              <a:sym typeface="Times New Roman"/>
            </a:endParaRPr>
          </a:p>
          <a:p>
            <a:pPr indent="0" lvl="0" marL="2922905" rtl="0" algn="just">
              <a:lnSpc>
                <a:spcPct val="100000"/>
              </a:lnSpc>
              <a:spcBef>
                <a:spcPts val="645"/>
              </a:spcBef>
              <a:spcAft>
                <a:spcPts val="0"/>
              </a:spcAft>
              <a:buNone/>
            </a:pPr>
            <a:r>
              <a:rPr lang="en-US" sz="1200">
                <a:latin typeface="Times New Roman"/>
                <a:ea typeface="Times New Roman"/>
                <a:cs typeface="Times New Roman"/>
                <a:sym typeface="Times New Roman"/>
              </a:rPr>
              <a:t>Fig. 30 Type of cold chisels</a:t>
            </a:r>
            <a:endParaRPr sz="1200">
              <a:latin typeface="Times New Roman"/>
              <a:ea typeface="Times New Roman"/>
              <a:cs typeface="Times New Roman"/>
              <a:sym typeface="Times New Roman"/>
            </a:endParaRPr>
          </a:p>
          <a:p>
            <a:pPr indent="0" lvl="0" marL="0" rtl="0" algn="l">
              <a:lnSpc>
                <a:spcPct val="100000"/>
              </a:lnSpc>
              <a:spcBef>
                <a:spcPts val="670"/>
              </a:spcBef>
              <a:spcAft>
                <a:spcPts val="0"/>
              </a:spcAft>
              <a:buNone/>
            </a:pPr>
            <a:r>
              <a:t/>
            </a:r>
            <a:endParaRPr sz="1200">
              <a:latin typeface="Times New Roman"/>
              <a:ea typeface="Times New Roman"/>
              <a:cs typeface="Times New Roman"/>
              <a:sym typeface="Times New Roman"/>
            </a:endParaRPr>
          </a:p>
          <a:p>
            <a:pPr indent="0" lvl="0" marL="900430" marR="75565" rtl="0" algn="just">
              <a:lnSpc>
                <a:spcPct val="144200"/>
              </a:lnSpc>
              <a:spcBef>
                <a:spcPts val="5"/>
              </a:spcBef>
              <a:spcAft>
                <a:spcPts val="0"/>
              </a:spcAft>
              <a:buNone/>
            </a:pPr>
            <a:r>
              <a:rPr b="1" lang="en-US" sz="1200">
                <a:latin typeface="Times New Roman"/>
                <a:ea typeface="Times New Roman"/>
                <a:cs typeface="Times New Roman"/>
                <a:sym typeface="Times New Roman"/>
              </a:rPr>
              <a:t>Cape Chisel: </a:t>
            </a:r>
            <a:r>
              <a:rPr lang="en-US" sz="1200">
                <a:latin typeface="Times New Roman"/>
                <a:ea typeface="Times New Roman"/>
                <a:cs typeface="Times New Roman"/>
                <a:sym typeface="Times New Roman"/>
              </a:rPr>
              <a:t>The cutting edge of a cape chisel has a double bevel similar to that of a flat chisel, but is narrower for chipping of grooves and keyways.</a:t>
            </a:r>
            <a:endParaRPr sz="1200">
              <a:latin typeface="Times New Roman"/>
              <a:ea typeface="Times New Roman"/>
              <a:cs typeface="Times New Roman"/>
              <a:sym typeface="Times New Roman"/>
            </a:endParaRPr>
          </a:p>
          <a:p>
            <a:pPr indent="0" lvl="0" marL="900430" marR="66040" rtl="0" algn="just">
              <a:lnSpc>
                <a:spcPct val="143700"/>
              </a:lnSpc>
              <a:spcBef>
                <a:spcPts val="30"/>
              </a:spcBef>
              <a:spcAft>
                <a:spcPts val="0"/>
              </a:spcAft>
              <a:buNone/>
            </a:pPr>
            <a:r>
              <a:rPr b="1" lang="en-US" sz="1200">
                <a:latin typeface="Times New Roman"/>
                <a:ea typeface="Times New Roman"/>
                <a:cs typeface="Times New Roman"/>
                <a:sym typeface="Times New Roman"/>
              </a:rPr>
              <a:t>Diamond-point nose: </a:t>
            </a:r>
            <a:r>
              <a:rPr lang="en-US" sz="1200">
                <a:latin typeface="Times New Roman"/>
                <a:ea typeface="Times New Roman"/>
                <a:cs typeface="Times New Roman"/>
                <a:sym typeface="Times New Roman"/>
              </a:rPr>
              <a:t>The diamond-point chisel has a tapered shank ground on an angle across diagonal corners, forming a diamond shaped cutting edge. It is used for cutting grooves, for squaring up the corners of slots, and for removing broken screws.</a:t>
            </a:r>
            <a:endParaRPr sz="1200">
              <a:latin typeface="Times New Roman"/>
              <a:ea typeface="Times New Roman"/>
              <a:cs typeface="Times New Roman"/>
              <a:sym typeface="Times New Roman"/>
            </a:endParaRPr>
          </a:p>
          <a:p>
            <a:pPr indent="0" lvl="0" marL="900430" marR="81280" rtl="0" algn="just">
              <a:lnSpc>
                <a:spcPct val="143300"/>
              </a:lnSpc>
              <a:spcBef>
                <a:spcPts val="35"/>
              </a:spcBef>
              <a:spcAft>
                <a:spcPts val="0"/>
              </a:spcAft>
              <a:buNone/>
            </a:pPr>
            <a:r>
              <a:rPr b="1" lang="en-US" sz="1200">
                <a:latin typeface="Times New Roman"/>
                <a:ea typeface="Times New Roman"/>
                <a:cs typeface="Times New Roman"/>
                <a:sym typeface="Times New Roman"/>
              </a:rPr>
              <a:t>Round nose chisel: </a:t>
            </a:r>
            <a:r>
              <a:rPr lang="en-US" sz="1200">
                <a:latin typeface="Times New Roman"/>
                <a:ea typeface="Times New Roman"/>
                <a:cs typeface="Times New Roman"/>
                <a:sym typeface="Times New Roman"/>
              </a:rPr>
              <a:t>The cutting edge of a round nose chisel is formed by a single bevel. It is used for cutting semicircular grooves.</a:t>
            </a:r>
            <a:endParaRPr sz="1200">
              <a:latin typeface="Times New Roman"/>
              <a:ea typeface="Times New Roman"/>
              <a:cs typeface="Times New Roman"/>
              <a:sym typeface="Times New Roman"/>
            </a:endParaRPr>
          </a:p>
          <a:p>
            <a:pPr indent="0" lvl="0" marL="900430" marR="66675" rtl="0" algn="just">
              <a:lnSpc>
                <a:spcPct val="143700"/>
              </a:lnSpc>
              <a:spcBef>
                <a:spcPts val="20"/>
              </a:spcBef>
              <a:spcAft>
                <a:spcPts val="0"/>
              </a:spcAft>
              <a:buNone/>
            </a:pPr>
            <a:r>
              <a:rPr b="1" lang="en-US" sz="1200">
                <a:latin typeface="Times New Roman"/>
                <a:ea typeface="Times New Roman"/>
                <a:cs typeface="Times New Roman"/>
                <a:sym typeface="Times New Roman"/>
              </a:rPr>
              <a:t>Cutting with a chisel: </a:t>
            </a:r>
            <a:r>
              <a:rPr lang="en-US" sz="1200">
                <a:latin typeface="Times New Roman"/>
                <a:ea typeface="Times New Roman"/>
                <a:cs typeface="Times New Roman"/>
                <a:sym typeface="Times New Roman"/>
              </a:rPr>
              <a:t>The cold chisel is held loosely between the thumb and the first finger of the left hand. The shank of the tool-is held loosely with the remaining fingers. Hold the cutting edge of the chisel at the point where the cut is desired. Holding the 6all- feen hammer in the right hand, strike sharp, quick blows with the flat face of the hammer and gradually increase the force of the blows as the work progresses.</a:t>
            </a:r>
            <a:endParaRPr sz="1200">
              <a:latin typeface="Times New Roman"/>
              <a:ea typeface="Times New Roman"/>
              <a:cs typeface="Times New Roman"/>
              <a:sym typeface="Times New Roman"/>
            </a:endParaRPr>
          </a:p>
          <a:p>
            <a:pPr indent="0" lvl="0" marL="38100" rtl="0" algn="l">
              <a:lnSpc>
                <a:spcPct val="100000"/>
              </a:lnSpc>
              <a:spcBef>
                <a:spcPts val="1105"/>
              </a:spcBef>
              <a:spcAft>
                <a:spcPts val="0"/>
              </a:spcAft>
              <a:buNone/>
            </a:pPr>
            <a:r>
              <a:rPr b="1" lang="en-US" sz="1200">
                <a:latin typeface="Times New Roman"/>
                <a:ea typeface="Times New Roman"/>
                <a:cs typeface="Times New Roman"/>
                <a:sym typeface="Times New Roman"/>
              </a:rPr>
              <a:t>Hints on chipping</a:t>
            </a:r>
            <a:endParaRPr sz="1200">
              <a:latin typeface="Times New Roman"/>
              <a:ea typeface="Times New Roman"/>
              <a:cs typeface="Times New Roman"/>
              <a:sym typeface="Times New Roman"/>
            </a:endParaRPr>
          </a:p>
          <a:p>
            <a:pPr indent="-227964" lvl="0" marL="1128395" rtl="0" algn="l">
              <a:lnSpc>
                <a:spcPct val="100000"/>
              </a:lnSpc>
              <a:spcBef>
                <a:spcPts val="540"/>
              </a:spcBef>
              <a:spcAft>
                <a:spcPts val="0"/>
              </a:spcAft>
              <a:buSzPts val="1200"/>
              <a:buFont typeface="Times New Roman"/>
              <a:buAutoNum type="arabicPeriod"/>
            </a:pPr>
            <a:r>
              <a:rPr lang="en-US" sz="1200">
                <a:latin typeface="Times New Roman"/>
                <a:ea typeface="Times New Roman"/>
                <a:cs typeface="Times New Roman"/>
                <a:sym typeface="Times New Roman"/>
              </a:rPr>
              <a:t>Always wear goggles.</a:t>
            </a:r>
            <a:endParaRPr sz="1200">
              <a:latin typeface="Times New Roman"/>
              <a:ea typeface="Times New Roman"/>
              <a:cs typeface="Times New Roman"/>
              <a:sym typeface="Times New Roman"/>
            </a:endParaRPr>
          </a:p>
          <a:p>
            <a:pPr indent="-227964" lvl="0" marL="1128395" rtl="0" algn="l">
              <a:lnSpc>
                <a:spcPct val="100000"/>
              </a:lnSpc>
              <a:spcBef>
                <a:spcPts val="635"/>
              </a:spcBef>
              <a:spcAft>
                <a:spcPts val="0"/>
              </a:spcAft>
              <a:buSzPts val="1200"/>
              <a:buFont typeface="Times New Roman"/>
              <a:buAutoNum type="arabicPeriod"/>
            </a:pPr>
            <a:r>
              <a:rPr lang="en-US" sz="1200">
                <a:latin typeface="Times New Roman"/>
                <a:ea typeface="Times New Roman"/>
                <a:cs typeface="Times New Roman"/>
                <a:sym typeface="Times New Roman"/>
              </a:rPr>
              <a:t>Do not try to chip with a dull chisel.</a:t>
            </a:r>
            <a:endParaRPr sz="1200">
              <a:latin typeface="Times New Roman"/>
              <a:ea typeface="Times New Roman"/>
              <a:cs typeface="Times New Roman"/>
              <a:sym typeface="Times New Roman"/>
            </a:endParaRPr>
          </a:p>
          <a:p>
            <a:pPr indent="-227964" lvl="0" marL="1128395" rtl="0" algn="l">
              <a:lnSpc>
                <a:spcPct val="100000"/>
              </a:lnSpc>
              <a:spcBef>
                <a:spcPts val="645"/>
              </a:spcBef>
              <a:spcAft>
                <a:spcPts val="0"/>
              </a:spcAft>
              <a:buSzPts val="1200"/>
              <a:buFont typeface="Times New Roman"/>
              <a:buAutoNum type="arabicPeriod"/>
            </a:pPr>
            <a:r>
              <a:rPr lang="en-US" sz="1200">
                <a:latin typeface="Times New Roman"/>
                <a:ea typeface="Times New Roman"/>
                <a:cs typeface="Times New Roman"/>
                <a:sym typeface="Times New Roman"/>
              </a:rPr>
              <a:t>Do not permit formation of a large mushroom on the head of the chisel. Grind it off</a:t>
            </a:r>
            <a:endParaRPr sz="1200">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3" name="Shape 263"/>
        <p:cNvGrpSpPr/>
        <p:nvPr/>
      </p:nvGrpSpPr>
      <p:grpSpPr>
        <a:xfrm>
          <a:off x="0" y="0"/>
          <a:ext cx="0" cy="0"/>
          <a:chOff x="0" y="0"/>
          <a:chExt cx="0" cy="0"/>
        </a:xfrm>
      </p:grpSpPr>
      <p:pic>
        <p:nvPicPr>
          <p:cNvPr id="264" name="Google Shape;264;p27"/>
          <p:cNvPicPr preferRelativeResize="0"/>
          <p:nvPr/>
        </p:nvPicPr>
        <p:blipFill rotWithShape="1">
          <a:blip r:embed="rId3">
            <a:alphaModFix/>
          </a:blip>
          <a:srcRect b="0" l="0" r="0" t="0"/>
          <a:stretch/>
        </p:blipFill>
        <p:spPr>
          <a:xfrm>
            <a:off x="1282025" y="2758694"/>
            <a:ext cx="8341286" cy="1067325"/>
          </a:xfrm>
          <a:prstGeom prst="rect">
            <a:avLst/>
          </a:prstGeom>
          <a:noFill/>
          <a:ln>
            <a:noFill/>
          </a:ln>
        </p:spPr>
      </p:pic>
      <p:pic>
        <p:nvPicPr>
          <p:cNvPr id="265" name="Google Shape;265;p27"/>
          <p:cNvPicPr preferRelativeResize="0"/>
          <p:nvPr/>
        </p:nvPicPr>
        <p:blipFill rotWithShape="1">
          <a:blip r:embed="rId4">
            <a:alphaModFix/>
          </a:blip>
          <a:srcRect b="0" l="0" r="0" t="0"/>
          <a:stretch/>
        </p:blipFill>
        <p:spPr>
          <a:xfrm>
            <a:off x="2072448" y="4956052"/>
            <a:ext cx="6913187" cy="713706"/>
          </a:xfrm>
          <a:prstGeom prst="rect">
            <a:avLst/>
          </a:prstGeom>
          <a:noFill/>
          <a:ln>
            <a:noFill/>
          </a:ln>
        </p:spPr>
      </p:pic>
      <p:pic>
        <p:nvPicPr>
          <p:cNvPr id="266" name="Google Shape;266;p27"/>
          <p:cNvPicPr preferRelativeResize="0"/>
          <p:nvPr/>
        </p:nvPicPr>
        <p:blipFill rotWithShape="1">
          <a:blip r:embed="rId5">
            <a:alphaModFix/>
          </a:blip>
          <a:srcRect b="0" l="0" r="0" t="0"/>
          <a:stretch/>
        </p:blipFill>
        <p:spPr>
          <a:xfrm>
            <a:off x="1572647" y="5983486"/>
            <a:ext cx="7731825" cy="439867"/>
          </a:xfrm>
          <a:prstGeom prst="rect">
            <a:avLst/>
          </a:prstGeom>
          <a:noFill/>
          <a:ln>
            <a:noFill/>
          </a:ln>
        </p:spPr>
      </p:pic>
      <p:sp>
        <p:nvSpPr>
          <p:cNvPr id="267" name="Google Shape;267;p27"/>
          <p:cNvSpPr txBox="1"/>
          <p:nvPr/>
        </p:nvSpPr>
        <p:spPr>
          <a:xfrm>
            <a:off x="668579" y="355600"/>
            <a:ext cx="9130693" cy="2403094"/>
          </a:xfrm>
          <a:prstGeom prst="rect">
            <a:avLst/>
          </a:prstGeom>
          <a:noFill/>
          <a:ln>
            <a:noFill/>
          </a:ln>
        </p:spPr>
        <p:txBody>
          <a:bodyPr anchorCtr="0" anchor="t" bIns="0" lIns="0" spcFirstLastPara="1" rIns="0" wrap="square" tIns="94600">
            <a:spAutoFit/>
          </a:bodyPr>
          <a:lstStyle/>
          <a:p>
            <a:pPr indent="0" lvl="0" marL="1103630" rtl="0" algn="l">
              <a:lnSpc>
                <a:spcPct val="100000"/>
              </a:lnSpc>
              <a:spcBef>
                <a:spcPts val="0"/>
              </a:spcBef>
              <a:spcAft>
                <a:spcPts val="0"/>
              </a:spcAft>
              <a:buNone/>
            </a:pPr>
            <a:r>
              <a:rPr lang="en-US" sz="1200">
                <a:latin typeface="Times New Roman"/>
                <a:ea typeface="Times New Roman"/>
                <a:cs typeface="Times New Roman"/>
                <a:sym typeface="Times New Roman"/>
              </a:rPr>
              <a:t>occasionally.</a:t>
            </a:r>
            <a:endParaRPr sz="1200">
              <a:latin typeface="Times New Roman"/>
              <a:ea typeface="Times New Roman"/>
              <a:cs typeface="Times New Roman"/>
              <a:sym typeface="Times New Roman"/>
            </a:endParaRPr>
          </a:p>
          <a:p>
            <a:pPr indent="-227964" lvl="0" marL="1102995" rtl="0" algn="l">
              <a:lnSpc>
                <a:spcPct val="100000"/>
              </a:lnSpc>
              <a:spcBef>
                <a:spcPts val="650"/>
              </a:spcBef>
              <a:spcAft>
                <a:spcPts val="0"/>
              </a:spcAft>
              <a:buSzPts val="1200"/>
              <a:buFont typeface="Times New Roman"/>
              <a:buAutoNum type="arabicPeriod" startAt="4"/>
            </a:pPr>
            <a:r>
              <a:rPr lang="en-US" sz="1200">
                <a:latin typeface="Times New Roman"/>
                <a:ea typeface="Times New Roman"/>
                <a:cs typeface="Times New Roman"/>
                <a:sym typeface="Times New Roman"/>
              </a:rPr>
              <a:t>Do not make too deep a cut.</a:t>
            </a:r>
            <a:endParaRPr sz="1200">
              <a:latin typeface="Times New Roman"/>
              <a:ea typeface="Times New Roman"/>
              <a:cs typeface="Times New Roman"/>
              <a:sym typeface="Times New Roman"/>
            </a:endParaRPr>
          </a:p>
          <a:p>
            <a:pPr indent="-227964" lvl="0" marL="1102995" rtl="0" algn="l">
              <a:lnSpc>
                <a:spcPct val="100000"/>
              </a:lnSpc>
              <a:spcBef>
                <a:spcPts val="625"/>
              </a:spcBef>
              <a:spcAft>
                <a:spcPts val="0"/>
              </a:spcAft>
              <a:buSzPts val="1200"/>
              <a:buFont typeface="Times New Roman"/>
              <a:buAutoNum type="arabicPeriod" startAt="4"/>
            </a:pPr>
            <a:r>
              <a:rPr lang="en-US" sz="1200">
                <a:latin typeface="Times New Roman"/>
                <a:ea typeface="Times New Roman"/>
                <a:cs typeface="Times New Roman"/>
                <a:sym typeface="Times New Roman"/>
              </a:rPr>
              <a:t>Watch the cutting edge of the chisel and not the end being hammered.</a:t>
            </a:r>
            <a:endParaRPr sz="1200">
              <a:latin typeface="Times New Roman"/>
              <a:ea typeface="Times New Roman"/>
              <a:cs typeface="Times New Roman"/>
              <a:sym typeface="Times New Roman"/>
            </a:endParaRPr>
          </a:p>
          <a:p>
            <a:pPr indent="0" lvl="0" marL="12700" rtl="0" algn="just">
              <a:lnSpc>
                <a:spcPct val="100000"/>
              </a:lnSpc>
              <a:spcBef>
                <a:spcPts val="730"/>
              </a:spcBef>
              <a:spcAft>
                <a:spcPts val="0"/>
              </a:spcAft>
              <a:buNone/>
            </a:pPr>
            <a:r>
              <a:rPr b="1" lang="en-US" sz="1200">
                <a:latin typeface="Times New Roman"/>
                <a:ea typeface="Times New Roman"/>
                <a:cs typeface="Times New Roman"/>
                <a:sym typeface="Times New Roman"/>
              </a:rPr>
              <a:t>Hand Hacksaws</a:t>
            </a:r>
            <a:endParaRPr sz="1200">
              <a:latin typeface="Times New Roman"/>
              <a:ea typeface="Times New Roman"/>
              <a:cs typeface="Times New Roman"/>
              <a:sym typeface="Times New Roman"/>
            </a:endParaRPr>
          </a:p>
          <a:p>
            <a:pPr indent="457200" lvl="0" marL="875030" rtl="0" algn="just">
              <a:lnSpc>
                <a:spcPct val="100000"/>
              </a:lnSpc>
              <a:spcBef>
                <a:spcPts val="540"/>
              </a:spcBef>
              <a:spcAft>
                <a:spcPts val="0"/>
              </a:spcAft>
              <a:buNone/>
            </a:pPr>
            <a:r>
              <a:rPr lang="en-US" sz="1200">
                <a:latin typeface="Times New Roman"/>
                <a:ea typeface="Times New Roman"/>
                <a:cs typeface="Times New Roman"/>
                <a:sym typeface="Times New Roman"/>
              </a:rPr>
              <a:t>Hand hack sawing is done with a straight rigid blade having cutting teeth along one</a:t>
            </a:r>
            <a:endParaRPr sz="1200">
              <a:latin typeface="Times New Roman"/>
              <a:ea typeface="Times New Roman"/>
              <a:cs typeface="Times New Roman"/>
              <a:sym typeface="Times New Roman"/>
            </a:endParaRPr>
          </a:p>
          <a:p>
            <a:pPr indent="0" lvl="0" marL="875030" marR="5080" rtl="0" algn="just">
              <a:lnSpc>
                <a:spcPct val="143800"/>
              </a:lnSpc>
              <a:spcBef>
                <a:spcPts val="5"/>
              </a:spcBef>
              <a:spcAft>
                <a:spcPts val="0"/>
              </a:spcAft>
              <a:buNone/>
            </a:pPr>
            <a:r>
              <a:rPr lang="en-US" sz="1200">
                <a:latin typeface="Times New Roman"/>
                <a:ea typeface="Times New Roman"/>
                <a:cs typeface="Times New Roman"/>
                <a:sym typeface="Times New Roman"/>
              </a:rPr>
              <a:t>edge. The saw blade is pushed under pressure across the surface of the workspace and each tooth removes a small chip of metal. The hand hack saw is used for cutting different metal bars, rods and tubes to the desired length. It consists of a frame, a handle and a blade. The frame is adjustable or non adjustable. The adjustable frame can hold the blade of various lengths and non-adjustable frame can hold blade of only one length.</a:t>
            </a:r>
            <a:endParaRPr sz="1200">
              <a:latin typeface="Times New Roman"/>
              <a:ea typeface="Times New Roman"/>
              <a:cs typeface="Times New Roman"/>
              <a:sym typeface="Times New Roman"/>
            </a:endParaRPr>
          </a:p>
        </p:txBody>
      </p:sp>
      <p:sp>
        <p:nvSpPr>
          <p:cNvPr id="268" name="Google Shape;268;p27"/>
          <p:cNvSpPr txBox="1"/>
          <p:nvPr/>
        </p:nvSpPr>
        <p:spPr>
          <a:xfrm>
            <a:off x="701589" y="3692592"/>
            <a:ext cx="9131590" cy="1350883"/>
          </a:xfrm>
          <a:prstGeom prst="rect">
            <a:avLst/>
          </a:prstGeom>
          <a:noFill/>
          <a:ln>
            <a:noFill/>
          </a:ln>
        </p:spPr>
        <p:txBody>
          <a:bodyPr anchorCtr="0" anchor="t" bIns="0" lIns="0" spcFirstLastPara="1" rIns="0" wrap="square" tIns="12700">
            <a:spAutoFit/>
          </a:bodyPr>
          <a:lstStyle/>
          <a:p>
            <a:pPr indent="0" lvl="0" marL="3165475" rtl="0" algn="just">
              <a:lnSpc>
                <a:spcPct val="100000"/>
              </a:lnSpc>
              <a:spcBef>
                <a:spcPts val="0"/>
              </a:spcBef>
              <a:spcAft>
                <a:spcPts val="0"/>
              </a:spcAft>
              <a:buNone/>
            </a:pPr>
            <a:r>
              <a:rPr lang="en-US" sz="1200">
                <a:latin typeface="Times New Roman"/>
                <a:ea typeface="Times New Roman"/>
                <a:cs typeface="Times New Roman"/>
                <a:sym typeface="Times New Roman"/>
              </a:rPr>
              <a:t>Fig. 31 Hacksaws</a:t>
            </a:r>
            <a:endParaRPr sz="1200">
              <a:latin typeface="Times New Roman"/>
              <a:ea typeface="Times New Roman"/>
              <a:cs typeface="Times New Roman"/>
              <a:sym typeface="Times New Roman"/>
            </a:endParaRPr>
          </a:p>
          <a:p>
            <a:pPr indent="316865" lvl="0" marL="12700" marR="5080" rtl="0" algn="just">
              <a:lnSpc>
                <a:spcPct val="143800"/>
              </a:lnSpc>
              <a:spcBef>
                <a:spcPts val="675"/>
              </a:spcBef>
              <a:spcAft>
                <a:spcPts val="0"/>
              </a:spcAft>
              <a:buNone/>
            </a:pPr>
            <a:r>
              <a:rPr lang="en-US" sz="1200">
                <a:latin typeface="Times New Roman"/>
                <a:ea typeface="Times New Roman"/>
                <a:cs typeface="Times New Roman"/>
                <a:sym typeface="Times New Roman"/>
              </a:rPr>
              <a:t>Hacksaw blades have a hole in each end to fit over pins in the stretchers at each end of the handle frame. The blade is placed between the pins with the teeth pointing away form the handle and the wing nut is tightened until the blade is under proper tension. The handle of the hand hacksaw may be of straight type or of pistol grip. A pistol type grip is usually provided so the operator can grasp the saw firmly and comfortable.</a:t>
            </a:r>
            <a:endParaRPr sz="1200">
              <a:latin typeface="Times New Roman"/>
              <a:ea typeface="Times New Roman"/>
              <a:cs typeface="Times New Roman"/>
              <a:sym typeface="Times New Roman"/>
            </a:endParaRPr>
          </a:p>
        </p:txBody>
      </p:sp>
      <p:sp>
        <p:nvSpPr>
          <p:cNvPr id="269" name="Google Shape;269;p27"/>
          <p:cNvSpPr txBox="1"/>
          <p:nvPr/>
        </p:nvSpPr>
        <p:spPr>
          <a:xfrm>
            <a:off x="5158842" y="5787352"/>
            <a:ext cx="1993636"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Fig. 32 Hacksaw blade</a:t>
            </a:r>
            <a:endParaRPr sz="1200">
              <a:latin typeface="Times New Roman"/>
              <a:ea typeface="Times New Roman"/>
              <a:cs typeface="Times New Roman"/>
              <a:sym typeface="Times New Roman"/>
            </a:endParaRPr>
          </a:p>
        </p:txBody>
      </p:sp>
      <p:sp>
        <p:nvSpPr>
          <p:cNvPr id="270" name="Google Shape;270;p27"/>
          <p:cNvSpPr txBox="1"/>
          <p:nvPr/>
        </p:nvSpPr>
        <p:spPr>
          <a:xfrm>
            <a:off x="5193327" y="6637986"/>
            <a:ext cx="1739607"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Fig. 33 Types of set</a:t>
            </a:r>
            <a:endParaRPr sz="1200">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4" name="Shape 274"/>
        <p:cNvGrpSpPr/>
        <p:nvPr/>
      </p:nvGrpSpPr>
      <p:grpSpPr>
        <a:xfrm>
          <a:off x="0" y="0"/>
          <a:ext cx="0" cy="0"/>
          <a:chOff x="0" y="0"/>
          <a:chExt cx="0" cy="0"/>
        </a:xfrm>
      </p:grpSpPr>
      <p:sp>
        <p:nvSpPr>
          <p:cNvPr id="275" name="Google Shape;275;p28"/>
          <p:cNvSpPr txBox="1"/>
          <p:nvPr/>
        </p:nvSpPr>
        <p:spPr>
          <a:xfrm>
            <a:off x="701588" y="357625"/>
            <a:ext cx="9135181" cy="4943213"/>
          </a:xfrm>
          <a:prstGeom prst="rect">
            <a:avLst/>
          </a:prstGeom>
          <a:noFill/>
          <a:ln>
            <a:noFill/>
          </a:ln>
        </p:spPr>
        <p:txBody>
          <a:bodyPr anchorCtr="0" anchor="t" bIns="0" lIns="0" spcFirstLastPara="1" rIns="0" wrap="square" tIns="13325">
            <a:spAutoFit/>
          </a:bodyPr>
          <a:lstStyle/>
          <a:p>
            <a:pPr indent="0" lvl="0" marL="875030" marR="5080" rtl="0" algn="just">
              <a:lnSpc>
                <a:spcPct val="143800"/>
              </a:lnSpc>
              <a:spcBef>
                <a:spcPts val="0"/>
              </a:spcBef>
              <a:spcAft>
                <a:spcPts val="0"/>
              </a:spcAft>
              <a:buNone/>
            </a:pPr>
            <a:r>
              <a:rPr b="1" lang="en-US" sz="1200">
                <a:latin typeface="Times New Roman"/>
                <a:ea typeface="Times New Roman"/>
                <a:cs typeface="Times New Roman"/>
                <a:sym typeface="Times New Roman"/>
              </a:rPr>
              <a:t>Hacksaw blade: </a:t>
            </a:r>
            <a:r>
              <a:rPr lang="en-US" sz="1200">
                <a:latin typeface="Times New Roman"/>
                <a:ea typeface="Times New Roman"/>
                <a:cs typeface="Times New Roman"/>
                <a:sym typeface="Times New Roman"/>
              </a:rPr>
              <a:t>Hacksaw blade shown in fig.32 is straight, relatively rigid with teeth on one edge. It is made with a hole in each end to fit over pins at each end of the hacksaw frame. The length of the blade is the distance between the two end holes. Typically a hand hacksaw blade is 12.7 mm wide, 0.63 mm thick and about 305mm long. The pitch of the hacksaw blade is the stance between the two adjacent teeth. The pitch of the coarse, medium and fine teeth are</a:t>
            </a:r>
            <a:endParaRPr sz="1200">
              <a:latin typeface="Times New Roman"/>
              <a:ea typeface="Times New Roman"/>
              <a:cs typeface="Times New Roman"/>
              <a:sym typeface="Times New Roman"/>
            </a:endParaRPr>
          </a:p>
          <a:p>
            <a:pPr indent="0" lvl="0" marL="875030" marR="9525" rtl="0" algn="just">
              <a:lnSpc>
                <a:spcPct val="143700"/>
              </a:lnSpc>
              <a:spcBef>
                <a:spcPts val="20"/>
              </a:spcBef>
              <a:spcAft>
                <a:spcPts val="0"/>
              </a:spcAft>
              <a:buNone/>
            </a:pPr>
            <a:r>
              <a:rPr lang="en-US" sz="1200">
                <a:latin typeface="Times New Roman"/>
                <a:ea typeface="Times New Roman"/>
                <a:cs typeface="Times New Roman"/>
                <a:sym typeface="Times New Roman"/>
              </a:rPr>
              <a:t>1.8 mm, 1mm and 0.8 mm respectively. The teeth on blades are arranged so that the teeth will cut a groove (kerf) in a workpiece, which is wider than the blade thickness and prevents binding of blade and the work piece. This feature is called set. That is, the teeth are alternately pushed out hacksaw blade are shown in fig.33 Hand hacksaw blades are made from high carbon steel or high-speed steel. They may be finished either with the teeth only hardened (flexible blades) or they may be hardened throughout (all hard blades).</a:t>
            </a:r>
            <a:endParaRPr sz="1200">
              <a:latin typeface="Times New Roman"/>
              <a:ea typeface="Times New Roman"/>
              <a:cs typeface="Times New Roman"/>
              <a:sym typeface="Times New Roman"/>
            </a:endParaRPr>
          </a:p>
          <a:p>
            <a:pPr indent="0" lvl="0" marL="0" rtl="0" algn="l">
              <a:lnSpc>
                <a:spcPct val="100000"/>
              </a:lnSpc>
              <a:spcBef>
                <a:spcPts val="275"/>
              </a:spcBef>
              <a:spcAft>
                <a:spcPts val="0"/>
              </a:spcAft>
              <a:buNone/>
            </a:pPr>
            <a:r>
              <a:t/>
            </a:r>
            <a:endParaRPr sz="1200">
              <a:latin typeface="Times New Roman"/>
              <a:ea typeface="Times New Roman"/>
              <a:cs typeface="Times New Roman"/>
              <a:sym typeface="Times New Roman"/>
            </a:endParaRPr>
          </a:p>
          <a:p>
            <a:pPr indent="0" lvl="0" marL="12700" rtl="0" algn="l">
              <a:lnSpc>
                <a:spcPct val="100000"/>
              </a:lnSpc>
              <a:spcBef>
                <a:spcPts val="5"/>
              </a:spcBef>
              <a:spcAft>
                <a:spcPts val="0"/>
              </a:spcAft>
              <a:buNone/>
            </a:pPr>
            <a:r>
              <a:rPr b="1" lang="en-US" sz="1100">
                <a:latin typeface="Times New Roman"/>
                <a:ea typeface="Times New Roman"/>
                <a:cs typeface="Times New Roman"/>
                <a:sym typeface="Times New Roman"/>
              </a:rPr>
              <a:t>Hints on hack sawing</a:t>
            </a:r>
            <a:endParaRPr sz="1100">
              <a:latin typeface="Times New Roman"/>
              <a:ea typeface="Times New Roman"/>
              <a:cs typeface="Times New Roman"/>
              <a:sym typeface="Times New Roman"/>
            </a:endParaRPr>
          </a:p>
          <a:p>
            <a:pPr indent="-227329" lvl="0" marL="1102360" marR="36195" rtl="0" algn="l">
              <a:lnSpc>
                <a:spcPct val="174166"/>
              </a:lnSpc>
              <a:spcBef>
                <a:spcPts val="75"/>
              </a:spcBef>
              <a:spcAft>
                <a:spcPts val="0"/>
              </a:spcAft>
              <a:buSzPts val="1200"/>
              <a:buFont typeface="Times New Roman"/>
              <a:buAutoNum type="arabicPeriod"/>
            </a:pPr>
            <a:r>
              <a:rPr lang="en-US" sz="1200">
                <a:latin typeface="Times New Roman"/>
                <a:ea typeface="Times New Roman"/>
                <a:cs typeface="Times New Roman"/>
                <a:sym typeface="Times New Roman"/>
              </a:rPr>
              <a:t>Fix the hacksaw blade correctly with proper tension so that the teeth point away form 	the handle. Make sure that the work is firmly held.</a:t>
            </a:r>
            <a:endParaRPr sz="1200">
              <a:latin typeface="Times New Roman"/>
              <a:ea typeface="Times New Roman"/>
              <a:cs typeface="Times New Roman"/>
              <a:sym typeface="Times New Roman"/>
            </a:endParaRPr>
          </a:p>
          <a:p>
            <a:pPr indent="-227329" lvl="0" marL="1102360" marR="50800" rtl="0" algn="l">
              <a:lnSpc>
                <a:spcPct val="171666"/>
              </a:lnSpc>
              <a:spcBef>
                <a:spcPts val="20"/>
              </a:spcBef>
              <a:spcAft>
                <a:spcPts val="0"/>
              </a:spcAft>
              <a:buSzPts val="1200"/>
              <a:buFont typeface="Times New Roman"/>
              <a:buAutoNum type="arabicPeriod"/>
            </a:pPr>
            <a:r>
              <a:rPr lang="en-US" sz="1200">
                <a:latin typeface="Times New Roman"/>
                <a:ea typeface="Times New Roman"/>
                <a:cs typeface="Times New Roman"/>
                <a:sym typeface="Times New Roman"/>
              </a:rPr>
              <a:t>Slow, steady strokes with the proper pressure are far more effective than fast, uneven 	cutting.</a:t>
            </a:r>
            <a:endParaRPr sz="1200">
              <a:latin typeface="Times New Roman"/>
              <a:ea typeface="Times New Roman"/>
              <a:cs typeface="Times New Roman"/>
              <a:sym typeface="Times New Roman"/>
            </a:endParaRPr>
          </a:p>
          <a:p>
            <a:pPr indent="-227329" lvl="0" marL="1102360" marR="14604" rtl="0" algn="l">
              <a:lnSpc>
                <a:spcPct val="171666"/>
              </a:lnSpc>
              <a:spcBef>
                <a:spcPts val="30"/>
              </a:spcBef>
              <a:spcAft>
                <a:spcPts val="0"/>
              </a:spcAft>
              <a:buSzPts val="1200"/>
              <a:buFont typeface="Times New Roman"/>
              <a:buAutoNum type="arabicPeriod"/>
            </a:pPr>
            <a:r>
              <a:rPr lang="en-US" sz="1200">
                <a:latin typeface="Times New Roman"/>
                <a:ea typeface="Times New Roman"/>
                <a:cs typeface="Times New Roman"/>
                <a:sym typeface="Times New Roman"/>
              </a:rPr>
              <a:t>Hold the saw at an angle that will deep at least three teeth cutting all the time 4. 	Always keeps the blade of the saw moving in a straight lint and use sufficient pressure</a:t>
            </a:r>
            <a:endParaRPr sz="1200">
              <a:latin typeface="Times New Roman"/>
              <a:ea typeface="Times New Roman"/>
              <a:cs typeface="Times New Roman"/>
              <a:sym typeface="Times New Roman"/>
            </a:endParaRPr>
          </a:p>
          <a:p>
            <a:pPr indent="0" lvl="0" marL="1103630" rtl="0" algn="l">
              <a:lnSpc>
                <a:spcPct val="100000"/>
              </a:lnSpc>
              <a:spcBef>
                <a:spcPts val="470"/>
              </a:spcBef>
              <a:spcAft>
                <a:spcPts val="0"/>
              </a:spcAft>
              <a:buNone/>
            </a:pPr>
            <a:r>
              <a:rPr lang="en-US" sz="1200">
                <a:latin typeface="Times New Roman"/>
                <a:ea typeface="Times New Roman"/>
                <a:cs typeface="Times New Roman"/>
                <a:sym typeface="Times New Roman"/>
              </a:rPr>
              <a:t>during forward stroke.</a:t>
            </a:r>
            <a:endParaRPr sz="1200">
              <a:latin typeface="Times New Roman"/>
              <a:ea typeface="Times New Roman"/>
              <a:cs typeface="Times New Roman"/>
              <a:sym typeface="Times New Roman"/>
            </a:endParaRPr>
          </a:p>
          <a:p>
            <a:pPr indent="-227329" lvl="0" marL="1102360" rtl="0" algn="l">
              <a:lnSpc>
                <a:spcPct val="100000"/>
              </a:lnSpc>
              <a:spcBef>
                <a:spcPts val="660"/>
              </a:spcBef>
              <a:spcAft>
                <a:spcPts val="0"/>
              </a:spcAft>
              <a:buSzPts val="1200"/>
              <a:buFont typeface="Times New Roman"/>
              <a:buAutoNum type="arabicPeriod" startAt="4"/>
            </a:pPr>
            <a:r>
              <a:rPr lang="en-US" sz="1200">
                <a:latin typeface="Times New Roman"/>
                <a:ea typeface="Times New Roman"/>
                <a:cs typeface="Times New Roman"/>
                <a:sym typeface="Times New Roman"/>
              </a:rPr>
              <a:t>Do not use any pressure on the return stroke.</a:t>
            </a:r>
            <a:endParaRPr sz="1200">
              <a:latin typeface="Times New Roman"/>
              <a:ea typeface="Times New Roman"/>
              <a:cs typeface="Times New Roman"/>
              <a:sym typeface="Times New Roman"/>
            </a:endParaRPr>
          </a:p>
          <a:p>
            <a:pPr indent="-227329" lvl="0" marL="1102360" rtl="0" algn="l">
              <a:lnSpc>
                <a:spcPct val="100000"/>
              </a:lnSpc>
              <a:spcBef>
                <a:spcPts val="625"/>
              </a:spcBef>
              <a:spcAft>
                <a:spcPts val="0"/>
              </a:spcAft>
              <a:buSzPts val="1200"/>
              <a:buFont typeface="Times New Roman"/>
              <a:buAutoNum type="arabicPeriod" startAt="4"/>
            </a:pPr>
            <a:r>
              <a:rPr lang="en-US" sz="1200">
                <a:latin typeface="Times New Roman"/>
                <a:ea typeface="Times New Roman"/>
                <a:cs typeface="Times New Roman"/>
                <a:sym typeface="Times New Roman"/>
              </a:rPr>
              <a:t>To prevent chatter, saw as close as possible to the point where the work is clamped.</a:t>
            </a:r>
            <a:endParaRPr sz="1200">
              <a:latin typeface="Times New Roman"/>
              <a:ea typeface="Times New Roman"/>
              <a:cs typeface="Times New Roman"/>
              <a:sym typeface="Times New Roman"/>
            </a:endParaRPr>
          </a:p>
        </p:txBody>
      </p:sp>
      <p:sp>
        <p:nvSpPr>
          <p:cNvPr id="276" name="Google Shape;276;p28"/>
          <p:cNvSpPr txBox="1"/>
          <p:nvPr/>
        </p:nvSpPr>
        <p:spPr>
          <a:xfrm>
            <a:off x="701588" y="5096295"/>
            <a:ext cx="535885" cy="204543"/>
          </a:xfrm>
          <a:prstGeom prst="rect">
            <a:avLst/>
          </a:prstGeom>
          <a:noFill/>
          <a:ln>
            <a:noFill/>
          </a:ln>
        </p:spPr>
        <p:txBody>
          <a:bodyPr anchorCtr="0" anchor="t" bIns="0" lIns="0" spcFirstLastPara="1" rIns="0" wrap="square" tIns="24750">
            <a:spAutoFit/>
          </a:bodyPr>
          <a:lstStyle/>
          <a:p>
            <a:pPr indent="0" lvl="0" marL="12700" marR="5080" rtl="0" algn="l">
              <a:lnSpc>
                <a:spcPct val="115000"/>
              </a:lnSpc>
              <a:spcBef>
                <a:spcPts val="0"/>
              </a:spcBef>
              <a:spcAft>
                <a:spcPts val="0"/>
              </a:spcAft>
              <a:buNone/>
            </a:pPr>
            <a:r>
              <a:rPr b="1" lang="en-US" sz="1200">
                <a:latin typeface="Times New Roman"/>
                <a:ea typeface="Times New Roman"/>
                <a:cs typeface="Times New Roman"/>
                <a:sym typeface="Times New Roman"/>
              </a:rPr>
              <a:t>FILE S</a:t>
            </a:r>
            <a:endParaRPr sz="1200">
              <a:latin typeface="Times New Roman"/>
              <a:ea typeface="Times New Roman"/>
              <a:cs typeface="Times New Roman"/>
              <a:sym typeface="Times New Roman"/>
            </a:endParaRPr>
          </a:p>
        </p:txBody>
      </p:sp>
      <p:sp>
        <p:nvSpPr>
          <p:cNvPr id="277" name="Google Shape;277;p28"/>
          <p:cNvSpPr txBox="1"/>
          <p:nvPr/>
        </p:nvSpPr>
        <p:spPr>
          <a:xfrm>
            <a:off x="1983304" y="5490735"/>
            <a:ext cx="7872215" cy="540917"/>
          </a:xfrm>
          <a:prstGeom prst="rect">
            <a:avLst/>
          </a:prstGeom>
          <a:noFill/>
          <a:ln>
            <a:noFill/>
          </a:ln>
        </p:spPr>
        <p:txBody>
          <a:bodyPr anchorCtr="0" anchor="t" bIns="0" lIns="0" spcFirstLastPara="1" rIns="0" wrap="square" tIns="12700">
            <a:spAutoFit/>
          </a:bodyPr>
          <a:lstStyle/>
          <a:p>
            <a:pPr indent="0" lvl="0" marL="12700" marR="5080" rtl="0" algn="l">
              <a:lnSpc>
                <a:spcPct val="143300"/>
              </a:lnSpc>
              <a:spcBef>
                <a:spcPts val="0"/>
              </a:spcBef>
              <a:spcAft>
                <a:spcPts val="0"/>
              </a:spcAft>
              <a:buNone/>
            </a:pPr>
            <a:r>
              <a:rPr i="1" lang="en-US" sz="1200">
                <a:latin typeface="Times New Roman"/>
                <a:ea typeface="Times New Roman"/>
                <a:cs typeface="Times New Roman"/>
                <a:sym typeface="Times New Roman"/>
              </a:rPr>
              <a:t>File </a:t>
            </a:r>
            <a:r>
              <a:rPr lang="en-US" sz="1200">
                <a:latin typeface="Times New Roman"/>
                <a:ea typeface="Times New Roman"/>
                <a:cs typeface="Times New Roman"/>
                <a:sym typeface="Times New Roman"/>
              </a:rPr>
              <a:t>is a hand cutting tool mad of hardened high carbon tool steel. Files are used for finishing and shaping all metals, and for the sharpening of the tools. The parts of a file are</a:t>
            </a:r>
            <a:endParaRPr sz="1200">
              <a:latin typeface="Times New Roman"/>
              <a:ea typeface="Times New Roman"/>
              <a:cs typeface="Times New Roman"/>
              <a:sym typeface="Times New Roman"/>
            </a:endParaRPr>
          </a:p>
        </p:txBody>
      </p:sp>
      <p:pic>
        <p:nvPicPr>
          <p:cNvPr id="278" name="Google Shape;278;p28"/>
          <p:cNvPicPr preferRelativeResize="0"/>
          <p:nvPr/>
        </p:nvPicPr>
        <p:blipFill rotWithShape="1">
          <a:blip r:embed="rId3">
            <a:alphaModFix/>
          </a:blip>
          <a:srcRect b="0" l="0" r="0" t="0"/>
          <a:stretch/>
        </p:blipFill>
        <p:spPr>
          <a:xfrm>
            <a:off x="1658317" y="6089875"/>
            <a:ext cx="8154070" cy="853860"/>
          </a:xfrm>
          <a:prstGeom prst="rect">
            <a:avLst/>
          </a:prstGeom>
          <a:noFill/>
          <a:ln>
            <a:noFill/>
          </a:ln>
        </p:spPr>
      </p:pic>
      <p:sp>
        <p:nvSpPr>
          <p:cNvPr id="279" name="Google Shape;279;p28"/>
          <p:cNvSpPr txBox="1"/>
          <p:nvPr/>
        </p:nvSpPr>
        <p:spPr>
          <a:xfrm>
            <a:off x="1920929" y="6931754"/>
            <a:ext cx="4639850" cy="530273"/>
          </a:xfrm>
          <a:prstGeom prst="rect">
            <a:avLst/>
          </a:prstGeom>
          <a:noFill/>
          <a:ln>
            <a:noFill/>
          </a:ln>
        </p:spPr>
        <p:txBody>
          <a:bodyPr anchorCtr="0" anchor="t" bIns="0" lIns="0" spcFirstLastPara="1" rIns="0" wrap="square" tIns="98425">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named as shown in fig.34.</a:t>
            </a:r>
            <a:endParaRPr sz="1200">
              <a:latin typeface="Times New Roman"/>
              <a:ea typeface="Times New Roman"/>
              <a:cs typeface="Times New Roman"/>
              <a:sym typeface="Times New Roman"/>
            </a:endParaRPr>
          </a:p>
          <a:p>
            <a:pPr indent="0" lvl="0" marL="2099945" rtl="0" algn="l">
              <a:lnSpc>
                <a:spcPct val="100000"/>
              </a:lnSpc>
              <a:spcBef>
                <a:spcPts val="630"/>
              </a:spcBef>
              <a:spcAft>
                <a:spcPts val="0"/>
              </a:spcAft>
              <a:buNone/>
            </a:pPr>
            <a:r>
              <a:rPr lang="en-US" sz="1100">
                <a:latin typeface="Times New Roman"/>
                <a:ea typeface="Times New Roman"/>
                <a:cs typeface="Times New Roman"/>
                <a:sym typeface="Times New Roman"/>
              </a:rPr>
              <a:t>Fig. 34 Parts of a file</a:t>
            </a:r>
            <a:endParaRPr sz="1100">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3" name="Shape 283"/>
        <p:cNvGrpSpPr/>
        <p:nvPr/>
      </p:nvGrpSpPr>
      <p:grpSpPr>
        <a:xfrm>
          <a:off x="0" y="0"/>
          <a:ext cx="0" cy="0"/>
          <a:chOff x="0" y="0"/>
          <a:chExt cx="0" cy="0"/>
        </a:xfrm>
      </p:grpSpPr>
      <p:pic>
        <p:nvPicPr>
          <p:cNvPr id="284" name="Google Shape;284;p29"/>
          <p:cNvPicPr preferRelativeResize="0"/>
          <p:nvPr/>
        </p:nvPicPr>
        <p:blipFill rotWithShape="1">
          <a:blip r:embed="rId3">
            <a:alphaModFix/>
          </a:blip>
          <a:srcRect b="0" l="0" r="0" t="0"/>
          <a:stretch/>
        </p:blipFill>
        <p:spPr>
          <a:xfrm>
            <a:off x="1771410" y="3885092"/>
            <a:ext cx="6417696" cy="1495333"/>
          </a:xfrm>
          <a:prstGeom prst="rect">
            <a:avLst/>
          </a:prstGeom>
          <a:noFill/>
          <a:ln>
            <a:noFill/>
          </a:ln>
        </p:spPr>
      </p:pic>
      <p:sp>
        <p:nvSpPr>
          <p:cNvPr id="285" name="Google Shape;285;p29"/>
          <p:cNvSpPr txBox="1"/>
          <p:nvPr/>
        </p:nvSpPr>
        <p:spPr>
          <a:xfrm>
            <a:off x="723215" y="355600"/>
            <a:ext cx="9134283" cy="3529492"/>
          </a:xfrm>
          <a:prstGeom prst="rect">
            <a:avLst/>
          </a:prstGeom>
          <a:noFill/>
          <a:ln>
            <a:noFill/>
          </a:ln>
        </p:spPr>
        <p:txBody>
          <a:bodyPr anchorCtr="0" anchor="t" bIns="0" lIns="0" spcFirstLastPara="1" rIns="0" wrap="square" tIns="94600">
            <a:spAutoFit/>
          </a:bodyPr>
          <a:lstStyle/>
          <a:p>
            <a:pPr indent="0" lvl="0" marL="881380" rtl="0" algn="l">
              <a:lnSpc>
                <a:spcPct val="100000"/>
              </a:lnSpc>
              <a:spcBef>
                <a:spcPts val="0"/>
              </a:spcBef>
              <a:spcAft>
                <a:spcPts val="0"/>
              </a:spcAft>
              <a:buNone/>
            </a:pPr>
            <a:r>
              <a:rPr i="1" lang="en-US" sz="1200">
                <a:latin typeface="Times New Roman"/>
                <a:ea typeface="Times New Roman"/>
                <a:cs typeface="Times New Roman"/>
                <a:sym typeface="Times New Roman"/>
              </a:rPr>
              <a:t>Tang: </a:t>
            </a:r>
            <a:r>
              <a:rPr lang="en-US" sz="1200">
                <a:latin typeface="Times New Roman"/>
                <a:ea typeface="Times New Roman"/>
                <a:cs typeface="Times New Roman"/>
                <a:sym typeface="Times New Roman"/>
              </a:rPr>
              <a:t>It is the narrow and tapered part of a file, which fits into the handle.</a:t>
            </a:r>
            <a:endParaRPr sz="1200">
              <a:latin typeface="Times New Roman"/>
              <a:ea typeface="Times New Roman"/>
              <a:cs typeface="Times New Roman"/>
              <a:sym typeface="Times New Roman"/>
            </a:endParaRPr>
          </a:p>
          <a:p>
            <a:pPr indent="0" lvl="0" marL="875030" rtl="0" algn="l">
              <a:lnSpc>
                <a:spcPct val="100000"/>
              </a:lnSpc>
              <a:spcBef>
                <a:spcPts val="650"/>
              </a:spcBef>
              <a:spcAft>
                <a:spcPts val="0"/>
              </a:spcAft>
              <a:buNone/>
            </a:pPr>
            <a:r>
              <a:rPr i="1" lang="en-US" sz="1200">
                <a:latin typeface="Times New Roman"/>
                <a:ea typeface="Times New Roman"/>
                <a:cs typeface="Times New Roman"/>
                <a:sym typeface="Times New Roman"/>
              </a:rPr>
              <a:t>Heel: </a:t>
            </a:r>
            <a:r>
              <a:rPr lang="en-US" sz="1200">
                <a:latin typeface="Times New Roman"/>
                <a:ea typeface="Times New Roman"/>
                <a:cs typeface="Times New Roman"/>
                <a:sym typeface="Times New Roman"/>
              </a:rPr>
              <a:t>It is the broad portion of the file without cutting edges.</a:t>
            </a:r>
            <a:endParaRPr sz="1200">
              <a:latin typeface="Times New Roman"/>
              <a:ea typeface="Times New Roman"/>
              <a:cs typeface="Times New Roman"/>
              <a:sym typeface="Times New Roman"/>
            </a:endParaRPr>
          </a:p>
          <a:p>
            <a:pPr indent="0" lvl="0" marL="875030" rtl="0" algn="l">
              <a:lnSpc>
                <a:spcPct val="100000"/>
              </a:lnSpc>
              <a:spcBef>
                <a:spcPts val="660"/>
              </a:spcBef>
              <a:spcAft>
                <a:spcPts val="0"/>
              </a:spcAft>
              <a:buNone/>
            </a:pPr>
            <a:r>
              <a:rPr i="1" lang="en-US" sz="1200">
                <a:latin typeface="Times New Roman"/>
                <a:ea typeface="Times New Roman"/>
                <a:cs typeface="Times New Roman"/>
                <a:sym typeface="Times New Roman"/>
              </a:rPr>
              <a:t>Face or side</a:t>
            </a:r>
            <a:r>
              <a:rPr lang="en-US" sz="1200">
                <a:latin typeface="Times New Roman"/>
                <a:ea typeface="Times New Roman"/>
                <a:cs typeface="Times New Roman"/>
                <a:sym typeface="Times New Roman"/>
              </a:rPr>
              <a:t>: It is the broad part of the file with teeth cut on its surface.</a:t>
            </a:r>
            <a:endParaRPr sz="1200">
              <a:latin typeface="Times New Roman"/>
              <a:ea typeface="Times New Roman"/>
              <a:cs typeface="Times New Roman"/>
              <a:sym typeface="Times New Roman"/>
            </a:endParaRPr>
          </a:p>
          <a:p>
            <a:pPr indent="0" lvl="0" marL="875030" marR="173355" rtl="0" algn="l">
              <a:lnSpc>
                <a:spcPct val="143300"/>
              </a:lnSpc>
              <a:spcBef>
                <a:spcPts val="0"/>
              </a:spcBef>
              <a:spcAft>
                <a:spcPts val="0"/>
              </a:spcAft>
              <a:buNone/>
            </a:pPr>
            <a:r>
              <a:rPr i="1" lang="en-US" sz="1200">
                <a:latin typeface="Times New Roman"/>
                <a:ea typeface="Times New Roman"/>
                <a:cs typeface="Times New Roman"/>
                <a:sym typeface="Times New Roman"/>
              </a:rPr>
              <a:t>Edge: </a:t>
            </a:r>
            <a:r>
              <a:rPr lang="en-US" sz="1200">
                <a:latin typeface="Times New Roman"/>
                <a:ea typeface="Times New Roman"/>
                <a:cs typeface="Times New Roman"/>
                <a:sym typeface="Times New Roman"/>
              </a:rPr>
              <a:t>It is the thin part of the file with or without teeth cut on its surface. The uncut edge in called safe edge.</a:t>
            </a:r>
            <a:endParaRPr sz="1200">
              <a:latin typeface="Times New Roman"/>
              <a:ea typeface="Times New Roman"/>
              <a:cs typeface="Times New Roman"/>
              <a:sym typeface="Times New Roman"/>
            </a:endParaRPr>
          </a:p>
          <a:p>
            <a:pPr indent="0" lvl="0" marL="875030" rtl="0" algn="l">
              <a:lnSpc>
                <a:spcPct val="100000"/>
              </a:lnSpc>
              <a:spcBef>
                <a:spcPts val="670"/>
              </a:spcBef>
              <a:spcAft>
                <a:spcPts val="0"/>
              </a:spcAft>
              <a:buNone/>
            </a:pPr>
            <a:r>
              <a:rPr i="1" lang="en-US" sz="1200">
                <a:latin typeface="Times New Roman"/>
                <a:ea typeface="Times New Roman"/>
                <a:cs typeface="Times New Roman"/>
                <a:sym typeface="Times New Roman"/>
              </a:rPr>
              <a:t>Tip or point</a:t>
            </a:r>
            <a:r>
              <a:rPr lang="en-US" sz="1200">
                <a:latin typeface="Times New Roman"/>
                <a:ea typeface="Times New Roman"/>
                <a:cs typeface="Times New Roman"/>
                <a:sym typeface="Times New Roman"/>
              </a:rPr>
              <a:t>: It is the end opposite to tang.</a:t>
            </a:r>
            <a:endParaRPr sz="1200">
              <a:latin typeface="Times New Roman"/>
              <a:ea typeface="Times New Roman"/>
              <a:cs typeface="Times New Roman"/>
              <a:sym typeface="Times New Roman"/>
            </a:endParaRPr>
          </a:p>
          <a:p>
            <a:pPr indent="0" lvl="0" marL="875030" rtl="0" algn="l">
              <a:lnSpc>
                <a:spcPct val="100000"/>
              </a:lnSpc>
              <a:spcBef>
                <a:spcPts val="625"/>
              </a:spcBef>
              <a:spcAft>
                <a:spcPts val="0"/>
              </a:spcAft>
              <a:buNone/>
            </a:pPr>
            <a:r>
              <a:rPr i="1" lang="en-US" sz="1200">
                <a:latin typeface="Times New Roman"/>
                <a:ea typeface="Times New Roman"/>
                <a:cs typeface="Times New Roman"/>
                <a:sym typeface="Times New Roman"/>
              </a:rPr>
              <a:t>Ferrule </a:t>
            </a:r>
            <a:r>
              <a:rPr lang="en-US" sz="1200">
                <a:latin typeface="Times New Roman"/>
                <a:ea typeface="Times New Roman"/>
                <a:cs typeface="Times New Roman"/>
                <a:sym typeface="Times New Roman"/>
              </a:rPr>
              <a:t>: It is a protective metal ring to prevent splitting of the handle.</a:t>
            </a:r>
            <a:endParaRPr sz="1200">
              <a:latin typeface="Times New Roman"/>
              <a:ea typeface="Times New Roman"/>
              <a:cs typeface="Times New Roman"/>
              <a:sym typeface="Times New Roman"/>
            </a:endParaRPr>
          </a:p>
          <a:p>
            <a:pPr indent="0" lvl="0" marL="12700" rtl="0" algn="just">
              <a:lnSpc>
                <a:spcPct val="100000"/>
              </a:lnSpc>
              <a:spcBef>
                <a:spcPts val="960"/>
              </a:spcBef>
              <a:spcAft>
                <a:spcPts val="0"/>
              </a:spcAft>
              <a:buNone/>
            </a:pPr>
            <a:r>
              <a:rPr b="1" lang="en-US" sz="1200">
                <a:latin typeface="Times New Roman"/>
                <a:ea typeface="Times New Roman"/>
                <a:cs typeface="Times New Roman"/>
                <a:sym typeface="Times New Roman"/>
              </a:rPr>
              <a:t>Classification of files</a:t>
            </a:r>
            <a:endParaRPr sz="1200">
              <a:latin typeface="Times New Roman"/>
              <a:ea typeface="Times New Roman"/>
              <a:cs typeface="Times New Roman"/>
              <a:sym typeface="Times New Roman"/>
            </a:endParaRPr>
          </a:p>
          <a:p>
            <a:pPr indent="0" lvl="0" marL="875030" rtl="0" algn="just">
              <a:lnSpc>
                <a:spcPct val="100000"/>
              </a:lnSpc>
              <a:spcBef>
                <a:spcPts val="575"/>
              </a:spcBef>
              <a:spcAft>
                <a:spcPts val="0"/>
              </a:spcAft>
              <a:buNone/>
            </a:pPr>
            <a:r>
              <a:rPr lang="en-US" sz="1200">
                <a:latin typeface="Times New Roman"/>
                <a:ea typeface="Times New Roman"/>
                <a:cs typeface="Times New Roman"/>
                <a:sym typeface="Times New Roman"/>
              </a:rPr>
              <a:t>Files can be classified according to the following ways.</a:t>
            </a:r>
            <a:endParaRPr sz="1200">
              <a:latin typeface="Times New Roman"/>
              <a:ea typeface="Times New Roman"/>
              <a:cs typeface="Times New Roman"/>
              <a:sym typeface="Times New Roman"/>
            </a:endParaRPr>
          </a:p>
          <a:p>
            <a:pPr indent="0" lvl="0" marL="875030" marR="5080" rtl="0" algn="just">
              <a:lnSpc>
                <a:spcPct val="143300"/>
              </a:lnSpc>
              <a:spcBef>
                <a:spcPts val="0"/>
              </a:spcBef>
              <a:spcAft>
                <a:spcPts val="0"/>
              </a:spcAft>
              <a:buNone/>
            </a:pPr>
            <a:r>
              <a:rPr b="1" lang="en-US" sz="1200">
                <a:latin typeface="Times New Roman"/>
                <a:ea typeface="Times New Roman"/>
                <a:cs typeface="Times New Roman"/>
                <a:sym typeface="Times New Roman"/>
              </a:rPr>
              <a:t>According to the cross sectional shape: </a:t>
            </a:r>
            <a:r>
              <a:rPr lang="en-US" sz="1200">
                <a:latin typeface="Times New Roman"/>
                <a:ea typeface="Times New Roman"/>
                <a:cs typeface="Times New Roman"/>
                <a:sym typeface="Times New Roman"/>
              </a:rPr>
              <a:t>The standard cross-sectional shapes for files are flat square, triangular, round, and half-round as shown in fig.35. The half-round file in</a:t>
            </a:r>
            <a:endParaRPr sz="1200">
              <a:latin typeface="Times New Roman"/>
              <a:ea typeface="Times New Roman"/>
              <a:cs typeface="Times New Roman"/>
              <a:sym typeface="Times New Roman"/>
            </a:endParaRPr>
          </a:p>
          <a:p>
            <a:pPr indent="0" lvl="0" marL="875030" marR="5080" rtl="0" algn="just">
              <a:lnSpc>
                <a:spcPct val="143800"/>
              </a:lnSpc>
              <a:spcBef>
                <a:spcPts val="10"/>
              </a:spcBef>
              <a:spcAft>
                <a:spcPts val="0"/>
              </a:spcAft>
              <a:buNone/>
            </a:pPr>
            <a:r>
              <a:rPr lang="en-US" sz="1200">
                <a:latin typeface="Times New Roman"/>
                <a:ea typeface="Times New Roman"/>
                <a:cs typeface="Times New Roman"/>
                <a:sym typeface="Times New Roman"/>
              </a:rPr>
              <a:t>actually a segment of a circle in cross section. A blunt file has the same cross section size throughout its length and taper file has a cross section that gradually narrows in width and thickness for one half length and taper file has a cross section that gradually narrows in width and thickness for one-half to two thirds of its length. Some flat files have a safe edge with no teeth.</a:t>
            </a:r>
            <a:endParaRPr sz="1200">
              <a:latin typeface="Times New Roman"/>
              <a:ea typeface="Times New Roman"/>
              <a:cs typeface="Times New Roman"/>
              <a:sym typeface="Times New Roman"/>
            </a:endParaRPr>
          </a:p>
        </p:txBody>
      </p:sp>
      <p:sp>
        <p:nvSpPr>
          <p:cNvPr id="286" name="Google Shape;286;p29"/>
          <p:cNvSpPr txBox="1"/>
          <p:nvPr/>
        </p:nvSpPr>
        <p:spPr>
          <a:xfrm>
            <a:off x="4693528" y="5309751"/>
            <a:ext cx="2357176"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Fig. 36 Blunt and taper file</a:t>
            </a:r>
            <a:endParaRPr sz="1200">
              <a:latin typeface="Times New Roman"/>
              <a:ea typeface="Times New Roman"/>
              <a:cs typeface="Times New Roman"/>
              <a:sym typeface="Times New Roman"/>
            </a:endParaRPr>
          </a:p>
        </p:txBody>
      </p:sp>
      <p:sp>
        <p:nvSpPr>
          <p:cNvPr id="287" name="Google Shape;287;p29"/>
          <p:cNvSpPr txBox="1"/>
          <p:nvPr/>
        </p:nvSpPr>
        <p:spPr>
          <a:xfrm>
            <a:off x="701589" y="5475788"/>
            <a:ext cx="9131590" cy="1849224"/>
          </a:xfrm>
          <a:prstGeom prst="rect">
            <a:avLst/>
          </a:prstGeom>
          <a:noFill/>
          <a:ln>
            <a:noFill/>
          </a:ln>
        </p:spPr>
        <p:txBody>
          <a:bodyPr anchorCtr="0" anchor="t" bIns="0" lIns="0" spcFirstLastPara="1" rIns="0" wrap="square" tIns="12700">
            <a:spAutoFit/>
          </a:bodyPr>
          <a:lstStyle/>
          <a:p>
            <a:pPr indent="0" lvl="0" marL="20320" rtl="0" algn="l">
              <a:lnSpc>
                <a:spcPct val="100000"/>
              </a:lnSpc>
              <a:spcBef>
                <a:spcPts val="0"/>
              </a:spcBef>
              <a:spcAft>
                <a:spcPts val="0"/>
              </a:spcAft>
              <a:buNone/>
            </a:pPr>
            <a:r>
              <a:rPr b="1" lang="en-US" sz="1200">
                <a:latin typeface="Times New Roman"/>
                <a:ea typeface="Times New Roman"/>
                <a:cs typeface="Times New Roman"/>
                <a:sym typeface="Times New Roman"/>
              </a:rPr>
              <a:t>According to the type of cut:</a:t>
            </a:r>
            <a:endParaRPr sz="1200">
              <a:latin typeface="Times New Roman"/>
              <a:ea typeface="Times New Roman"/>
              <a:cs typeface="Times New Roman"/>
              <a:sym typeface="Times New Roman"/>
            </a:endParaRPr>
          </a:p>
          <a:p>
            <a:pPr indent="0" lvl="0" marL="12700" marR="74295" rtl="0" algn="l">
              <a:lnSpc>
                <a:spcPct val="145000"/>
              </a:lnSpc>
              <a:spcBef>
                <a:spcPts val="430"/>
              </a:spcBef>
              <a:spcAft>
                <a:spcPts val="0"/>
              </a:spcAft>
              <a:buNone/>
            </a:pPr>
            <a:r>
              <a:rPr lang="en-US" sz="1200">
                <a:latin typeface="Times New Roman"/>
                <a:ea typeface="Times New Roman"/>
                <a:cs typeface="Times New Roman"/>
                <a:sym typeface="Times New Roman"/>
              </a:rPr>
              <a:t>The cut of a file describes the shape of the shape of the teeth. The basic tooth types are singe-cut, double cut, rasp-cut and curved-tooth as illustrated in fig.37.</a:t>
            </a:r>
            <a:endParaRPr sz="1200">
              <a:latin typeface="Times New Roman"/>
              <a:ea typeface="Times New Roman"/>
              <a:cs typeface="Times New Roman"/>
              <a:sym typeface="Times New Roman"/>
            </a:endParaRPr>
          </a:p>
          <a:p>
            <a:pPr indent="0" lvl="0" marL="0" rtl="0" algn="l">
              <a:lnSpc>
                <a:spcPct val="100000"/>
              </a:lnSpc>
              <a:spcBef>
                <a:spcPts val="640"/>
              </a:spcBef>
              <a:spcAft>
                <a:spcPts val="0"/>
              </a:spcAft>
              <a:buNone/>
            </a:pPr>
            <a:r>
              <a:t/>
            </a:r>
            <a:endParaRPr sz="1200">
              <a:latin typeface="Times New Roman"/>
              <a:ea typeface="Times New Roman"/>
              <a:cs typeface="Times New Roman"/>
              <a:sym typeface="Times New Roman"/>
            </a:endParaRPr>
          </a:p>
          <a:p>
            <a:pPr indent="0" lvl="0" marL="875030" marR="5080" rtl="0" algn="just">
              <a:lnSpc>
                <a:spcPct val="144600"/>
              </a:lnSpc>
              <a:spcBef>
                <a:spcPts val="0"/>
              </a:spcBef>
              <a:spcAft>
                <a:spcPts val="0"/>
              </a:spcAft>
              <a:buNone/>
            </a:pPr>
            <a:r>
              <a:rPr b="1" lang="en-US" sz="1200">
                <a:latin typeface="Times New Roman"/>
                <a:ea typeface="Times New Roman"/>
                <a:cs typeface="Times New Roman"/>
                <a:sym typeface="Times New Roman"/>
              </a:rPr>
              <a:t>Single-cut files: </a:t>
            </a:r>
            <a:r>
              <a:rPr lang="en-US" sz="1200">
                <a:latin typeface="Times New Roman"/>
                <a:ea typeface="Times New Roman"/>
                <a:cs typeface="Times New Roman"/>
                <a:sym typeface="Times New Roman"/>
              </a:rPr>
              <a:t>Single-cut files have series of parallel individual teeth that extend at an angle across the face of the file. The angle of the cut to the longitudinal axis may vary between 45degree and 85degree. Single-cut files are used with light pressure to produce a</a:t>
            </a:r>
            <a:endParaRPr sz="12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0" name="Shape 60"/>
        <p:cNvGrpSpPr/>
        <p:nvPr/>
      </p:nvGrpSpPr>
      <p:grpSpPr>
        <a:xfrm>
          <a:off x="0" y="0"/>
          <a:ext cx="0" cy="0"/>
          <a:chOff x="0" y="0"/>
          <a:chExt cx="0" cy="0"/>
        </a:xfrm>
      </p:grpSpPr>
      <p:sp>
        <p:nvSpPr>
          <p:cNvPr id="61" name="Google Shape;61;p3"/>
          <p:cNvSpPr txBox="1"/>
          <p:nvPr/>
        </p:nvSpPr>
        <p:spPr>
          <a:xfrm>
            <a:off x="466768" y="631050"/>
            <a:ext cx="9698893" cy="6232475"/>
          </a:xfrm>
          <a:prstGeom prst="rect">
            <a:avLst/>
          </a:prstGeom>
          <a:noFill/>
          <a:ln cap="flat" cmpd="sng" w="9525">
            <a:solidFill>
              <a:srgbClr val="000000"/>
            </a:solidFill>
            <a:prstDash val="solid"/>
            <a:round/>
            <a:headEnd len="sm" w="sm" type="none"/>
            <a:tailEnd len="sm" w="sm" type="none"/>
          </a:ln>
        </p:spPr>
        <p:txBody>
          <a:bodyPr anchorCtr="0" anchor="t" bIns="0" lIns="0" spcFirstLastPara="1" rIns="0" wrap="square" tIns="0">
            <a:spAutoFit/>
          </a:bodyPr>
          <a:lstStyle/>
          <a:p>
            <a:pPr indent="0" lvl="0" marL="0" rtl="0" algn="l">
              <a:lnSpc>
                <a:spcPct val="100000"/>
              </a:lnSpc>
              <a:spcBef>
                <a:spcPts val="0"/>
              </a:spcBef>
              <a:spcAft>
                <a:spcPts val="0"/>
              </a:spcAft>
              <a:buNone/>
            </a:pPr>
            <a:r>
              <a:t/>
            </a:r>
            <a:endParaRPr sz="1100">
              <a:latin typeface="Times New Roman"/>
              <a:ea typeface="Times New Roman"/>
              <a:cs typeface="Times New Roman"/>
              <a:sym typeface="Times New Roman"/>
            </a:endParaRPr>
          </a:p>
          <a:p>
            <a:pPr indent="0" lvl="0" marL="0" rtl="0" algn="l">
              <a:lnSpc>
                <a:spcPct val="150000"/>
              </a:lnSpc>
              <a:spcBef>
                <a:spcPts val="1085"/>
              </a:spcBef>
              <a:spcAft>
                <a:spcPts val="0"/>
              </a:spcAft>
              <a:buNone/>
            </a:pPr>
            <a:r>
              <a:t/>
            </a:r>
            <a:endParaRPr sz="1600">
              <a:latin typeface="Times New Roman"/>
              <a:ea typeface="Times New Roman"/>
              <a:cs typeface="Times New Roman"/>
              <a:sym typeface="Times New Roman"/>
            </a:endParaRPr>
          </a:p>
          <a:p>
            <a:pPr indent="0" lvl="0" marL="76200" rtl="0" algn="l">
              <a:lnSpc>
                <a:spcPct val="150000"/>
              </a:lnSpc>
              <a:spcBef>
                <a:spcPts val="5"/>
              </a:spcBef>
              <a:spcAft>
                <a:spcPts val="0"/>
              </a:spcAft>
              <a:buNone/>
            </a:pPr>
            <a:r>
              <a:rPr b="1" lang="en-US" sz="1600">
                <a:latin typeface="Times New Roman"/>
                <a:ea typeface="Times New Roman"/>
                <a:cs typeface="Times New Roman"/>
                <a:sym typeface="Times New Roman"/>
              </a:rPr>
              <a:t>Course Outcomes: </a:t>
            </a:r>
            <a:r>
              <a:rPr lang="en-US" sz="1600">
                <a:latin typeface="Times New Roman"/>
                <a:ea typeface="Times New Roman"/>
                <a:cs typeface="Times New Roman"/>
                <a:sym typeface="Times New Roman"/>
              </a:rPr>
              <a:t>At the end of the course, the student will be able to:</a:t>
            </a:r>
            <a:endParaRPr sz="16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600">
              <a:latin typeface="Times New Roman"/>
              <a:ea typeface="Times New Roman"/>
              <a:cs typeface="Times New Roman"/>
              <a:sym typeface="Times New Roman"/>
            </a:endParaRPr>
          </a:p>
          <a:p>
            <a:pPr indent="-570230" lvl="0" marL="871855" marR="316865" rtl="0" algn="l">
              <a:lnSpc>
                <a:spcPct val="150000"/>
              </a:lnSpc>
              <a:spcBef>
                <a:spcPts val="0"/>
              </a:spcBef>
              <a:spcAft>
                <a:spcPts val="0"/>
              </a:spcAft>
              <a:buNone/>
            </a:pPr>
            <a:r>
              <a:rPr lang="en-US" sz="1600">
                <a:latin typeface="Times New Roman"/>
                <a:ea typeface="Times New Roman"/>
                <a:cs typeface="Times New Roman"/>
                <a:sym typeface="Times New Roman"/>
              </a:rPr>
              <a:t>CO1: To read working drawings, understand operational symbols and execute machining operations. Prepare fitting models according to drawings using hand tools- V-block, marking gauge, files, hack saw, drills</a:t>
            </a:r>
            <a:endParaRPr sz="1600">
              <a:latin typeface="Times New Roman"/>
              <a:ea typeface="Times New Roman"/>
              <a:cs typeface="Times New Roman"/>
              <a:sym typeface="Times New Roman"/>
            </a:endParaRPr>
          </a:p>
          <a:p>
            <a:pPr indent="0" lvl="0" marL="301625" rtl="0" algn="l">
              <a:lnSpc>
                <a:spcPct val="150000"/>
              </a:lnSpc>
              <a:spcBef>
                <a:spcPts val="0"/>
              </a:spcBef>
              <a:spcAft>
                <a:spcPts val="0"/>
              </a:spcAft>
              <a:buNone/>
            </a:pPr>
            <a:r>
              <a:rPr lang="en-US" sz="1600">
                <a:latin typeface="Times New Roman"/>
                <a:ea typeface="Times New Roman"/>
                <a:cs typeface="Times New Roman"/>
                <a:sym typeface="Times New Roman"/>
              </a:rPr>
              <a:t>etc.</a:t>
            </a:r>
            <a:endParaRPr sz="1600">
              <a:latin typeface="Times New Roman"/>
              <a:ea typeface="Times New Roman"/>
              <a:cs typeface="Times New Roman"/>
              <a:sym typeface="Times New Roman"/>
            </a:endParaRPr>
          </a:p>
          <a:p>
            <a:pPr indent="-317499" lvl="0" marL="617220" marR="559435" rtl="0" algn="just">
              <a:lnSpc>
                <a:spcPct val="150000"/>
              </a:lnSpc>
              <a:spcBef>
                <a:spcPts val="25"/>
              </a:spcBef>
              <a:spcAft>
                <a:spcPts val="0"/>
              </a:spcAft>
              <a:buNone/>
            </a:pPr>
            <a:r>
              <a:t/>
            </a:r>
            <a:endParaRPr sz="1600">
              <a:latin typeface="Times New Roman"/>
              <a:ea typeface="Times New Roman"/>
              <a:cs typeface="Times New Roman"/>
              <a:sym typeface="Times New Roman"/>
            </a:endParaRPr>
          </a:p>
          <a:p>
            <a:pPr indent="-317499" lvl="0" marL="617220" marR="559435" rtl="0" algn="just">
              <a:lnSpc>
                <a:spcPct val="150000"/>
              </a:lnSpc>
              <a:spcBef>
                <a:spcPts val="25"/>
              </a:spcBef>
              <a:spcAft>
                <a:spcPts val="0"/>
              </a:spcAft>
              <a:buNone/>
            </a:pPr>
            <a:r>
              <a:rPr lang="en-US" sz="1600">
                <a:latin typeface="Times New Roman"/>
                <a:ea typeface="Times New Roman"/>
                <a:cs typeface="Times New Roman"/>
                <a:sym typeface="Times New Roman"/>
              </a:rPr>
              <a:t>CO2: Understand integral parts of lathe, shaping and milling machines and various accessories and attachments used. Select cutting parameters like cutting speed, feed, depth of cut, and tooling for various machining operations.</a:t>
            </a:r>
            <a:endParaRPr sz="1600">
              <a:latin typeface="Times New Roman"/>
              <a:ea typeface="Times New Roman"/>
              <a:cs typeface="Times New Roman"/>
              <a:sym typeface="Times New Roman"/>
            </a:endParaRPr>
          </a:p>
          <a:p>
            <a:pPr indent="-317499" lvl="0" marL="617220" marR="60325" rtl="0" algn="just">
              <a:lnSpc>
                <a:spcPct val="150000"/>
              </a:lnSpc>
              <a:spcBef>
                <a:spcPts val="45"/>
              </a:spcBef>
              <a:spcAft>
                <a:spcPts val="0"/>
              </a:spcAft>
              <a:buNone/>
            </a:pPr>
            <a:r>
              <a:t/>
            </a:r>
            <a:endParaRPr sz="1600">
              <a:latin typeface="Times New Roman"/>
              <a:ea typeface="Times New Roman"/>
              <a:cs typeface="Times New Roman"/>
              <a:sym typeface="Times New Roman"/>
            </a:endParaRPr>
          </a:p>
          <a:p>
            <a:pPr indent="-317499" lvl="0" marL="617220" marR="60325" rtl="0" algn="just">
              <a:lnSpc>
                <a:spcPct val="150000"/>
              </a:lnSpc>
              <a:spcBef>
                <a:spcPts val="45"/>
              </a:spcBef>
              <a:spcAft>
                <a:spcPts val="0"/>
              </a:spcAft>
              <a:buNone/>
            </a:pPr>
            <a:r>
              <a:rPr lang="en-US" sz="1600">
                <a:latin typeface="Times New Roman"/>
                <a:ea typeface="Times New Roman"/>
                <a:cs typeface="Times New Roman"/>
                <a:sym typeface="Times New Roman"/>
              </a:rPr>
              <a:t>CO3: Perform cylindrical turning operations such as plain turning, taper turning, step turning, thread Cutting, facing, knurling, internal thread cutting, eccentric turning and estimate cutting time.</a:t>
            </a:r>
            <a:endParaRPr sz="1600">
              <a:latin typeface="Times New Roman"/>
              <a:ea typeface="Times New Roman"/>
              <a:cs typeface="Times New Roman"/>
              <a:sym typeface="Times New Roman"/>
            </a:endParaRPr>
          </a:p>
          <a:p>
            <a:pPr indent="0" lvl="0" marL="281940" rtl="0" algn="just">
              <a:lnSpc>
                <a:spcPct val="150000"/>
              </a:lnSpc>
              <a:spcBef>
                <a:spcPts val="0"/>
              </a:spcBef>
              <a:spcAft>
                <a:spcPts val="0"/>
              </a:spcAft>
              <a:buNone/>
            </a:pPr>
            <a:r>
              <a:t/>
            </a:r>
            <a:endParaRPr sz="1600">
              <a:latin typeface="Times New Roman"/>
              <a:ea typeface="Times New Roman"/>
              <a:cs typeface="Times New Roman"/>
              <a:sym typeface="Times New Roman"/>
            </a:endParaRPr>
          </a:p>
          <a:p>
            <a:pPr indent="0" lvl="0" marL="281940" rtl="0" algn="just">
              <a:lnSpc>
                <a:spcPct val="150000"/>
              </a:lnSpc>
              <a:spcBef>
                <a:spcPts val="0"/>
              </a:spcBef>
              <a:spcAft>
                <a:spcPts val="0"/>
              </a:spcAft>
              <a:buNone/>
            </a:pPr>
            <a:r>
              <a:rPr lang="en-US" sz="1600">
                <a:latin typeface="Times New Roman"/>
                <a:ea typeface="Times New Roman"/>
                <a:cs typeface="Times New Roman"/>
                <a:sym typeface="Times New Roman"/>
              </a:rPr>
              <a:t>CO4: Perform machining operations such as plain shaping, inclined shaping, keyway cutting, Indexing and</a:t>
            </a:r>
            <a:endParaRPr sz="1600">
              <a:latin typeface="Times New Roman"/>
              <a:ea typeface="Times New Roman"/>
              <a:cs typeface="Times New Roman"/>
              <a:sym typeface="Times New Roman"/>
            </a:endParaRPr>
          </a:p>
          <a:p>
            <a:pPr indent="0" lvl="0" marL="581025" rtl="0" algn="just">
              <a:lnSpc>
                <a:spcPct val="150000"/>
              </a:lnSpc>
              <a:spcBef>
                <a:spcPts val="105"/>
              </a:spcBef>
              <a:spcAft>
                <a:spcPts val="0"/>
              </a:spcAft>
              <a:buNone/>
            </a:pPr>
            <a:r>
              <a:rPr lang="en-US" sz="1600">
                <a:latin typeface="Times New Roman"/>
                <a:ea typeface="Times New Roman"/>
                <a:cs typeface="Times New Roman"/>
                <a:sym typeface="Times New Roman"/>
              </a:rPr>
              <a:t>Gear cutting and estimate cutting time.</a:t>
            </a:r>
            <a:endParaRPr sz="1600">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1" name="Shape 291"/>
        <p:cNvGrpSpPr/>
        <p:nvPr/>
      </p:nvGrpSpPr>
      <p:grpSpPr>
        <a:xfrm>
          <a:off x="0" y="0"/>
          <a:ext cx="0" cy="0"/>
          <a:chOff x="0" y="0"/>
          <a:chExt cx="0" cy="0"/>
        </a:xfrm>
      </p:grpSpPr>
      <p:pic>
        <p:nvPicPr>
          <p:cNvPr id="292" name="Google Shape;292;p30"/>
          <p:cNvPicPr preferRelativeResize="0"/>
          <p:nvPr/>
        </p:nvPicPr>
        <p:blipFill rotWithShape="1">
          <a:blip r:embed="rId3">
            <a:alphaModFix/>
          </a:blip>
          <a:srcRect b="0" l="0" r="0" t="0"/>
          <a:stretch/>
        </p:blipFill>
        <p:spPr>
          <a:xfrm>
            <a:off x="1466416" y="2091650"/>
            <a:ext cx="8240242" cy="873266"/>
          </a:xfrm>
          <a:prstGeom prst="rect">
            <a:avLst/>
          </a:prstGeom>
          <a:noFill/>
          <a:ln>
            <a:noFill/>
          </a:ln>
        </p:spPr>
      </p:pic>
      <p:sp>
        <p:nvSpPr>
          <p:cNvPr id="293" name="Google Shape;293;p30"/>
          <p:cNvSpPr txBox="1"/>
          <p:nvPr/>
        </p:nvSpPr>
        <p:spPr>
          <a:xfrm>
            <a:off x="1311275" y="554215"/>
            <a:ext cx="7915302" cy="1081130"/>
          </a:xfrm>
          <a:prstGeom prst="rect">
            <a:avLst/>
          </a:prstGeom>
          <a:noFill/>
          <a:ln>
            <a:noFill/>
          </a:ln>
        </p:spPr>
        <p:txBody>
          <a:bodyPr anchorCtr="0" anchor="t" bIns="0" lIns="0" spcFirstLastPara="1" rIns="0" wrap="square" tIns="97775">
            <a:spAutoFit/>
          </a:bodyPr>
          <a:lstStyle/>
          <a:p>
            <a:pPr indent="0" lvl="0" marL="12700" rtl="0" algn="just">
              <a:lnSpc>
                <a:spcPct val="100000"/>
              </a:lnSpc>
              <a:spcBef>
                <a:spcPts val="0"/>
              </a:spcBef>
              <a:spcAft>
                <a:spcPts val="0"/>
              </a:spcAft>
              <a:buNone/>
            </a:pPr>
            <a:r>
              <a:rPr lang="en-US" sz="1200">
                <a:latin typeface="Times New Roman"/>
                <a:ea typeface="Times New Roman"/>
                <a:cs typeface="Times New Roman"/>
                <a:sym typeface="Times New Roman"/>
              </a:rPr>
              <a:t>smooth surface finish.</a:t>
            </a:r>
            <a:endParaRPr sz="1200">
              <a:latin typeface="Times New Roman"/>
              <a:ea typeface="Times New Roman"/>
              <a:cs typeface="Times New Roman"/>
              <a:sym typeface="Times New Roman"/>
            </a:endParaRPr>
          </a:p>
          <a:p>
            <a:pPr indent="0" lvl="0" marL="12700" marR="5080" rtl="0" algn="just">
              <a:lnSpc>
                <a:spcPct val="143900"/>
              </a:lnSpc>
              <a:spcBef>
                <a:spcPts val="40"/>
              </a:spcBef>
              <a:spcAft>
                <a:spcPts val="0"/>
              </a:spcAft>
              <a:buNone/>
            </a:pPr>
            <a:r>
              <a:rPr b="1" lang="en-US" sz="1200">
                <a:latin typeface="Times New Roman"/>
                <a:ea typeface="Times New Roman"/>
                <a:cs typeface="Times New Roman"/>
                <a:sym typeface="Times New Roman"/>
              </a:rPr>
              <a:t>Double-cut files: </a:t>
            </a:r>
            <a:r>
              <a:rPr lang="en-US" sz="1200">
                <a:latin typeface="Times New Roman"/>
                <a:ea typeface="Times New Roman"/>
                <a:cs typeface="Times New Roman"/>
                <a:sym typeface="Times New Roman"/>
              </a:rPr>
              <a:t>Double-cut files have two series of diagonal rows of teeth that cross each other on the face. The deep cut is at 70 degree to 80 degree angle to the longitudinal axis of the file, and the shallower cut is at about 110 degree angle to the deep cut. These files are used for fast metal removal and where a rough finish is permissible.</a:t>
            </a:r>
            <a:endParaRPr sz="1200">
              <a:latin typeface="Times New Roman"/>
              <a:ea typeface="Times New Roman"/>
              <a:cs typeface="Times New Roman"/>
              <a:sym typeface="Times New Roman"/>
            </a:endParaRPr>
          </a:p>
        </p:txBody>
      </p:sp>
      <p:sp>
        <p:nvSpPr>
          <p:cNvPr id="294" name="Google Shape;294;p30"/>
          <p:cNvSpPr txBox="1"/>
          <p:nvPr/>
        </p:nvSpPr>
        <p:spPr>
          <a:xfrm>
            <a:off x="1477858" y="3327400"/>
            <a:ext cx="7920687" cy="2937151"/>
          </a:xfrm>
          <a:prstGeom prst="rect">
            <a:avLst/>
          </a:prstGeom>
          <a:noFill/>
          <a:ln>
            <a:noFill/>
          </a:ln>
        </p:spPr>
        <p:txBody>
          <a:bodyPr anchorCtr="0" anchor="t" bIns="0" lIns="0" spcFirstLastPara="1" rIns="0" wrap="square" tIns="90150">
            <a:spAutoFit/>
          </a:bodyPr>
          <a:lstStyle/>
          <a:p>
            <a:pPr indent="0" lvl="0" marL="2266315" rtl="0" algn="just">
              <a:lnSpc>
                <a:spcPct val="100000"/>
              </a:lnSpc>
              <a:spcBef>
                <a:spcPts val="0"/>
              </a:spcBef>
              <a:spcAft>
                <a:spcPts val="0"/>
              </a:spcAft>
              <a:buNone/>
            </a:pPr>
            <a:r>
              <a:rPr lang="en-US" sz="1200">
                <a:latin typeface="Times New Roman"/>
                <a:ea typeface="Times New Roman"/>
                <a:cs typeface="Times New Roman"/>
                <a:sym typeface="Times New Roman"/>
              </a:rPr>
              <a:t>Fig. 37 Types of cut</a:t>
            </a:r>
            <a:endParaRPr sz="1200">
              <a:latin typeface="Times New Roman"/>
              <a:ea typeface="Times New Roman"/>
              <a:cs typeface="Times New Roman"/>
              <a:sym typeface="Times New Roman"/>
            </a:endParaRPr>
          </a:p>
          <a:p>
            <a:pPr indent="0" lvl="0" marL="12700" rtl="0" algn="just">
              <a:lnSpc>
                <a:spcPct val="100000"/>
              </a:lnSpc>
              <a:spcBef>
                <a:spcPts val="610"/>
              </a:spcBef>
              <a:spcAft>
                <a:spcPts val="0"/>
              </a:spcAft>
              <a:buNone/>
            </a:pPr>
            <a:r>
              <a:rPr b="1" lang="en-US" sz="1200">
                <a:latin typeface="Times New Roman"/>
                <a:ea typeface="Times New Roman"/>
                <a:cs typeface="Times New Roman"/>
                <a:sym typeface="Times New Roman"/>
              </a:rPr>
              <a:t>Rasp-cut files: </a:t>
            </a:r>
            <a:r>
              <a:rPr lang="en-US" sz="1200">
                <a:latin typeface="Times New Roman"/>
                <a:ea typeface="Times New Roman"/>
                <a:cs typeface="Times New Roman"/>
                <a:sym typeface="Times New Roman"/>
              </a:rPr>
              <a:t>Rasp-cut files have a series of individual teeth cut by a sharp and narrow</a:t>
            </a:r>
            <a:endParaRPr sz="1200">
              <a:latin typeface="Times New Roman"/>
              <a:ea typeface="Times New Roman"/>
              <a:cs typeface="Times New Roman"/>
              <a:sym typeface="Times New Roman"/>
            </a:endParaRPr>
          </a:p>
          <a:p>
            <a:pPr indent="0" lvl="0" marL="12700" marR="18415" rtl="0" algn="just">
              <a:lnSpc>
                <a:spcPct val="143300"/>
              </a:lnSpc>
              <a:spcBef>
                <a:spcPts val="15"/>
              </a:spcBef>
              <a:spcAft>
                <a:spcPts val="0"/>
              </a:spcAft>
              <a:buNone/>
            </a:pPr>
            <a:r>
              <a:rPr lang="en-US" sz="1200">
                <a:latin typeface="Times New Roman"/>
                <a:ea typeface="Times New Roman"/>
                <a:cs typeface="Times New Roman"/>
                <a:sym typeface="Times New Roman"/>
              </a:rPr>
              <a:t>punch like cutting chisel. These files are used for rapid removal of soft materials such as aluminum, lead, wood, and leather.</a:t>
            </a:r>
            <a:endParaRPr sz="1200">
              <a:latin typeface="Times New Roman"/>
              <a:ea typeface="Times New Roman"/>
              <a:cs typeface="Times New Roman"/>
              <a:sym typeface="Times New Roman"/>
            </a:endParaRPr>
          </a:p>
          <a:p>
            <a:pPr indent="0" lvl="0" marL="12700" marR="5080" rtl="0" algn="just">
              <a:lnSpc>
                <a:spcPct val="143600"/>
              </a:lnSpc>
              <a:spcBef>
                <a:spcPts val="45"/>
              </a:spcBef>
              <a:spcAft>
                <a:spcPts val="0"/>
              </a:spcAft>
              <a:buNone/>
            </a:pPr>
            <a:r>
              <a:rPr b="1" lang="en-US" sz="1200">
                <a:latin typeface="Times New Roman"/>
                <a:ea typeface="Times New Roman"/>
                <a:cs typeface="Times New Roman"/>
                <a:sym typeface="Times New Roman"/>
              </a:rPr>
              <a:t>Curved-tooth files: </a:t>
            </a:r>
            <a:r>
              <a:rPr lang="en-US" sz="1200">
                <a:latin typeface="Times New Roman"/>
                <a:ea typeface="Times New Roman"/>
                <a:cs typeface="Times New Roman"/>
                <a:sym typeface="Times New Roman"/>
              </a:rPr>
              <a:t>In curved tooth files, the curved teeth are milled and have a larger opening between the teeth to accommodate heavy chips. The curved-tooth files are ideal for filling aluminum, and lead because of rapid metal removal and the self-cleaning action of the curved teeth.</a:t>
            </a:r>
            <a:endParaRPr sz="1200">
              <a:latin typeface="Times New Roman"/>
              <a:ea typeface="Times New Roman"/>
              <a:cs typeface="Times New Roman"/>
              <a:sym typeface="Times New Roman"/>
            </a:endParaRPr>
          </a:p>
          <a:p>
            <a:pPr indent="0" lvl="0" marL="0" rtl="0" algn="l">
              <a:lnSpc>
                <a:spcPct val="100000"/>
              </a:lnSpc>
              <a:spcBef>
                <a:spcPts val="710"/>
              </a:spcBef>
              <a:spcAft>
                <a:spcPts val="0"/>
              </a:spcAft>
              <a:buNone/>
            </a:pPr>
            <a:r>
              <a:t/>
            </a:r>
            <a:endParaRPr sz="1200">
              <a:latin typeface="Times New Roman"/>
              <a:ea typeface="Times New Roman"/>
              <a:cs typeface="Times New Roman"/>
              <a:sym typeface="Times New Roman"/>
            </a:endParaRPr>
          </a:p>
          <a:p>
            <a:pPr indent="0" lvl="0" marL="12700" marR="13334" rtl="0" algn="just">
              <a:lnSpc>
                <a:spcPct val="143800"/>
              </a:lnSpc>
              <a:spcBef>
                <a:spcPts val="0"/>
              </a:spcBef>
              <a:spcAft>
                <a:spcPts val="0"/>
              </a:spcAft>
              <a:buNone/>
            </a:pPr>
            <a:r>
              <a:rPr b="1" lang="en-US" sz="1200">
                <a:latin typeface="Times New Roman"/>
                <a:ea typeface="Times New Roman"/>
                <a:cs typeface="Times New Roman"/>
                <a:sym typeface="Times New Roman"/>
              </a:rPr>
              <a:t>According to grades of cut: </a:t>
            </a:r>
            <a:r>
              <a:rPr lang="en-US" sz="1200">
                <a:latin typeface="Times New Roman"/>
                <a:ea typeface="Times New Roman"/>
                <a:cs typeface="Times New Roman"/>
                <a:sym typeface="Times New Roman"/>
              </a:rPr>
              <a:t>The grade or coarseness of a file is and indication of the spacing of the teeth. Files may be cut with teeth of the following grades. Rough file having 8 teeth per cm, coarse file having l0teeth per cm, Bastard file having l2teeth per cm, second-cut file having l6teeth per cm, smooth file having 20 to 24 teeth per cm, and dead smooth file having 40 or more teeth per cm. For general machine shop work, bastard, second-cut and smooth files are most frequently used.</a:t>
            </a:r>
            <a:endParaRPr sz="1200">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8" name="Shape 298"/>
        <p:cNvGrpSpPr/>
        <p:nvPr/>
      </p:nvGrpSpPr>
      <p:grpSpPr>
        <a:xfrm>
          <a:off x="0" y="0"/>
          <a:ext cx="0" cy="0"/>
          <a:chOff x="0" y="0"/>
          <a:chExt cx="0" cy="0"/>
        </a:xfrm>
      </p:grpSpPr>
      <p:pic>
        <p:nvPicPr>
          <p:cNvPr id="299" name="Google Shape;299;p31"/>
          <p:cNvPicPr preferRelativeResize="0"/>
          <p:nvPr/>
        </p:nvPicPr>
        <p:blipFill rotWithShape="1">
          <a:blip r:embed="rId3">
            <a:alphaModFix/>
          </a:blip>
          <a:srcRect b="0" l="0" r="0" t="0"/>
          <a:stretch/>
        </p:blipFill>
        <p:spPr>
          <a:xfrm>
            <a:off x="3822826" y="3981843"/>
            <a:ext cx="3281017" cy="801032"/>
          </a:xfrm>
          <a:prstGeom prst="rect">
            <a:avLst/>
          </a:prstGeom>
          <a:noFill/>
          <a:ln>
            <a:noFill/>
          </a:ln>
        </p:spPr>
      </p:pic>
      <p:pic>
        <p:nvPicPr>
          <p:cNvPr id="300" name="Google Shape;300;p31"/>
          <p:cNvPicPr preferRelativeResize="0"/>
          <p:nvPr/>
        </p:nvPicPr>
        <p:blipFill rotWithShape="1">
          <a:blip r:embed="rId4">
            <a:alphaModFix/>
          </a:blip>
          <a:srcRect b="0" l="0" r="0" t="0"/>
          <a:stretch/>
        </p:blipFill>
        <p:spPr>
          <a:xfrm>
            <a:off x="2464611" y="5471147"/>
            <a:ext cx="6032074" cy="1275399"/>
          </a:xfrm>
          <a:prstGeom prst="rect">
            <a:avLst/>
          </a:prstGeom>
          <a:noFill/>
          <a:ln>
            <a:noFill/>
          </a:ln>
        </p:spPr>
      </p:pic>
      <p:sp>
        <p:nvSpPr>
          <p:cNvPr id="301" name="Google Shape;301;p31"/>
          <p:cNvSpPr txBox="1"/>
          <p:nvPr/>
        </p:nvSpPr>
        <p:spPr>
          <a:xfrm>
            <a:off x="701588" y="548969"/>
            <a:ext cx="9132488" cy="3498778"/>
          </a:xfrm>
          <a:prstGeom prst="rect">
            <a:avLst/>
          </a:prstGeom>
          <a:noFill/>
          <a:ln>
            <a:noFill/>
          </a:ln>
        </p:spPr>
        <p:txBody>
          <a:bodyPr anchorCtr="0" anchor="t" bIns="0" lIns="0" spcFirstLastPara="1" rIns="0" wrap="square" tIns="13325">
            <a:spAutoFit/>
          </a:bodyPr>
          <a:lstStyle/>
          <a:p>
            <a:pPr indent="0" lvl="0" marL="875030" marR="6985" rtl="0" algn="just">
              <a:lnSpc>
                <a:spcPct val="144700"/>
              </a:lnSpc>
              <a:spcBef>
                <a:spcPts val="0"/>
              </a:spcBef>
              <a:spcAft>
                <a:spcPts val="0"/>
              </a:spcAft>
              <a:buNone/>
            </a:pPr>
            <a:r>
              <a:rPr lang="en-US" sz="1200">
                <a:latin typeface="Times New Roman"/>
                <a:ea typeface="Times New Roman"/>
                <a:cs typeface="Times New Roman"/>
                <a:sym typeface="Times New Roman"/>
              </a:rPr>
              <a:t>file and retain its contact with the work. The various filing methods are given below: </a:t>
            </a:r>
            <a:r>
              <a:rPr b="1" lang="en-US" sz="1200">
                <a:latin typeface="Times New Roman"/>
                <a:ea typeface="Times New Roman"/>
                <a:cs typeface="Times New Roman"/>
                <a:sym typeface="Times New Roman"/>
              </a:rPr>
              <a:t>According to the length of file: </a:t>
            </a:r>
            <a:r>
              <a:rPr lang="en-US" sz="1200">
                <a:latin typeface="Times New Roman"/>
                <a:ea typeface="Times New Roman"/>
                <a:cs typeface="Times New Roman"/>
                <a:sym typeface="Times New Roman"/>
              </a:rPr>
              <a:t>The length of file is measured form the heel to point. Lengths between l00mm to 150mm are generally used for fine work, between 150mm to 200mm for medium work, and between 200 to 500 mm for heavy work.</a:t>
            </a:r>
            <a:endParaRPr sz="1200">
              <a:latin typeface="Times New Roman"/>
              <a:ea typeface="Times New Roman"/>
              <a:cs typeface="Times New Roman"/>
              <a:sym typeface="Times New Roman"/>
            </a:endParaRPr>
          </a:p>
          <a:p>
            <a:pPr indent="0" lvl="0" marL="1332230" rtl="0" algn="just">
              <a:lnSpc>
                <a:spcPct val="100000"/>
              </a:lnSpc>
              <a:spcBef>
                <a:spcPts val="660"/>
              </a:spcBef>
              <a:spcAft>
                <a:spcPts val="0"/>
              </a:spcAft>
              <a:buNone/>
            </a:pPr>
            <a:r>
              <a:rPr lang="en-US" sz="1200">
                <a:latin typeface="Times New Roman"/>
                <a:ea typeface="Times New Roman"/>
                <a:cs typeface="Times New Roman"/>
                <a:sym typeface="Times New Roman"/>
              </a:rPr>
              <a:t>Files are specified according to their length, grade, cut and shape.</a:t>
            </a:r>
            <a:endParaRPr sz="1200">
              <a:latin typeface="Times New Roman"/>
              <a:ea typeface="Times New Roman"/>
              <a:cs typeface="Times New Roman"/>
              <a:sym typeface="Times New Roman"/>
            </a:endParaRPr>
          </a:p>
          <a:p>
            <a:pPr indent="0" lvl="0" marL="12700" rtl="0" algn="just">
              <a:lnSpc>
                <a:spcPct val="100000"/>
              </a:lnSpc>
              <a:spcBef>
                <a:spcPts val="680"/>
              </a:spcBef>
              <a:spcAft>
                <a:spcPts val="0"/>
              </a:spcAft>
              <a:buNone/>
            </a:pPr>
            <a:r>
              <a:rPr b="1" lang="en-US" sz="1200">
                <a:latin typeface="Times New Roman"/>
                <a:ea typeface="Times New Roman"/>
                <a:cs typeface="Times New Roman"/>
                <a:sym typeface="Times New Roman"/>
              </a:rPr>
              <a:t>The art of filing</a:t>
            </a:r>
            <a:endParaRPr sz="1200">
              <a:latin typeface="Times New Roman"/>
              <a:ea typeface="Times New Roman"/>
              <a:cs typeface="Times New Roman"/>
              <a:sym typeface="Times New Roman"/>
            </a:endParaRPr>
          </a:p>
          <a:p>
            <a:pPr indent="457200" lvl="0" marL="875030" marR="15240" rtl="0" algn="just">
              <a:lnSpc>
                <a:spcPct val="171666"/>
              </a:lnSpc>
              <a:spcBef>
                <a:spcPts val="95"/>
              </a:spcBef>
              <a:spcAft>
                <a:spcPts val="0"/>
              </a:spcAft>
              <a:buNone/>
            </a:pPr>
            <a:r>
              <a:rPr lang="en-US" sz="1200">
                <a:latin typeface="Times New Roman"/>
                <a:ea typeface="Times New Roman"/>
                <a:cs typeface="Times New Roman"/>
                <a:sym typeface="Times New Roman"/>
              </a:rPr>
              <a:t>Filing is a method of removing small amounts of material from the work piece. The method of holding the file and the correct working height are important during filing. The height of the vice should be such that with a bent arm the elbow is at the same level as the</a:t>
            </a:r>
            <a:endParaRPr sz="1200">
              <a:latin typeface="Times New Roman"/>
              <a:ea typeface="Times New Roman"/>
              <a:cs typeface="Times New Roman"/>
              <a:sym typeface="Times New Roman"/>
            </a:endParaRPr>
          </a:p>
          <a:p>
            <a:pPr indent="0" lvl="0" marL="875030" rtl="0" algn="just">
              <a:lnSpc>
                <a:spcPct val="100000"/>
              </a:lnSpc>
              <a:spcBef>
                <a:spcPts val="470"/>
              </a:spcBef>
              <a:spcAft>
                <a:spcPts val="0"/>
              </a:spcAft>
              <a:buNone/>
            </a:pPr>
            <a:r>
              <a:rPr lang="en-US" sz="1200">
                <a:latin typeface="Times New Roman"/>
                <a:ea typeface="Times New Roman"/>
                <a:cs typeface="Times New Roman"/>
                <a:sym typeface="Times New Roman"/>
              </a:rPr>
              <a:t>top of the vise. The feet are well apart, left foot about 500mm in advance of the right.</a:t>
            </a:r>
            <a:endParaRPr sz="1200">
              <a:latin typeface="Times New Roman"/>
              <a:ea typeface="Times New Roman"/>
              <a:cs typeface="Times New Roman"/>
              <a:sym typeface="Times New Roman"/>
            </a:endParaRPr>
          </a:p>
          <a:p>
            <a:pPr indent="457200" lvl="0" marL="875030" marR="5080" rtl="0" algn="just">
              <a:lnSpc>
                <a:spcPct val="143700"/>
              </a:lnSpc>
              <a:spcBef>
                <a:spcPts val="30"/>
              </a:spcBef>
              <a:spcAft>
                <a:spcPts val="0"/>
              </a:spcAft>
              <a:buNone/>
            </a:pPr>
            <a:r>
              <a:rPr lang="en-US" sz="1200">
                <a:latin typeface="Times New Roman"/>
                <a:ea typeface="Times New Roman"/>
                <a:cs typeface="Times New Roman"/>
                <a:sym typeface="Times New Roman"/>
              </a:rPr>
              <a:t>Hold the file with the handle in the right hand and the tip of the file in the left hand. The file handle rests in the palm of the right hand, and the thumb is along the top of the handle. The pressure is applied first to the left hand at the beginning of the stroke, then later to both hands equally in the middle of the stroke, and finally to the right hand at the end of the stroke. On return stroke, relieve the pressure on the</a:t>
            </a:r>
            <a:endParaRPr sz="1200">
              <a:latin typeface="Times New Roman"/>
              <a:ea typeface="Times New Roman"/>
              <a:cs typeface="Times New Roman"/>
              <a:sym typeface="Times New Roman"/>
            </a:endParaRPr>
          </a:p>
        </p:txBody>
      </p:sp>
      <p:sp>
        <p:nvSpPr>
          <p:cNvPr id="302" name="Google Shape;302;p31"/>
          <p:cNvSpPr txBox="1"/>
          <p:nvPr/>
        </p:nvSpPr>
        <p:spPr>
          <a:xfrm>
            <a:off x="1920928" y="4603610"/>
            <a:ext cx="7899144" cy="544252"/>
          </a:xfrm>
          <a:prstGeom prst="rect">
            <a:avLst/>
          </a:prstGeom>
          <a:noFill/>
          <a:ln>
            <a:noFill/>
          </a:ln>
        </p:spPr>
        <p:txBody>
          <a:bodyPr anchorCtr="0" anchor="t" bIns="0" lIns="0" spcFirstLastPara="1" rIns="0" wrap="square" tIns="94600">
            <a:spAutoFit/>
          </a:bodyPr>
          <a:lstStyle/>
          <a:p>
            <a:pPr indent="0" lvl="0" marL="1690370" rtl="0" algn="l">
              <a:lnSpc>
                <a:spcPct val="100000"/>
              </a:lnSpc>
              <a:spcBef>
                <a:spcPts val="0"/>
              </a:spcBef>
              <a:spcAft>
                <a:spcPts val="0"/>
              </a:spcAft>
              <a:buNone/>
            </a:pPr>
            <a:r>
              <a:rPr lang="en-US" sz="1200">
                <a:latin typeface="Times New Roman"/>
                <a:ea typeface="Times New Roman"/>
                <a:cs typeface="Times New Roman"/>
                <a:sym typeface="Times New Roman"/>
              </a:rPr>
              <a:t>Fig.38 Cross sectional shapes of common files</a:t>
            </a:r>
            <a:endParaRPr sz="1200">
              <a:latin typeface="Times New Roman"/>
              <a:ea typeface="Times New Roman"/>
              <a:cs typeface="Times New Roman"/>
              <a:sym typeface="Times New Roman"/>
            </a:endParaRPr>
          </a:p>
          <a:p>
            <a:pPr indent="0" lvl="0" marL="12700" marR="5080" rtl="0" algn="l">
              <a:lnSpc>
                <a:spcPct val="143300"/>
              </a:lnSpc>
              <a:spcBef>
                <a:spcPts val="25"/>
              </a:spcBef>
              <a:spcAft>
                <a:spcPts val="0"/>
              </a:spcAft>
              <a:buNone/>
            </a:pPr>
            <a:r>
              <a:rPr i="1" lang="en-US" sz="1200">
                <a:latin typeface="Times New Roman"/>
                <a:ea typeface="Times New Roman"/>
                <a:cs typeface="Times New Roman"/>
                <a:sym typeface="Times New Roman"/>
              </a:rPr>
              <a:t>Straight filing: </a:t>
            </a:r>
            <a:r>
              <a:rPr lang="en-US" sz="1200">
                <a:latin typeface="Times New Roman"/>
                <a:ea typeface="Times New Roman"/>
                <a:cs typeface="Times New Roman"/>
                <a:sym typeface="Times New Roman"/>
              </a:rPr>
              <a:t>It is the one of the most common filing operations (refer fig. 38) and is used for rough and finish work.</a:t>
            </a:r>
            <a:endParaRPr sz="1200">
              <a:latin typeface="Times New Roman"/>
              <a:ea typeface="Times New Roman"/>
              <a:cs typeface="Times New Roman"/>
              <a:sym typeface="Times New Roman"/>
            </a:endParaRPr>
          </a:p>
        </p:txBody>
      </p:sp>
      <p:sp>
        <p:nvSpPr>
          <p:cNvPr id="303" name="Google Shape;303;p31"/>
          <p:cNvSpPr txBox="1"/>
          <p:nvPr/>
        </p:nvSpPr>
        <p:spPr>
          <a:xfrm>
            <a:off x="4460861" y="7061200"/>
            <a:ext cx="2790730"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Fig. 39 Method of holding a file</a:t>
            </a:r>
            <a:endParaRPr sz="1200">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7" name="Shape 307"/>
        <p:cNvGrpSpPr/>
        <p:nvPr/>
      </p:nvGrpSpPr>
      <p:grpSpPr>
        <a:xfrm>
          <a:off x="0" y="0"/>
          <a:ext cx="0" cy="0"/>
          <a:chOff x="0" y="0"/>
          <a:chExt cx="0" cy="0"/>
        </a:xfrm>
      </p:grpSpPr>
      <p:pic>
        <p:nvPicPr>
          <p:cNvPr id="308" name="Google Shape;308;p32"/>
          <p:cNvPicPr preferRelativeResize="0"/>
          <p:nvPr/>
        </p:nvPicPr>
        <p:blipFill rotWithShape="1">
          <a:blip r:embed="rId3">
            <a:alphaModFix/>
          </a:blip>
          <a:srcRect b="0" l="0" r="0" t="0"/>
          <a:stretch/>
        </p:blipFill>
        <p:spPr>
          <a:xfrm>
            <a:off x="2180164" y="3149146"/>
            <a:ext cx="6609429" cy="840922"/>
          </a:xfrm>
          <a:prstGeom prst="rect">
            <a:avLst/>
          </a:prstGeom>
          <a:noFill/>
          <a:ln>
            <a:noFill/>
          </a:ln>
        </p:spPr>
      </p:pic>
      <p:sp>
        <p:nvSpPr>
          <p:cNvPr id="309" name="Google Shape;309;p32"/>
          <p:cNvSpPr txBox="1"/>
          <p:nvPr/>
        </p:nvSpPr>
        <p:spPr>
          <a:xfrm>
            <a:off x="898975" y="431800"/>
            <a:ext cx="7917995" cy="2415148"/>
          </a:xfrm>
          <a:prstGeom prst="rect">
            <a:avLst/>
          </a:prstGeom>
          <a:noFill/>
          <a:ln>
            <a:noFill/>
          </a:ln>
        </p:spPr>
        <p:txBody>
          <a:bodyPr anchorCtr="0" anchor="t" bIns="0" lIns="0" spcFirstLastPara="1" rIns="0" wrap="square" tIns="13325">
            <a:spAutoFit/>
          </a:bodyPr>
          <a:lstStyle/>
          <a:p>
            <a:pPr indent="0" lvl="0" marL="12700" marR="5080" rtl="0" algn="just">
              <a:lnSpc>
                <a:spcPct val="143700"/>
              </a:lnSpc>
              <a:spcBef>
                <a:spcPts val="0"/>
              </a:spcBef>
              <a:spcAft>
                <a:spcPts val="0"/>
              </a:spcAft>
              <a:buNone/>
            </a:pPr>
            <a:r>
              <a:rPr i="1" lang="en-US" sz="1200">
                <a:latin typeface="Times New Roman"/>
                <a:ea typeface="Times New Roman"/>
                <a:cs typeface="Times New Roman"/>
                <a:sym typeface="Times New Roman"/>
              </a:rPr>
              <a:t>Cross filing: </a:t>
            </a:r>
            <a:r>
              <a:rPr lang="en-US" sz="1200">
                <a:latin typeface="Times New Roman"/>
                <a:ea typeface="Times New Roman"/>
                <a:cs typeface="Times New Roman"/>
                <a:sym typeface="Times New Roman"/>
              </a:rPr>
              <a:t>In order to remove the metal at faster rate, the method of crossing strokes should be used. First the file is swept diagonally as in full lines shown in fig 39a and then after a while in the other direction as shown by the dotted lines. The second action has the result of topping off the ridges left form the strokes. These ultimate diagonal positions are continued until the surface is ready for the finishing.</a:t>
            </a:r>
            <a:endParaRPr sz="1200">
              <a:latin typeface="Times New Roman"/>
              <a:ea typeface="Times New Roman"/>
              <a:cs typeface="Times New Roman"/>
              <a:sym typeface="Times New Roman"/>
            </a:endParaRPr>
          </a:p>
          <a:p>
            <a:pPr indent="457200" lvl="0" marL="12700" marR="14604" rtl="0" algn="just">
              <a:lnSpc>
                <a:spcPct val="143700"/>
              </a:lnSpc>
              <a:spcBef>
                <a:spcPts val="30"/>
              </a:spcBef>
              <a:spcAft>
                <a:spcPts val="0"/>
              </a:spcAft>
              <a:buNone/>
            </a:pPr>
            <a:r>
              <a:rPr lang="en-US" sz="1200">
                <a:latin typeface="Times New Roman"/>
                <a:ea typeface="Times New Roman"/>
                <a:cs typeface="Times New Roman"/>
                <a:sym typeface="Times New Roman"/>
              </a:rPr>
              <a:t>When filing narrow metal pieces, the file may be dept flat by holding it diagonally to the work. Move the file forward and to the right in one stroke as shown in fig. 39b after a few strokes, move forward and to the left.</a:t>
            </a:r>
            <a:endParaRPr sz="1200">
              <a:latin typeface="Times New Roman"/>
              <a:ea typeface="Times New Roman"/>
              <a:cs typeface="Times New Roman"/>
              <a:sym typeface="Times New Roman"/>
            </a:endParaRPr>
          </a:p>
          <a:p>
            <a:pPr indent="0" lvl="0" marL="0" rtl="0" algn="l">
              <a:lnSpc>
                <a:spcPct val="100000"/>
              </a:lnSpc>
              <a:spcBef>
                <a:spcPts val="715"/>
              </a:spcBef>
              <a:spcAft>
                <a:spcPts val="0"/>
              </a:spcAft>
              <a:buNone/>
            </a:pPr>
            <a:r>
              <a:t/>
            </a:r>
            <a:endParaRPr sz="1200">
              <a:latin typeface="Times New Roman"/>
              <a:ea typeface="Times New Roman"/>
              <a:cs typeface="Times New Roman"/>
              <a:sym typeface="Times New Roman"/>
            </a:endParaRPr>
          </a:p>
          <a:p>
            <a:pPr indent="0" lvl="0" marL="12700" marR="17780" rtl="0" algn="just">
              <a:lnSpc>
                <a:spcPct val="143800"/>
              </a:lnSpc>
              <a:spcBef>
                <a:spcPts val="0"/>
              </a:spcBef>
              <a:spcAft>
                <a:spcPts val="0"/>
              </a:spcAft>
              <a:buNone/>
            </a:pPr>
            <a:r>
              <a:rPr i="1" lang="en-US" sz="1200">
                <a:latin typeface="Times New Roman"/>
                <a:ea typeface="Times New Roman"/>
                <a:cs typeface="Times New Roman"/>
                <a:sym typeface="Times New Roman"/>
              </a:rPr>
              <a:t>Draw filing: </a:t>
            </a:r>
            <a:r>
              <a:rPr lang="en-US" sz="1200">
                <a:latin typeface="Times New Roman"/>
                <a:ea typeface="Times New Roman"/>
                <a:cs typeface="Times New Roman"/>
                <a:sym typeface="Times New Roman"/>
              </a:rPr>
              <a:t>Draw filing is basically a finishing operation. A single cut smooth file is used for draw filing. Grasp the file firmly at each end and alternately push and pull it sideways across the work with and even pressure (fig.40).</a:t>
            </a:r>
            <a:endParaRPr sz="1200">
              <a:latin typeface="Times New Roman"/>
              <a:ea typeface="Times New Roman"/>
              <a:cs typeface="Times New Roman"/>
              <a:sym typeface="Times New Roman"/>
            </a:endParaRPr>
          </a:p>
        </p:txBody>
      </p:sp>
      <p:sp>
        <p:nvSpPr>
          <p:cNvPr id="310" name="Google Shape;310;p32"/>
          <p:cNvSpPr txBox="1"/>
          <p:nvPr/>
        </p:nvSpPr>
        <p:spPr>
          <a:xfrm>
            <a:off x="701588" y="4020345"/>
            <a:ext cx="9136976" cy="2172389"/>
          </a:xfrm>
          <a:prstGeom prst="rect">
            <a:avLst/>
          </a:prstGeom>
          <a:noFill/>
          <a:ln>
            <a:noFill/>
          </a:ln>
        </p:spPr>
        <p:txBody>
          <a:bodyPr anchorCtr="0" anchor="t" bIns="0" lIns="0" spcFirstLastPara="1" rIns="0" wrap="square" tIns="104125">
            <a:spAutoFit/>
          </a:bodyPr>
          <a:lstStyle/>
          <a:p>
            <a:pPr indent="0" lvl="0" marL="1705610" rtl="0" algn="l">
              <a:lnSpc>
                <a:spcPct val="100000"/>
              </a:lnSpc>
              <a:spcBef>
                <a:spcPts val="0"/>
              </a:spcBef>
              <a:spcAft>
                <a:spcPts val="0"/>
              </a:spcAft>
              <a:buNone/>
            </a:pPr>
            <a:r>
              <a:rPr lang="en-US" sz="1200">
                <a:latin typeface="Times New Roman"/>
                <a:ea typeface="Times New Roman"/>
                <a:cs typeface="Times New Roman"/>
                <a:sym typeface="Times New Roman"/>
              </a:rPr>
              <a:t>Fig.40 Draw filing	Fig. 41 File brush</a:t>
            </a:r>
            <a:endParaRPr sz="1200">
              <a:latin typeface="Times New Roman"/>
              <a:ea typeface="Times New Roman"/>
              <a:cs typeface="Times New Roman"/>
              <a:sym typeface="Times New Roman"/>
            </a:endParaRPr>
          </a:p>
          <a:p>
            <a:pPr indent="0" lvl="0" marL="12700" rtl="0" algn="just">
              <a:lnSpc>
                <a:spcPct val="100000"/>
              </a:lnSpc>
              <a:spcBef>
                <a:spcPts val="720"/>
              </a:spcBef>
              <a:spcAft>
                <a:spcPts val="0"/>
              </a:spcAft>
              <a:buNone/>
            </a:pPr>
            <a:r>
              <a:rPr b="1" lang="en-US" sz="1200">
                <a:latin typeface="Times New Roman"/>
                <a:ea typeface="Times New Roman"/>
                <a:cs typeface="Times New Roman"/>
                <a:sym typeface="Times New Roman"/>
              </a:rPr>
              <a:t>Pinning of files</a:t>
            </a:r>
            <a:endParaRPr sz="1200">
              <a:latin typeface="Times New Roman"/>
              <a:ea typeface="Times New Roman"/>
              <a:cs typeface="Times New Roman"/>
              <a:sym typeface="Times New Roman"/>
            </a:endParaRPr>
          </a:p>
          <a:p>
            <a:pPr indent="457200" lvl="0" marL="875030" marR="5080" rtl="0" algn="just">
              <a:lnSpc>
                <a:spcPct val="171666"/>
              </a:lnSpc>
              <a:spcBef>
                <a:spcPts val="114"/>
              </a:spcBef>
              <a:spcAft>
                <a:spcPts val="0"/>
              </a:spcAft>
              <a:buNone/>
            </a:pPr>
            <a:r>
              <a:rPr lang="en-US" sz="1200">
                <a:latin typeface="Times New Roman"/>
                <a:ea typeface="Times New Roman"/>
                <a:cs typeface="Times New Roman"/>
                <a:sym typeface="Times New Roman"/>
              </a:rPr>
              <a:t>Soft metals when filed tend to clog the file. This is called pinning of a file. Pinning reduces the efficiency of the file and causes scratches on the surface of the work. Brush the file frequently along the direction of file teeth with a file card or brush shown in fig.41 one</a:t>
            </a:r>
            <a:endParaRPr sz="1200">
              <a:latin typeface="Times New Roman"/>
              <a:ea typeface="Times New Roman"/>
              <a:cs typeface="Times New Roman"/>
              <a:sym typeface="Times New Roman"/>
            </a:endParaRPr>
          </a:p>
          <a:p>
            <a:pPr indent="0" lvl="0" marL="875030" marR="5080" rtl="0" algn="just">
              <a:lnSpc>
                <a:spcPct val="171666"/>
              </a:lnSpc>
              <a:spcBef>
                <a:spcPts val="25"/>
              </a:spcBef>
              <a:spcAft>
                <a:spcPts val="0"/>
              </a:spcAft>
              <a:buNone/>
            </a:pPr>
            <a:r>
              <a:rPr lang="en-US" sz="1200">
                <a:latin typeface="Times New Roman"/>
                <a:ea typeface="Times New Roman"/>
                <a:cs typeface="Times New Roman"/>
                <a:sym typeface="Times New Roman"/>
              </a:rPr>
              <a:t>side of the brush has fine wires, which are used to loosen the embedded material. The other side has bristles, which are used to finish the job. A scorer attached to the hand of the</a:t>
            </a:r>
            <a:endParaRPr sz="1200">
              <a:latin typeface="Times New Roman"/>
              <a:ea typeface="Times New Roman"/>
              <a:cs typeface="Times New Roman"/>
              <a:sym typeface="Times New Roman"/>
            </a:endParaRPr>
          </a:p>
          <a:p>
            <a:pPr indent="0" lvl="0" marL="875030" rtl="0" algn="just">
              <a:lnSpc>
                <a:spcPct val="100000"/>
              </a:lnSpc>
              <a:spcBef>
                <a:spcPts val="465"/>
              </a:spcBef>
              <a:spcAft>
                <a:spcPts val="0"/>
              </a:spcAft>
              <a:buNone/>
            </a:pPr>
            <a:r>
              <a:rPr lang="en-US" sz="1200">
                <a:latin typeface="Times New Roman"/>
                <a:ea typeface="Times New Roman"/>
                <a:cs typeface="Times New Roman"/>
                <a:sym typeface="Times New Roman"/>
              </a:rPr>
              <a:t>brush is used to remove pinning that cannot be loosened by the wires.</a:t>
            </a:r>
            <a:endParaRPr sz="1200">
              <a:latin typeface="Times New Roman"/>
              <a:ea typeface="Times New Roman"/>
              <a:cs typeface="Times New Roman"/>
              <a:sym typeface="Times New Roman"/>
            </a:endParaRPr>
          </a:p>
        </p:txBody>
      </p:sp>
      <p:sp>
        <p:nvSpPr>
          <p:cNvPr id="311" name="Google Shape;311;p32"/>
          <p:cNvSpPr txBox="1"/>
          <p:nvPr/>
        </p:nvSpPr>
        <p:spPr>
          <a:xfrm>
            <a:off x="701588" y="5817400"/>
            <a:ext cx="9125307" cy="1026178"/>
          </a:xfrm>
          <a:prstGeom prst="rect">
            <a:avLst/>
          </a:prstGeom>
          <a:noFill/>
          <a:ln>
            <a:noFill/>
          </a:ln>
        </p:spPr>
        <p:txBody>
          <a:bodyPr anchorCtr="0" anchor="t" bIns="0" lIns="0" spcFirstLastPara="1" rIns="0" wrap="square" tIns="75550">
            <a:spAutoFit/>
          </a:bodyPr>
          <a:lstStyle/>
          <a:p>
            <a:pPr indent="0" lvl="0" marL="12700" rtl="0" algn="just">
              <a:lnSpc>
                <a:spcPct val="100000"/>
              </a:lnSpc>
              <a:spcBef>
                <a:spcPts val="0"/>
              </a:spcBef>
              <a:spcAft>
                <a:spcPts val="0"/>
              </a:spcAft>
              <a:buNone/>
            </a:pPr>
            <a:r>
              <a:rPr b="1" lang="en-US" sz="1100">
                <a:latin typeface="Times New Roman"/>
                <a:ea typeface="Times New Roman"/>
                <a:cs typeface="Times New Roman"/>
                <a:sym typeface="Times New Roman"/>
              </a:rPr>
              <a:t>Types of files</a:t>
            </a:r>
            <a:endParaRPr sz="1100">
              <a:latin typeface="Times New Roman"/>
              <a:ea typeface="Times New Roman"/>
              <a:cs typeface="Times New Roman"/>
              <a:sym typeface="Times New Roman"/>
            </a:endParaRPr>
          </a:p>
          <a:p>
            <a:pPr indent="0" lvl="0" marL="875030" rtl="0" algn="just">
              <a:lnSpc>
                <a:spcPct val="100000"/>
              </a:lnSpc>
              <a:spcBef>
                <a:spcPts val="535"/>
              </a:spcBef>
              <a:spcAft>
                <a:spcPts val="0"/>
              </a:spcAft>
              <a:buNone/>
            </a:pPr>
            <a:r>
              <a:rPr lang="en-US" sz="1200">
                <a:latin typeface="Times New Roman"/>
                <a:ea typeface="Times New Roman"/>
                <a:cs typeface="Times New Roman"/>
                <a:sym typeface="Times New Roman"/>
              </a:rPr>
              <a:t>The most commonly used files and their uses are given below.</a:t>
            </a:r>
            <a:endParaRPr sz="1200">
              <a:latin typeface="Times New Roman"/>
              <a:ea typeface="Times New Roman"/>
              <a:cs typeface="Times New Roman"/>
              <a:sym typeface="Times New Roman"/>
            </a:endParaRPr>
          </a:p>
          <a:p>
            <a:pPr indent="0" lvl="0" marL="875030" marR="5080" rtl="0" algn="just">
              <a:lnSpc>
                <a:spcPct val="143800"/>
              </a:lnSpc>
              <a:spcBef>
                <a:spcPts val="20"/>
              </a:spcBef>
              <a:spcAft>
                <a:spcPts val="0"/>
              </a:spcAft>
              <a:buNone/>
            </a:pPr>
            <a:r>
              <a:rPr b="1" i="1" lang="en-US" sz="1200">
                <a:latin typeface="Times New Roman"/>
                <a:ea typeface="Times New Roman"/>
                <a:cs typeface="Times New Roman"/>
                <a:sym typeface="Times New Roman"/>
              </a:rPr>
              <a:t>Flat file: </a:t>
            </a:r>
            <a:r>
              <a:rPr lang="en-US" sz="1200">
                <a:latin typeface="Times New Roman"/>
                <a:ea typeface="Times New Roman"/>
                <a:cs typeface="Times New Roman"/>
                <a:sym typeface="Times New Roman"/>
              </a:rPr>
              <a:t>This file is parallel for about two-thirds of its length and then tapers in width and thickness. It is cut on both faces with double cut and both edges with single cut. It is used where fast cutting is needed. This type of file produces rough finish.</a:t>
            </a:r>
            <a:endParaRPr sz="1200">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5" name="Shape 315"/>
        <p:cNvGrpSpPr/>
        <p:nvPr/>
      </p:nvGrpSpPr>
      <p:grpSpPr>
        <a:xfrm>
          <a:off x="0" y="0"/>
          <a:ext cx="0" cy="0"/>
          <a:chOff x="0" y="0"/>
          <a:chExt cx="0" cy="0"/>
        </a:xfrm>
      </p:grpSpPr>
      <p:pic>
        <p:nvPicPr>
          <p:cNvPr id="316" name="Google Shape;316;p33"/>
          <p:cNvPicPr preferRelativeResize="0"/>
          <p:nvPr/>
        </p:nvPicPr>
        <p:blipFill rotWithShape="1">
          <a:blip r:embed="rId3">
            <a:alphaModFix/>
          </a:blip>
          <a:srcRect b="0" l="0" r="0" t="0"/>
          <a:stretch/>
        </p:blipFill>
        <p:spPr>
          <a:xfrm>
            <a:off x="2378075" y="2776904"/>
            <a:ext cx="5064788" cy="1961073"/>
          </a:xfrm>
          <a:prstGeom prst="rect">
            <a:avLst/>
          </a:prstGeom>
          <a:noFill/>
          <a:ln>
            <a:noFill/>
          </a:ln>
        </p:spPr>
      </p:pic>
      <p:sp>
        <p:nvSpPr>
          <p:cNvPr id="317" name="Google Shape;317;p33"/>
          <p:cNvSpPr txBox="1"/>
          <p:nvPr/>
        </p:nvSpPr>
        <p:spPr>
          <a:xfrm>
            <a:off x="1539875" y="355600"/>
            <a:ext cx="7915302" cy="2421304"/>
          </a:xfrm>
          <a:prstGeom prst="rect">
            <a:avLst/>
          </a:prstGeom>
          <a:noFill/>
          <a:ln>
            <a:noFill/>
          </a:ln>
        </p:spPr>
        <p:txBody>
          <a:bodyPr anchorCtr="0" anchor="t" bIns="0" lIns="0" spcFirstLastPara="1" rIns="0" wrap="square" tIns="13325">
            <a:spAutoFit/>
          </a:bodyPr>
          <a:lstStyle/>
          <a:p>
            <a:pPr indent="0" lvl="0" marL="12700" marR="13970" rtl="0" algn="just">
              <a:lnSpc>
                <a:spcPct val="143700"/>
              </a:lnSpc>
              <a:spcBef>
                <a:spcPts val="0"/>
              </a:spcBef>
              <a:spcAft>
                <a:spcPts val="0"/>
              </a:spcAft>
              <a:buNone/>
            </a:pPr>
            <a:r>
              <a:rPr b="1" i="1" lang="en-US" sz="1200">
                <a:latin typeface="Times New Roman"/>
                <a:ea typeface="Times New Roman"/>
                <a:cs typeface="Times New Roman"/>
                <a:sym typeface="Times New Roman"/>
              </a:rPr>
              <a:t>Hand file: </a:t>
            </a:r>
            <a:r>
              <a:rPr lang="en-US" sz="1200">
                <a:latin typeface="Times New Roman"/>
                <a:ea typeface="Times New Roman"/>
                <a:cs typeface="Times New Roman"/>
                <a:sym typeface="Times New Roman"/>
              </a:rPr>
              <a:t>The width of the file is parallel throughout, but its thickness tapers similar so that of flat file. It is cut on both faces with double cut and one or both edges. It is used for filing slots and shoulders.</a:t>
            </a:r>
            <a:endParaRPr sz="1200">
              <a:latin typeface="Times New Roman"/>
              <a:ea typeface="Times New Roman"/>
              <a:cs typeface="Times New Roman"/>
              <a:sym typeface="Times New Roman"/>
            </a:endParaRPr>
          </a:p>
          <a:p>
            <a:pPr indent="0" lvl="0" marL="12700" marR="8255" rtl="0" algn="just">
              <a:lnSpc>
                <a:spcPct val="144200"/>
              </a:lnSpc>
              <a:spcBef>
                <a:spcPts val="10"/>
              </a:spcBef>
              <a:spcAft>
                <a:spcPts val="0"/>
              </a:spcAft>
              <a:buNone/>
            </a:pPr>
            <a:r>
              <a:rPr b="1" i="1" lang="en-US" sz="1200">
                <a:latin typeface="Times New Roman"/>
                <a:ea typeface="Times New Roman"/>
                <a:cs typeface="Times New Roman"/>
                <a:sym typeface="Times New Roman"/>
              </a:rPr>
              <a:t>Square file: </a:t>
            </a:r>
            <a:r>
              <a:rPr lang="en-US" sz="1200">
                <a:latin typeface="Times New Roman"/>
                <a:ea typeface="Times New Roman"/>
                <a:cs typeface="Times New Roman"/>
                <a:sym typeface="Times New Roman"/>
              </a:rPr>
              <a:t>The sides of the square file are parallel for two-third its length and then tapers off. It is double cut on all sides and is used for filing corners and slots.</a:t>
            </a:r>
            <a:endParaRPr sz="1200">
              <a:latin typeface="Times New Roman"/>
              <a:ea typeface="Times New Roman"/>
              <a:cs typeface="Times New Roman"/>
              <a:sym typeface="Times New Roman"/>
            </a:endParaRPr>
          </a:p>
          <a:p>
            <a:pPr indent="0" lvl="0" marL="12700" marR="15875" rtl="0" algn="just">
              <a:lnSpc>
                <a:spcPct val="141700"/>
              </a:lnSpc>
              <a:spcBef>
                <a:spcPts val="60"/>
              </a:spcBef>
              <a:spcAft>
                <a:spcPts val="0"/>
              </a:spcAft>
              <a:buNone/>
            </a:pPr>
            <a:r>
              <a:rPr b="1" i="1" lang="en-US" sz="1200">
                <a:latin typeface="Times New Roman"/>
                <a:ea typeface="Times New Roman"/>
                <a:cs typeface="Times New Roman"/>
                <a:sym typeface="Times New Roman"/>
              </a:rPr>
              <a:t>Three square or triangular files: </a:t>
            </a:r>
            <a:r>
              <a:rPr lang="en-US" sz="1200">
                <a:latin typeface="Times New Roman"/>
                <a:ea typeface="Times New Roman"/>
                <a:cs typeface="Times New Roman"/>
                <a:sym typeface="Times New Roman"/>
              </a:rPr>
              <a:t>These files are usually double cut on all faces and tapered files.</a:t>
            </a:r>
            <a:endParaRPr sz="1200">
              <a:latin typeface="Times New Roman"/>
              <a:ea typeface="Times New Roman"/>
              <a:cs typeface="Times New Roman"/>
              <a:sym typeface="Times New Roman"/>
            </a:endParaRPr>
          </a:p>
          <a:p>
            <a:pPr indent="0" lvl="0" marL="12700" marR="5080" rtl="0" algn="just">
              <a:lnSpc>
                <a:spcPct val="141700"/>
              </a:lnSpc>
              <a:spcBef>
                <a:spcPts val="60"/>
              </a:spcBef>
              <a:spcAft>
                <a:spcPts val="0"/>
              </a:spcAft>
              <a:buNone/>
            </a:pPr>
            <a:r>
              <a:rPr lang="en-US" sz="1200">
                <a:latin typeface="Times New Roman"/>
                <a:ea typeface="Times New Roman"/>
                <a:cs typeface="Times New Roman"/>
                <a:sym typeface="Times New Roman"/>
              </a:rPr>
              <a:t>It is used for filing corners less than 90degrees and for sharpening the wood saws. The type that does not taper is known as three square parallel file,</a:t>
            </a:r>
            <a:endParaRPr sz="1200">
              <a:latin typeface="Times New Roman"/>
              <a:ea typeface="Times New Roman"/>
              <a:cs typeface="Times New Roman"/>
              <a:sym typeface="Times New Roman"/>
            </a:endParaRPr>
          </a:p>
          <a:p>
            <a:pPr indent="0" lvl="0" marL="12700" marR="15240" rtl="0" algn="just">
              <a:lnSpc>
                <a:spcPct val="144200"/>
              </a:lnSpc>
              <a:spcBef>
                <a:spcPts val="35"/>
              </a:spcBef>
              <a:spcAft>
                <a:spcPts val="0"/>
              </a:spcAft>
              <a:buNone/>
            </a:pPr>
            <a:r>
              <a:rPr b="1" i="1" lang="en-US" sz="1200">
                <a:latin typeface="Times New Roman"/>
                <a:ea typeface="Times New Roman"/>
                <a:cs typeface="Times New Roman"/>
                <a:sym typeface="Times New Roman"/>
              </a:rPr>
              <a:t>Round file: </a:t>
            </a:r>
            <a:r>
              <a:rPr lang="en-US" sz="1200">
                <a:latin typeface="Times New Roman"/>
                <a:ea typeface="Times New Roman"/>
                <a:cs typeface="Times New Roman"/>
                <a:sym typeface="Times New Roman"/>
              </a:rPr>
              <a:t>It is a regular cylinder for two-thirds of its length and then tapers off., the round file is used for filing circular holes, round ended slots, etc.</a:t>
            </a:r>
            <a:endParaRPr sz="1200">
              <a:latin typeface="Times New Roman"/>
              <a:ea typeface="Times New Roman"/>
              <a:cs typeface="Times New Roman"/>
              <a:sym typeface="Times New Roman"/>
            </a:endParaRPr>
          </a:p>
        </p:txBody>
      </p:sp>
      <p:sp>
        <p:nvSpPr>
          <p:cNvPr id="318" name="Google Shape;318;p33"/>
          <p:cNvSpPr txBox="1"/>
          <p:nvPr/>
        </p:nvSpPr>
        <p:spPr>
          <a:xfrm>
            <a:off x="1920928" y="5207339"/>
            <a:ext cx="7918892" cy="2167260"/>
          </a:xfrm>
          <a:prstGeom prst="rect">
            <a:avLst/>
          </a:prstGeom>
          <a:noFill/>
          <a:ln>
            <a:noFill/>
          </a:ln>
        </p:spPr>
        <p:txBody>
          <a:bodyPr anchorCtr="0" anchor="t" bIns="0" lIns="0" spcFirstLastPara="1" rIns="0" wrap="square" tIns="91425">
            <a:spAutoFit/>
          </a:bodyPr>
          <a:lstStyle/>
          <a:p>
            <a:pPr indent="0" lvl="0" marL="2247900" rtl="0" algn="l">
              <a:lnSpc>
                <a:spcPct val="100000"/>
              </a:lnSpc>
              <a:spcBef>
                <a:spcPts val="0"/>
              </a:spcBef>
              <a:spcAft>
                <a:spcPts val="0"/>
              </a:spcAft>
              <a:buNone/>
            </a:pPr>
            <a:r>
              <a:rPr lang="en-US" sz="1200">
                <a:latin typeface="Times New Roman"/>
                <a:ea typeface="Times New Roman"/>
                <a:cs typeface="Times New Roman"/>
                <a:sym typeface="Times New Roman"/>
              </a:rPr>
              <a:t>Fig.42 Types of files</a:t>
            </a:r>
            <a:endParaRPr sz="1200">
              <a:latin typeface="Times New Roman"/>
              <a:ea typeface="Times New Roman"/>
              <a:cs typeface="Times New Roman"/>
              <a:sym typeface="Times New Roman"/>
            </a:endParaRPr>
          </a:p>
          <a:p>
            <a:pPr indent="0" lvl="0" marL="12700" marR="21590" rtl="0" algn="l">
              <a:lnSpc>
                <a:spcPct val="173333"/>
              </a:lnSpc>
              <a:spcBef>
                <a:spcPts val="160"/>
              </a:spcBef>
              <a:spcAft>
                <a:spcPts val="0"/>
              </a:spcAft>
              <a:buNone/>
            </a:pPr>
            <a:r>
              <a:rPr b="1" i="1" lang="en-US" sz="1200">
                <a:latin typeface="Times New Roman"/>
                <a:ea typeface="Times New Roman"/>
                <a:cs typeface="Times New Roman"/>
                <a:sym typeface="Times New Roman"/>
              </a:rPr>
              <a:t>Half round file: </a:t>
            </a:r>
            <a:r>
              <a:rPr lang="en-US" sz="1200">
                <a:latin typeface="Times New Roman"/>
                <a:ea typeface="Times New Roman"/>
                <a:cs typeface="Times New Roman"/>
                <a:sym typeface="Times New Roman"/>
              </a:rPr>
              <a:t>ln half round file, the one side of the file is of a segment of a circle and the other side is flat. It is a double cut file used to file curved surfaces.</a:t>
            </a:r>
            <a:endParaRPr sz="1200">
              <a:latin typeface="Times New Roman"/>
              <a:ea typeface="Times New Roman"/>
              <a:cs typeface="Times New Roman"/>
              <a:sym typeface="Times New Roman"/>
            </a:endParaRPr>
          </a:p>
          <a:p>
            <a:pPr indent="0" lvl="0" marL="12700" marR="5080" rtl="0" algn="l">
              <a:lnSpc>
                <a:spcPct val="171666"/>
              </a:lnSpc>
              <a:spcBef>
                <a:spcPts val="35"/>
              </a:spcBef>
              <a:spcAft>
                <a:spcPts val="0"/>
              </a:spcAft>
              <a:buNone/>
            </a:pPr>
            <a:r>
              <a:rPr b="1" i="1" lang="en-US" sz="1200">
                <a:latin typeface="Times New Roman"/>
                <a:ea typeface="Times New Roman"/>
                <a:cs typeface="Times New Roman"/>
                <a:sym typeface="Times New Roman"/>
              </a:rPr>
              <a:t>Knife-edge file: </a:t>
            </a:r>
            <a:r>
              <a:rPr lang="en-US" sz="1200">
                <a:latin typeface="Times New Roman"/>
                <a:ea typeface="Times New Roman"/>
                <a:cs typeface="Times New Roman"/>
                <a:sym typeface="Times New Roman"/>
              </a:rPr>
              <a:t>This file tapers to the point in width and thickness. It is double-cut on both flat sides and single cut on both edges. It is used for cleaning out acute-angled corners.</a:t>
            </a:r>
            <a:endParaRPr sz="1200">
              <a:latin typeface="Times New Roman"/>
              <a:ea typeface="Times New Roman"/>
              <a:cs typeface="Times New Roman"/>
              <a:sym typeface="Times New Roman"/>
            </a:endParaRPr>
          </a:p>
          <a:p>
            <a:pPr indent="0" lvl="0" marL="12700" marR="6985" rtl="0" algn="l">
              <a:lnSpc>
                <a:spcPct val="171666"/>
              </a:lnSpc>
              <a:spcBef>
                <a:spcPts val="30"/>
              </a:spcBef>
              <a:spcAft>
                <a:spcPts val="0"/>
              </a:spcAft>
              <a:buNone/>
            </a:pPr>
            <a:r>
              <a:rPr b="1" i="1" lang="en-US" sz="1200">
                <a:latin typeface="Times New Roman"/>
                <a:ea typeface="Times New Roman"/>
                <a:cs typeface="Times New Roman"/>
                <a:sym typeface="Times New Roman"/>
              </a:rPr>
              <a:t>Mill file: </a:t>
            </a:r>
            <a:r>
              <a:rPr lang="en-US" sz="1200">
                <a:latin typeface="Times New Roman"/>
                <a:ea typeface="Times New Roman"/>
                <a:cs typeface="Times New Roman"/>
                <a:sym typeface="Times New Roman"/>
              </a:rPr>
              <a:t>It is similar to that of flat file but parallel on both width and thickness and is a single cut file. Mill saw file have one or both edges rounded for forming the radius on saw</a:t>
            </a:r>
            <a:endParaRPr sz="1200">
              <a:latin typeface="Times New Roman"/>
              <a:ea typeface="Times New Roman"/>
              <a:cs typeface="Times New Roman"/>
              <a:sym typeface="Times New Roman"/>
            </a:endParaRPr>
          </a:p>
          <a:p>
            <a:pPr indent="0" lvl="0" marL="12700" rtl="0" algn="l">
              <a:lnSpc>
                <a:spcPct val="100000"/>
              </a:lnSpc>
              <a:spcBef>
                <a:spcPts val="470"/>
              </a:spcBef>
              <a:spcAft>
                <a:spcPts val="0"/>
              </a:spcAft>
              <a:buNone/>
            </a:pPr>
            <a:r>
              <a:rPr lang="en-US" sz="1200">
                <a:latin typeface="Times New Roman"/>
                <a:ea typeface="Times New Roman"/>
                <a:cs typeface="Times New Roman"/>
                <a:sym typeface="Times New Roman"/>
              </a:rPr>
              <a:t>teeth and in slots.</a:t>
            </a:r>
            <a:endParaRPr sz="1200">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2" name="Shape 322"/>
        <p:cNvGrpSpPr/>
        <p:nvPr/>
      </p:nvGrpSpPr>
      <p:grpSpPr>
        <a:xfrm>
          <a:off x="0" y="0"/>
          <a:ext cx="0" cy="0"/>
          <a:chOff x="0" y="0"/>
          <a:chExt cx="0" cy="0"/>
        </a:xfrm>
      </p:grpSpPr>
      <p:sp>
        <p:nvSpPr>
          <p:cNvPr id="323" name="Google Shape;323;p34"/>
          <p:cNvSpPr txBox="1"/>
          <p:nvPr/>
        </p:nvSpPr>
        <p:spPr>
          <a:xfrm>
            <a:off x="701588" y="764326"/>
            <a:ext cx="8793184" cy="2105576"/>
          </a:xfrm>
          <a:prstGeom prst="rect">
            <a:avLst/>
          </a:prstGeom>
          <a:noFill/>
          <a:ln>
            <a:noFill/>
          </a:ln>
        </p:spPr>
        <p:txBody>
          <a:bodyPr anchorCtr="0" anchor="t" bIns="0" lIns="0" spcFirstLastPara="1" rIns="0" wrap="square" tIns="75550">
            <a:spAutoFit/>
          </a:bodyPr>
          <a:lstStyle/>
          <a:p>
            <a:pPr indent="0" lvl="0" marL="12700" rtl="0" algn="l">
              <a:lnSpc>
                <a:spcPct val="100000"/>
              </a:lnSpc>
              <a:spcBef>
                <a:spcPts val="0"/>
              </a:spcBef>
              <a:spcAft>
                <a:spcPts val="0"/>
              </a:spcAft>
              <a:buNone/>
            </a:pPr>
            <a:r>
              <a:rPr b="1" lang="en-US" sz="1100">
                <a:latin typeface="Times New Roman"/>
                <a:ea typeface="Times New Roman"/>
                <a:cs typeface="Times New Roman"/>
                <a:sym typeface="Times New Roman"/>
              </a:rPr>
              <a:t>Hints on filing</a:t>
            </a:r>
            <a:endParaRPr sz="1100">
              <a:latin typeface="Times New Roman"/>
              <a:ea typeface="Times New Roman"/>
              <a:cs typeface="Times New Roman"/>
              <a:sym typeface="Times New Roman"/>
            </a:endParaRPr>
          </a:p>
          <a:p>
            <a:pPr indent="-227964" lvl="0" marL="1102995" rtl="0" algn="l">
              <a:lnSpc>
                <a:spcPct val="100000"/>
              </a:lnSpc>
              <a:spcBef>
                <a:spcPts val="535"/>
              </a:spcBef>
              <a:spcAft>
                <a:spcPts val="0"/>
              </a:spcAft>
              <a:buSzPts val="1200"/>
              <a:buFont typeface="Times New Roman"/>
              <a:buAutoNum type="arabicPeriod"/>
            </a:pPr>
            <a:r>
              <a:rPr lang="en-US" sz="1200">
                <a:latin typeface="Times New Roman"/>
                <a:ea typeface="Times New Roman"/>
                <a:cs typeface="Times New Roman"/>
                <a:sym typeface="Times New Roman"/>
              </a:rPr>
              <a:t>Select the correct file for the given job.</a:t>
            </a:r>
            <a:endParaRPr sz="1200">
              <a:latin typeface="Times New Roman"/>
              <a:ea typeface="Times New Roman"/>
              <a:cs typeface="Times New Roman"/>
              <a:sym typeface="Times New Roman"/>
            </a:endParaRPr>
          </a:p>
          <a:p>
            <a:pPr indent="-227964" lvl="0" marL="1102995" rtl="0" algn="l">
              <a:lnSpc>
                <a:spcPct val="100000"/>
              </a:lnSpc>
              <a:spcBef>
                <a:spcPts val="625"/>
              </a:spcBef>
              <a:spcAft>
                <a:spcPts val="0"/>
              </a:spcAft>
              <a:buSzPts val="1200"/>
              <a:buFont typeface="Times New Roman"/>
              <a:buAutoNum type="arabicPeriod"/>
            </a:pPr>
            <a:r>
              <a:rPr lang="en-US" sz="1200">
                <a:latin typeface="Times New Roman"/>
                <a:ea typeface="Times New Roman"/>
                <a:cs typeface="Times New Roman"/>
                <a:sym typeface="Times New Roman"/>
              </a:rPr>
              <a:t>Do not use a file without a handle.</a:t>
            </a:r>
            <a:endParaRPr sz="1200">
              <a:latin typeface="Times New Roman"/>
              <a:ea typeface="Times New Roman"/>
              <a:cs typeface="Times New Roman"/>
              <a:sym typeface="Times New Roman"/>
            </a:endParaRPr>
          </a:p>
          <a:p>
            <a:pPr indent="-227964" lvl="0" marL="1102995" rtl="0" algn="l">
              <a:lnSpc>
                <a:spcPct val="100000"/>
              </a:lnSpc>
              <a:spcBef>
                <a:spcPts val="660"/>
              </a:spcBef>
              <a:spcAft>
                <a:spcPts val="0"/>
              </a:spcAft>
              <a:buSzPts val="1200"/>
              <a:buFont typeface="Times New Roman"/>
              <a:buAutoNum type="arabicPeriod"/>
            </a:pPr>
            <a:r>
              <a:rPr lang="en-US" sz="1200">
                <a:latin typeface="Times New Roman"/>
                <a:ea typeface="Times New Roman"/>
                <a:cs typeface="Times New Roman"/>
                <a:sym typeface="Times New Roman"/>
              </a:rPr>
              <a:t>Do not apply pressure on the file during backward stroke.</a:t>
            </a:r>
            <a:endParaRPr sz="1200">
              <a:latin typeface="Times New Roman"/>
              <a:ea typeface="Times New Roman"/>
              <a:cs typeface="Times New Roman"/>
              <a:sym typeface="Times New Roman"/>
            </a:endParaRPr>
          </a:p>
          <a:p>
            <a:pPr indent="-227964" lvl="0" marL="1102995" rtl="0" algn="l">
              <a:lnSpc>
                <a:spcPct val="100000"/>
              </a:lnSpc>
              <a:spcBef>
                <a:spcPts val="625"/>
              </a:spcBef>
              <a:spcAft>
                <a:spcPts val="0"/>
              </a:spcAft>
              <a:buSzPts val="1200"/>
              <a:buFont typeface="Times New Roman"/>
              <a:buAutoNum type="arabicPeriod"/>
            </a:pPr>
            <a:r>
              <a:rPr lang="en-US" sz="1200">
                <a:latin typeface="Times New Roman"/>
                <a:ea typeface="Times New Roman"/>
                <a:cs typeface="Times New Roman"/>
                <a:sym typeface="Times New Roman"/>
              </a:rPr>
              <a:t>Do not push the file too fast.</a:t>
            </a:r>
            <a:endParaRPr sz="1200">
              <a:latin typeface="Times New Roman"/>
              <a:ea typeface="Times New Roman"/>
              <a:cs typeface="Times New Roman"/>
              <a:sym typeface="Times New Roman"/>
            </a:endParaRPr>
          </a:p>
          <a:p>
            <a:pPr indent="-227964" lvl="0" marL="1102995" rtl="0" algn="l">
              <a:lnSpc>
                <a:spcPct val="100000"/>
              </a:lnSpc>
              <a:spcBef>
                <a:spcPts val="650"/>
              </a:spcBef>
              <a:spcAft>
                <a:spcPts val="0"/>
              </a:spcAft>
              <a:buSzPts val="1200"/>
              <a:buFont typeface="Times New Roman"/>
              <a:buAutoNum type="arabicPeriod"/>
            </a:pPr>
            <a:r>
              <a:rPr lang="en-US" sz="1200">
                <a:latin typeface="Times New Roman"/>
                <a:ea typeface="Times New Roman"/>
                <a:cs typeface="Times New Roman"/>
                <a:sym typeface="Times New Roman"/>
              </a:rPr>
              <a:t>Do not use worn-out and dirty files.</a:t>
            </a:r>
            <a:endParaRPr sz="1200">
              <a:latin typeface="Times New Roman"/>
              <a:ea typeface="Times New Roman"/>
              <a:cs typeface="Times New Roman"/>
              <a:sym typeface="Times New Roman"/>
            </a:endParaRPr>
          </a:p>
          <a:p>
            <a:pPr indent="-228600" lvl="0" marL="1103630" marR="16510" rtl="0" algn="l">
              <a:lnSpc>
                <a:spcPct val="141700"/>
              </a:lnSpc>
              <a:spcBef>
                <a:spcPts val="20"/>
              </a:spcBef>
              <a:spcAft>
                <a:spcPts val="0"/>
              </a:spcAft>
              <a:buSzPts val="1200"/>
              <a:buFont typeface="Times New Roman"/>
              <a:buAutoNum type="arabicPeriod"/>
            </a:pPr>
            <a:r>
              <a:rPr lang="en-US" sz="1200">
                <a:latin typeface="Times New Roman"/>
                <a:ea typeface="Times New Roman"/>
                <a:cs typeface="Times New Roman"/>
                <a:sym typeface="Times New Roman"/>
              </a:rPr>
              <a:t>Files should never heap together, but should always be dept each in its separate rack since the teeth of the files are very brittle.</a:t>
            </a:r>
            <a:endParaRPr sz="1200">
              <a:latin typeface="Times New Roman"/>
              <a:ea typeface="Times New Roman"/>
              <a:cs typeface="Times New Roman"/>
              <a:sym typeface="Times New Roman"/>
            </a:endParaRPr>
          </a:p>
          <a:p>
            <a:pPr indent="-228600" lvl="0" marL="1103630" marR="5080" rtl="0" algn="l">
              <a:lnSpc>
                <a:spcPct val="143300"/>
              </a:lnSpc>
              <a:spcBef>
                <a:spcPts val="50"/>
              </a:spcBef>
              <a:spcAft>
                <a:spcPts val="0"/>
              </a:spcAft>
              <a:buSzPts val="1200"/>
              <a:buFont typeface="Times New Roman"/>
              <a:buAutoNum type="arabicPeriod"/>
            </a:pPr>
            <a:r>
              <a:rPr lang="en-US" sz="1200">
                <a:latin typeface="Times New Roman"/>
                <a:ea typeface="Times New Roman"/>
                <a:cs typeface="Times New Roman"/>
                <a:sym typeface="Times New Roman"/>
              </a:rPr>
              <a:t>Beep the surface of the work horizontal and only the smallest amount should project form the vise.</a:t>
            </a:r>
            <a:endParaRPr sz="1200">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7" name="Shape 327"/>
        <p:cNvGrpSpPr/>
        <p:nvPr/>
      </p:nvGrpSpPr>
      <p:grpSpPr>
        <a:xfrm>
          <a:off x="0" y="0"/>
          <a:ext cx="0" cy="0"/>
          <a:chOff x="0" y="0"/>
          <a:chExt cx="0" cy="0"/>
        </a:xfrm>
      </p:grpSpPr>
      <p:sp>
        <p:nvSpPr>
          <p:cNvPr id="328" name="Google Shape;328;p35"/>
          <p:cNvSpPr txBox="1"/>
          <p:nvPr/>
        </p:nvSpPr>
        <p:spPr>
          <a:xfrm>
            <a:off x="701588" y="810825"/>
            <a:ext cx="1044841" cy="204543"/>
          </a:xfrm>
          <a:prstGeom prst="rect">
            <a:avLst/>
          </a:prstGeom>
          <a:noFill/>
          <a:ln>
            <a:noFill/>
          </a:ln>
        </p:spPr>
        <p:txBody>
          <a:bodyPr anchorCtr="0" anchor="t" bIns="0" lIns="0" spcFirstLastPara="1" rIns="0" wrap="square" tIns="24750">
            <a:spAutoFit/>
          </a:bodyPr>
          <a:lstStyle/>
          <a:p>
            <a:pPr indent="0" lvl="0" marL="12700" marR="5080" rtl="0" algn="l">
              <a:lnSpc>
                <a:spcPct val="115000"/>
              </a:lnSpc>
              <a:spcBef>
                <a:spcPts val="0"/>
              </a:spcBef>
              <a:spcAft>
                <a:spcPts val="0"/>
              </a:spcAft>
              <a:buNone/>
            </a:pPr>
            <a:r>
              <a:rPr b="1" lang="en-US" sz="1200">
                <a:latin typeface="Times New Roman"/>
                <a:ea typeface="Times New Roman"/>
                <a:cs typeface="Times New Roman"/>
                <a:sym typeface="Times New Roman"/>
              </a:rPr>
              <a:t>SCRAPER S</a:t>
            </a:r>
            <a:endParaRPr sz="1200">
              <a:latin typeface="Times New Roman"/>
              <a:ea typeface="Times New Roman"/>
              <a:cs typeface="Times New Roman"/>
              <a:sym typeface="Times New Roman"/>
            </a:endParaRPr>
          </a:p>
        </p:txBody>
      </p:sp>
      <p:sp>
        <p:nvSpPr>
          <p:cNvPr id="329" name="Google Shape;329;p35"/>
          <p:cNvSpPr txBox="1"/>
          <p:nvPr/>
        </p:nvSpPr>
        <p:spPr>
          <a:xfrm>
            <a:off x="1920928" y="932651"/>
            <a:ext cx="7906325" cy="1075807"/>
          </a:xfrm>
          <a:prstGeom prst="rect">
            <a:avLst/>
          </a:prstGeom>
          <a:noFill/>
          <a:ln>
            <a:noFill/>
          </a:ln>
        </p:spPr>
        <p:txBody>
          <a:bodyPr anchorCtr="0" anchor="t" bIns="0" lIns="0" spcFirstLastPara="1" rIns="0" wrap="square" tIns="12050">
            <a:spAutoFit/>
          </a:bodyPr>
          <a:lstStyle/>
          <a:p>
            <a:pPr indent="457200" lvl="0" marL="12700" marR="5080" rtl="0" algn="just">
              <a:lnSpc>
                <a:spcPct val="143700"/>
              </a:lnSpc>
              <a:spcBef>
                <a:spcPts val="0"/>
              </a:spcBef>
              <a:spcAft>
                <a:spcPts val="0"/>
              </a:spcAft>
              <a:buNone/>
            </a:pPr>
            <a:r>
              <a:rPr lang="en-US" sz="1200">
                <a:latin typeface="Times New Roman"/>
                <a:ea typeface="Times New Roman"/>
                <a:cs typeface="Times New Roman"/>
                <a:sym typeface="Times New Roman"/>
              </a:rPr>
              <a:t>Scraping is the operation of removing very thin chips form metal surfaces with special tools called scrapers, to obtain accurate dimensions. Good surface finish and tight contact between mating parts. Scrapers vary in size and shape depending upon the specific work for which they are employed (refer Fig. 43). Old flat and half round files can be converted in to scrapers by grinding and heat treatment.</a:t>
            </a:r>
            <a:endParaRPr sz="1200">
              <a:latin typeface="Times New Roman"/>
              <a:ea typeface="Times New Roman"/>
              <a:cs typeface="Times New Roman"/>
              <a:sym typeface="Times New Roman"/>
            </a:endParaRPr>
          </a:p>
        </p:txBody>
      </p:sp>
      <p:pic>
        <p:nvPicPr>
          <p:cNvPr id="330" name="Google Shape;330;p35"/>
          <p:cNvPicPr preferRelativeResize="0"/>
          <p:nvPr/>
        </p:nvPicPr>
        <p:blipFill rotWithShape="1">
          <a:blip r:embed="rId3">
            <a:alphaModFix/>
          </a:blip>
          <a:srcRect b="0" l="0" r="0" t="0"/>
          <a:stretch/>
        </p:blipFill>
        <p:spPr>
          <a:xfrm>
            <a:off x="2046597" y="1873747"/>
            <a:ext cx="8231626" cy="1054387"/>
          </a:xfrm>
          <a:prstGeom prst="rect">
            <a:avLst/>
          </a:prstGeom>
          <a:noFill/>
          <a:ln>
            <a:noFill/>
          </a:ln>
        </p:spPr>
      </p:pic>
      <p:sp>
        <p:nvSpPr>
          <p:cNvPr id="331" name="Google Shape;331;p35"/>
          <p:cNvSpPr txBox="1"/>
          <p:nvPr/>
        </p:nvSpPr>
        <p:spPr>
          <a:xfrm>
            <a:off x="701588" y="3031650"/>
            <a:ext cx="5846263" cy="1079783"/>
          </a:xfrm>
          <a:prstGeom prst="rect">
            <a:avLst/>
          </a:prstGeom>
          <a:noFill/>
          <a:ln>
            <a:noFill/>
          </a:ln>
        </p:spPr>
        <p:txBody>
          <a:bodyPr anchorCtr="0" anchor="t" bIns="0" lIns="0" spcFirstLastPara="1" rIns="0" wrap="square" tIns="111750">
            <a:spAutoFit/>
          </a:bodyPr>
          <a:lstStyle/>
          <a:p>
            <a:pPr indent="0" lvl="0" marL="0" marR="5080" rtl="0" algn="r">
              <a:lnSpc>
                <a:spcPct val="100000"/>
              </a:lnSpc>
              <a:spcBef>
                <a:spcPts val="0"/>
              </a:spcBef>
              <a:spcAft>
                <a:spcPts val="0"/>
              </a:spcAft>
              <a:buNone/>
            </a:pPr>
            <a:r>
              <a:rPr lang="en-US" sz="1200">
                <a:latin typeface="Times New Roman"/>
                <a:ea typeface="Times New Roman"/>
                <a:cs typeface="Times New Roman"/>
                <a:sym typeface="Times New Roman"/>
              </a:rPr>
              <a:t>Fig.43 Scrapers</a:t>
            </a:r>
            <a:endParaRPr sz="1200">
              <a:latin typeface="Times New Roman"/>
              <a:ea typeface="Times New Roman"/>
              <a:cs typeface="Times New Roman"/>
              <a:sym typeface="Times New Roman"/>
            </a:endParaRPr>
          </a:p>
          <a:p>
            <a:pPr indent="0" lvl="0" marL="12700" rtl="0" algn="l">
              <a:lnSpc>
                <a:spcPct val="100000"/>
              </a:lnSpc>
              <a:spcBef>
                <a:spcPts val="725"/>
              </a:spcBef>
              <a:spcAft>
                <a:spcPts val="0"/>
              </a:spcAft>
              <a:buNone/>
            </a:pPr>
            <a:r>
              <a:rPr b="1" lang="en-US" sz="1100">
                <a:latin typeface="Times New Roman"/>
                <a:ea typeface="Times New Roman"/>
                <a:cs typeface="Times New Roman"/>
                <a:sym typeface="Times New Roman"/>
              </a:rPr>
              <a:t>Hints on scraping</a:t>
            </a:r>
            <a:endParaRPr sz="1100">
              <a:latin typeface="Times New Roman"/>
              <a:ea typeface="Times New Roman"/>
              <a:cs typeface="Times New Roman"/>
              <a:sym typeface="Times New Roman"/>
            </a:endParaRPr>
          </a:p>
          <a:p>
            <a:pPr indent="-227964" lvl="0" marL="1102995" rtl="0" algn="l">
              <a:lnSpc>
                <a:spcPct val="100000"/>
              </a:lnSpc>
              <a:spcBef>
                <a:spcPts val="560"/>
              </a:spcBef>
              <a:spcAft>
                <a:spcPts val="0"/>
              </a:spcAft>
              <a:buSzPts val="1200"/>
              <a:buFont typeface="Times New Roman"/>
              <a:buAutoNum type="arabicPeriod"/>
            </a:pPr>
            <a:r>
              <a:rPr lang="en-US" sz="1200">
                <a:latin typeface="Times New Roman"/>
                <a:ea typeface="Times New Roman"/>
                <a:cs typeface="Times New Roman"/>
                <a:sym typeface="Times New Roman"/>
              </a:rPr>
              <a:t>Keep the scraper sharp</a:t>
            </a:r>
            <a:endParaRPr sz="1200">
              <a:latin typeface="Times New Roman"/>
              <a:ea typeface="Times New Roman"/>
              <a:cs typeface="Times New Roman"/>
              <a:sym typeface="Times New Roman"/>
            </a:endParaRPr>
          </a:p>
          <a:p>
            <a:pPr indent="-227964" lvl="0" marL="1102995" rtl="0" algn="l">
              <a:lnSpc>
                <a:spcPct val="100000"/>
              </a:lnSpc>
              <a:spcBef>
                <a:spcPts val="620"/>
              </a:spcBef>
              <a:spcAft>
                <a:spcPts val="0"/>
              </a:spcAft>
              <a:buSzPts val="1200"/>
              <a:buFont typeface="Times New Roman"/>
              <a:buAutoNum type="arabicPeriod"/>
            </a:pPr>
            <a:r>
              <a:rPr lang="en-US" sz="1200">
                <a:latin typeface="Times New Roman"/>
                <a:ea typeface="Times New Roman"/>
                <a:cs typeface="Times New Roman"/>
                <a:sym typeface="Times New Roman"/>
              </a:rPr>
              <a:t>Do not allow any oil on the surface being scraped</a:t>
            </a:r>
            <a:endParaRPr sz="1200">
              <a:latin typeface="Times New Roman"/>
              <a:ea typeface="Times New Roman"/>
              <a:cs typeface="Times New Roman"/>
              <a:sym typeface="Times New Roman"/>
            </a:endParaRPr>
          </a:p>
        </p:txBody>
      </p:sp>
      <p:sp>
        <p:nvSpPr>
          <p:cNvPr id="332" name="Google Shape;332;p35"/>
          <p:cNvSpPr txBox="1"/>
          <p:nvPr/>
        </p:nvSpPr>
        <p:spPr>
          <a:xfrm>
            <a:off x="701588" y="4064557"/>
            <a:ext cx="9132488" cy="2934073"/>
          </a:xfrm>
          <a:prstGeom prst="rect">
            <a:avLst/>
          </a:prstGeom>
          <a:noFill/>
          <a:ln>
            <a:noFill/>
          </a:ln>
        </p:spPr>
        <p:txBody>
          <a:bodyPr anchorCtr="0" anchor="t" bIns="0" lIns="0" spcFirstLastPara="1" rIns="0" wrap="square" tIns="86975">
            <a:spAutoFit/>
          </a:bodyPr>
          <a:lstStyle/>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Drilling</a:t>
            </a:r>
            <a:endParaRPr sz="1200">
              <a:latin typeface="Times New Roman"/>
              <a:ea typeface="Times New Roman"/>
              <a:cs typeface="Times New Roman"/>
              <a:sym typeface="Times New Roman"/>
            </a:endParaRPr>
          </a:p>
          <a:p>
            <a:pPr indent="457200" lvl="0" marL="875030" marR="5080" rtl="0" algn="l">
              <a:lnSpc>
                <a:spcPct val="171666"/>
              </a:lnSpc>
              <a:spcBef>
                <a:spcPts val="140"/>
              </a:spcBef>
              <a:spcAft>
                <a:spcPts val="0"/>
              </a:spcAft>
              <a:buNone/>
            </a:pPr>
            <a:r>
              <a:rPr lang="en-US" sz="1200">
                <a:latin typeface="Times New Roman"/>
                <a:ea typeface="Times New Roman"/>
                <a:cs typeface="Times New Roman"/>
                <a:sym typeface="Times New Roman"/>
              </a:rPr>
              <a:t>Drilling is the operation of making hole in a work piece by using a rotating tool called a drill. The drill does not produce a precision hole. If hole of accurate size and finish</a:t>
            </a:r>
            <a:endParaRPr sz="1200">
              <a:latin typeface="Times New Roman"/>
              <a:ea typeface="Times New Roman"/>
              <a:cs typeface="Times New Roman"/>
              <a:sym typeface="Times New Roman"/>
            </a:endParaRPr>
          </a:p>
          <a:p>
            <a:pPr indent="0" lvl="0" marL="875030" rtl="0" algn="l">
              <a:lnSpc>
                <a:spcPct val="100000"/>
              </a:lnSpc>
              <a:spcBef>
                <a:spcPts val="470"/>
              </a:spcBef>
              <a:spcAft>
                <a:spcPts val="0"/>
              </a:spcAft>
              <a:buNone/>
            </a:pPr>
            <a:r>
              <a:rPr lang="en-US" sz="1200">
                <a:latin typeface="Times New Roman"/>
                <a:ea typeface="Times New Roman"/>
                <a:cs typeface="Times New Roman"/>
                <a:sym typeface="Times New Roman"/>
              </a:rPr>
              <a:t>is required, the reaming or boring must follow the drilling operation.</a:t>
            </a:r>
            <a:endParaRPr sz="1200">
              <a:latin typeface="Times New Roman"/>
              <a:ea typeface="Times New Roman"/>
              <a:cs typeface="Times New Roman"/>
              <a:sym typeface="Times New Roman"/>
            </a:endParaRPr>
          </a:p>
          <a:p>
            <a:pPr indent="0" lvl="0" marL="875030" marR="5080" rtl="0" algn="just">
              <a:lnSpc>
                <a:spcPct val="143700"/>
              </a:lnSpc>
              <a:spcBef>
                <a:spcPts val="5"/>
              </a:spcBef>
              <a:spcAft>
                <a:spcPts val="0"/>
              </a:spcAft>
              <a:buNone/>
            </a:pPr>
            <a:r>
              <a:rPr b="1" lang="en-US" sz="1200">
                <a:latin typeface="Times New Roman"/>
                <a:ea typeface="Times New Roman"/>
                <a:cs typeface="Times New Roman"/>
                <a:sym typeface="Times New Roman"/>
              </a:rPr>
              <a:t>Twist drill: </a:t>
            </a:r>
            <a:r>
              <a:rPr lang="en-US" sz="1200">
                <a:latin typeface="Times New Roman"/>
                <a:ea typeface="Times New Roman"/>
                <a:cs typeface="Times New Roman"/>
                <a:sym typeface="Times New Roman"/>
              </a:rPr>
              <a:t>Twist drill is the most widely used tool in modern drilling practice. It is made form a round bar of tool material such as high speed steel or high carbon steel. It has a pair of helical flutes. Which form the cutting surfaces? Twist drills can be provided with a variety of shanks, but the straight shank and the Morse taper shank are the most common. The different parts of a straight shank twist drill are shown in fig.44.</a:t>
            </a:r>
            <a:endParaRPr sz="1200">
              <a:latin typeface="Times New Roman"/>
              <a:ea typeface="Times New Roman"/>
              <a:cs typeface="Times New Roman"/>
              <a:sym typeface="Times New Roman"/>
            </a:endParaRPr>
          </a:p>
          <a:p>
            <a:pPr indent="0" lvl="0" marL="875030" marR="5080" rtl="0" algn="just">
              <a:lnSpc>
                <a:spcPct val="143900"/>
              </a:lnSpc>
              <a:spcBef>
                <a:spcPts val="15"/>
              </a:spcBef>
              <a:spcAft>
                <a:spcPts val="0"/>
              </a:spcAft>
              <a:buNone/>
            </a:pPr>
            <a:r>
              <a:rPr b="1" lang="en-US" sz="1200">
                <a:latin typeface="Times New Roman"/>
                <a:ea typeface="Times New Roman"/>
                <a:cs typeface="Times New Roman"/>
                <a:sym typeface="Times New Roman"/>
              </a:rPr>
              <a:t>Drill chuck: </a:t>
            </a:r>
            <a:r>
              <a:rPr lang="en-US" sz="1200">
                <a:latin typeface="Times New Roman"/>
                <a:ea typeface="Times New Roman"/>
                <a:cs typeface="Times New Roman"/>
                <a:sym typeface="Times New Roman"/>
              </a:rPr>
              <a:t>The straight shank drills are held in a drilling machine by a drill chuck shown in fig.45. The jaws of the chuck are tightened around the drill by means of a key. Most drill spindles have a tapered hole (Morse taper) into which the tapered shank of the drill chuck is fastened.</a:t>
            </a:r>
            <a:endParaRPr sz="1200">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6" name="Shape 336"/>
        <p:cNvGrpSpPr/>
        <p:nvPr/>
      </p:nvGrpSpPr>
      <p:grpSpPr>
        <a:xfrm>
          <a:off x="0" y="0"/>
          <a:ext cx="0" cy="0"/>
          <a:chOff x="0" y="0"/>
          <a:chExt cx="0" cy="0"/>
        </a:xfrm>
      </p:grpSpPr>
      <p:pic>
        <p:nvPicPr>
          <p:cNvPr id="337" name="Google Shape;337;p36"/>
          <p:cNvPicPr preferRelativeResize="0"/>
          <p:nvPr/>
        </p:nvPicPr>
        <p:blipFill rotWithShape="1">
          <a:blip r:embed="rId3">
            <a:alphaModFix/>
          </a:blip>
          <a:srcRect b="0" l="0" r="0" t="0"/>
          <a:stretch/>
        </p:blipFill>
        <p:spPr>
          <a:xfrm>
            <a:off x="2911475" y="3814418"/>
            <a:ext cx="5676612" cy="907765"/>
          </a:xfrm>
          <a:prstGeom prst="rect">
            <a:avLst/>
          </a:prstGeom>
          <a:noFill/>
          <a:ln>
            <a:noFill/>
          </a:ln>
        </p:spPr>
      </p:pic>
      <p:pic>
        <p:nvPicPr>
          <p:cNvPr id="338" name="Google Shape;338;p36"/>
          <p:cNvPicPr preferRelativeResize="0"/>
          <p:nvPr/>
        </p:nvPicPr>
        <p:blipFill rotWithShape="1">
          <a:blip r:embed="rId4">
            <a:alphaModFix/>
          </a:blip>
          <a:srcRect b="0" l="0" r="0" t="0"/>
          <a:stretch/>
        </p:blipFill>
        <p:spPr>
          <a:xfrm>
            <a:off x="1708370" y="1079184"/>
            <a:ext cx="7464691" cy="1212869"/>
          </a:xfrm>
          <a:prstGeom prst="rect">
            <a:avLst/>
          </a:prstGeom>
          <a:noFill/>
          <a:ln>
            <a:noFill/>
          </a:ln>
        </p:spPr>
      </p:pic>
      <p:sp>
        <p:nvSpPr>
          <p:cNvPr id="339" name="Google Shape;339;p36"/>
          <p:cNvSpPr txBox="1"/>
          <p:nvPr/>
        </p:nvSpPr>
        <p:spPr>
          <a:xfrm>
            <a:off x="3874889" y="2314783"/>
            <a:ext cx="1537640"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Fig.44 Twist drill</a:t>
            </a:r>
            <a:endParaRPr sz="1200">
              <a:latin typeface="Times New Roman"/>
              <a:ea typeface="Times New Roman"/>
              <a:cs typeface="Times New Roman"/>
              <a:sym typeface="Times New Roman"/>
            </a:endParaRPr>
          </a:p>
        </p:txBody>
      </p:sp>
      <p:sp>
        <p:nvSpPr>
          <p:cNvPr id="340" name="Google Shape;340;p36"/>
          <p:cNvSpPr txBox="1"/>
          <p:nvPr/>
        </p:nvSpPr>
        <p:spPr>
          <a:xfrm>
            <a:off x="772680" y="2439744"/>
            <a:ext cx="8983481" cy="1336135"/>
          </a:xfrm>
          <a:prstGeom prst="rect">
            <a:avLst/>
          </a:prstGeom>
          <a:noFill/>
          <a:ln>
            <a:noFill/>
          </a:ln>
        </p:spPr>
        <p:txBody>
          <a:bodyPr anchorCtr="0" anchor="t" bIns="0" lIns="0" spcFirstLastPara="1" rIns="0" wrap="square" tIns="13325">
            <a:spAutoFit/>
          </a:bodyPr>
          <a:lstStyle/>
          <a:p>
            <a:pPr indent="0" lvl="0" marL="3475990" rtl="0" algn="ctr">
              <a:lnSpc>
                <a:spcPct val="100000"/>
              </a:lnSpc>
              <a:spcBef>
                <a:spcPts val="0"/>
              </a:spcBef>
              <a:spcAft>
                <a:spcPts val="0"/>
              </a:spcAft>
              <a:buNone/>
            </a:pPr>
            <a:r>
              <a:rPr lang="en-US" sz="1100">
                <a:latin typeface="Times New Roman"/>
                <a:ea typeface="Times New Roman"/>
                <a:cs typeface="Times New Roman"/>
                <a:sym typeface="Times New Roman"/>
              </a:rPr>
              <a:t>Fig.45 Drill chuck</a:t>
            </a:r>
            <a:endParaRPr sz="1100">
              <a:latin typeface="Times New Roman"/>
              <a:ea typeface="Times New Roman"/>
              <a:cs typeface="Times New Roman"/>
              <a:sym typeface="Times New Roman"/>
            </a:endParaRPr>
          </a:p>
          <a:p>
            <a:pPr indent="2539" lvl="0" marL="12065" marR="5080" rtl="0" algn="ctr">
              <a:lnSpc>
                <a:spcPct val="143800"/>
              </a:lnSpc>
              <a:spcBef>
                <a:spcPts val="670"/>
              </a:spcBef>
              <a:spcAft>
                <a:spcPts val="0"/>
              </a:spcAft>
              <a:buNone/>
            </a:pPr>
            <a:r>
              <a:rPr b="1" lang="en-US" sz="1200">
                <a:latin typeface="Times New Roman"/>
                <a:ea typeface="Times New Roman"/>
                <a:cs typeface="Times New Roman"/>
                <a:sym typeface="Times New Roman"/>
              </a:rPr>
              <a:t>Reaming: </a:t>
            </a:r>
            <a:r>
              <a:rPr lang="en-US" sz="1200">
                <a:latin typeface="Times New Roman"/>
                <a:ea typeface="Times New Roman"/>
                <a:cs typeface="Times New Roman"/>
                <a:sym typeface="Times New Roman"/>
              </a:rPr>
              <a:t>As twist drills do not make accurately sized or good finish holes a reamer of some type is often used to cut the final size and finish. A reamer will not make the original hole; it will only enlarge a previously drilled or bored hole. Reamers are usually made of high speed steel. The hand reamer shown n fig.46 is intended to be turned and fed by hand and to remove a small amount of material. One end of the shank is square shaped for turning it with a tap wrench.</a:t>
            </a:r>
            <a:endParaRPr sz="1200">
              <a:latin typeface="Times New Roman"/>
              <a:ea typeface="Times New Roman"/>
              <a:cs typeface="Times New Roman"/>
              <a:sym typeface="Times New Roman"/>
            </a:endParaRPr>
          </a:p>
        </p:txBody>
      </p:sp>
      <p:sp>
        <p:nvSpPr>
          <p:cNvPr id="341" name="Google Shape;341;p36"/>
          <p:cNvSpPr txBox="1"/>
          <p:nvPr/>
        </p:nvSpPr>
        <p:spPr>
          <a:xfrm>
            <a:off x="1920929" y="4722183"/>
            <a:ext cx="7921585" cy="2401683"/>
          </a:xfrm>
          <a:prstGeom prst="rect">
            <a:avLst/>
          </a:prstGeom>
          <a:noFill/>
          <a:ln>
            <a:noFill/>
          </a:ln>
        </p:spPr>
        <p:txBody>
          <a:bodyPr anchorCtr="0" anchor="t" bIns="0" lIns="0" spcFirstLastPara="1" rIns="0" wrap="square" tIns="12700">
            <a:spAutoFit/>
          </a:bodyPr>
          <a:lstStyle/>
          <a:p>
            <a:pPr indent="0" lvl="0" marL="2344420" rtl="0" algn="just">
              <a:lnSpc>
                <a:spcPct val="100000"/>
              </a:lnSpc>
              <a:spcBef>
                <a:spcPts val="0"/>
              </a:spcBef>
              <a:spcAft>
                <a:spcPts val="0"/>
              </a:spcAft>
              <a:buNone/>
            </a:pPr>
            <a:r>
              <a:rPr lang="en-US" sz="1200">
                <a:latin typeface="Times New Roman"/>
                <a:ea typeface="Times New Roman"/>
                <a:cs typeface="Times New Roman"/>
                <a:sym typeface="Times New Roman"/>
              </a:rPr>
              <a:t>Fig.46 Reamer</a:t>
            </a:r>
            <a:endParaRPr sz="1200">
              <a:latin typeface="Times New Roman"/>
              <a:ea typeface="Times New Roman"/>
              <a:cs typeface="Times New Roman"/>
              <a:sym typeface="Times New Roman"/>
            </a:endParaRPr>
          </a:p>
          <a:p>
            <a:pPr indent="457200" lvl="0" marL="12700" marR="5080" rtl="0" algn="just">
              <a:lnSpc>
                <a:spcPct val="143800"/>
              </a:lnSpc>
              <a:spcBef>
                <a:spcPts val="570"/>
              </a:spcBef>
              <a:spcAft>
                <a:spcPts val="0"/>
              </a:spcAft>
              <a:buNone/>
            </a:pPr>
            <a:r>
              <a:rPr b="1" lang="en-US" sz="1200">
                <a:latin typeface="Times New Roman"/>
                <a:ea typeface="Times New Roman"/>
                <a:cs typeface="Times New Roman"/>
                <a:sym typeface="Times New Roman"/>
              </a:rPr>
              <a:t>Tap and tap wrench: </a:t>
            </a:r>
            <a:r>
              <a:rPr lang="en-US" sz="1200">
                <a:latin typeface="Times New Roman"/>
                <a:ea typeface="Times New Roman"/>
                <a:cs typeface="Times New Roman"/>
                <a:sym typeface="Times New Roman"/>
              </a:rPr>
              <a:t>Tapping is the operation of forming internal threads by means of a tool called a tap as shown in fig.47. A tap consists of toothed body having flutes cut on its surface, a round shank and a square formation at the end of the shank. For hand taping, three types of taps are used. A set of taps includes taper tap or starting tap, second or plug tap and bottoming tap. The pitch diameter of all three taps the same and they are used in the same order as taper, plug and bottoming tap in the threading operation. The only difference is the amount of chamfer angle. The taper is tapered from the end for about 4degree-6degree to ensure starting the tap straight, the second is tapered for about for about 7 degree -9degree and the bottoming tap is tapered for about 30degree - 45degree. A tap wrench is used for gripping and holding a tap securely. The taper tap is</a:t>
            </a:r>
            <a:endParaRPr sz="1200">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5" name="Shape 345"/>
        <p:cNvGrpSpPr/>
        <p:nvPr/>
      </p:nvGrpSpPr>
      <p:grpSpPr>
        <a:xfrm>
          <a:off x="0" y="0"/>
          <a:ext cx="0" cy="0"/>
          <a:chOff x="0" y="0"/>
          <a:chExt cx="0" cy="0"/>
        </a:xfrm>
      </p:grpSpPr>
      <p:pic>
        <p:nvPicPr>
          <p:cNvPr id="346" name="Google Shape;346;p37"/>
          <p:cNvPicPr preferRelativeResize="0"/>
          <p:nvPr/>
        </p:nvPicPr>
        <p:blipFill rotWithShape="1">
          <a:blip r:embed="rId3">
            <a:alphaModFix/>
          </a:blip>
          <a:srcRect b="0" l="0" r="0" t="0"/>
          <a:stretch/>
        </p:blipFill>
        <p:spPr>
          <a:xfrm>
            <a:off x="2565784" y="1676454"/>
            <a:ext cx="5622755" cy="1073793"/>
          </a:xfrm>
          <a:prstGeom prst="rect">
            <a:avLst/>
          </a:prstGeom>
          <a:noFill/>
          <a:ln>
            <a:noFill/>
          </a:ln>
        </p:spPr>
      </p:pic>
      <p:pic>
        <p:nvPicPr>
          <p:cNvPr id="347" name="Google Shape;347;p37"/>
          <p:cNvPicPr preferRelativeResize="0"/>
          <p:nvPr/>
        </p:nvPicPr>
        <p:blipFill rotWithShape="1">
          <a:blip r:embed="rId4">
            <a:alphaModFix/>
          </a:blip>
          <a:srcRect b="0" l="0" r="0" t="0"/>
          <a:stretch/>
        </p:blipFill>
        <p:spPr>
          <a:xfrm>
            <a:off x="1872096" y="5390528"/>
            <a:ext cx="7016594" cy="873265"/>
          </a:xfrm>
          <a:prstGeom prst="rect">
            <a:avLst/>
          </a:prstGeom>
          <a:noFill/>
          <a:ln>
            <a:noFill/>
          </a:ln>
        </p:spPr>
      </p:pic>
      <p:sp>
        <p:nvSpPr>
          <p:cNvPr id="348" name="Google Shape;348;p37"/>
          <p:cNvSpPr txBox="1"/>
          <p:nvPr/>
        </p:nvSpPr>
        <p:spPr>
          <a:xfrm>
            <a:off x="1920929" y="581189"/>
            <a:ext cx="7917995" cy="1077924"/>
          </a:xfrm>
          <a:prstGeom prst="rect">
            <a:avLst/>
          </a:prstGeom>
          <a:noFill/>
          <a:ln>
            <a:noFill/>
          </a:ln>
        </p:spPr>
        <p:txBody>
          <a:bodyPr anchorCtr="0" anchor="t" bIns="0" lIns="0" spcFirstLastPara="1" rIns="0" wrap="square" tIns="94600">
            <a:spAutoFit/>
          </a:bodyPr>
          <a:lstStyle/>
          <a:p>
            <a:pPr indent="0" lvl="0" marL="12700" rtl="0" algn="just">
              <a:lnSpc>
                <a:spcPct val="100000"/>
              </a:lnSpc>
              <a:spcBef>
                <a:spcPts val="0"/>
              </a:spcBef>
              <a:spcAft>
                <a:spcPts val="0"/>
              </a:spcAft>
              <a:buNone/>
            </a:pPr>
            <a:r>
              <a:rPr lang="en-US" sz="1200">
                <a:latin typeface="Times New Roman"/>
                <a:ea typeface="Times New Roman"/>
                <a:cs typeface="Times New Roman"/>
                <a:sym typeface="Times New Roman"/>
              </a:rPr>
              <a:t>placed over the previously drilled</a:t>
            </a:r>
            <a:endParaRPr sz="1200">
              <a:latin typeface="Times New Roman"/>
              <a:ea typeface="Times New Roman"/>
              <a:cs typeface="Times New Roman"/>
              <a:sym typeface="Times New Roman"/>
            </a:endParaRPr>
          </a:p>
          <a:p>
            <a:pPr indent="0" lvl="0" marL="12700" marR="5080" rtl="0" algn="just">
              <a:lnSpc>
                <a:spcPct val="143900"/>
              </a:lnSpc>
              <a:spcBef>
                <a:spcPts val="15"/>
              </a:spcBef>
              <a:spcAft>
                <a:spcPts val="0"/>
              </a:spcAft>
              <a:buNone/>
            </a:pPr>
            <a:r>
              <a:rPr lang="en-US" sz="1200">
                <a:latin typeface="Times New Roman"/>
                <a:ea typeface="Times New Roman"/>
                <a:cs typeface="Times New Roman"/>
                <a:sym typeface="Times New Roman"/>
              </a:rPr>
              <a:t>through hole and is screwed down to start the cutting of threads. After the full length of the toothed body of the taper tap has been screwed down in the hole,. This tap is withdrawn and then a second tap is used to complete the cutting of threads. In blind holes the bottoming tap that is merely "backed off” is used after the second tap to finish the threads.</a:t>
            </a:r>
            <a:endParaRPr sz="1200">
              <a:latin typeface="Times New Roman"/>
              <a:ea typeface="Times New Roman"/>
              <a:cs typeface="Times New Roman"/>
              <a:sym typeface="Times New Roman"/>
            </a:endParaRPr>
          </a:p>
        </p:txBody>
      </p:sp>
      <p:sp>
        <p:nvSpPr>
          <p:cNvPr id="349" name="Google Shape;349;p37"/>
          <p:cNvSpPr txBox="1"/>
          <p:nvPr/>
        </p:nvSpPr>
        <p:spPr>
          <a:xfrm>
            <a:off x="1920928" y="2839819"/>
            <a:ext cx="7913506" cy="2675284"/>
          </a:xfrm>
          <a:prstGeom prst="rect">
            <a:avLst/>
          </a:prstGeom>
          <a:noFill/>
          <a:ln>
            <a:noFill/>
          </a:ln>
        </p:spPr>
        <p:txBody>
          <a:bodyPr anchorCtr="0" anchor="t" bIns="0" lIns="0" spcFirstLastPara="1" rIns="0" wrap="square" tIns="96500">
            <a:spAutoFit/>
          </a:bodyPr>
          <a:lstStyle/>
          <a:p>
            <a:pPr indent="0" lvl="0" marL="2306320" rtl="0" algn="just">
              <a:lnSpc>
                <a:spcPct val="100000"/>
              </a:lnSpc>
              <a:spcBef>
                <a:spcPts val="0"/>
              </a:spcBef>
              <a:spcAft>
                <a:spcPts val="0"/>
              </a:spcAft>
              <a:buNone/>
            </a:pPr>
            <a:r>
              <a:rPr lang="en-US" sz="1200">
                <a:latin typeface="Times New Roman"/>
                <a:ea typeface="Times New Roman"/>
                <a:cs typeface="Times New Roman"/>
                <a:sym typeface="Times New Roman"/>
              </a:rPr>
              <a:t>Fig.48 Tap wrench</a:t>
            </a:r>
            <a:endParaRPr sz="1200">
              <a:latin typeface="Times New Roman"/>
              <a:ea typeface="Times New Roman"/>
              <a:cs typeface="Times New Roman"/>
              <a:sym typeface="Times New Roman"/>
            </a:endParaRPr>
          </a:p>
          <a:p>
            <a:pPr indent="457200" lvl="0" marL="12700" marR="8255" rtl="0" algn="just">
              <a:lnSpc>
                <a:spcPct val="143700"/>
              </a:lnSpc>
              <a:spcBef>
                <a:spcPts val="30"/>
              </a:spcBef>
              <a:spcAft>
                <a:spcPts val="0"/>
              </a:spcAft>
              <a:buNone/>
            </a:pPr>
            <a:r>
              <a:rPr lang="en-US" sz="1200">
                <a:latin typeface="Times New Roman"/>
                <a:ea typeface="Times New Roman"/>
                <a:cs typeface="Times New Roman"/>
                <a:sym typeface="Times New Roman"/>
              </a:rPr>
              <a:t>A tap wrench is a hand tool for gripping and holding the square end of a tap securely. An adjustable tap wrench is shown in fig.48. The position of the movable jaw can be adjusted by turning the knurled handle.</a:t>
            </a:r>
            <a:endParaRPr sz="1200">
              <a:latin typeface="Times New Roman"/>
              <a:ea typeface="Times New Roman"/>
              <a:cs typeface="Times New Roman"/>
              <a:sym typeface="Times New Roman"/>
            </a:endParaRPr>
          </a:p>
          <a:p>
            <a:pPr indent="0" lvl="0" marL="12700" marR="5080" rtl="0" algn="just">
              <a:lnSpc>
                <a:spcPct val="143800"/>
              </a:lnSpc>
              <a:spcBef>
                <a:spcPts val="30"/>
              </a:spcBef>
              <a:spcAft>
                <a:spcPts val="0"/>
              </a:spcAft>
              <a:buNone/>
            </a:pPr>
            <a:r>
              <a:rPr b="1" lang="en-US" sz="1200">
                <a:latin typeface="Times New Roman"/>
                <a:ea typeface="Times New Roman"/>
                <a:cs typeface="Times New Roman"/>
                <a:sym typeface="Times New Roman"/>
              </a:rPr>
              <a:t>Die and diestock: </a:t>
            </a:r>
            <a:r>
              <a:rPr lang="en-US" sz="1200">
                <a:latin typeface="Times New Roman"/>
                <a:ea typeface="Times New Roman"/>
                <a:cs typeface="Times New Roman"/>
                <a:sym typeface="Times New Roman"/>
              </a:rPr>
              <a:t>External threading on bars and tubes is done with dies held in a diestock basically; dies are similar to threaded nuts with multiple cutting edges. Dies area made from high speed steel. Fig.49 shows a round split adjustable die. The die is fit into the diestock. Adjustments are then made with the three screws in the diestock. Two side screws hold the die in the die stock and also provide closing pressure on the die. The center screw engages the split in the die and provides opening pressure. This permits the die to be set large amount open whilst the first cut is taken down on a rod and closed into the correct size for final finishing cut. A suitable lubrication is desirable to produce a smoother thread and to prolong the life of the die.</a:t>
            </a:r>
            <a:endParaRPr sz="1200">
              <a:latin typeface="Times New Roman"/>
              <a:ea typeface="Times New Roman"/>
              <a:cs typeface="Times New Roman"/>
              <a:sym typeface="Times New Roman"/>
            </a:endParaRPr>
          </a:p>
        </p:txBody>
      </p:sp>
      <p:sp>
        <p:nvSpPr>
          <p:cNvPr id="350" name="Google Shape;350;p37"/>
          <p:cNvSpPr txBox="1"/>
          <p:nvPr/>
        </p:nvSpPr>
        <p:spPr>
          <a:xfrm>
            <a:off x="3528045" y="6379241"/>
            <a:ext cx="2078911"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Fig.49 Die and diestock</a:t>
            </a:r>
            <a:endParaRPr sz="1200">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4" name="Shape 354"/>
        <p:cNvGrpSpPr/>
        <p:nvPr/>
      </p:nvGrpSpPr>
      <p:grpSpPr>
        <a:xfrm>
          <a:off x="0" y="0"/>
          <a:ext cx="0" cy="0"/>
          <a:chOff x="0" y="0"/>
          <a:chExt cx="0" cy="0"/>
        </a:xfrm>
      </p:grpSpPr>
      <p:sp>
        <p:nvSpPr>
          <p:cNvPr id="355" name="Google Shape;355;p38"/>
          <p:cNvSpPr txBox="1"/>
          <p:nvPr/>
        </p:nvSpPr>
        <p:spPr>
          <a:xfrm>
            <a:off x="701587" y="576876"/>
            <a:ext cx="8839861" cy="5519588"/>
          </a:xfrm>
          <a:prstGeom prst="rect">
            <a:avLst/>
          </a:prstGeom>
          <a:noFill/>
          <a:ln>
            <a:noFill/>
          </a:ln>
        </p:spPr>
        <p:txBody>
          <a:bodyPr anchorCtr="0" anchor="t" bIns="0" lIns="0" spcFirstLastPara="1" rIns="0" wrap="square" tIns="106675">
            <a:spAutoFit/>
          </a:bodyPr>
          <a:lstStyle/>
          <a:p>
            <a:pPr indent="0" lvl="0" marL="2844165" rtl="0" algn="l">
              <a:lnSpc>
                <a:spcPct val="100000"/>
              </a:lnSpc>
              <a:spcBef>
                <a:spcPts val="0"/>
              </a:spcBef>
              <a:spcAft>
                <a:spcPts val="0"/>
              </a:spcAft>
              <a:buNone/>
            </a:pPr>
            <a:r>
              <a:rPr b="1" lang="en-US" sz="1200">
                <a:latin typeface="Times New Roman"/>
                <a:ea typeface="Times New Roman"/>
                <a:cs typeface="Times New Roman"/>
                <a:sym typeface="Times New Roman"/>
              </a:rPr>
              <a:t>FITTING MODELS</a:t>
            </a:r>
            <a:endParaRPr sz="1200">
              <a:latin typeface="Times New Roman"/>
              <a:ea typeface="Times New Roman"/>
              <a:cs typeface="Times New Roman"/>
              <a:sym typeface="Times New Roman"/>
            </a:endParaRPr>
          </a:p>
          <a:p>
            <a:pPr indent="2604135" lvl="0" marL="875030" marR="2245360" rtl="0" algn="l">
              <a:lnSpc>
                <a:spcPct val="139200"/>
              </a:lnSpc>
              <a:spcBef>
                <a:spcPts val="180"/>
              </a:spcBef>
              <a:spcAft>
                <a:spcPts val="0"/>
              </a:spcAft>
              <a:buNone/>
            </a:pPr>
            <a:r>
              <a:rPr b="1" lang="en-US" sz="1200">
                <a:latin typeface="Times New Roman"/>
                <a:ea typeface="Times New Roman"/>
                <a:cs typeface="Times New Roman"/>
                <a:sym typeface="Times New Roman"/>
              </a:rPr>
              <a:t>Model 1 AIM: </a:t>
            </a:r>
            <a:r>
              <a:rPr lang="en-US" sz="1200">
                <a:latin typeface="Times New Roman"/>
                <a:ea typeface="Times New Roman"/>
                <a:cs typeface="Times New Roman"/>
                <a:sym typeface="Times New Roman"/>
              </a:rPr>
              <a:t>To prepare the fitting model of given dimensions.</a:t>
            </a:r>
            <a:endParaRPr sz="1200">
              <a:latin typeface="Times New Roman"/>
              <a:ea typeface="Times New Roman"/>
              <a:cs typeface="Times New Roman"/>
              <a:sym typeface="Times New Roman"/>
            </a:endParaRPr>
          </a:p>
          <a:p>
            <a:pPr indent="0" lvl="0" marL="0" rtl="0" algn="l">
              <a:lnSpc>
                <a:spcPct val="100000"/>
              </a:lnSpc>
              <a:spcBef>
                <a:spcPts val="720"/>
              </a:spcBef>
              <a:spcAft>
                <a:spcPts val="0"/>
              </a:spcAft>
              <a:buNone/>
            </a:pPr>
            <a:r>
              <a:t/>
            </a:r>
            <a:endParaRPr sz="1200">
              <a:latin typeface="Times New Roman"/>
              <a:ea typeface="Times New Roman"/>
              <a:cs typeface="Times New Roman"/>
              <a:sym typeface="Times New Roman"/>
            </a:endParaRPr>
          </a:p>
          <a:p>
            <a:pPr indent="0" lvl="0" marL="875030" marR="156210" rtl="0" algn="l">
              <a:lnSpc>
                <a:spcPct val="143300"/>
              </a:lnSpc>
              <a:spcBef>
                <a:spcPts val="5"/>
              </a:spcBef>
              <a:spcAft>
                <a:spcPts val="0"/>
              </a:spcAft>
              <a:buNone/>
            </a:pPr>
            <a:r>
              <a:rPr b="1" lang="en-US" sz="1200">
                <a:latin typeface="Times New Roman"/>
                <a:ea typeface="Times New Roman"/>
                <a:cs typeface="Times New Roman"/>
                <a:sym typeface="Times New Roman"/>
              </a:rPr>
              <a:t>TOOL USED: </a:t>
            </a:r>
            <a:r>
              <a:rPr lang="en-US" sz="1200">
                <a:latin typeface="Times New Roman"/>
                <a:ea typeface="Times New Roman"/>
                <a:cs typeface="Times New Roman"/>
                <a:sym typeface="Times New Roman"/>
              </a:rPr>
              <a:t>Work piece (mild steel) Bench vise, try square, files, vernier at gauge, punch, hammer, divider, and hacksaw.</a:t>
            </a:r>
            <a:endParaRPr sz="12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00000"/>
              </a:lnSpc>
              <a:spcBef>
                <a:spcPts val="1055"/>
              </a:spcBef>
              <a:spcAft>
                <a:spcPts val="0"/>
              </a:spcAft>
              <a:buNone/>
            </a:pPr>
            <a:r>
              <a:t/>
            </a:r>
            <a:endParaRPr sz="1200">
              <a:latin typeface="Times New Roman"/>
              <a:ea typeface="Times New Roman"/>
              <a:cs typeface="Times New Roman"/>
              <a:sym typeface="Times New Roman"/>
            </a:endParaRPr>
          </a:p>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PROCEDURE:</a:t>
            </a:r>
            <a:endParaRPr sz="1200">
              <a:latin typeface="Times New Roman"/>
              <a:ea typeface="Times New Roman"/>
              <a:cs typeface="Times New Roman"/>
              <a:sym typeface="Times New Roman"/>
            </a:endParaRPr>
          </a:p>
          <a:p>
            <a:pPr indent="-151765" lvl="0" marL="1026794" rtl="0" algn="l">
              <a:lnSpc>
                <a:spcPct val="100000"/>
              </a:lnSpc>
              <a:spcBef>
                <a:spcPts val="550"/>
              </a:spcBef>
              <a:spcAft>
                <a:spcPts val="0"/>
              </a:spcAft>
              <a:buSzPts val="1200"/>
              <a:buFont typeface="Times New Roman"/>
              <a:buAutoNum type="arabicPeriod"/>
            </a:pPr>
            <a:r>
              <a:rPr lang="en-US" sz="1200">
                <a:latin typeface="Times New Roman"/>
                <a:ea typeface="Times New Roman"/>
                <a:cs typeface="Times New Roman"/>
                <a:sym typeface="Times New Roman"/>
              </a:rPr>
              <a:t>Hold the given plate on a bench vise such that one edge of the plate is horizontal.</a:t>
            </a:r>
            <a:endParaRPr sz="1200">
              <a:latin typeface="Times New Roman"/>
              <a:ea typeface="Times New Roman"/>
              <a:cs typeface="Times New Roman"/>
              <a:sym typeface="Times New Roman"/>
            </a:endParaRPr>
          </a:p>
          <a:p>
            <a:pPr indent="-151765" lvl="0" marL="1026794" rtl="0" algn="l">
              <a:lnSpc>
                <a:spcPct val="100000"/>
              </a:lnSpc>
              <a:spcBef>
                <a:spcPts val="625"/>
              </a:spcBef>
              <a:spcAft>
                <a:spcPts val="0"/>
              </a:spcAft>
              <a:buSzPts val="1200"/>
              <a:buFont typeface="Times New Roman"/>
              <a:buAutoNum type="arabicPeriod"/>
            </a:pPr>
            <a:r>
              <a:rPr lang="en-US" sz="1200">
                <a:latin typeface="Times New Roman"/>
                <a:ea typeface="Times New Roman"/>
                <a:cs typeface="Times New Roman"/>
                <a:sym typeface="Times New Roman"/>
              </a:rPr>
              <a:t>File the edge with rough and smooth files and check with try-square for flatness.</a:t>
            </a:r>
            <a:endParaRPr sz="1200">
              <a:latin typeface="Times New Roman"/>
              <a:ea typeface="Times New Roman"/>
              <a:cs typeface="Times New Roman"/>
              <a:sym typeface="Times New Roman"/>
            </a:endParaRPr>
          </a:p>
          <a:p>
            <a:pPr indent="-151765" lvl="0" marL="1026794" rtl="0" algn="l">
              <a:lnSpc>
                <a:spcPct val="100000"/>
              </a:lnSpc>
              <a:spcBef>
                <a:spcPts val="625"/>
              </a:spcBef>
              <a:spcAft>
                <a:spcPts val="0"/>
              </a:spcAft>
              <a:buSzPts val="1200"/>
              <a:buFont typeface="Times New Roman"/>
              <a:buAutoNum type="arabicPeriod"/>
            </a:pPr>
            <a:r>
              <a:rPr lang="en-US" sz="1200">
                <a:latin typeface="Times New Roman"/>
                <a:ea typeface="Times New Roman"/>
                <a:cs typeface="Times New Roman"/>
                <a:sym typeface="Times New Roman"/>
              </a:rPr>
              <a:t>Hold the adjacent edge of the plate in horizontal position with the vise.</a:t>
            </a:r>
            <a:endParaRPr sz="1200">
              <a:latin typeface="Times New Roman"/>
              <a:ea typeface="Times New Roman"/>
              <a:cs typeface="Times New Roman"/>
              <a:sym typeface="Times New Roman"/>
            </a:endParaRPr>
          </a:p>
          <a:p>
            <a:pPr indent="-163830" lvl="0" marL="1038860" marR="323215" rtl="0" algn="l">
              <a:lnSpc>
                <a:spcPct val="143300"/>
              </a:lnSpc>
              <a:spcBef>
                <a:spcPts val="0"/>
              </a:spcBef>
              <a:spcAft>
                <a:spcPts val="0"/>
              </a:spcAft>
              <a:buSzPts val="1200"/>
              <a:buFont typeface="Times New Roman"/>
              <a:buAutoNum type="arabicPeriod"/>
            </a:pPr>
            <a:r>
              <a:rPr lang="en-US" sz="1200">
                <a:latin typeface="Times New Roman"/>
                <a:ea typeface="Times New Roman"/>
                <a:cs typeface="Times New Roman"/>
                <a:sym typeface="Times New Roman"/>
              </a:rPr>
              <a:t>File the adjacent edge with rough and smooth files and check with try-square for flatness and squareness.</a:t>
            </a:r>
            <a:endParaRPr sz="1200">
              <a:latin typeface="Times New Roman"/>
              <a:ea typeface="Times New Roman"/>
              <a:cs typeface="Times New Roman"/>
              <a:sym typeface="Times New Roman"/>
            </a:endParaRPr>
          </a:p>
          <a:p>
            <a:pPr indent="-151765" lvl="0" marL="1026794" rtl="0" algn="l">
              <a:lnSpc>
                <a:spcPct val="100000"/>
              </a:lnSpc>
              <a:spcBef>
                <a:spcPts val="670"/>
              </a:spcBef>
              <a:spcAft>
                <a:spcPts val="0"/>
              </a:spcAft>
              <a:buSzPts val="1200"/>
              <a:buFont typeface="Times New Roman"/>
              <a:buAutoNum type="arabicPeriod"/>
            </a:pPr>
            <a:r>
              <a:rPr lang="en-US" sz="1200">
                <a:latin typeface="Times New Roman"/>
                <a:ea typeface="Times New Roman"/>
                <a:cs typeface="Times New Roman"/>
                <a:sym typeface="Times New Roman"/>
              </a:rPr>
              <a:t>Apply wet chalk on any one flat side of the plate and allow it to dry for marking</a:t>
            </a:r>
            <a:endParaRPr sz="1200">
              <a:latin typeface="Times New Roman"/>
              <a:ea typeface="Times New Roman"/>
              <a:cs typeface="Times New Roman"/>
              <a:sym typeface="Times New Roman"/>
            </a:endParaRPr>
          </a:p>
          <a:p>
            <a:pPr indent="-154940" lvl="0" marL="1029969" rtl="0" algn="l">
              <a:lnSpc>
                <a:spcPct val="100000"/>
              </a:lnSpc>
              <a:spcBef>
                <a:spcPts val="625"/>
              </a:spcBef>
              <a:spcAft>
                <a:spcPts val="0"/>
              </a:spcAft>
              <a:buSzPts val="1200"/>
              <a:buFont typeface="Times New Roman"/>
              <a:buAutoNum type="arabicPeriod"/>
            </a:pPr>
            <a:r>
              <a:rPr lang="en-US" sz="1200">
                <a:latin typeface="Times New Roman"/>
                <a:ea typeface="Times New Roman"/>
                <a:cs typeface="Times New Roman"/>
                <a:sym typeface="Times New Roman"/>
              </a:rPr>
              <a:t>Lay out the given drawing on the plate by using surface plate, angle rule, scriber, etc.</a:t>
            </a:r>
            <a:endParaRPr sz="1200">
              <a:latin typeface="Times New Roman"/>
              <a:ea typeface="Times New Roman"/>
              <a:cs typeface="Times New Roman"/>
              <a:sym typeface="Times New Roman"/>
            </a:endParaRPr>
          </a:p>
          <a:p>
            <a:pPr indent="-151765" lvl="0" marL="1026794" rtl="0" algn="l">
              <a:lnSpc>
                <a:spcPct val="100000"/>
              </a:lnSpc>
              <a:spcBef>
                <a:spcPts val="625"/>
              </a:spcBef>
              <a:spcAft>
                <a:spcPts val="0"/>
              </a:spcAft>
              <a:buSzPts val="1200"/>
              <a:buFont typeface="Times New Roman"/>
              <a:buAutoNum type="arabicPeriod"/>
            </a:pPr>
            <a:r>
              <a:rPr lang="en-US" sz="1200">
                <a:latin typeface="Times New Roman"/>
                <a:ea typeface="Times New Roman"/>
                <a:cs typeface="Times New Roman"/>
                <a:sym typeface="Times New Roman"/>
              </a:rPr>
              <a:t>Make punch marks along the line marked on the plates using prick punch.</a:t>
            </a:r>
            <a:endParaRPr sz="1200">
              <a:latin typeface="Times New Roman"/>
              <a:ea typeface="Times New Roman"/>
              <a:cs typeface="Times New Roman"/>
              <a:sym typeface="Times New Roman"/>
            </a:endParaRPr>
          </a:p>
          <a:p>
            <a:pPr indent="-151765" lvl="0" marL="1026794" rtl="0" algn="l">
              <a:lnSpc>
                <a:spcPct val="100000"/>
              </a:lnSpc>
              <a:spcBef>
                <a:spcPts val="645"/>
              </a:spcBef>
              <a:spcAft>
                <a:spcPts val="0"/>
              </a:spcAft>
              <a:buSzPts val="1200"/>
              <a:buFont typeface="Times New Roman"/>
              <a:buAutoNum type="arabicPeriod"/>
            </a:pPr>
            <a:r>
              <a:rPr lang="en-US" sz="1200">
                <a:latin typeface="Times New Roman"/>
                <a:ea typeface="Times New Roman"/>
                <a:cs typeface="Times New Roman"/>
                <a:sym typeface="Times New Roman"/>
              </a:rPr>
              <a:t>Cut the excess material with small allowance using hacksaw or by chisel.</a:t>
            </a:r>
            <a:endParaRPr sz="1200">
              <a:latin typeface="Times New Roman"/>
              <a:ea typeface="Times New Roman"/>
              <a:cs typeface="Times New Roman"/>
              <a:sym typeface="Times New Roman"/>
            </a:endParaRPr>
          </a:p>
          <a:p>
            <a:pPr indent="-175894" lvl="0" marL="1050925" marR="5080" rtl="0" algn="l">
              <a:lnSpc>
                <a:spcPct val="173333"/>
              </a:lnSpc>
              <a:spcBef>
                <a:spcPts val="160"/>
              </a:spcBef>
              <a:spcAft>
                <a:spcPts val="0"/>
              </a:spcAft>
              <a:buSzPts val="1200"/>
              <a:buFont typeface="Times New Roman"/>
              <a:buAutoNum type="arabicPeriod"/>
            </a:pPr>
            <a:r>
              <a:rPr lang="en-US" sz="1200">
                <a:latin typeface="Times New Roman"/>
                <a:ea typeface="Times New Roman"/>
                <a:cs typeface="Times New Roman"/>
                <a:sym typeface="Times New Roman"/>
              </a:rPr>
              <a:t>Remove the material left over in the previous step by filing operation to get the desire geometry of the part.</a:t>
            </a:r>
            <a:endParaRPr sz="1200">
              <a:latin typeface="Times New Roman"/>
              <a:ea typeface="Times New Roman"/>
              <a:cs typeface="Times New Roman"/>
              <a:sym typeface="Times New Roman"/>
            </a:endParaRPr>
          </a:p>
          <a:p>
            <a:pPr indent="-227964" lvl="0" marL="1102995" rtl="0" algn="l">
              <a:lnSpc>
                <a:spcPct val="100000"/>
              </a:lnSpc>
              <a:spcBef>
                <a:spcPts val="459"/>
              </a:spcBef>
              <a:spcAft>
                <a:spcPts val="0"/>
              </a:spcAft>
              <a:buSzPts val="1200"/>
              <a:buFont typeface="Times New Roman"/>
              <a:buAutoNum type="arabicPeriod"/>
            </a:pPr>
            <a:r>
              <a:rPr lang="en-US" sz="1200">
                <a:latin typeface="Times New Roman"/>
                <a:ea typeface="Times New Roman"/>
                <a:cs typeface="Times New Roman"/>
                <a:sym typeface="Times New Roman"/>
              </a:rPr>
              <a:t>Repeat the above procedure on the remaining parts.</a:t>
            </a:r>
            <a:endParaRPr sz="12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00000"/>
              </a:lnSpc>
              <a:spcBef>
                <a:spcPts val="35"/>
              </a:spcBef>
              <a:spcAft>
                <a:spcPts val="0"/>
              </a:spcAft>
              <a:buNone/>
            </a:pPr>
            <a:r>
              <a:t/>
            </a:r>
            <a:endParaRPr sz="1200">
              <a:latin typeface="Times New Roman"/>
              <a:ea typeface="Times New Roman"/>
              <a:cs typeface="Times New Roman"/>
              <a:sym typeface="Times New Roman"/>
            </a:endParaRPr>
          </a:p>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RESULT:</a:t>
            </a:r>
            <a:endParaRPr sz="1200">
              <a:latin typeface="Times New Roman"/>
              <a:ea typeface="Times New Roman"/>
              <a:cs typeface="Times New Roman"/>
              <a:sym typeface="Times New Roman"/>
            </a:endParaRPr>
          </a:p>
          <a:p>
            <a:pPr indent="0" lvl="0" marL="875030" rtl="0" algn="l">
              <a:lnSpc>
                <a:spcPct val="100000"/>
              </a:lnSpc>
              <a:spcBef>
                <a:spcPts val="540"/>
              </a:spcBef>
              <a:spcAft>
                <a:spcPts val="0"/>
              </a:spcAft>
              <a:buNone/>
            </a:pPr>
            <a:r>
              <a:rPr lang="en-US" sz="1200">
                <a:latin typeface="Times New Roman"/>
                <a:ea typeface="Times New Roman"/>
                <a:cs typeface="Times New Roman"/>
                <a:sym typeface="Times New Roman"/>
              </a:rPr>
              <a:t>The desired fitting model is obtained.</a:t>
            </a:r>
            <a:endParaRPr sz="1200">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9" name="Shape 359"/>
        <p:cNvGrpSpPr/>
        <p:nvPr/>
      </p:nvGrpSpPr>
      <p:grpSpPr>
        <a:xfrm>
          <a:off x="0" y="0"/>
          <a:ext cx="0" cy="0"/>
          <a:chOff x="0" y="0"/>
          <a:chExt cx="0" cy="0"/>
        </a:xfrm>
      </p:grpSpPr>
      <p:sp>
        <p:nvSpPr>
          <p:cNvPr id="360" name="Google Shape;360;p39"/>
          <p:cNvSpPr/>
          <p:nvPr/>
        </p:nvSpPr>
        <p:spPr>
          <a:xfrm>
            <a:off x="1962560" y="932112"/>
            <a:ext cx="5657761" cy="1748777"/>
          </a:xfrm>
          <a:custGeom>
            <a:rect b="b" l="l" r="r" t="t"/>
            <a:pathLst>
              <a:path extrusionOk="0" h="2472054" w="4002404">
                <a:moveTo>
                  <a:pt x="4001922" y="13728"/>
                </a:moveTo>
                <a:lnTo>
                  <a:pt x="3983748" y="13728"/>
                </a:lnTo>
                <a:lnTo>
                  <a:pt x="3983748" y="0"/>
                </a:lnTo>
                <a:lnTo>
                  <a:pt x="3965575" y="0"/>
                </a:lnTo>
                <a:lnTo>
                  <a:pt x="3965575" y="36347"/>
                </a:lnTo>
                <a:lnTo>
                  <a:pt x="3965575" y="2435225"/>
                </a:lnTo>
                <a:lnTo>
                  <a:pt x="36347" y="2435225"/>
                </a:lnTo>
                <a:lnTo>
                  <a:pt x="36347" y="36347"/>
                </a:lnTo>
                <a:lnTo>
                  <a:pt x="3965575" y="36347"/>
                </a:lnTo>
                <a:lnTo>
                  <a:pt x="3965575" y="0"/>
                </a:lnTo>
                <a:lnTo>
                  <a:pt x="13728" y="0"/>
                </a:lnTo>
                <a:lnTo>
                  <a:pt x="13728" y="18173"/>
                </a:lnTo>
                <a:lnTo>
                  <a:pt x="0" y="18173"/>
                </a:lnTo>
                <a:lnTo>
                  <a:pt x="0" y="2453398"/>
                </a:lnTo>
                <a:lnTo>
                  <a:pt x="18173" y="2453398"/>
                </a:lnTo>
                <a:lnTo>
                  <a:pt x="18173" y="2471572"/>
                </a:lnTo>
                <a:lnTo>
                  <a:pt x="3983748" y="2471572"/>
                </a:lnTo>
                <a:lnTo>
                  <a:pt x="3986898" y="2471293"/>
                </a:lnTo>
                <a:lnTo>
                  <a:pt x="4001922" y="2453398"/>
                </a:lnTo>
                <a:lnTo>
                  <a:pt x="4001922" y="2435225"/>
                </a:lnTo>
                <a:lnTo>
                  <a:pt x="4001922" y="13728"/>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nvGrpSpPr>
          <p:cNvPr id="361" name="Google Shape;361;p39"/>
          <p:cNvGrpSpPr/>
          <p:nvPr/>
        </p:nvGrpSpPr>
        <p:grpSpPr>
          <a:xfrm>
            <a:off x="1973349" y="2668140"/>
            <a:ext cx="284369" cy="614070"/>
            <a:chOff x="1395983" y="3771658"/>
            <a:chExt cx="201168" cy="868044"/>
          </a:xfrm>
        </p:grpSpPr>
        <p:pic>
          <p:nvPicPr>
            <p:cNvPr id="362" name="Google Shape;362;p39"/>
            <p:cNvPicPr preferRelativeResize="0"/>
            <p:nvPr/>
          </p:nvPicPr>
          <p:blipFill rotWithShape="1">
            <a:blip r:embed="rId3">
              <a:alphaModFix/>
            </a:blip>
            <a:srcRect b="0" l="0" r="0" t="0"/>
            <a:stretch/>
          </p:blipFill>
          <p:spPr>
            <a:xfrm>
              <a:off x="1395983" y="4514087"/>
              <a:ext cx="201168" cy="73151"/>
            </a:xfrm>
            <a:prstGeom prst="rect">
              <a:avLst/>
            </a:prstGeom>
            <a:noFill/>
            <a:ln>
              <a:noFill/>
            </a:ln>
          </p:spPr>
        </p:pic>
        <p:sp>
          <p:nvSpPr>
            <p:cNvPr id="363" name="Google Shape;363;p39"/>
            <p:cNvSpPr/>
            <p:nvPr/>
          </p:nvSpPr>
          <p:spPr>
            <a:xfrm>
              <a:off x="1400340" y="3771658"/>
              <a:ext cx="13970" cy="868044"/>
            </a:xfrm>
            <a:custGeom>
              <a:rect b="b" l="l" r="r" t="t"/>
              <a:pathLst>
                <a:path extrusionOk="0" h="868045" w="13969">
                  <a:moveTo>
                    <a:pt x="13639" y="868045"/>
                  </a:moveTo>
                  <a:lnTo>
                    <a:pt x="0" y="868045"/>
                  </a:lnTo>
                  <a:lnTo>
                    <a:pt x="0" y="0"/>
                  </a:lnTo>
                  <a:lnTo>
                    <a:pt x="13639" y="0"/>
                  </a:lnTo>
                  <a:lnTo>
                    <a:pt x="13639" y="868045"/>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364" name="Google Shape;364;p39"/>
          <p:cNvGrpSpPr/>
          <p:nvPr/>
        </p:nvGrpSpPr>
        <p:grpSpPr>
          <a:xfrm>
            <a:off x="1988251" y="2668140"/>
            <a:ext cx="5616470" cy="614070"/>
            <a:chOff x="1406525" y="3771658"/>
            <a:chExt cx="3973194" cy="868044"/>
          </a:xfrm>
        </p:grpSpPr>
        <p:pic>
          <p:nvPicPr>
            <p:cNvPr id="365" name="Google Shape;365;p39"/>
            <p:cNvPicPr preferRelativeResize="0"/>
            <p:nvPr/>
          </p:nvPicPr>
          <p:blipFill rotWithShape="1">
            <a:blip r:embed="rId4">
              <a:alphaModFix/>
            </a:blip>
            <a:srcRect b="0" l="0" r="0" t="0"/>
            <a:stretch/>
          </p:blipFill>
          <p:spPr>
            <a:xfrm>
              <a:off x="5183123" y="4514087"/>
              <a:ext cx="196596" cy="73151"/>
            </a:xfrm>
            <a:prstGeom prst="rect">
              <a:avLst/>
            </a:prstGeom>
            <a:noFill/>
            <a:ln>
              <a:noFill/>
            </a:ln>
          </p:spPr>
        </p:pic>
        <p:sp>
          <p:nvSpPr>
            <p:cNvPr id="366" name="Google Shape;366;p39"/>
            <p:cNvSpPr/>
            <p:nvPr/>
          </p:nvSpPr>
          <p:spPr>
            <a:xfrm>
              <a:off x="1406525" y="3771658"/>
              <a:ext cx="3972560" cy="868044"/>
            </a:xfrm>
            <a:custGeom>
              <a:rect b="b" l="l" r="r" t="t"/>
              <a:pathLst>
                <a:path extrusionOk="0" h="868045" w="3972560">
                  <a:moveTo>
                    <a:pt x="3972395" y="0"/>
                  </a:moveTo>
                  <a:lnTo>
                    <a:pt x="3958755" y="0"/>
                  </a:lnTo>
                  <a:lnTo>
                    <a:pt x="3958755" y="774865"/>
                  </a:lnTo>
                  <a:lnTo>
                    <a:pt x="0" y="774865"/>
                  </a:lnTo>
                  <a:lnTo>
                    <a:pt x="0" y="788492"/>
                  </a:lnTo>
                  <a:lnTo>
                    <a:pt x="3958755" y="788492"/>
                  </a:lnTo>
                  <a:lnTo>
                    <a:pt x="3958755" y="868045"/>
                  </a:lnTo>
                  <a:lnTo>
                    <a:pt x="3972395" y="868045"/>
                  </a:lnTo>
                  <a:lnTo>
                    <a:pt x="3972395"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367" name="Google Shape;367;p39"/>
          <p:cNvGrpSpPr/>
          <p:nvPr/>
        </p:nvGrpSpPr>
        <p:grpSpPr>
          <a:xfrm>
            <a:off x="1146273" y="936873"/>
            <a:ext cx="842875" cy="137998"/>
            <a:chOff x="810894" y="1324355"/>
            <a:chExt cx="596265" cy="195072"/>
          </a:xfrm>
        </p:grpSpPr>
        <p:pic>
          <p:nvPicPr>
            <p:cNvPr id="368" name="Google Shape;368;p39"/>
            <p:cNvPicPr preferRelativeResize="0"/>
            <p:nvPr/>
          </p:nvPicPr>
          <p:blipFill rotWithShape="1">
            <a:blip r:embed="rId5">
              <a:alphaModFix/>
            </a:blip>
            <a:srcRect b="0" l="0" r="0" t="0"/>
            <a:stretch/>
          </p:blipFill>
          <p:spPr>
            <a:xfrm>
              <a:off x="862583" y="1324355"/>
              <a:ext cx="77724" cy="195072"/>
            </a:xfrm>
            <a:prstGeom prst="rect">
              <a:avLst/>
            </a:prstGeom>
            <a:noFill/>
            <a:ln>
              <a:noFill/>
            </a:ln>
          </p:spPr>
        </p:pic>
        <p:sp>
          <p:nvSpPr>
            <p:cNvPr id="369" name="Google Shape;369;p39"/>
            <p:cNvSpPr/>
            <p:nvPr/>
          </p:nvSpPr>
          <p:spPr>
            <a:xfrm>
              <a:off x="810894" y="1329626"/>
              <a:ext cx="596265" cy="13970"/>
            </a:xfrm>
            <a:custGeom>
              <a:rect b="b" l="l" r="r" t="t"/>
              <a:pathLst>
                <a:path extrusionOk="0" h="13969" w="596265">
                  <a:moveTo>
                    <a:pt x="596265" y="13614"/>
                  </a:moveTo>
                  <a:lnTo>
                    <a:pt x="0" y="13614"/>
                  </a:lnTo>
                  <a:lnTo>
                    <a:pt x="0" y="0"/>
                  </a:lnTo>
                  <a:lnTo>
                    <a:pt x="596265" y="0"/>
                  </a:lnTo>
                  <a:lnTo>
                    <a:pt x="596265" y="13614"/>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370" name="Google Shape;370;p39"/>
          <p:cNvGrpSpPr/>
          <p:nvPr/>
        </p:nvGrpSpPr>
        <p:grpSpPr>
          <a:xfrm>
            <a:off x="1145376" y="944968"/>
            <a:ext cx="842875" cy="1727664"/>
            <a:chOff x="810260" y="1335798"/>
            <a:chExt cx="596265" cy="2442210"/>
          </a:xfrm>
        </p:grpSpPr>
        <p:pic>
          <p:nvPicPr>
            <p:cNvPr id="371" name="Google Shape;371;p39"/>
            <p:cNvPicPr preferRelativeResize="0"/>
            <p:nvPr/>
          </p:nvPicPr>
          <p:blipFill rotWithShape="1">
            <a:blip r:embed="rId6">
              <a:alphaModFix/>
            </a:blip>
            <a:srcRect b="0" l="0" r="0" t="0"/>
            <a:stretch/>
          </p:blipFill>
          <p:spPr>
            <a:xfrm>
              <a:off x="867155" y="3582923"/>
              <a:ext cx="73152" cy="195072"/>
            </a:xfrm>
            <a:prstGeom prst="rect">
              <a:avLst/>
            </a:prstGeom>
            <a:noFill/>
            <a:ln>
              <a:noFill/>
            </a:ln>
          </p:spPr>
        </p:pic>
        <p:sp>
          <p:nvSpPr>
            <p:cNvPr id="372" name="Google Shape;372;p39"/>
            <p:cNvSpPr/>
            <p:nvPr/>
          </p:nvSpPr>
          <p:spPr>
            <a:xfrm>
              <a:off x="810260" y="1335798"/>
              <a:ext cx="596265" cy="2442210"/>
            </a:xfrm>
            <a:custGeom>
              <a:rect b="b" l="l" r="r" t="t"/>
              <a:pathLst>
                <a:path extrusionOk="0" h="2442210" w="596265">
                  <a:moveTo>
                    <a:pt x="596265" y="2428405"/>
                  </a:moveTo>
                  <a:lnTo>
                    <a:pt x="102069" y="2428405"/>
                  </a:lnTo>
                  <a:lnTo>
                    <a:pt x="102069" y="0"/>
                  </a:lnTo>
                  <a:lnTo>
                    <a:pt x="88430" y="0"/>
                  </a:lnTo>
                  <a:lnTo>
                    <a:pt x="88430" y="2428405"/>
                  </a:lnTo>
                  <a:lnTo>
                    <a:pt x="0" y="2428405"/>
                  </a:lnTo>
                  <a:lnTo>
                    <a:pt x="0" y="2442045"/>
                  </a:lnTo>
                  <a:lnTo>
                    <a:pt x="596265" y="2442045"/>
                  </a:lnTo>
                  <a:lnTo>
                    <a:pt x="596265" y="2428405"/>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373" name="Google Shape;373;p39"/>
          <p:cNvSpPr/>
          <p:nvPr/>
        </p:nvSpPr>
        <p:spPr>
          <a:xfrm>
            <a:off x="8134664" y="932112"/>
            <a:ext cx="412910" cy="1748777"/>
          </a:xfrm>
          <a:custGeom>
            <a:rect b="b" l="l" r="r" t="t"/>
            <a:pathLst>
              <a:path extrusionOk="0" h="2472054" w="292100">
                <a:moveTo>
                  <a:pt x="291617" y="13728"/>
                </a:moveTo>
                <a:lnTo>
                  <a:pt x="273443" y="13728"/>
                </a:lnTo>
                <a:lnTo>
                  <a:pt x="273443" y="0"/>
                </a:lnTo>
                <a:lnTo>
                  <a:pt x="255270" y="0"/>
                </a:lnTo>
                <a:lnTo>
                  <a:pt x="255270" y="36347"/>
                </a:lnTo>
                <a:lnTo>
                  <a:pt x="255270" y="2435225"/>
                </a:lnTo>
                <a:lnTo>
                  <a:pt x="36347" y="2435225"/>
                </a:lnTo>
                <a:lnTo>
                  <a:pt x="36347" y="36347"/>
                </a:lnTo>
                <a:lnTo>
                  <a:pt x="255270" y="36347"/>
                </a:lnTo>
                <a:lnTo>
                  <a:pt x="255270" y="0"/>
                </a:lnTo>
                <a:lnTo>
                  <a:pt x="13728" y="0"/>
                </a:lnTo>
                <a:lnTo>
                  <a:pt x="13728" y="18173"/>
                </a:lnTo>
                <a:lnTo>
                  <a:pt x="0" y="18173"/>
                </a:lnTo>
                <a:lnTo>
                  <a:pt x="0" y="2453398"/>
                </a:lnTo>
                <a:lnTo>
                  <a:pt x="18173" y="2453398"/>
                </a:lnTo>
                <a:lnTo>
                  <a:pt x="18173" y="2471572"/>
                </a:lnTo>
                <a:lnTo>
                  <a:pt x="273443" y="2471572"/>
                </a:lnTo>
                <a:lnTo>
                  <a:pt x="276593" y="2471293"/>
                </a:lnTo>
                <a:lnTo>
                  <a:pt x="291617" y="2453398"/>
                </a:lnTo>
                <a:lnTo>
                  <a:pt x="291617" y="2435225"/>
                </a:lnTo>
                <a:lnTo>
                  <a:pt x="291617" y="13728"/>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nvGrpSpPr>
          <p:cNvPr id="374" name="Google Shape;374;p39"/>
          <p:cNvGrpSpPr/>
          <p:nvPr/>
        </p:nvGrpSpPr>
        <p:grpSpPr>
          <a:xfrm>
            <a:off x="7893398" y="2668140"/>
            <a:ext cx="277906" cy="591610"/>
            <a:chOff x="5583935" y="3771658"/>
            <a:chExt cx="196596" cy="836294"/>
          </a:xfrm>
        </p:grpSpPr>
        <p:pic>
          <p:nvPicPr>
            <p:cNvPr id="375" name="Google Shape;375;p39"/>
            <p:cNvPicPr preferRelativeResize="0"/>
            <p:nvPr/>
          </p:nvPicPr>
          <p:blipFill rotWithShape="1">
            <a:blip r:embed="rId7">
              <a:alphaModFix/>
            </a:blip>
            <a:srcRect b="0" l="0" r="0" t="0"/>
            <a:stretch/>
          </p:blipFill>
          <p:spPr>
            <a:xfrm>
              <a:off x="5583935" y="4483607"/>
              <a:ext cx="196596" cy="73151"/>
            </a:xfrm>
            <a:prstGeom prst="rect">
              <a:avLst/>
            </a:prstGeom>
            <a:noFill/>
            <a:ln>
              <a:noFill/>
            </a:ln>
          </p:spPr>
        </p:pic>
        <p:sp>
          <p:nvSpPr>
            <p:cNvPr id="376" name="Google Shape;376;p39"/>
            <p:cNvSpPr/>
            <p:nvPr/>
          </p:nvSpPr>
          <p:spPr>
            <a:xfrm>
              <a:off x="5765965" y="3771658"/>
              <a:ext cx="13970" cy="836294"/>
            </a:xfrm>
            <a:custGeom>
              <a:rect b="b" l="l" r="r" t="t"/>
              <a:pathLst>
                <a:path extrusionOk="0" h="836295" w="13970">
                  <a:moveTo>
                    <a:pt x="13639" y="836295"/>
                  </a:moveTo>
                  <a:lnTo>
                    <a:pt x="0" y="836295"/>
                  </a:lnTo>
                  <a:lnTo>
                    <a:pt x="0" y="0"/>
                  </a:lnTo>
                  <a:lnTo>
                    <a:pt x="13639" y="0"/>
                  </a:lnTo>
                  <a:lnTo>
                    <a:pt x="13639" y="836295"/>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377" name="Google Shape;377;p39"/>
          <p:cNvGrpSpPr/>
          <p:nvPr/>
        </p:nvGrpSpPr>
        <p:grpSpPr>
          <a:xfrm>
            <a:off x="7658579" y="2668140"/>
            <a:ext cx="1364398" cy="591610"/>
            <a:chOff x="5417820" y="3771658"/>
            <a:chExt cx="965200" cy="836294"/>
          </a:xfrm>
        </p:grpSpPr>
        <p:pic>
          <p:nvPicPr>
            <p:cNvPr id="378" name="Google Shape;378;p39"/>
            <p:cNvPicPr preferRelativeResize="0"/>
            <p:nvPr/>
          </p:nvPicPr>
          <p:blipFill rotWithShape="1">
            <a:blip r:embed="rId8">
              <a:alphaModFix/>
            </a:blip>
            <a:srcRect b="0" l="0" r="0" t="0"/>
            <a:stretch/>
          </p:blipFill>
          <p:spPr>
            <a:xfrm>
              <a:off x="6016752" y="4483607"/>
              <a:ext cx="196596" cy="73151"/>
            </a:xfrm>
            <a:prstGeom prst="rect">
              <a:avLst/>
            </a:prstGeom>
            <a:noFill/>
            <a:ln>
              <a:noFill/>
            </a:ln>
          </p:spPr>
        </p:pic>
        <p:sp>
          <p:nvSpPr>
            <p:cNvPr id="379" name="Google Shape;379;p39"/>
            <p:cNvSpPr/>
            <p:nvPr/>
          </p:nvSpPr>
          <p:spPr>
            <a:xfrm>
              <a:off x="5417820" y="3771658"/>
              <a:ext cx="965200" cy="836294"/>
            </a:xfrm>
            <a:custGeom>
              <a:rect b="b" l="l" r="r" t="t"/>
              <a:pathLst>
                <a:path extrusionOk="0" h="836295" w="965200">
                  <a:moveTo>
                    <a:pt x="965200" y="743115"/>
                  </a:moveTo>
                  <a:lnTo>
                    <a:pt x="617054" y="743115"/>
                  </a:lnTo>
                  <a:lnTo>
                    <a:pt x="617054" y="0"/>
                  </a:lnTo>
                  <a:lnTo>
                    <a:pt x="603415" y="0"/>
                  </a:lnTo>
                  <a:lnTo>
                    <a:pt x="603415" y="743115"/>
                  </a:lnTo>
                  <a:lnTo>
                    <a:pt x="0" y="743115"/>
                  </a:lnTo>
                  <a:lnTo>
                    <a:pt x="0" y="756742"/>
                  </a:lnTo>
                  <a:lnTo>
                    <a:pt x="603415" y="756742"/>
                  </a:lnTo>
                  <a:lnTo>
                    <a:pt x="603415" y="836295"/>
                  </a:lnTo>
                  <a:lnTo>
                    <a:pt x="617054" y="836295"/>
                  </a:lnTo>
                  <a:lnTo>
                    <a:pt x="617054" y="756742"/>
                  </a:lnTo>
                  <a:lnTo>
                    <a:pt x="965200" y="756742"/>
                  </a:lnTo>
                  <a:lnTo>
                    <a:pt x="965200" y="743115"/>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380" name="Google Shape;380;p39"/>
          <p:cNvSpPr txBox="1"/>
          <p:nvPr/>
        </p:nvSpPr>
        <p:spPr>
          <a:xfrm>
            <a:off x="8252218" y="2948727"/>
            <a:ext cx="192990" cy="358431"/>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2250">
                <a:latin typeface="Arial"/>
                <a:ea typeface="Arial"/>
                <a:cs typeface="Arial"/>
                <a:sym typeface="Arial"/>
              </a:rPr>
              <a:t>5</a:t>
            </a:r>
            <a:endParaRPr sz="2250">
              <a:latin typeface="Arial"/>
              <a:ea typeface="Arial"/>
              <a:cs typeface="Arial"/>
              <a:sym typeface="Arial"/>
            </a:endParaRPr>
          </a:p>
        </p:txBody>
      </p:sp>
      <p:sp>
        <p:nvSpPr>
          <p:cNvPr id="381" name="Google Shape;381;p39"/>
          <p:cNvSpPr txBox="1"/>
          <p:nvPr/>
        </p:nvSpPr>
        <p:spPr>
          <a:xfrm>
            <a:off x="4617948" y="2976632"/>
            <a:ext cx="348279" cy="358431"/>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2250">
                <a:latin typeface="Arial"/>
                <a:ea typeface="Arial"/>
                <a:cs typeface="Arial"/>
                <a:sym typeface="Arial"/>
              </a:rPr>
              <a:t>78</a:t>
            </a:r>
            <a:endParaRPr sz="2250">
              <a:latin typeface="Arial"/>
              <a:ea typeface="Arial"/>
              <a:cs typeface="Arial"/>
              <a:sym typeface="Arial"/>
            </a:endParaRPr>
          </a:p>
        </p:txBody>
      </p:sp>
      <p:sp>
        <p:nvSpPr>
          <p:cNvPr id="382" name="Google Shape;382;p39"/>
          <p:cNvSpPr txBox="1"/>
          <p:nvPr/>
        </p:nvSpPr>
        <p:spPr>
          <a:xfrm>
            <a:off x="5212699" y="641554"/>
            <a:ext cx="1005346"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MODEL 1</a:t>
            </a:r>
            <a:endParaRPr sz="1200">
              <a:latin typeface="Times New Roman"/>
              <a:ea typeface="Times New Roman"/>
              <a:cs typeface="Times New Roman"/>
              <a:sym typeface="Times New Roman"/>
            </a:endParaRPr>
          </a:p>
        </p:txBody>
      </p:sp>
      <p:sp>
        <p:nvSpPr>
          <p:cNvPr id="383" name="Google Shape;383;p39"/>
          <p:cNvSpPr txBox="1"/>
          <p:nvPr/>
        </p:nvSpPr>
        <p:spPr>
          <a:xfrm>
            <a:off x="7580305" y="3741027"/>
            <a:ext cx="2073525" cy="182742"/>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100">
                <a:latin typeface="Times New Roman"/>
                <a:ea typeface="Times New Roman"/>
                <a:cs typeface="Times New Roman"/>
                <a:sym typeface="Times New Roman"/>
              </a:rPr>
              <a:t>All dimensions are in mm</a:t>
            </a:r>
            <a:endParaRPr sz="11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5" name="Shape 65"/>
        <p:cNvGrpSpPr/>
        <p:nvPr/>
      </p:nvGrpSpPr>
      <p:grpSpPr>
        <a:xfrm>
          <a:off x="0" y="0"/>
          <a:ext cx="0" cy="0"/>
          <a:chOff x="0" y="0"/>
          <a:chExt cx="0" cy="0"/>
        </a:xfrm>
      </p:grpSpPr>
      <p:sp>
        <p:nvSpPr>
          <p:cNvPr id="66" name="Google Shape;66;p4"/>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7" name="Google Shape;67;p4"/>
          <p:cNvSpPr txBox="1"/>
          <p:nvPr/>
        </p:nvSpPr>
        <p:spPr>
          <a:xfrm>
            <a:off x="10133166" y="6945156"/>
            <a:ext cx="561916" cy="182742"/>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100">
                <a:latin typeface="Times New Roman"/>
                <a:ea typeface="Times New Roman"/>
                <a:cs typeface="Times New Roman"/>
                <a:sym typeface="Times New Roman"/>
              </a:rPr>
              <a:t>Page 1</a:t>
            </a:r>
            <a:endParaRPr sz="1100">
              <a:latin typeface="Times New Roman"/>
              <a:ea typeface="Times New Roman"/>
              <a:cs typeface="Times New Roman"/>
              <a:sym typeface="Times New Roman"/>
            </a:endParaRPr>
          </a:p>
        </p:txBody>
      </p:sp>
      <p:pic>
        <p:nvPicPr>
          <p:cNvPr id="68" name="Google Shape;68;p4"/>
          <p:cNvPicPr preferRelativeResize="0"/>
          <p:nvPr/>
        </p:nvPicPr>
        <p:blipFill rotWithShape="1">
          <a:blip r:embed="rId3">
            <a:alphaModFix/>
          </a:blip>
          <a:srcRect b="0" l="0" r="0" t="0"/>
          <a:stretch/>
        </p:blipFill>
        <p:spPr>
          <a:xfrm>
            <a:off x="969441" y="1417709"/>
            <a:ext cx="9028634" cy="5058472"/>
          </a:xfrm>
          <a:prstGeom prst="rect">
            <a:avLst/>
          </a:prstGeom>
          <a:noFill/>
          <a:ln>
            <a:noFill/>
          </a:ln>
        </p:spPr>
      </p:pic>
      <p:sp>
        <p:nvSpPr>
          <p:cNvPr id="69" name="Google Shape;69;p4"/>
          <p:cNvSpPr txBox="1"/>
          <p:nvPr/>
        </p:nvSpPr>
        <p:spPr>
          <a:xfrm>
            <a:off x="2448285" y="819380"/>
            <a:ext cx="6496149" cy="256480"/>
          </a:xfrm>
          <a:prstGeom prst="rect">
            <a:avLst/>
          </a:prstGeom>
          <a:solidFill>
            <a:srgbClr val="000000"/>
          </a:solidFill>
          <a:ln>
            <a:noFill/>
          </a:ln>
        </p:spPr>
        <p:txBody>
          <a:bodyPr anchorCtr="0" anchor="t" bIns="0" lIns="0" spcFirstLastPara="1" rIns="0" wrap="square" tIns="0">
            <a:spAutoFit/>
          </a:bodyPr>
          <a:lstStyle/>
          <a:p>
            <a:pPr indent="0" lvl="0" marL="26669" rtl="0" algn="l">
              <a:lnSpc>
                <a:spcPct val="113055"/>
              </a:lnSpc>
              <a:spcBef>
                <a:spcPts val="0"/>
              </a:spcBef>
              <a:spcAft>
                <a:spcPts val="0"/>
              </a:spcAft>
              <a:buNone/>
            </a:pPr>
            <a:r>
              <a:rPr b="1" lang="en-US" sz="1800">
                <a:solidFill>
                  <a:srgbClr val="FFFFFF"/>
                </a:solidFill>
                <a:latin typeface="Times New Roman"/>
                <a:ea typeface="Times New Roman"/>
                <a:cs typeface="Times New Roman"/>
                <a:sym typeface="Times New Roman"/>
              </a:rPr>
              <a:t>SAFETY PRECAUTIONS</a:t>
            </a:r>
            <a:endParaRPr sz="1800">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7" name="Shape 387"/>
        <p:cNvGrpSpPr/>
        <p:nvPr/>
      </p:nvGrpSpPr>
      <p:grpSpPr>
        <a:xfrm>
          <a:off x="0" y="0"/>
          <a:ext cx="0" cy="0"/>
          <a:chOff x="0" y="0"/>
          <a:chExt cx="0" cy="0"/>
        </a:xfrm>
      </p:grpSpPr>
      <p:sp>
        <p:nvSpPr>
          <p:cNvPr id="388" name="Google Shape;388;p40"/>
          <p:cNvSpPr txBox="1"/>
          <p:nvPr/>
        </p:nvSpPr>
        <p:spPr>
          <a:xfrm>
            <a:off x="1920928" y="806513"/>
            <a:ext cx="7410834" cy="1252522"/>
          </a:xfrm>
          <a:prstGeom prst="rect">
            <a:avLst/>
          </a:prstGeom>
          <a:noFill/>
          <a:ln>
            <a:noFill/>
          </a:ln>
        </p:spPr>
        <p:txBody>
          <a:bodyPr anchorCtr="0" anchor="t" bIns="0" lIns="0" spcFirstLastPara="1" rIns="0" wrap="square" tIns="12700">
            <a:spAutoFit/>
          </a:bodyPr>
          <a:lstStyle/>
          <a:p>
            <a:pPr indent="0" lvl="0" marL="142875" rtl="0" algn="ctr">
              <a:lnSpc>
                <a:spcPct val="100000"/>
              </a:lnSpc>
              <a:spcBef>
                <a:spcPts val="0"/>
              </a:spcBef>
              <a:spcAft>
                <a:spcPts val="0"/>
              </a:spcAft>
              <a:buNone/>
            </a:pPr>
            <a:r>
              <a:rPr b="1" lang="en-US" sz="1200">
                <a:latin typeface="Times New Roman"/>
                <a:ea typeface="Times New Roman"/>
                <a:cs typeface="Times New Roman"/>
                <a:sym typeface="Times New Roman"/>
              </a:rPr>
              <a:t>MODEL 2</a:t>
            </a:r>
            <a:endParaRPr sz="1200">
              <a:latin typeface="Times New Roman"/>
              <a:ea typeface="Times New Roman"/>
              <a:cs typeface="Times New Roman"/>
              <a:sym typeface="Times New Roman"/>
            </a:endParaRPr>
          </a:p>
          <a:p>
            <a:pPr indent="0" lvl="0" marL="43180" rtl="0" algn="l">
              <a:lnSpc>
                <a:spcPct val="100000"/>
              </a:lnSpc>
              <a:spcBef>
                <a:spcPts val="1160"/>
              </a:spcBef>
              <a:spcAft>
                <a:spcPts val="0"/>
              </a:spcAft>
              <a:buNone/>
            </a:pPr>
            <a:r>
              <a:rPr b="1" lang="en-US" sz="1200">
                <a:latin typeface="Times New Roman"/>
                <a:ea typeface="Times New Roman"/>
                <a:cs typeface="Times New Roman"/>
                <a:sym typeface="Times New Roman"/>
              </a:rPr>
              <a:t>AIM: </a:t>
            </a:r>
            <a:r>
              <a:rPr lang="en-US" sz="1200">
                <a:latin typeface="Times New Roman"/>
                <a:ea typeface="Times New Roman"/>
                <a:cs typeface="Times New Roman"/>
                <a:sym typeface="Times New Roman"/>
              </a:rPr>
              <a:t>To prepare the fitting model of given dimensions.</a:t>
            </a:r>
            <a:endParaRPr sz="1200">
              <a:latin typeface="Times New Roman"/>
              <a:ea typeface="Times New Roman"/>
              <a:cs typeface="Times New Roman"/>
              <a:sym typeface="Times New Roman"/>
            </a:endParaRPr>
          </a:p>
          <a:p>
            <a:pPr indent="0" lvl="0" marL="0" rtl="0" algn="l">
              <a:lnSpc>
                <a:spcPct val="100000"/>
              </a:lnSpc>
              <a:spcBef>
                <a:spcPts val="25"/>
              </a:spcBef>
              <a:spcAft>
                <a:spcPts val="0"/>
              </a:spcAft>
              <a:buNone/>
            </a:pPr>
            <a:r>
              <a:t/>
            </a:r>
            <a:endParaRPr sz="1200">
              <a:latin typeface="Times New Roman"/>
              <a:ea typeface="Times New Roman"/>
              <a:cs typeface="Times New Roman"/>
              <a:sym typeface="Times New Roman"/>
            </a:endParaRPr>
          </a:p>
          <a:p>
            <a:pPr indent="0" lvl="0" marL="12700" marR="5080" rtl="0" algn="l">
              <a:lnSpc>
                <a:spcPct val="144200"/>
              </a:lnSpc>
              <a:spcBef>
                <a:spcPts val="0"/>
              </a:spcBef>
              <a:spcAft>
                <a:spcPts val="0"/>
              </a:spcAft>
              <a:buNone/>
            </a:pPr>
            <a:r>
              <a:rPr b="1" lang="en-US" sz="1200">
                <a:latin typeface="Times New Roman"/>
                <a:ea typeface="Times New Roman"/>
                <a:cs typeface="Times New Roman"/>
                <a:sym typeface="Times New Roman"/>
              </a:rPr>
              <a:t>TOOL USED: </a:t>
            </a:r>
            <a:r>
              <a:rPr lang="en-US" sz="1200">
                <a:latin typeface="Times New Roman"/>
                <a:ea typeface="Times New Roman"/>
                <a:cs typeface="Times New Roman"/>
                <a:sym typeface="Times New Roman"/>
              </a:rPr>
              <a:t>Work piece (mild steel) Bench vise, try square, files, vernier at gauge, punch, hammer, divider, and hacksaw.</a:t>
            </a:r>
            <a:endParaRPr sz="1200">
              <a:latin typeface="Times New Roman"/>
              <a:ea typeface="Times New Roman"/>
              <a:cs typeface="Times New Roman"/>
              <a:sym typeface="Times New Roman"/>
            </a:endParaRPr>
          </a:p>
        </p:txBody>
      </p:sp>
      <p:sp>
        <p:nvSpPr>
          <p:cNvPr id="389" name="Google Shape;389;p40"/>
          <p:cNvSpPr txBox="1"/>
          <p:nvPr/>
        </p:nvSpPr>
        <p:spPr>
          <a:xfrm>
            <a:off x="701588" y="2011744"/>
            <a:ext cx="1144478" cy="191719"/>
          </a:xfrm>
          <a:prstGeom prst="rect">
            <a:avLst/>
          </a:prstGeom>
          <a:noFill/>
          <a:ln>
            <a:noFill/>
          </a:ln>
        </p:spPr>
        <p:txBody>
          <a:bodyPr anchorCtr="0" anchor="t" bIns="0" lIns="0" spcFirstLastPara="1" rIns="0" wrap="square" tIns="24750">
            <a:spAutoFit/>
          </a:bodyPr>
          <a:lstStyle/>
          <a:p>
            <a:pPr indent="0" lvl="0" marL="12700" marR="5080" rtl="0" algn="l">
              <a:lnSpc>
                <a:spcPct val="114545"/>
              </a:lnSpc>
              <a:spcBef>
                <a:spcPts val="0"/>
              </a:spcBef>
              <a:spcAft>
                <a:spcPts val="0"/>
              </a:spcAft>
              <a:buNone/>
            </a:pPr>
            <a:r>
              <a:rPr b="1" lang="en-US" sz="1100">
                <a:latin typeface="Times New Roman"/>
                <a:ea typeface="Times New Roman"/>
                <a:cs typeface="Times New Roman"/>
                <a:sym typeface="Times New Roman"/>
              </a:rPr>
              <a:t>PROCEDUR E:</a:t>
            </a:r>
            <a:endParaRPr sz="1100">
              <a:latin typeface="Times New Roman"/>
              <a:ea typeface="Times New Roman"/>
              <a:cs typeface="Times New Roman"/>
              <a:sym typeface="Times New Roman"/>
            </a:endParaRPr>
          </a:p>
        </p:txBody>
      </p:sp>
      <p:sp>
        <p:nvSpPr>
          <p:cNvPr id="390" name="Google Shape;390;p40"/>
          <p:cNvSpPr txBox="1"/>
          <p:nvPr/>
        </p:nvSpPr>
        <p:spPr>
          <a:xfrm>
            <a:off x="1920929" y="2122889"/>
            <a:ext cx="7619981" cy="2669192"/>
          </a:xfrm>
          <a:prstGeom prst="rect">
            <a:avLst/>
          </a:prstGeom>
          <a:noFill/>
          <a:ln>
            <a:noFill/>
          </a:ln>
        </p:spPr>
        <p:txBody>
          <a:bodyPr anchorCtr="0" anchor="t" bIns="0" lIns="0" spcFirstLastPara="1" rIns="0" wrap="square" tIns="93325">
            <a:spAutoFit/>
          </a:bodyPr>
          <a:lstStyle/>
          <a:p>
            <a:pPr indent="-117475" lvl="0" marL="167005" rtl="0" algn="l">
              <a:lnSpc>
                <a:spcPct val="100000"/>
              </a:lnSpc>
              <a:spcBef>
                <a:spcPts val="0"/>
              </a:spcBef>
              <a:spcAft>
                <a:spcPts val="0"/>
              </a:spcAft>
              <a:buSzPts val="1100"/>
              <a:buFont typeface="Times New Roman"/>
              <a:buAutoNum type="arabicPeriod"/>
            </a:pPr>
            <a:r>
              <a:rPr lang="en-US" sz="1200">
                <a:latin typeface="Times New Roman"/>
                <a:ea typeface="Times New Roman"/>
                <a:cs typeface="Times New Roman"/>
                <a:sym typeface="Times New Roman"/>
              </a:rPr>
              <a:t>Hold the given plate on a bench vise such that one edge of the plate is horizontal.</a:t>
            </a:r>
            <a:endParaRPr sz="1200">
              <a:latin typeface="Times New Roman"/>
              <a:ea typeface="Times New Roman"/>
              <a:cs typeface="Times New Roman"/>
              <a:sym typeface="Times New Roman"/>
            </a:endParaRPr>
          </a:p>
          <a:p>
            <a:pPr indent="-151765" lvl="0" marL="164465" rtl="0" algn="l">
              <a:lnSpc>
                <a:spcPct val="100000"/>
              </a:lnSpc>
              <a:spcBef>
                <a:spcPts val="635"/>
              </a:spcBef>
              <a:spcAft>
                <a:spcPts val="0"/>
              </a:spcAft>
              <a:buSzPts val="1200"/>
              <a:buFont typeface="Times New Roman"/>
              <a:buAutoNum type="arabicPeriod"/>
            </a:pPr>
            <a:r>
              <a:rPr lang="en-US" sz="1200">
                <a:latin typeface="Times New Roman"/>
                <a:ea typeface="Times New Roman"/>
                <a:cs typeface="Times New Roman"/>
                <a:sym typeface="Times New Roman"/>
              </a:rPr>
              <a:t>File the edge with rough and smooth files and check with try-square for flatness.</a:t>
            </a:r>
            <a:endParaRPr sz="1200">
              <a:latin typeface="Times New Roman"/>
              <a:ea typeface="Times New Roman"/>
              <a:cs typeface="Times New Roman"/>
              <a:sym typeface="Times New Roman"/>
            </a:endParaRPr>
          </a:p>
          <a:p>
            <a:pPr indent="-151765" lvl="0" marL="164465" rtl="0" algn="l">
              <a:lnSpc>
                <a:spcPct val="100000"/>
              </a:lnSpc>
              <a:spcBef>
                <a:spcPts val="635"/>
              </a:spcBef>
              <a:spcAft>
                <a:spcPts val="0"/>
              </a:spcAft>
              <a:buSzPts val="1200"/>
              <a:buFont typeface="Times New Roman"/>
              <a:buAutoNum type="arabicPeriod"/>
            </a:pPr>
            <a:r>
              <a:rPr lang="en-US" sz="1200">
                <a:latin typeface="Times New Roman"/>
                <a:ea typeface="Times New Roman"/>
                <a:cs typeface="Times New Roman"/>
                <a:sym typeface="Times New Roman"/>
              </a:rPr>
              <a:t>Hold the adjacent edge of the plate in horizontal position with the vise.</a:t>
            </a:r>
            <a:endParaRPr sz="1200">
              <a:latin typeface="Times New Roman"/>
              <a:ea typeface="Times New Roman"/>
              <a:cs typeface="Times New Roman"/>
              <a:sym typeface="Times New Roman"/>
            </a:endParaRPr>
          </a:p>
          <a:p>
            <a:pPr indent="-163830" lvl="0" marL="176530" marR="323215" rtl="0" algn="l">
              <a:lnSpc>
                <a:spcPct val="143300"/>
              </a:lnSpc>
              <a:spcBef>
                <a:spcPts val="0"/>
              </a:spcBef>
              <a:spcAft>
                <a:spcPts val="0"/>
              </a:spcAft>
              <a:buSzPts val="1200"/>
              <a:buFont typeface="Times New Roman"/>
              <a:buAutoNum type="arabicPeriod"/>
            </a:pPr>
            <a:r>
              <a:rPr lang="en-US" sz="1200">
                <a:latin typeface="Times New Roman"/>
                <a:ea typeface="Times New Roman"/>
                <a:cs typeface="Times New Roman"/>
                <a:sym typeface="Times New Roman"/>
              </a:rPr>
              <a:t>File the adjacent edge with rough and smooth files and check with try-square for flatness and squareness.</a:t>
            </a:r>
            <a:endParaRPr sz="1200">
              <a:latin typeface="Times New Roman"/>
              <a:ea typeface="Times New Roman"/>
              <a:cs typeface="Times New Roman"/>
              <a:sym typeface="Times New Roman"/>
            </a:endParaRPr>
          </a:p>
          <a:p>
            <a:pPr indent="-151765" lvl="0" marL="164465" rtl="0" algn="l">
              <a:lnSpc>
                <a:spcPct val="100000"/>
              </a:lnSpc>
              <a:spcBef>
                <a:spcPts val="650"/>
              </a:spcBef>
              <a:spcAft>
                <a:spcPts val="0"/>
              </a:spcAft>
              <a:buSzPts val="1200"/>
              <a:buFont typeface="Times New Roman"/>
              <a:buAutoNum type="arabicPeriod"/>
            </a:pPr>
            <a:r>
              <a:rPr lang="en-US" sz="1200">
                <a:latin typeface="Times New Roman"/>
                <a:ea typeface="Times New Roman"/>
                <a:cs typeface="Times New Roman"/>
                <a:sym typeface="Times New Roman"/>
              </a:rPr>
              <a:t>Apply wet chalk on any one flat side of the plate and allow it to dry for marking</a:t>
            </a:r>
            <a:endParaRPr sz="1200">
              <a:latin typeface="Times New Roman"/>
              <a:ea typeface="Times New Roman"/>
              <a:cs typeface="Times New Roman"/>
              <a:sym typeface="Times New Roman"/>
            </a:endParaRPr>
          </a:p>
          <a:p>
            <a:pPr indent="-154940" lvl="0" marL="167640" rtl="0" algn="l">
              <a:lnSpc>
                <a:spcPct val="100000"/>
              </a:lnSpc>
              <a:spcBef>
                <a:spcPts val="625"/>
              </a:spcBef>
              <a:spcAft>
                <a:spcPts val="0"/>
              </a:spcAft>
              <a:buSzPts val="1200"/>
              <a:buFont typeface="Times New Roman"/>
              <a:buAutoNum type="arabicPeriod"/>
            </a:pPr>
            <a:r>
              <a:rPr lang="en-US" sz="1200">
                <a:latin typeface="Times New Roman"/>
                <a:ea typeface="Times New Roman"/>
                <a:cs typeface="Times New Roman"/>
                <a:sym typeface="Times New Roman"/>
              </a:rPr>
              <a:t>Lay out the given drawing on the plate by using surface plate, angle rule, scriber, etc.</a:t>
            </a:r>
            <a:endParaRPr sz="1200">
              <a:latin typeface="Times New Roman"/>
              <a:ea typeface="Times New Roman"/>
              <a:cs typeface="Times New Roman"/>
              <a:sym typeface="Times New Roman"/>
            </a:endParaRPr>
          </a:p>
          <a:p>
            <a:pPr indent="-151765" lvl="0" marL="164465" rtl="0" algn="l">
              <a:lnSpc>
                <a:spcPct val="100000"/>
              </a:lnSpc>
              <a:spcBef>
                <a:spcPts val="625"/>
              </a:spcBef>
              <a:spcAft>
                <a:spcPts val="0"/>
              </a:spcAft>
              <a:buSzPts val="1200"/>
              <a:buFont typeface="Times New Roman"/>
              <a:buAutoNum type="arabicPeriod"/>
            </a:pPr>
            <a:r>
              <a:rPr lang="en-US" sz="1200">
                <a:latin typeface="Times New Roman"/>
                <a:ea typeface="Times New Roman"/>
                <a:cs typeface="Times New Roman"/>
                <a:sym typeface="Times New Roman"/>
              </a:rPr>
              <a:t>Make punch marks along the line marked on the plates using prick punch.</a:t>
            </a:r>
            <a:endParaRPr sz="1200">
              <a:latin typeface="Times New Roman"/>
              <a:ea typeface="Times New Roman"/>
              <a:cs typeface="Times New Roman"/>
              <a:sym typeface="Times New Roman"/>
            </a:endParaRPr>
          </a:p>
          <a:p>
            <a:pPr indent="-151765" lvl="0" marL="164465" rtl="0" algn="l">
              <a:lnSpc>
                <a:spcPct val="100000"/>
              </a:lnSpc>
              <a:spcBef>
                <a:spcPts val="645"/>
              </a:spcBef>
              <a:spcAft>
                <a:spcPts val="0"/>
              </a:spcAft>
              <a:buSzPts val="1200"/>
              <a:buFont typeface="Times New Roman"/>
              <a:buAutoNum type="arabicPeriod"/>
            </a:pPr>
            <a:r>
              <a:rPr lang="en-US" sz="1200">
                <a:latin typeface="Times New Roman"/>
                <a:ea typeface="Times New Roman"/>
                <a:cs typeface="Times New Roman"/>
                <a:sym typeface="Times New Roman"/>
              </a:rPr>
              <a:t>Cut the excess material with small allowance using hacksaw or by chisel.</a:t>
            </a:r>
            <a:endParaRPr sz="1200">
              <a:latin typeface="Times New Roman"/>
              <a:ea typeface="Times New Roman"/>
              <a:cs typeface="Times New Roman"/>
              <a:sym typeface="Times New Roman"/>
            </a:endParaRPr>
          </a:p>
          <a:p>
            <a:pPr indent="-175895" lvl="0" marL="188595" marR="5080" rtl="0" algn="l">
              <a:lnSpc>
                <a:spcPct val="173333"/>
              </a:lnSpc>
              <a:spcBef>
                <a:spcPts val="160"/>
              </a:spcBef>
              <a:spcAft>
                <a:spcPts val="0"/>
              </a:spcAft>
              <a:buSzPts val="1200"/>
              <a:buFont typeface="Times New Roman"/>
              <a:buAutoNum type="arabicPeriod"/>
            </a:pPr>
            <a:r>
              <a:rPr lang="en-US" sz="1200">
                <a:latin typeface="Times New Roman"/>
                <a:ea typeface="Times New Roman"/>
                <a:cs typeface="Times New Roman"/>
                <a:sym typeface="Times New Roman"/>
              </a:rPr>
              <a:t>Remove the material left over in the previous step by filing operation to get the desire geometry of the part.</a:t>
            </a:r>
            <a:endParaRPr sz="1200">
              <a:latin typeface="Times New Roman"/>
              <a:ea typeface="Times New Roman"/>
              <a:cs typeface="Times New Roman"/>
              <a:sym typeface="Times New Roman"/>
            </a:endParaRPr>
          </a:p>
          <a:p>
            <a:pPr indent="-227965" lvl="0" marL="240665" rtl="0" algn="l">
              <a:lnSpc>
                <a:spcPct val="100000"/>
              </a:lnSpc>
              <a:spcBef>
                <a:spcPts val="455"/>
              </a:spcBef>
              <a:spcAft>
                <a:spcPts val="0"/>
              </a:spcAft>
              <a:buSzPts val="1200"/>
              <a:buFont typeface="Times New Roman"/>
              <a:buAutoNum type="arabicPeriod"/>
            </a:pPr>
            <a:r>
              <a:rPr lang="en-US" sz="1200">
                <a:latin typeface="Times New Roman"/>
                <a:ea typeface="Times New Roman"/>
                <a:cs typeface="Times New Roman"/>
                <a:sym typeface="Times New Roman"/>
              </a:rPr>
              <a:t>Repeat the above procedure on the remaining parts.</a:t>
            </a:r>
            <a:endParaRPr sz="1200">
              <a:latin typeface="Times New Roman"/>
              <a:ea typeface="Times New Roman"/>
              <a:cs typeface="Times New Roman"/>
              <a:sym typeface="Times New Roman"/>
            </a:endParaRPr>
          </a:p>
        </p:txBody>
      </p:sp>
      <p:sp>
        <p:nvSpPr>
          <p:cNvPr id="391" name="Google Shape;391;p40"/>
          <p:cNvSpPr txBox="1"/>
          <p:nvPr/>
        </p:nvSpPr>
        <p:spPr>
          <a:xfrm>
            <a:off x="701588" y="4650958"/>
            <a:ext cx="4454938" cy="508473"/>
          </a:xfrm>
          <a:prstGeom prst="rect">
            <a:avLst/>
          </a:prstGeom>
          <a:noFill/>
          <a:ln>
            <a:noFill/>
          </a:ln>
        </p:spPr>
        <p:txBody>
          <a:bodyPr anchorCtr="0" anchor="t" bIns="0" lIns="0" spcFirstLastPara="1" rIns="0" wrap="square" tIns="76825">
            <a:spAutoFit/>
          </a:bodyPr>
          <a:lstStyle/>
          <a:p>
            <a:pPr indent="0" lvl="0" marL="12700" rtl="0" algn="l">
              <a:lnSpc>
                <a:spcPct val="100000"/>
              </a:lnSpc>
              <a:spcBef>
                <a:spcPts val="0"/>
              </a:spcBef>
              <a:spcAft>
                <a:spcPts val="0"/>
              </a:spcAft>
              <a:buNone/>
            </a:pPr>
            <a:r>
              <a:rPr b="1" lang="en-US" sz="1100">
                <a:latin typeface="Times New Roman"/>
                <a:ea typeface="Times New Roman"/>
                <a:cs typeface="Times New Roman"/>
                <a:sym typeface="Times New Roman"/>
              </a:rPr>
              <a:t>RESULT:</a:t>
            </a:r>
            <a:endParaRPr sz="1100">
              <a:latin typeface="Times New Roman"/>
              <a:ea typeface="Times New Roman"/>
              <a:cs typeface="Times New Roman"/>
              <a:sym typeface="Times New Roman"/>
            </a:endParaRPr>
          </a:p>
          <a:p>
            <a:pPr indent="0" lvl="0" marL="875030" rtl="0" algn="l">
              <a:lnSpc>
                <a:spcPct val="100000"/>
              </a:lnSpc>
              <a:spcBef>
                <a:spcPts val="550"/>
              </a:spcBef>
              <a:spcAft>
                <a:spcPts val="0"/>
              </a:spcAft>
              <a:buNone/>
            </a:pPr>
            <a:r>
              <a:rPr lang="en-US" sz="1200">
                <a:latin typeface="Times New Roman"/>
                <a:ea typeface="Times New Roman"/>
                <a:cs typeface="Times New Roman"/>
                <a:sym typeface="Times New Roman"/>
              </a:rPr>
              <a:t>The desired fitting model is obtained.</a:t>
            </a:r>
            <a:endParaRPr sz="1200">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5" name="Shape 395"/>
        <p:cNvGrpSpPr/>
        <p:nvPr/>
      </p:nvGrpSpPr>
      <p:grpSpPr>
        <a:xfrm>
          <a:off x="0" y="0"/>
          <a:ext cx="0" cy="0"/>
          <a:chOff x="0" y="0"/>
          <a:chExt cx="0" cy="0"/>
        </a:xfrm>
      </p:grpSpPr>
      <p:sp>
        <p:nvSpPr>
          <p:cNvPr id="396" name="Google Shape;396;p41"/>
          <p:cNvSpPr/>
          <p:nvPr/>
        </p:nvSpPr>
        <p:spPr>
          <a:xfrm>
            <a:off x="693869" y="472120"/>
            <a:ext cx="10004983" cy="26054"/>
          </a:xfrm>
          <a:custGeom>
            <a:rect b="b" l="l" r="r" t="t"/>
            <a:pathLst>
              <a:path extrusionOk="0" h="36829" w="7077709">
                <a:moveTo>
                  <a:pt x="7077151" y="36576"/>
                </a:moveTo>
                <a:lnTo>
                  <a:pt x="0" y="36576"/>
                </a:lnTo>
                <a:lnTo>
                  <a:pt x="0" y="0"/>
                </a:lnTo>
                <a:lnTo>
                  <a:pt x="7077151" y="0"/>
                </a:lnTo>
                <a:lnTo>
                  <a:pt x="7077151" y="36576"/>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97" name="Google Shape;397;p41"/>
          <p:cNvSpPr txBox="1"/>
          <p:nvPr/>
        </p:nvSpPr>
        <p:spPr>
          <a:xfrm>
            <a:off x="675017" y="310585"/>
            <a:ext cx="10040888"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u="sng">
                <a:latin typeface="Times New Roman"/>
                <a:ea typeface="Times New Roman"/>
                <a:cs typeface="Times New Roman"/>
                <a:sym typeface="Times New Roman"/>
              </a:rPr>
              <a:t> Workshop and Machine shop practice [18MEL38A/48A]	</a:t>
            </a:r>
            <a:endParaRPr sz="1200">
              <a:latin typeface="Times New Roman"/>
              <a:ea typeface="Times New Roman"/>
              <a:cs typeface="Times New Roman"/>
              <a:sym typeface="Times New Roman"/>
            </a:endParaRPr>
          </a:p>
        </p:txBody>
      </p:sp>
      <p:sp>
        <p:nvSpPr>
          <p:cNvPr id="398" name="Google Shape;398;p41"/>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nvGrpSpPr>
          <p:cNvPr id="399" name="Google Shape;399;p41"/>
          <p:cNvGrpSpPr/>
          <p:nvPr/>
        </p:nvGrpSpPr>
        <p:grpSpPr>
          <a:xfrm>
            <a:off x="1095109" y="1806805"/>
            <a:ext cx="5014160" cy="2994889"/>
            <a:chOff x="774700" y="2554083"/>
            <a:chExt cx="3547109" cy="4233546"/>
          </a:xfrm>
        </p:grpSpPr>
        <p:sp>
          <p:nvSpPr>
            <p:cNvPr id="400" name="Google Shape;400;p41"/>
            <p:cNvSpPr/>
            <p:nvPr/>
          </p:nvSpPr>
          <p:spPr>
            <a:xfrm>
              <a:off x="1341755" y="3228453"/>
              <a:ext cx="2279650" cy="2313305"/>
            </a:xfrm>
            <a:custGeom>
              <a:rect b="b" l="l" r="r" t="t"/>
              <a:pathLst>
                <a:path extrusionOk="0" h="2313304" w="2279650">
                  <a:moveTo>
                    <a:pt x="2279650" y="2305685"/>
                  </a:moveTo>
                  <a:lnTo>
                    <a:pt x="2279015" y="2305685"/>
                  </a:lnTo>
                  <a:lnTo>
                    <a:pt x="2279015" y="0"/>
                  </a:lnTo>
                  <a:lnTo>
                    <a:pt x="2271395" y="0"/>
                  </a:lnTo>
                  <a:lnTo>
                    <a:pt x="2271395" y="2305685"/>
                  </a:lnTo>
                  <a:lnTo>
                    <a:pt x="0" y="2305685"/>
                  </a:lnTo>
                  <a:lnTo>
                    <a:pt x="0" y="2313305"/>
                  </a:lnTo>
                  <a:lnTo>
                    <a:pt x="2279650" y="2313305"/>
                  </a:lnTo>
                  <a:lnTo>
                    <a:pt x="2279650" y="2305685"/>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01" name="Google Shape;401;p41"/>
            <p:cNvPicPr preferRelativeResize="0"/>
            <p:nvPr/>
          </p:nvPicPr>
          <p:blipFill rotWithShape="1">
            <a:blip r:embed="rId3">
              <a:alphaModFix/>
            </a:blip>
            <a:srcRect b="0" l="0" r="0" t="0"/>
            <a:stretch/>
          </p:blipFill>
          <p:spPr>
            <a:xfrm>
              <a:off x="1328927" y="6670548"/>
              <a:ext cx="179831" cy="68579"/>
            </a:xfrm>
            <a:prstGeom prst="rect">
              <a:avLst/>
            </a:prstGeom>
            <a:noFill/>
            <a:ln>
              <a:noFill/>
            </a:ln>
          </p:spPr>
        </p:pic>
        <p:sp>
          <p:nvSpPr>
            <p:cNvPr id="402" name="Google Shape;402;p41"/>
            <p:cNvSpPr/>
            <p:nvPr/>
          </p:nvSpPr>
          <p:spPr>
            <a:xfrm>
              <a:off x="1333588" y="5536044"/>
              <a:ext cx="12700" cy="1251585"/>
            </a:xfrm>
            <a:custGeom>
              <a:rect b="b" l="l" r="r" t="t"/>
              <a:pathLst>
                <a:path extrusionOk="0" h="1251584" w="12700">
                  <a:moveTo>
                    <a:pt x="12522" y="1251584"/>
                  </a:moveTo>
                  <a:lnTo>
                    <a:pt x="0" y="1251584"/>
                  </a:lnTo>
                  <a:lnTo>
                    <a:pt x="0" y="0"/>
                  </a:lnTo>
                  <a:lnTo>
                    <a:pt x="12522" y="0"/>
                  </a:lnTo>
                  <a:lnTo>
                    <a:pt x="12522" y="1251584"/>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03" name="Google Shape;403;p41"/>
            <p:cNvPicPr preferRelativeResize="0"/>
            <p:nvPr/>
          </p:nvPicPr>
          <p:blipFill rotWithShape="1">
            <a:blip r:embed="rId4">
              <a:alphaModFix/>
            </a:blip>
            <a:srcRect b="0" l="0" r="0" t="0"/>
            <a:stretch/>
          </p:blipFill>
          <p:spPr>
            <a:xfrm>
              <a:off x="3441192" y="6670548"/>
              <a:ext cx="179832" cy="68579"/>
            </a:xfrm>
            <a:prstGeom prst="rect">
              <a:avLst/>
            </a:prstGeom>
            <a:noFill/>
            <a:ln>
              <a:noFill/>
            </a:ln>
          </p:spPr>
        </p:pic>
        <p:sp>
          <p:nvSpPr>
            <p:cNvPr id="404" name="Google Shape;404;p41"/>
            <p:cNvSpPr/>
            <p:nvPr/>
          </p:nvSpPr>
          <p:spPr>
            <a:xfrm>
              <a:off x="1337945" y="3217760"/>
              <a:ext cx="2283460" cy="3569335"/>
            </a:xfrm>
            <a:custGeom>
              <a:rect b="b" l="l" r="r" t="t"/>
              <a:pathLst>
                <a:path extrusionOk="0" h="3569334" w="2283460">
                  <a:moveTo>
                    <a:pt x="1612265" y="960120"/>
                  </a:moveTo>
                  <a:lnTo>
                    <a:pt x="1139825" y="960120"/>
                  </a:lnTo>
                  <a:lnTo>
                    <a:pt x="658495" y="960120"/>
                  </a:lnTo>
                  <a:lnTo>
                    <a:pt x="658495" y="985329"/>
                  </a:lnTo>
                  <a:lnTo>
                    <a:pt x="1139825" y="985329"/>
                  </a:lnTo>
                  <a:lnTo>
                    <a:pt x="1612265" y="985329"/>
                  </a:lnTo>
                  <a:lnTo>
                    <a:pt x="1612265" y="960120"/>
                  </a:lnTo>
                  <a:close/>
                </a:path>
                <a:path extrusionOk="0" h="3569334" w="2283460">
                  <a:moveTo>
                    <a:pt x="2283460" y="11328"/>
                  </a:moveTo>
                  <a:lnTo>
                    <a:pt x="2277110" y="11328"/>
                  </a:lnTo>
                  <a:lnTo>
                    <a:pt x="2277110" y="0"/>
                  </a:lnTo>
                  <a:lnTo>
                    <a:pt x="1465580" y="0"/>
                  </a:lnTo>
                  <a:lnTo>
                    <a:pt x="1465580" y="11328"/>
                  </a:lnTo>
                  <a:lnTo>
                    <a:pt x="805180" y="11328"/>
                  </a:lnTo>
                  <a:lnTo>
                    <a:pt x="805180" y="0"/>
                  </a:lnTo>
                  <a:lnTo>
                    <a:pt x="1905" y="0"/>
                  </a:lnTo>
                  <a:lnTo>
                    <a:pt x="1905" y="10693"/>
                  </a:lnTo>
                  <a:lnTo>
                    <a:pt x="0" y="10693"/>
                  </a:lnTo>
                  <a:lnTo>
                    <a:pt x="0" y="2320188"/>
                  </a:lnTo>
                  <a:lnTo>
                    <a:pt x="1905" y="2320188"/>
                  </a:lnTo>
                  <a:lnTo>
                    <a:pt x="1905" y="2330272"/>
                  </a:lnTo>
                  <a:lnTo>
                    <a:pt x="557961" y="2330272"/>
                  </a:lnTo>
                  <a:lnTo>
                    <a:pt x="591388" y="2330348"/>
                  </a:lnTo>
                  <a:lnTo>
                    <a:pt x="591388" y="2323998"/>
                  </a:lnTo>
                  <a:lnTo>
                    <a:pt x="1145540" y="2323998"/>
                  </a:lnTo>
                  <a:lnTo>
                    <a:pt x="1145540" y="2316378"/>
                  </a:lnTo>
                  <a:lnTo>
                    <a:pt x="591388" y="2316378"/>
                  </a:lnTo>
                  <a:lnTo>
                    <a:pt x="591388" y="2218956"/>
                  </a:lnTo>
                  <a:lnTo>
                    <a:pt x="615213" y="2123643"/>
                  </a:lnTo>
                  <a:lnTo>
                    <a:pt x="616051" y="2123998"/>
                  </a:lnTo>
                  <a:lnTo>
                    <a:pt x="654926" y="2036076"/>
                  </a:lnTo>
                  <a:lnTo>
                    <a:pt x="656297" y="2036978"/>
                  </a:lnTo>
                  <a:lnTo>
                    <a:pt x="712546" y="1952294"/>
                  </a:lnTo>
                  <a:lnTo>
                    <a:pt x="714336" y="1953844"/>
                  </a:lnTo>
                  <a:lnTo>
                    <a:pt x="777506" y="1881657"/>
                  </a:lnTo>
                  <a:lnTo>
                    <a:pt x="778789" y="1883460"/>
                  </a:lnTo>
                  <a:lnTo>
                    <a:pt x="859574" y="1826552"/>
                  </a:lnTo>
                  <a:lnTo>
                    <a:pt x="861237" y="1829689"/>
                  </a:lnTo>
                  <a:lnTo>
                    <a:pt x="945400" y="1785175"/>
                  </a:lnTo>
                  <a:lnTo>
                    <a:pt x="946200" y="1788185"/>
                  </a:lnTo>
                  <a:lnTo>
                    <a:pt x="1041285" y="1763001"/>
                  </a:lnTo>
                  <a:lnTo>
                    <a:pt x="1042949" y="1762785"/>
                  </a:lnTo>
                  <a:lnTo>
                    <a:pt x="1139812" y="1750606"/>
                  </a:lnTo>
                  <a:lnTo>
                    <a:pt x="1237716" y="1763001"/>
                  </a:lnTo>
                  <a:lnTo>
                    <a:pt x="1331658" y="1787893"/>
                  </a:lnTo>
                  <a:lnTo>
                    <a:pt x="1417434" y="1829536"/>
                  </a:lnTo>
                  <a:lnTo>
                    <a:pt x="1416786" y="1829104"/>
                  </a:lnTo>
                  <a:lnTo>
                    <a:pt x="1418158" y="1829879"/>
                  </a:lnTo>
                  <a:lnTo>
                    <a:pt x="1417434" y="1829536"/>
                  </a:lnTo>
                  <a:lnTo>
                    <a:pt x="1499285" y="1882863"/>
                  </a:lnTo>
                  <a:lnTo>
                    <a:pt x="1564347" y="1953501"/>
                  </a:lnTo>
                  <a:lnTo>
                    <a:pt x="1563839" y="1952764"/>
                  </a:lnTo>
                  <a:lnTo>
                    <a:pt x="1564894" y="1954085"/>
                  </a:lnTo>
                  <a:lnTo>
                    <a:pt x="1564347" y="1953501"/>
                  </a:lnTo>
                  <a:lnTo>
                    <a:pt x="1622234" y="2036292"/>
                  </a:lnTo>
                  <a:lnTo>
                    <a:pt x="1621815" y="2035378"/>
                  </a:lnTo>
                  <a:lnTo>
                    <a:pt x="1622894" y="2037219"/>
                  </a:lnTo>
                  <a:lnTo>
                    <a:pt x="1622234" y="2036292"/>
                  </a:lnTo>
                  <a:lnTo>
                    <a:pt x="1663204" y="2123211"/>
                  </a:lnTo>
                  <a:lnTo>
                    <a:pt x="1662912" y="2122005"/>
                  </a:lnTo>
                  <a:lnTo>
                    <a:pt x="1663725" y="2124278"/>
                  </a:lnTo>
                  <a:lnTo>
                    <a:pt x="1663204" y="2123211"/>
                  </a:lnTo>
                  <a:lnTo>
                    <a:pt x="1687410" y="2218169"/>
                  </a:lnTo>
                  <a:lnTo>
                    <a:pt x="1687334" y="2217077"/>
                  </a:lnTo>
                  <a:lnTo>
                    <a:pt x="1687677" y="2219160"/>
                  </a:lnTo>
                  <a:lnTo>
                    <a:pt x="1687410" y="2218169"/>
                  </a:lnTo>
                  <a:lnTo>
                    <a:pt x="1687499" y="2219160"/>
                  </a:lnTo>
                  <a:lnTo>
                    <a:pt x="1695589" y="2318677"/>
                  </a:lnTo>
                  <a:lnTo>
                    <a:pt x="1704340" y="2317966"/>
                  </a:lnTo>
                  <a:lnTo>
                    <a:pt x="1704340" y="2330259"/>
                  </a:lnTo>
                  <a:lnTo>
                    <a:pt x="2270810" y="2330259"/>
                  </a:lnTo>
                  <a:lnTo>
                    <a:pt x="2270810" y="3478479"/>
                  </a:lnTo>
                  <a:lnTo>
                    <a:pt x="1905" y="3478479"/>
                  </a:lnTo>
                  <a:lnTo>
                    <a:pt x="1905" y="3491077"/>
                  </a:lnTo>
                  <a:lnTo>
                    <a:pt x="2270810" y="3491077"/>
                  </a:lnTo>
                  <a:lnTo>
                    <a:pt x="2270810" y="3569233"/>
                  </a:lnTo>
                  <a:lnTo>
                    <a:pt x="2283409" y="3569233"/>
                  </a:lnTo>
                  <a:lnTo>
                    <a:pt x="2283409" y="2317648"/>
                  </a:lnTo>
                  <a:lnTo>
                    <a:pt x="2277110" y="2317648"/>
                  </a:lnTo>
                  <a:lnTo>
                    <a:pt x="2277110" y="2305050"/>
                  </a:lnTo>
                  <a:lnTo>
                    <a:pt x="1719757" y="2305050"/>
                  </a:lnTo>
                  <a:lnTo>
                    <a:pt x="1712785" y="2219160"/>
                  </a:lnTo>
                  <a:lnTo>
                    <a:pt x="1712709" y="2218169"/>
                  </a:lnTo>
                  <a:lnTo>
                    <a:pt x="1712620" y="2217077"/>
                  </a:lnTo>
                  <a:lnTo>
                    <a:pt x="1712455" y="2215032"/>
                  </a:lnTo>
                  <a:lnTo>
                    <a:pt x="1712112" y="2212937"/>
                  </a:lnTo>
                  <a:lnTo>
                    <a:pt x="1689506" y="2124278"/>
                  </a:lnTo>
                  <a:lnTo>
                    <a:pt x="1688922" y="2122005"/>
                  </a:lnTo>
                  <a:lnTo>
                    <a:pt x="1687347" y="2115782"/>
                  </a:lnTo>
                  <a:lnTo>
                    <a:pt x="1686534" y="2113521"/>
                  </a:lnTo>
                  <a:lnTo>
                    <a:pt x="1650555" y="2037219"/>
                  </a:lnTo>
                  <a:lnTo>
                    <a:pt x="1649691" y="2035378"/>
                  </a:lnTo>
                  <a:lnTo>
                    <a:pt x="1644624" y="2024621"/>
                  </a:lnTo>
                  <a:lnTo>
                    <a:pt x="1643545" y="2022779"/>
                  </a:lnTo>
                  <a:lnTo>
                    <a:pt x="1595501" y="1954085"/>
                  </a:lnTo>
                  <a:lnTo>
                    <a:pt x="1594586" y="1952764"/>
                  </a:lnTo>
                  <a:lnTo>
                    <a:pt x="1584490" y="1938324"/>
                  </a:lnTo>
                  <a:lnTo>
                    <a:pt x="1583436" y="1937004"/>
                  </a:lnTo>
                  <a:lnTo>
                    <a:pt x="1534350" y="1883714"/>
                  </a:lnTo>
                  <a:lnTo>
                    <a:pt x="1532483" y="1881695"/>
                  </a:lnTo>
                  <a:lnTo>
                    <a:pt x="1516761" y="1864614"/>
                  </a:lnTo>
                  <a:lnTo>
                    <a:pt x="1515630" y="1863534"/>
                  </a:lnTo>
                  <a:lnTo>
                    <a:pt x="1514373" y="1862594"/>
                  </a:lnTo>
                  <a:lnTo>
                    <a:pt x="1464157" y="1829879"/>
                  </a:lnTo>
                  <a:lnTo>
                    <a:pt x="1462963" y="1829104"/>
                  </a:lnTo>
                  <a:lnTo>
                    <a:pt x="1430553" y="1807984"/>
                  </a:lnTo>
                  <a:lnTo>
                    <a:pt x="1429169" y="1807197"/>
                  </a:lnTo>
                  <a:lnTo>
                    <a:pt x="1389989" y="1788185"/>
                  </a:lnTo>
                  <a:lnTo>
                    <a:pt x="1388237" y="1787334"/>
                  </a:lnTo>
                  <a:lnTo>
                    <a:pt x="1341539" y="1764665"/>
                  </a:lnTo>
                  <a:lnTo>
                    <a:pt x="1339265" y="1763814"/>
                  </a:lnTo>
                  <a:lnTo>
                    <a:pt x="1336167" y="1763001"/>
                  </a:lnTo>
                  <a:lnTo>
                    <a:pt x="1335379" y="1762785"/>
                  </a:lnTo>
                  <a:lnTo>
                    <a:pt x="1288630" y="1750402"/>
                  </a:lnTo>
                  <a:lnTo>
                    <a:pt x="1243380" y="1738414"/>
                  </a:lnTo>
                  <a:lnTo>
                    <a:pt x="1241742" y="1738096"/>
                  </a:lnTo>
                  <a:lnTo>
                    <a:pt x="1141412" y="1725396"/>
                  </a:lnTo>
                  <a:lnTo>
                    <a:pt x="1138250" y="1725396"/>
                  </a:lnTo>
                  <a:lnTo>
                    <a:pt x="1037285" y="1738096"/>
                  </a:lnTo>
                  <a:lnTo>
                    <a:pt x="1035634" y="1738414"/>
                  </a:lnTo>
                  <a:lnTo>
                    <a:pt x="939749" y="1763814"/>
                  </a:lnTo>
                  <a:lnTo>
                    <a:pt x="940943" y="1768373"/>
                  </a:lnTo>
                  <a:lnTo>
                    <a:pt x="937082" y="1761045"/>
                  </a:lnTo>
                  <a:lnTo>
                    <a:pt x="850303" y="1806956"/>
                  </a:lnTo>
                  <a:lnTo>
                    <a:pt x="848080" y="1803793"/>
                  </a:lnTo>
                  <a:lnTo>
                    <a:pt x="764260" y="1862848"/>
                  </a:lnTo>
                  <a:lnTo>
                    <a:pt x="764514" y="1863217"/>
                  </a:lnTo>
                  <a:lnTo>
                    <a:pt x="762038" y="1861045"/>
                  </a:lnTo>
                  <a:lnTo>
                    <a:pt x="696709" y="1935708"/>
                  </a:lnTo>
                  <a:lnTo>
                    <a:pt x="694347" y="1934121"/>
                  </a:lnTo>
                  <a:lnTo>
                    <a:pt x="636371" y="2021395"/>
                  </a:lnTo>
                  <a:lnTo>
                    <a:pt x="634263" y="2020455"/>
                  </a:lnTo>
                  <a:lnTo>
                    <a:pt x="593864" y="2111806"/>
                  </a:lnTo>
                  <a:lnTo>
                    <a:pt x="592289" y="2111400"/>
                  </a:lnTo>
                  <a:lnTo>
                    <a:pt x="570255" y="2199538"/>
                  </a:lnTo>
                  <a:lnTo>
                    <a:pt x="557961" y="2199538"/>
                  </a:lnTo>
                  <a:lnTo>
                    <a:pt x="557961" y="2305050"/>
                  </a:lnTo>
                  <a:lnTo>
                    <a:pt x="7620" y="2305050"/>
                  </a:lnTo>
                  <a:lnTo>
                    <a:pt x="7620" y="25209"/>
                  </a:lnTo>
                  <a:lnTo>
                    <a:pt x="805180" y="25209"/>
                  </a:lnTo>
                  <a:lnTo>
                    <a:pt x="805180" y="18948"/>
                  </a:lnTo>
                  <a:lnTo>
                    <a:pt x="1465580" y="18948"/>
                  </a:lnTo>
                  <a:lnTo>
                    <a:pt x="1465580" y="25209"/>
                  </a:lnTo>
                  <a:lnTo>
                    <a:pt x="2277110" y="25209"/>
                  </a:lnTo>
                  <a:lnTo>
                    <a:pt x="2277110" y="18948"/>
                  </a:lnTo>
                  <a:lnTo>
                    <a:pt x="2283460" y="18948"/>
                  </a:lnTo>
                  <a:lnTo>
                    <a:pt x="2283460" y="11328"/>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05" name="Google Shape;405;p41"/>
            <p:cNvPicPr preferRelativeResize="0"/>
            <p:nvPr/>
          </p:nvPicPr>
          <p:blipFill rotWithShape="1">
            <a:blip r:embed="rId5">
              <a:alphaModFix/>
            </a:blip>
            <a:srcRect b="0" l="0" r="0" t="0"/>
            <a:stretch/>
          </p:blipFill>
          <p:spPr>
            <a:xfrm>
              <a:off x="1328927" y="2602991"/>
              <a:ext cx="179831" cy="73151"/>
            </a:xfrm>
            <a:prstGeom prst="rect">
              <a:avLst/>
            </a:prstGeom>
            <a:noFill/>
            <a:ln>
              <a:noFill/>
            </a:ln>
          </p:spPr>
        </p:pic>
        <p:sp>
          <p:nvSpPr>
            <p:cNvPr id="406" name="Google Shape;406;p41"/>
            <p:cNvSpPr/>
            <p:nvPr/>
          </p:nvSpPr>
          <p:spPr>
            <a:xfrm>
              <a:off x="1333588" y="2554084"/>
              <a:ext cx="12700" cy="676910"/>
            </a:xfrm>
            <a:custGeom>
              <a:rect b="b" l="l" r="r" t="t"/>
              <a:pathLst>
                <a:path extrusionOk="0" h="676910" w="12700">
                  <a:moveTo>
                    <a:pt x="12522" y="676909"/>
                  </a:moveTo>
                  <a:lnTo>
                    <a:pt x="0" y="676909"/>
                  </a:lnTo>
                  <a:lnTo>
                    <a:pt x="0" y="0"/>
                  </a:lnTo>
                  <a:lnTo>
                    <a:pt x="12522" y="0"/>
                  </a:lnTo>
                  <a:lnTo>
                    <a:pt x="12522" y="676909"/>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07" name="Google Shape;407;p41"/>
            <p:cNvPicPr preferRelativeResize="0"/>
            <p:nvPr/>
          </p:nvPicPr>
          <p:blipFill rotWithShape="1">
            <a:blip r:embed="rId6">
              <a:alphaModFix/>
            </a:blip>
            <a:srcRect b="0" l="0" r="0" t="0"/>
            <a:stretch/>
          </p:blipFill>
          <p:spPr>
            <a:xfrm>
              <a:off x="1969008" y="2606039"/>
              <a:ext cx="179831" cy="68579"/>
            </a:xfrm>
            <a:prstGeom prst="rect">
              <a:avLst/>
            </a:prstGeom>
            <a:noFill/>
            <a:ln>
              <a:noFill/>
            </a:ln>
          </p:spPr>
        </p:pic>
        <p:sp>
          <p:nvSpPr>
            <p:cNvPr id="408" name="Google Shape;408;p41"/>
            <p:cNvSpPr/>
            <p:nvPr/>
          </p:nvSpPr>
          <p:spPr>
            <a:xfrm>
              <a:off x="1339850" y="2554083"/>
              <a:ext cx="809625" cy="676910"/>
            </a:xfrm>
            <a:custGeom>
              <a:rect b="b" l="l" r="r" t="t"/>
              <a:pathLst>
                <a:path extrusionOk="0" h="676910" w="809625">
                  <a:moveTo>
                    <a:pt x="809574" y="0"/>
                  </a:moveTo>
                  <a:lnTo>
                    <a:pt x="796975" y="0"/>
                  </a:lnTo>
                  <a:lnTo>
                    <a:pt x="796975" y="82600"/>
                  </a:lnTo>
                  <a:lnTo>
                    <a:pt x="0" y="82600"/>
                  </a:lnTo>
                  <a:lnTo>
                    <a:pt x="0" y="95211"/>
                  </a:lnTo>
                  <a:lnTo>
                    <a:pt x="796975" y="95211"/>
                  </a:lnTo>
                  <a:lnTo>
                    <a:pt x="796975" y="676910"/>
                  </a:lnTo>
                  <a:lnTo>
                    <a:pt x="809574" y="676910"/>
                  </a:lnTo>
                  <a:lnTo>
                    <a:pt x="809574"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09" name="Google Shape;409;p41"/>
            <p:cNvPicPr preferRelativeResize="0"/>
            <p:nvPr/>
          </p:nvPicPr>
          <p:blipFill rotWithShape="1">
            <a:blip r:embed="rId7">
              <a:alphaModFix/>
            </a:blip>
            <a:srcRect b="0" l="0" r="0" t="0"/>
            <a:stretch/>
          </p:blipFill>
          <p:spPr>
            <a:xfrm>
              <a:off x="3441192" y="2670047"/>
              <a:ext cx="179832" cy="68579"/>
            </a:xfrm>
            <a:prstGeom prst="rect">
              <a:avLst/>
            </a:prstGeom>
            <a:noFill/>
            <a:ln>
              <a:noFill/>
            </a:ln>
          </p:spPr>
        </p:pic>
        <p:pic>
          <p:nvPicPr>
            <p:cNvPr id="410" name="Google Shape;410;p41"/>
            <p:cNvPicPr preferRelativeResize="0"/>
            <p:nvPr/>
          </p:nvPicPr>
          <p:blipFill rotWithShape="1">
            <a:blip r:embed="rId8">
              <a:alphaModFix/>
            </a:blip>
            <a:srcRect b="0" l="0" r="0" t="0"/>
            <a:stretch/>
          </p:blipFill>
          <p:spPr>
            <a:xfrm>
              <a:off x="2796539" y="2665475"/>
              <a:ext cx="184404" cy="73151"/>
            </a:xfrm>
            <a:prstGeom prst="rect">
              <a:avLst/>
            </a:prstGeom>
            <a:noFill/>
            <a:ln>
              <a:noFill/>
            </a:ln>
          </p:spPr>
        </p:pic>
        <p:sp>
          <p:nvSpPr>
            <p:cNvPr id="411" name="Google Shape;411;p41"/>
            <p:cNvSpPr/>
            <p:nvPr/>
          </p:nvSpPr>
          <p:spPr>
            <a:xfrm>
              <a:off x="1327251" y="2617583"/>
              <a:ext cx="2300605" cy="2917825"/>
            </a:xfrm>
            <a:custGeom>
              <a:rect b="b" l="l" r="r" t="t"/>
              <a:pathLst>
                <a:path extrusionOk="0" h="2917825" w="2300604">
                  <a:moveTo>
                    <a:pt x="25196" y="612775"/>
                  </a:moveTo>
                  <a:lnTo>
                    <a:pt x="0" y="612775"/>
                  </a:lnTo>
                  <a:lnTo>
                    <a:pt x="0" y="2917825"/>
                  </a:lnTo>
                  <a:lnTo>
                    <a:pt x="25196" y="2917825"/>
                  </a:lnTo>
                  <a:lnTo>
                    <a:pt x="25196" y="612775"/>
                  </a:lnTo>
                  <a:close/>
                </a:path>
                <a:path extrusionOk="0" h="2917825" w="2300604">
                  <a:moveTo>
                    <a:pt x="828344" y="614629"/>
                  </a:moveTo>
                  <a:lnTo>
                    <a:pt x="803402" y="610933"/>
                  </a:lnTo>
                  <a:lnTo>
                    <a:pt x="661162" y="1571053"/>
                  </a:lnTo>
                  <a:lnTo>
                    <a:pt x="686104" y="1574749"/>
                  </a:lnTo>
                  <a:lnTo>
                    <a:pt x="828344" y="614629"/>
                  </a:lnTo>
                  <a:close/>
                </a:path>
                <a:path extrusionOk="0" h="2917825" w="2300604">
                  <a:moveTo>
                    <a:pt x="2300401" y="612775"/>
                  </a:moveTo>
                  <a:lnTo>
                    <a:pt x="2294102" y="612775"/>
                  </a:lnTo>
                  <a:lnTo>
                    <a:pt x="2294102" y="0"/>
                  </a:lnTo>
                  <a:lnTo>
                    <a:pt x="2281504" y="0"/>
                  </a:lnTo>
                  <a:lnTo>
                    <a:pt x="2281504" y="78155"/>
                  </a:lnTo>
                  <a:lnTo>
                    <a:pt x="1487017" y="78155"/>
                  </a:lnTo>
                  <a:lnTo>
                    <a:pt x="1487017" y="0"/>
                  </a:lnTo>
                  <a:lnTo>
                    <a:pt x="1474419" y="0"/>
                  </a:lnTo>
                  <a:lnTo>
                    <a:pt x="1474419" y="613410"/>
                  </a:lnTo>
                  <a:lnTo>
                    <a:pt x="1476463" y="613410"/>
                  </a:lnTo>
                  <a:lnTo>
                    <a:pt x="1468247" y="614629"/>
                  </a:lnTo>
                  <a:lnTo>
                    <a:pt x="1610487" y="1574749"/>
                  </a:lnTo>
                  <a:lnTo>
                    <a:pt x="1635429" y="1571053"/>
                  </a:lnTo>
                  <a:lnTo>
                    <a:pt x="1493189" y="610933"/>
                  </a:lnTo>
                  <a:lnTo>
                    <a:pt x="1487017" y="611860"/>
                  </a:lnTo>
                  <a:lnTo>
                    <a:pt x="1487017" y="90766"/>
                  </a:lnTo>
                  <a:lnTo>
                    <a:pt x="2281504" y="90766"/>
                  </a:lnTo>
                  <a:lnTo>
                    <a:pt x="2281504" y="612775"/>
                  </a:lnTo>
                  <a:lnTo>
                    <a:pt x="2275192" y="612775"/>
                  </a:lnTo>
                  <a:lnTo>
                    <a:pt x="2275192" y="2917825"/>
                  </a:lnTo>
                  <a:lnTo>
                    <a:pt x="2300401" y="2917825"/>
                  </a:lnTo>
                  <a:lnTo>
                    <a:pt x="2300401" y="612775"/>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12" name="Google Shape;412;p41"/>
            <p:cNvPicPr preferRelativeResize="0"/>
            <p:nvPr/>
          </p:nvPicPr>
          <p:blipFill rotWithShape="1">
            <a:blip r:embed="rId9">
              <a:alphaModFix/>
            </a:blip>
            <a:srcRect b="0" l="0" r="0" t="0"/>
            <a:stretch/>
          </p:blipFill>
          <p:spPr>
            <a:xfrm>
              <a:off x="822959" y="3220211"/>
              <a:ext cx="76200" cy="182879"/>
            </a:xfrm>
            <a:prstGeom prst="rect">
              <a:avLst/>
            </a:prstGeom>
            <a:noFill/>
            <a:ln>
              <a:noFill/>
            </a:ln>
          </p:spPr>
        </p:pic>
        <p:sp>
          <p:nvSpPr>
            <p:cNvPr id="413" name="Google Shape;413;p41"/>
            <p:cNvSpPr/>
            <p:nvPr/>
          </p:nvSpPr>
          <p:spPr>
            <a:xfrm>
              <a:off x="775335" y="3224656"/>
              <a:ext cx="564515" cy="12700"/>
            </a:xfrm>
            <a:custGeom>
              <a:rect b="b" l="l" r="r" t="t"/>
              <a:pathLst>
                <a:path extrusionOk="0" h="12700" w="564515">
                  <a:moveTo>
                    <a:pt x="564515" y="12674"/>
                  </a:moveTo>
                  <a:lnTo>
                    <a:pt x="0" y="12674"/>
                  </a:lnTo>
                  <a:lnTo>
                    <a:pt x="0" y="0"/>
                  </a:lnTo>
                  <a:lnTo>
                    <a:pt x="564515" y="0"/>
                  </a:lnTo>
                  <a:lnTo>
                    <a:pt x="564515" y="12674"/>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14" name="Google Shape;414;p41"/>
            <p:cNvPicPr preferRelativeResize="0"/>
            <p:nvPr/>
          </p:nvPicPr>
          <p:blipFill rotWithShape="1">
            <a:blip r:embed="rId10">
              <a:alphaModFix/>
            </a:blip>
            <a:srcRect b="0" l="0" r="0" t="0"/>
            <a:stretch/>
          </p:blipFill>
          <p:spPr>
            <a:xfrm>
              <a:off x="827531" y="5355335"/>
              <a:ext cx="71628" cy="185927"/>
            </a:xfrm>
            <a:prstGeom prst="rect">
              <a:avLst/>
            </a:prstGeom>
            <a:noFill/>
            <a:ln>
              <a:noFill/>
            </a:ln>
          </p:spPr>
        </p:pic>
        <p:sp>
          <p:nvSpPr>
            <p:cNvPr id="415" name="Google Shape;415;p41"/>
            <p:cNvSpPr/>
            <p:nvPr/>
          </p:nvSpPr>
          <p:spPr>
            <a:xfrm>
              <a:off x="774700" y="3230358"/>
              <a:ext cx="1909445" cy="3165475"/>
            </a:xfrm>
            <a:custGeom>
              <a:rect b="b" l="l" r="r" t="t"/>
              <a:pathLst>
                <a:path extrusionOk="0" h="3165475" w="1909445">
                  <a:moveTo>
                    <a:pt x="564515" y="2298750"/>
                  </a:moveTo>
                  <a:lnTo>
                    <a:pt x="93929" y="2298750"/>
                  </a:lnTo>
                  <a:lnTo>
                    <a:pt x="93929" y="0"/>
                  </a:lnTo>
                  <a:lnTo>
                    <a:pt x="81330" y="0"/>
                  </a:lnTo>
                  <a:lnTo>
                    <a:pt x="81330" y="2298750"/>
                  </a:lnTo>
                  <a:lnTo>
                    <a:pt x="0" y="2298750"/>
                  </a:lnTo>
                  <a:lnTo>
                    <a:pt x="0" y="2311362"/>
                  </a:lnTo>
                  <a:lnTo>
                    <a:pt x="564515" y="2311362"/>
                  </a:lnTo>
                  <a:lnTo>
                    <a:pt x="564515" y="2298750"/>
                  </a:lnTo>
                  <a:close/>
                </a:path>
                <a:path extrusionOk="0" h="3165475" w="1909445">
                  <a:moveTo>
                    <a:pt x="1909229" y="3162147"/>
                  </a:moveTo>
                  <a:lnTo>
                    <a:pt x="1578394" y="1736572"/>
                  </a:lnTo>
                  <a:lnTo>
                    <a:pt x="1566125" y="1739430"/>
                  </a:lnTo>
                  <a:lnTo>
                    <a:pt x="1896960" y="3165005"/>
                  </a:lnTo>
                  <a:lnTo>
                    <a:pt x="1909229" y="3162147"/>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16" name="Google Shape;416;p41"/>
            <p:cNvPicPr preferRelativeResize="0"/>
            <p:nvPr/>
          </p:nvPicPr>
          <p:blipFill rotWithShape="1">
            <a:blip r:embed="rId11">
              <a:alphaModFix/>
            </a:blip>
            <a:srcRect b="0" l="0" r="0" t="0"/>
            <a:stretch/>
          </p:blipFill>
          <p:spPr>
            <a:xfrm>
              <a:off x="2336291" y="4962143"/>
              <a:ext cx="80772" cy="185927"/>
            </a:xfrm>
            <a:prstGeom prst="rect">
              <a:avLst/>
            </a:prstGeom>
            <a:noFill/>
            <a:ln>
              <a:noFill/>
            </a:ln>
          </p:spPr>
        </p:pic>
        <p:pic>
          <p:nvPicPr>
            <p:cNvPr id="417" name="Google Shape;417;p41"/>
            <p:cNvPicPr preferRelativeResize="0"/>
            <p:nvPr/>
          </p:nvPicPr>
          <p:blipFill rotWithShape="1">
            <a:blip r:embed="rId12">
              <a:alphaModFix/>
            </a:blip>
            <a:srcRect b="0" l="0" r="0" t="0"/>
            <a:stretch/>
          </p:blipFill>
          <p:spPr>
            <a:xfrm>
              <a:off x="1990344" y="6408419"/>
              <a:ext cx="184404" cy="68579"/>
            </a:xfrm>
            <a:prstGeom prst="rect">
              <a:avLst/>
            </a:prstGeom>
            <a:noFill/>
            <a:ln>
              <a:noFill/>
            </a:ln>
          </p:spPr>
        </p:pic>
        <p:pic>
          <p:nvPicPr>
            <p:cNvPr id="418" name="Google Shape;418;p41"/>
            <p:cNvPicPr preferRelativeResize="0"/>
            <p:nvPr/>
          </p:nvPicPr>
          <p:blipFill rotWithShape="1">
            <a:blip r:embed="rId13">
              <a:alphaModFix/>
            </a:blip>
            <a:srcRect b="0" l="0" r="0" t="0"/>
            <a:stretch/>
          </p:blipFill>
          <p:spPr>
            <a:xfrm>
              <a:off x="2776727" y="6408419"/>
              <a:ext cx="179831" cy="68579"/>
            </a:xfrm>
            <a:prstGeom prst="rect">
              <a:avLst/>
            </a:prstGeom>
            <a:noFill/>
            <a:ln>
              <a:noFill/>
            </a:ln>
          </p:spPr>
        </p:pic>
        <p:sp>
          <p:nvSpPr>
            <p:cNvPr id="419" name="Google Shape;419;p41"/>
            <p:cNvSpPr/>
            <p:nvPr/>
          </p:nvSpPr>
          <p:spPr>
            <a:xfrm>
              <a:off x="1993950" y="4190478"/>
              <a:ext cx="962025" cy="2334260"/>
            </a:xfrm>
            <a:custGeom>
              <a:rect b="b" l="l" r="r" t="t"/>
              <a:pathLst>
                <a:path extrusionOk="0" h="2334259" w="962025">
                  <a:moveTo>
                    <a:pt x="961923" y="0"/>
                  </a:moveTo>
                  <a:lnTo>
                    <a:pt x="949325" y="0"/>
                  </a:lnTo>
                  <a:lnTo>
                    <a:pt x="949325" y="2243505"/>
                  </a:lnTo>
                  <a:lnTo>
                    <a:pt x="12598" y="2243505"/>
                  </a:lnTo>
                  <a:lnTo>
                    <a:pt x="12598" y="0"/>
                  </a:lnTo>
                  <a:lnTo>
                    <a:pt x="0" y="0"/>
                  </a:lnTo>
                  <a:lnTo>
                    <a:pt x="0" y="2334260"/>
                  </a:lnTo>
                  <a:lnTo>
                    <a:pt x="12598" y="2334260"/>
                  </a:lnTo>
                  <a:lnTo>
                    <a:pt x="12598" y="2256117"/>
                  </a:lnTo>
                  <a:lnTo>
                    <a:pt x="949325" y="2256117"/>
                  </a:lnTo>
                  <a:lnTo>
                    <a:pt x="949325" y="2334260"/>
                  </a:lnTo>
                  <a:lnTo>
                    <a:pt x="961923" y="2334260"/>
                  </a:lnTo>
                  <a:lnTo>
                    <a:pt x="961923"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20" name="Google Shape;420;p41"/>
            <p:cNvPicPr preferRelativeResize="0"/>
            <p:nvPr/>
          </p:nvPicPr>
          <p:blipFill rotWithShape="1">
            <a:blip r:embed="rId14">
              <a:alphaModFix/>
            </a:blip>
            <a:srcRect b="0" l="0" r="0" t="0"/>
            <a:stretch/>
          </p:blipFill>
          <p:spPr>
            <a:xfrm>
              <a:off x="4206240" y="3220211"/>
              <a:ext cx="67055" cy="182879"/>
            </a:xfrm>
            <a:prstGeom prst="rect">
              <a:avLst/>
            </a:prstGeom>
            <a:noFill/>
            <a:ln>
              <a:noFill/>
            </a:ln>
          </p:spPr>
        </p:pic>
        <p:sp>
          <p:nvSpPr>
            <p:cNvPr id="421" name="Google Shape;421;p41"/>
            <p:cNvSpPr/>
            <p:nvPr/>
          </p:nvSpPr>
          <p:spPr>
            <a:xfrm>
              <a:off x="3615054" y="3224656"/>
              <a:ext cx="706755" cy="12700"/>
            </a:xfrm>
            <a:custGeom>
              <a:rect b="b" l="l" r="r" t="t"/>
              <a:pathLst>
                <a:path extrusionOk="0" h="12700" w="706754">
                  <a:moveTo>
                    <a:pt x="706754" y="12674"/>
                  </a:moveTo>
                  <a:lnTo>
                    <a:pt x="0" y="12674"/>
                  </a:lnTo>
                  <a:lnTo>
                    <a:pt x="0" y="0"/>
                  </a:lnTo>
                  <a:lnTo>
                    <a:pt x="706754" y="0"/>
                  </a:lnTo>
                  <a:lnTo>
                    <a:pt x="706754" y="12674"/>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22" name="Google Shape;422;p41"/>
            <p:cNvPicPr preferRelativeResize="0"/>
            <p:nvPr/>
          </p:nvPicPr>
          <p:blipFill rotWithShape="1">
            <a:blip r:embed="rId15">
              <a:alphaModFix/>
            </a:blip>
            <a:srcRect b="0" l="0" r="0" t="0"/>
            <a:stretch/>
          </p:blipFill>
          <p:spPr>
            <a:xfrm>
              <a:off x="4206240" y="4011167"/>
              <a:ext cx="67055" cy="185927"/>
            </a:xfrm>
            <a:prstGeom prst="rect">
              <a:avLst/>
            </a:prstGeom>
            <a:noFill/>
            <a:ln>
              <a:noFill/>
            </a:ln>
          </p:spPr>
        </p:pic>
        <p:sp>
          <p:nvSpPr>
            <p:cNvPr id="423" name="Google Shape;423;p41"/>
            <p:cNvSpPr/>
            <p:nvPr/>
          </p:nvSpPr>
          <p:spPr>
            <a:xfrm>
              <a:off x="2949575" y="3230358"/>
              <a:ext cx="1371600" cy="966469"/>
            </a:xfrm>
            <a:custGeom>
              <a:rect b="b" l="l" r="r" t="t"/>
              <a:pathLst>
                <a:path extrusionOk="0" h="966470" w="1371600">
                  <a:moveTo>
                    <a:pt x="1371600" y="953820"/>
                  </a:moveTo>
                  <a:lnTo>
                    <a:pt x="1298524" y="953820"/>
                  </a:lnTo>
                  <a:lnTo>
                    <a:pt x="1298524" y="0"/>
                  </a:lnTo>
                  <a:lnTo>
                    <a:pt x="1285925" y="0"/>
                  </a:lnTo>
                  <a:lnTo>
                    <a:pt x="1285925" y="953820"/>
                  </a:lnTo>
                  <a:lnTo>
                    <a:pt x="0" y="953820"/>
                  </a:lnTo>
                  <a:lnTo>
                    <a:pt x="0" y="966431"/>
                  </a:lnTo>
                  <a:lnTo>
                    <a:pt x="1371600" y="966431"/>
                  </a:lnTo>
                  <a:lnTo>
                    <a:pt x="1371600" y="95382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24" name="Google Shape;424;p41"/>
            <p:cNvPicPr preferRelativeResize="0"/>
            <p:nvPr/>
          </p:nvPicPr>
          <p:blipFill rotWithShape="1">
            <a:blip r:embed="rId16">
              <a:alphaModFix/>
            </a:blip>
            <a:srcRect b="0" l="0" r="0" t="0"/>
            <a:stretch/>
          </p:blipFill>
          <p:spPr>
            <a:xfrm>
              <a:off x="2132075" y="2602991"/>
              <a:ext cx="184404" cy="73151"/>
            </a:xfrm>
            <a:prstGeom prst="rect">
              <a:avLst/>
            </a:prstGeom>
            <a:noFill/>
            <a:ln>
              <a:noFill/>
            </a:ln>
          </p:spPr>
        </p:pic>
        <p:pic>
          <p:nvPicPr>
            <p:cNvPr id="425" name="Google Shape;425;p41"/>
            <p:cNvPicPr preferRelativeResize="0"/>
            <p:nvPr/>
          </p:nvPicPr>
          <p:blipFill rotWithShape="1">
            <a:blip r:embed="rId17">
              <a:alphaModFix/>
            </a:blip>
            <a:srcRect b="0" l="0" r="0" t="0"/>
            <a:stretch/>
          </p:blipFill>
          <p:spPr>
            <a:xfrm>
              <a:off x="2633472" y="2606039"/>
              <a:ext cx="179831" cy="68579"/>
            </a:xfrm>
            <a:prstGeom prst="rect">
              <a:avLst/>
            </a:prstGeom>
            <a:noFill/>
            <a:ln>
              <a:noFill/>
            </a:ln>
          </p:spPr>
        </p:pic>
        <p:sp>
          <p:nvSpPr>
            <p:cNvPr id="426" name="Google Shape;426;p41"/>
            <p:cNvSpPr/>
            <p:nvPr/>
          </p:nvSpPr>
          <p:spPr>
            <a:xfrm>
              <a:off x="2136190" y="2554083"/>
              <a:ext cx="677545" cy="676910"/>
            </a:xfrm>
            <a:custGeom>
              <a:rect b="b" l="l" r="r" t="t"/>
              <a:pathLst>
                <a:path extrusionOk="0" h="676910" w="677544">
                  <a:moveTo>
                    <a:pt x="677443" y="0"/>
                  </a:moveTo>
                  <a:lnTo>
                    <a:pt x="664845" y="0"/>
                  </a:lnTo>
                  <a:lnTo>
                    <a:pt x="664845" y="82600"/>
                  </a:lnTo>
                  <a:lnTo>
                    <a:pt x="12598" y="82600"/>
                  </a:lnTo>
                  <a:lnTo>
                    <a:pt x="12598" y="0"/>
                  </a:lnTo>
                  <a:lnTo>
                    <a:pt x="0" y="0"/>
                  </a:lnTo>
                  <a:lnTo>
                    <a:pt x="0" y="676910"/>
                  </a:lnTo>
                  <a:lnTo>
                    <a:pt x="12598" y="676910"/>
                  </a:lnTo>
                  <a:lnTo>
                    <a:pt x="12598" y="95211"/>
                  </a:lnTo>
                  <a:lnTo>
                    <a:pt x="664845" y="95211"/>
                  </a:lnTo>
                  <a:lnTo>
                    <a:pt x="664845" y="676910"/>
                  </a:lnTo>
                  <a:lnTo>
                    <a:pt x="677443" y="676910"/>
                  </a:lnTo>
                  <a:lnTo>
                    <a:pt x="677443" y="0"/>
                  </a:lnTo>
                  <a:close/>
                </a:path>
              </a:pathLst>
            </a:custGeom>
            <a:solidFill>
              <a:srgbClr val="00808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27" name="Google Shape;427;p41"/>
            <p:cNvPicPr preferRelativeResize="0"/>
            <p:nvPr/>
          </p:nvPicPr>
          <p:blipFill rotWithShape="1">
            <a:blip r:embed="rId18">
              <a:alphaModFix/>
            </a:blip>
            <a:srcRect b="0" l="0" r="0" t="0"/>
            <a:stretch/>
          </p:blipFill>
          <p:spPr>
            <a:xfrm>
              <a:off x="2624327" y="5932931"/>
              <a:ext cx="201168" cy="153924"/>
            </a:xfrm>
            <a:prstGeom prst="rect">
              <a:avLst/>
            </a:prstGeom>
            <a:noFill/>
            <a:ln>
              <a:noFill/>
            </a:ln>
          </p:spPr>
        </p:pic>
        <p:pic>
          <p:nvPicPr>
            <p:cNvPr id="428" name="Google Shape;428;p41"/>
            <p:cNvPicPr preferRelativeResize="0"/>
            <p:nvPr/>
          </p:nvPicPr>
          <p:blipFill rotWithShape="1">
            <a:blip r:embed="rId19">
              <a:alphaModFix/>
            </a:blip>
            <a:srcRect b="0" l="0" r="0" t="0"/>
            <a:stretch/>
          </p:blipFill>
          <p:spPr>
            <a:xfrm>
              <a:off x="2676144" y="6120383"/>
              <a:ext cx="211836" cy="198120"/>
            </a:xfrm>
            <a:prstGeom prst="rect">
              <a:avLst/>
            </a:prstGeom>
            <a:noFill/>
            <a:ln>
              <a:noFill/>
            </a:ln>
          </p:spPr>
        </p:pic>
      </p:grpSp>
      <p:sp>
        <p:nvSpPr>
          <p:cNvPr id="429" name="Google Shape;429;p41"/>
          <p:cNvSpPr txBox="1"/>
          <p:nvPr/>
        </p:nvSpPr>
        <p:spPr>
          <a:xfrm>
            <a:off x="2319116" y="1636653"/>
            <a:ext cx="284549" cy="33598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100">
                <a:latin typeface="Arial"/>
                <a:ea typeface="Arial"/>
                <a:cs typeface="Arial"/>
                <a:sym typeface="Arial"/>
              </a:rPr>
              <a:t>17</a:t>
            </a:r>
            <a:endParaRPr sz="2100">
              <a:latin typeface="Arial"/>
              <a:ea typeface="Arial"/>
              <a:cs typeface="Arial"/>
              <a:sym typeface="Arial"/>
            </a:endParaRPr>
          </a:p>
        </p:txBody>
      </p:sp>
      <p:sp>
        <p:nvSpPr>
          <p:cNvPr id="430" name="Google Shape;430;p41"/>
          <p:cNvSpPr txBox="1"/>
          <p:nvPr/>
        </p:nvSpPr>
        <p:spPr>
          <a:xfrm>
            <a:off x="701588" y="6955966"/>
            <a:ext cx="4883107" cy="166712"/>
          </a:xfrm>
          <a:prstGeom prst="rect">
            <a:avLst/>
          </a:prstGeom>
          <a:noFill/>
          <a:ln>
            <a:noFill/>
          </a:ln>
        </p:spPr>
        <p:txBody>
          <a:bodyPr anchorCtr="0" anchor="t" bIns="0" lIns="0" spcFirstLastPara="1" rIns="0" wrap="square" tIns="0">
            <a:spAutoFit/>
          </a:bodyPr>
          <a:lstStyle/>
          <a:p>
            <a:pPr indent="0" lvl="0" marL="12700" rtl="0" algn="l">
              <a:lnSpc>
                <a:spcPct val="118636"/>
              </a:lnSpc>
              <a:spcBef>
                <a:spcPts val="0"/>
              </a:spcBef>
              <a:spcAft>
                <a:spcPts val="0"/>
              </a:spcAft>
              <a:buNone/>
            </a:pPr>
            <a:r>
              <a:rPr lang="en-US" sz="1100">
                <a:latin typeface="Times New Roman"/>
                <a:ea typeface="Times New Roman"/>
                <a:cs typeface="Times New Roman"/>
                <a:sym typeface="Times New Roman"/>
              </a:rPr>
              <a:t>[Department of Mechanical Engineering B.I.E.T., Davangere]</a:t>
            </a:r>
            <a:endParaRPr sz="1100">
              <a:latin typeface="Times New Roman"/>
              <a:ea typeface="Times New Roman"/>
              <a:cs typeface="Times New Roman"/>
              <a:sym typeface="Times New Roman"/>
            </a:endParaRPr>
          </a:p>
        </p:txBody>
      </p:sp>
      <p:sp>
        <p:nvSpPr>
          <p:cNvPr id="431" name="Google Shape;431;p41"/>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p>
            <a:pPr indent="0" lvl="0" marL="12700" rtl="0" algn="l">
              <a:lnSpc>
                <a:spcPct val="119545"/>
              </a:lnSpc>
              <a:spcBef>
                <a:spcPts val="0"/>
              </a:spcBef>
              <a:spcAft>
                <a:spcPts val="0"/>
              </a:spcAft>
              <a:buNone/>
            </a:pPr>
            <a:r>
              <a:rPr lang="en-US"/>
              <a:t>Page 34</a:t>
            </a:r>
            <a:endParaRPr/>
          </a:p>
        </p:txBody>
      </p:sp>
      <p:sp>
        <p:nvSpPr>
          <p:cNvPr id="432" name="Google Shape;432;p41"/>
          <p:cNvSpPr txBox="1"/>
          <p:nvPr/>
        </p:nvSpPr>
        <p:spPr>
          <a:xfrm>
            <a:off x="3364676" y="1636653"/>
            <a:ext cx="261210" cy="33598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100">
                <a:solidFill>
                  <a:srgbClr val="008080"/>
                </a:solidFill>
                <a:latin typeface="Arial"/>
                <a:ea typeface="Arial"/>
                <a:cs typeface="Arial"/>
                <a:sym typeface="Arial"/>
              </a:rPr>
              <a:t>14</a:t>
            </a:r>
            <a:endParaRPr sz="2100">
              <a:latin typeface="Arial"/>
              <a:ea typeface="Arial"/>
              <a:cs typeface="Arial"/>
              <a:sym typeface="Arial"/>
            </a:endParaRPr>
          </a:p>
        </p:txBody>
      </p:sp>
      <p:sp>
        <p:nvSpPr>
          <p:cNvPr id="433" name="Google Shape;433;p41"/>
          <p:cNvSpPr txBox="1"/>
          <p:nvPr/>
        </p:nvSpPr>
        <p:spPr>
          <a:xfrm>
            <a:off x="4400541" y="1682015"/>
            <a:ext cx="284549" cy="33598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100">
                <a:latin typeface="Arial"/>
                <a:ea typeface="Arial"/>
                <a:cs typeface="Arial"/>
                <a:sym typeface="Arial"/>
              </a:rPr>
              <a:t>17</a:t>
            </a:r>
            <a:endParaRPr sz="2100">
              <a:latin typeface="Arial"/>
              <a:ea typeface="Arial"/>
              <a:cs typeface="Arial"/>
              <a:sym typeface="Arial"/>
            </a:endParaRPr>
          </a:p>
        </p:txBody>
      </p:sp>
      <p:sp>
        <p:nvSpPr>
          <p:cNvPr id="434" name="Google Shape;434;p41"/>
          <p:cNvSpPr txBox="1"/>
          <p:nvPr/>
        </p:nvSpPr>
        <p:spPr>
          <a:xfrm>
            <a:off x="2836439" y="4311658"/>
            <a:ext cx="1324902" cy="628377"/>
          </a:xfrm>
          <a:prstGeom prst="rect">
            <a:avLst/>
          </a:prstGeom>
          <a:noFill/>
          <a:ln>
            <a:noFill/>
          </a:ln>
        </p:spPr>
        <p:txBody>
          <a:bodyPr anchorCtr="0" anchor="t" bIns="0" lIns="0" spcFirstLastPara="1" rIns="0" wrap="square" tIns="12700">
            <a:spAutoFit/>
          </a:bodyPr>
          <a:lstStyle/>
          <a:p>
            <a:pPr indent="0" lvl="0" marL="5080" rtl="0" algn="ctr">
              <a:lnSpc>
                <a:spcPct val="112619"/>
              </a:lnSpc>
              <a:spcBef>
                <a:spcPts val="0"/>
              </a:spcBef>
              <a:spcAft>
                <a:spcPts val="0"/>
              </a:spcAft>
              <a:buNone/>
            </a:pPr>
            <a:r>
              <a:rPr lang="en-US" sz="2100">
                <a:latin typeface="Arial"/>
                <a:ea typeface="Arial"/>
                <a:cs typeface="Arial"/>
                <a:sym typeface="Arial"/>
              </a:rPr>
              <a:t>20</a:t>
            </a:r>
            <a:endParaRPr sz="2100">
              <a:latin typeface="Arial"/>
              <a:ea typeface="Arial"/>
              <a:cs typeface="Arial"/>
              <a:sym typeface="Arial"/>
            </a:endParaRPr>
          </a:p>
          <a:p>
            <a:pPr indent="0" lvl="0" marL="8255" rtl="0" algn="ctr">
              <a:lnSpc>
                <a:spcPct val="112619"/>
              </a:lnSpc>
              <a:spcBef>
                <a:spcPts val="0"/>
              </a:spcBef>
              <a:spcAft>
                <a:spcPts val="0"/>
              </a:spcAft>
              <a:buNone/>
            </a:pPr>
            <a:r>
              <a:rPr lang="en-US" sz="2100">
                <a:latin typeface="Arial"/>
                <a:ea typeface="Arial"/>
                <a:cs typeface="Arial"/>
                <a:sym typeface="Arial"/>
              </a:rPr>
              <a:t>48</a:t>
            </a:r>
            <a:endParaRPr sz="2100">
              <a:latin typeface="Arial"/>
              <a:ea typeface="Arial"/>
              <a:cs typeface="Arial"/>
              <a:sym typeface="Arial"/>
            </a:endParaRPr>
          </a:p>
        </p:txBody>
      </p:sp>
      <p:sp>
        <p:nvSpPr>
          <p:cNvPr id="435" name="Google Shape;435;p41"/>
          <p:cNvSpPr txBox="1"/>
          <p:nvPr/>
        </p:nvSpPr>
        <p:spPr>
          <a:xfrm>
            <a:off x="2911910" y="1160132"/>
            <a:ext cx="1005346"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MODEL 2</a:t>
            </a:r>
            <a:endParaRPr sz="1200">
              <a:latin typeface="Times New Roman"/>
              <a:ea typeface="Times New Roman"/>
              <a:cs typeface="Times New Roman"/>
              <a:sym typeface="Times New Roman"/>
            </a:endParaRPr>
          </a:p>
        </p:txBody>
      </p:sp>
      <p:sp>
        <p:nvSpPr>
          <p:cNvPr id="436" name="Google Shape;436;p41"/>
          <p:cNvSpPr txBox="1"/>
          <p:nvPr/>
        </p:nvSpPr>
        <p:spPr>
          <a:xfrm>
            <a:off x="5145934" y="5238516"/>
            <a:ext cx="2071730" cy="182742"/>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100">
                <a:latin typeface="Times New Roman"/>
                <a:ea typeface="Times New Roman"/>
                <a:cs typeface="Times New Roman"/>
                <a:sym typeface="Times New Roman"/>
              </a:rPr>
              <a:t>All dimensions are in mm</a:t>
            </a:r>
            <a:endParaRPr sz="1100">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0" name="Shape 440"/>
        <p:cNvGrpSpPr/>
        <p:nvPr/>
      </p:nvGrpSpPr>
      <p:grpSpPr>
        <a:xfrm>
          <a:off x="0" y="0"/>
          <a:ext cx="0" cy="0"/>
          <a:chOff x="0" y="0"/>
          <a:chExt cx="0" cy="0"/>
        </a:xfrm>
      </p:grpSpPr>
      <p:sp>
        <p:nvSpPr>
          <p:cNvPr id="441" name="Google Shape;441;p42"/>
          <p:cNvSpPr/>
          <p:nvPr/>
        </p:nvSpPr>
        <p:spPr>
          <a:xfrm>
            <a:off x="693869" y="459092"/>
            <a:ext cx="10004983" cy="39081"/>
          </a:xfrm>
          <a:custGeom>
            <a:rect b="b" l="l" r="r" t="t"/>
            <a:pathLst>
              <a:path extrusionOk="0" h="55245" w="7077709">
                <a:moveTo>
                  <a:pt x="7077138" y="18288"/>
                </a:moveTo>
                <a:lnTo>
                  <a:pt x="0" y="18288"/>
                </a:lnTo>
                <a:lnTo>
                  <a:pt x="0" y="54864"/>
                </a:lnTo>
                <a:lnTo>
                  <a:pt x="7077138" y="54864"/>
                </a:lnTo>
                <a:lnTo>
                  <a:pt x="7077138" y="18288"/>
                </a:lnTo>
                <a:close/>
              </a:path>
              <a:path extrusionOk="0" h="55245" w="7077709">
                <a:moveTo>
                  <a:pt x="7077138" y="0"/>
                </a:moveTo>
                <a:lnTo>
                  <a:pt x="0" y="0"/>
                </a:lnTo>
                <a:lnTo>
                  <a:pt x="0" y="9144"/>
                </a:lnTo>
                <a:lnTo>
                  <a:pt x="7077138" y="9144"/>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42" name="Google Shape;442;p42"/>
          <p:cNvSpPr txBox="1"/>
          <p:nvPr/>
        </p:nvSpPr>
        <p:spPr>
          <a:xfrm>
            <a:off x="701587" y="310585"/>
            <a:ext cx="4919013"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Workshop and Machine shop practice [18MEL38A/48A]</a:t>
            </a:r>
            <a:endParaRPr sz="1200">
              <a:latin typeface="Times New Roman"/>
              <a:ea typeface="Times New Roman"/>
              <a:cs typeface="Times New Roman"/>
              <a:sym typeface="Times New Roman"/>
            </a:endParaRPr>
          </a:p>
        </p:txBody>
      </p:sp>
      <p:sp>
        <p:nvSpPr>
          <p:cNvPr id="443" name="Google Shape;443;p42"/>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44" name="Google Shape;444;p42"/>
          <p:cNvSpPr txBox="1"/>
          <p:nvPr/>
        </p:nvSpPr>
        <p:spPr>
          <a:xfrm>
            <a:off x="701587" y="875512"/>
            <a:ext cx="8839861" cy="5125955"/>
          </a:xfrm>
          <a:prstGeom prst="rect">
            <a:avLst/>
          </a:prstGeom>
          <a:noFill/>
          <a:ln>
            <a:noFill/>
          </a:ln>
        </p:spPr>
        <p:txBody>
          <a:bodyPr anchorCtr="0" anchor="t" bIns="0" lIns="0" spcFirstLastPara="1" rIns="0" wrap="square" tIns="12700">
            <a:spAutoFit/>
          </a:bodyPr>
          <a:lstStyle/>
          <a:p>
            <a:pPr indent="0" lvl="0" marL="857250" rtl="0" algn="ctr">
              <a:lnSpc>
                <a:spcPct val="100000"/>
              </a:lnSpc>
              <a:spcBef>
                <a:spcPts val="0"/>
              </a:spcBef>
              <a:spcAft>
                <a:spcPts val="0"/>
              </a:spcAft>
              <a:buNone/>
            </a:pPr>
            <a:r>
              <a:rPr b="1" lang="en-US" sz="1200">
                <a:latin typeface="Times New Roman"/>
                <a:ea typeface="Times New Roman"/>
                <a:cs typeface="Times New Roman"/>
                <a:sym typeface="Times New Roman"/>
              </a:rPr>
              <a:t>MODEL 3</a:t>
            </a:r>
            <a:endParaRPr sz="1200">
              <a:latin typeface="Times New Roman"/>
              <a:ea typeface="Times New Roman"/>
              <a:cs typeface="Times New Roman"/>
              <a:sym typeface="Times New Roman"/>
            </a:endParaRPr>
          </a:p>
          <a:p>
            <a:pPr indent="0" lvl="0" marL="905510" rtl="0" algn="l">
              <a:lnSpc>
                <a:spcPct val="100000"/>
              </a:lnSpc>
              <a:spcBef>
                <a:spcPts val="1200"/>
              </a:spcBef>
              <a:spcAft>
                <a:spcPts val="0"/>
              </a:spcAft>
              <a:buNone/>
            </a:pPr>
            <a:r>
              <a:rPr b="1" lang="en-US" sz="1200">
                <a:latin typeface="Times New Roman"/>
                <a:ea typeface="Times New Roman"/>
                <a:cs typeface="Times New Roman"/>
                <a:sym typeface="Times New Roman"/>
              </a:rPr>
              <a:t>AIM: </a:t>
            </a:r>
            <a:r>
              <a:rPr lang="en-US" sz="1200">
                <a:latin typeface="Times New Roman"/>
                <a:ea typeface="Times New Roman"/>
                <a:cs typeface="Times New Roman"/>
                <a:sym typeface="Times New Roman"/>
              </a:rPr>
              <a:t>To prepare the fitting model of given dimensions.</a:t>
            </a:r>
            <a:endParaRPr sz="1200">
              <a:latin typeface="Times New Roman"/>
              <a:ea typeface="Times New Roman"/>
              <a:cs typeface="Times New Roman"/>
              <a:sym typeface="Times New Roman"/>
            </a:endParaRPr>
          </a:p>
          <a:p>
            <a:pPr indent="0" lvl="0" marL="875030" marR="156210" rtl="0" algn="l">
              <a:lnSpc>
                <a:spcPct val="144200"/>
              </a:lnSpc>
              <a:spcBef>
                <a:spcPts val="1365"/>
              </a:spcBef>
              <a:spcAft>
                <a:spcPts val="0"/>
              </a:spcAft>
              <a:buNone/>
            </a:pPr>
            <a:r>
              <a:rPr b="1" lang="en-US" sz="1200">
                <a:latin typeface="Times New Roman"/>
                <a:ea typeface="Times New Roman"/>
                <a:cs typeface="Times New Roman"/>
                <a:sym typeface="Times New Roman"/>
              </a:rPr>
              <a:t>TOOL USED: </a:t>
            </a:r>
            <a:r>
              <a:rPr lang="en-US" sz="1200">
                <a:latin typeface="Times New Roman"/>
                <a:ea typeface="Times New Roman"/>
                <a:cs typeface="Times New Roman"/>
                <a:sym typeface="Times New Roman"/>
              </a:rPr>
              <a:t>Work piece (mild steel) Bench vise, try square, files, vernier at gauge, punch, hammer, divider, and hacksaw.</a:t>
            </a:r>
            <a:endParaRPr sz="12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00000"/>
              </a:lnSpc>
              <a:spcBef>
                <a:spcPts val="1055"/>
              </a:spcBef>
              <a:spcAft>
                <a:spcPts val="0"/>
              </a:spcAft>
              <a:buNone/>
            </a:pPr>
            <a:r>
              <a:t/>
            </a:r>
            <a:endParaRPr sz="1200">
              <a:latin typeface="Times New Roman"/>
              <a:ea typeface="Times New Roman"/>
              <a:cs typeface="Times New Roman"/>
              <a:sym typeface="Times New Roman"/>
            </a:endParaRPr>
          </a:p>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PROCEDURE:</a:t>
            </a:r>
            <a:endParaRPr sz="1200">
              <a:latin typeface="Times New Roman"/>
              <a:ea typeface="Times New Roman"/>
              <a:cs typeface="Times New Roman"/>
              <a:sym typeface="Times New Roman"/>
            </a:endParaRPr>
          </a:p>
          <a:p>
            <a:pPr indent="-231140" lvl="0" marL="231140" marR="380365" rtl="0" algn="r">
              <a:lnSpc>
                <a:spcPct val="100000"/>
              </a:lnSpc>
              <a:spcBef>
                <a:spcPts val="540"/>
              </a:spcBef>
              <a:spcAft>
                <a:spcPts val="0"/>
              </a:spcAft>
              <a:buSzPts val="1200"/>
              <a:buFont typeface="Times New Roman"/>
              <a:buAutoNum type="arabicPeriod"/>
            </a:pPr>
            <a:r>
              <a:rPr lang="en-US" sz="1200">
                <a:latin typeface="Times New Roman"/>
                <a:ea typeface="Times New Roman"/>
                <a:cs typeface="Times New Roman"/>
                <a:sym typeface="Times New Roman"/>
              </a:rPr>
              <a:t>Hold the given plate on a bench vise such that one edge of the plate is horizontal.</a:t>
            </a:r>
            <a:endParaRPr sz="1200">
              <a:latin typeface="Times New Roman"/>
              <a:ea typeface="Times New Roman"/>
              <a:cs typeface="Times New Roman"/>
              <a:sym typeface="Times New Roman"/>
            </a:endParaRPr>
          </a:p>
          <a:p>
            <a:pPr indent="-151765" lvl="0" marL="151765" marR="334645" rtl="0" algn="r">
              <a:lnSpc>
                <a:spcPct val="100000"/>
              </a:lnSpc>
              <a:spcBef>
                <a:spcPts val="650"/>
              </a:spcBef>
              <a:spcAft>
                <a:spcPts val="0"/>
              </a:spcAft>
              <a:buSzPts val="1200"/>
              <a:buFont typeface="Times New Roman"/>
              <a:buAutoNum type="arabicPeriod"/>
            </a:pPr>
            <a:r>
              <a:rPr lang="en-US" sz="1200">
                <a:latin typeface="Times New Roman"/>
                <a:ea typeface="Times New Roman"/>
                <a:cs typeface="Times New Roman"/>
                <a:sym typeface="Times New Roman"/>
              </a:rPr>
              <a:t>File the edge with rough and smooth files and check with try-square for flatness.</a:t>
            </a:r>
            <a:endParaRPr sz="1200">
              <a:latin typeface="Times New Roman"/>
              <a:ea typeface="Times New Roman"/>
              <a:cs typeface="Times New Roman"/>
              <a:sym typeface="Times New Roman"/>
            </a:endParaRPr>
          </a:p>
          <a:p>
            <a:pPr indent="-151765" lvl="0" marL="1026794" rtl="0" algn="l">
              <a:lnSpc>
                <a:spcPct val="100000"/>
              </a:lnSpc>
              <a:spcBef>
                <a:spcPts val="635"/>
              </a:spcBef>
              <a:spcAft>
                <a:spcPts val="0"/>
              </a:spcAft>
              <a:buSzPts val="1200"/>
              <a:buFont typeface="Times New Roman"/>
              <a:buAutoNum type="arabicPeriod"/>
            </a:pPr>
            <a:r>
              <a:rPr lang="en-US" sz="1200">
                <a:latin typeface="Times New Roman"/>
                <a:ea typeface="Times New Roman"/>
                <a:cs typeface="Times New Roman"/>
                <a:sym typeface="Times New Roman"/>
              </a:rPr>
              <a:t>Hold the adjacent edge of the plate in horizontal position with the vise.</a:t>
            </a:r>
            <a:endParaRPr sz="1200">
              <a:latin typeface="Times New Roman"/>
              <a:ea typeface="Times New Roman"/>
              <a:cs typeface="Times New Roman"/>
              <a:sym typeface="Times New Roman"/>
            </a:endParaRPr>
          </a:p>
          <a:p>
            <a:pPr indent="-163830" lvl="0" marL="1038860" marR="323215" rtl="0" algn="l">
              <a:lnSpc>
                <a:spcPct val="143300"/>
              </a:lnSpc>
              <a:spcBef>
                <a:spcPts val="0"/>
              </a:spcBef>
              <a:spcAft>
                <a:spcPts val="0"/>
              </a:spcAft>
              <a:buSzPts val="1200"/>
              <a:buFont typeface="Times New Roman"/>
              <a:buAutoNum type="arabicPeriod"/>
            </a:pPr>
            <a:r>
              <a:rPr lang="en-US" sz="1200">
                <a:latin typeface="Times New Roman"/>
                <a:ea typeface="Times New Roman"/>
                <a:cs typeface="Times New Roman"/>
                <a:sym typeface="Times New Roman"/>
              </a:rPr>
              <a:t>File the adjacent edge with rough and smooth files and check with try-square for flatness and squareness.</a:t>
            </a:r>
            <a:endParaRPr sz="1200">
              <a:latin typeface="Times New Roman"/>
              <a:ea typeface="Times New Roman"/>
              <a:cs typeface="Times New Roman"/>
              <a:sym typeface="Times New Roman"/>
            </a:endParaRPr>
          </a:p>
          <a:p>
            <a:pPr indent="-151765" lvl="0" marL="1026794" rtl="0" algn="l">
              <a:lnSpc>
                <a:spcPct val="100000"/>
              </a:lnSpc>
              <a:spcBef>
                <a:spcPts val="650"/>
              </a:spcBef>
              <a:spcAft>
                <a:spcPts val="0"/>
              </a:spcAft>
              <a:buSzPts val="1200"/>
              <a:buFont typeface="Times New Roman"/>
              <a:buAutoNum type="arabicPeriod"/>
            </a:pPr>
            <a:r>
              <a:rPr lang="en-US" sz="1200">
                <a:latin typeface="Times New Roman"/>
                <a:ea typeface="Times New Roman"/>
                <a:cs typeface="Times New Roman"/>
                <a:sym typeface="Times New Roman"/>
              </a:rPr>
              <a:t>Apply wet chalk on any one flat side of the plate and allow it to dry for marking</a:t>
            </a:r>
            <a:endParaRPr sz="1200">
              <a:latin typeface="Times New Roman"/>
              <a:ea typeface="Times New Roman"/>
              <a:cs typeface="Times New Roman"/>
              <a:sym typeface="Times New Roman"/>
            </a:endParaRPr>
          </a:p>
          <a:p>
            <a:pPr indent="-154940" lvl="0" marL="1029969" rtl="0" algn="l">
              <a:lnSpc>
                <a:spcPct val="100000"/>
              </a:lnSpc>
              <a:spcBef>
                <a:spcPts val="625"/>
              </a:spcBef>
              <a:spcAft>
                <a:spcPts val="0"/>
              </a:spcAft>
              <a:buSzPts val="1200"/>
              <a:buFont typeface="Times New Roman"/>
              <a:buAutoNum type="arabicPeriod"/>
            </a:pPr>
            <a:r>
              <a:rPr lang="en-US" sz="1200">
                <a:latin typeface="Times New Roman"/>
                <a:ea typeface="Times New Roman"/>
                <a:cs typeface="Times New Roman"/>
                <a:sym typeface="Times New Roman"/>
              </a:rPr>
              <a:t>Lay out the given drawing on the plate by using surface plate, angle rule, scriber, etc.</a:t>
            </a:r>
            <a:endParaRPr sz="1200">
              <a:latin typeface="Times New Roman"/>
              <a:ea typeface="Times New Roman"/>
              <a:cs typeface="Times New Roman"/>
              <a:sym typeface="Times New Roman"/>
            </a:endParaRPr>
          </a:p>
          <a:p>
            <a:pPr indent="-151765" lvl="0" marL="1026794" rtl="0" algn="l">
              <a:lnSpc>
                <a:spcPct val="100000"/>
              </a:lnSpc>
              <a:spcBef>
                <a:spcPts val="625"/>
              </a:spcBef>
              <a:spcAft>
                <a:spcPts val="0"/>
              </a:spcAft>
              <a:buSzPts val="1200"/>
              <a:buFont typeface="Times New Roman"/>
              <a:buAutoNum type="arabicPeriod"/>
            </a:pPr>
            <a:r>
              <a:rPr lang="en-US" sz="1200">
                <a:latin typeface="Times New Roman"/>
                <a:ea typeface="Times New Roman"/>
                <a:cs typeface="Times New Roman"/>
                <a:sym typeface="Times New Roman"/>
              </a:rPr>
              <a:t>Make punch marks along the line marked on the plates using prick punch.</a:t>
            </a:r>
            <a:endParaRPr sz="1200">
              <a:latin typeface="Times New Roman"/>
              <a:ea typeface="Times New Roman"/>
              <a:cs typeface="Times New Roman"/>
              <a:sym typeface="Times New Roman"/>
            </a:endParaRPr>
          </a:p>
          <a:p>
            <a:pPr indent="-151765" lvl="0" marL="1026794" rtl="0" algn="l">
              <a:lnSpc>
                <a:spcPct val="100000"/>
              </a:lnSpc>
              <a:spcBef>
                <a:spcPts val="645"/>
              </a:spcBef>
              <a:spcAft>
                <a:spcPts val="0"/>
              </a:spcAft>
              <a:buSzPts val="1200"/>
              <a:buFont typeface="Times New Roman"/>
              <a:buAutoNum type="arabicPeriod"/>
            </a:pPr>
            <a:r>
              <a:rPr lang="en-US" sz="1200">
                <a:latin typeface="Times New Roman"/>
                <a:ea typeface="Times New Roman"/>
                <a:cs typeface="Times New Roman"/>
                <a:sym typeface="Times New Roman"/>
              </a:rPr>
              <a:t>Cut the excess material with small allowance using hacksaw or by chisel.</a:t>
            </a:r>
            <a:endParaRPr sz="1200">
              <a:latin typeface="Times New Roman"/>
              <a:ea typeface="Times New Roman"/>
              <a:cs typeface="Times New Roman"/>
              <a:sym typeface="Times New Roman"/>
            </a:endParaRPr>
          </a:p>
          <a:p>
            <a:pPr indent="-175894" lvl="0" marL="1050925" marR="5080" rtl="0" algn="l">
              <a:lnSpc>
                <a:spcPct val="143300"/>
              </a:lnSpc>
              <a:spcBef>
                <a:spcPts val="0"/>
              </a:spcBef>
              <a:spcAft>
                <a:spcPts val="0"/>
              </a:spcAft>
              <a:buSzPts val="1200"/>
              <a:buFont typeface="Times New Roman"/>
              <a:buAutoNum type="arabicPeriod"/>
            </a:pPr>
            <a:r>
              <a:rPr lang="en-US" sz="1200">
                <a:latin typeface="Times New Roman"/>
                <a:ea typeface="Times New Roman"/>
                <a:cs typeface="Times New Roman"/>
                <a:sym typeface="Times New Roman"/>
              </a:rPr>
              <a:t>Remove the material left over in the previous step by filing operation to get the desire geometry of the part.</a:t>
            </a:r>
            <a:endParaRPr sz="1200">
              <a:latin typeface="Times New Roman"/>
              <a:ea typeface="Times New Roman"/>
              <a:cs typeface="Times New Roman"/>
              <a:sym typeface="Times New Roman"/>
            </a:endParaRPr>
          </a:p>
          <a:p>
            <a:pPr indent="-227964" lvl="0" marL="1102995" rtl="0" algn="l">
              <a:lnSpc>
                <a:spcPct val="100000"/>
              </a:lnSpc>
              <a:spcBef>
                <a:spcPts val="675"/>
              </a:spcBef>
              <a:spcAft>
                <a:spcPts val="0"/>
              </a:spcAft>
              <a:buSzPts val="1200"/>
              <a:buFont typeface="Times New Roman"/>
              <a:buAutoNum type="arabicPeriod"/>
            </a:pPr>
            <a:r>
              <a:rPr lang="en-US" sz="1200">
                <a:latin typeface="Times New Roman"/>
                <a:ea typeface="Times New Roman"/>
                <a:cs typeface="Times New Roman"/>
                <a:sym typeface="Times New Roman"/>
              </a:rPr>
              <a:t>Repeat the above procedure on the remaining parts.</a:t>
            </a:r>
            <a:endParaRPr sz="12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00000"/>
              </a:lnSpc>
              <a:spcBef>
                <a:spcPts val="10"/>
              </a:spcBef>
              <a:spcAft>
                <a:spcPts val="0"/>
              </a:spcAft>
              <a:buNone/>
            </a:pPr>
            <a:r>
              <a:t/>
            </a:r>
            <a:endParaRPr sz="1200">
              <a:latin typeface="Times New Roman"/>
              <a:ea typeface="Times New Roman"/>
              <a:cs typeface="Times New Roman"/>
              <a:sym typeface="Times New Roman"/>
            </a:endParaRPr>
          </a:p>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RESULT:</a:t>
            </a:r>
            <a:endParaRPr sz="1200">
              <a:latin typeface="Times New Roman"/>
              <a:ea typeface="Times New Roman"/>
              <a:cs typeface="Times New Roman"/>
              <a:sym typeface="Times New Roman"/>
            </a:endParaRPr>
          </a:p>
          <a:p>
            <a:pPr indent="0" lvl="0" marL="875030" rtl="0" algn="l">
              <a:lnSpc>
                <a:spcPct val="100000"/>
              </a:lnSpc>
              <a:spcBef>
                <a:spcPts val="540"/>
              </a:spcBef>
              <a:spcAft>
                <a:spcPts val="0"/>
              </a:spcAft>
              <a:buNone/>
            </a:pPr>
            <a:r>
              <a:rPr lang="en-US" sz="1200">
                <a:latin typeface="Times New Roman"/>
                <a:ea typeface="Times New Roman"/>
                <a:cs typeface="Times New Roman"/>
                <a:sym typeface="Times New Roman"/>
              </a:rPr>
              <a:t>The desired fitting model is obtained.</a:t>
            </a:r>
            <a:endParaRPr sz="1200">
              <a:latin typeface="Times New Roman"/>
              <a:ea typeface="Times New Roman"/>
              <a:cs typeface="Times New Roman"/>
              <a:sym typeface="Times New Roman"/>
            </a:endParaRPr>
          </a:p>
        </p:txBody>
      </p:sp>
      <p:sp>
        <p:nvSpPr>
          <p:cNvPr id="445" name="Google Shape;445;p42"/>
          <p:cNvSpPr txBox="1"/>
          <p:nvPr/>
        </p:nvSpPr>
        <p:spPr>
          <a:xfrm>
            <a:off x="701588" y="6955966"/>
            <a:ext cx="4883107" cy="166712"/>
          </a:xfrm>
          <a:prstGeom prst="rect">
            <a:avLst/>
          </a:prstGeom>
          <a:noFill/>
          <a:ln>
            <a:noFill/>
          </a:ln>
        </p:spPr>
        <p:txBody>
          <a:bodyPr anchorCtr="0" anchor="t" bIns="0" lIns="0" spcFirstLastPara="1" rIns="0" wrap="square" tIns="0">
            <a:spAutoFit/>
          </a:bodyPr>
          <a:lstStyle/>
          <a:p>
            <a:pPr indent="0" lvl="0" marL="12700" rtl="0" algn="l">
              <a:lnSpc>
                <a:spcPct val="118636"/>
              </a:lnSpc>
              <a:spcBef>
                <a:spcPts val="0"/>
              </a:spcBef>
              <a:spcAft>
                <a:spcPts val="0"/>
              </a:spcAft>
              <a:buNone/>
            </a:pPr>
            <a:r>
              <a:rPr lang="en-US" sz="1100">
                <a:latin typeface="Times New Roman"/>
                <a:ea typeface="Times New Roman"/>
                <a:cs typeface="Times New Roman"/>
                <a:sym typeface="Times New Roman"/>
              </a:rPr>
              <a:t>[Department of Mechanical Engineering B.I.E.T., Davangere]</a:t>
            </a:r>
            <a:endParaRPr sz="1100">
              <a:latin typeface="Times New Roman"/>
              <a:ea typeface="Times New Roman"/>
              <a:cs typeface="Times New Roman"/>
              <a:sym typeface="Times New Roman"/>
            </a:endParaRPr>
          </a:p>
        </p:txBody>
      </p:sp>
      <p:sp>
        <p:nvSpPr>
          <p:cNvPr id="446" name="Google Shape;446;p42"/>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p>
            <a:pPr indent="0" lvl="0" marL="12700" rtl="0" algn="l">
              <a:lnSpc>
                <a:spcPct val="119545"/>
              </a:lnSpc>
              <a:spcBef>
                <a:spcPts val="0"/>
              </a:spcBef>
              <a:spcAft>
                <a:spcPts val="0"/>
              </a:spcAft>
              <a:buNone/>
            </a:pPr>
            <a:r>
              <a:rPr lang="en-US"/>
              <a:t>Page 35</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0" name="Shape 450"/>
        <p:cNvGrpSpPr/>
        <p:nvPr/>
      </p:nvGrpSpPr>
      <p:grpSpPr>
        <a:xfrm>
          <a:off x="0" y="0"/>
          <a:ext cx="0" cy="0"/>
          <a:chOff x="0" y="0"/>
          <a:chExt cx="0" cy="0"/>
        </a:xfrm>
      </p:grpSpPr>
      <p:sp>
        <p:nvSpPr>
          <p:cNvPr id="451" name="Google Shape;451;p43"/>
          <p:cNvSpPr/>
          <p:nvPr/>
        </p:nvSpPr>
        <p:spPr>
          <a:xfrm>
            <a:off x="693869" y="472120"/>
            <a:ext cx="10004983" cy="26054"/>
          </a:xfrm>
          <a:custGeom>
            <a:rect b="b" l="l" r="r" t="t"/>
            <a:pathLst>
              <a:path extrusionOk="0" h="36829" w="7077709">
                <a:moveTo>
                  <a:pt x="7077151" y="36576"/>
                </a:moveTo>
                <a:lnTo>
                  <a:pt x="0" y="36576"/>
                </a:lnTo>
                <a:lnTo>
                  <a:pt x="0" y="0"/>
                </a:lnTo>
                <a:lnTo>
                  <a:pt x="7077151" y="0"/>
                </a:lnTo>
                <a:lnTo>
                  <a:pt x="7077151" y="36576"/>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52" name="Google Shape;452;p43"/>
          <p:cNvSpPr txBox="1"/>
          <p:nvPr/>
        </p:nvSpPr>
        <p:spPr>
          <a:xfrm>
            <a:off x="675017" y="310585"/>
            <a:ext cx="10040888"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u="sng">
                <a:latin typeface="Times New Roman"/>
                <a:ea typeface="Times New Roman"/>
                <a:cs typeface="Times New Roman"/>
                <a:sym typeface="Times New Roman"/>
              </a:rPr>
              <a:t> Workshop and Machine shop practice [18MEL38A/48A]	</a:t>
            </a:r>
            <a:endParaRPr sz="1200">
              <a:latin typeface="Times New Roman"/>
              <a:ea typeface="Times New Roman"/>
              <a:cs typeface="Times New Roman"/>
              <a:sym typeface="Times New Roman"/>
            </a:endParaRPr>
          </a:p>
        </p:txBody>
      </p:sp>
      <p:sp>
        <p:nvSpPr>
          <p:cNvPr id="453" name="Google Shape;453;p43"/>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nvGrpSpPr>
          <p:cNvPr id="454" name="Google Shape;454;p43"/>
          <p:cNvGrpSpPr/>
          <p:nvPr/>
        </p:nvGrpSpPr>
        <p:grpSpPr>
          <a:xfrm>
            <a:off x="1025992" y="1443745"/>
            <a:ext cx="4097681" cy="2606770"/>
            <a:chOff x="725805" y="2040864"/>
            <a:chExt cx="2898775" cy="3684905"/>
          </a:xfrm>
        </p:grpSpPr>
        <p:sp>
          <p:nvSpPr>
            <p:cNvPr id="455" name="Google Shape;455;p43"/>
            <p:cNvSpPr/>
            <p:nvPr/>
          </p:nvSpPr>
          <p:spPr>
            <a:xfrm>
              <a:off x="1190015" y="2411069"/>
              <a:ext cx="1906905" cy="2254885"/>
            </a:xfrm>
            <a:custGeom>
              <a:rect b="b" l="l" r="r" t="t"/>
              <a:pathLst>
                <a:path extrusionOk="0" h="2254885" w="1906905">
                  <a:moveTo>
                    <a:pt x="1906854" y="556260"/>
                  </a:moveTo>
                  <a:lnTo>
                    <a:pt x="1901799" y="556260"/>
                  </a:lnTo>
                  <a:lnTo>
                    <a:pt x="1901799" y="0"/>
                  </a:lnTo>
                  <a:lnTo>
                    <a:pt x="1894179" y="0"/>
                  </a:lnTo>
                  <a:lnTo>
                    <a:pt x="1894179" y="635"/>
                  </a:lnTo>
                  <a:lnTo>
                    <a:pt x="10134" y="635"/>
                  </a:lnTo>
                  <a:lnTo>
                    <a:pt x="10134" y="8255"/>
                  </a:lnTo>
                  <a:lnTo>
                    <a:pt x="1894179" y="8255"/>
                  </a:lnTo>
                  <a:lnTo>
                    <a:pt x="1894179" y="549300"/>
                  </a:lnTo>
                  <a:lnTo>
                    <a:pt x="1423009" y="549300"/>
                  </a:lnTo>
                  <a:lnTo>
                    <a:pt x="1423009" y="572109"/>
                  </a:lnTo>
                  <a:lnTo>
                    <a:pt x="1884045" y="572109"/>
                  </a:lnTo>
                  <a:lnTo>
                    <a:pt x="1884045" y="1297965"/>
                  </a:lnTo>
                  <a:lnTo>
                    <a:pt x="1228064" y="1297965"/>
                  </a:lnTo>
                  <a:lnTo>
                    <a:pt x="1228064" y="1309370"/>
                  </a:lnTo>
                  <a:lnTo>
                    <a:pt x="1216748" y="1310792"/>
                  </a:lnTo>
                  <a:lnTo>
                    <a:pt x="1333233" y="2232050"/>
                  </a:lnTo>
                  <a:lnTo>
                    <a:pt x="573608" y="2232050"/>
                  </a:lnTo>
                  <a:lnTo>
                    <a:pt x="690105" y="1310792"/>
                  </a:lnTo>
                  <a:lnTo>
                    <a:pt x="678789" y="1309370"/>
                  </a:lnTo>
                  <a:lnTo>
                    <a:pt x="678789" y="1297965"/>
                  </a:lnTo>
                  <a:lnTo>
                    <a:pt x="22809" y="1297965"/>
                  </a:lnTo>
                  <a:lnTo>
                    <a:pt x="22809" y="572109"/>
                  </a:lnTo>
                  <a:lnTo>
                    <a:pt x="484479" y="572109"/>
                  </a:lnTo>
                  <a:lnTo>
                    <a:pt x="484479" y="549300"/>
                  </a:lnTo>
                  <a:lnTo>
                    <a:pt x="11404" y="549300"/>
                  </a:lnTo>
                  <a:lnTo>
                    <a:pt x="11404" y="556260"/>
                  </a:lnTo>
                  <a:lnTo>
                    <a:pt x="0" y="556260"/>
                  </a:lnTo>
                  <a:lnTo>
                    <a:pt x="0" y="1309370"/>
                  </a:lnTo>
                  <a:lnTo>
                    <a:pt x="8229" y="1309370"/>
                  </a:lnTo>
                  <a:lnTo>
                    <a:pt x="8229" y="1320774"/>
                  </a:lnTo>
                  <a:lnTo>
                    <a:pt x="665848" y="1320774"/>
                  </a:lnTo>
                  <a:lnTo>
                    <a:pt x="549363" y="2242020"/>
                  </a:lnTo>
                  <a:lnTo>
                    <a:pt x="560679" y="2243455"/>
                  </a:lnTo>
                  <a:lnTo>
                    <a:pt x="560679" y="2254859"/>
                  </a:lnTo>
                  <a:lnTo>
                    <a:pt x="1346174" y="2254859"/>
                  </a:lnTo>
                  <a:lnTo>
                    <a:pt x="1346174" y="2243455"/>
                  </a:lnTo>
                  <a:lnTo>
                    <a:pt x="1357490" y="2242020"/>
                  </a:lnTo>
                  <a:lnTo>
                    <a:pt x="1240993" y="1320774"/>
                  </a:lnTo>
                  <a:lnTo>
                    <a:pt x="1894179" y="1320774"/>
                  </a:lnTo>
                  <a:lnTo>
                    <a:pt x="1894179" y="2245360"/>
                  </a:lnTo>
                  <a:lnTo>
                    <a:pt x="1901799" y="2245360"/>
                  </a:lnTo>
                  <a:lnTo>
                    <a:pt x="1901799" y="1309370"/>
                  </a:lnTo>
                  <a:lnTo>
                    <a:pt x="1906854" y="1309370"/>
                  </a:lnTo>
                  <a:lnTo>
                    <a:pt x="1906854" y="55626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56" name="Google Shape;456;p43"/>
            <p:cNvPicPr preferRelativeResize="0"/>
            <p:nvPr/>
          </p:nvPicPr>
          <p:blipFill rotWithShape="1">
            <a:blip r:embed="rId3">
              <a:alphaModFix/>
            </a:blip>
            <a:srcRect b="0" l="0" r="0" t="0"/>
            <a:stretch/>
          </p:blipFill>
          <p:spPr>
            <a:xfrm>
              <a:off x="1191768" y="2147315"/>
              <a:ext cx="155447" cy="70103"/>
            </a:xfrm>
            <a:prstGeom prst="rect">
              <a:avLst/>
            </a:prstGeom>
            <a:noFill/>
            <a:ln>
              <a:noFill/>
            </a:ln>
          </p:spPr>
        </p:pic>
        <p:sp>
          <p:nvSpPr>
            <p:cNvPr id="457" name="Google Shape;457;p43"/>
            <p:cNvSpPr/>
            <p:nvPr/>
          </p:nvSpPr>
          <p:spPr>
            <a:xfrm>
              <a:off x="1196848" y="2099284"/>
              <a:ext cx="10795" cy="872490"/>
            </a:xfrm>
            <a:custGeom>
              <a:rect b="b" l="l" r="r" t="t"/>
              <a:pathLst>
                <a:path extrusionOk="0" h="872489" w="10794">
                  <a:moveTo>
                    <a:pt x="10414" y="872477"/>
                  </a:moveTo>
                  <a:lnTo>
                    <a:pt x="0" y="872477"/>
                  </a:lnTo>
                  <a:lnTo>
                    <a:pt x="0" y="0"/>
                  </a:lnTo>
                  <a:lnTo>
                    <a:pt x="10414" y="0"/>
                  </a:lnTo>
                  <a:lnTo>
                    <a:pt x="10414" y="872477"/>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58" name="Google Shape;458;p43"/>
            <p:cNvPicPr preferRelativeResize="0"/>
            <p:nvPr/>
          </p:nvPicPr>
          <p:blipFill rotWithShape="1">
            <a:blip r:embed="rId4">
              <a:alphaModFix/>
            </a:blip>
            <a:srcRect b="0" l="0" r="0" t="0"/>
            <a:stretch/>
          </p:blipFill>
          <p:spPr>
            <a:xfrm>
              <a:off x="1525524" y="2150363"/>
              <a:ext cx="155448" cy="65531"/>
            </a:xfrm>
            <a:prstGeom prst="rect">
              <a:avLst/>
            </a:prstGeom>
            <a:noFill/>
            <a:ln>
              <a:noFill/>
            </a:ln>
          </p:spPr>
        </p:pic>
        <p:sp>
          <p:nvSpPr>
            <p:cNvPr id="459" name="Google Shape;459;p43"/>
            <p:cNvSpPr/>
            <p:nvPr/>
          </p:nvSpPr>
          <p:spPr>
            <a:xfrm>
              <a:off x="1201420" y="2098649"/>
              <a:ext cx="1426210" cy="883285"/>
            </a:xfrm>
            <a:custGeom>
              <a:rect b="b" l="l" r="r" t="t"/>
              <a:pathLst>
                <a:path extrusionOk="0" h="883285" w="1426210">
                  <a:moveTo>
                    <a:pt x="1426146" y="763270"/>
                  </a:moveTo>
                  <a:lnTo>
                    <a:pt x="1416481" y="763270"/>
                  </a:lnTo>
                  <a:lnTo>
                    <a:pt x="1397990" y="675817"/>
                  </a:lnTo>
                  <a:lnTo>
                    <a:pt x="1396720" y="676084"/>
                  </a:lnTo>
                  <a:lnTo>
                    <a:pt x="1360868" y="590638"/>
                  </a:lnTo>
                  <a:lnTo>
                    <a:pt x="1362329" y="589762"/>
                  </a:lnTo>
                  <a:lnTo>
                    <a:pt x="1311706" y="505193"/>
                  </a:lnTo>
                  <a:lnTo>
                    <a:pt x="1312125" y="504812"/>
                  </a:lnTo>
                  <a:lnTo>
                    <a:pt x="1252029" y="438048"/>
                  </a:lnTo>
                  <a:lnTo>
                    <a:pt x="1252181" y="437883"/>
                  </a:lnTo>
                  <a:lnTo>
                    <a:pt x="1250696" y="436575"/>
                  </a:lnTo>
                  <a:lnTo>
                    <a:pt x="1249260" y="434962"/>
                  </a:lnTo>
                  <a:lnTo>
                    <a:pt x="1249070" y="435127"/>
                  </a:lnTo>
                  <a:lnTo>
                    <a:pt x="1182331" y="375653"/>
                  </a:lnTo>
                  <a:lnTo>
                    <a:pt x="1181201" y="376923"/>
                  </a:lnTo>
                  <a:lnTo>
                    <a:pt x="1107554" y="333095"/>
                  </a:lnTo>
                  <a:lnTo>
                    <a:pt x="1106055" y="335610"/>
                  </a:lnTo>
                  <a:lnTo>
                    <a:pt x="1038225" y="315417"/>
                  </a:lnTo>
                  <a:lnTo>
                    <a:pt x="1038225" y="302260"/>
                  </a:lnTo>
                  <a:lnTo>
                    <a:pt x="955040" y="302260"/>
                  </a:lnTo>
                  <a:lnTo>
                    <a:pt x="927100" y="302260"/>
                  </a:lnTo>
                  <a:lnTo>
                    <a:pt x="847090" y="302260"/>
                  </a:lnTo>
                  <a:lnTo>
                    <a:pt x="847090" y="315188"/>
                  </a:lnTo>
                  <a:lnTo>
                    <a:pt x="775271" y="336397"/>
                  </a:lnTo>
                  <a:lnTo>
                    <a:pt x="775716" y="337908"/>
                  </a:lnTo>
                  <a:lnTo>
                    <a:pt x="697077" y="378472"/>
                  </a:lnTo>
                  <a:lnTo>
                    <a:pt x="697903" y="380085"/>
                  </a:lnTo>
                  <a:lnTo>
                    <a:pt x="628954" y="437642"/>
                  </a:lnTo>
                  <a:lnTo>
                    <a:pt x="630389" y="439381"/>
                  </a:lnTo>
                  <a:lnTo>
                    <a:pt x="568909" y="504621"/>
                  </a:lnTo>
                  <a:lnTo>
                    <a:pt x="572109" y="507644"/>
                  </a:lnTo>
                  <a:lnTo>
                    <a:pt x="570522" y="506717"/>
                  </a:lnTo>
                  <a:lnTo>
                    <a:pt x="522262" y="589902"/>
                  </a:lnTo>
                  <a:lnTo>
                    <a:pt x="524725" y="591337"/>
                  </a:lnTo>
                  <a:lnTo>
                    <a:pt x="486765" y="677379"/>
                  </a:lnTo>
                  <a:lnTo>
                    <a:pt x="494220" y="680669"/>
                  </a:lnTo>
                  <a:lnTo>
                    <a:pt x="489229" y="679602"/>
                  </a:lnTo>
                  <a:lnTo>
                    <a:pt x="478777" y="728599"/>
                  </a:lnTo>
                  <a:lnTo>
                    <a:pt x="478777" y="0"/>
                  </a:lnTo>
                  <a:lnTo>
                    <a:pt x="467372" y="0"/>
                  </a:lnTo>
                  <a:lnTo>
                    <a:pt x="467372" y="81292"/>
                  </a:lnTo>
                  <a:lnTo>
                    <a:pt x="0" y="81292"/>
                  </a:lnTo>
                  <a:lnTo>
                    <a:pt x="0" y="92697"/>
                  </a:lnTo>
                  <a:lnTo>
                    <a:pt x="467372" y="92697"/>
                  </a:lnTo>
                  <a:lnTo>
                    <a:pt x="467372" y="794181"/>
                  </a:lnTo>
                  <a:lnTo>
                    <a:pt x="461695" y="871651"/>
                  </a:lnTo>
                  <a:lnTo>
                    <a:pt x="467372" y="872070"/>
                  </a:lnTo>
                  <a:lnTo>
                    <a:pt x="467372" y="872490"/>
                  </a:lnTo>
                  <a:lnTo>
                    <a:pt x="473151" y="872490"/>
                  </a:lnTo>
                  <a:lnTo>
                    <a:pt x="484454" y="873315"/>
                  </a:lnTo>
                  <a:lnTo>
                    <a:pt x="484568" y="871651"/>
                  </a:lnTo>
                  <a:lnTo>
                    <a:pt x="491210" y="779614"/>
                  </a:lnTo>
                  <a:lnTo>
                    <a:pt x="491324" y="778802"/>
                  </a:lnTo>
                  <a:lnTo>
                    <a:pt x="491540" y="778065"/>
                  </a:lnTo>
                  <a:lnTo>
                    <a:pt x="511530" y="684364"/>
                  </a:lnTo>
                  <a:lnTo>
                    <a:pt x="508863" y="683806"/>
                  </a:lnTo>
                  <a:lnTo>
                    <a:pt x="545744" y="600227"/>
                  </a:lnTo>
                  <a:lnTo>
                    <a:pt x="543267" y="599147"/>
                  </a:lnTo>
                  <a:lnTo>
                    <a:pt x="590257" y="518160"/>
                  </a:lnTo>
                  <a:lnTo>
                    <a:pt x="588467" y="517131"/>
                  </a:lnTo>
                  <a:lnTo>
                    <a:pt x="647738" y="454215"/>
                  </a:lnTo>
                  <a:lnTo>
                    <a:pt x="646303" y="452882"/>
                  </a:lnTo>
                  <a:lnTo>
                    <a:pt x="712787" y="397370"/>
                  </a:lnTo>
                  <a:lnTo>
                    <a:pt x="712012" y="396455"/>
                  </a:lnTo>
                  <a:lnTo>
                    <a:pt x="787552" y="357479"/>
                  </a:lnTo>
                  <a:lnTo>
                    <a:pt x="787133" y="356692"/>
                  </a:lnTo>
                  <a:lnTo>
                    <a:pt x="859574" y="335280"/>
                  </a:lnTo>
                  <a:lnTo>
                    <a:pt x="927100" y="335280"/>
                  </a:lnTo>
                  <a:lnTo>
                    <a:pt x="955040" y="335280"/>
                  </a:lnTo>
                  <a:lnTo>
                    <a:pt x="1025067" y="335280"/>
                  </a:lnTo>
                  <a:lnTo>
                    <a:pt x="1102283" y="358267"/>
                  </a:lnTo>
                  <a:lnTo>
                    <a:pt x="1102728" y="356768"/>
                  </a:lnTo>
                  <a:lnTo>
                    <a:pt x="1172730" y="398411"/>
                  </a:lnTo>
                  <a:lnTo>
                    <a:pt x="1173022" y="397916"/>
                  </a:lnTo>
                  <a:lnTo>
                    <a:pt x="1234579" y="452755"/>
                  </a:lnTo>
                  <a:lnTo>
                    <a:pt x="1291742" y="516267"/>
                  </a:lnTo>
                  <a:lnTo>
                    <a:pt x="1339024" y="595261"/>
                  </a:lnTo>
                  <a:lnTo>
                    <a:pt x="1338224" y="595591"/>
                  </a:lnTo>
                  <a:lnTo>
                    <a:pt x="1376324" y="686396"/>
                  </a:lnTo>
                  <a:lnTo>
                    <a:pt x="1376857" y="686168"/>
                  </a:lnTo>
                  <a:lnTo>
                    <a:pt x="1396631" y="779589"/>
                  </a:lnTo>
                  <a:lnTo>
                    <a:pt x="1398333" y="779233"/>
                  </a:lnTo>
                  <a:lnTo>
                    <a:pt x="1398333" y="883285"/>
                  </a:lnTo>
                  <a:lnTo>
                    <a:pt x="1426146" y="883285"/>
                  </a:lnTo>
                  <a:lnTo>
                    <a:pt x="1426146" y="76327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60" name="Google Shape;460;p43"/>
            <p:cNvPicPr preferRelativeResize="0"/>
            <p:nvPr/>
          </p:nvPicPr>
          <p:blipFill rotWithShape="1">
            <a:blip r:embed="rId5">
              <a:alphaModFix/>
            </a:blip>
            <a:srcRect b="0" l="0" r="0" t="0"/>
            <a:stretch/>
          </p:blipFill>
          <p:spPr>
            <a:xfrm>
              <a:off x="2606040" y="2087879"/>
              <a:ext cx="152400" cy="70103"/>
            </a:xfrm>
            <a:prstGeom prst="rect">
              <a:avLst/>
            </a:prstGeom>
            <a:noFill/>
            <a:ln>
              <a:noFill/>
            </a:ln>
          </p:spPr>
        </p:pic>
        <p:pic>
          <p:nvPicPr>
            <p:cNvPr id="461" name="Google Shape;461;p43"/>
            <p:cNvPicPr preferRelativeResize="0"/>
            <p:nvPr/>
          </p:nvPicPr>
          <p:blipFill rotWithShape="1">
            <a:blip r:embed="rId6">
              <a:alphaModFix/>
            </a:blip>
            <a:srcRect b="0" l="0" r="0" t="0"/>
            <a:stretch/>
          </p:blipFill>
          <p:spPr>
            <a:xfrm>
              <a:off x="2941319" y="2092451"/>
              <a:ext cx="152400" cy="65531"/>
            </a:xfrm>
            <a:prstGeom prst="rect">
              <a:avLst/>
            </a:prstGeom>
            <a:noFill/>
            <a:ln>
              <a:noFill/>
            </a:ln>
          </p:spPr>
        </p:pic>
        <p:sp>
          <p:nvSpPr>
            <p:cNvPr id="462" name="Google Shape;462;p43"/>
            <p:cNvSpPr/>
            <p:nvPr/>
          </p:nvSpPr>
          <p:spPr>
            <a:xfrm>
              <a:off x="2611132" y="2040864"/>
              <a:ext cx="480695" cy="930275"/>
            </a:xfrm>
            <a:custGeom>
              <a:rect b="b" l="l" r="r" t="t"/>
              <a:pathLst>
                <a:path extrusionOk="0" h="930275" w="480694">
                  <a:moveTo>
                    <a:pt x="480669" y="0"/>
                  </a:moveTo>
                  <a:lnTo>
                    <a:pt x="469265" y="0"/>
                  </a:lnTo>
                  <a:lnTo>
                    <a:pt x="469265" y="76847"/>
                  </a:lnTo>
                  <a:lnTo>
                    <a:pt x="11404" y="76847"/>
                  </a:lnTo>
                  <a:lnTo>
                    <a:pt x="11404" y="0"/>
                  </a:lnTo>
                  <a:lnTo>
                    <a:pt x="0" y="0"/>
                  </a:lnTo>
                  <a:lnTo>
                    <a:pt x="0" y="930275"/>
                  </a:lnTo>
                  <a:lnTo>
                    <a:pt x="11404" y="930275"/>
                  </a:lnTo>
                  <a:lnTo>
                    <a:pt x="11404" y="88252"/>
                  </a:lnTo>
                  <a:lnTo>
                    <a:pt x="469265" y="88252"/>
                  </a:lnTo>
                  <a:lnTo>
                    <a:pt x="469265" y="930275"/>
                  </a:lnTo>
                  <a:lnTo>
                    <a:pt x="480669" y="930275"/>
                  </a:lnTo>
                  <a:lnTo>
                    <a:pt x="480669"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63" name="Google Shape;463;p43"/>
            <p:cNvPicPr preferRelativeResize="0"/>
            <p:nvPr/>
          </p:nvPicPr>
          <p:blipFill rotWithShape="1">
            <a:blip r:embed="rId7">
              <a:alphaModFix/>
            </a:blip>
            <a:srcRect b="0" l="0" r="0" t="0"/>
            <a:stretch/>
          </p:blipFill>
          <p:spPr>
            <a:xfrm>
              <a:off x="1740408" y="5608320"/>
              <a:ext cx="155448" cy="70103"/>
            </a:xfrm>
            <a:prstGeom prst="rect">
              <a:avLst/>
            </a:prstGeom>
            <a:noFill/>
            <a:ln>
              <a:noFill/>
            </a:ln>
          </p:spPr>
        </p:pic>
        <p:sp>
          <p:nvSpPr>
            <p:cNvPr id="464" name="Google Shape;464;p43"/>
            <p:cNvSpPr/>
            <p:nvPr/>
          </p:nvSpPr>
          <p:spPr>
            <a:xfrm>
              <a:off x="1746122" y="4654524"/>
              <a:ext cx="10795" cy="1071245"/>
            </a:xfrm>
            <a:custGeom>
              <a:rect b="b" l="l" r="r" t="t"/>
              <a:pathLst>
                <a:path extrusionOk="0" h="1071245" w="10794">
                  <a:moveTo>
                    <a:pt x="10413" y="1071245"/>
                  </a:moveTo>
                  <a:lnTo>
                    <a:pt x="0" y="1071245"/>
                  </a:lnTo>
                  <a:lnTo>
                    <a:pt x="0" y="0"/>
                  </a:lnTo>
                  <a:lnTo>
                    <a:pt x="10413" y="0"/>
                  </a:lnTo>
                  <a:lnTo>
                    <a:pt x="10413" y="1071245"/>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65" name="Google Shape;465;p43"/>
            <p:cNvPicPr preferRelativeResize="0"/>
            <p:nvPr/>
          </p:nvPicPr>
          <p:blipFill rotWithShape="1">
            <a:blip r:embed="rId8">
              <a:alphaModFix/>
            </a:blip>
            <a:srcRect b="0" l="0" r="0" t="0"/>
            <a:stretch/>
          </p:blipFill>
          <p:spPr>
            <a:xfrm>
              <a:off x="2391156" y="5608320"/>
              <a:ext cx="152400" cy="70103"/>
            </a:xfrm>
            <a:prstGeom prst="rect">
              <a:avLst/>
            </a:prstGeom>
            <a:noFill/>
            <a:ln>
              <a:noFill/>
            </a:ln>
          </p:spPr>
        </p:pic>
        <p:sp>
          <p:nvSpPr>
            <p:cNvPr id="466" name="Google Shape;466;p43"/>
            <p:cNvSpPr/>
            <p:nvPr/>
          </p:nvSpPr>
          <p:spPr>
            <a:xfrm>
              <a:off x="725805" y="2820923"/>
              <a:ext cx="2898775" cy="2904490"/>
            </a:xfrm>
            <a:custGeom>
              <a:rect b="b" l="l" r="r" t="t"/>
              <a:pathLst>
                <a:path extrusionOk="0" h="2904490" w="2898775">
                  <a:moveTo>
                    <a:pt x="476250" y="144500"/>
                  </a:moveTo>
                  <a:lnTo>
                    <a:pt x="0" y="144500"/>
                  </a:lnTo>
                  <a:lnTo>
                    <a:pt x="0" y="155905"/>
                  </a:lnTo>
                  <a:lnTo>
                    <a:pt x="66090" y="155905"/>
                  </a:lnTo>
                  <a:lnTo>
                    <a:pt x="46405" y="315239"/>
                  </a:lnTo>
                  <a:lnTo>
                    <a:pt x="48895" y="315556"/>
                  </a:lnTo>
                  <a:lnTo>
                    <a:pt x="48895" y="321652"/>
                  </a:lnTo>
                  <a:lnTo>
                    <a:pt x="67322" y="321652"/>
                  </a:lnTo>
                  <a:lnTo>
                    <a:pt x="67322" y="731240"/>
                  </a:lnTo>
                  <a:lnTo>
                    <a:pt x="48260" y="731240"/>
                  </a:lnTo>
                  <a:lnTo>
                    <a:pt x="48260" y="737362"/>
                  </a:lnTo>
                  <a:lnTo>
                    <a:pt x="45783" y="737679"/>
                  </a:lnTo>
                  <a:lnTo>
                    <a:pt x="65976" y="893813"/>
                  </a:lnTo>
                  <a:lnTo>
                    <a:pt x="0" y="893813"/>
                  </a:lnTo>
                  <a:lnTo>
                    <a:pt x="0" y="905217"/>
                  </a:lnTo>
                  <a:lnTo>
                    <a:pt x="476250" y="905217"/>
                  </a:lnTo>
                  <a:lnTo>
                    <a:pt x="476250" y="893813"/>
                  </a:lnTo>
                  <a:lnTo>
                    <a:pt x="78867" y="893813"/>
                  </a:lnTo>
                  <a:lnTo>
                    <a:pt x="102158" y="733958"/>
                  </a:lnTo>
                  <a:lnTo>
                    <a:pt x="96520" y="733145"/>
                  </a:lnTo>
                  <a:lnTo>
                    <a:pt x="96520" y="731240"/>
                  </a:lnTo>
                  <a:lnTo>
                    <a:pt x="78727" y="731240"/>
                  </a:lnTo>
                  <a:lnTo>
                    <a:pt x="78727" y="321652"/>
                  </a:lnTo>
                  <a:lnTo>
                    <a:pt x="97155" y="321652"/>
                  </a:lnTo>
                  <a:lnTo>
                    <a:pt x="98767" y="321411"/>
                  </a:lnTo>
                  <a:lnTo>
                    <a:pt x="100241" y="320738"/>
                  </a:lnTo>
                  <a:lnTo>
                    <a:pt x="101473" y="319671"/>
                  </a:lnTo>
                  <a:lnTo>
                    <a:pt x="102349" y="318300"/>
                  </a:lnTo>
                  <a:lnTo>
                    <a:pt x="102793" y="316750"/>
                  </a:lnTo>
                  <a:lnTo>
                    <a:pt x="102793" y="315125"/>
                  </a:lnTo>
                  <a:lnTo>
                    <a:pt x="102069" y="310248"/>
                  </a:lnTo>
                  <a:lnTo>
                    <a:pt x="79514" y="155905"/>
                  </a:lnTo>
                  <a:lnTo>
                    <a:pt x="476250" y="155905"/>
                  </a:lnTo>
                  <a:lnTo>
                    <a:pt x="476250" y="144500"/>
                  </a:lnTo>
                  <a:close/>
                </a:path>
                <a:path extrusionOk="0" h="2904490" w="2898775">
                  <a:moveTo>
                    <a:pt x="1875612" y="10858"/>
                  </a:moveTo>
                  <a:lnTo>
                    <a:pt x="1872157" y="0"/>
                  </a:lnTo>
                  <a:lnTo>
                    <a:pt x="1416862" y="144780"/>
                  </a:lnTo>
                  <a:lnTo>
                    <a:pt x="1420317" y="155638"/>
                  </a:lnTo>
                  <a:lnTo>
                    <a:pt x="1875612" y="10858"/>
                  </a:lnTo>
                  <a:close/>
                </a:path>
                <a:path extrusionOk="0" h="2904490" w="2898775">
                  <a:moveTo>
                    <a:pt x="2898775" y="893165"/>
                  </a:moveTo>
                  <a:lnTo>
                    <a:pt x="1692275" y="893165"/>
                  </a:lnTo>
                  <a:lnTo>
                    <a:pt x="1692275" y="904570"/>
                  </a:lnTo>
                  <a:lnTo>
                    <a:pt x="2822422" y="904570"/>
                  </a:lnTo>
                  <a:lnTo>
                    <a:pt x="2810433" y="986624"/>
                  </a:lnTo>
                  <a:lnTo>
                    <a:pt x="2810433" y="1065415"/>
                  </a:lnTo>
                  <a:lnTo>
                    <a:pt x="2809278" y="1064120"/>
                  </a:lnTo>
                  <a:lnTo>
                    <a:pt x="2810433" y="1065415"/>
                  </a:lnTo>
                  <a:lnTo>
                    <a:pt x="2810433" y="986624"/>
                  </a:lnTo>
                  <a:lnTo>
                    <a:pt x="2799156" y="1063790"/>
                  </a:lnTo>
                  <a:lnTo>
                    <a:pt x="2799143" y="1065415"/>
                  </a:lnTo>
                  <a:lnTo>
                    <a:pt x="2799600" y="1066965"/>
                  </a:lnTo>
                  <a:lnTo>
                    <a:pt x="2800477" y="1068336"/>
                  </a:lnTo>
                  <a:lnTo>
                    <a:pt x="2801709" y="1069403"/>
                  </a:lnTo>
                  <a:lnTo>
                    <a:pt x="2803182" y="1070076"/>
                  </a:lnTo>
                  <a:lnTo>
                    <a:pt x="2804795" y="1070317"/>
                  </a:lnTo>
                  <a:lnTo>
                    <a:pt x="2823222" y="1070317"/>
                  </a:lnTo>
                  <a:lnTo>
                    <a:pt x="2823222" y="1665960"/>
                  </a:lnTo>
                  <a:lnTo>
                    <a:pt x="2805430" y="1665960"/>
                  </a:lnTo>
                  <a:lnTo>
                    <a:pt x="2805430" y="1667865"/>
                  </a:lnTo>
                  <a:lnTo>
                    <a:pt x="2799791" y="1668678"/>
                  </a:lnTo>
                  <a:lnTo>
                    <a:pt x="2823045" y="1827885"/>
                  </a:lnTo>
                  <a:lnTo>
                    <a:pt x="1417955" y="1827885"/>
                  </a:lnTo>
                  <a:lnTo>
                    <a:pt x="1417955" y="1839290"/>
                  </a:lnTo>
                  <a:lnTo>
                    <a:pt x="1805317" y="1839290"/>
                  </a:lnTo>
                  <a:lnTo>
                    <a:pt x="1805317" y="2815310"/>
                  </a:lnTo>
                  <a:lnTo>
                    <a:pt x="1025525" y="2815310"/>
                  </a:lnTo>
                  <a:lnTo>
                    <a:pt x="1025525" y="2826715"/>
                  </a:lnTo>
                  <a:lnTo>
                    <a:pt x="1805317" y="2826715"/>
                  </a:lnTo>
                  <a:lnTo>
                    <a:pt x="1805317" y="2904198"/>
                  </a:lnTo>
                  <a:lnTo>
                    <a:pt x="1816722" y="2904198"/>
                  </a:lnTo>
                  <a:lnTo>
                    <a:pt x="1816722" y="1839290"/>
                  </a:lnTo>
                  <a:lnTo>
                    <a:pt x="2898775" y="1839290"/>
                  </a:lnTo>
                  <a:lnTo>
                    <a:pt x="2898775" y="1827885"/>
                  </a:lnTo>
                  <a:lnTo>
                    <a:pt x="2835948" y="1827885"/>
                  </a:lnTo>
                  <a:lnTo>
                    <a:pt x="2856166" y="1672399"/>
                  </a:lnTo>
                  <a:lnTo>
                    <a:pt x="2850515" y="1671675"/>
                  </a:lnTo>
                  <a:lnTo>
                    <a:pt x="2850515" y="1665960"/>
                  </a:lnTo>
                  <a:lnTo>
                    <a:pt x="2834627" y="1665960"/>
                  </a:lnTo>
                  <a:lnTo>
                    <a:pt x="2834627" y="1070317"/>
                  </a:lnTo>
                  <a:lnTo>
                    <a:pt x="2849880" y="1070317"/>
                  </a:lnTo>
                  <a:lnTo>
                    <a:pt x="2849880" y="1065415"/>
                  </a:lnTo>
                  <a:lnTo>
                    <a:pt x="2849880" y="1064615"/>
                  </a:lnTo>
                  <a:lnTo>
                    <a:pt x="2855544" y="1063904"/>
                  </a:lnTo>
                  <a:lnTo>
                    <a:pt x="2835846" y="904570"/>
                  </a:lnTo>
                  <a:lnTo>
                    <a:pt x="2898775" y="904570"/>
                  </a:lnTo>
                  <a:lnTo>
                    <a:pt x="2898775" y="893165"/>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67" name="Google Shape;467;p43"/>
            <p:cNvPicPr preferRelativeResize="0"/>
            <p:nvPr/>
          </p:nvPicPr>
          <p:blipFill rotWithShape="1">
            <a:blip r:embed="rId9">
              <a:alphaModFix/>
            </a:blip>
            <a:srcRect b="0" l="0" r="0" t="0"/>
            <a:stretch/>
          </p:blipFill>
          <p:spPr>
            <a:xfrm>
              <a:off x="2450591" y="2816351"/>
              <a:ext cx="155448" cy="86868"/>
            </a:xfrm>
            <a:prstGeom prst="rect">
              <a:avLst/>
            </a:prstGeom>
            <a:noFill/>
            <a:ln>
              <a:noFill/>
            </a:ln>
          </p:spPr>
        </p:pic>
        <p:pic>
          <p:nvPicPr>
            <p:cNvPr id="468" name="Google Shape;468;p43"/>
            <p:cNvPicPr preferRelativeResize="0"/>
            <p:nvPr/>
          </p:nvPicPr>
          <p:blipFill rotWithShape="1">
            <a:blip r:embed="rId10">
              <a:alphaModFix/>
            </a:blip>
            <a:srcRect b="0" l="0" r="0" t="0"/>
            <a:stretch/>
          </p:blipFill>
          <p:spPr>
            <a:xfrm>
              <a:off x="1191768" y="5355335"/>
              <a:ext cx="155447" cy="67055"/>
            </a:xfrm>
            <a:prstGeom prst="rect">
              <a:avLst/>
            </a:prstGeom>
            <a:noFill/>
            <a:ln>
              <a:noFill/>
            </a:ln>
          </p:spPr>
        </p:pic>
        <p:pic>
          <p:nvPicPr>
            <p:cNvPr id="469" name="Google Shape;469;p43"/>
            <p:cNvPicPr preferRelativeResize="0"/>
            <p:nvPr/>
          </p:nvPicPr>
          <p:blipFill rotWithShape="1">
            <a:blip r:embed="rId11">
              <a:alphaModFix/>
            </a:blip>
            <a:srcRect b="0" l="0" r="0" t="0"/>
            <a:stretch/>
          </p:blipFill>
          <p:spPr>
            <a:xfrm>
              <a:off x="1723644" y="5355335"/>
              <a:ext cx="152400" cy="65532"/>
            </a:xfrm>
            <a:prstGeom prst="rect">
              <a:avLst/>
            </a:prstGeom>
            <a:noFill/>
            <a:ln>
              <a:noFill/>
            </a:ln>
          </p:spPr>
        </p:pic>
        <p:sp>
          <p:nvSpPr>
            <p:cNvPr id="470" name="Google Shape;470;p43"/>
            <p:cNvSpPr/>
            <p:nvPr/>
          </p:nvSpPr>
          <p:spPr>
            <a:xfrm>
              <a:off x="1195717" y="3719804"/>
              <a:ext cx="678815" cy="1748789"/>
            </a:xfrm>
            <a:custGeom>
              <a:rect b="b" l="l" r="r" t="t"/>
              <a:pathLst>
                <a:path extrusionOk="0" h="1748789" w="678814">
                  <a:moveTo>
                    <a:pt x="678789" y="0"/>
                  </a:moveTo>
                  <a:lnTo>
                    <a:pt x="667385" y="0"/>
                  </a:lnTo>
                  <a:lnTo>
                    <a:pt x="667385" y="1664347"/>
                  </a:lnTo>
                  <a:lnTo>
                    <a:pt x="11404" y="1664347"/>
                  </a:lnTo>
                  <a:lnTo>
                    <a:pt x="11404" y="0"/>
                  </a:lnTo>
                  <a:lnTo>
                    <a:pt x="0" y="0"/>
                  </a:lnTo>
                  <a:lnTo>
                    <a:pt x="0" y="1748790"/>
                  </a:lnTo>
                  <a:lnTo>
                    <a:pt x="11404" y="1748790"/>
                  </a:lnTo>
                  <a:lnTo>
                    <a:pt x="11404" y="1675765"/>
                  </a:lnTo>
                  <a:lnTo>
                    <a:pt x="667385" y="1675765"/>
                  </a:lnTo>
                  <a:lnTo>
                    <a:pt x="667385" y="1748790"/>
                  </a:lnTo>
                  <a:lnTo>
                    <a:pt x="678789" y="1748790"/>
                  </a:lnTo>
                  <a:lnTo>
                    <a:pt x="678789"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71" name="Google Shape;471;p43"/>
            <p:cNvPicPr preferRelativeResize="0"/>
            <p:nvPr/>
          </p:nvPicPr>
          <p:blipFill rotWithShape="1">
            <a:blip r:embed="rId12">
              <a:alphaModFix/>
            </a:blip>
            <a:srcRect b="0" l="0" r="0" t="0"/>
            <a:stretch/>
          </p:blipFill>
          <p:spPr>
            <a:xfrm>
              <a:off x="2407919" y="5292852"/>
              <a:ext cx="155448" cy="70103"/>
            </a:xfrm>
            <a:prstGeom prst="rect">
              <a:avLst/>
            </a:prstGeom>
            <a:noFill/>
            <a:ln>
              <a:noFill/>
            </a:ln>
          </p:spPr>
        </p:pic>
        <p:pic>
          <p:nvPicPr>
            <p:cNvPr id="472" name="Google Shape;472;p43"/>
            <p:cNvPicPr preferRelativeResize="0"/>
            <p:nvPr/>
          </p:nvPicPr>
          <p:blipFill rotWithShape="1">
            <a:blip r:embed="rId13">
              <a:alphaModFix/>
            </a:blip>
            <a:srcRect b="0" l="0" r="0" t="0"/>
            <a:stretch/>
          </p:blipFill>
          <p:spPr>
            <a:xfrm>
              <a:off x="2941319" y="5292852"/>
              <a:ext cx="152400" cy="70103"/>
            </a:xfrm>
            <a:prstGeom prst="rect">
              <a:avLst/>
            </a:prstGeom>
            <a:noFill/>
            <a:ln>
              <a:noFill/>
            </a:ln>
          </p:spPr>
        </p:pic>
        <p:sp>
          <p:nvSpPr>
            <p:cNvPr id="473" name="Google Shape;473;p43"/>
            <p:cNvSpPr/>
            <p:nvPr/>
          </p:nvSpPr>
          <p:spPr>
            <a:xfrm>
              <a:off x="2413012" y="3719804"/>
              <a:ext cx="679450" cy="1691005"/>
            </a:xfrm>
            <a:custGeom>
              <a:rect b="b" l="l" r="r" t="t"/>
              <a:pathLst>
                <a:path extrusionOk="0" h="1691004" w="679450">
                  <a:moveTo>
                    <a:pt x="678929" y="934720"/>
                  </a:moveTo>
                  <a:lnTo>
                    <a:pt x="678789" y="933843"/>
                  </a:lnTo>
                  <a:lnTo>
                    <a:pt x="678789" y="0"/>
                  </a:lnTo>
                  <a:lnTo>
                    <a:pt x="667385" y="0"/>
                  </a:lnTo>
                  <a:lnTo>
                    <a:pt x="667385" y="929500"/>
                  </a:lnTo>
                  <a:lnTo>
                    <a:pt x="667385" y="939927"/>
                  </a:lnTo>
                  <a:lnTo>
                    <a:pt x="667385" y="1602117"/>
                  </a:lnTo>
                  <a:lnTo>
                    <a:pt x="129019" y="1602117"/>
                  </a:lnTo>
                  <a:lnTo>
                    <a:pt x="129019" y="939927"/>
                  </a:lnTo>
                  <a:lnTo>
                    <a:pt x="667385" y="939927"/>
                  </a:lnTo>
                  <a:lnTo>
                    <a:pt x="667385" y="929500"/>
                  </a:lnTo>
                  <a:lnTo>
                    <a:pt x="123812" y="929500"/>
                  </a:lnTo>
                  <a:lnTo>
                    <a:pt x="122199" y="929754"/>
                  </a:lnTo>
                  <a:lnTo>
                    <a:pt x="120751" y="930503"/>
                  </a:lnTo>
                  <a:lnTo>
                    <a:pt x="119595" y="931646"/>
                  </a:lnTo>
                  <a:lnTo>
                    <a:pt x="118859" y="933107"/>
                  </a:lnTo>
                  <a:lnTo>
                    <a:pt x="118605" y="934720"/>
                  </a:lnTo>
                  <a:lnTo>
                    <a:pt x="118605" y="1602117"/>
                  </a:lnTo>
                  <a:lnTo>
                    <a:pt x="11404" y="1602117"/>
                  </a:lnTo>
                  <a:lnTo>
                    <a:pt x="11404" y="0"/>
                  </a:lnTo>
                  <a:lnTo>
                    <a:pt x="0" y="0"/>
                  </a:lnTo>
                  <a:lnTo>
                    <a:pt x="0" y="1691005"/>
                  </a:lnTo>
                  <a:lnTo>
                    <a:pt x="11404" y="1691005"/>
                  </a:lnTo>
                  <a:lnTo>
                    <a:pt x="11404" y="1613522"/>
                  </a:lnTo>
                  <a:lnTo>
                    <a:pt x="121183" y="1613522"/>
                  </a:lnTo>
                  <a:lnTo>
                    <a:pt x="122199" y="1614043"/>
                  </a:lnTo>
                  <a:lnTo>
                    <a:pt x="123812" y="1614297"/>
                  </a:lnTo>
                  <a:lnTo>
                    <a:pt x="667385" y="1614297"/>
                  </a:lnTo>
                  <a:lnTo>
                    <a:pt x="667385" y="1691005"/>
                  </a:lnTo>
                  <a:lnTo>
                    <a:pt x="678789" y="1691005"/>
                  </a:lnTo>
                  <a:lnTo>
                    <a:pt x="678789" y="1609979"/>
                  </a:lnTo>
                  <a:lnTo>
                    <a:pt x="678929" y="1609090"/>
                  </a:lnTo>
                  <a:lnTo>
                    <a:pt x="678929" y="1603870"/>
                  </a:lnTo>
                  <a:lnTo>
                    <a:pt x="678929" y="939927"/>
                  </a:lnTo>
                  <a:lnTo>
                    <a:pt x="678929" y="93472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474" name="Google Shape;474;p43"/>
          <p:cNvSpPr txBox="1"/>
          <p:nvPr/>
        </p:nvSpPr>
        <p:spPr>
          <a:xfrm>
            <a:off x="1916781" y="1324273"/>
            <a:ext cx="233384" cy="32829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050">
                <a:latin typeface="Arial"/>
                <a:ea typeface="Arial"/>
                <a:cs typeface="Arial"/>
                <a:sym typeface="Arial"/>
              </a:rPr>
              <a:t>12</a:t>
            </a:r>
            <a:endParaRPr sz="2050">
              <a:latin typeface="Arial"/>
              <a:ea typeface="Arial"/>
              <a:cs typeface="Arial"/>
              <a:sym typeface="Arial"/>
            </a:endParaRPr>
          </a:p>
        </p:txBody>
      </p:sp>
      <p:sp>
        <p:nvSpPr>
          <p:cNvPr id="475" name="Google Shape;475;p43"/>
          <p:cNvSpPr txBox="1"/>
          <p:nvPr/>
        </p:nvSpPr>
        <p:spPr>
          <a:xfrm>
            <a:off x="701588" y="6955966"/>
            <a:ext cx="4883107" cy="166712"/>
          </a:xfrm>
          <a:prstGeom prst="rect">
            <a:avLst/>
          </a:prstGeom>
          <a:noFill/>
          <a:ln>
            <a:noFill/>
          </a:ln>
        </p:spPr>
        <p:txBody>
          <a:bodyPr anchorCtr="0" anchor="t" bIns="0" lIns="0" spcFirstLastPara="1" rIns="0" wrap="square" tIns="0">
            <a:spAutoFit/>
          </a:bodyPr>
          <a:lstStyle/>
          <a:p>
            <a:pPr indent="0" lvl="0" marL="12700" rtl="0" algn="l">
              <a:lnSpc>
                <a:spcPct val="118636"/>
              </a:lnSpc>
              <a:spcBef>
                <a:spcPts val="0"/>
              </a:spcBef>
              <a:spcAft>
                <a:spcPts val="0"/>
              </a:spcAft>
              <a:buNone/>
            </a:pPr>
            <a:r>
              <a:rPr lang="en-US" sz="1100">
                <a:latin typeface="Times New Roman"/>
                <a:ea typeface="Times New Roman"/>
                <a:cs typeface="Times New Roman"/>
                <a:sym typeface="Times New Roman"/>
              </a:rPr>
              <a:t>[Department of Mechanical Engineering B.I.E.T., Davangere]</a:t>
            </a:r>
            <a:endParaRPr sz="1100">
              <a:latin typeface="Times New Roman"/>
              <a:ea typeface="Times New Roman"/>
              <a:cs typeface="Times New Roman"/>
              <a:sym typeface="Times New Roman"/>
            </a:endParaRPr>
          </a:p>
        </p:txBody>
      </p:sp>
      <p:sp>
        <p:nvSpPr>
          <p:cNvPr id="476" name="Google Shape;476;p43"/>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p>
            <a:pPr indent="0" lvl="0" marL="12700" rtl="0" algn="l">
              <a:lnSpc>
                <a:spcPct val="119545"/>
              </a:lnSpc>
              <a:spcBef>
                <a:spcPts val="0"/>
              </a:spcBef>
              <a:spcAft>
                <a:spcPts val="0"/>
              </a:spcAft>
              <a:buNone/>
            </a:pPr>
            <a:r>
              <a:rPr lang="en-US"/>
              <a:t>Page 36</a:t>
            </a:r>
            <a:endParaRPr/>
          </a:p>
        </p:txBody>
      </p:sp>
      <p:sp>
        <p:nvSpPr>
          <p:cNvPr id="477" name="Google Shape;477;p43"/>
          <p:cNvSpPr txBox="1"/>
          <p:nvPr/>
        </p:nvSpPr>
        <p:spPr>
          <a:xfrm>
            <a:off x="3913306" y="1283215"/>
            <a:ext cx="233384" cy="32829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050">
                <a:latin typeface="Arial"/>
                <a:ea typeface="Arial"/>
                <a:cs typeface="Arial"/>
                <a:sym typeface="Arial"/>
              </a:rPr>
              <a:t>12</a:t>
            </a:r>
            <a:endParaRPr sz="2050">
              <a:latin typeface="Arial"/>
              <a:ea typeface="Arial"/>
              <a:cs typeface="Arial"/>
              <a:sym typeface="Arial"/>
            </a:endParaRPr>
          </a:p>
        </p:txBody>
      </p:sp>
      <p:sp>
        <p:nvSpPr>
          <p:cNvPr id="478" name="Google Shape;478;p43"/>
          <p:cNvSpPr txBox="1"/>
          <p:nvPr/>
        </p:nvSpPr>
        <p:spPr>
          <a:xfrm>
            <a:off x="2050185" y="3591618"/>
            <a:ext cx="233384" cy="32829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050">
                <a:latin typeface="Arial"/>
                <a:ea typeface="Arial"/>
                <a:cs typeface="Arial"/>
                <a:sym typeface="Arial"/>
              </a:rPr>
              <a:t>17</a:t>
            </a:r>
            <a:endParaRPr sz="2050">
              <a:latin typeface="Arial"/>
              <a:ea typeface="Arial"/>
              <a:cs typeface="Arial"/>
              <a:sym typeface="Arial"/>
            </a:endParaRPr>
          </a:p>
        </p:txBody>
      </p:sp>
      <p:sp>
        <p:nvSpPr>
          <p:cNvPr id="479" name="Google Shape;479;p43"/>
          <p:cNvSpPr txBox="1"/>
          <p:nvPr/>
        </p:nvSpPr>
        <p:spPr>
          <a:xfrm>
            <a:off x="2894857" y="3770306"/>
            <a:ext cx="280061" cy="32829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050">
                <a:latin typeface="Arial"/>
                <a:ea typeface="Arial"/>
                <a:cs typeface="Arial"/>
                <a:sym typeface="Arial"/>
              </a:rPr>
              <a:t>20</a:t>
            </a:r>
            <a:endParaRPr sz="2050">
              <a:latin typeface="Arial"/>
              <a:ea typeface="Arial"/>
              <a:cs typeface="Arial"/>
              <a:sym typeface="Arial"/>
            </a:endParaRPr>
          </a:p>
        </p:txBody>
      </p:sp>
      <p:sp>
        <p:nvSpPr>
          <p:cNvPr id="480" name="Google Shape;480;p43"/>
          <p:cNvSpPr txBox="1"/>
          <p:nvPr/>
        </p:nvSpPr>
        <p:spPr>
          <a:xfrm>
            <a:off x="3594092" y="3525738"/>
            <a:ext cx="761190" cy="328295"/>
          </a:xfrm>
          <a:prstGeom prst="rect">
            <a:avLst/>
          </a:prstGeom>
          <a:noFill/>
          <a:ln>
            <a:noFill/>
          </a:ln>
        </p:spPr>
        <p:txBody>
          <a:bodyPr anchorCtr="0" anchor="t" bIns="0" lIns="0" spcFirstLastPara="1" rIns="0" wrap="square" tIns="12700">
            <a:spAutoFit/>
          </a:bodyPr>
          <a:lstStyle/>
          <a:p>
            <a:pPr indent="0" lvl="0" marL="139700" rtl="0" algn="l">
              <a:lnSpc>
                <a:spcPct val="100000"/>
              </a:lnSpc>
              <a:spcBef>
                <a:spcPts val="0"/>
              </a:spcBef>
              <a:spcAft>
                <a:spcPts val="0"/>
              </a:spcAft>
              <a:buNone/>
            </a:pPr>
            <a:r>
              <a:rPr lang="en-US" sz="2050">
                <a:latin typeface="Arial"/>
                <a:ea typeface="Arial"/>
                <a:cs typeface="Arial"/>
                <a:sym typeface="Arial"/>
              </a:rPr>
              <a:t>17</a:t>
            </a:r>
            <a:endParaRPr sz="2050">
              <a:latin typeface="Arial"/>
              <a:ea typeface="Arial"/>
              <a:cs typeface="Arial"/>
              <a:sym typeface="Arial"/>
            </a:endParaRPr>
          </a:p>
        </p:txBody>
      </p:sp>
      <p:sp>
        <p:nvSpPr>
          <p:cNvPr id="481" name="Google Shape;481;p43"/>
          <p:cNvSpPr txBox="1"/>
          <p:nvPr/>
        </p:nvSpPr>
        <p:spPr>
          <a:xfrm>
            <a:off x="5257958" y="768680"/>
            <a:ext cx="926354" cy="182742"/>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1" lang="en-US" sz="1100">
                <a:latin typeface="Times New Roman"/>
                <a:ea typeface="Times New Roman"/>
                <a:cs typeface="Times New Roman"/>
                <a:sym typeface="Times New Roman"/>
              </a:rPr>
              <a:t>MODEL 3</a:t>
            </a:r>
            <a:endParaRPr sz="1100">
              <a:latin typeface="Times New Roman"/>
              <a:ea typeface="Times New Roman"/>
              <a:cs typeface="Times New Roman"/>
              <a:sym typeface="Times New Roman"/>
            </a:endParaRPr>
          </a:p>
        </p:txBody>
      </p:sp>
      <p:sp>
        <p:nvSpPr>
          <p:cNvPr id="482" name="Google Shape;482;p43"/>
          <p:cNvSpPr txBox="1"/>
          <p:nvPr/>
        </p:nvSpPr>
        <p:spPr>
          <a:xfrm>
            <a:off x="4241123" y="4366328"/>
            <a:ext cx="2073525" cy="182742"/>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100">
                <a:latin typeface="Times New Roman"/>
                <a:ea typeface="Times New Roman"/>
                <a:cs typeface="Times New Roman"/>
                <a:sym typeface="Times New Roman"/>
              </a:rPr>
              <a:t>All dimensions are in mm</a:t>
            </a:r>
            <a:endParaRPr sz="1100">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86" name="Shape 486"/>
        <p:cNvGrpSpPr/>
        <p:nvPr/>
      </p:nvGrpSpPr>
      <p:grpSpPr>
        <a:xfrm>
          <a:off x="0" y="0"/>
          <a:ext cx="0" cy="0"/>
          <a:chOff x="0" y="0"/>
          <a:chExt cx="0" cy="0"/>
        </a:xfrm>
      </p:grpSpPr>
      <p:sp>
        <p:nvSpPr>
          <p:cNvPr id="487" name="Google Shape;487;p44"/>
          <p:cNvSpPr/>
          <p:nvPr/>
        </p:nvSpPr>
        <p:spPr>
          <a:xfrm>
            <a:off x="693869" y="459092"/>
            <a:ext cx="10004983" cy="39081"/>
          </a:xfrm>
          <a:custGeom>
            <a:rect b="b" l="l" r="r" t="t"/>
            <a:pathLst>
              <a:path extrusionOk="0" h="55245" w="7077709">
                <a:moveTo>
                  <a:pt x="7077138" y="18288"/>
                </a:moveTo>
                <a:lnTo>
                  <a:pt x="0" y="18288"/>
                </a:lnTo>
                <a:lnTo>
                  <a:pt x="0" y="54864"/>
                </a:lnTo>
                <a:lnTo>
                  <a:pt x="7077138" y="54864"/>
                </a:lnTo>
                <a:lnTo>
                  <a:pt x="7077138" y="18288"/>
                </a:lnTo>
                <a:close/>
              </a:path>
              <a:path extrusionOk="0" h="55245" w="7077709">
                <a:moveTo>
                  <a:pt x="7077138" y="0"/>
                </a:moveTo>
                <a:lnTo>
                  <a:pt x="0" y="0"/>
                </a:lnTo>
                <a:lnTo>
                  <a:pt x="0" y="9144"/>
                </a:lnTo>
                <a:lnTo>
                  <a:pt x="7077138" y="9144"/>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88" name="Google Shape;488;p44"/>
          <p:cNvSpPr txBox="1"/>
          <p:nvPr/>
        </p:nvSpPr>
        <p:spPr>
          <a:xfrm>
            <a:off x="701587" y="310585"/>
            <a:ext cx="4919013"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Workshop and Machine shop practice [18MEL38A/48A]</a:t>
            </a:r>
            <a:endParaRPr sz="1200">
              <a:latin typeface="Times New Roman"/>
              <a:ea typeface="Times New Roman"/>
              <a:cs typeface="Times New Roman"/>
              <a:sym typeface="Times New Roman"/>
            </a:endParaRPr>
          </a:p>
        </p:txBody>
      </p:sp>
      <p:sp>
        <p:nvSpPr>
          <p:cNvPr id="489" name="Google Shape;489;p44"/>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90" name="Google Shape;490;p44"/>
          <p:cNvSpPr txBox="1"/>
          <p:nvPr/>
        </p:nvSpPr>
        <p:spPr>
          <a:xfrm>
            <a:off x="701587" y="1054476"/>
            <a:ext cx="8839861" cy="4335546"/>
          </a:xfrm>
          <a:prstGeom prst="rect">
            <a:avLst/>
          </a:prstGeom>
          <a:noFill/>
          <a:ln>
            <a:noFill/>
          </a:ln>
        </p:spPr>
        <p:txBody>
          <a:bodyPr anchorCtr="0" anchor="t" bIns="0" lIns="0" spcFirstLastPara="1" rIns="0" wrap="square" tIns="12700">
            <a:spAutoFit/>
          </a:bodyPr>
          <a:lstStyle/>
          <a:p>
            <a:pPr indent="0" lvl="0" marL="0" marR="748665" rtl="0" algn="ctr">
              <a:lnSpc>
                <a:spcPct val="100000"/>
              </a:lnSpc>
              <a:spcBef>
                <a:spcPts val="0"/>
              </a:spcBef>
              <a:spcAft>
                <a:spcPts val="0"/>
              </a:spcAft>
              <a:buNone/>
            </a:pPr>
            <a:r>
              <a:rPr b="1" lang="en-US" sz="1200">
                <a:latin typeface="Times New Roman"/>
                <a:ea typeface="Times New Roman"/>
                <a:cs typeface="Times New Roman"/>
                <a:sym typeface="Times New Roman"/>
              </a:rPr>
              <a:t>MODEL 4</a:t>
            </a:r>
            <a:endParaRPr sz="1200">
              <a:latin typeface="Times New Roman"/>
              <a:ea typeface="Times New Roman"/>
              <a:cs typeface="Times New Roman"/>
              <a:sym typeface="Times New Roman"/>
            </a:endParaRPr>
          </a:p>
          <a:p>
            <a:pPr indent="0" lvl="0" marL="905510" rtl="0" algn="l">
              <a:lnSpc>
                <a:spcPct val="100000"/>
              </a:lnSpc>
              <a:spcBef>
                <a:spcPts val="1160"/>
              </a:spcBef>
              <a:spcAft>
                <a:spcPts val="0"/>
              </a:spcAft>
              <a:buNone/>
            </a:pPr>
            <a:r>
              <a:rPr b="1" lang="en-US" sz="1200">
                <a:latin typeface="Times New Roman"/>
                <a:ea typeface="Times New Roman"/>
                <a:cs typeface="Times New Roman"/>
                <a:sym typeface="Times New Roman"/>
              </a:rPr>
              <a:t>AIM: </a:t>
            </a:r>
            <a:r>
              <a:rPr lang="en-US" sz="1200">
                <a:latin typeface="Times New Roman"/>
                <a:ea typeface="Times New Roman"/>
                <a:cs typeface="Times New Roman"/>
                <a:sym typeface="Times New Roman"/>
              </a:rPr>
              <a:t>To prepare the fitting model of given dimensions.</a:t>
            </a:r>
            <a:endParaRPr sz="1200">
              <a:latin typeface="Times New Roman"/>
              <a:ea typeface="Times New Roman"/>
              <a:cs typeface="Times New Roman"/>
              <a:sym typeface="Times New Roman"/>
            </a:endParaRPr>
          </a:p>
          <a:p>
            <a:pPr indent="0" lvl="0" marL="875030" marR="156210" rtl="0" algn="l">
              <a:lnSpc>
                <a:spcPct val="145000"/>
              </a:lnSpc>
              <a:spcBef>
                <a:spcPts val="1370"/>
              </a:spcBef>
              <a:spcAft>
                <a:spcPts val="0"/>
              </a:spcAft>
              <a:buNone/>
            </a:pPr>
            <a:r>
              <a:rPr b="1" lang="en-US" sz="1200">
                <a:latin typeface="Times New Roman"/>
                <a:ea typeface="Times New Roman"/>
                <a:cs typeface="Times New Roman"/>
                <a:sym typeface="Times New Roman"/>
              </a:rPr>
              <a:t>TOOL USED: </a:t>
            </a:r>
            <a:r>
              <a:rPr lang="en-US" sz="1200">
                <a:latin typeface="Times New Roman"/>
                <a:ea typeface="Times New Roman"/>
                <a:cs typeface="Times New Roman"/>
                <a:sym typeface="Times New Roman"/>
              </a:rPr>
              <a:t>Work piece (mild steel) Bench vise, try square, files, vernier at gauge, punch, hammer, divider, and hacksaw.</a:t>
            </a:r>
            <a:endParaRPr sz="12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00000"/>
              </a:lnSpc>
              <a:spcBef>
                <a:spcPts val="1070"/>
              </a:spcBef>
              <a:spcAft>
                <a:spcPts val="0"/>
              </a:spcAft>
              <a:buNone/>
            </a:pPr>
            <a:r>
              <a:t/>
            </a:r>
            <a:endParaRPr sz="1200">
              <a:latin typeface="Times New Roman"/>
              <a:ea typeface="Times New Roman"/>
              <a:cs typeface="Times New Roman"/>
              <a:sym typeface="Times New Roman"/>
            </a:endParaRPr>
          </a:p>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PROCEDURE:</a:t>
            </a:r>
            <a:endParaRPr sz="1200">
              <a:latin typeface="Times New Roman"/>
              <a:ea typeface="Times New Roman"/>
              <a:cs typeface="Times New Roman"/>
              <a:sym typeface="Times New Roman"/>
            </a:endParaRPr>
          </a:p>
          <a:p>
            <a:pPr indent="-151765" lvl="0" marL="874394" rtl="0" algn="l">
              <a:lnSpc>
                <a:spcPct val="100000"/>
              </a:lnSpc>
              <a:spcBef>
                <a:spcPts val="540"/>
              </a:spcBef>
              <a:spcAft>
                <a:spcPts val="0"/>
              </a:spcAft>
              <a:buSzPts val="1200"/>
              <a:buFont typeface="Times New Roman"/>
              <a:buAutoNum type="arabicPeriod"/>
            </a:pPr>
            <a:r>
              <a:rPr lang="en-US" sz="1200">
                <a:latin typeface="Times New Roman"/>
                <a:ea typeface="Times New Roman"/>
                <a:cs typeface="Times New Roman"/>
                <a:sym typeface="Times New Roman"/>
              </a:rPr>
              <a:t>Hold the given plate on a bench vise such that one edge of the plate is horizontal.</a:t>
            </a:r>
            <a:endParaRPr sz="1200">
              <a:latin typeface="Times New Roman"/>
              <a:ea typeface="Times New Roman"/>
              <a:cs typeface="Times New Roman"/>
              <a:sym typeface="Times New Roman"/>
            </a:endParaRPr>
          </a:p>
          <a:p>
            <a:pPr indent="-151765" lvl="0" marL="1026794" rtl="0" algn="l">
              <a:lnSpc>
                <a:spcPct val="100000"/>
              </a:lnSpc>
              <a:spcBef>
                <a:spcPts val="635"/>
              </a:spcBef>
              <a:spcAft>
                <a:spcPts val="0"/>
              </a:spcAft>
              <a:buSzPts val="1200"/>
              <a:buFont typeface="Times New Roman"/>
              <a:buAutoNum type="arabicPeriod"/>
            </a:pPr>
            <a:r>
              <a:rPr lang="en-US" sz="1200">
                <a:latin typeface="Times New Roman"/>
                <a:ea typeface="Times New Roman"/>
                <a:cs typeface="Times New Roman"/>
                <a:sym typeface="Times New Roman"/>
              </a:rPr>
              <a:t>File the edge with rough and smooth files and check with try-square for flatness.</a:t>
            </a:r>
            <a:endParaRPr sz="1200">
              <a:latin typeface="Times New Roman"/>
              <a:ea typeface="Times New Roman"/>
              <a:cs typeface="Times New Roman"/>
              <a:sym typeface="Times New Roman"/>
            </a:endParaRPr>
          </a:p>
          <a:p>
            <a:pPr indent="-151765" lvl="0" marL="1026794" rtl="0" algn="l">
              <a:lnSpc>
                <a:spcPct val="100000"/>
              </a:lnSpc>
              <a:spcBef>
                <a:spcPts val="610"/>
              </a:spcBef>
              <a:spcAft>
                <a:spcPts val="0"/>
              </a:spcAft>
              <a:buSzPts val="1200"/>
              <a:buFont typeface="Times New Roman"/>
              <a:buAutoNum type="arabicPeriod"/>
            </a:pPr>
            <a:r>
              <a:rPr lang="en-US" sz="1200">
                <a:latin typeface="Times New Roman"/>
                <a:ea typeface="Times New Roman"/>
                <a:cs typeface="Times New Roman"/>
                <a:sym typeface="Times New Roman"/>
              </a:rPr>
              <a:t>Hold the adjacent edge of the plate in horizontal position with the vise.</a:t>
            </a:r>
            <a:endParaRPr sz="1200">
              <a:latin typeface="Times New Roman"/>
              <a:ea typeface="Times New Roman"/>
              <a:cs typeface="Times New Roman"/>
              <a:sym typeface="Times New Roman"/>
            </a:endParaRPr>
          </a:p>
          <a:p>
            <a:pPr indent="-163830" lvl="0" marL="1038860" marR="323215" rtl="0" algn="l">
              <a:lnSpc>
                <a:spcPct val="174166"/>
              </a:lnSpc>
              <a:spcBef>
                <a:spcPts val="155"/>
              </a:spcBef>
              <a:spcAft>
                <a:spcPts val="0"/>
              </a:spcAft>
              <a:buSzPts val="1200"/>
              <a:buFont typeface="Times New Roman"/>
              <a:buAutoNum type="arabicPeriod"/>
            </a:pPr>
            <a:r>
              <a:rPr lang="en-US" sz="1200">
                <a:latin typeface="Times New Roman"/>
                <a:ea typeface="Times New Roman"/>
                <a:cs typeface="Times New Roman"/>
                <a:sym typeface="Times New Roman"/>
              </a:rPr>
              <a:t>File the adjacent edge with rough and smooth files and check with try-square for flatness and squareness.</a:t>
            </a:r>
            <a:endParaRPr sz="1200">
              <a:latin typeface="Times New Roman"/>
              <a:ea typeface="Times New Roman"/>
              <a:cs typeface="Times New Roman"/>
              <a:sym typeface="Times New Roman"/>
            </a:endParaRPr>
          </a:p>
          <a:p>
            <a:pPr indent="-151765" lvl="0" marL="1026794" rtl="0" algn="l">
              <a:lnSpc>
                <a:spcPct val="100000"/>
              </a:lnSpc>
              <a:spcBef>
                <a:spcPts val="465"/>
              </a:spcBef>
              <a:spcAft>
                <a:spcPts val="0"/>
              </a:spcAft>
              <a:buSzPts val="1200"/>
              <a:buFont typeface="Times New Roman"/>
              <a:buAutoNum type="arabicPeriod"/>
            </a:pPr>
            <a:r>
              <a:rPr lang="en-US" sz="1200">
                <a:latin typeface="Times New Roman"/>
                <a:ea typeface="Times New Roman"/>
                <a:cs typeface="Times New Roman"/>
                <a:sym typeface="Times New Roman"/>
              </a:rPr>
              <a:t>Apply wet chalk on any one flat side of the plate and allow it to dry for marking</a:t>
            </a:r>
            <a:endParaRPr sz="1200">
              <a:latin typeface="Times New Roman"/>
              <a:ea typeface="Times New Roman"/>
              <a:cs typeface="Times New Roman"/>
              <a:sym typeface="Times New Roman"/>
            </a:endParaRPr>
          </a:p>
          <a:p>
            <a:pPr indent="-154940" lvl="0" marL="1029969" rtl="0" algn="l">
              <a:lnSpc>
                <a:spcPct val="100000"/>
              </a:lnSpc>
              <a:spcBef>
                <a:spcPts val="625"/>
              </a:spcBef>
              <a:spcAft>
                <a:spcPts val="0"/>
              </a:spcAft>
              <a:buSzPts val="1200"/>
              <a:buFont typeface="Times New Roman"/>
              <a:buAutoNum type="arabicPeriod"/>
            </a:pPr>
            <a:r>
              <a:rPr lang="en-US" sz="1200">
                <a:latin typeface="Times New Roman"/>
                <a:ea typeface="Times New Roman"/>
                <a:cs typeface="Times New Roman"/>
                <a:sym typeface="Times New Roman"/>
              </a:rPr>
              <a:t>Lay out the given drawing on the plate by using surface plate, angle rule, scriber, etc.</a:t>
            </a:r>
            <a:endParaRPr sz="1200">
              <a:latin typeface="Times New Roman"/>
              <a:ea typeface="Times New Roman"/>
              <a:cs typeface="Times New Roman"/>
              <a:sym typeface="Times New Roman"/>
            </a:endParaRPr>
          </a:p>
          <a:p>
            <a:pPr indent="-151765" lvl="0" marL="1026794" rtl="0" algn="l">
              <a:lnSpc>
                <a:spcPct val="100000"/>
              </a:lnSpc>
              <a:spcBef>
                <a:spcPts val="650"/>
              </a:spcBef>
              <a:spcAft>
                <a:spcPts val="0"/>
              </a:spcAft>
              <a:buSzPts val="1200"/>
              <a:buFont typeface="Times New Roman"/>
              <a:buAutoNum type="arabicPeriod"/>
            </a:pPr>
            <a:r>
              <a:rPr lang="en-US" sz="1200">
                <a:latin typeface="Times New Roman"/>
                <a:ea typeface="Times New Roman"/>
                <a:cs typeface="Times New Roman"/>
                <a:sym typeface="Times New Roman"/>
              </a:rPr>
              <a:t>Make punch marks along the line marked on the plates using prick punch.</a:t>
            </a:r>
            <a:endParaRPr sz="1200">
              <a:latin typeface="Times New Roman"/>
              <a:ea typeface="Times New Roman"/>
              <a:cs typeface="Times New Roman"/>
              <a:sym typeface="Times New Roman"/>
            </a:endParaRPr>
          </a:p>
          <a:p>
            <a:pPr indent="-151765" lvl="0" marL="1026794" rtl="0" algn="l">
              <a:lnSpc>
                <a:spcPct val="100000"/>
              </a:lnSpc>
              <a:spcBef>
                <a:spcPts val="625"/>
              </a:spcBef>
              <a:spcAft>
                <a:spcPts val="0"/>
              </a:spcAft>
              <a:buSzPts val="1200"/>
              <a:buFont typeface="Times New Roman"/>
              <a:buAutoNum type="arabicPeriod"/>
            </a:pPr>
            <a:r>
              <a:rPr lang="en-US" sz="1200">
                <a:latin typeface="Times New Roman"/>
                <a:ea typeface="Times New Roman"/>
                <a:cs typeface="Times New Roman"/>
                <a:sym typeface="Times New Roman"/>
              </a:rPr>
              <a:t>Cut the excess material with small allowance using hacksaw or by chisel.</a:t>
            </a:r>
            <a:endParaRPr sz="1200">
              <a:latin typeface="Times New Roman"/>
              <a:ea typeface="Times New Roman"/>
              <a:cs typeface="Times New Roman"/>
              <a:sym typeface="Times New Roman"/>
            </a:endParaRPr>
          </a:p>
          <a:p>
            <a:pPr indent="-175894" lvl="0" marL="1050925" marR="5080" rtl="0" algn="l">
              <a:lnSpc>
                <a:spcPct val="173333"/>
              </a:lnSpc>
              <a:spcBef>
                <a:spcPts val="160"/>
              </a:spcBef>
              <a:spcAft>
                <a:spcPts val="0"/>
              </a:spcAft>
              <a:buSzPts val="1200"/>
              <a:buFont typeface="Times New Roman"/>
              <a:buAutoNum type="arabicPeriod"/>
            </a:pPr>
            <a:r>
              <a:rPr lang="en-US" sz="1200">
                <a:latin typeface="Times New Roman"/>
                <a:ea typeface="Times New Roman"/>
                <a:cs typeface="Times New Roman"/>
                <a:sym typeface="Times New Roman"/>
              </a:rPr>
              <a:t>Remove the material left over in the previous step by filing operation to get the desire geometry of the part.</a:t>
            </a:r>
            <a:endParaRPr sz="1200">
              <a:latin typeface="Times New Roman"/>
              <a:ea typeface="Times New Roman"/>
              <a:cs typeface="Times New Roman"/>
              <a:sym typeface="Times New Roman"/>
            </a:endParaRPr>
          </a:p>
          <a:p>
            <a:pPr indent="-227964" lvl="0" marL="1102995" rtl="0" algn="l">
              <a:lnSpc>
                <a:spcPct val="100000"/>
              </a:lnSpc>
              <a:spcBef>
                <a:spcPts val="455"/>
              </a:spcBef>
              <a:spcAft>
                <a:spcPts val="0"/>
              </a:spcAft>
              <a:buSzPts val="1200"/>
              <a:buFont typeface="Times New Roman"/>
              <a:buAutoNum type="arabicPeriod"/>
            </a:pPr>
            <a:r>
              <a:rPr lang="en-US" sz="1200">
                <a:latin typeface="Times New Roman"/>
                <a:ea typeface="Times New Roman"/>
                <a:cs typeface="Times New Roman"/>
                <a:sym typeface="Times New Roman"/>
              </a:rPr>
              <a:t>Repeat the above procedure on the remaining parts.</a:t>
            </a:r>
            <a:endParaRPr sz="1200">
              <a:latin typeface="Times New Roman"/>
              <a:ea typeface="Times New Roman"/>
              <a:cs typeface="Times New Roman"/>
              <a:sym typeface="Times New Roman"/>
            </a:endParaRPr>
          </a:p>
        </p:txBody>
      </p:sp>
      <p:sp>
        <p:nvSpPr>
          <p:cNvPr id="491" name="Google Shape;491;p44"/>
          <p:cNvSpPr txBox="1"/>
          <p:nvPr/>
        </p:nvSpPr>
        <p:spPr>
          <a:xfrm>
            <a:off x="701588" y="6955966"/>
            <a:ext cx="4883107" cy="166712"/>
          </a:xfrm>
          <a:prstGeom prst="rect">
            <a:avLst/>
          </a:prstGeom>
          <a:noFill/>
          <a:ln>
            <a:noFill/>
          </a:ln>
        </p:spPr>
        <p:txBody>
          <a:bodyPr anchorCtr="0" anchor="t" bIns="0" lIns="0" spcFirstLastPara="1" rIns="0" wrap="square" tIns="0">
            <a:spAutoFit/>
          </a:bodyPr>
          <a:lstStyle/>
          <a:p>
            <a:pPr indent="0" lvl="0" marL="12700" rtl="0" algn="l">
              <a:lnSpc>
                <a:spcPct val="118636"/>
              </a:lnSpc>
              <a:spcBef>
                <a:spcPts val="0"/>
              </a:spcBef>
              <a:spcAft>
                <a:spcPts val="0"/>
              </a:spcAft>
              <a:buNone/>
            </a:pPr>
            <a:r>
              <a:rPr lang="en-US" sz="1100">
                <a:latin typeface="Times New Roman"/>
                <a:ea typeface="Times New Roman"/>
                <a:cs typeface="Times New Roman"/>
                <a:sym typeface="Times New Roman"/>
              </a:rPr>
              <a:t>[Department of Mechanical Engineering B.I.E.T., Davangere]</a:t>
            </a:r>
            <a:endParaRPr sz="1100">
              <a:latin typeface="Times New Roman"/>
              <a:ea typeface="Times New Roman"/>
              <a:cs typeface="Times New Roman"/>
              <a:sym typeface="Times New Roman"/>
            </a:endParaRPr>
          </a:p>
        </p:txBody>
      </p:sp>
      <p:sp>
        <p:nvSpPr>
          <p:cNvPr id="492" name="Google Shape;492;p44"/>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p>
            <a:pPr indent="0" lvl="0" marL="12700" rtl="0" algn="l">
              <a:lnSpc>
                <a:spcPct val="119545"/>
              </a:lnSpc>
              <a:spcBef>
                <a:spcPts val="0"/>
              </a:spcBef>
              <a:spcAft>
                <a:spcPts val="0"/>
              </a:spcAft>
              <a:buNone/>
            </a:pPr>
            <a:r>
              <a:rPr lang="en-US"/>
              <a:t>Page 37</a:t>
            </a:r>
            <a:endParaRPr/>
          </a:p>
        </p:txBody>
      </p:sp>
      <p:sp>
        <p:nvSpPr>
          <p:cNvPr id="493" name="Google Shape;493;p44"/>
          <p:cNvSpPr txBox="1"/>
          <p:nvPr/>
        </p:nvSpPr>
        <p:spPr>
          <a:xfrm>
            <a:off x="701588" y="4905471"/>
            <a:ext cx="4454938" cy="529632"/>
          </a:xfrm>
          <a:prstGeom prst="rect">
            <a:avLst/>
          </a:prstGeom>
          <a:noFill/>
          <a:ln>
            <a:noFill/>
          </a:ln>
        </p:spPr>
        <p:txBody>
          <a:bodyPr anchorCtr="0" anchor="t" bIns="0" lIns="0" spcFirstLastPara="1" rIns="0" wrap="square" tIns="82550">
            <a:spAutoFit/>
          </a:bodyPr>
          <a:lstStyle/>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RESULT:</a:t>
            </a:r>
            <a:endParaRPr sz="1200">
              <a:latin typeface="Times New Roman"/>
              <a:ea typeface="Times New Roman"/>
              <a:cs typeface="Times New Roman"/>
              <a:sym typeface="Times New Roman"/>
            </a:endParaRPr>
          </a:p>
          <a:p>
            <a:pPr indent="0" lvl="0" marL="875030" rtl="0" algn="l">
              <a:lnSpc>
                <a:spcPct val="100000"/>
              </a:lnSpc>
              <a:spcBef>
                <a:spcPts val="555"/>
              </a:spcBef>
              <a:spcAft>
                <a:spcPts val="0"/>
              </a:spcAft>
              <a:buNone/>
            </a:pPr>
            <a:r>
              <a:rPr lang="en-US" sz="1200">
                <a:latin typeface="Times New Roman"/>
                <a:ea typeface="Times New Roman"/>
                <a:cs typeface="Times New Roman"/>
                <a:sym typeface="Times New Roman"/>
              </a:rPr>
              <a:t>The desired fitting model is obtained.</a:t>
            </a:r>
            <a:endParaRPr sz="1200">
              <a:latin typeface="Times New Roman"/>
              <a:ea typeface="Times New Roman"/>
              <a:cs typeface="Times New Roman"/>
              <a:sym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7" name="Shape 497"/>
        <p:cNvGrpSpPr/>
        <p:nvPr/>
      </p:nvGrpSpPr>
      <p:grpSpPr>
        <a:xfrm>
          <a:off x="0" y="0"/>
          <a:ext cx="0" cy="0"/>
          <a:chOff x="0" y="0"/>
          <a:chExt cx="0" cy="0"/>
        </a:xfrm>
      </p:grpSpPr>
      <p:sp>
        <p:nvSpPr>
          <p:cNvPr id="498" name="Google Shape;498;p45"/>
          <p:cNvSpPr/>
          <p:nvPr/>
        </p:nvSpPr>
        <p:spPr>
          <a:xfrm>
            <a:off x="693869" y="472120"/>
            <a:ext cx="10004983" cy="26054"/>
          </a:xfrm>
          <a:custGeom>
            <a:rect b="b" l="l" r="r" t="t"/>
            <a:pathLst>
              <a:path extrusionOk="0" h="36829" w="7077709">
                <a:moveTo>
                  <a:pt x="7077151" y="36576"/>
                </a:moveTo>
                <a:lnTo>
                  <a:pt x="0" y="36576"/>
                </a:lnTo>
                <a:lnTo>
                  <a:pt x="0" y="0"/>
                </a:lnTo>
                <a:lnTo>
                  <a:pt x="7077151" y="0"/>
                </a:lnTo>
                <a:lnTo>
                  <a:pt x="7077151" y="36576"/>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99" name="Google Shape;499;p45"/>
          <p:cNvSpPr txBox="1"/>
          <p:nvPr/>
        </p:nvSpPr>
        <p:spPr>
          <a:xfrm>
            <a:off x="708049" y="310585"/>
            <a:ext cx="4922603"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Workshop and Machine shop practice [18MEL38A/48A]</a:t>
            </a:r>
            <a:endParaRPr sz="1200">
              <a:latin typeface="Times New Roman"/>
              <a:ea typeface="Times New Roman"/>
              <a:cs typeface="Times New Roman"/>
              <a:sym typeface="Times New Roman"/>
            </a:endParaRPr>
          </a:p>
        </p:txBody>
      </p:sp>
      <p:sp>
        <p:nvSpPr>
          <p:cNvPr id="500" name="Google Shape;500;p45"/>
          <p:cNvSpPr/>
          <p:nvPr/>
        </p:nvSpPr>
        <p:spPr>
          <a:xfrm>
            <a:off x="692970" y="442023"/>
            <a:ext cx="10004983" cy="0"/>
          </a:xfrm>
          <a:custGeom>
            <a:rect b="b" l="l" r="r" t="t"/>
            <a:pathLst>
              <a:path extrusionOk="0" h="120000" w="7077709">
                <a:moveTo>
                  <a:pt x="0" y="0"/>
                </a:moveTo>
                <a:lnTo>
                  <a:pt x="7077709" y="0"/>
                </a:lnTo>
              </a:path>
            </a:pathLst>
          </a:custGeom>
          <a:noFill/>
          <a:ln cap="flat" cmpd="sng" w="9525">
            <a:solidFill>
              <a:srgbClr val="602221"/>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01" name="Google Shape;501;p45"/>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nvGrpSpPr>
          <p:cNvPr id="502" name="Google Shape;502;p45"/>
          <p:cNvGrpSpPr/>
          <p:nvPr/>
        </p:nvGrpSpPr>
        <p:grpSpPr>
          <a:xfrm>
            <a:off x="2733284" y="1520578"/>
            <a:ext cx="4892981" cy="3204669"/>
            <a:chOff x="1933575" y="2149475"/>
            <a:chExt cx="3461385" cy="4530090"/>
          </a:xfrm>
        </p:grpSpPr>
        <p:pic>
          <p:nvPicPr>
            <p:cNvPr id="503" name="Google Shape;503;p45"/>
            <p:cNvPicPr preferRelativeResize="0"/>
            <p:nvPr/>
          </p:nvPicPr>
          <p:blipFill rotWithShape="1">
            <a:blip r:embed="rId3">
              <a:alphaModFix/>
            </a:blip>
            <a:srcRect b="0" l="0" r="0" t="0"/>
            <a:stretch/>
          </p:blipFill>
          <p:spPr>
            <a:xfrm>
              <a:off x="2080260" y="2228088"/>
              <a:ext cx="3253740" cy="4372356"/>
            </a:xfrm>
            <a:prstGeom prst="rect">
              <a:avLst/>
            </a:prstGeom>
            <a:noFill/>
            <a:ln>
              <a:noFill/>
            </a:ln>
          </p:spPr>
        </p:pic>
        <p:sp>
          <p:nvSpPr>
            <p:cNvPr id="504" name="Google Shape;504;p45"/>
            <p:cNvSpPr/>
            <p:nvPr/>
          </p:nvSpPr>
          <p:spPr>
            <a:xfrm>
              <a:off x="1933575" y="2149475"/>
              <a:ext cx="3461385" cy="4530090"/>
            </a:xfrm>
            <a:custGeom>
              <a:rect b="b" l="l" r="r" t="t"/>
              <a:pathLst>
                <a:path extrusionOk="0" h="4530090" w="3461385">
                  <a:moveTo>
                    <a:pt x="3456432" y="4529708"/>
                  </a:moveTo>
                  <a:lnTo>
                    <a:pt x="4572" y="4529708"/>
                  </a:lnTo>
                  <a:lnTo>
                    <a:pt x="3162" y="4529480"/>
                  </a:lnTo>
                  <a:lnTo>
                    <a:pt x="1879" y="4528832"/>
                  </a:lnTo>
                  <a:lnTo>
                    <a:pt x="876" y="4527829"/>
                  </a:lnTo>
                  <a:lnTo>
                    <a:pt x="228" y="4526546"/>
                  </a:lnTo>
                  <a:lnTo>
                    <a:pt x="0" y="4525136"/>
                  </a:lnTo>
                  <a:lnTo>
                    <a:pt x="0" y="4572"/>
                  </a:lnTo>
                  <a:lnTo>
                    <a:pt x="4572" y="0"/>
                  </a:lnTo>
                  <a:lnTo>
                    <a:pt x="3456432" y="0"/>
                  </a:lnTo>
                  <a:lnTo>
                    <a:pt x="3461004" y="4572"/>
                  </a:lnTo>
                  <a:lnTo>
                    <a:pt x="9143" y="4572"/>
                  </a:lnTo>
                  <a:lnTo>
                    <a:pt x="4572" y="9143"/>
                  </a:lnTo>
                  <a:lnTo>
                    <a:pt x="9143" y="9143"/>
                  </a:lnTo>
                  <a:lnTo>
                    <a:pt x="9143" y="4520565"/>
                  </a:lnTo>
                  <a:lnTo>
                    <a:pt x="4572" y="4520565"/>
                  </a:lnTo>
                  <a:lnTo>
                    <a:pt x="9143" y="4525136"/>
                  </a:lnTo>
                  <a:lnTo>
                    <a:pt x="3461004" y="4525136"/>
                  </a:lnTo>
                  <a:lnTo>
                    <a:pt x="3460775" y="4526546"/>
                  </a:lnTo>
                  <a:lnTo>
                    <a:pt x="3460127" y="4527829"/>
                  </a:lnTo>
                  <a:lnTo>
                    <a:pt x="3459124" y="4528832"/>
                  </a:lnTo>
                  <a:lnTo>
                    <a:pt x="3457841" y="4529480"/>
                  </a:lnTo>
                  <a:lnTo>
                    <a:pt x="3456432" y="4529708"/>
                  </a:lnTo>
                  <a:close/>
                </a:path>
                <a:path extrusionOk="0" h="4530090" w="3461385">
                  <a:moveTo>
                    <a:pt x="9143" y="9143"/>
                  </a:moveTo>
                  <a:lnTo>
                    <a:pt x="4572" y="9143"/>
                  </a:lnTo>
                  <a:lnTo>
                    <a:pt x="9143" y="4572"/>
                  </a:lnTo>
                  <a:lnTo>
                    <a:pt x="9143" y="9143"/>
                  </a:lnTo>
                  <a:close/>
                </a:path>
                <a:path extrusionOk="0" h="4530090" w="3461385">
                  <a:moveTo>
                    <a:pt x="3451860" y="9143"/>
                  </a:moveTo>
                  <a:lnTo>
                    <a:pt x="9143" y="9143"/>
                  </a:lnTo>
                  <a:lnTo>
                    <a:pt x="9143" y="4572"/>
                  </a:lnTo>
                  <a:lnTo>
                    <a:pt x="3451860" y="4572"/>
                  </a:lnTo>
                  <a:lnTo>
                    <a:pt x="3451860" y="9143"/>
                  </a:lnTo>
                  <a:close/>
                </a:path>
                <a:path extrusionOk="0" h="4530090" w="3461385">
                  <a:moveTo>
                    <a:pt x="3451860" y="4525136"/>
                  </a:moveTo>
                  <a:lnTo>
                    <a:pt x="3451860" y="4572"/>
                  </a:lnTo>
                  <a:lnTo>
                    <a:pt x="3456432" y="9143"/>
                  </a:lnTo>
                  <a:lnTo>
                    <a:pt x="3461004" y="9143"/>
                  </a:lnTo>
                  <a:lnTo>
                    <a:pt x="3461004" y="4520565"/>
                  </a:lnTo>
                  <a:lnTo>
                    <a:pt x="3456432" y="4520565"/>
                  </a:lnTo>
                  <a:lnTo>
                    <a:pt x="3451860" y="4525136"/>
                  </a:lnTo>
                  <a:close/>
                </a:path>
                <a:path extrusionOk="0" h="4530090" w="3461385">
                  <a:moveTo>
                    <a:pt x="3461004" y="9143"/>
                  </a:moveTo>
                  <a:lnTo>
                    <a:pt x="3456432" y="9143"/>
                  </a:lnTo>
                  <a:lnTo>
                    <a:pt x="3451860" y="4572"/>
                  </a:lnTo>
                  <a:lnTo>
                    <a:pt x="3461004" y="4572"/>
                  </a:lnTo>
                  <a:lnTo>
                    <a:pt x="3461004" y="9143"/>
                  </a:lnTo>
                  <a:close/>
                </a:path>
                <a:path extrusionOk="0" h="4530090" w="3461385">
                  <a:moveTo>
                    <a:pt x="9143" y="4525136"/>
                  </a:moveTo>
                  <a:lnTo>
                    <a:pt x="4572" y="4520565"/>
                  </a:lnTo>
                  <a:lnTo>
                    <a:pt x="9143" y="4520565"/>
                  </a:lnTo>
                  <a:lnTo>
                    <a:pt x="9143" y="4525136"/>
                  </a:lnTo>
                  <a:close/>
                </a:path>
                <a:path extrusionOk="0" h="4530090" w="3461385">
                  <a:moveTo>
                    <a:pt x="3451860" y="4525136"/>
                  </a:moveTo>
                  <a:lnTo>
                    <a:pt x="9143" y="4525136"/>
                  </a:lnTo>
                  <a:lnTo>
                    <a:pt x="9143" y="4520565"/>
                  </a:lnTo>
                  <a:lnTo>
                    <a:pt x="3451860" y="4520565"/>
                  </a:lnTo>
                  <a:lnTo>
                    <a:pt x="3451860" y="4525136"/>
                  </a:lnTo>
                  <a:close/>
                </a:path>
                <a:path extrusionOk="0" h="4530090" w="3461385">
                  <a:moveTo>
                    <a:pt x="3461004" y="4525136"/>
                  </a:moveTo>
                  <a:lnTo>
                    <a:pt x="3451860" y="4525136"/>
                  </a:lnTo>
                  <a:lnTo>
                    <a:pt x="3456432" y="4520565"/>
                  </a:lnTo>
                  <a:lnTo>
                    <a:pt x="3461004" y="4520565"/>
                  </a:lnTo>
                  <a:lnTo>
                    <a:pt x="3461004" y="4525136"/>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05" name="Google Shape;505;p45"/>
          <p:cNvSpPr txBox="1"/>
          <p:nvPr/>
        </p:nvSpPr>
        <p:spPr>
          <a:xfrm>
            <a:off x="5374272" y="807592"/>
            <a:ext cx="1012527"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MODEL 4</a:t>
            </a:r>
            <a:endParaRPr sz="1200">
              <a:latin typeface="Times New Roman"/>
              <a:ea typeface="Times New Roman"/>
              <a:cs typeface="Times New Roman"/>
              <a:sym typeface="Times New Roman"/>
            </a:endParaRPr>
          </a:p>
        </p:txBody>
      </p:sp>
      <p:sp>
        <p:nvSpPr>
          <p:cNvPr id="506" name="Google Shape;506;p45"/>
          <p:cNvSpPr txBox="1"/>
          <p:nvPr/>
        </p:nvSpPr>
        <p:spPr>
          <a:xfrm>
            <a:off x="701588" y="6955966"/>
            <a:ext cx="4883107" cy="166712"/>
          </a:xfrm>
          <a:prstGeom prst="rect">
            <a:avLst/>
          </a:prstGeom>
          <a:noFill/>
          <a:ln>
            <a:noFill/>
          </a:ln>
        </p:spPr>
        <p:txBody>
          <a:bodyPr anchorCtr="0" anchor="t" bIns="0" lIns="0" spcFirstLastPara="1" rIns="0" wrap="square" tIns="0">
            <a:spAutoFit/>
          </a:bodyPr>
          <a:lstStyle/>
          <a:p>
            <a:pPr indent="0" lvl="0" marL="12700" rtl="0" algn="l">
              <a:lnSpc>
                <a:spcPct val="118636"/>
              </a:lnSpc>
              <a:spcBef>
                <a:spcPts val="0"/>
              </a:spcBef>
              <a:spcAft>
                <a:spcPts val="0"/>
              </a:spcAft>
              <a:buNone/>
            </a:pPr>
            <a:r>
              <a:rPr lang="en-US" sz="1100">
                <a:latin typeface="Times New Roman"/>
                <a:ea typeface="Times New Roman"/>
                <a:cs typeface="Times New Roman"/>
                <a:sym typeface="Times New Roman"/>
              </a:rPr>
              <a:t>[Department of Mechanical Engineering B.I.E.T., Davangere]</a:t>
            </a:r>
            <a:endParaRPr sz="1100">
              <a:latin typeface="Times New Roman"/>
              <a:ea typeface="Times New Roman"/>
              <a:cs typeface="Times New Roman"/>
              <a:sym typeface="Times New Roman"/>
            </a:endParaRPr>
          </a:p>
        </p:txBody>
      </p:sp>
      <p:sp>
        <p:nvSpPr>
          <p:cNvPr id="507" name="Google Shape;507;p45"/>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p>
            <a:pPr indent="0" lvl="0" marL="12700" rtl="0" algn="l">
              <a:lnSpc>
                <a:spcPct val="119545"/>
              </a:lnSpc>
              <a:spcBef>
                <a:spcPts val="0"/>
              </a:spcBef>
              <a:spcAft>
                <a:spcPts val="0"/>
              </a:spcAft>
              <a:buNone/>
            </a:pPr>
            <a:r>
              <a:rPr lang="en-US"/>
              <a:t>Page 38</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1" name="Shape 511"/>
        <p:cNvGrpSpPr/>
        <p:nvPr/>
      </p:nvGrpSpPr>
      <p:grpSpPr>
        <a:xfrm>
          <a:off x="0" y="0"/>
          <a:ext cx="0" cy="0"/>
          <a:chOff x="0" y="0"/>
          <a:chExt cx="0" cy="0"/>
        </a:xfrm>
      </p:grpSpPr>
      <p:sp>
        <p:nvSpPr>
          <p:cNvPr id="512" name="Google Shape;512;p46"/>
          <p:cNvSpPr/>
          <p:nvPr/>
        </p:nvSpPr>
        <p:spPr>
          <a:xfrm>
            <a:off x="693869" y="459092"/>
            <a:ext cx="10004983" cy="39081"/>
          </a:xfrm>
          <a:custGeom>
            <a:rect b="b" l="l" r="r" t="t"/>
            <a:pathLst>
              <a:path extrusionOk="0" h="55245" w="7077709">
                <a:moveTo>
                  <a:pt x="7077138" y="18288"/>
                </a:moveTo>
                <a:lnTo>
                  <a:pt x="0" y="18288"/>
                </a:lnTo>
                <a:lnTo>
                  <a:pt x="0" y="54864"/>
                </a:lnTo>
                <a:lnTo>
                  <a:pt x="7077138" y="54864"/>
                </a:lnTo>
                <a:lnTo>
                  <a:pt x="7077138" y="18288"/>
                </a:lnTo>
                <a:close/>
              </a:path>
              <a:path extrusionOk="0" h="55245" w="7077709">
                <a:moveTo>
                  <a:pt x="7077138" y="0"/>
                </a:moveTo>
                <a:lnTo>
                  <a:pt x="0" y="0"/>
                </a:lnTo>
                <a:lnTo>
                  <a:pt x="0" y="9144"/>
                </a:lnTo>
                <a:lnTo>
                  <a:pt x="7077138" y="9144"/>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13" name="Google Shape;513;p46"/>
          <p:cNvSpPr txBox="1"/>
          <p:nvPr/>
        </p:nvSpPr>
        <p:spPr>
          <a:xfrm>
            <a:off x="701587" y="310585"/>
            <a:ext cx="4919013"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Workshop and Machine shop practice [18MEL38A/48A]</a:t>
            </a:r>
            <a:endParaRPr sz="1200">
              <a:latin typeface="Times New Roman"/>
              <a:ea typeface="Times New Roman"/>
              <a:cs typeface="Times New Roman"/>
              <a:sym typeface="Times New Roman"/>
            </a:endParaRPr>
          </a:p>
        </p:txBody>
      </p:sp>
      <p:sp>
        <p:nvSpPr>
          <p:cNvPr id="514" name="Google Shape;514;p46"/>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15" name="Google Shape;515;p46"/>
          <p:cNvSpPr txBox="1"/>
          <p:nvPr/>
        </p:nvSpPr>
        <p:spPr>
          <a:xfrm>
            <a:off x="701587" y="860418"/>
            <a:ext cx="8839861" cy="4322722"/>
          </a:xfrm>
          <a:prstGeom prst="rect">
            <a:avLst/>
          </a:prstGeom>
          <a:noFill/>
          <a:ln>
            <a:noFill/>
          </a:ln>
        </p:spPr>
        <p:txBody>
          <a:bodyPr anchorCtr="0" anchor="t" bIns="0" lIns="0" spcFirstLastPara="1" rIns="0" wrap="square" tIns="12700">
            <a:spAutoFit/>
          </a:bodyPr>
          <a:lstStyle/>
          <a:p>
            <a:pPr indent="0" lvl="0" marL="0" marR="681355" rtl="0" algn="ctr">
              <a:lnSpc>
                <a:spcPct val="100000"/>
              </a:lnSpc>
              <a:spcBef>
                <a:spcPts val="0"/>
              </a:spcBef>
              <a:spcAft>
                <a:spcPts val="0"/>
              </a:spcAft>
              <a:buNone/>
            </a:pPr>
            <a:r>
              <a:rPr b="1" lang="en-US" sz="1200">
                <a:latin typeface="Times New Roman"/>
                <a:ea typeface="Times New Roman"/>
                <a:cs typeface="Times New Roman"/>
                <a:sym typeface="Times New Roman"/>
              </a:rPr>
              <a:t>MODEL 5</a:t>
            </a:r>
            <a:endParaRPr sz="1200">
              <a:latin typeface="Times New Roman"/>
              <a:ea typeface="Times New Roman"/>
              <a:cs typeface="Times New Roman"/>
              <a:sym typeface="Times New Roman"/>
            </a:endParaRPr>
          </a:p>
          <a:p>
            <a:pPr indent="0" lvl="0" marL="905510" rtl="0" algn="l">
              <a:lnSpc>
                <a:spcPct val="100000"/>
              </a:lnSpc>
              <a:spcBef>
                <a:spcPts val="1185"/>
              </a:spcBef>
              <a:spcAft>
                <a:spcPts val="0"/>
              </a:spcAft>
              <a:buNone/>
            </a:pPr>
            <a:r>
              <a:rPr b="1" lang="en-US" sz="1200">
                <a:latin typeface="Times New Roman"/>
                <a:ea typeface="Times New Roman"/>
                <a:cs typeface="Times New Roman"/>
                <a:sym typeface="Times New Roman"/>
              </a:rPr>
              <a:t>AIM: </a:t>
            </a:r>
            <a:r>
              <a:rPr lang="en-US" sz="1200">
                <a:latin typeface="Times New Roman"/>
                <a:ea typeface="Times New Roman"/>
                <a:cs typeface="Times New Roman"/>
                <a:sym typeface="Times New Roman"/>
              </a:rPr>
              <a:t>To prepare the fitting model of given dimensions.</a:t>
            </a:r>
            <a:endParaRPr sz="1200">
              <a:latin typeface="Times New Roman"/>
              <a:ea typeface="Times New Roman"/>
              <a:cs typeface="Times New Roman"/>
              <a:sym typeface="Times New Roman"/>
            </a:endParaRPr>
          </a:p>
          <a:p>
            <a:pPr indent="0" lvl="0" marL="875030" marR="156210" rtl="0" algn="l">
              <a:lnSpc>
                <a:spcPct val="145000"/>
              </a:lnSpc>
              <a:spcBef>
                <a:spcPts val="1370"/>
              </a:spcBef>
              <a:spcAft>
                <a:spcPts val="0"/>
              </a:spcAft>
              <a:buNone/>
            </a:pPr>
            <a:r>
              <a:rPr b="1" lang="en-US" sz="1200">
                <a:latin typeface="Times New Roman"/>
                <a:ea typeface="Times New Roman"/>
                <a:cs typeface="Times New Roman"/>
                <a:sym typeface="Times New Roman"/>
              </a:rPr>
              <a:t>TOOL USED: </a:t>
            </a:r>
            <a:r>
              <a:rPr lang="en-US" sz="1200">
                <a:latin typeface="Times New Roman"/>
                <a:ea typeface="Times New Roman"/>
                <a:cs typeface="Times New Roman"/>
                <a:sym typeface="Times New Roman"/>
              </a:rPr>
              <a:t>Work piece (mild steel) Bench vise, try square, files, vernier at gauge, punch, hammer, divider, and hacksaw.</a:t>
            </a:r>
            <a:endParaRPr sz="12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00000"/>
              </a:lnSpc>
              <a:spcBef>
                <a:spcPts val="1045"/>
              </a:spcBef>
              <a:spcAft>
                <a:spcPts val="0"/>
              </a:spcAft>
              <a:buNone/>
            </a:pPr>
            <a:r>
              <a:t/>
            </a:r>
            <a:endParaRPr sz="1200">
              <a:latin typeface="Times New Roman"/>
              <a:ea typeface="Times New Roman"/>
              <a:cs typeface="Times New Roman"/>
              <a:sym typeface="Times New Roman"/>
            </a:endParaRPr>
          </a:p>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PROCEDURE:</a:t>
            </a:r>
            <a:endParaRPr sz="1200">
              <a:latin typeface="Times New Roman"/>
              <a:ea typeface="Times New Roman"/>
              <a:cs typeface="Times New Roman"/>
              <a:sym typeface="Times New Roman"/>
            </a:endParaRPr>
          </a:p>
          <a:p>
            <a:pPr indent="-151765" lvl="0" marL="874394" rtl="0" algn="l">
              <a:lnSpc>
                <a:spcPct val="100000"/>
              </a:lnSpc>
              <a:spcBef>
                <a:spcPts val="565"/>
              </a:spcBef>
              <a:spcAft>
                <a:spcPts val="0"/>
              </a:spcAft>
              <a:buSzPts val="1200"/>
              <a:buFont typeface="Times New Roman"/>
              <a:buAutoNum type="arabicPeriod"/>
            </a:pPr>
            <a:r>
              <a:rPr lang="en-US" sz="1200">
                <a:latin typeface="Times New Roman"/>
                <a:ea typeface="Times New Roman"/>
                <a:cs typeface="Times New Roman"/>
                <a:sym typeface="Times New Roman"/>
              </a:rPr>
              <a:t>Hold the given plate on a bench vise such that one edge of the plate is horizontal.</a:t>
            </a:r>
            <a:endParaRPr sz="1200">
              <a:latin typeface="Times New Roman"/>
              <a:ea typeface="Times New Roman"/>
              <a:cs typeface="Times New Roman"/>
              <a:sym typeface="Times New Roman"/>
            </a:endParaRPr>
          </a:p>
          <a:p>
            <a:pPr indent="-151765" lvl="0" marL="1026794" rtl="0" algn="l">
              <a:lnSpc>
                <a:spcPct val="100000"/>
              </a:lnSpc>
              <a:spcBef>
                <a:spcPts val="620"/>
              </a:spcBef>
              <a:spcAft>
                <a:spcPts val="0"/>
              </a:spcAft>
              <a:buSzPts val="1200"/>
              <a:buFont typeface="Times New Roman"/>
              <a:buAutoNum type="arabicPeriod"/>
            </a:pPr>
            <a:r>
              <a:rPr lang="en-US" sz="1200">
                <a:latin typeface="Times New Roman"/>
                <a:ea typeface="Times New Roman"/>
                <a:cs typeface="Times New Roman"/>
                <a:sym typeface="Times New Roman"/>
              </a:rPr>
              <a:t>File the edge with rough and smooth files and check with try-square for flatness.</a:t>
            </a:r>
            <a:endParaRPr sz="1200">
              <a:latin typeface="Times New Roman"/>
              <a:ea typeface="Times New Roman"/>
              <a:cs typeface="Times New Roman"/>
              <a:sym typeface="Times New Roman"/>
            </a:endParaRPr>
          </a:p>
          <a:p>
            <a:pPr indent="-151765" lvl="0" marL="1026794" rtl="0" algn="l">
              <a:lnSpc>
                <a:spcPct val="100000"/>
              </a:lnSpc>
              <a:spcBef>
                <a:spcPts val="625"/>
              </a:spcBef>
              <a:spcAft>
                <a:spcPts val="0"/>
              </a:spcAft>
              <a:buSzPts val="1200"/>
              <a:buFont typeface="Times New Roman"/>
              <a:buAutoNum type="arabicPeriod"/>
            </a:pPr>
            <a:r>
              <a:rPr lang="en-US" sz="1200">
                <a:latin typeface="Times New Roman"/>
                <a:ea typeface="Times New Roman"/>
                <a:cs typeface="Times New Roman"/>
                <a:sym typeface="Times New Roman"/>
              </a:rPr>
              <a:t>Hold the adjacent edge of the plate in horizontal position with the vise.</a:t>
            </a:r>
            <a:endParaRPr sz="1200">
              <a:latin typeface="Times New Roman"/>
              <a:ea typeface="Times New Roman"/>
              <a:cs typeface="Times New Roman"/>
              <a:sym typeface="Times New Roman"/>
            </a:endParaRPr>
          </a:p>
          <a:p>
            <a:pPr indent="-163830" lvl="0" marL="1038860" marR="323215" rtl="0" algn="l">
              <a:lnSpc>
                <a:spcPct val="173333"/>
              </a:lnSpc>
              <a:spcBef>
                <a:spcPts val="160"/>
              </a:spcBef>
              <a:spcAft>
                <a:spcPts val="0"/>
              </a:spcAft>
              <a:buSzPts val="1200"/>
              <a:buFont typeface="Times New Roman"/>
              <a:buAutoNum type="arabicPeriod"/>
            </a:pPr>
            <a:r>
              <a:rPr lang="en-US" sz="1200">
                <a:latin typeface="Times New Roman"/>
                <a:ea typeface="Times New Roman"/>
                <a:cs typeface="Times New Roman"/>
                <a:sym typeface="Times New Roman"/>
              </a:rPr>
              <a:t>File the adjacent edge with rough and smooth files and check with try-square for flatness and squareness.</a:t>
            </a:r>
            <a:endParaRPr sz="1200">
              <a:latin typeface="Times New Roman"/>
              <a:ea typeface="Times New Roman"/>
              <a:cs typeface="Times New Roman"/>
              <a:sym typeface="Times New Roman"/>
            </a:endParaRPr>
          </a:p>
          <a:p>
            <a:pPr indent="-151765" lvl="0" marL="1026794" rtl="0" algn="l">
              <a:lnSpc>
                <a:spcPct val="100000"/>
              </a:lnSpc>
              <a:spcBef>
                <a:spcPts val="470"/>
              </a:spcBef>
              <a:spcAft>
                <a:spcPts val="0"/>
              </a:spcAft>
              <a:buSzPts val="1200"/>
              <a:buFont typeface="Times New Roman"/>
              <a:buAutoNum type="arabicPeriod"/>
            </a:pPr>
            <a:r>
              <a:rPr lang="en-US" sz="1200">
                <a:latin typeface="Times New Roman"/>
                <a:ea typeface="Times New Roman"/>
                <a:cs typeface="Times New Roman"/>
                <a:sym typeface="Times New Roman"/>
              </a:rPr>
              <a:t>Apply wet chalk on any one flat side of the plate and allow it to dry for marking</a:t>
            </a:r>
            <a:endParaRPr sz="1200">
              <a:latin typeface="Times New Roman"/>
              <a:ea typeface="Times New Roman"/>
              <a:cs typeface="Times New Roman"/>
              <a:sym typeface="Times New Roman"/>
            </a:endParaRPr>
          </a:p>
          <a:p>
            <a:pPr indent="-154940" lvl="0" marL="1029969" rtl="0" algn="l">
              <a:lnSpc>
                <a:spcPct val="100000"/>
              </a:lnSpc>
              <a:spcBef>
                <a:spcPts val="625"/>
              </a:spcBef>
              <a:spcAft>
                <a:spcPts val="0"/>
              </a:spcAft>
              <a:buSzPts val="1200"/>
              <a:buFont typeface="Times New Roman"/>
              <a:buAutoNum type="arabicPeriod"/>
            </a:pPr>
            <a:r>
              <a:rPr lang="en-US" sz="1200">
                <a:latin typeface="Times New Roman"/>
                <a:ea typeface="Times New Roman"/>
                <a:cs typeface="Times New Roman"/>
                <a:sym typeface="Times New Roman"/>
              </a:rPr>
              <a:t>Lay out the given drawing on the plate by using surface plate, angle rule, scriber, etc.</a:t>
            </a:r>
            <a:endParaRPr sz="1200">
              <a:latin typeface="Times New Roman"/>
              <a:ea typeface="Times New Roman"/>
              <a:cs typeface="Times New Roman"/>
              <a:sym typeface="Times New Roman"/>
            </a:endParaRPr>
          </a:p>
          <a:p>
            <a:pPr indent="-151765" lvl="0" marL="1026794" rtl="0" algn="l">
              <a:lnSpc>
                <a:spcPct val="100000"/>
              </a:lnSpc>
              <a:spcBef>
                <a:spcPts val="645"/>
              </a:spcBef>
              <a:spcAft>
                <a:spcPts val="0"/>
              </a:spcAft>
              <a:buSzPts val="1200"/>
              <a:buFont typeface="Times New Roman"/>
              <a:buAutoNum type="arabicPeriod"/>
            </a:pPr>
            <a:r>
              <a:rPr lang="en-US" sz="1200">
                <a:latin typeface="Times New Roman"/>
                <a:ea typeface="Times New Roman"/>
                <a:cs typeface="Times New Roman"/>
                <a:sym typeface="Times New Roman"/>
              </a:rPr>
              <a:t>Make punch marks along the line marked on the plates using prick punch.</a:t>
            </a:r>
            <a:endParaRPr sz="1200">
              <a:latin typeface="Times New Roman"/>
              <a:ea typeface="Times New Roman"/>
              <a:cs typeface="Times New Roman"/>
              <a:sym typeface="Times New Roman"/>
            </a:endParaRPr>
          </a:p>
          <a:p>
            <a:pPr indent="-151765" lvl="0" marL="1026794" rtl="0" algn="l">
              <a:lnSpc>
                <a:spcPct val="100000"/>
              </a:lnSpc>
              <a:spcBef>
                <a:spcPts val="625"/>
              </a:spcBef>
              <a:spcAft>
                <a:spcPts val="0"/>
              </a:spcAft>
              <a:buSzPts val="1200"/>
              <a:buFont typeface="Times New Roman"/>
              <a:buAutoNum type="arabicPeriod"/>
            </a:pPr>
            <a:r>
              <a:rPr lang="en-US" sz="1200">
                <a:latin typeface="Times New Roman"/>
                <a:ea typeface="Times New Roman"/>
                <a:cs typeface="Times New Roman"/>
                <a:sym typeface="Times New Roman"/>
              </a:rPr>
              <a:t>Cut the excess material with small allowance using hacksaw or by chisel.</a:t>
            </a:r>
            <a:endParaRPr sz="1200">
              <a:latin typeface="Times New Roman"/>
              <a:ea typeface="Times New Roman"/>
              <a:cs typeface="Times New Roman"/>
              <a:sym typeface="Times New Roman"/>
            </a:endParaRPr>
          </a:p>
          <a:p>
            <a:pPr indent="-175894" lvl="0" marL="1050925" marR="5080" rtl="0" algn="l">
              <a:lnSpc>
                <a:spcPct val="173333"/>
              </a:lnSpc>
              <a:spcBef>
                <a:spcPts val="160"/>
              </a:spcBef>
              <a:spcAft>
                <a:spcPts val="0"/>
              </a:spcAft>
              <a:buSzPts val="1200"/>
              <a:buFont typeface="Times New Roman"/>
              <a:buAutoNum type="arabicPeriod"/>
            </a:pPr>
            <a:r>
              <a:rPr lang="en-US" sz="1200">
                <a:latin typeface="Times New Roman"/>
                <a:ea typeface="Times New Roman"/>
                <a:cs typeface="Times New Roman"/>
                <a:sym typeface="Times New Roman"/>
              </a:rPr>
              <a:t>Remove the material left over in the previous step by filing operation to get the desire geometry of the part.</a:t>
            </a:r>
            <a:endParaRPr sz="1200">
              <a:latin typeface="Times New Roman"/>
              <a:ea typeface="Times New Roman"/>
              <a:cs typeface="Times New Roman"/>
              <a:sym typeface="Times New Roman"/>
            </a:endParaRPr>
          </a:p>
          <a:p>
            <a:pPr indent="-227964" lvl="0" marL="1102995" rtl="0" algn="l">
              <a:lnSpc>
                <a:spcPct val="100000"/>
              </a:lnSpc>
              <a:spcBef>
                <a:spcPts val="470"/>
              </a:spcBef>
              <a:spcAft>
                <a:spcPts val="0"/>
              </a:spcAft>
              <a:buSzPts val="1200"/>
              <a:buFont typeface="Times New Roman"/>
              <a:buAutoNum type="arabicPeriod"/>
            </a:pPr>
            <a:r>
              <a:rPr lang="en-US" sz="1200">
                <a:latin typeface="Times New Roman"/>
                <a:ea typeface="Times New Roman"/>
                <a:cs typeface="Times New Roman"/>
                <a:sym typeface="Times New Roman"/>
              </a:rPr>
              <a:t>Repeat the above procedure on the remaining parts.</a:t>
            </a:r>
            <a:endParaRPr sz="1200">
              <a:latin typeface="Times New Roman"/>
              <a:ea typeface="Times New Roman"/>
              <a:cs typeface="Times New Roman"/>
              <a:sym typeface="Times New Roman"/>
            </a:endParaRPr>
          </a:p>
        </p:txBody>
      </p:sp>
      <p:sp>
        <p:nvSpPr>
          <p:cNvPr id="516" name="Google Shape;516;p46"/>
          <p:cNvSpPr txBox="1"/>
          <p:nvPr/>
        </p:nvSpPr>
        <p:spPr>
          <a:xfrm>
            <a:off x="701588" y="6955966"/>
            <a:ext cx="4883107" cy="166712"/>
          </a:xfrm>
          <a:prstGeom prst="rect">
            <a:avLst/>
          </a:prstGeom>
          <a:noFill/>
          <a:ln>
            <a:noFill/>
          </a:ln>
        </p:spPr>
        <p:txBody>
          <a:bodyPr anchorCtr="0" anchor="t" bIns="0" lIns="0" spcFirstLastPara="1" rIns="0" wrap="square" tIns="0">
            <a:spAutoFit/>
          </a:bodyPr>
          <a:lstStyle/>
          <a:p>
            <a:pPr indent="0" lvl="0" marL="12700" rtl="0" algn="l">
              <a:lnSpc>
                <a:spcPct val="118636"/>
              </a:lnSpc>
              <a:spcBef>
                <a:spcPts val="0"/>
              </a:spcBef>
              <a:spcAft>
                <a:spcPts val="0"/>
              </a:spcAft>
              <a:buNone/>
            </a:pPr>
            <a:r>
              <a:rPr lang="en-US" sz="1100">
                <a:latin typeface="Times New Roman"/>
                <a:ea typeface="Times New Roman"/>
                <a:cs typeface="Times New Roman"/>
                <a:sym typeface="Times New Roman"/>
              </a:rPr>
              <a:t>[Department of Mechanical Engineering B.I.E.T., Davangere]</a:t>
            </a:r>
            <a:endParaRPr sz="1100">
              <a:latin typeface="Times New Roman"/>
              <a:ea typeface="Times New Roman"/>
              <a:cs typeface="Times New Roman"/>
              <a:sym typeface="Times New Roman"/>
            </a:endParaRPr>
          </a:p>
        </p:txBody>
      </p:sp>
      <p:sp>
        <p:nvSpPr>
          <p:cNvPr id="517" name="Google Shape;517;p46"/>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p>
            <a:pPr indent="0" lvl="0" marL="12700" rtl="0" algn="l">
              <a:lnSpc>
                <a:spcPct val="119545"/>
              </a:lnSpc>
              <a:spcBef>
                <a:spcPts val="0"/>
              </a:spcBef>
              <a:spcAft>
                <a:spcPts val="0"/>
              </a:spcAft>
              <a:buNone/>
            </a:pPr>
            <a:r>
              <a:rPr lang="en-US"/>
              <a:t>Page 39</a:t>
            </a:r>
            <a:endParaRPr/>
          </a:p>
        </p:txBody>
      </p:sp>
      <p:sp>
        <p:nvSpPr>
          <p:cNvPr id="518" name="Google Shape;518;p46"/>
          <p:cNvSpPr txBox="1"/>
          <p:nvPr/>
        </p:nvSpPr>
        <p:spPr>
          <a:xfrm>
            <a:off x="701588" y="4714637"/>
            <a:ext cx="4454938" cy="515526"/>
          </a:xfrm>
          <a:prstGeom prst="rect">
            <a:avLst/>
          </a:prstGeom>
          <a:noFill/>
          <a:ln>
            <a:noFill/>
          </a:ln>
        </p:spPr>
        <p:txBody>
          <a:bodyPr anchorCtr="0" anchor="t" bIns="0" lIns="0" spcFirstLastPara="1" rIns="0" wrap="square" tIns="81275">
            <a:spAutoFit/>
          </a:bodyPr>
          <a:lstStyle/>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RESULT:</a:t>
            </a:r>
            <a:endParaRPr sz="1200">
              <a:latin typeface="Times New Roman"/>
              <a:ea typeface="Times New Roman"/>
              <a:cs typeface="Times New Roman"/>
              <a:sym typeface="Times New Roman"/>
            </a:endParaRPr>
          </a:p>
          <a:p>
            <a:pPr indent="0" lvl="0" marL="875030" rtl="0" algn="l">
              <a:lnSpc>
                <a:spcPct val="100000"/>
              </a:lnSpc>
              <a:spcBef>
                <a:spcPts val="540"/>
              </a:spcBef>
              <a:spcAft>
                <a:spcPts val="0"/>
              </a:spcAft>
              <a:buNone/>
            </a:pPr>
            <a:r>
              <a:rPr lang="en-US" sz="1200">
                <a:latin typeface="Times New Roman"/>
                <a:ea typeface="Times New Roman"/>
                <a:cs typeface="Times New Roman"/>
                <a:sym typeface="Times New Roman"/>
              </a:rPr>
              <a:t>The desired fitting model is obtained.</a:t>
            </a:r>
            <a:endParaRPr sz="1200">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22" name="Shape 522"/>
        <p:cNvGrpSpPr/>
        <p:nvPr/>
      </p:nvGrpSpPr>
      <p:grpSpPr>
        <a:xfrm>
          <a:off x="0" y="0"/>
          <a:ext cx="0" cy="0"/>
          <a:chOff x="0" y="0"/>
          <a:chExt cx="0" cy="0"/>
        </a:xfrm>
      </p:grpSpPr>
      <p:sp>
        <p:nvSpPr>
          <p:cNvPr id="523" name="Google Shape;523;p47"/>
          <p:cNvSpPr/>
          <p:nvPr/>
        </p:nvSpPr>
        <p:spPr>
          <a:xfrm>
            <a:off x="693869" y="472120"/>
            <a:ext cx="10004983" cy="26054"/>
          </a:xfrm>
          <a:custGeom>
            <a:rect b="b" l="l" r="r" t="t"/>
            <a:pathLst>
              <a:path extrusionOk="0" h="36829" w="7077709">
                <a:moveTo>
                  <a:pt x="7077151" y="36576"/>
                </a:moveTo>
                <a:lnTo>
                  <a:pt x="0" y="36576"/>
                </a:lnTo>
                <a:lnTo>
                  <a:pt x="0" y="0"/>
                </a:lnTo>
                <a:lnTo>
                  <a:pt x="7077151" y="0"/>
                </a:lnTo>
                <a:lnTo>
                  <a:pt x="7077151" y="36576"/>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24" name="Google Shape;524;p47"/>
          <p:cNvSpPr txBox="1"/>
          <p:nvPr/>
        </p:nvSpPr>
        <p:spPr>
          <a:xfrm>
            <a:off x="675017" y="310585"/>
            <a:ext cx="10040888"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u="sng">
                <a:latin typeface="Times New Roman"/>
                <a:ea typeface="Times New Roman"/>
                <a:cs typeface="Times New Roman"/>
                <a:sym typeface="Times New Roman"/>
              </a:rPr>
              <a:t> Workshop and Machine shop practice [18MEL38A/48A]	</a:t>
            </a:r>
            <a:endParaRPr sz="1200">
              <a:latin typeface="Times New Roman"/>
              <a:ea typeface="Times New Roman"/>
              <a:cs typeface="Times New Roman"/>
              <a:sym typeface="Times New Roman"/>
            </a:endParaRPr>
          </a:p>
        </p:txBody>
      </p:sp>
      <p:sp>
        <p:nvSpPr>
          <p:cNvPr id="525" name="Google Shape;525;p47"/>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nvGrpSpPr>
          <p:cNvPr id="526" name="Google Shape;526;p47"/>
          <p:cNvGrpSpPr/>
          <p:nvPr/>
        </p:nvGrpSpPr>
        <p:grpSpPr>
          <a:xfrm>
            <a:off x="1144478" y="1418679"/>
            <a:ext cx="5523117" cy="4261662"/>
            <a:chOff x="809625" y="2005431"/>
            <a:chExt cx="3907155" cy="6024245"/>
          </a:xfrm>
        </p:grpSpPr>
        <p:sp>
          <p:nvSpPr>
            <p:cNvPr id="527" name="Google Shape;527;p47"/>
            <p:cNvSpPr/>
            <p:nvPr/>
          </p:nvSpPr>
          <p:spPr>
            <a:xfrm>
              <a:off x="1423047" y="4485525"/>
              <a:ext cx="2529840" cy="2419350"/>
            </a:xfrm>
            <a:custGeom>
              <a:rect b="b" l="l" r="r" t="t"/>
              <a:pathLst>
                <a:path extrusionOk="0" h="2419350" w="2529840">
                  <a:moveTo>
                    <a:pt x="2529814" y="607910"/>
                  </a:moveTo>
                  <a:lnTo>
                    <a:pt x="2522842" y="607910"/>
                  </a:lnTo>
                  <a:lnTo>
                    <a:pt x="2522842" y="11010"/>
                  </a:lnTo>
                  <a:lnTo>
                    <a:pt x="2515222" y="11010"/>
                  </a:lnTo>
                  <a:lnTo>
                    <a:pt x="2515222" y="598411"/>
                  </a:lnTo>
                  <a:lnTo>
                    <a:pt x="2503170" y="598411"/>
                  </a:lnTo>
                  <a:lnTo>
                    <a:pt x="2503170" y="625043"/>
                  </a:lnTo>
                  <a:lnTo>
                    <a:pt x="2503170" y="1393431"/>
                  </a:lnTo>
                  <a:lnTo>
                    <a:pt x="1630667" y="1393431"/>
                  </a:lnTo>
                  <a:lnTo>
                    <a:pt x="1630667" y="1406740"/>
                  </a:lnTo>
                  <a:lnTo>
                    <a:pt x="1617510" y="1408772"/>
                  </a:lnTo>
                  <a:lnTo>
                    <a:pt x="1769440" y="2392286"/>
                  </a:lnTo>
                  <a:lnTo>
                    <a:pt x="760361" y="2392286"/>
                  </a:lnTo>
                  <a:lnTo>
                    <a:pt x="912304" y="1408772"/>
                  </a:lnTo>
                  <a:lnTo>
                    <a:pt x="899147" y="1406740"/>
                  </a:lnTo>
                  <a:lnTo>
                    <a:pt x="899147" y="1393431"/>
                  </a:lnTo>
                  <a:lnTo>
                    <a:pt x="26644" y="1393431"/>
                  </a:lnTo>
                  <a:lnTo>
                    <a:pt x="26644" y="625043"/>
                  </a:lnTo>
                  <a:lnTo>
                    <a:pt x="640067" y="625043"/>
                  </a:lnTo>
                  <a:lnTo>
                    <a:pt x="640067" y="612305"/>
                  </a:lnTo>
                  <a:lnTo>
                    <a:pt x="653961" y="613575"/>
                  </a:lnTo>
                  <a:lnTo>
                    <a:pt x="663270" y="511657"/>
                  </a:lnTo>
                  <a:lnTo>
                    <a:pt x="663371" y="510578"/>
                  </a:lnTo>
                  <a:lnTo>
                    <a:pt x="663092" y="511657"/>
                  </a:lnTo>
                  <a:lnTo>
                    <a:pt x="663486" y="509435"/>
                  </a:lnTo>
                  <a:lnTo>
                    <a:pt x="663371" y="510578"/>
                  </a:lnTo>
                  <a:lnTo>
                    <a:pt x="663676" y="509435"/>
                  </a:lnTo>
                  <a:lnTo>
                    <a:pt x="689762" y="411962"/>
                  </a:lnTo>
                  <a:lnTo>
                    <a:pt x="686168" y="411010"/>
                  </a:lnTo>
                  <a:lnTo>
                    <a:pt x="734415" y="318808"/>
                  </a:lnTo>
                  <a:lnTo>
                    <a:pt x="731469" y="317271"/>
                  </a:lnTo>
                  <a:lnTo>
                    <a:pt x="796582" y="234518"/>
                  </a:lnTo>
                  <a:lnTo>
                    <a:pt x="794334" y="232765"/>
                  </a:lnTo>
                  <a:lnTo>
                    <a:pt x="872528" y="161848"/>
                  </a:lnTo>
                  <a:lnTo>
                    <a:pt x="871181" y="160375"/>
                  </a:lnTo>
                  <a:lnTo>
                    <a:pt x="961136" y="107594"/>
                  </a:lnTo>
                  <a:lnTo>
                    <a:pt x="960208" y="106032"/>
                  </a:lnTo>
                  <a:lnTo>
                    <a:pt x="1059688" y="59931"/>
                  </a:lnTo>
                  <a:lnTo>
                    <a:pt x="1059345" y="59220"/>
                  </a:lnTo>
                  <a:lnTo>
                    <a:pt x="1161948" y="34759"/>
                  </a:lnTo>
                  <a:lnTo>
                    <a:pt x="1250302" y="34721"/>
                  </a:lnTo>
                  <a:lnTo>
                    <a:pt x="1280782" y="34721"/>
                  </a:lnTo>
                  <a:lnTo>
                    <a:pt x="1369136" y="34721"/>
                  </a:lnTo>
                  <a:lnTo>
                    <a:pt x="1478356" y="60794"/>
                  </a:lnTo>
                  <a:lnTo>
                    <a:pt x="1478686" y="59359"/>
                  </a:lnTo>
                  <a:lnTo>
                    <a:pt x="1570469" y="107873"/>
                  </a:lnTo>
                  <a:lnTo>
                    <a:pt x="1571091" y="106692"/>
                  </a:lnTo>
                  <a:lnTo>
                    <a:pt x="1657896" y="161683"/>
                  </a:lnTo>
                  <a:lnTo>
                    <a:pt x="1731035" y="231406"/>
                  </a:lnTo>
                  <a:lnTo>
                    <a:pt x="1793049" y="314286"/>
                  </a:lnTo>
                  <a:lnTo>
                    <a:pt x="1792097" y="314756"/>
                  </a:lnTo>
                  <a:lnTo>
                    <a:pt x="1841614" y="414451"/>
                  </a:lnTo>
                  <a:lnTo>
                    <a:pt x="1842401" y="414070"/>
                  </a:lnTo>
                  <a:lnTo>
                    <a:pt x="1867738" y="510679"/>
                  </a:lnTo>
                  <a:lnTo>
                    <a:pt x="1867738" y="626325"/>
                  </a:lnTo>
                  <a:lnTo>
                    <a:pt x="1904136" y="626325"/>
                  </a:lnTo>
                  <a:lnTo>
                    <a:pt x="1904136" y="625043"/>
                  </a:lnTo>
                  <a:lnTo>
                    <a:pt x="2503170" y="625043"/>
                  </a:lnTo>
                  <a:lnTo>
                    <a:pt x="2503170" y="598411"/>
                  </a:lnTo>
                  <a:lnTo>
                    <a:pt x="1904136" y="598411"/>
                  </a:lnTo>
                  <a:lnTo>
                    <a:pt x="1904136" y="490435"/>
                  </a:lnTo>
                  <a:lnTo>
                    <a:pt x="1889950" y="490435"/>
                  </a:lnTo>
                  <a:lnTo>
                    <a:pt x="1866430" y="400697"/>
                  </a:lnTo>
                  <a:lnTo>
                    <a:pt x="1864741" y="401142"/>
                  </a:lnTo>
                  <a:lnTo>
                    <a:pt x="1817433" y="305930"/>
                  </a:lnTo>
                  <a:lnTo>
                    <a:pt x="1819135" y="304660"/>
                  </a:lnTo>
                  <a:lnTo>
                    <a:pt x="1753654" y="217170"/>
                  </a:lnTo>
                  <a:lnTo>
                    <a:pt x="1754162" y="216636"/>
                  </a:lnTo>
                  <a:lnTo>
                    <a:pt x="1674583" y="140779"/>
                  </a:lnTo>
                  <a:lnTo>
                    <a:pt x="1674406" y="140601"/>
                  </a:lnTo>
                  <a:lnTo>
                    <a:pt x="1672247" y="138531"/>
                  </a:lnTo>
                  <a:lnTo>
                    <a:pt x="1671828" y="138976"/>
                  </a:lnTo>
                  <a:lnTo>
                    <a:pt x="1579372" y="80403"/>
                  </a:lnTo>
                  <a:lnTo>
                    <a:pt x="1578394" y="81940"/>
                  </a:lnTo>
                  <a:lnTo>
                    <a:pt x="1483220" y="31623"/>
                  </a:lnTo>
                  <a:lnTo>
                    <a:pt x="1481823" y="34251"/>
                  </a:lnTo>
                  <a:lnTo>
                    <a:pt x="1390002" y="12357"/>
                  </a:lnTo>
                  <a:lnTo>
                    <a:pt x="1390002" y="0"/>
                  </a:lnTo>
                  <a:lnTo>
                    <a:pt x="1280782" y="0"/>
                  </a:lnTo>
                  <a:lnTo>
                    <a:pt x="1250302" y="0"/>
                  </a:lnTo>
                  <a:lnTo>
                    <a:pt x="1141082" y="0"/>
                  </a:lnTo>
                  <a:lnTo>
                    <a:pt x="1141082" y="12357"/>
                  </a:lnTo>
                  <a:lnTo>
                    <a:pt x="1046556" y="34886"/>
                  </a:lnTo>
                  <a:lnTo>
                    <a:pt x="1046924" y="36487"/>
                  </a:lnTo>
                  <a:lnTo>
                    <a:pt x="944346" y="84023"/>
                  </a:lnTo>
                  <a:lnTo>
                    <a:pt x="945261" y="86017"/>
                  </a:lnTo>
                  <a:lnTo>
                    <a:pt x="852398" y="140500"/>
                  </a:lnTo>
                  <a:lnTo>
                    <a:pt x="853795" y="142887"/>
                  </a:lnTo>
                  <a:lnTo>
                    <a:pt x="772718" y="216420"/>
                  </a:lnTo>
                  <a:lnTo>
                    <a:pt x="774966" y="218909"/>
                  </a:lnTo>
                  <a:lnTo>
                    <a:pt x="707707" y="304406"/>
                  </a:lnTo>
                  <a:lnTo>
                    <a:pt x="710666" y="306743"/>
                  </a:lnTo>
                  <a:lnTo>
                    <a:pt x="660654" y="402348"/>
                  </a:lnTo>
                  <a:lnTo>
                    <a:pt x="667791" y="406095"/>
                  </a:lnTo>
                  <a:lnTo>
                    <a:pt x="664032" y="405079"/>
                  </a:lnTo>
                  <a:lnTo>
                    <a:pt x="637362" y="504774"/>
                  </a:lnTo>
                  <a:lnTo>
                    <a:pt x="636968" y="507009"/>
                  </a:lnTo>
                  <a:lnTo>
                    <a:pt x="628599" y="598411"/>
                  </a:lnTo>
                  <a:lnTo>
                    <a:pt x="13322" y="598411"/>
                  </a:lnTo>
                  <a:lnTo>
                    <a:pt x="13322" y="607910"/>
                  </a:lnTo>
                  <a:lnTo>
                    <a:pt x="0" y="607910"/>
                  </a:lnTo>
                  <a:lnTo>
                    <a:pt x="0" y="1406740"/>
                  </a:lnTo>
                  <a:lnTo>
                    <a:pt x="8877" y="1406740"/>
                  </a:lnTo>
                  <a:lnTo>
                    <a:pt x="8877" y="1420063"/>
                  </a:lnTo>
                  <a:lnTo>
                    <a:pt x="883615" y="1420063"/>
                  </a:lnTo>
                  <a:lnTo>
                    <a:pt x="731685" y="2403564"/>
                  </a:lnTo>
                  <a:lnTo>
                    <a:pt x="744842" y="2405596"/>
                  </a:lnTo>
                  <a:lnTo>
                    <a:pt x="744842" y="2418918"/>
                  </a:lnTo>
                  <a:lnTo>
                    <a:pt x="1784972" y="2418918"/>
                  </a:lnTo>
                  <a:lnTo>
                    <a:pt x="1784972" y="2405596"/>
                  </a:lnTo>
                  <a:lnTo>
                    <a:pt x="1798129" y="2403564"/>
                  </a:lnTo>
                  <a:lnTo>
                    <a:pt x="1646186" y="1420063"/>
                  </a:lnTo>
                  <a:lnTo>
                    <a:pt x="2515222" y="1420063"/>
                  </a:lnTo>
                  <a:lnTo>
                    <a:pt x="2515222" y="2408771"/>
                  </a:lnTo>
                  <a:lnTo>
                    <a:pt x="2522842" y="2408771"/>
                  </a:lnTo>
                  <a:lnTo>
                    <a:pt x="2522842" y="1406740"/>
                  </a:lnTo>
                  <a:lnTo>
                    <a:pt x="2529814" y="1406740"/>
                  </a:lnTo>
                  <a:lnTo>
                    <a:pt x="2529814" y="60791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28" name="Google Shape;528;p47"/>
            <p:cNvPicPr preferRelativeResize="0"/>
            <p:nvPr/>
          </p:nvPicPr>
          <p:blipFill rotWithShape="1">
            <a:blip r:embed="rId3">
              <a:alphaModFix/>
            </a:blip>
            <a:srcRect b="0" l="0" r="0" t="0"/>
            <a:stretch/>
          </p:blipFill>
          <p:spPr>
            <a:xfrm>
              <a:off x="2156460" y="7906512"/>
              <a:ext cx="199644" cy="74675"/>
            </a:xfrm>
            <a:prstGeom prst="rect">
              <a:avLst/>
            </a:prstGeom>
            <a:noFill/>
            <a:ln>
              <a:noFill/>
            </a:ln>
          </p:spPr>
        </p:pic>
        <p:sp>
          <p:nvSpPr>
            <p:cNvPr id="529" name="Google Shape;529;p47"/>
            <p:cNvSpPr/>
            <p:nvPr/>
          </p:nvSpPr>
          <p:spPr>
            <a:xfrm>
              <a:off x="2161717" y="6891756"/>
              <a:ext cx="13970" cy="1137920"/>
            </a:xfrm>
            <a:custGeom>
              <a:rect b="b" l="l" r="r" t="t"/>
              <a:pathLst>
                <a:path extrusionOk="0" h="1137920" w="13969">
                  <a:moveTo>
                    <a:pt x="13614" y="1137920"/>
                  </a:moveTo>
                  <a:lnTo>
                    <a:pt x="0" y="1137920"/>
                  </a:lnTo>
                  <a:lnTo>
                    <a:pt x="0" y="0"/>
                  </a:lnTo>
                  <a:lnTo>
                    <a:pt x="13614" y="0"/>
                  </a:lnTo>
                  <a:lnTo>
                    <a:pt x="13614" y="113792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30" name="Google Shape;530;p47"/>
            <p:cNvPicPr preferRelativeResize="0"/>
            <p:nvPr/>
          </p:nvPicPr>
          <p:blipFill rotWithShape="1">
            <a:blip r:embed="rId4">
              <a:alphaModFix/>
            </a:blip>
            <a:srcRect b="0" l="0" r="0" t="0"/>
            <a:stretch/>
          </p:blipFill>
          <p:spPr>
            <a:xfrm>
              <a:off x="3015995" y="7906512"/>
              <a:ext cx="199644" cy="74675"/>
            </a:xfrm>
            <a:prstGeom prst="rect">
              <a:avLst/>
            </a:prstGeom>
            <a:noFill/>
            <a:ln>
              <a:noFill/>
            </a:ln>
          </p:spPr>
        </p:pic>
        <p:sp>
          <p:nvSpPr>
            <p:cNvPr id="531" name="Google Shape;531;p47"/>
            <p:cNvSpPr/>
            <p:nvPr/>
          </p:nvSpPr>
          <p:spPr>
            <a:xfrm>
              <a:off x="2167890" y="6891756"/>
              <a:ext cx="1047115" cy="1137920"/>
            </a:xfrm>
            <a:custGeom>
              <a:rect b="b" l="l" r="r" t="t"/>
              <a:pathLst>
                <a:path extrusionOk="0" h="1137920" w="1047114">
                  <a:moveTo>
                    <a:pt x="1046784" y="0"/>
                  </a:moveTo>
                  <a:lnTo>
                    <a:pt x="1033475" y="0"/>
                  </a:lnTo>
                  <a:lnTo>
                    <a:pt x="1033475" y="1044905"/>
                  </a:lnTo>
                  <a:lnTo>
                    <a:pt x="0" y="1044905"/>
                  </a:lnTo>
                  <a:lnTo>
                    <a:pt x="0" y="1058227"/>
                  </a:lnTo>
                  <a:lnTo>
                    <a:pt x="1033475" y="1058227"/>
                  </a:lnTo>
                  <a:lnTo>
                    <a:pt x="1033475" y="1137920"/>
                  </a:lnTo>
                  <a:lnTo>
                    <a:pt x="1046784" y="1137920"/>
                  </a:lnTo>
                  <a:lnTo>
                    <a:pt x="1046784"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32" name="Google Shape;532;p47"/>
            <p:cNvPicPr preferRelativeResize="0"/>
            <p:nvPr/>
          </p:nvPicPr>
          <p:blipFill rotWithShape="1">
            <a:blip r:embed="rId5">
              <a:alphaModFix/>
            </a:blip>
            <a:srcRect b="0" l="0" r="0" t="0"/>
            <a:stretch/>
          </p:blipFill>
          <p:spPr>
            <a:xfrm>
              <a:off x="4523232" y="6702551"/>
              <a:ext cx="73151" cy="196596"/>
            </a:xfrm>
            <a:prstGeom prst="rect">
              <a:avLst/>
            </a:prstGeom>
            <a:noFill/>
            <a:ln>
              <a:noFill/>
            </a:ln>
          </p:spPr>
        </p:pic>
        <p:sp>
          <p:nvSpPr>
            <p:cNvPr id="533" name="Google Shape;533;p47"/>
            <p:cNvSpPr/>
            <p:nvPr/>
          </p:nvSpPr>
          <p:spPr>
            <a:xfrm>
              <a:off x="2691129" y="6885254"/>
              <a:ext cx="1962150" cy="13335"/>
            </a:xfrm>
            <a:custGeom>
              <a:rect b="b" l="l" r="r" t="t"/>
              <a:pathLst>
                <a:path extrusionOk="0" h="13334" w="1962150">
                  <a:moveTo>
                    <a:pt x="1962149" y="13017"/>
                  </a:moveTo>
                  <a:lnTo>
                    <a:pt x="0" y="13017"/>
                  </a:lnTo>
                  <a:lnTo>
                    <a:pt x="0" y="0"/>
                  </a:lnTo>
                  <a:lnTo>
                    <a:pt x="1962149" y="0"/>
                  </a:lnTo>
                  <a:lnTo>
                    <a:pt x="1962149" y="13017"/>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34" name="Google Shape;534;p47"/>
            <p:cNvPicPr preferRelativeResize="0"/>
            <p:nvPr/>
          </p:nvPicPr>
          <p:blipFill rotWithShape="1">
            <a:blip r:embed="rId6">
              <a:alphaModFix/>
            </a:blip>
            <a:srcRect b="0" l="0" r="0" t="0"/>
            <a:stretch/>
          </p:blipFill>
          <p:spPr>
            <a:xfrm>
              <a:off x="4523232" y="5881116"/>
              <a:ext cx="73151" cy="192024"/>
            </a:xfrm>
            <a:prstGeom prst="rect">
              <a:avLst/>
            </a:prstGeom>
            <a:noFill/>
            <a:ln>
              <a:noFill/>
            </a:ln>
          </p:spPr>
        </p:pic>
        <p:sp>
          <p:nvSpPr>
            <p:cNvPr id="535" name="Google Shape;535;p47"/>
            <p:cNvSpPr/>
            <p:nvPr/>
          </p:nvSpPr>
          <p:spPr>
            <a:xfrm>
              <a:off x="3053715" y="5886246"/>
              <a:ext cx="1598930" cy="1005840"/>
            </a:xfrm>
            <a:custGeom>
              <a:rect b="b" l="l" r="r" t="t"/>
              <a:pathLst>
                <a:path extrusionOk="0" h="1005840" w="1598929">
                  <a:moveTo>
                    <a:pt x="1598930" y="0"/>
                  </a:moveTo>
                  <a:lnTo>
                    <a:pt x="0" y="0"/>
                  </a:lnTo>
                  <a:lnTo>
                    <a:pt x="0" y="13322"/>
                  </a:lnTo>
                  <a:lnTo>
                    <a:pt x="1501470" y="13322"/>
                  </a:lnTo>
                  <a:lnTo>
                    <a:pt x="1501470" y="1005509"/>
                  </a:lnTo>
                  <a:lnTo>
                    <a:pt x="1514779" y="1005509"/>
                  </a:lnTo>
                  <a:lnTo>
                    <a:pt x="1514779" y="13322"/>
                  </a:lnTo>
                  <a:lnTo>
                    <a:pt x="1598930" y="13322"/>
                  </a:lnTo>
                  <a:lnTo>
                    <a:pt x="159893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36" name="Google Shape;536;p47"/>
            <p:cNvPicPr preferRelativeResize="0"/>
            <p:nvPr/>
          </p:nvPicPr>
          <p:blipFill rotWithShape="1">
            <a:blip r:embed="rId7">
              <a:alphaModFix/>
            </a:blip>
            <a:srcRect b="0" l="0" r="0" t="0"/>
            <a:stretch/>
          </p:blipFill>
          <p:spPr>
            <a:xfrm>
              <a:off x="867156" y="5707380"/>
              <a:ext cx="77724" cy="192024"/>
            </a:xfrm>
            <a:prstGeom prst="rect">
              <a:avLst/>
            </a:prstGeom>
            <a:noFill/>
            <a:ln>
              <a:noFill/>
            </a:ln>
          </p:spPr>
        </p:pic>
        <p:sp>
          <p:nvSpPr>
            <p:cNvPr id="537" name="Google Shape;537;p47"/>
            <p:cNvSpPr/>
            <p:nvPr/>
          </p:nvSpPr>
          <p:spPr>
            <a:xfrm>
              <a:off x="809625" y="5886399"/>
              <a:ext cx="627380" cy="13335"/>
            </a:xfrm>
            <a:custGeom>
              <a:rect b="b" l="l" r="r" t="t"/>
              <a:pathLst>
                <a:path extrusionOk="0" h="13335" w="627380">
                  <a:moveTo>
                    <a:pt x="627380" y="13017"/>
                  </a:moveTo>
                  <a:lnTo>
                    <a:pt x="0" y="13017"/>
                  </a:lnTo>
                  <a:lnTo>
                    <a:pt x="0" y="0"/>
                  </a:lnTo>
                  <a:lnTo>
                    <a:pt x="627380" y="0"/>
                  </a:lnTo>
                  <a:lnTo>
                    <a:pt x="627380" y="13017"/>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38" name="Google Shape;538;p47"/>
            <p:cNvPicPr preferRelativeResize="0"/>
            <p:nvPr/>
          </p:nvPicPr>
          <p:blipFill rotWithShape="1">
            <a:blip r:embed="rId8">
              <a:alphaModFix/>
            </a:blip>
            <a:srcRect b="0" l="0" r="0" t="0"/>
            <a:stretch/>
          </p:blipFill>
          <p:spPr>
            <a:xfrm>
              <a:off x="861060" y="5087111"/>
              <a:ext cx="82296" cy="192024"/>
            </a:xfrm>
            <a:prstGeom prst="rect">
              <a:avLst/>
            </a:prstGeom>
            <a:noFill/>
            <a:ln>
              <a:noFill/>
            </a:ln>
          </p:spPr>
        </p:pic>
        <p:sp>
          <p:nvSpPr>
            <p:cNvPr id="539" name="Google Shape;539;p47"/>
            <p:cNvSpPr/>
            <p:nvPr/>
          </p:nvSpPr>
          <p:spPr>
            <a:xfrm>
              <a:off x="809625" y="4935232"/>
              <a:ext cx="2487295" cy="958215"/>
            </a:xfrm>
            <a:custGeom>
              <a:rect b="b" l="l" r="r" t="t"/>
              <a:pathLst>
                <a:path extrusionOk="0" h="958214" w="2487295">
                  <a:moveTo>
                    <a:pt x="627380" y="155994"/>
                  </a:moveTo>
                  <a:lnTo>
                    <a:pt x="0" y="155994"/>
                  </a:lnTo>
                  <a:lnTo>
                    <a:pt x="0" y="169316"/>
                  </a:lnTo>
                  <a:lnTo>
                    <a:pt x="89230" y="169316"/>
                  </a:lnTo>
                  <a:lnTo>
                    <a:pt x="89230" y="957668"/>
                  </a:lnTo>
                  <a:lnTo>
                    <a:pt x="102539" y="957668"/>
                  </a:lnTo>
                  <a:lnTo>
                    <a:pt x="102539" y="169316"/>
                  </a:lnTo>
                  <a:lnTo>
                    <a:pt x="627380" y="169316"/>
                  </a:lnTo>
                  <a:lnTo>
                    <a:pt x="627380" y="155994"/>
                  </a:lnTo>
                  <a:close/>
                </a:path>
                <a:path extrusionOk="0" h="958214" w="2487295">
                  <a:moveTo>
                    <a:pt x="2487053" y="12890"/>
                  </a:moveTo>
                  <a:lnTo>
                    <a:pt x="2483726" y="0"/>
                  </a:lnTo>
                  <a:lnTo>
                    <a:pt x="1879841" y="156210"/>
                  </a:lnTo>
                  <a:lnTo>
                    <a:pt x="1883168" y="169100"/>
                  </a:lnTo>
                  <a:lnTo>
                    <a:pt x="2487053" y="1289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40" name="Google Shape;540;p47"/>
            <p:cNvPicPr preferRelativeResize="0"/>
            <p:nvPr/>
          </p:nvPicPr>
          <p:blipFill rotWithShape="1">
            <a:blip r:embed="rId9">
              <a:alphaModFix/>
            </a:blip>
            <a:srcRect b="0" l="0" r="0" t="0"/>
            <a:stretch/>
          </p:blipFill>
          <p:spPr>
            <a:xfrm>
              <a:off x="3096767" y="4930140"/>
              <a:ext cx="204216" cy="91439"/>
            </a:xfrm>
            <a:prstGeom prst="rect">
              <a:avLst/>
            </a:prstGeom>
            <a:noFill/>
            <a:ln>
              <a:noFill/>
            </a:ln>
          </p:spPr>
        </p:pic>
        <p:pic>
          <p:nvPicPr>
            <p:cNvPr id="541" name="Google Shape;541;p47"/>
            <p:cNvPicPr preferRelativeResize="0"/>
            <p:nvPr/>
          </p:nvPicPr>
          <p:blipFill rotWithShape="1">
            <a:blip r:embed="rId10">
              <a:alphaModFix/>
            </a:blip>
            <a:srcRect b="0" l="0" r="0" t="0"/>
            <a:stretch/>
          </p:blipFill>
          <p:spPr>
            <a:xfrm>
              <a:off x="1424940" y="7636763"/>
              <a:ext cx="204215" cy="70104"/>
            </a:xfrm>
            <a:prstGeom prst="rect">
              <a:avLst/>
            </a:prstGeom>
            <a:noFill/>
            <a:ln>
              <a:noFill/>
            </a:ln>
          </p:spPr>
        </p:pic>
        <p:pic>
          <p:nvPicPr>
            <p:cNvPr id="542" name="Google Shape;542;p47"/>
            <p:cNvPicPr preferRelativeResize="0"/>
            <p:nvPr/>
          </p:nvPicPr>
          <p:blipFill rotWithShape="1">
            <a:blip r:embed="rId11">
              <a:alphaModFix/>
            </a:blip>
            <a:srcRect b="0" l="0" r="0" t="0"/>
            <a:stretch/>
          </p:blipFill>
          <p:spPr>
            <a:xfrm>
              <a:off x="2129027" y="7636763"/>
              <a:ext cx="199644" cy="70104"/>
            </a:xfrm>
            <a:prstGeom prst="rect">
              <a:avLst/>
            </a:prstGeom>
            <a:noFill/>
            <a:ln>
              <a:noFill/>
            </a:ln>
          </p:spPr>
        </p:pic>
        <p:sp>
          <p:nvSpPr>
            <p:cNvPr id="543" name="Google Shape;543;p47"/>
            <p:cNvSpPr/>
            <p:nvPr/>
          </p:nvSpPr>
          <p:spPr>
            <a:xfrm>
              <a:off x="1429715" y="5892901"/>
              <a:ext cx="899160" cy="1867535"/>
            </a:xfrm>
            <a:custGeom>
              <a:rect b="b" l="l" r="r" t="t"/>
              <a:pathLst>
                <a:path extrusionOk="0" h="1867534" w="899160">
                  <a:moveTo>
                    <a:pt x="899134" y="0"/>
                  </a:moveTo>
                  <a:lnTo>
                    <a:pt x="885825" y="0"/>
                  </a:lnTo>
                  <a:lnTo>
                    <a:pt x="885825" y="1774520"/>
                  </a:lnTo>
                  <a:lnTo>
                    <a:pt x="13309" y="1774520"/>
                  </a:lnTo>
                  <a:lnTo>
                    <a:pt x="13309" y="0"/>
                  </a:lnTo>
                  <a:lnTo>
                    <a:pt x="0" y="0"/>
                  </a:lnTo>
                  <a:lnTo>
                    <a:pt x="0" y="1867535"/>
                  </a:lnTo>
                  <a:lnTo>
                    <a:pt x="13309" y="1867535"/>
                  </a:lnTo>
                  <a:lnTo>
                    <a:pt x="13309" y="1787842"/>
                  </a:lnTo>
                  <a:lnTo>
                    <a:pt x="885825" y="1787842"/>
                  </a:lnTo>
                  <a:lnTo>
                    <a:pt x="885825" y="1867535"/>
                  </a:lnTo>
                  <a:lnTo>
                    <a:pt x="899134" y="1867535"/>
                  </a:lnTo>
                  <a:lnTo>
                    <a:pt x="899134"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44" name="Google Shape;544;p47"/>
            <p:cNvPicPr preferRelativeResize="0"/>
            <p:nvPr/>
          </p:nvPicPr>
          <p:blipFill rotWithShape="1">
            <a:blip r:embed="rId12">
              <a:alphaModFix/>
            </a:blip>
            <a:srcRect b="0" l="0" r="0" t="0"/>
            <a:stretch/>
          </p:blipFill>
          <p:spPr>
            <a:xfrm>
              <a:off x="3043427" y="7571232"/>
              <a:ext cx="199644" cy="74675"/>
            </a:xfrm>
            <a:prstGeom prst="rect">
              <a:avLst/>
            </a:prstGeom>
            <a:noFill/>
            <a:ln>
              <a:noFill/>
            </a:ln>
          </p:spPr>
        </p:pic>
        <p:pic>
          <p:nvPicPr>
            <p:cNvPr id="545" name="Google Shape;545;p47"/>
            <p:cNvPicPr preferRelativeResize="0"/>
            <p:nvPr/>
          </p:nvPicPr>
          <p:blipFill rotWithShape="1">
            <a:blip r:embed="rId13">
              <a:alphaModFix/>
            </a:blip>
            <a:srcRect b="0" l="0" r="0" t="0"/>
            <a:stretch/>
          </p:blipFill>
          <p:spPr>
            <a:xfrm>
              <a:off x="3747516" y="7571232"/>
              <a:ext cx="199644" cy="74675"/>
            </a:xfrm>
            <a:prstGeom prst="rect">
              <a:avLst/>
            </a:prstGeom>
            <a:noFill/>
            <a:ln>
              <a:noFill/>
            </a:ln>
          </p:spPr>
        </p:pic>
        <p:sp>
          <p:nvSpPr>
            <p:cNvPr id="546" name="Google Shape;546;p47"/>
            <p:cNvSpPr/>
            <p:nvPr/>
          </p:nvSpPr>
          <p:spPr>
            <a:xfrm>
              <a:off x="1435100" y="2691256"/>
              <a:ext cx="2512060" cy="5004435"/>
            </a:xfrm>
            <a:custGeom>
              <a:rect b="b" l="l" r="r" t="t"/>
              <a:pathLst>
                <a:path extrusionOk="0" h="5004434" w="2512060">
                  <a:moveTo>
                    <a:pt x="1772920" y="998855"/>
                  </a:moveTo>
                  <a:lnTo>
                    <a:pt x="1255395" y="998855"/>
                  </a:lnTo>
                  <a:lnTo>
                    <a:pt x="728345" y="998855"/>
                  </a:lnTo>
                  <a:lnTo>
                    <a:pt x="728345" y="1025486"/>
                  </a:lnTo>
                  <a:lnTo>
                    <a:pt x="1255395" y="1025486"/>
                  </a:lnTo>
                  <a:lnTo>
                    <a:pt x="1772920" y="1025486"/>
                  </a:lnTo>
                  <a:lnTo>
                    <a:pt x="1772920" y="998855"/>
                  </a:lnTo>
                  <a:close/>
                </a:path>
                <a:path extrusionOk="0" h="5004434" w="2512060">
                  <a:moveTo>
                    <a:pt x="2511094" y="3201644"/>
                  </a:moveTo>
                  <a:lnTo>
                    <a:pt x="2497785" y="3201644"/>
                  </a:lnTo>
                  <a:lnTo>
                    <a:pt x="2497785" y="4910760"/>
                  </a:lnTo>
                  <a:lnTo>
                    <a:pt x="1625269" y="4910760"/>
                  </a:lnTo>
                  <a:lnTo>
                    <a:pt x="1625269" y="3201644"/>
                  </a:lnTo>
                  <a:lnTo>
                    <a:pt x="1611960" y="3201644"/>
                  </a:lnTo>
                  <a:lnTo>
                    <a:pt x="1611960" y="5004409"/>
                  </a:lnTo>
                  <a:lnTo>
                    <a:pt x="1625269" y="5004409"/>
                  </a:lnTo>
                  <a:lnTo>
                    <a:pt x="1625269" y="4924082"/>
                  </a:lnTo>
                  <a:lnTo>
                    <a:pt x="2497785" y="4924082"/>
                  </a:lnTo>
                  <a:lnTo>
                    <a:pt x="2497785" y="5004409"/>
                  </a:lnTo>
                  <a:lnTo>
                    <a:pt x="2511094" y="5004409"/>
                  </a:lnTo>
                  <a:lnTo>
                    <a:pt x="2511094" y="3201644"/>
                  </a:lnTo>
                  <a:close/>
                </a:path>
                <a:path extrusionOk="0" h="5004434" w="2512060">
                  <a:moveTo>
                    <a:pt x="2512060" y="12039"/>
                  </a:moveTo>
                  <a:lnTo>
                    <a:pt x="2511425" y="12039"/>
                  </a:lnTo>
                  <a:lnTo>
                    <a:pt x="2511425" y="11404"/>
                  </a:lnTo>
                  <a:lnTo>
                    <a:pt x="2504440" y="11404"/>
                  </a:lnTo>
                  <a:lnTo>
                    <a:pt x="2504440" y="0"/>
                  </a:lnTo>
                  <a:lnTo>
                    <a:pt x="2503805" y="0"/>
                  </a:lnTo>
                  <a:lnTo>
                    <a:pt x="2503805" y="26631"/>
                  </a:lnTo>
                  <a:lnTo>
                    <a:pt x="2503805" y="2393315"/>
                  </a:lnTo>
                  <a:lnTo>
                    <a:pt x="1889899" y="2393315"/>
                  </a:lnTo>
                  <a:lnTo>
                    <a:pt x="1881860" y="2305367"/>
                  </a:lnTo>
                  <a:lnTo>
                    <a:pt x="1881759" y="2304300"/>
                  </a:lnTo>
                  <a:lnTo>
                    <a:pt x="1881644" y="2303068"/>
                  </a:lnTo>
                  <a:lnTo>
                    <a:pt x="1881428" y="2300643"/>
                  </a:lnTo>
                  <a:lnTo>
                    <a:pt x="1881009" y="2298331"/>
                  </a:lnTo>
                  <a:lnTo>
                    <a:pt x="1864245" y="2237143"/>
                  </a:lnTo>
                  <a:lnTo>
                    <a:pt x="1864245" y="2405354"/>
                  </a:lnTo>
                  <a:lnTo>
                    <a:pt x="1262380" y="2405354"/>
                  </a:lnTo>
                  <a:lnTo>
                    <a:pt x="651243" y="2405354"/>
                  </a:lnTo>
                  <a:lnTo>
                    <a:pt x="651243" y="2302040"/>
                  </a:lnTo>
                  <a:lnTo>
                    <a:pt x="675487" y="2207336"/>
                  </a:lnTo>
                  <a:lnTo>
                    <a:pt x="676313" y="2207704"/>
                  </a:lnTo>
                  <a:lnTo>
                    <a:pt x="719696" y="2113115"/>
                  </a:lnTo>
                  <a:lnTo>
                    <a:pt x="720839" y="2113902"/>
                  </a:lnTo>
                  <a:lnTo>
                    <a:pt x="781177" y="2027618"/>
                  </a:lnTo>
                  <a:lnTo>
                    <a:pt x="782878" y="2029294"/>
                  </a:lnTo>
                  <a:lnTo>
                    <a:pt x="856894" y="1954669"/>
                  </a:lnTo>
                  <a:lnTo>
                    <a:pt x="858266" y="1956714"/>
                  </a:lnTo>
                  <a:lnTo>
                    <a:pt x="946213" y="1898281"/>
                  </a:lnTo>
                  <a:lnTo>
                    <a:pt x="947928" y="1901507"/>
                  </a:lnTo>
                  <a:lnTo>
                    <a:pt x="1043724" y="1850872"/>
                  </a:lnTo>
                  <a:lnTo>
                    <a:pt x="1044613" y="1854403"/>
                  </a:lnTo>
                  <a:lnTo>
                    <a:pt x="1148613" y="1828558"/>
                  </a:lnTo>
                  <a:lnTo>
                    <a:pt x="1149273" y="1828558"/>
                  </a:lnTo>
                  <a:lnTo>
                    <a:pt x="1151623" y="1828368"/>
                  </a:lnTo>
                  <a:lnTo>
                    <a:pt x="1255445" y="1819922"/>
                  </a:lnTo>
                  <a:lnTo>
                    <a:pt x="1360868" y="1828558"/>
                  </a:lnTo>
                  <a:lnTo>
                    <a:pt x="1361528" y="1828558"/>
                  </a:lnTo>
                  <a:lnTo>
                    <a:pt x="1464056" y="1854047"/>
                  </a:lnTo>
                  <a:lnTo>
                    <a:pt x="1556931" y="1901088"/>
                  </a:lnTo>
                  <a:lnTo>
                    <a:pt x="1557464" y="1901342"/>
                  </a:lnTo>
                  <a:lnTo>
                    <a:pt x="1646605" y="1956219"/>
                  </a:lnTo>
                  <a:lnTo>
                    <a:pt x="1722208" y="2028710"/>
                  </a:lnTo>
                  <a:lnTo>
                    <a:pt x="1784273" y="2113140"/>
                  </a:lnTo>
                  <a:lnTo>
                    <a:pt x="1828330" y="2206841"/>
                  </a:lnTo>
                  <a:lnTo>
                    <a:pt x="1828025" y="2205672"/>
                  </a:lnTo>
                  <a:lnTo>
                    <a:pt x="1828800" y="2207831"/>
                  </a:lnTo>
                  <a:lnTo>
                    <a:pt x="1828330" y="2206841"/>
                  </a:lnTo>
                  <a:lnTo>
                    <a:pt x="1855012" y="2304300"/>
                  </a:lnTo>
                  <a:lnTo>
                    <a:pt x="1854898" y="2303068"/>
                  </a:lnTo>
                  <a:lnTo>
                    <a:pt x="1855317" y="2305367"/>
                  </a:lnTo>
                  <a:lnTo>
                    <a:pt x="1855012" y="2304300"/>
                  </a:lnTo>
                  <a:lnTo>
                    <a:pt x="1855114" y="2305367"/>
                  </a:lnTo>
                  <a:lnTo>
                    <a:pt x="1864245" y="2405354"/>
                  </a:lnTo>
                  <a:lnTo>
                    <a:pt x="1864245" y="2237143"/>
                  </a:lnTo>
                  <a:lnTo>
                    <a:pt x="1856219" y="2207831"/>
                  </a:lnTo>
                  <a:lnTo>
                    <a:pt x="1855622" y="2205672"/>
                  </a:lnTo>
                  <a:lnTo>
                    <a:pt x="1853704" y="2198636"/>
                  </a:lnTo>
                  <a:lnTo>
                    <a:pt x="1852917" y="2196490"/>
                  </a:lnTo>
                  <a:lnTo>
                    <a:pt x="1814207" y="2114169"/>
                  </a:lnTo>
                  <a:lnTo>
                    <a:pt x="1813153" y="2111946"/>
                  </a:lnTo>
                  <a:lnTo>
                    <a:pt x="1807832" y="2100605"/>
                  </a:lnTo>
                  <a:lnTo>
                    <a:pt x="1806511" y="2098382"/>
                  </a:lnTo>
                  <a:lnTo>
                    <a:pt x="1755876" y="2029523"/>
                  </a:lnTo>
                  <a:lnTo>
                    <a:pt x="1754606" y="2027809"/>
                  </a:lnTo>
                  <a:lnTo>
                    <a:pt x="1743011" y="2012022"/>
                  </a:lnTo>
                  <a:lnTo>
                    <a:pt x="1741500" y="2010308"/>
                  </a:lnTo>
                  <a:lnTo>
                    <a:pt x="1685874" y="1956955"/>
                  </a:lnTo>
                  <a:lnTo>
                    <a:pt x="1684070" y="1955228"/>
                  </a:lnTo>
                  <a:lnTo>
                    <a:pt x="1664030" y="1936000"/>
                  </a:lnTo>
                  <a:lnTo>
                    <a:pt x="1570977" y="1878393"/>
                  </a:lnTo>
                  <a:lnTo>
                    <a:pt x="1523720" y="1854403"/>
                  </a:lnTo>
                  <a:lnTo>
                    <a:pt x="1521663" y="1853361"/>
                  </a:lnTo>
                  <a:lnTo>
                    <a:pt x="1474774" y="1829600"/>
                  </a:lnTo>
                  <a:lnTo>
                    <a:pt x="1473403" y="1829003"/>
                  </a:lnTo>
                  <a:lnTo>
                    <a:pt x="1471968" y="1828558"/>
                  </a:lnTo>
                  <a:lnTo>
                    <a:pt x="1471193" y="1828368"/>
                  </a:lnTo>
                  <a:lnTo>
                    <a:pt x="1436801" y="1819821"/>
                  </a:lnTo>
                  <a:lnTo>
                    <a:pt x="1367193" y="1802523"/>
                  </a:lnTo>
                  <a:lnTo>
                    <a:pt x="1365059" y="1802168"/>
                  </a:lnTo>
                  <a:lnTo>
                    <a:pt x="1256487" y="1793278"/>
                  </a:lnTo>
                  <a:lnTo>
                    <a:pt x="1254315" y="1793278"/>
                  </a:lnTo>
                  <a:lnTo>
                    <a:pt x="1145095" y="1802168"/>
                  </a:lnTo>
                  <a:lnTo>
                    <a:pt x="1142961" y="1802523"/>
                  </a:lnTo>
                  <a:lnTo>
                    <a:pt x="1038186" y="1828558"/>
                  </a:lnTo>
                  <a:lnTo>
                    <a:pt x="1038288" y="1829003"/>
                  </a:lnTo>
                  <a:lnTo>
                    <a:pt x="1039291" y="1833054"/>
                  </a:lnTo>
                  <a:lnTo>
                    <a:pt x="1035177" y="1825256"/>
                  </a:lnTo>
                  <a:lnTo>
                    <a:pt x="936472" y="1877441"/>
                  </a:lnTo>
                  <a:lnTo>
                    <a:pt x="934339" y="1874202"/>
                  </a:lnTo>
                  <a:lnTo>
                    <a:pt x="843534" y="1934527"/>
                  </a:lnTo>
                  <a:lnTo>
                    <a:pt x="841438" y="1932432"/>
                  </a:lnTo>
                  <a:lnTo>
                    <a:pt x="764946" y="2009546"/>
                  </a:lnTo>
                  <a:lnTo>
                    <a:pt x="762508" y="2007831"/>
                  </a:lnTo>
                  <a:lnTo>
                    <a:pt x="699630" y="2097747"/>
                  </a:lnTo>
                  <a:lnTo>
                    <a:pt x="697826" y="2096909"/>
                  </a:lnTo>
                  <a:lnTo>
                    <a:pt x="652919" y="2194826"/>
                  </a:lnTo>
                  <a:lnTo>
                    <a:pt x="651306" y="2194407"/>
                  </a:lnTo>
                  <a:lnTo>
                    <a:pt x="628180" y="2284704"/>
                  </a:lnTo>
                  <a:lnTo>
                    <a:pt x="614946" y="2284704"/>
                  </a:lnTo>
                  <a:lnTo>
                    <a:pt x="614946" y="2393315"/>
                  </a:lnTo>
                  <a:lnTo>
                    <a:pt x="7620" y="2393315"/>
                  </a:lnTo>
                  <a:lnTo>
                    <a:pt x="7620" y="26631"/>
                  </a:lnTo>
                  <a:lnTo>
                    <a:pt x="887095" y="26631"/>
                  </a:lnTo>
                  <a:lnTo>
                    <a:pt x="887095" y="19659"/>
                  </a:lnTo>
                  <a:lnTo>
                    <a:pt x="1614170" y="19659"/>
                  </a:lnTo>
                  <a:lnTo>
                    <a:pt x="1614170" y="26631"/>
                  </a:lnTo>
                  <a:lnTo>
                    <a:pt x="2503805" y="26631"/>
                  </a:lnTo>
                  <a:lnTo>
                    <a:pt x="2503805" y="0"/>
                  </a:lnTo>
                  <a:lnTo>
                    <a:pt x="1614170" y="0"/>
                  </a:lnTo>
                  <a:lnTo>
                    <a:pt x="1614170" y="12039"/>
                  </a:lnTo>
                  <a:lnTo>
                    <a:pt x="887095" y="12039"/>
                  </a:lnTo>
                  <a:lnTo>
                    <a:pt x="887095" y="0"/>
                  </a:lnTo>
                  <a:lnTo>
                    <a:pt x="1270" y="0"/>
                  </a:lnTo>
                  <a:lnTo>
                    <a:pt x="1270" y="11404"/>
                  </a:lnTo>
                  <a:lnTo>
                    <a:pt x="0" y="11404"/>
                  </a:lnTo>
                  <a:lnTo>
                    <a:pt x="0" y="2409164"/>
                  </a:lnTo>
                  <a:lnTo>
                    <a:pt x="1270" y="2409164"/>
                  </a:lnTo>
                  <a:lnTo>
                    <a:pt x="1270" y="2419947"/>
                  </a:lnTo>
                  <a:lnTo>
                    <a:pt x="614946" y="2419947"/>
                  </a:lnTo>
                  <a:lnTo>
                    <a:pt x="614946" y="2420594"/>
                  </a:lnTo>
                  <a:lnTo>
                    <a:pt x="651243" y="2420594"/>
                  </a:lnTo>
                  <a:lnTo>
                    <a:pt x="651243" y="2412974"/>
                  </a:lnTo>
                  <a:lnTo>
                    <a:pt x="1262380" y="2412974"/>
                  </a:lnTo>
                  <a:lnTo>
                    <a:pt x="1873250" y="2412974"/>
                  </a:lnTo>
                  <a:lnTo>
                    <a:pt x="1873250" y="2419947"/>
                  </a:lnTo>
                  <a:lnTo>
                    <a:pt x="2504440" y="2419947"/>
                  </a:lnTo>
                  <a:lnTo>
                    <a:pt x="2504440" y="2412974"/>
                  </a:lnTo>
                  <a:lnTo>
                    <a:pt x="2512060" y="2412974"/>
                  </a:lnTo>
                  <a:lnTo>
                    <a:pt x="2512060" y="2405354"/>
                  </a:lnTo>
                  <a:lnTo>
                    <a:pt x="2511425" y="2405354"/>
                  </a:lnTo>
                  <a:lnTo>
                    <a:pt x="2511425" y="19659"/>
                  </a:lnTo>
                  <a:lnTo>
                    <a:pt x="2512060" y="19659"/>
                  </a:lnTo>
                  <a:lnTo>
                    <a:pt x="2512060" y="12039"/>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47" name="Google Shape;547;p47"/>
            <p:cNvPicPr preferRelativeResize="0"/>
            <p:nvPr/>
          </p:nvPicPr>
          <p:blipFill rotWithShape="1">
            <a:blip r:embed="rId14">
              <a:alphaModFix/>
            </a:blip>
            <a:srcRect b="0" l="0" r="0" t="0"/>
            <a:stretch/>
          </p:blipFill>
          <p:spPr>
            <a:xfrm>
              <a:off x="1424940" y="2055876"/>
              <a:ext cx="204215" cy="79248"/>
            </a:xfrm>
            <a:prstGeom prst="rect">
              <a:avLst/>
            </a:prstGeom>
            <a:noFill/>
            <a:ln>
              <a:noFill/>
            </a:ln>
          </p:spPr>
        </p:pic>
        <p:sp>
          <p:nvSpPr>
            <p:cNvPr id="548" name="Google Shape;548;p47"/>
            <p:cNvSpPr/>
            <p:nvPr/>
          </p:nvSpPr>
          <p:spPr>
            <a:xfrm>
              <a:off x="1430197" y="2005431"/>
              <a:ext cx="13970" cy="699770"/>
            </a:xfrm>
            <a:custGeom>
              <a:rect b="b" l="l" r="r" t="t"/>
              <a:pathLst>
                <a:path extrusionOk="0" h="699769" w="13969">
                  <a:moveTo>
                    <a:pt x="13614" y="699769"/>
                  </a:moveTo>
                  <a:lnTo>
                    <a:pt x="0" y="699769"/>
                  </a:lnTo>
                  <a:lnTo>
                    <a:pt x="0" y="0"/>
                  </a:lnTo>
                  <a:lnTo>
                    <a:pt x="13614" y="0"/>
                  </a:lnTo>
                  <a:lnTo>
                    <a:pt x="13614" y="699769"/>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49" name="Google Shape;549;p47"/>
            <p:cNvPicPr preferRelativeResize="0"/>
            <p:nvPr/>
          </p:nvPicPr>
          <p:blipFill rotWithShape="1">
            <a:blip r:embed="rId15">
              <a:alphaModFix/>
            </a:blip>
            <a:srcRect b="0" l="0" r="0" t="0"/>
            <a:stretch/>
          </p:blipFill>
          <p:spPr>
            <a:xfrm>
              <a:off x="2129027" y="2058924"/>
              <a:ext cx="199644" cy="74675"/>
            </a:xfrm>
            <a:prstGeom prst="rect">
              <a:avLst/>
            </a:prstGeom>
            <a:noFill/>
            <a:ln>
              <a:noFill/>
            </a:ln>
          </p:spPr>
        </p:pic>
        <p:sp>
          <p:nvSpPr>
            <p:cNvPr id="550" name="Google Shape;550;p47"/>
            <p:cNvSpPr/>
            <p:nvPr/>
          </p:nvSpPr>
          <p:spPr>
            <a:xfrm>
              <a:off x="1436370" y="2005431"/>
              <a:ext cx="892810" cy="699770"/>
            </a:xfrm>
            <a:custGeom>
              <a:rect b="b" l="l" r="r" t="t"/>
              <a:pathLst>
                <a:path extrusionOk="0" h="699769" w="892810">
                  <a:moveTo>
                    <a:pt x="892479" y="0"/>
                  </a:moveTo>
                  <a:lnTo>
                    <a:pt x="879170" y="0"/>
                  </a:lnTo>
                  <a:lnTo>
                    <a:pt x="879170" y="84785"/>
                  </a:lnTo>
                  <a:lnTo>
                    <a:pt x="0" y="84785"/>
                  </a:lnTo>
                  <a:lnTo>
                    <a:pt x="0" y="98107"/>
                  </a:lnTo>
                  <a:lnTo>
                    <a:pt x="879170" y="98107"/>
                  </a:lnTo>
                  <a:lnTo>
                    <a:pt x="879170" y="699770"/>
                  </a:lnTo>
                  <a:lnTo>
                    <a:pt x="892479" y="699770"/>
                  </a:lnTo>
                  <a:lnTo>
                    <a:pt x="892479"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51" name="Google Shape;551;p47"/>
            <p:cNvPicPr preferRelativeResize="0"/>
            <p:nvPr/>
          </p:nvPicPr>
          <p:blipFill rotWithShape="1">
            <a:blip r:embed="rId16">
              <a:alphaModFix/>
            </a:blip>
            <a:srcRect b="0" l="0" r="0" t="0"/>
            <a:stretch/>
          </p:blipFill>
          <p:spPr>
            <a:xfrm>
              <a:off x="3747516" y="2124456"/>
              <a:ext cx="199644" cy="70103"/>
            </a:xfrm>
            <a:prstGeom prst="rect">
              <a:avLst/>
            </a:prstGeom>
            <a:noFill/>
            <a:ln>
              <a:noFill/>
            </a:ln>
          </p:spPr>
        </p:pic>
        <p:pic>
          <p:nvPicPr>
            <p:cNvPr id="552" name="Google Shape;552;p47"/>
            <p:cNvPicPr preferRelativeResize="0"/>
            <p:nvPr/>
          </p:nvPicPr>
          <p:blipFill rotWithShape="1">
            <a:blip r:embed="rId17">
              <a:alphaModFix/>
            </a:blip>
            <a:srcRect b="0" l="0" r="0" t="0"/>
            <a:stretch/>
          </p:blipFill>
          <p:spPr>
            <a:xfrm>
              <a:off x="3043427" y="2119884"/>
              <a:ext cx="199644" cy="74675"/>
            </a:xfrm>
            <a:prstGeom prst="rect">
              <a:avLst/>
            </a:prstGeom>
            <a:noFill/>
            <a:ln>
              <a:noFill/>
            </a:ln>
          </p:spPr>
        </p:pic>
        <p:sp>
          <p:nvSpPr>
            <p:cNvPr id="553" name="Google Shape;553;p47"/>
            <p:cNvSpPr/>
            <p:nvPr/>
          </p:nvSpPr>
          <p:spPr>
            <a:xfrm>
              <a:off x="1423047" y="2066391"/>
              <a:ext cx="2529840" cy="3030855"/>
            </a:xfrm>
            <a:custGeom>
              <a:rect b="b" l="l" r="r" t="t"/>
              <a:pathLst>
                <a:path extrusionOk="0" h="3030854" w="2529840">
                  <a:moveTo>
                    <a:pt x="26644" y="638175"/>
                  </a:moveTo>
                  <a:lnTo>
                    <a:pt x="0" y="638175"/>
                  </a:lnTo>
                  <a:lnTo>
                    <a:pt x="0" y="3030855"/>
                  </a:lnTo>
                  <a:lnTo>
                    <a:pt x="26644" y="3030855"/>
                  </a:lnTo>
                  <a:lnTo>
                    <a:pt x="26644" y="638175"/>
                  </a:lnTo>
                  <a:close/>
                </a:path>
                <a:path extrusionOk="0" h="3030854" w="2529840">
                  <a:moveTo>
                    <a:pt x="912304" y="640219"/>
                  </a:moveTo>
                  <a:lnTo>
                    <a:pt x="885990" y="636143"/>
                  </a:lnTo>
                  <a:lnTo>
                    <a:pt x="731672" y="1634998"/>
                  </a:lnTo>
                  <a:lnTo>
                    <a:pt x="757999" y="1639062"/>
                  </a:lnTo>
                  <a:lnTo>
                    <a:pt x="912304" y="640219"/>
                  </a:lnTo>
                  <a:close/>
                </a:path>
                <a:path extrusionOk="0" h="3030854" w="2529840">
                  <a:moveTo>
                    <a:pt x="2529814" y="638175"/>
                  </a:moveTo>
                  <a:lnTo>
                    <a:pt x="2523147" y="638175"/>
                  </a:lnTo>
                  <a:lnTo>
                    <a:pt x="2523147" y="0"/>
                  </a:lnTo>
                  <a:lnTo>
                    <a:pt x="2509837" y="0"/>
                  </a:lnTo>
                  <a:lnTo>
                    <a:pt x="2509837" y="89230"/>
                  </a:lnTo>
                  <a:lnTo>
                    <a:pt x="1637322" y="89230"/>
                  </a:lnTo>
                  <a:lnTo>
                    <a:pt x="1637322" y="0"/>
                  </a:lnTo>
                  <a:lnTo>
                    <a:pt x="1624012" y="0"/>
                  </a:lnTo>
                  <a:lnTo>
                    <a:pt x="1624012" y="638810"/>
                  </a:lnTo>
                  <a:lnTo>
                    <a:pt x="1626603" y="638810"/>
                  </a:lnTo>
                  <a:lnTo>
                    <a:pt x="1617510" y="640219"/>
                  </a:lnTo>
                  <a:lnTo>
                    <a:pt x="1771815" y="1639062"/>
                  </a:lnTo>
                  <a:lnTo>
                    <a:pt x="1798129" y="1634998"/>
                  </a:lnTo>
                  <a:lnTo>
                    <a:pt x="1643824" y="636143"/>
                  </a:lnTo>
                  <a:lnTo>
                    <a:pt x="1637322" y="637159"/>
                  </a:lnTo>
                  <a:lnTo>
                    <a:pt x="1637322" y="102552"/>
                  </a:lnTo>
                  <a:lnTo>
                    <a:pt x="2509837" y="102552"/>
                  </a:lnTo>
                  <a:lnTo>
                    <a:pt x="2509837" y="638175"/>
                  </a:lnTo>
                  <a:lnTo>
                    <a:pt x="2503170" y="638175"/>
                  </a:lnTo>
                  <a:lnTo>
                    <a:pt x="2503170" y="3030855"/>
                  </a:lnTo>
                  <a:lnTo>
                    <a:pt x="2529814" y="3030855"/>
                  </a:lnTo>
                  <a:lnTo>
                    <a:pt x="2529814" y="638175"/>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54" name="Google Shape;554;p47"/>
            <p:cNvPicPr preferRelativeResize="0"/>
            <p:nvPr/>
          </p:nvPicPr>
          <p:blipFill rotWithShape="1">
            <a:blip r:embed="rId18">
              <a:alphaModFix/>
            </a:blip>
            <a:srcRect b="0" l="0" r="0" t="0"/>
            <a:stretch/>
          </p:blipFill>
          <p:spPr>
            <a:xfrm>
              <a:off x="876300" y="2694432"/>
              <a:ext cx="82296" cy="192024"/>
            </a:xfrm>
            <a:prstGeom prst="rect">
              <a:avLst/>
            </a:prstGeom>
            <a:noFill/>
            <a:ln>
              <a:noFill/>
            </a:ln>
          </p:spPr>
        </p:pic>
        <p:pic>
          <p:nvPicPr>
            <p:cNvPr id="555" name="Google Shape;555;p47"/>
            <p:cNvPicPr preferRelativeResize="0"/>
            <p:nvPr/>
          </p:nvPicPr>
          <p:blipFill rotWithShape="1">
            <a:blip r:embed="rId7">
              <a:alphaModFix/>
            </a:blip>
            <a:srcRect b="0" l="0" r="0" t="0"/>
            <a:stretch/>
          </p:blipFill>
          <p:spPr>
            <a:xfrm>
              <a:off x="880872" y="4913376"/>
              <a:ext cx="77724" cy="192024"/>
            </a:xfrm>
            <a:prstGeom prst="rect">
              <a:avLst/>
            </a:prstGeom>
            <a:noFill/>
            <a:ln>
              <a:noFill/>
            </a:ln>
          </p:spPr>
        </p:pic>
        <p:sp>
          <p:nvSpPr>
            <p:cNvPr id="556" name="Google Shape;556;p47"/>
            <p:cNvSpPr/>
            <p:nvPr/>
          </p:nvSpPr>
          <p:spPr>
            <a:xfrm>
              <a:off x="823582" y="2697911"/>
              <a:ext cx="614045" cy="2406015"/>
            </a:xfrm>
            <a:custGeom>
              <a:rect b="b" l="l" r="r" t="t"/>
              <a:pathLst>
                <a:path extrusionOk="0" h="2406015" w="614044">
                  <a:moveTo>
                    <a:pt x="613422" y="0"/>
                  </a:moveTo>
                  <a:lnTo>
                    <a:pt x="0" y="0"/>
                  </a:lnTo>
                  <a:lnTo>
                    <a:pt x="0" y="13322"/>
                  </a:lnTo>
                  <a:lnTo>
                    <a:pt x="88607" y="13322"/>
                  </a:lnTo>
                  <a:lnTo>
                    <a:pt x="88607" y="2392680"/>
                  </a:lnTo>
                  <a:lnTo>
                    <a:pt x="0" y="2392680"/>
                  </a:lnTo>
                  <a:lnTo>
                    <a:pt x="0" y="2406002"/>
                  </a:lnTo>
                  <a:lnTo>
                    <a:pt x="613422" y="2406002"/>
                  </a:lnTo>
                  <a:lnTo>
                    <a:pt x="613422" y="2392680"/>
                  </a:lnTo>
                  <a:lnTo>
                    <a:pt x="101917" y="2392680"/>
                  </a:lnTo>
                  <a:lnTo>
                    <a:pt x="101917" y="13322"/>
                  </a:lnTo>
                  <a:lnTo>
                    <a:pt x="613422" y="13322"/>
                  </a:lnTo>
                  <a:lnTo>
                    <a:pt x="613422"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57" name="Google Shape;557;p47"/>
            <p:cNvPicPr preferRelativeResize="0"/>
            <p:nvPr/>
          </p:nvPicPr>
          <p:blipFill rotWithShape="1">
            <a:blip r:embed="rId19">
              <a:alphaModFix/>
            </a:blip>
            <a:srcRect b="0" l="0" r="0" t="0"/>
            <a:stretch/>
          </p:blipFill>
          <p:spPr>
            <a:xfrm>
              <a:off x="4587240" y="2694432"/>
              <a:ext cx="73151" cy="192024"/>
            </a:xfrm>
            <a:prstGeom prst="rect">
              <a:avLst/>
            </a:prstGeom>
            <a:noFill/>
            <a:ln>
              <a:noFill/>
            </a:ln>
          </p:spPr>
        </p:pic>
        <p:pic>
          <p:nvPicPr>
            <p:cNvPr id="558" name="Google Shape;558;p47"/>
            <p:cNvPicPr preferRelativeResize="0"/>
            <p:nvPr/>
          </p:nvPicPr>
          <p:blipFill rotWithShape="1">
            <a:blip r:embed="rId20">
              <a:alphaModFix/>
            </a:blip>
            <a:srcRect b="0" l="0" r="0" t="0"/>
            <a:stretch/>
          </p:blipFill>
          <p:spPr>
            <a:xfrm>
              <a:off x="4587240" y="3514344"/>
              <a:ext cx="73151" cy="196596"/>
            </a:xfrm>
            <a:prstGeom prst="rect">
              <a:avLst/>
            </a:prstGeom>
            <a:noFill/>
            <a:ln>
              <a:noFill/>
            </a:ln>
          </p:spPr>
        </p:pic>
        <p:sp>
          <p:nvSpPr>
            <p:cNvPr id="559" name="Google Shape;559;p47"/>
            <p:cNvSpPr/>
            <p:nvPr/>
          </p:nvSpPr>
          <p:spPr>
            <a:xfrm>
              <a:off x="3208655" y="2697911"/>
              <a:ext cx="1508125" cy="1012190"/>
            </a:xfrm>
            <a:custGeom>
              <a:rect b="b" l="l" r="r" t="t"/>
              <a:pathLst>
                <a:path extrusionOk="0" h="1012189" w="1508125">
                  <a:moveTo>
                    <a:pt x="1508125" y="0"/>
                  </a:moveTo>
                  <a:lnTo>
                    <a:pt x="731520" y="0"/>
                  </a:lnTo>
                  <a:lnTo>
                    <a:pt x="731520" y="13322"/>
                  </a:lnTo>
                  <a:lnTo>
                    <a:pt x="1410665" y="13322"/>
                  </a:lnTo>
                  <a:lnTo>
                    <a:pt x="1410665" y="998855"/>
                  </a:lnTo>
                  <a:lnTo>
                    <a:pt x="0" y="998855"/>
                  </a:lnTo>
                  <a:lnTo>
                    <a:pt x="0" y="1012177"/>
                  </a:lnTo>
                  <a:lnTo>
                    <a:pt x="1508125" y="1012177"/>
                  </a:lnTo>
                  <a:lnTo>
                    <a:pt x="1508125" y="998855"/>
                  </a:lnTo>
                  <a:lnTo>
                    <a:pt x="1423974" y="998855"/>
                  </a:lnTo>
                  <a:lnTo>
                    <a:pt x="1423974" y="13322"/>
                  </a:lnTo>
                  <a:lnTo>
                    <a:pt x="1508125" y="13322"/>
                  </a:lnTo>
                  <a:lnTo>
                    <a:pt x="1508125"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60" name="Google Shape;560;p47"/>
            <p:cNvPicPr preferRelativeResize="0"/>
            <p:nvPr/>
          </p:nvPicPr>
          <p:blipFill rotWithShape="1">
            <a:blip r:embed="rId21">
              <a:alphaModFix/>
            </a:blip>
            <a:srcRect b="0" l="0" r="0" t="0"/>
            <a:stretch/>
          </p:blipFill>
          <p:spPr>
            <a:xfrm>
              <a:off x="2311908" y="2055876"/>
              <a:ext cx="204216" cy="79248"/>
            </a:xfrm>
            <a:prstGeom prst="rect">
              <a:avLst/>
            </a:prstGeom>
            <a:noFill/>
            <a:ln>
              <a:noFill/>
            </a:ln>
          </p:spPr>
        </p:pic>
        <p:pic>
          <p:nvPicPr>
            <p:cNvPr id="561" name="Google Shape;561;p47"/>
            <p:cNvPicPr preferRelativeResize="0"/>
            <p:nvPr/>
          </p:nvPicPr>
          <p:blipFill rotWithShape="1">
            <a:blip r:embed="rId22">
              <a:alphaModFix/>
            </a:blip>
            <a:srcRect b="0" l="0" r="0" t="0"/>
            <a:stretch/>
          </p:blipFill>
          <p:spPr>
            <a:xfrm>
              <a:off x="2862072" y="2058924"/>
              <a:ext cx="199644" cy="74675"/>
            </a:xfrm>
            <a:prstGeom prst="rect">
              <a:avLst/>
            </a:prstGeom>
            <a:noFill/>
            <a:ln>
              <a:noFill/>
            </a:ln>
          </p:spPr>
        </p:pic>
        <p:sp>
          <p:nvSpPr>
            <p:cNvPr id="562" name="Google Shape;562;p47"/>
            <p:cNvSpPr/>
            <p:nvPr/>
          </p:nvSpPr>
          <p:spPr>
            <a:xfrm>
              <a:off x="2316175" y="2005431"/>
              <a:ext cx="744855" cy="699770"/>
            </a:xfrm>
            <a:custGeom>
              <a:rect b="b" l="l" r="r" t="t"/>
              <a:pathLst>
                <a:path extrusionOk="0" h="699769" w="744855">
                  <a:moveTo>
                    <a:pt x="744829" y="0"/>
                  </a:moveTo>
                  <a:lnTo>
                    <a:pt x="731520" y="0"/>
                  </a:lnTo>
                  <a:lnTo>
                    <a:pt x="731520" y="84785"/>
                  </a:lnTo>
                  <a:lnTo>
                    <a:pt x="13309" y="84785"/>
                  </a:lnTo>
                  <a:lnTo>
                    <a:pt x="13309" y="0"/>
                  </a:lnTo>
                  <a:lnTo>
                    <a:pt x="0" y="0"/>
                  </a:lnTo>
                  <a:lnTo>
                    <a:pt x="0" y="699770"/>
                  </a:lnTo>
                  <a:lnTo>
                    <a:pt x="13309" y="699770"/>
                  </a:lnTo>
                  <a:lnTo>
                    <a:pt x="13309" y="98107"/>
                  </a:lnTo>
                  <a:lnTo>
                    <a:pt x="731520" y="98107"/>
                  </a:lnTo>
                  <a:lnTo>
                    <a:pt x="731520" y="699770"/>
                  </a:lnTo>
                  <a:lnTo>
                    <a:pt x="744829" y="699770"/>
                  </a:lnTo>
                  <a:lnTo>
                    <a:pt x="744829" y="0"/>
                  </a:lnTo>
                  <a:close/>
                </a:path>
              </a:pathLst>
            </a:custGeom>
            <a:solidFill>
              <a:srgbClr val="00808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63" name="Google Shape;563;p47"/>
            <p:cNvSpPr/>
            <p:nvPr/>
          </p:nvSpPr>
          <p:spPr>
            <a:xfrm>
              <a:off x="3201847" y="6884949"/>
              <a:ext cx="745490" cy="730885"/>
            </a:xfrm>
            <a:custGeom>
              <a:rect b="b" l="l" r="r" t="t"/>
              <a:pathLst>
                <a:path extrusionOk="0" h="730884" w="745489">
                  <a:moveTo>
                    <a:pt x="738327" y="730529"/>
                  </a:moveTo>
                  <a:lnTo>
                    <a:pt x="6807" y="730529"/>
                  </a:lnTo>
                  <a:lnTo>
                    <a:pt x="5041" y="730300"/>
                  </a:lnTo>
                  <a:lnTo>
                    <a:pt x="0" y="723722"/>
                  </a:lnTo>
                  <a:lnTo>
                    <a:pt x="0" y="6807"/>
                  </a:lnTo>
                  <a:lnTo>
                    <a:pt x="6807" y="0"/>
                  </a:lnTo>
                  <a:lnTo>
                    <a:pt x="738327" y="0"/>
                  </a:lnTo>
                  <a:lnTo>
                    <a:pt x="745134" y="6807"/>
                  </a:lnTo>
                  <a:lnTo>
                    <a:pt x="13614" y="6807"/>
                  </a:lnTo>
                  <a:lnTo>
                    <a:pt x="6807" y="13614"/>
                  </a:lnTo>
                  <a:lnTo>
                    <a:pt x="13614" y="13614"/>
                  </a:lnTo>
                  <a:lnTo>
                    <a:pt x="13614" y="716915"/>
                  </a:lnTo>
                  <a:lnTo>
                    <a:pt x="6807" y="716915"/>
                  </a:lnTo>
                  <a:lnTo>
                    <a:pt x="13614" y="723722"/>
                  </a:lnTo>
                  <a:lnTo>
                    <a:pt x="745134" y="723722"/>
                  </a:lnTo>
                  <a:lnTo>
                    <a:pt x="744905" y="725487"/>
                  </a:lnTo>
                  <a:lnTo>
                    <a:pt x="744219" y="727125"/>
                  </a:lnTo>
                  <a:lnTo>
                    <a:pt x="743140" y="728535"/>
                  </a:lnTo>
                  <a:lnTo>
                    <a:pt x="741730" y="729627"/>
                  </a:lnTo>
                  <a:lnTo>
                    <a:pt x="740092" y="730300"/>
                  </a:lnTo>
                  <a:lnTo>
                    <a:pt x="738327" y="730529"/>
                  </a:lnTo>
                  <a:close/>
                </a:path>
                <a:path extrusionOk="0" h="730884" w="745489">
                  <a:moveTo>
                    <a:pt x="13614" y="13614"/>
                  </a:moveTo>
                  <a:lnTo>
                    <a:pt x="6807" y="13614"/>
                  </a:lnTo>
                  <a:lnTo>
                    <a:pt x="13614" y="6807"/>
                  </a:lnTo>
                  <a:lnTo>
                    <a:pt x="13614" y="13614"/>
                  </a:lnTo>
                  <a:close/>
                </a:path>
                <a:path extrusionOk="0" h="730884" w="745489">
                  <a:moveTo>
                    <a:pt x="731519" y="13614"/>
                  </a:moveTo>
                  <a:lnTo>
                    <a:pt x="13614" y="13614"/>
                  </a:lnTo>
                  <a:lnTo>
                    <a:pt x="13614" y="6807"/>
                  </a:lnTo>
                  <a:lnTo>
                    <a:pt x="731519" y="6807"/>
                  </a:lnTo>
                  <a:lnTo>
                    <a:pt x="731519" y="13614"/>
                  </a:lnTo>
                  <a:close/>
                </a:path>
                <a:path extrusionOk="0" h="730884" w="745489">
                  <a:moveTo>
                    <a:pt x="731519" y="723722"/>
                  </a:moveTo>
                  <a:lnTo>
                    <a:pt x="731519" y="6807"/>
                  </a:lnTo>
                  <a:lnTo>
                    <a:pt x="738327" y="13614"/>
                  </a:lnTo>
                  <a:lnTo>
                    <a:pt x="745134" y="13614"/>
                  </a:lnTo>
                  <a:lnTo>
                    <a:pt x="745134" y="716915"/>
                  </a:lnTo>
                  <a:lnTo>
                    <a:pt x="738327" y="716915"/>
                  </a:lnTo>
                  <a:lnTo>
                    <a:pt x="731519" y="723722"/>
                  </a:lnTo>
                  <a:close/>
                </a:path>
                <a:path extrusionOk="0" h="730884" w="745489">
                  <a:moveTo>
                    <a:pt x="745134" y="13614"/>
                  </a:moveTo>
                  <a:lnTo>
                    <a:pt x="738327" y="13614"/>
                  </a:lnTo>
                  <a:lnTo>
                    <a:pt x="731519" y="6807"/>
                  </a:lnTo>
                  <a:lnTo>
                    <a:pt x="745134" y="6807"/>
                  </a:lnTo>
                  <a:lnTo>
                    <a:pt x="745134" y="13614"/>
                  </a:lnTo>
                  <a:close/>
                </a:path>
                <a:path extrusionOk="0" h="730884" w="745489">
                  <a:moveTo>
                    <a:pt x="13614" y="723722"/>
                  </a:moveTo>
                  <a:lnTo>
                    <a:pt x="6807" y="716915"/>
                  </a:lnTo>
                  <a:lnTo>
                    <a:pt x="13614" y="716915"/>
                  </a:lnTo>
                  <a:lnTo>
                    <a:pt x="13614" y="723722"/>
                  </a:lnTo>
                  <a:close/>
                </a:path>
                <a:path extrusionOk="0" h="730884" w="745489">
                  <a:moveTo>
                    <a:pt x="731519" y="723722"/>
                  </a:moveTo>
                  <a:lnTo>
                    <a:pt x="13614" y="723722"/>
                  </a:lnTo>
                  <a:lnTo>
                    <a:pt x="13614" y="716915"/>
                  </a:lnTo>
                  <a:lnTo>
                    <a:pt x="731519" y="716915"/>
                  </a:lnTo>
                  <a:lnTo>
                    <a:pt x="731519" y="723722"/>
                  </a:lnTo>
                  <a:close/>
                </a:path>
                <a:path extrusionOk="0" h="730884" w="745489">
                  <a:moveTo>
                    <a:pt x="745134" y="723722"/>
                  </a:moveTo>
                  <a:lnTo>
                    <a:pt x="731519" y="723722"/>
                  </a:lnTo>
                  <a:lnTo>
                    <a:pt x="738327" y="716915"/>
                  </a:lnTo>
                  <a:lnTo>
                    <a:pt x="745134" y="716915"/>
                  </a:lnTo>
                  <a:lnTo>
                    <a:pt x="745134" y="723722"/>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64" name="Google Shape;564;p47"/>
          <p:cNvSpPr txBox="1"/>
          <p:nvPr/>
        </p:nvSpPr>
        <p:spPr>
          <a:xfrm>
            <a:off x="2506722" y="1246470"/>
            <a:ext cx="316862" cy="350737"/>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2200">
                <a:latin typeface="Arial"/>
                <a:ea typeface="Arial"/>
                <a:cs typeface="Arial"/>
                <a:sym typeface="Arial"/>
              </a:rPr>
              <a:t>17</a:t>
            </a:r>
            <a:endParaRPr sz="2200">
              <a:latin typeface="Arial"/>
              <a:ea typeface="Arial"/>
              <a:cs typeface="Arial"/>
              <a:sym typeface="Arial"/>
            </a:endParaRPr>
          </a:p>
        </p:txBody>
      </p:sp>
      <p:sp>
        <p:nvSpPr>
          <p:cNvPr id="565" name="Google Shape;565;p47"/>
          <p:cNvSpPr txBox="1"/>
          <p:nvPr/>
        </p:nvSpPr>
        <p:spPr>
          <a:xfrm>
            <a:off x="701588" y="6955966"/>
            <a:ext cx="4883107" cy="166712"/>
          </a:xfrm>
          <a:prstGeom prst="rect">
            <a:avLst/>
          </a:prstGeom>
          <a:noFill/>
          <a:ln>
            <a:noFill/>
          </a:ln>
        </p:spPr>
        <p:txBody>
          <a:bodyPr anchorCtr="0" anchor="t" bIns="0" lIns="0" spcFirstLastPara="1" rIns="0" wrap="square" tIns="0">
            <a:spAutoFit/>
          </a:bodyPr>
          <a:lstStyle/>
          <a:p>
            <a:pPr indent="0" lvl="0" marL="12700" rtl="0" algn="l">
              <a:lnSpc>
                <a:spcPct val="118636"/>
              </a:lnSpc>
              <a:spcBef>
                <a:spcPts val="0"/>
              </a:spcBef>
              <a:spcAft>
                <a:spcPts val="0"/>
              </a:spcAft>
              <a:buNone/>
            </a:pPr>
            <a:r>
              <a:rPr lang="en-US" sz="1100">
                <a:latin typeface="Times New Roman"/>
                <a:ea typeface="Times New Roman"/>
                <a:cs typeface="Times New Roman"/>
                <a:sym typeface="Times New Roman"/>
              </a:rPr>
              <a:t>[Department of Mechanical Engineering B.I.E.T., Davangere]</a:t>
            </a:r>
            <a:endParaRPr sz="1100">
              <a:latin typeface="Times New Roman"/>
              <a:ea typeface="Times New Roman"/>
              <a:cs typeface="Times New Roman"/>
              <a:sym typeface="Times New Roman"/>
            </a:endParaRPr>
          </a:p>
        </p:txBody>
      </p:sp>
      <p:sp>
        <p:nvSpPr>
          <p:cNvPr id="566" name="Google Shape;566;p47"/>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p>
            <a:pPr indent="0" lvl="0" marL="12700" rtl="0" algn="l">
              <a:lnSpc>
                <a:spcPct val="119545"/>
              </a:lnSpc>
              <a:spcBef>
                <a:spcPts val="0"/>
              </a:spcBef>
              <a:spcAft>
                <a:spcPts val="0"/>
              </a:spcAft>
              <a:buNone/>
            </a:pPr>
            <a:r>
              <a:rPr lang="en-US"/>
              <a:t>Page 40</a:t>
            </a:r>
            <a:endParaRPr/>
          </a:p>
        </p:txBody>
      </p:sp>
      <p:sp>
        <p:nvSpPr>
          <p:cNvPr id="567" name="Google Shape;567;p47"/>
          <p:cNvSpPr txBox="1"/>
          <p:nvPr/>
        </p:nvSpPr>
        <p:spPr>
          <a:xfrm>
            <a:off x="3657124" y="1246470"/>
            <a:ext cx="292627" cy="350737"/>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2200">
                <a:solidFill>
                  <a:srgbClr val="008080"/>
                </a:solidFill>
                <a:latin typeface="Arial"/>
                <a:ea typeface="Arial"/>
                <a:cs typeface="Arial"/>
                <a:sym typeface="Arial"/>
              </a:rPr>
              <a:t>14</a:t>
            </a:r>
            <a:endParaRPr sz="2200">
              <a:latin typeface="Arial"/>
              <a:ea typeface="Arial"/>
              <a:cs typeface="Arial"/>
              <a:sym typeface="Arial"/>
            </a:endParaRPr>
          </a:p>
        </p:txBody>
      </p:sp>
      <p:sp>
        <p:nvSpPr>
          <p:cNvPr id="568" name="Google Shape;568;p47"/>
          <p:cNvSpPr txBox="1"/>
          <p:nvPr/>
        </p:nvSpPr>
        <p:spPr>
          <a:xfrm>
            <a:off x="4786163" y="1292739"/>
            <a:ext cx="316862" cy="350737"/>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2200">
                <a:latin typeface="Arial"/>
                <a:ea typeface="Arial"/>
                <a:cs typeface="Arial"/>
                <a:sym typeface="Arial"/>
              </a:rPr>
              <a:t>17</a:t>
            </a:r>
            <a:endParaRPr sz="2200">
              <a:latin typeface="Arial"/>
              <a:ea typeface="Arial"/>
              <a:cs typeface="Arial"/>
              <a:sym typeface="Arial"/>
            </a:endParaRPr>
          </a:p>
        </p:txBody>
      </p:sp>
      <p:sp>
        <p:nvSpPr>
          <p:cNvPr id="569" name="Google Shape;569;p47"/>
          <p:cNvSpPr txBox="1"/>
          <p:nvPr/>
        </p:nvSpPr>
        <p:spPr>
          <a:xfrm>
            <a:off x="2506722" y="5192157"/>
            <a:ext cx="316862" cy="350737"/>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2200">
                <a:latin typeface="Arial"/>
                <a:ea typeface="Arial"/>
                <a:cs typeface="Arial"/>
                <a:sym typeface="Arial"/>
              </a:rPr>
              <a:t>17</a:t>
            </a:r>
            <a:endParaRPr sz="2200">
              <a:latin typeface="Arial"/>
              <a:ea typeface="Arial"/>
              <a:cs typeface="Arial"/>
              <a:sym typeface="Arial"/>
            </a:endParaRPr>
          </a:p>
        </p:txBody>
      </p:sp>
      <p:sp>
        <p:nvSpPr>
          <p:cNvPr id="570" name="Google Shape;570;p47"/>
          <p:cNvSpPr txBox="1"/>
          <p:nvPr/>
        </p:nvSpPr>
        <p:spPr>
          <a:xfrm>
            <a:off x="3631451" y="5384149"/>
            <a:ext cx="336611" cy="350737"/>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2200">
                <a:latin typeface="Arial"/>
                <a:ea typeface="Arial"/>
                <a:cs typeface="Arial"/>
                <a:sym typeface="Arial"/>
              </a:rPr>
              <a:t>20</a:t>
            </a:r>
            <a:endParaRPr sz="2200">
              <a:latin typeface="Arial"/>
              <a:ea typeface="Arial"/>
              <a:cs typeface="Arial"/>
              <a:sym typeface="Arial"/>
            </a:endParaRPr>
          </a:p>
        </p:txBody>
      </p:sp>
      <p:sp>
        <p:nvSpPr>
          <p:cNvPr id="571" name="Google Shape;571;p47"/>
          <p:cNvSpPr txBox="1"/>
          <p:nvPr/>
        </p:nvSpPr>
        <p:spPr>
          <a:xfrm>
            <a:off x="4544233" y="5128674"/>
            <a:ext cx="1016117" cy="350737"/>
          </a:xfrm>
          <a:prstGeom prst="rect">
            <a:avLst/>
          </a:prstGeom>
          <a:noFill/>
          <a:ln>
            <a:noFill/>
          </a:ln>
        </p:spPr>
        <p:txBody>
          <a:bodyPr anchorCtr="0" anchor="t" bIns="0" lIns="0" spcFirstLastPara="1" rIns="0" wrap="square" tIns="12050">
            <a:spAutoFit/>
          </a:bodyPr>
          <a:lstStyle/>
          <a:p>
            <a:pPr indent="0" lvl="0" marL="183515" rtl="0" algn="l">
              <a:lnSpc>
                <a:spcPct val="100000"/>
              </a:lnSpc>
              <a:spcBef>
                <a:spcPts val="0"/>
              </a:spcBef>
              <a:spcAft>
                <a:spcPts val="0"/>
              </a:spcAft>
              <a:buNone/>
            </a:pPr>
            <a:r>
              <a:rPr lang="en-US" sz="2200">
                <a:latin typeface="Arial"/>
                <a:ea typeface="Arial"/>
                <a:cs typeface="Arial"/>
                <a:sym typeface="Arial"/>
              </a:rPr>
              <a:t>17</a:t>
            </a:r>
            <a:endParaRPr sz="2200">
              <a:latin typeface="Arial"/>
              <a:ea typeface="Arial"/>
              <a:cs typeface="Arial"/>
              <a:sym typeface="Arial"/>
            </a:endParaRPr>
          </a:p>
        </p:txBody>
      </p:sp>
      <p:sp>
        <p:nvSpPr>
          <p:cNvPr id="572" name="Google Shape;572;p47"/>
          <p:cNvSpPr txBox="1"/>
          <p:nvPr/>
        </p:nvSpPr>
        <p:spPr>
          <a:xfrm>
            <a:off x="5257958" y="768680"/>
            <a:ext cx="926354" cy="182742"/>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1" lang="en-US" sz="1100">
                <a:latin typeface="Times New Roman"/>
                <a:ea typeface="Times New Roman"/>
                <a:cs typeface="Times New Roman"/>
                <a:sym typeface="Times New Roman"/>
              </a:rPr>
              <a:t>MODEL 5</a:t>
            </a:r>
            <a:endParaRPr sz="1100">
              <a:latin typeface="Times New Roman"/>
              <a:ea typeface="Times New Roman"/>
              <a:cs typeface="Times New Roman"/>
              <a:sym typeface="Times New Roman"/>
            </a:endParaRPr>
          </a:p>
        </p:txBody>
      </p:sp>
      <p:sp>
        <p:nvSpPr>
          <p:cNvPr id="573" name="Google Shape;573;p47"/>
          <p:cNvSpPr txBox="1"/>
          <p:nvPr/>
        </p:nvSpPr>
        <p:spPr>
          <a:xfrm>
            <a:off x="7558763" y="5988876"/>
            <a:ext cx="2073525" cy="182742"/>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100">
                <a:latin typeface="Times New Roman"/>
                <a:ea typeface="Times New Roman"/>
                <a:cs typeface="Times New Roman"/>
                <a:sym typeface="Times New Roman"/>
              </a:rPr>
              <a:t>All dimensions are in mm</a:t>
            </a:r>
            <a:endParaRPr sz="1100">
              <a:latin typeface="Times New Roman"/>
              <a:ea typeface="Times New Roman"/>
              <a:cs typeface="Times New Roman"/>
              <a:sym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7" name="Shape 577"/>
        <p:cNvGrpSpPr/>
        <p:nvPr/>
      </p:nvGrpSpPr>
      <p:grpSpPr>
        <a:xfrm>
          <a:off x="0" y="0"/>
          <a:ext cx="0" cy="0"/>
          <a:chOff x="0" y="0"/>
          <a:chExt cx="0" cy="0"/>
        </a:xfrm>
      </p:grpSpPr>
      <p:sp>
        <p:nvSpPr>
          <p:cNvPr id="578" name="Google Shape;578;p48"/>
          <p:cNvSpPr/>
          <p:nvPr/>
        </p:nvSpPr>
        <p:spPr>
          <a:xfrm>
            <a:off x="693869" y="459092"/>
            <a:ext cx="10004983" cy="39081"/>
          </a:xfrm>
          <a:custGeom>
            <a:rect b="b" l="l" r="r" t="t"/>
            <a:pathLst>
              <a:path extrusionOk="0" h="55245" w="7077709">
                <a:moveTo>
                  <a:pt x="7077138" y="18288"/>
                </a:moveTo>
                <a:lnTo>
                  <a:pt x="0" y="18288"/>
                </a:lnTo>
                <a:lnTo>
                  <a:pt x="0" y="54864"/>
                </a:lnTo>
                <a:lnTo>
                  <a:pt x="7077138" y="54864"/>
                </a:lnTo>
                <a:lnTo>
                  <a:pt x="7077138" y="18288"/>
                </a:lnTo>
                <a:close/>
              </a:path>
              <a:path extrusionOk="0" h="55245" w="7077709">
                <a:moveTo>
                  <a:pt x="7077138" y="0"/>
                </a:moveTo>
                <a:lnTo>
                  <a:pt x="0" y="0"/>
                </a:lnTo>
                <a:lnTo>
                  <a:pt x="0" y="9144"/>
                </a:lnTo>
                <a:lnTo>
                  <a:pt x="7077138" y="9144"/>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79" name="Google Shape;579;p48"/>
          <p:cNvSpPr txBox="1"/>
          <p:nvPr/>
        </p:nvSpPr>
        <p:spPr>
          <a:xfrm>
            <a:off x="701587" y="310585"/>
            <a:ext cx="4919013"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Workshop and Machine shop practice [18MEL38A/48A]</a:t>
            </a:r>
            <a:endParaRPr sz="1200">
              <a:latin typeface="Times New Roman"/>
              <a:ea typeface="Times New Roman"/>
              <a:cs typeface="Times New Roman"/>
              <a:sym typeface="Times New Roman"/>
            </a:endParaRPr>
          </a:p>
        </p:txBody>
      </p:sp>
      <p:sp>
        <p:nvSpPr>
          <p:cNvPr id="580" name="Google Shape;580;p48"/>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81" name="Google Shape;581;p48"/>
          <p:cNvSpPr txBox="1"/>
          <p:nvPr/>
        </p:nvSpPr>
        <p:spPr>
          <a:xfrm>
            <a:off x="701587" y="804357"/>
            <a:ext cx="8839861" cy="5110694"/>
          </a:xfrm>
          <a:prstGeom prst="rect">
            <a:avLst/>
          </a:prstGeom>
          <a:noFill/>
          <a:ln>
            <a:noFill/>
          </a:ln>
        </p:spPr>
        <p:txBody>
          <a:bodyPr anchorCtr="0" anchor="t" bIns="0" lIns="0" spcFirstLastPara="1" rIns="0" wrap="square" tIns="12700">
            <a:spAutoFit/>
          </a:bodyPr>
          <a:lstStyle/>
          <a:p>
            <a:pPr indent="0" lvl="0" marL="857250" rtl="0" algn="ctr">
              <a:lnSpc>
                <a:spcPct val="100000"/>
              </a:lnSpc>
              <a:spcBef>
                <a:spcPts val="0"/>
              </a:spcBef>
              <a:spcAft>
                <a:spcPts val="0"/>
              </a:spcAft>
              <a:buNone/>
            </a:pPr>
            <a:r>
              <a:rPr b="1" lang="en-US" sz="1200">
                <a:latin typeface="Times New Roman"/>
                <a:ea typeface="Times New Roman"/>
                <a:cs typeface="Times New Roman"/>
                <a:sym typeface="Times New Roman"/>
              </a:rPr>
              <a:t>MODEL 6</a:t>
            </a:r>
            <a:endParaRPr sz="1200">
              <a:latin typeface="Times New Roman"/>
              <a:ea typeface="Times New Roman"/>
              <a:cs typeface="Times New Roman"/>
              <a:sym typeface="Times New Roman"/>
            </a:endParaRPr>
          </a:p>
          <a:p>
            <a:pPr indent="0" lvl="0" marL="905510" rtl="0" algn="l">
              <a:lnSpc>
                <a:spcPct val="100000"/>
              </a:lnSpc>
              <a:spcBef>
                <a:spcPts val="1185"/>
              </a:spcBef>
              <a:spcAft>
                <a:spcPts val="0"/>
              </a:spcAft>
              <a:buNone/>
            </a:pPr>
            <a:r>
              <a:rPr b="1" lang="en-US" sz="1200">
                <a:latin typeface="Times New Roman"/>
                <a:ea typeface="Times New Roman"/>
                <a:cs typeface="Times New Roman"/>
                <a:sym typeface="Times New Roman"/>
              </a:rPr>
              <a:t>AIM: </a:t>
            </a:r>
            <a:r>
              <a:rPr lang="en-US" sz="1200">
                <a:latin typeface="Times New Roman"/>
                <a:ea typeface="Times New Roman"/>
                <a:cs typeface="Times New Roman"/>
                <a:sym typeface="Times New Roman"/>
              </a:rPr>
              <a:t>To prepare the fitting model of given dimensions.</a:t>
            </a:r>
            <a:endParaRPr sz="12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875030" marR="156210" rtl="0" algn="l">
              <a:lnSpc>
                <a:spcPct val="144200"/>
              </a:lnSpc>
              <a:spcBef>
                <a:spcPts val="0"/>
              </a:spcBef>
              <a:spcAft>
                <a:spcPts val="0"/>
              </a:spcAft>
              <a:buNone/>
            </a:pPr>
            <a:r>
              <a:rPr b="1" lang="en-US" sz="1200">
                <a:latin typeface="Times New Roman"/>
                <a:ea typeface="Times New Roman"/>
                <a:cs typeface="Times New Roman"/>
                <a:sym typeface="Times New Roman"/>
              </a:rPr>
              <a:t>TOOL USED: </a:t>
            </a:r>
            <a:r>
              <a:rPr lang="en-US" sz="1200">
                <a:latin typeface="Times New Roman"/>
                <a:ea typeface="Times New Roman"/>
                <a:cs typeface="Times New Roman"/>
                <a:sym typeface="Times New Roman"/>
              </a:rPr>
              <a:t>Work piece (mild steel) Bench vise, try square, files, vernier at gauge, punch, hammer, divider, and hacksaw.</a:t>
            </a:r>
            <a:endParaRPr sz="12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00000"/>
              </a:lnSpc>
              <a:spcBef>
                <a:spcPts val="1030"/>
              </a:spcBef>
              <a:spcAft>
                <a:spcPts val="0"/>
              </a:spcAft>
              <a:buNone/>
            </a:pPr>
            <a:r>
              <a:t/>
            </a:r>
            <a:endParaRPr sz="1200">
              <a:latin typeface="Times New Roman"/>
              <a:ea typeface="Times New Roman"/>
              <a:cs typeface="Times New Roman"/>
              <a:sym typeface="Times New Roman"/>
            </a:endParaRPr>
          </a:p>
          <a:p>
            <a:pPr indent="0" lvl="0" marL="12700" rtl="0" algn="l">
              <a:lnSpc>
                <a:spcPct val="100000"/>
              </a:lnSpc>
              <a:spcBef>
                <a:spcPts val="5"/>
              </a:spcBef>
              <a:spcAft>
                <a:spcPts val="0"/>
              </a:spcAft>
              <a:buNone/>
            </a:pPr>
            <a:r>
              <a:rPr b="1" lang="en-US" sz="1200">
                <a:latin typeface="Times New Roman"/>
                <a:ea typeface="Times New Roman"/>
                <a:cs typeface="Times New Roman"/>
                <a:sym typeface="Times New Roman"/>
              </a:rPr>
              <a:t>PROCEDURE:</a:t>
            </a:r>
            <a:endParaRPr sz="1200">
              <a:latin typeface="Times New Roman"/>
              <a:ea typeface="Times New Roman"/>
              <a:cs typeface="Times New Roman"/>
              <a:sym typeface="Times New Roman"/>
            </a:endParaRPr>
          </a:p>
          <a:p>
            <a:pPr indent="-151765" lvl="0" marL="874394" rtl="0" algn="l">
              <a:lnSpc>
                <a:spcPct val="100000"/>
              </a:lnSpc>
              <a:spcBef>
                <a:spcPts val="560"/>
              </a:spcBef>
              <a:spcAft>
                <a:spcPts val="0"/>
              </a:spcAft>
              <a:buSzPts val="1200"/>
              <a:buFont typeface="Times New Roman"/>
              <a:buAutoNum type="arabicPeriod"/>
            </a:pPr>
            <a:r>
              <a:rPr lang="en-US" sz="1200">
                <a:latin typeface="Times New Roman"/>
                <a:ea typeface="Times New Roman"/>
                <a:cs typeface="Times New Roman"/>
                <a:sym typeface="Times New Roman"/>
              </a:rPr>
              <a:t>Hold the given plate on a bench vise such that one edge of the plate is horizontal.</a:t>
            </a:r>
            <a:endParaRPr sz="1200">
              <a:latin typeface="Times New Roman"/>
              <a:ea typeface="Times New Roman"/>
              <a:cs typeface="Times New Roman"/>
              <a:sym typeface="Times New Roman"/>
            </a:endParaRPr>
          </a:p>
          <a:p>
            <a:pPr indent="-151765" lvl="0" marL="1026794" rtl="0" algn="l">
              <a:lnSpc>
                <a:spcPct val="100000"/>
              </a:lnSpc>
              <a:spcBef>
                <a:spcPts val="640"/>
              </a:spcBef>
              <a:spcAft>
                <a:spcPts val="0"/>
              </a:spcAft>
              <a:buSzPts val="1200"/>
              <a:buFont typeface="Times New Roman"/>
              <a:buAutoNum type="arabicPeriod"/>
            </a:pPr>
            <a:r>
              <a:rPr lang="en-US" sz="1200">
                <a:latin typeface="Times New Roman"/>
                <a:ea typeface="Times New Roman"/>
                <a:cs typeface="Times New Roman"/>
                <a:sym typeface="Times New Roman"/>
              </a:rPr>
              <a:t>File the edge with rough and smooth files and check with try-square for flatness.</a:t>
            </a:r>
            <a:endParaRPr sz="1200">
              <a:latin typeface="Times New Roman"/>
              <a:ea typeface="Times New Roman"/>
              <a:cs typeface="Times New Roman"/>
              <a:sym typeface="Times New Roman"/>
            </a:endParaRPr>
          </a:p>
          <a:p>
            <a:pPr indent="-151765" lvl="0" marL="1026794" rtl="0" algn="l">
              <a:lnSpc>
                <a:spcPct val="100000"/>
              </a:lnSpc>
              <a:spcBef>
                <a:spcPts val="620"/>
              </a:spcBef>
              <a:spcAft>
                <a:spcPts val="0"/>
              </a:spcAft>
              <a:buSzPts val="1200"/>
              <a:buFont typeface="Times New Roman"/>
              <a:buAutoNum type="arabicPeriod"/>
            </a:pPr>
            <a:r>
              <a:rPr lang="en-US" sz="1200">
                <a:latin typeface="Times New Roman"/>
                <a:ea typeface="Times New Roman"/>
                <a:cs typeface="Times New Roman"/>
                <a:sym typeface="Times New Roman"/>
              </a:rPr>
              <a:t>Hold the adjacent edge of the plate in horizontal position with the vise.</a:t>
            </a:r>
            <a:endParaRPr sz="1200">
              <a:latin typeface="Times New Roman"/>
              <a:ea typeface="Times New Roman"/>
              <a:cs typeface="Times New Roman"/>
              <a:sym typeface="Times New Roman"/>
            </a:endParaRPr>
          </a:p>
          <a:p>
            <a:pPr indent="-163830" lvl="0" marL="1038860" marR="323215" rtl="0" algn="l">
              <a:lnSpc>
                <a:spcPct val="173333"/>
              </a:lnSpc>
              <a:spcBef>
                <a:spcPts val="160"/>
              </a:spcBef>
              <a:spcAft>
                <a:spcPts val="0"/>
              </a:spcAft>
              <a:buSzPts val="1200"/>
              <a:buFont typeface="Times New Roman"/>
              <a:buAutoNum type="arabicPeriod"/>
            </a:pPr>
            <a:r>
              <a:rPr lang="en-US" sz="1200">
                <a:latin typeface="Times New Roman"/>
                <a:ea typeface="Times New Roman"/>
                <a:cs typeface="Times New Roman"/>
                <a:sym typeface="Times New Roman"/>
              </a:rPr>
              <a:t>File the adjacent edge with rough and smooth files and check with try-square for flatness and squareness.</a:t>
            </a:r>
            <a:endParaRPr sz="1200">
              <a:latin typeface="Times New Roman"/>
              <a:ea typeface="Times New Roman"/>
              <a:cs typeface="Times New Roman"/>
              <a:sym typeface="Times New Roman"/>
            </a:endParaRPr>
          </a:p>
          <a:p>
            <a:pPr indent="-151765" lvl="0" marL="1026794" rtl="0" algn="l">
              <a:lnSpc>
                <a:spcPct val="100000"/>
              </a:lnSpc>
              <a:spcBef>
                <a:spcPts val="480"/>
              </a:spcBef>
              <a:spcAft>
                <a:spcPts val="0"/>
              </a:spcAft>
              <a:buSzPts val="1200"/>
              <a:buFont typeface="Times New Roman"/>
              <a:buAutoNum type="arabicPeriod"/>
            </a:pPr>
            <a:r>
              <a:rPr lang="en-US" sz="1200">
                <a:latin typeface="Times New Roman"/>
                <a:ea typeface="Times New Roman"/>
                <a:cs typeface="Times New Roman"/>
                <a:sym typeface="Times New Roman"/>
              </a:rPr>
              <a:t>Apply wet chalk on any one flat side of the plate and allow it to dry for marking</a:t>
            </a:r>
            <a:endParaRPr sz="1200">
              <a:latin typeface="Times New Roman"/>
              <a:ea typeface="Times New Roman"/>
              <a:cs typeface="Times New Roman"/>
              <a:sym typeface="Times New Roman"/>
            </a:endParaRPr>
          </a:p>
          <a:p>
            <a:pPr indent="-154940" lvl="0" marL="1029969" rtl="0" algn="l">
              <a:lnSpc>
                <a:spcPct val="100000"/>
              </a:lnSpc>
              <a:spcBef>
                <a:spcPts val="625"/>
              </a:spcBef>
              <a:spcAft>
                <a:spcPts val="0"/>
              </a:spcAft>
              <a:buSzPts val="1200"/>
              <a:buFont typeface="Times New Roman"/>
              <a:buAutoNum type="arabicPeriod"/>
            </a:pPr>
            <a:r>
              <a:rPr lang="en-US" sz="1200">
                <a:latin typeface="Times New Roman"/>
                <a:ea typeface="Times New Roman"/>
                <a:cs typeface="Times New Roman"/>
                <a:sym typeface="Times New Roman"/>
              </a:rPr>
              <a:t>Lay out the given drawing on the plate by using surface plate, angle rule, scriber, etc.</a:t>
            </a:r>
            <a:endParaRPr sz="1200">
              <a:latin typeface="Times New Roman"/>
              <a:ea typeface="Times New Roman"/>
              <a:cs typeface="Times New Roman"/>
              <a:sym typeface="Times New Roman"/>
            </a:endParaRPr>
          </a:p>
          <a:p>
            <a:pPr indent="-151765" lvl="0" marL="1026794" rtl="0" algn="l">
              <a:lnSpc>
                <a:spcPct val="100000"/>
              </a:lnSpc>
              <a:spcBef>
                <a:spcPts val="625"/>
              </a:spcBef>
              <a:spcAft>
                <a:spcPts val="0"/>
              </a:spcAft>
              <a:buSzPts val="1200"/>
              <a:buFont typeface="Times New Roman"/>
              <a:buAutoNum type="arabicPeriod"/>
            </a:pPr>
            <a:r>
              <a:rPr lang="en-US" sz="1200">
                <a:latin typeface="Times New Roman"/>
                <a:ea typeface="Times New Roman"/>
                <a:cs typeface="Times New Roman"/>
                <a:sym typeface="Times New Roman"/>
              </a:rPr>
              <a:t>Make punch marks along the line marked on the plates using prick punch.</a:t>
            </a:r>
            <a:endParaRPr sz="1200">
              <a:latin typeface="Times New Roman"/>
              <a:ea typeface="Times New Roman"/>
              <a:cs typeface="Times New Roman"/>
              <a:sym typeface="Times New Roman"/>
            </a:endParaRPr>
          </a:p>
          <a:p>
            <a:pPr indent="-151765" lvl="0" marL="1026794" rtl="0" algn="l">
              <a:lnSpc>
                <a:spcPct val="100000"/>
              </a:lnSpc>
              <a:spcBef>
                <a:spcPts val="625"/>
              </a:spcBef>
              <a:spcAft>
                <a:spcPts val="0"/>
              </a:spcAft>
              <a:buSzPts val="1200"/>
              <a:buFont typeface="Times New Roman"/>
              <a:buAutoNum type="arabicPeriod"/>
            </a:pPr>
            <a:r>
              <a:rPr lang="en-US" sz="1200">
                <a:latin typeface="Times New Roman"/>
                <a:ea typeface="Times New Roman"/>
                <a:cs typeface="Times New Roman"/>
                <a:sym typeface="Times New Roman"/>
              </a:rPr>
              <a:t>Cut the excess material with small allowance using hacksaw or by chisel.</a:t>
            </a:r>
            <a:endParaRPr sz="1200">
              <a:latin typeface="Times New Roman"/>
              <a:ea typeface="Times New Roman"/>
              <a:cs typeface="Times New Roman"/>
              <a:sym typeface="Times New Roman"/>
            </a:endParaRPr>
          </a:p>
          <a:p>
            <a:pPr indent="-175894" lvl="0" marL="1050925" marR="5080" rtl="0" algn="l">
              <a:lnSpc>
                <a:spcPct val="143300"/>
              </a:lnSpc>
              <a:spcBef>
                <a:spcPts val="25"/>
              </a:spcBef>
              <a:spcAft>
                <a:spcPts val="0"/>
              </a:spcAft>
              <a:buSzPts val="1200"/>
              <a:buFont typeface="Times New Roman"/>
              <a:buAutoNum type="arabicPeriod"/>
            </a:pPr>
            <a:r>
              <a:rPr lang="en-US" sz="1200">
                <a:latin typeface="Times New Roman"/>
                <a:ea typeface="Times New Roman"/>
                <a:cs typeface="Times New Roman"/>
                <a:sym typeface="Times New Roman"/>
              </a:rPr>
              <a:t>Remove the material left over in the previous step by filing operation to get the desire geometry of the part.</a:t>
            </a:r>
            <a:endParaRPr sz="1200">
              <a:latin typeface="Times New Roman"/>
              <a:ea typeface="Times New Roman"/>
              <a:cs typeface="Times New Roman"/>
              <a:sym typeface="Times New Roman"/>
            </a:endParaRPr>
          </a:p>
          <a:p>
            <a:pPr indent="-227964" lvl="0" marL="1102995" rtl="0" algn="l">
              <a:lnSpc>
                <a:spcPct val="100000"/>
              </a:lnSpc>
              <a:spcBef>
                <a:spcPts val="645"/>
              </a:spcBef>
              <a:spcAft>
                <a:spcPts val="0"/>
              </a:spcAft>
              <a:buSzPts val="1200"/>
              <a:buFont typeface="Times New Roman"/>
              <a:buAutoNum type="arabicPeriod"/>
            </a:pPr>
            <a:r>
              <a:rPr lang="en-US" sz="1200">
                <a:latin typeface="Times New Roman"/>
                <a:ea typeface="Times New Roman"/>
                <a:cs typeface="Times New Roman"/>
                <a:sym typeface="Times New Roman"/>
              </a:rPr>
              <a:t>Repeat the above procedure on the remaining parts.</a:t>
            </a:r>
            <a:endParaRPr sz="12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00000"/>
              </a:lnSpc>
              <a:spcBef>
                <a:spcPts val="25"/>
              </a:spcBef>
              <a:spcAft>
                <a:spcPts val="0"/>
              </a:spcAft>
              <a:buNone/>
            </a:pPr>
            <a:r>
              <a:t/>
            </a:r>
            <a:endParaRPr sz="1200">
              <a:latin typeface="Times New Roman"/>
              <a:ea typeface="Times New Roman"/>
              <a:cs typeface="Times New Roman"/>
              <a:sym typeface="Times New Roman"/>
            </a:endParaRPr>
          </a:p>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RESULT:</a:t>
            </a:r>
            <a:endParaRPr sz="1200">
              <a:latin typeface="Times New Roman"/>
              <a:ea typeface="Times New Roman"/>
              <a:cs typeface="Times New Roman"/>
              <a:sym typeface="Times New Roman"/>
            </a:endParaRPr>
          </a:p>
          <a:p>
            <a:pPr indent="0" lvl="0" marL="875030" rtl="0" algn="l">
              <a:lnSpc>
                <a:spcPct val="100000"/>
              </a:lnSpc>
              <a:spcBef>
                <a:spcPts val="540"/>
              </a:spcBef>
              <a:spcAft>
                <a:spcPts val="0"/>
              </a:spcAft>
              <a:buNone/>
            </a:pPr>
            <a:r>
              <a:rPr lang="en-US" sz="1200">
                <a:latin typeface="Times New Roman"/>
                <a:ea typeface="Times New Roman"/>
                <a:cs typeface="Times New Roman"/>
                <a:sym typeface="Times New Roman"/>
              </a:rPr>
              <a:t>The desired fitting model is obtained.</a:t>
            </a:r>
            <a:endParaRPr sz="1200">
              <a:latin typeface="Times New Roman"/>
              <a:ea typeface="Times New Roman"/>
              <a:cs typeface="Times New Roman"/>
              <a:sym typeface="Times New Roman"/>
            </a:endParaRPr>
          </a:p>
        </p:txBody>
      </p:sp>
      <p:sp>
        <p:nvSpPr>
          <p:cNvPr id="582" name="Google Shape;582;p48"/>
          <p:cNvSpPr txBox="1"/>
          <p:nvPr/>
        </p:nvSpPr>
        <p:spPr>
          <a:xfrm>
            <a:off x="701588" y="6955966"/>
            <a:ext cx="4883107" cy="166712"/>
          </a:xfrm>
          <a:prstGeom prst="rect">
            <a:avLst/>
          </a:prstGeom>
          <a:noFill/>
          <a:ln>
            <a:noFill/>
          </a:ln>
        </p:spPr>
        <p:txBody>
          <a:bodyPr anchorCtr="0" anchor="t" bIns="0" lIns="0" spcFirstLastPara="1" rIns="0" wrap="square" tIns="0">
            <a:spAutoFit/>
          </a:bodyPr>
          <a:lstStyle/>
          <a:p>
            <a:pPr indent="0" lvl="0" marL="12700" rtl="0" algn="l">
              <a:lnSpc>
                <a:spcPct val="118636"/>
              </a:lnSpc>
              <a:spcBef>
                <a:spcPts val="0"/>
              </a:spcBef>
              <a:spcAft>
                <a:spcPts val="0"/>
              </a:spcAft>
              <a:buNone/>
            </a:pPr>
            <a:r>
              <a:rPr lang="en-US" sz="1100">
                <a:latin typeface="Times New Roman"/>
                <a:ea typeface="Times New Roman"/>
                <a:cs typeface="Times New Roman"/>
                <a:sym typeface="Times New Roman"/>
              </a:rPr>
              <a:t>[Department of Mechanical Engineering B.I.E.T., Davangere]</a:t>
            </a:r>
            <a:endParaRPr sz="1100">
              <a:latin typeface="Times New Roman"/>
              <a:ea typeface="Times New Roman"/>
              <a:cs typeface="Times New Roman"/>
              <a:sym typeface="Times New Roman"/>
            </a:endParaRPr>
          </a:p>
        </p:txBody>
      </p:sp>
      <p:sp>
        <p:nvSpPr>
          <p:cNvPr id="583" name="Google Shape;583;p48"/>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p>
            <a:pPr indent="0" lvl="0" marL="12700" rtl="0" algn="l">
              <a:lnSpc>
                <a:spcPct val="119545"/>
              </a:lnSpc>
              <a:spcBef>
                <a:spcPts val="0"/>
              </a:spcBef>
              <a:spcAft>
                <a:spcPts val="0"/>
              </a:spcAft>
              <a:buNone/>
            </a:pPr>
            <a:r>
              <a:rPr lang="en-US"/>
              <a:t>Page 41</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87" name="Shape 587"/>
        <p:cNvGrpSpPr/>
        <p:nvPr/>
      </p:nvGrpSpPr>
      <p:grpSpPr>
        <a:xfrm>
          <a:off x="0" y="0"/>
          <a:ext cx="0" cy="0"/>
          <a:chOff x="0" y="0"/>
          <a:chExt cx="0" cy="0"/>
        </a:xfrm>
      </p:grpSpPr>
      <p:sp>
        <p:nvSpPr>
          <p:cNvPr id="588" name="Google Shape;588;p49"/>
          <p:cNvSpPr/>
          <p:nvPr/>
        </p:nvSpPr>
        <p:spPr>
          <a:xfrm>
            <a:off x="693869" y="472120"/>
            <a:ext cx="10004983" cy="26054"/>
          </a:xfrm>
          <a:custGeom>
            <a:rect b="b" l="l" r="r" t="t"/>
            <a:pathLst>
              <a:path extrusionOk="0" h="36829" w="7077709">
                <a:moveTo>
                  <a:pt x="7077151" y="36576"/>
                </a:moveTo>
                <a:lnTo>
                  <a:pt x="0" y="36576"/>
                </a:lnTo>
                <a:lnTo>
                  <a:pt x="0" y="0"/>
                </a:lnTo>
                <a:lnTo>
                  <a:pt x="7077151" y="0"/>
                </a:lnTo>
                <a:lnTo>
                  <a:pt x="7077151" y="36576"/>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89" name="Google Shape;589;p49"/>
          <p:cNvSpPr txBox="1"/>
          <p:nvPr/>
        </p:nvSpPr>
        <p:spPr>
          <a:xfrm>
            <a:off x="708049" y="310585"/>
            <a:ext cx="4922603"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Workshop and Machine shop practice [18MEL38A/48A]</a:t>
            </a:r>
            <a:endParaRPr sz="1200">
              <a:latin typeface="Times New Roman"/>
              <a:ea typeface="Times New Roman"/>
              <a:cs typeface="Times New Roman"/>
              <a:sym typeface="Times New Roman"/>
            </a:endParaRPr>
          </a:p>
        </p:txBody>
      </p:sp>
      <p:sp>
        <p:nvSpPr>
          <p:cNvPr id="590" name="Google Shape;590;p49"/>
          <p:cNvSpPr/>
          <p:nvPr/>
        </p:nvSpPr>
        <p:spPr>
          <a:xfrm>
            <a:off x="692970" y="442023"/>
            <a:ext cx="10004983" cy="0"/>
          </a:xfrm>
          <a:custGeom>
            <a:rect b="b" l="l" r="r" t="t"/>
            <a:pathLst>
              <a:path extrusionOk="0" h="120000" w="7077709">
                <a:moveTo>
                  <a:pt x="0" y="0"/>
                </a:moveTo>
                <a:lnTo>
                  <a:pt x="7077709" y="0"/>
                </a:lnTo>
              </a:path>
            </a:pathLst>
          </a:custGeom>
          <a:noFill/>
          <a:ln cap="flat" cmpd="sng" w="9525">
            <a:solidFill>
              <a:srgbClr val="602221"/>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91" name="Google Shape;591;p49"/>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nvGrpSpPr>
          <p:cNvPr id="592" name="Google Shape;592;p49"/>
          <p:cNvGrpSpPr/>
          <p:nvPr/>
        </p:nvGrpSpPr>
        <p:grpSpPr>
          <a:xfrm>
            <a:off x="585253" y="747486"/>
            <a:ext cx="5261907" cy="2822840"/>
            <a:chOff x="414019" y="1056639"/>
            <a:chExt cx="3722370" cy="3990340"/>
          </a:xfrm>
        </p:grpSpPr>
        <p:pic>
          <p:nvPicPr>
            <p:cNvPr id="593" name="Google Shape;593;p49"/>
            <p:cNvPicPr preferRelativeResize="0"/>
            <p:nvPr/>
          </p:nvPicPr>
          <p:blipFill rotWithShape="1">
            <a:blip r:embed="rId3">
              <a:alphaModFix/>
            </a:blip>
            <a:srcRect b="0" l="0" r="0" t="0"/>
            <a:stretch/>
          </p:blipFill>
          <p:spPr>
            <a:xfrm>
              <a:off x="676655" y="1275587"/>
              <a:ext cx="3029712" cy="3538727"/>
            </a:xfrm>
            <a:prstGeom prst="rect">
              <a:avLst/>
            </a:prstGeom>
            <a:noFill/>
            <a:ln>
              <a:noFill/>
            </a:ln>
          </p:spPr>
        </p:pic>
        <p:sp>
          <p:nvSpPr>
            <p:cNvPr id="594" name="Google Shape;594;p49"/>
            <p:cNvSpPr/>
            <p:nvPr/>
          </p:nvSpPr>
          <p:spPr>
            <a:xfrm>
              <a:off x="414019" y="1056639"/>
              <a:ext cx="3722370" cy="3990340"/>
            </a:xfrm>
            <a:custGeom>
              <a:rect b="b" l="l" r="r" t="t"/>
              <a:pathLst>
                <a:path extrusionOk="0" h="3990340" w="3722370">
                  <a:moveTo>
                    <a:pt x="3717416" y="3989958"/>
                  </a:moveTo>
                  <a:lnTo>
                    <a:pt x="4571" y="3989958"/>
                  </a:lnTo>
                  <a:lnTo>
                    <a:pt x="3162" y="3989730"/>
                  </a:lnTo>
                  <a:lnTo>
                    <a:pt x="1879" y="3989082"/>
                  </a:lnTo>
                  <a:lnTo>
                    <a:pt x="876" y="3988066"/>
                  </a:lnTo>
                  <a:lnTo>
                    <a:pt x="228" y="3986796"/>
                  </a:lnTo>
                  <a:lnTo>
                    <a:pt x="0" y="3985386"/>
                  </a:lnTo>
                  <a:lnTo>
                    <a:pt x="0" y="4571"/>
                  </a:lnTo>
                  <a:lnTo>
                    <a:pt x="4571" y="0"/>
                  </a:lnTo>
                  <a:lnTo>
                    <a:pt x="3717416" y="0"/>
                  </a:lnTo>
                  <a:lnTo>
                    <a:pt x="3721989" y="4571"/>
                  </a:lnTo>
                  <a:lnTo>
                    <a:pt x="9143" y="4571"/>
                  </a:lnTo>
                  <a:lnTo>
                    <a:pt x="4571" y="9143"/>
                  </a:lnTo>
                  <a:lnTo>
                    <a:pt x="9143" y="9143"/>
                  </a:lnTo>
                  <a:lnTo>
                    <a:pt x="9143" y="3980814"/>
                  </a:lnTo>
                  <a:lnTo>
                    <a:pt x="4571" y="3980814"/>
                  </a:lnTo>
                  <a:lnTo>
                    <a:pt x="9143" y="3985386"/>
                  </a:lnTo>
                  <a:lnTo>
                    <a:pt x="3721989" y="3985386"/>
                  </a:lnTo>
                  <a:lnTo>
                    <a:pt x="3721760" y="3986796"/>
                  </a:lnTo>
                  <a:lnTo>
                    <a:pt x="3721112" y="3988066"/>
                  </a:lnTo>
                  <a:lnTo>
                    <a:pt x="3720109" y="3989082"/>
                  </a:lnTo>
                  <a:lnTo>
                    <a:pt x="3718826" y="3989730"/>
                  </a:lnTo>
                  <a:lnTo>
                    <a:pt x="3717416" y="3989958"/>
                  </a:lnTo>
                  <a:close/>
                </a:path>
                <a:path extrusionOk="0" h="3990340" w="3722370">
                  <a:moveTo>
                    <a:pt x="9143" y="9143"/>
                  </a:moveTo>
                  <a:lnTo>
                    <a:pt x="4571" y="9143"/>
                  </a:lnTo>
                  <a:lnTo>
                    <a:pt x="9143" y="4571"/>
                  </a:lnTo>
                  <a:lnTo>
                    <a:pt x="9143" y="9143"/>
                  </a:lnTo>
                  <a:close/>
                </a:path>
                <a:path extrusionOk="0" h="3990340" w="3722370">
                  <a:moveTo>
                    <a:pt x="3712844" y="9143"/>
                  </a:moveTo>
                  <a:lnTo>
                    <a:pt x="9143" y="9143"/>
                  </a:lnTo>
                  <a:lnTo>
                    <a:pt x="9143" y="4571"/>
                  </a:lnTo>
                  <a:lnTo>
                    <a:pt x="3712844" y="4571"/>
                  </a:lnTo>
                  <a:lnTo>
                    <a:pt x="3712844" y="9143"/>
                  </a:lnTo>
                  <a:close/>
                </a:path>
                <a:path extrusionOk="0" h="3990340" w="3722370">
                  <a:moveTo>
                    <a:pt x="3712844" y="3985386"/>
                  </a:moveTo>
                  <a:lnTo>
                    <a:pt x="3712844" y="4571"/>
                  </a:lnTo>
                  <a:lnTo>
                    <a:pt x="3717416" y="9143"/>
                  </a:lnTo>
                  <a:lnTo>
                    <a:pt x="3721989" y="9143"/>
                  </a:lnTo>
                  <a:lnTo>
                    <a:pt x="3721989" y="3980814"/>
                  </a:lnTo>
                  <a:lnTo>
                    <a:pt x="3717416" y="3980814"/>
                  </a:lnTo>
                  <a:lnTo>
                    <a:pt x="3712844" y="3985386"/>
                  </a:lnTo>
                  <a:close/>
                </a:path>
                <a:path extrusionOk="0" h="3990340" w="3722370">
                  <a:moveTo>
                    <a:pt x="3721989" y="9143"/>
                  </a:moveTo>
                  <a:lnTo>
                    <a:pt x="3717416" y="9143"/>
                  </a:lnTo>
                  <a:lnTo>
                    <a:pt x="3712844" y="4571"/>
                  </a:lnTo>
                  <a:lnTo>
                    <a:pt x="3721989" y="4571"/>
                  </a:lnTo>
                  <a:lnTo>
                    <a:pt x="3721989" y="9143"/>
                  </a:lnTo>
                  <a:close/>
                </a:path>
                <a:path extrusionOk="0" h="3990340" w="3722370">
                  <a:moveTo>
                    <a:pt x="9143" y="3985386"/>
                  </a:moveTo>
                  <a:lnTo>
                    <a:pt x="4571" y="3980814"/>
                  </a:lnTo>
                  <a:lnTo>
                    <a:pt x="9143" y="3980814"/>
                  </a:lnTo>
                  <a:lnTo>
                    <a:pt x="9143" y="3985386"/>
                  </a:lnTo>
                  <a:close/>
                </a:path>
                <a:path extrusionOk="0" h="3990340" w="3722370">
                  <a:moveTo>
                    <a:pt x="3712844" y="3985386"/>
                  </a:moveTo>
                  <a:lnTo>
                    <a:pt x="9143" y="3985386"/>
                  </a:lnTo>
                  <a:lnTo>
                    <a:pt x="9143" y="3980814"/>
                  </a:lnTo>
                  <a:lnTo>
                    <a:pt x="3712844" y="3980814"/>
                  </a:lnTo>
                  <a:lnTo>
                    <a:pt x="3712844" y="3985386"/>
                  </a:lnTo>
                  <a:close/>
                </a:path>
                <a:path extrusionOk="0" h="3990340" w="3722370">
                  <a:moveTo>
                    <a:pt x="3721989" y="3985386"/>
                  </a:moveTo>
                  <a:lnTo>
                    <a:pt x="3712844" y="3985386"/>
                  </a:lnTo>
                  <a:lnTo>
                    <a:pt x="3717416" y="3980814"/>
                  </a:lnTo>
                  <a:lnTo>
                    <a:pt x="3721989" y="3980814"/>
                  </a:lnTo>
                  <a:lnTo>
                    <a:pt x="3721989" y="3985386"/>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95" name="Google Shape;595;p49"/>
          <p:cNvSpPr txBox="1"/>
          <p:nvPr/>
        </p:nvSpPr>
        <p:spPr>
          <a:xfrm>
            <a:off x="4939119" y="3554604"/>
            <a:ext cx="2069037" cy="692497"/>
          </a:xfrm>
          <a:prstGeom prst="rect">
            <a:avLst/>
          </a:prstGeom>
          <a:noFill/>
          <a:ln>
            <a:noFill/>
          </a:ln>
        </p:spPr>
        <p:txBody>
          <a:bodyPr anchorCtr="0" anchor="t" bIns="0" lIns="0" spcFirstLastPara="1" rIns="0" wrap="square" tIns="12700">
            <a:spAutoFit/>
          </a:bodyPr>
          <a:lstStyle/>
          <a:p>
            <a:pPr indent="0" lvl="0" marL="205740" rtl="0" algn="l">
              <a:lnSpc>
                <a:spcPct val="100000"/>
              </a:lnSpc>
              <a:spcBef>
                <a:spcPts val="0"/>
              </a:spcBef>
              <a:spcAft>
                <a:spcPts val="0"/>
              </a:spcAft>
              <a:buNone/>
            </a:pPr>
            <a:r>
              <a:rPr b="1" lang="en-US" sz="1200">
                <a:latin typeface="Times New Roman"/>
                <a:ea typeface="Times New Roman"/>
                <a:cs typeface="Times New Roman"/>
                <a:sym typeface="Times New Roman"/>
              </a:rPr>
              <a:t>MODEL 6</a:t>
            </a:r>
            <a:endParaRPr sz="1200">
              <a:latin typeface="Times New Roman"/>
              <a:ea typeface="Times New Roman"/>
              <a:cs typeface="Times New Roman"/>
              <a:sym typeface="Times New Roman"/>
            </a:endParaRPr>
          </a:p>
          <a:p>
            <a:pPr indent="0" lvl="0" marL="0" rtl="0" algn="l">
              <a:lnSpc>
                <a:spcPct val="100000"/>
              </a:lnSpc>
              <a:spcBef>
                <a:spcPts val="1080"/>
              </a:spcBef>
              <a:spcAft>
                <a:spcPts val="0"/>
              </a:spcAft>
              <a:buNone/>
            </a:pPr>
            <a:r>
              <a:t/>
            </a:r>
            <a:endParaRPr sz="1200">
              <a:latin typeface="Times New Roman"/>
              <a:ea typeface="Times New Roman"/>
              <a:cs typeface="Times New Roman"/>
              <a:sym typeface="Times New Roman"/>
            </a:endParaRPr>
          </a:p>
          <a:p>
            <a:pPr indent="0" lvl="0" marL="12700" rtl="0" algn="l">
              <a:lnSpc>
                <a:spcPct val="100000"/>
              </a:lnSpc>
              <a:spcBef>
                <a:spcPts val="5"/>
              </a:spcBef>
              <a:spcAft>
                <a:spcPts val="0"/>
              </a:spcAft>
              <a:buNone/>
            </a:pPr>
            <a:r>
              <a:rPr lang="en-US" sz="1100">
                <a:latin typeface="Times New Roman"/>
                <a:ea typeface="Times New Roman"/>
                <a:cs typeface="Times New Roman"/>
                <a:sym typeface="Times New Roman"/>
              </a:rPr>
              <a:t>All dimensions are in mm</a:t>
            </a:r>
            <a:endParaRPr sz="1100">
              <a:latin typeface="Times New Roman"/>
              <a:ea typeface="Times New Roman"/>
              <a:cs typeface="Times New Roman"/>
              <a:sym typeface="Times New Roman"/>
            </a:endParaRPr>
          </a:p>
        </p:txBody>
      </p:sp>
      <p:sp>
        <p:nvSpPr>
          <p:cNvPr id="596" name="Google Shape;596;p49"/>
          <p:cNvSpPr txBox="1"/>
          <p:nvPr/>
        </p:nvSpPr>
        <p:spPr>
          <a:xfrm>
            <a:off x="701588" y="6955966"/>
            <a:ext cx="4883107" cy="166712"/>
          </a:xfrm>
          <a:prstGeom prst="rect">
            <a:avLst/>
          </a:prstGeom>
          <a:noFill/>
          <a:ln>
            <a:noFill/>
          </a:ln>
        </p:spPr>
        <p:txBody>
          <a:bodyPr anchorCtr="0" anchor="t" bIns="0" lIns="0" spcFirstLastPara="1" rIns="0" wrap="square" tIns="0">
            <a:spAutoFit/>
          </a:bodyPr>
          <a:lstStyle/>
          <a:p>
            <a:pPr indent="0" lvl="0" marL="12700" rtl="0" algn="l">
              <a:lnSpc>
                <a:spcPct val="118636"/>
              </a:lnSpc>
              <a:spcBef>
                <a:spcPts val="0"/>
              </a:spcBef>
              <a:spcAft>
                <a:spcPts val="0"/>
              </a:spcAft>
              <a:buNone/>
            </a:pPr>
            <a:r>
              <a:rPr lang="en-US" sz="1100">
                <a:latin typeface="Times New Roman"/>
                <a:ea typeface="Times New Roman"/>
                <a:cs typeface="Times New Roman"/>
                <a:sym typeface="Times New Roman"/>
              </a:rPr>
              <a:t>[Department of Mechanical Engineering B.I.E.T., Davangere]</a:t>
            </a:r>
            <a:endParaRPr sz="1100">
              <a:latin typeface="Times New Roman"/>
              <a:ea typeface="Times New Roman"/>
              <a:cs typeface="Times New Roman"/>
              <a:sym typeface="Times New Roman"/>
            </a:endParaRPr>
          </a:p>
        </p:txBody>
      </p:sp>
      <p:sp>
        <p:nvSpPr>
          <p:cNvPr id="597" name="Google Shape;597;p49"/>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p>
            <a:pPr indent="0" lvl="0" marL="12700" rtl="0" algn="l">
              <a:lnSpc>
                <a:spcPct val="119545"/>
              </a:lnSpc>
              <a:spcBef>
                <a:spcPts val="0"/>
              </a:spcBef>
              <a:spcAft>
                <a:spcPts val="0"/>
              </a:spcAft>
              <a:buNone/>
            </a:pPr>
            <a:r>
              <a:rPr lang="en-US"/>
              <a:t>Page 42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 name="Shape 73"/>
        <p:cNvGrpSpPr/>
        <p:nvPr/>
      </p:nvGrpSpPr>
      <p:grpSpPr>
        <a:xfrm>
          <a:off x="0" y="0"/>
          <a:ext cx="0" cy="0"/>
          <a:chOff x="0" y="0"/>
          <a:chExt cx="0" cy="0"/>
        </a:xfrm>
      </p:grpSpPr>
      <p:sp>
        <p:nvSpPr>
          <p:cNvPr id="74" name="Google Shape;74;p5"/>
          <p:cNvSpPr txBox="1"/>
          <p:nvPr/>
        </p:nvSpPr>
        <p:spPr>
          <a:xfrm>
            <a:off x="1158875" y="611723"/>
            <a:ext cx="5528503" cy="256480"/>
          </a:xfrm>
          <a:prstGeom prst="rect">
            <a:avLst/>
          </a:prstGeom>
          <a:solidFill>
            <a:srgbClr val="000000"/>
          </a:solidFill>
          <a:ln>
            <a:noFill/>
          </a:ln>
        </p:spPr>
        <p:txBody>
          <a:bodyPr anchorCtr="0" anchor="t" bIns="0" lIns="0" spcFirstLastPara="1" rIns="0" wrap="square" tIns="0">
            <a:spAutoFit/>
          </a:bodyPr>
          <a:lstStyle/>
          <a:p>
            <a:pPr indent="0" lvl="0" marL="324485" rtl="0" algn="l">
              <a:lnSpc>
                <a:spcPct val="113055"/>
              </a:lnSpc>
              <a:spcBef>
                <a:spcPts val="0"/>
              </a:spcBef>
              <a:spcAft>
                <a:spcPts val="0"/>
              </a:spcAft>
              <a:buNone/>
            </a:pPr>
            <a:r>
              <a:rPr b="1" lang="en-US" sz="1800">
                <a:solidFill>
                  <a:srgbClr val="FFFFFF"/>
                </a:solidFill>
                <a:latin typeface="Times New Roman"/>
                <a:ea typeface="Times New Roman"/>
                <a:cs typeface="Times New Roman"/>
                <a:sym typeface="Times New Roman"/>
              </a:rPr>
              <a:t>INDEX</a:t>
            </a:r>
            <a:endParaRPr sz="1800">
              <a:latin typeface="Times New Roman"/>
              <a:ea typeface="Times New Roman"/>
              <a:cs typeface="Times New Roman"/>
              <a:sym typeface="Times New Roman"/>
            </a:endParaRPr>
          </a:p>
        </p:txBody>
      </p:sp>
      <p:graphicFrame>
        <p:nvGraphicFramePr>
          <p:cNvPr id="75" name="Google Shape;75;p5"/>
          <p:cNvGraphicFramePr/>
          <p:nvPr/>
        </p:nvGraphicFramePr>
        <p:xfrm>
          <a:off x="1082675" y="1240828"/>
          <a:ext cx="3000000" cy="3000000"/>
        </p:xfrm>
        <a:graphic>
          <a:graphicData uri="http://schemas.openxmlformats.org/drawingml/2006/table">
            <a:tbl>
              <a:tblPr bandRow="1" firstRow="1">
                <a:noFill/>
                <a:tableStyleId>{FDEE0050-D085-4042-A5D6-0B603A919678}</a:tableStyleId>
              </a:tblPr>
              <a:tblGrid>
                <a:gridCol w="873650"/>
                <a:gridCol w="6784350"/>
                <a:gridCol w="1157550"/>
              </a:tblGrid>
              <a:tr h="647125">
                <a:tc>
                  <a:txBody>
                    <a:bodyPr/>
                    <a:lstStyle/>
                    <a:p>
                      <a:pPr indent="0" lvl="0" marL="200025" marR="0" rtl="0" algn="l">
                        <a:lnSpc>
                          <a:spcPct val="120357"/>
                        </a:lnSpc>
                        <a:spcBef>
                          <a:spcPts val="0"/>
                        </a:spcBef>
                        <a:spcAft>
                          <a:spcPts val="0"/>
                        </a:spcAft>
                        <a:buNone/>
                      </a:pPr>
                      <a:r>
                        <a:rPr b="1" lang="en-US" sz="1400" u="none" cap="none" strike="noStrike">
                          <a:latin typeface="Times New Roman"/>
                          <a:ea typeface="Times New Roman"/>
                          <a:cs typeface="Times New Roman"/>
                          <a:sym typeface="Times New Roman"/>
                        </a:rPr>
                        <a:t>Sl.</a:t>
                      </a:r>
                      <a:endParaRPr sz="1400" u="none" cap="none" strike="noStrike">
                        <a:latin typeface="Times New Roman"/>
                        <a:ea typeface="Times New Roman"/>
                        <a:cs typeface="Times New Roman"/>
                        <a:sym typeface="Times New Roman"/>
                      </a:endParaRPr>
                    </a:p>
                    <a:p>
                      <a:pPr indent="0" lvl="0" marL="166370" marR="0" rtl="0" algn="l">
                        <a:lnSpc>
                          <a:spcPct val="100000"/>
                        </a:lnSpc>
                        <a:spcBef>
                          <a:spcPts val="35"/>
                        </a:spcBef>
                        <a:spcAft>
                          <a:spcPts val="0"/>
                        </a:spcAft>
                        <a:buNone/>
                      </a:pPr>
                      <a:r>
                        <a:rPr b="1" lang="en-US" sz="1400" u="none" cap="none" strike="noStrike">
                          <a:latin typeface="Times New Roman"/>
                          <a:ea typeface="Times New Roman"/>
                          <a:cs typeface="Times New Roman"/>
                          <a:sym typeface="Times New Roman"/>
                        </a:rPr>
                        <a:t>No.</a:t>
                      </a:r>
                      <a:endParaRPr sz="14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 marR="0" rtl="0" algn="ctr">
                        <a:lnSpc>
                          <a:spcPct val="100000"/>
                        </a:lnSpc>
                        <a:spcBef>
                          <a:spcPts val="0"/>
                        </a:spcBef>
                        <a:spcAft>
                          <a:spcPts val="0"/>
                        </a:spcAft>
                        <a:buNone/>
                      </a:pPr>
                      <a:r>
                        <a:rPr b="1" lang="en-US" sz="1400" u="none" cap="none" strike="noStrike">
                          <a:latin typeface="Times New Roman"/>
                          <a:ea typeface="Times New Roman"/>
                          <a:cs typeface="Times New Roman"/>
                          <a:sym typeface="Times New Roman"/>
                        </a:rPr>
                        <a:t>Topic</a:t>
                      </a:r>
                      <a:endParaRPr sz="1400" u="none" cap="none" strike="noStrike">
                        <a:latin typeface="Times New Roman"/>
                        <a:ea typeface="Times New Roman"/>
                        <a:cs typeface="Times New Roman"/>
                        <a:sym typeface="Times New Roman"/>
                      </a:endParaRPr>
                    </a:p>
                  </a:txBody>
                  <a:tcPr marT="745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06375" marR="0" rtl="0" algn="l">
                        <a:lnSpc>
                          <a:spcPct val="120357"/>
                        </a:lnSpc>
                        <a:spcBef>
                          <a:spcPts val="0"/>
                        </a:spcBef>
                        <a:spcAft>
                          <a:spcPts val="0"/>
                        </a:spcAft>
                        <a:buNone/>
                      </a:pPr>
                      <a:r>
                        <a:rPr b="1" lang="en-US" sz="1400" u="none" cap="none" strike="noStrike">
                          <a:latin typeface="Times New Roman"/>
                          <a:ea typeface="Times New Roman"/>
                          <a:cs typeface="Times New Roman"/>
                          <a:sym typeface="Times New Roman"/>
                        </a:rPr>
                        <a:t>Page</a:t>
                      </a:r>
                      <a:endParaRPr sz="1400" u="none" cap="none" strike="noStrike">
                        <a:latin typeface="Times New Roman"/>
                        <a:ea typeface="Times New Roman"/>
                        <a:cs typeface="Times New Roman"/>
                        <a:sym typeface="Times New Roman"/>
                      </a:endParaRPr>
                    </a:p>
                    <a:p>
                      <a:pPr indent="0" lvl="0" marL="260984" marR="0" rtl="0" algn="l">
                        <a:lnSpc>
                          <a:spcPct val="100000"/>
                        </a:lnSpc>
                        <a:spcBef>
                          <a:spcPts val="35"/>
                        </a:spcBef>
                        <a:spcAft>
                          <a:spcPts val="0"/>
                        </a:spcAft>
                        <a:buNone/>
                      </a:pPr>
                      <a:r>
                        <a:rPr b="1" lang="en-US" sz="1400" u="none" cap="none" strike="noStrike">
                          <a:latin typeface="Times New Roman"/>
                          <a:ea typeface="Times New Roman"/>
                          <a:cs typeface="Times New Roman"/>
                          <a:sym typeface="Times New Roman"/>
                        </a:rPr>
                        <a:t>No.</a:t>
                      </a:r>
                      <a:endParaRPr sz="14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9700">
                <a:tc>
                  <a:txBody>
                    <a:bodyPr/>
                    <a:lstStyle/>
                    <a:p>
                      <a:pPr indent="0" lvl="0" marL="2286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a:t>
                      </a:r>
                      <a:endParaRPr sz="1400" u="none" cap="none" strike="noStrike">
                        <a:latin typeface="Times New Roman"/>
                        <a:ea typeface="Times New Roman"/>
                        <a:cs typeface="Times New Roman"/>
                        <a:sym typeface="Times New Roman"/>
                      </a:endParaRPr>
                    </a:p>
                  </a:txBody>
                  <a:tcPr marT="56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8105"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Demonstration on use of Hand Tools</a:t>
                      </a:r>
                      <a:endParaRPr sz="1400" u="none" cap="none" strike="noStrike">
                        <a:latin typeface="Times New Roman"/>
                        <a:ea typeface="Times New Roman"/>
                        <a:cs typeface="Times New Roman"/>
                        <a:sym typeface="Times New Roman"/>
                      </a:endParaRPr>
                    </a:p>
                  </a:txBody>
                  <a:tcPr marT="56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4455"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4-30</a:t>
                      </a:r>
                      <a:endParaRPr sz="1400" u="none" cap="none" strike="noStrike">
                        <a:latin typeface="Times New Roman"/>
                        <a:ea typeface="Times New Roman"/>
                        <a:cs typeface="Times New Roman"/>
                        <a:sym typeface="Times New Roman"/>
                      </a:endParaRPr>
                    </a:p>
                  </a:txBody>
                  <a:tcPr marT="56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20300">
                <a:tc>
                  <a:txBody>
                    <a:bodyPr/>
                    <a:lstStyle/>
                    <a:p>
                      <a:pPr indent="0" lvl="0" marL="2286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2.</a:t>
                      </a:r>
                      <a:endParaRPr sz="1400" u="none" cap="none" strike="noStrike">
                        <a:latin typeface="Times New Roman"/>
                        <a:ea typeface="Times New Roman"/>
                        <a:cs typeface="Times New Roman"/>
                        <a:sym typeface="Times New Roman"/>
                      </a:endParaRPr>
                    </a:p>
                  </a:txBody>
                  <a:tcPr marT="56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47625"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Fitting models</a:t>
                      </a:r>
                      <a:endParaRPr sz="1400" u="none" cap="none" strike="noStrike">
                        <a:latin typeface="Times New Roman"/>
                        <a:ea typeface="Times New Roman"/>
                        <a:cs typeface="Times New Roman"/>
                        <a:sym typeface="Times New Roman"/>
                      </a:endParaRPr>
                    </a:p>
                  </a:txBody>
                  <a:tcPr marT="876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46355"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31-43</a:t>
                      </a:r>
                      <a:endParaRPr sz="1400" u="none" cap="none" strike="noStrike">
                        <a:latin typeface="Times New Roman"/>
                        <a:ea typeface="Times New Roman"/>
                        <a:cs typeface="Times New Roman"/>
                        <a:sym typeface="Times New Roman"/>
                      </a:endParaRPr>
                    </a:p>
                  </a:txBody>
                  <a:tcPr marT="56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6975">
                <a:tc>
                  <a:txBody>
                    <a:bodyPr/>
                    <a:lstStyle/>
                    <a:p>
                      <a:pPr indent="0" lvl="0" marL="2286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a:t>
                      </a:r>
                      <a:endParaRPr sz="1400" u="none" cap="none" strike="noStrike">
                        <a:latin typeface="Times New Roman"/>
                        <a:ea typeface="Times New Roman"/>
                        <a:cs typeface="Times New Roman"/>
                        <a:sym typeface="Times New Roman"/>
                      </a:endParaRPr>
                    </a:p>
                  </a:txBody>
                  <a:tcPr marT="566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8105"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Introduction to Metal Cutting</a:t>
                      </a:r>
                      <a:endParaRPr sz="1400" u="none" cap="none" strike="noStrike">
                        <a:latin typeface="Times New Roman"/>
                        <a:ea typeface="Times New Roman"/>
                        <a:cs typeface="Times New Roman"/>
                        <a:sym typeface="Times New Roman"/>
                      </a:endParaRPr>
                    </a:p>
                  </a:txBody>
                  <a:tcPr marT="566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46355"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44-47</a:t>
                      </a:r>
                      <a:endParaRPr sz="1400" u="none" cap="none" strike="noStrike">
                        <a:latin typeface="Times New Roman"/>
                        <a:ea typeface="Times New Roman"/>
                        <a:cs typeface="Times New Roman"/>
                        <a:sym typeface="Times New Roman"/>
                      </a:endParaRPr>
                    </a:p>
                  </a:txBody>
                  <a:tcPr marT="566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6325">
                <a:tc>
                  <a:txBody>
                    <a:bodyPr/>
                    <a:lstStyle/>
                    <a:p>
                      <a:pPr indent="0" lvl="0" marL="2286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4.</a:t>
                      </a:r>
                      <a:endParaRPr sz="1400" u="none" cap="none" strike="noStrike">
                        <a:latin typeface="Times New Roman"/>
                        <a:ea typeface="Times New Roman"/>
                        <a:cs typeface="Times New Roman"/>
                        <a:sym typeface="Times New Roman"/>
                      </a:endParaRPr>
                    </a:p>
                  </a:txBody>
                  <a:tcPr marT="548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8105"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Lathe</a:t>
                      </a:r>
                      <a:endParaRPr sz="1400" u="none" cap="none" strike="noStrike">
                        <a:latin typeface="Times New Roman"/>
                        <a:ea typeface="Times New Roman"/>
                        <a:cs typeface="Times New Roman"/>
                        <a:sym typeface="Times New Roman"/>
                      </a:endParaRPr>
                    </a:p>
                  </a:txBody>
                  <a:tcPr marT="548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46355"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48-53</a:t>
                      </a:r>
                      <a:endParaRPr sz="1400" u="none" cap="none" strike="noStrike">
                        <a:latin typeface="Times New Roman"/>
                        <a:ea typeface="Times New Roman"/>
                        <a:cs typeface="Times New Roman"/>
                        <a:sym typeface="Times New Roman"/>
                      </a:endParaRPr>
                    </a:p>
                  </a:txBody>
                  <a:tcPr marT="548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5650">
                <a:tc>
                  <a:txBody>
                    <a:bodyPr/>
                    <a:lstStyle/>
                    <a:p>
                      <a:pPr indent="0" lvl="0" marL="2286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5.</a:t>
                      </a:r>
                      <a:endParaRPr sz="1400" u="none" cap="none" strike="noStrike">
                        <a:latin typeface="Times New Roman"/>
                        <a:ea typeface="Times New Roman"/>
                        <a:cs typeface="Times New Roman"/>
                        <a:sym typeface="Times New Roman"/>
                      </a:endParaRPr>
                    </a:p>
                  </a:txBody>
                  <a:tcPr marT="548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8105"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Drilling</a:t>
                      </a:r>
                      <a:endParaRPr sz="1400" u="none" cap="none" strike="noStrike">
                        <a:latin typeface="Times New Roman"/>
                        <a:ea typeface="Times New Roman"/>
                        <a:cs typeface="Times New Roman"/>
                        <a:sym typeface="Times New Roman"/>
                      </a:endParaRPr>
                    </a:p>
                  </a:txBody>
                  <a:tcPr marT="548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46355"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54-57</a:t>
                      </a:r>
                      <a:endParaRPr sz="1400" u="none" cap="none" strike="noStrike">
                        <a:latin typeface="Times New Roman"/>
                        <a:ea typeface="Times New Roman"/>
                        <a:cs typeface="Times New Roman"/>
                        <a:sym typeface="Times New Roman"/>
                      </a:endParaRPr>
                    </a:p>
                  </a:txBody>
                  <a:tcPr marT="548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5125">
                <a:tc>
                  <a:txBody>
                    <a:bodyPr/>
                    <a:lstStyle/>
                    <a:p>
                      <a:pPr indent="0" lvl="0" marL="2286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6.</a:t>
                      </a:r>
                      <a:endParaRPr sz="1400" u="none" cap="none" strike="noStrike">
                        <a:latin typeface="Times New Roman"/>
                        <a:ea typeface="Times New Roman"/>
                        <a:cs typeface="Times New Roman"/>
                        <a:sym typeface="Times New Roman"/>
                      </a:endParaRPr>
                    </a:p>
                  </a:txBody>
                  <a:tcPr marT="588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8105"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Shaping Machine</a:t>
                      </a:r>
                      <a:endParaRPr sz="1400" u="none" cap="none" strike="noStrike">
                        <a:latin typeface="Times New Roman"/>
                        <a:ea typeface="Times New Roman"/>
                        <a:cs typeface="Times New Roman"/>
                        <a:sym typeface="Times New Roman"/>
                      </a:endParaRPr>
                    </a:p>
                  </a:txBody>
                  <a:tcPr marT="588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2864"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58-67</a:t>
                      </a:r>
                      <a:endParaRPr sz="1400" u="none" cap="none" strike="noStrike">
                        <a:latin typeface="Times New Roman"/>
                        <a:ea typeface="Times New Roman"/>
                        <a:cs typeface="Times New Roman"/>
                        <a:sym typeface="Times New Roman"/>
                      </a:endParaRPr>
                    </a:p>
                  </a:txBody>
                  <a:tcPr marT="588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650">
                <a:tc>
                  <a:txBody>
                    <a:bodyPr/>
                    <a:lstStyle/>
                    <a:p>
                      <a:pPr indent="0" lvl="0" marL="2286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7.</a:t>
                      </a:r>
                      <a:endParaRPr sz="1400" u="none" cap="none" strike="noStrike">
                        <a:latin typeface="Times New Roman"/>
                        <a:ea typeface="Times New Roman"/>
                        <a:cs typeface="Times New Roman"/>
                        <a:sym typeface="Times New Roman"/>
                      </a:endParaRPr>
                    </a:p>
                  </a:txBody>
                  <a:tcPr marT="570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8105"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Milling Machine</a:t>
                      </a:r>
                      <a:endParaRPr sz="1400" u="none" cap="none" strike="noStrike">
                        <a:latin typeface="Times New Roman"/>
                        <a:ea typeface="Times New Roman"/>
                        <a:cs typeface="Times New Roman"/>
                        <a:sym typeface="Times New Roman"/>
                      </a:endParaRPr>
                    </a:p>
                  </a:txBody>
                  <a:tcPr marT="570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2864"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68-77</a:t>
                      </a:r>
                      <a:endParaRPr sz="1400" u="none" cap="none" strike="noStrike">
                        <a:latin typeface="Times New Roman"/>
                        <a:ea typeface="Times New Roman"/>
                        <a:cs typeface="Times New Roman"/>
                        <a:sym typeface="Times New Roman"/>
                      </a:endParaRPr>
                    </a:p>
                  </a:txBody>
                  <a:tcPr marT="570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8350">
                <a:tc>
                  <a:txBody>
                    <a:bodyPr/>
                    <a:lstStyle/>
                    <a:p>
                      <a:pPr indent="0" lvl="0" marL="2286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8.</a:t>
                      </a:r>
                      <a:endParaRPr sz="1400" u="none" cap="none" strike="noStrike">
                        <a:latin typeface="Times New Roman"/>
                        <a:ea typeface="Times New Roman"/>
                        <a:cs typeface="Times New Roman"/>
                        <a:sym typeface="Times New Roman"/>
                      </a:endParaRPr>
                    </a:p>
                  </a:txBody>
                  <a:tcPr marT="56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8105"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Grinding Machine</a:t>
                      </a:r>
                      <a:endParaRPr sz="1400" u="none" cap="none" strike="noStrike">
                        <a:latin typeface="Times New Roman"/>
                        <a:ea typeface="Times New Roman"/>
                        <a:cs typeface="Times New Roman"/>
                        <a:sym typeface="Times New Roman"/>
                      </a:endParaRPr>
                    </a:p>
                  </a:txBody>
                  <a:tcPr marT="56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2864"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78-81</a:t>
                      </a:r>
                      <a:endParaRPr sz="1400" u="none" cap="none" strike="noStrike">
                        <a:latin typeface="Times New Roman"/>
                        <a:ea typeface="Times New Roman"/>
                        <a:cs typeface="Times New Roman"/>
                        <a:sym typeface="Times New Roman"/>
                      </a:endParaRPr>
                    </a:p>
                  </a:txBody>
                  <a:tcPr marT="56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6325">
                <a:tc>
                  <a:txBody>
                    <a:bodyPr/>
                    <a:lstStyle/>
                    <a:p>
                      <a:pPr indent="0" lvl="0" marL="2286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9.</a:t>
                      </a:r>
                      <a:endParaRPr sz="1400" u="none" cap="none" strike="noStrike">
                        <a:latin typeface="Times New Roman"/>
                        <a:ea typeface="Times New Roman"/>
                        <a:cs typeface="Times New Roman"/>
                        <a:sym typeface="Times New Roman"/>
                      </a:endParaRPr>
                    </a:p>
                  </a:txBody>
                  <a:tcPr marT="54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8105"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Models</a:t>
                      </a:r>
                      <a:endParaRPr sz="1400" u="none" cap="none" strike="noStrike">
                        <a:latin typeface="Times New Roman"/>
                        <a:ea typeface="Times New Roman"/>
                        <a:cs typeface="Times New Roman"/>
                        <a:sym typeface="Times New Roman"/>
                      </a:endParaRPr>
                    </a:p>
                  </a:txBody>
                  <a:tcPr marT="54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2864"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82-89</a:t>
                      </a:r>
                      <a:endParaRPr sz="1400" u="none" cap="none" strike="noStrike">
                        <a:latin typeface="Times New Roman"/>
                        <a:ea typeface="Times New Roman"/>
                        <a:cs typeface="Times New Roman"/>
                        <a:sym typeface="Times New Roman"/>
                      </a:endParaRPr>
                    </a:p>
                  </a:txBody>
                  <a:tcPr marT="54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8350">
                <a:tc>
                  <a:txBody>
                    <a:bodyPr/>
                    <a:lstStyle/>
                    <a:p>
                      <a:pPr indent="0" lvl="0" marL="13334" marR="0" rtl="0" algn="ctr">
                        <a:lnSpc>
                          <a:spcPct val="96428"/>
                        </a:lnSpc>
                        <a:spcBef>
                          <a:spcPts val="0"/>
                        </a:spcBef>
                        <a:spcAft>
                          <a:spcPts val="0"/>
                        </a:spcAft>
                        <a:buNone/>
                      </a:pPr>
                      <a:r>
                        <a:rPr lang="en-US" sz="1400" u="none" cap="none" strike="noStrike">
                          <a:latin typeface="Times New Roman"/>
                          <a:ea typeface="Times New Roman"/>
                          <a:cs typeface="Times New Roman"/>
                          <a:sym typeface="Times New Roman"/>
                        </a:rPr>
                        <a:t>10.</a:t>
                      </a:r>
                      <a:endParaRPr sz="14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8105"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Viva Questions</a:t>
                      </a:r>
                      <a:endParaRPr sz="1400" u="none" cap="none" strike="noStrike">
                        <a:latin typeface="Times New Roman"/>
                        <a:ea typeface="Times New Roman"/>
                        <a:cs typeface="Times New Roman"/>
                        <a:sym typeface="Times New Roman"/>
                      </a:endParaRPr>
                    </a:p>
                  </a:txBody>
                  <a:tcPr marT="54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2864"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90-93</a:t>
                      </a:r>
                      <a:endParaRPr sz="1400" u="none" cap="none" strike="noStrike">
                        <a:latin typeface="Times New Roman"/>
                        <a:ea typeface="Times New Roman"/>
                        <a:cs typeface="Times New Roman"/>
                        <a:sym typeface="Times New Roman"/>
                      </a:endParaRPr>
                    </a:p>
                  </a:txBody>
                  <a:tcPr marT="54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01" name="Shape 601"/>
        <p:cNvGrpSpPr/>
        <p:nvPr/>
      </p:nvGrpSpPr>
      <p:grpSpPr>
        <a:xfrm>
          <a:off x="0" y="0"/>
          <a:ext cx="0" cy="0"/>
          <a:chOff x="0" y="0"/>
          <a:chExt cx="0" cy="0"/>
        </a:xfrm>
      </p:grpSpPr>
      <p:sp>
        <p:nvSpPr>
          <p:cNvPr id="602" name="Google Shape;602;p50"/>
          <p:cNvSpPr/>
          <p:nvPr/>
        </p:nvSpPr>
        <p:spPr>
          <a:xfrm>
            <a:off x="693869" y="459092"/>
            <a:ext cx="10004983" cy="39081"/>
          </a:xfrm>
          <a:custGeom>
            <a:rect b="b" l="l" r="r" t="t"/>
            <a:pathLst>
              <a:path extrusionOk="0" h="55245" w="7077709">
                <a:moveTo>
                  <a:pt x="7077138" y="18288"/>
                </a:moveTo>
                <a:lnTo>
                  <a:pt x="0" y="18288"/>
                </a:lnTo>
                <a:lnTo>
                  <a:pt x="0" y="54864"/>
                </a:lnTo>
                <a:lnTo>
                  <a:pt x="7077138" y="54864"/>
                </a:lnTo>
                <a:lnTo>
                  <a:pt x="7077138" y="18288"/>
                </a:lnTo>
                <a:close/>
              </a:path>
              <a:path extrusionOk="0" h="55245" w="7077709">
                <a:moveTo>
                  <a:pt x="7077138" y="0"/>
                </a:moveTo>
                <a:lnTo>
                  <a:pt x="0" y="0"/>
                </a:lnTo>
                <a:lnTo>
                  <a:pt x="0" y="9144"/>
                </a:lnTo>
                <a:lnTo>
                  <a:pt x="7077138" y="9144"/>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03" name="Google Shape;603;p50"/>
          <p:cNvSpPr txBox="1"/>
          <p:nvPr/>
        </p:nvSpPr>
        <p:spPr>
          <a:xfrm>
            <a:off x="701587" y="310585"/>
            <a:ext cx="8978096" cy="100989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Workshop and Machine shop practice [18MEL38A/48A]</a:t>
            </a:r>
            <a:endParaRPr sz="1200">
              <a:latin typeface="Times New Roman"/>
              <a:ea typeface="Times New Roman"/>
              <a:cs typeface="Times New Roman"/>
              <a:sym typeface="Times New Roman"/>
            </a:endParaRPr>
          </a:p>
          <a:p>
            <a:pPr indent="0" lvl="0" marL="0" rtl="0" algn="l">
              <a:lnSpc>
                <a:spcPct val="100000"/>
              </a:lnSpc>
              <a:spcBef>
                <a:spcPts val="860"/>
              </a:spcBef>
              <a:spcAft>
                <a:spcPts val="0"/>
              </a:spcAft>
              <a:buNone/>
            </a:pPr>
            <a:r>
              <a:t/>
            </a:r>
            <a:endParaRPr sz="1200">
              <a:latin typeface="Times New Roman"/>
              <a:ea typeface="Times New Roman"/>
              <a:cs typeface="Times New Roman"/>
              <a:sym typeface="Times New Roman"/>
            </a:endParaRPr>
          </a:p>
          <a:p>
            <a:pPr indent="0" lvl="0" marL="2810510" rtl="0" algn="l">
              <a:lnSpc>
                <a:spcPct val="100000"/>
              </a:lnSpc>
              <a:spcBef>
                <a:spcPts val="5"/>
              </a:spcBef>
              <a:spcAft>
                <a:spcPts val="0"/>
              </a:spcAft>
              <a:buNone/>
            </a:pPr>
            <a:r>
              <a:rPr b="1" lang="en-US" sz="1200">
                <a:latin typeface="Times New Roman"/>
                <a:ea typeface="Times New Roman"/>
                <a:cs typeface="Times New Roman"/>
                <a:sym typeface="Times New Roman"/>
              </a:rPr>
              <a:t>EXERCISE MODELS</a:t>
            </a:r>
            <a:endParaRPr sz="1200">
              <a:latin typeface="Times New Roman"/>
              <a:ea typeface="Times New Roman"/>
              <a:cs typeface="Times New Roman"/>
              <a:sym typeface="Times New Roman"/>
            </a:endParaRPr>
          </a:p>
          <a:p>
            <a:pPr indent="0" lvl="0" marL="875030" marR="5080" rtl="0" algn="l">
              <a:lnSpc>
                <a:spcPct val="107500"/>
              </a:lnSpc>
              <a:spcBef>
                <a:spcPts val="1040"/>
              </a:spcBef>
              <a:spcAft>
                <a:spcPts val="0"/>
              </a:spcAft>
              <a:buNone/>
            </a:pPr>
            <a:r>
              <a:rPr lang="en-US" sz="1200">
                <a:latin typeface="Times New Roman"/>
                <a:ea typeface="Times New Roman"/>
                <a:cs typeface="Times New Roman"/>
                <a:sym typeface="Times New Roman"/>
              </a:rPr>
              <a:t>Make the following fitting models from the given mild steel plates of size 50mm x 50 mm each.</a:t>
            </a:r>
            <a:endParaRPr sz="1200">
              <a:latin typeface="Times New Roman"/>
              <a:ea typeface="Times New Roman"/>
              <a:cs typeface="Times New Roman"/>
              <a:sym typeface="Times New Roman"/>
            </a:endParaRPr>
          </a:p>
        </p:txBody>
      </p:sp>
      <p:sp>
        <p:nvSpPr>
          <p:cNvPr id="604" name="Google Shape;604;p50"/>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05" name="Google Shape;605;p50"/>
          <p:cNvPicPr preferRelativeResize="0"/>
          <p:nvPr/>
        </p:nvPicPr>
        <p:blipFill rotWithShape="1">
          <a:blip r:embed="rId3">
            <a:alphaModFix/>
          </a:blip>
          <a:srcRect b="0" l="0" r="0" t="0"/>
          <a:stretch/>
        </p:blipFill>
        <p:spPr>
          <a:xfrm>
            <a:off x="1788078" y="1488864"/>
            <a:ext cx="7249259" cy="5016426"/>
          </a:xfrm>
          <a:prstGeom prst="rect">
            <a:avLst/>
          </a:prstGeom>
          <a:noFill/>
          <a:ln>
            <a:noFill/>
          </a:ln>
        </p:spPr>
      </p:pic>
      <p:sp>
        <p:nvSpPr>
          <p:cNvPr id="606" name="Google Shape;606;p50"/>
          <p:cNvSpPr txBox="1"/>
          <p:nvPr/>
        </p:nvSpPr>
        <p:spPr>
          <a:xfrm>
            <a:off x="701588" y="6955966"/>
            <a:ext cx="4883107" cy="166712"/>
          </a:xfrm>
          <a:prstGeom prst="rect">
            <a:avLst/>
          </a:prstGeom>
          <a:noFill/>
          <a:ln>
            <a:noFill/>
          </a:ln>
        </p:spPr>
        <p:txBody>
          <a:bodyPr anchorCtr="0" anchor="t" bIns="0" lIns="0" spcFirstLastPara="1" rIns="0" wrap="square" tIns="0">
            <a:spAutoFit/>
          </a:bodyPr>
          <a:lstStyle/>
          <a:p>
            <a:pPr indent="0" lvl="0" marL="12700" rtl="0" algn="l">
              <a:lnSpc>
                <a:spcPct val="118636"/>
              </a:lnSpc>
              <a:spcBef>
                <a:spcPts val="0"/>
              </a:spcBef>
              <a:spcAft>
                <a:spcPts val="0"/>
              </a:spcAft>
              <a:buNone/>
            </a:pPr>
            <a:r>
              <a:rPr lang="en-US" sz="1100">
                <a:latin typeface="Times New Roman"/>
                <a:ea typeface="Times New Roman"/>
                <a:cs typeface="Times New Roman"/>
                <a:sym typeface="Times New Roman"/>
              </a:rPr>
              <a:t>[Department of Mechanical Engineering B.I.E.T., Davangere]</a:t>
            </a:r>
            <a:endParaRPr sz="1100">
              <a:latin typeface="Times New Roman"/>
              <a:ea typeface="Times New Roman"/>
              <a:cs typeface="Times New Roman"/>
              <a:sym typeface="Times New Roman"/>
            </a:endParaRPr>
          </a:p>
        </p:txBody>
      </p:sp>
      <p:sp>
        <p:nvSpPr>
          <p:cNvPr id="607" name="Google Shape;607;p50"/>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p>
            <a:pPr indent="0" lvl="0" marL="12700" rtl="0" algn="l">
              <a:lnSpc>
                <a:spcPct val="119545"/>
              </a:lnSpc>
              <a:spcBef>
                <a:spcPts val="0"/>
              </a:spcBef>
              <a:spcAft>
                <a:spcPts val="0"/>
              </a:spcAft>
              <a:buNone/>
            </a:pPr>
            <a:r>
              <a:rPr lang="en-US"/>
              <a:t>Page 43</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11" name="Shape 611"/>
        <p:cNvGrpSpPr/>
        <p:nvPr/>
      </p:nvGrpSpPr>
      <p:grpSpPr>
        <a:xfrm>
          <a:off x="0" y="0"/>
          <a:ext cx="0" cy="0"/>
          <a:chOff x="0" y="0"/>
          <a:chExt cx="0" cy="0"/>
        </a:xfrm>
      </p:grpSpPr>
      <p:sp>
        <p:nvSpPr>
          <p:cNvPr id="612" name="Google Shape;612;p51"/>
          <p:cNvSpPr/>
          <p:nvPr/>
        </p:nvSpPr>
        <p:spPr>
          <a:xfrm>
            <a:off x="693869" y="459092"/>
            <a:ext cx="10004983" cy="39081"/>
          </a:xfrm>
          <a:custGeom>
            <a:rect b="b" l="l" r="r" t="t"/>
            <a:pathLst>
              <a:path extrusionOk="0" h="55245" w="7077709">
                <a:moveTo>
                  <a:pt x="7077138" y="18288"/>
                </a:moveTo>
                <a:lnTo>
                  <a:pt x="0" y="18288"/>
                </a:lnTo>
                <a:lnTo>
                  <a:pt x="0" y="54864"/>
                </a:lnTo>
                <a:lnTo>
                  <a:pt x="7077138" y="54864"/>
                </a:lnTo>
                <a:lnTo>
                  <a:pt x="7077138" y="18288"/>
                </a:lnTo>
                <a:close/>
              </a:path>
              <a:path extrusionOk="0" h="55245" w="7077709">
                <a:moveTo>
                  <a:pt x="7077138" y="0"/>
                </a:moveTo>
                <a:lnTo>
                  <a:pt x="0" y="0"/>
                </a:lnTo>
                <a:lnTo>
                  <a:pt x="0" y="9144"/>
                </a:lnTo>
                <a:lnTo>
                  <a:pt x="7077138" y="9144"/>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13" name="Google Shape;613;p51"/>
          <p:cNvSpPr txBox="1"/>
          <p:nvPr/>
        </p:nvSpPr>
        <p:spPr>
          <a:xfrm>
            <a:off x="701588" y="310584"/>
            <a:ext cx="8781515" cy="230319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Workshop and Machine shop practice [18MEL38A/48A]</a:t>
            </a:r>
            <a:endParaRPr sz="1200">
              <a:latin typeface="Times New Roman"/>
              <a:ea typeface="Times New Roman"/>
              <a:cs typeface="Times New Roman"/>
              <a:sym typeface="Times New Roman"/>
            </a:endParaRPr>
          </a:p>
          <a:p>
            <a:pPr indent="0" lvl="0" marL="0" rtl="0" algn="l">
              <a:lnSpc>
                <a:spcPct val="100000"/>
              </a:lnSpc>
              <a:spcBef>
                <a:spcPts val="880"/>
              </a:spcBef>
              <a:spcAft>
                <a:spcPts val="0"/>
              </a:spcAft>
              <a:buNone/>
            </a:pPr>
            <a:r>
              <a:t/>
            </a:r>
            <a:endParaRPr sz="1200">
              <a:latin typeface="Times New Roman"/>
              <a:ea typeface="Times New Roman"/>
              <a:cs typeface="Times New Roman"/>
              <a:sym typeface="Times New Roman"/>
            </a:endParaRPr>
          </a:p>
          <a:p>
            <a:pPr indent="0" lvl="0" marL="2898775" rtl="0" algn="l">
              <a:lnSpc>
                <a:spcPct val="100000"/>
              </a:lnSpc>
              <a:spcBef>
                <a:spcPts val="5"/>
              </a:spcBef>
              <a:spcAft>
                <a:spcPts val="0"/>
              </a:spcAft>
              <a:buNone/>
            </a:pPr>
            <a:r>
              <a:rPr b="1" lang="en-US" sz="1300">
                <a:latin typeface="Times New Roman"/>
                <a:ea typeface="Times New Roman"/>
                <a:cs typeface="Times New Roman"/>
                <a:sym typeface="Times New Roman"/>
              </a:rPr>
              <a:t>MACHINE SHOP</a:t>
            </a:r>
            <a:endParaRPr sz="1300">
              <a:latin typeface="Times New Roman"/>
              <a:ea typeface="Times New Roman"/>
              <a:cs typeface="Times New Roman"/>
              <a:sym typeface="Times New Roman"/>
            </a:endParaRPr>
          </a:p>
          <a:p>
            <a:pPr indent="0" lvl="0" marL="0" rtl="0" algn="l">
              <a:lnSpc>
                <a:spcPct val="100000"/>
              </a:lnSpc>
              <a:spcBef>
                <a:spcPts val="360"/>
              </a:spcBef>
              <a:spcAft>
                <a:spcPts val="0"/>
              </a:spcAft>
              <a:buNone/>
            </a:pPr>
            <a:r>
              <a:t/>
            </a:r>
            <a:endParaRPr sz="1300">
              <a:latin typeface="Times New Roman"/>
              <a:ea typeface="Times New Roman"/>
              <a:cs typeface="Times New Roman"/>
              <a:sym typeface="Times New Roman"/>
            </a:endParaRPr>
          </a:p>
          <a:p>
            <a:pPr indent="0" lvl="0" marL="411480" rtl="0" algn="l">
              <a:lnSpc>
                <a:spcPct val="100000"/>
              </a:lnSpc>
              <a:spcBef>
                <a:spcPts val="5"/>
              </a:spcBef>
              <a:spcAft>
                <a:spcPts val="0"/>
              </a:spcAft>
              <a:buNone/>
            </a:pPr>
            <a:r>
              <a:rPr b="1" lang="en-US" sz="1600">
                <a:latin typeface="Times New Roman"/>
                <a:ea typeface="Times New Roman"/>
                <a:cs typeface="Times New Roman"/>
                <a:sym typeface="Times New Roman"/>
              </a:rPr>
              <a:t>1. </a:t>
            </a:r>
            <a:r>
              <a:rPr b="1" lang="en-US" sz="1400" u="sng">
                <a:latin typeface="Times New Roman"/>
                <a:ea typeface="Times New Roman"/>
                <a:cs typeface="Times New Roman"/>
                <a:sym typeface="Times New Roman"/>
              </a:rPr>
              <a:t>INTRODUCTION TO METAL CUTTING</a:t>
            </a:r>
            <a:endParaRPr sz="1400">
              <a:latin typeface="Times New Roman"/>
              <a:ea typeface="Times New Roman"/>
              <a:cs typeface="Times New Roman"/>
              <a:sym typeface="Times New Roman"/>
            </a:endParaRPr>
          </a:p>
          <a:p>
            <a:pPr indent="0" lvl="0" marL="640080" rtl="0" algn="l">
              <a:lnSpc>
                <a:spcPct val="100000"/>
              </a:lnSpc>
              <a:spcBef>
                <a:spcPts val="820"/>
              </a:spcBef>
              <a:spcAft>
                <a:spcPts val="0"/>
              </a:spcAft>
              <a:buNone/>
            </a:pPr>
            <a:r>
              <a:rPr b="1" lang="en-US" sz="1200">
                <a:latin typeface="Times New Roman"/>
                <a:ea typeface="Times New Roman"/>
                <a:cs typeface="Times New Roman"/>
                <a:sym typeface="Times New Roman"/>
              </a:rPr>
              <a:t>BASIC METAL CUTTING THEORY</a:t>
            </a:r>
            <a:endParaRPr sz="1200">
              <a:latin typeface="Times New Roman"/>
              <a:ea typeface="Times New Roman"/>
              <a:cs typeface="Times New Roman"/>
              <a:sym typeface="Times New Roman"/>
            </a:endParaRPr>
          </a:p>
          <a:p>
            <a:pPr indent="-6350" lvl="0" marL="494030" marR="5080" rtl="0" algn="just">
              <a:lnSpc>
                <a:spcPct val="170833"/>
              </a:lnSpc>
              <a:spcBef>
                <a:spcPts val="95"/>
              </a:spcBef>
              <a:spcAft>
                <a:spcPts val="0"/>
              </a:spcAft>
              <a:buNone/>
            </a:pPr>
            <a:r>
              <a:rPr lang="en-US" sz="1200">
                <a:latin typeface="Times New Roman"/>
                <a:ea typeface="Times New Roman"/>
                <a:cs typeface="Times New Roman"/>
                <a:sym typeface="Times New Roman"/>
              </a:rPr>
              <a:t>The usual conception of cutting suggests clearing the substance apart with a thin knife or wedge. When metal is cut the action is rather different and although the tool will always be wedge shaped in the cutting area and the cutting edge should always be sharp the wedge angle will be far too great for it to be considered knife shaped. Consequently a shearing action takes place when the work moves</a:t>
            </a:r>
            <a:endParaRPr sz="1200">
              <a:latin typeface="Times New Roman"/>
              <a:ea typeface="Times New Roman"/>
              <a:cs typeface="Times New Roman"/>
              <a:sym typeface="Times New Roman"/>
            </a:endParaRPr>
          </a:p>
        </p:txBody>
      </p:sp>
      <p:sp>
        <p:nvSpPr>
          <p:cNvPr id="614" name="Google Shape;614;p51"/>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15" name="Google Shape;615;p51"/>
          <p:cNvSpPr txBox="1"/>
          <p:nvPr/>
        </p:nvSpPr>
        <p:spPr>
          <a:xfrm>
            <a:off x="1291852" y="3668883"/>
            <a:ext cx="8158559" cy="3582647"/>
          </a:xfrm>
          <a:prstGeom prst="rect">
            <a:avLst/>
          </a:prstGeom>
          <a:noFill/>
          <a:ln>
            <a:noFill/>
          </a:ln>
        </p:spPr>
        <p:txBody>
          <a:bodyPr anchorCtr="0" anchor="t" bIns="0" lIns="0" spcFirstLastPara="1" rIns="0" wrap="square" tIns="12700">
            <a:spAutoFit/>
          </a:bodyPr>
          <a:lstStyle/>
          <a:p>
            <a:pPr indent="0" lvl="0" marL="1313815" rtl="0" algn="just">
              <a:lnSpc>
                <a:spcPct val="100000"/>
              </a:lnSpc>
              <a:spcBef>
                <a:spcPts val="0"/>
              </a:spcBef>
              <a:spcAft>
                <a:spcPts val="0"/>
              </a:spcAft>
              <a:buNone/>
            </a:pPr>
            <a:r>
              <a:rPr lang="en-US" sz="1150">
                <a:latin typeface="Times New Roman"/>
                <a:ea typeface="Times New Roman"/>
                <a:cs typeface="Times New Roman"/>
                <a:sym typeface="Times New Roman"/>
              </a:rPr>
              <a:t>Figure 1: Basic Metal Cutting Theory </a:t>
            </a:r>
            <a:r>
              <a:rPr lang="en-US" sz="1200">
                <a:latin typeface="Times New Roman"/>
                <a:ea typeface="Times New Roman"/>
                <a:cs typeface="Times New Roman"/>
                <a:sym typeface="Times New Roman"/>
              </a:rPr>
              <a:t>against the tool.</a:t>
            </a:r>
            <a:endParaRPr sz="1200">
              <a:latin typeface="Times New Roman"/>
              <a:ea typeface="Times New Roman"/>
              <a:cs typeface="Times New Roman"/>
              <a:sym typeface="Times New Roman"/>
            </a:endParaRPr>
          </a:p>
          <a:p>
            <a:pPr indent="30479" lvl="0" marL="18415" marR="5715" rtl="0" algn="just">
              <a:lnSpc>
                <a:spcPct val="142500"/>
              </a:lnSpc>
              <a:spcBef>
                <a:spcPts val="440"/>
              </a:spcBef>
              <a:spcAft>
                <a:spcPts val="0"/>
              </a:spcAft>
              <a:buNone/>
            </a:pPr>
            <a:r>
              <a:rPr lang="en-US" sz="1200">
                <a:latin typeface="Times New Roman"/>
                <a:ea typeface="Times New Roman"/>
                <a:cs typeface="Times New Roman"/>
                <a:sym typeface="Times New Roman"/>
              </a:rPr>
              <a:t>Figure above shows a tool being moved against a fixed work piece. When the cut is in progress the chip presses heavily on the top face of the tool and continuous shearing takes place across the shear plane AB. Although the Figure shows a tool working in the horizontal plane with the work piece stationary, the same action takes place with the work piece revolving and the tool stationary.</a:t>
            </a:r>
            <a:endParaRPr sz="1200">
              <a:latin typeface="Times New Roman"/>
              <a:ea typeface="Times New Roman"/>
              <a:cs typeface="Times New Roman"/>
              <a:sym typeface="Times New Roman"/>
            </a:endParaRPr>
          </a:p>
          <a:p>
            <a:pPr indent="0" lvl="0" marL="0" rtl="0" algn="l">
              <a:lnSpc>
                <a:spcPct val="100000"/>
              </a:lnSpc>
              <a:spcBef>
                <a:spcPts val="240"/>
              </a:spcBef>
              <a:spcAft>
                <a:spcPts val="0"/>
              </a:spcAft>
              <a:buNone/>
            </a:pPr>
            <a:r>
              <a:t/>
            </a:r>
            <a:endParaRPr sz="1200">
              <a:latin typeface="Times New Roman"/>
              <a:ea typeface="Times New Roman"/>
              <a:cs typeface="Times New Roman"/>
              <a:sym typeface="Times New Roman"/>
            </a:endParaRPr>
          </a:p>
          <a:p>
            <a:pPr indent="0" lvl="0" marL="222884" rtl="0" algn="l">
              <a:lnSpc>
                <a:spcPct val="100000"/>
              </a:lnSpc>
              <a:spcBef>
                <a:spcPts val="5"/>
              </a:spcBef>
              <a:spcAft>
                <a:spcPts val="0"/>
              </a:spcAft>
              <a:buNone/>
            </a:pPr>
            <a:r>
              <a:rPr b="1" lang="en-US" sz="1200">
                <a:latin typeface="Times New Roman"/>
                <a:ea typeface="Times New Roman"/>
                <a:cs typeface="Times New Roman"/>
                <a:sym typeface="Times New Roman"/>
              </a:rPr>
              <a:t>MACHINE TOOL:</a:t>
            </a:r>
            <a:endParaRPr sz="1200">
              <a:latin typeface="Times New Roman"/>
              <a:ea typeface="Times New Roman"/>
              <a:cs typeface="Times New Roman"/>
              <a:sym typeface="Times New Roman"/>
            </a:endParaRPr>
          </a:p>
          <a:p>
            <a:pPr indent="457200" lvl="0" marL="12700" marR="5080" rtl="0" algn="just">
              <a:lnSpc>
                <a:spcPct val="173333"/>
              </a:lnSpc>
              <a:spcBef>
                <a:spcPts val="120"/>
              </a:spcBef>
              <a:spcAft>
                <a:spcPts val="0"/>
              </a:spcAft>
              <a:buNone/>
            </a:pPr>
            <a:r>
              <a:rPr lang="en-US" sz="1200">
                <a:latin typeface="Times New Roman"/>
                <a:ea typeface="Times New Roman"/>
                <a:cs typeface="Times New Roman"/>
                <a:sym typeface="Times New Roman"/>
              </a:rPr>
              <a:t>A machine tool may be defined as a power driven machine which accomplishes the cutting or machining operations on it. The fundamental machine tools that are used for most of the machining processes are lathe, drilling, tapping, shaping, milling and grinding machines.</a:t>
            </a:r>
            <a:endParaRPr sz="1200">
              <a:latin typeface="Times New Roman"/>
              <a:ea typeface="Times New Roman"/>
              <a:cs typeface="Times New Roman"/>
              <a:sym typeface="Times New Roman"/>
            </a:endParaRPr>
          </a:p>
          <a:p>
            <a:pPr indent="0" lvl="0" marL="0" rtl="0" algn="l">
              <a:lnSpc>
                <a:spcPct val="100000"/>
              </a:lnSpc>
              <a:spcBef>
                <a:spcPts val="130"/>
              </a:spcBef>
              <a:spcAft>
                <a:spcPts val="0"/>
              </a:spcAft>
              <a:buNone/>
            </a:pPr>
            <a:r>
              <a:t/>
            </a:r>
            <a:endParaRPr sz="1200">
              <a:latin typeface="Times New Roman"/>
              <a:ea typeface="Times New Roman"/>
              <a:cs typeface="Times New Roman"/>
              <a:sym typeface="Times New Roman"/>
            </a:endParaRPr>
          </a:p>
          <a:p>
            <a:pPr indent="0" lvl="0" marL="222884" rtl="0" algn="l">
              <a:lnSpc>
                <a:spcPct val="100000"/>
              </a:lnSpc>
              <a:spcBef>
                <a:spcPts val="0"/>
              </a:spcBef>
              <a:spcAft>
                <a:spcPts val="0"/>
              </a:spcAft>
              <a:buNone/>
            </a:pPr>
            <a:r>
              <a:rPr b="1" lang="en-US" sz="1200">
                <a:latin typeface="Times New Roman"/>
                <a:ea typeface="Times New Roman"/>
                <a:cs typeface="Times New Roman"/>
                <a:sym typeface="Times New Roman"/>
              </a:rPr>
              <a:t>CUTTING TOOLS</a:t>
            </a:r>
            <a:endParaRPr sz="1200">
              <a:latin typeface="Times New Roman"/>
              <a:ea typeface="Times New Roman"/>
              <a:cs typeface="Times New Roman"/>
              <a:sym typeface="Times New Roman"/>
            </a:endParaRPr>
          </a:p>
          <a:p>
            <a:pPr indent="0" lvl="0" marL="12700" rtl="0" algn="just">
              <a:lnSpc>
                <a:spcPct val="100000"/>
              </a:lnSpc>
              <a:spcBef>
                <a:spcPts val="575"/>
              </a:spcBef>
              <a:spcAft>
                <a:spcPts val="0"/>
              </a:spcAft>
              <a:buNone/>
            </a:pPr>
            <a:r>
              <a:rPr lang="en-US" sz="1200">
                <a:latin typeface="Times New Roman"/>
                <a:ea typeface="Times New Roman"/>
                <a:cs typeface="Times New Roman"/>
                <a:sym typeface="Times New Roman"/>
              </a:rPr>
              <a:t>There are basically two types of cutting tools:</a:t>
            </a:r>
            <a:endParaRPr sz="1200">
              <a:latin typeface="Times New Roman"/>
              <a:ea typeface="Times New Roman"/>
              <a:cs typeface="Times New Roman"/>
              <a:sym typeface="Times New Roman"/>
            </a:endParaRPr>
          </a:p>
          <a:p>
            <a:pPr indent="0" lvl="0" marL="0" rtl="0" algn="l">
              <a:lnSpc>
                <a:spcPct val="100000"/>
              </a:lnSpc>
              <a:spcBef>
                <a:spcPts val="370"/>
              </a:spcBef>
              <a:spcAft>
                <a:spcPts val="0"/>
              </a:spcAft>
              <a:buNone/>
            </a:pPr>
            <a:r>
              <a:t/>
            </a:r>
            <a:endParaRPr sz="1200">
              <a:latin typeface="Times New Roman"/>
              <a:ea typeface="Times New Roman"/>
              <a:cs typeface="Times New Roman"/>
              <a:sym typeface="Times New Roman"/>
            </a:endParaRPr>
          </a:p>
          <a:p>
            <a:pPr indent="-228600" lvl="0" marL="460375" rtl="0" algn="l">
              <a:lnSpc>
                <a:spcPct val="100000"/>
              </a:lnSpc>
              <a:spcBef>
                <a:spcPts val="5"/>
              </a:spcBef>
              <a:spcAft>
                <a:spcPts val="0"/>
              </a:spcAft>
              <a:buSzPts val="1200"/>
              <a:buFont typeface="Arial"/>
              <a:buChar char="•"/>
            </a:pPr>
            <a:r>
              <a:rPr lang="en-US" sz="1200">
                <a:latin typeface="Times New Roman"/>
                <a:ea typeface="Times New Roman"/>
                <a:cs typeface="Times New Roman"/>
                <a:sym typeface="Times New Roman"/>
              </a:rPr>
              <a:t>Single point (e.g. turning tools).</a:t>
            </a:r>
            <a:endParaRPr sz="1200">
              <a:latin typeface="Times New Roman"/>
              <a:ea typeface="Times New Roman"/>
              <a:cs typeface="Times New Roman"/>
              <a:sym typeface="Times New Roman"/>
            </a:endParaRPr>
          </a:p>
          <a:p>
            <a:pPr indent="-228600" lvl="0" marL="460375" rtl="0" algn="l">
              <a:lnSpc>
                <a:spcPct val="100000"/>
              </a:lnSpc>
              <a:spcBef>
                <a:spcPts val="550"/>
              </a:spcBef>
              <a:spcAft>
                <a:spcPts val="0"/>
              </a:spcAft>
              <a:buSzPts val="1200"/>
              <a:buFont typeface="Arial"/>
              <a:buChar char="•"/>
            </a:pPr>
            <a:r>
              <a:rPr lang="en-US" sz="1200">
                <a:latin typeface="Times New Roman"/>
                <a:ea typeface="Times New Roman"/>
                <a:cs typeface="Times New Roman"/>
                <a:sym typeface="Times New Roman"/>
              </a:rPr>
              <a:t>Multiple point (e.g. milling tools).</a:t>
            </a:r>
            <a:endParaRPr sz="1200">
              <a:latin typeface="Times New Roman"/>
              <a:ea typeface="Times New Roman"/>
              <a:cs typeface="Times New Roman"/>
              <a:sym typeface="Times New Roman"/>
            </a:endParaRPr>
          </a:p>
        </p:txBody>
      </p:sp>
      <p:pic>
        <p:nvPicPr>
          <p:cNvPr id="616" name="Google Shape;616;p51"/>
          <p:cNvPicPr preferRelativeResize="0"/>
          <p:nvPr/>
        </p:nvPicPr>
        <p:blipFill rotWithShape="1">
          <a:blip r:embed="rId3">
            <a:alphaModFix/>
          </a:blip>
          <a:srcRect b="0" l="0" r="0" t="0"/>
          <a:stretch/>
        </p:blipFill>
        <p:spPr>
          <a:xfrm>
            <a:off x="3511529" y="2304989"/>
            <a:ext cx="3651559" cy="1349788"/>
          </a:xfrm>
          <a:prstGeom prst="rect">
            <a:avLst/>
          </a:prstGeom>
          <a:noFill/>
          <a:ln>
            <a:noFill/>
          </a:ln>
        </p:spPr>
      </p:pic>
      <p:sp>
        <p:nvSpPr>
          <p:cNvPr id="617" name="Google Shape;617;p51"/>
          <p:cNvSpPr txBox="1"/>
          <p:nvPr/>
        </p:nvSpPr>
        <p:spPr>
          <a:xfrm>
            <a:off x="701588" y="6955966"/>
            <a:ext cx="4883107" cy="166712"/>
          </a:xfrm>
          <a:prstGeom prst="rect">
            <a:avLst/>
          </a:prstGeom>
          <a:noFill/>
          <a:ln>
            <a:noFill/>
          </a:ln>
        </p:spPr>
        <p:txBody>
          <a:bodyPr anchorCtr="0" anchor="t" bIns="0" lIns="0" spcFirstLastPara="1" rIns="0" wrap="square" tIns="0">
            <a:spAutoFit/>
          </a:bodyPr>
          <a:lstStyle/>
          <a:p>
            <a:pPr indent="0" lvl="0" marL="12700" rtl="0" algn="l">
              <a:lnSpc>
                <a:spcPct val="118636"/>
              </a:lnSpc>
              <a:spcBef>
                <a:spcPts val="0"/>
              </a:spcBef>
              <a:spcAft>
                <a:spcPts val="0"/>
              </a:spcAft>
              <a:buNone/>
            </a:pPr>
            <a:r>
              <a:rPr lang="en-US" sz="1100">
                <a:latin typeface="Times New Roman"/>
                <a:ea typeface="Times New Roman"/>
                <a:cs typeface="Times New Roman"/>
                <a:sym typeface="Times New Roman"/>
              </a:rPr>
              <a:t>[Department of Mechanical Engineering B.I.E.T., Davangere]</a:t>
            </a:r>
            <a:endParaRPr sz="1100">
              <a:latin typeface="Times New Roman"/>
              <a:ea typeface="Times New Roman"/>
              <a:cs typeface="Times New Roman"/>
              <a:sym typeface="Times New Roman"/>
            </a:endParaRPr>
          </a:p>
        </p:txBody>
      </p:sp>
      <p:sp>
        <p:nvSpPr>
          <p:cNvPr id="618" name="Google Shape;618;p51"/>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p>
            <a:pPr indent="0" lvl="0" marL="12700" rtl="0" algn="l">
              <a:lnSpc>
                <a:spcPct val="119545"/>
              </a:lnSpc>
              <a:spcBef>
                <a:spcPts val="0"/>
              </a:spcBef>
              <a:spcAft>
                <a:spcPts val="0"/>
              </a:spcAft>
              <a:buNone/>
            </a:pPr>
            <a:r>
              <a:rPr lang="en-US"/>
              <a:t>Page 44</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22" name="Shape 622"/>
        <p:cNvGrpSpPr/>
        <p:nvPr/>
      </p:nvGrpSpPr>
      <p:grpSpPr>
        <a:xfrm>
          <a:off x="0" y="0"/>
          <a:ext cx="0" cy="0"/>
          <a:chOff x="0" y="0"/>
          <a:chExt cx="0" cy="0"/>
        </a:xfrm>
      </p:grpSpPr>
      <p:sp>
        <p:nvSpPr>
          <p:cNvPr id="623" name="Google Shape;623;p52"/>
          <p:cNvSpPr/>
          <p:nvPr/>
        </p:nvSpPr>
        <p:spPr>
          <a:xfrm>
            <a:off x="693869" y="459092"/>
            <a:ext cx="10004983" cy="39081"/>
          </a:xfrm>
          <a:custGeom>
            <a:rect b="b" l="l" r="r" t="t"/>
            <a:pathLst>
              <a:path extrusionOk="0" h="55245" w="7077709">
                <a:moveTo>
                  <a:pt x="7077138" y="18288"/>
                </a:moveTo>
                <a:lnTo>
                  <a:pt x="0" y="18288"/>
                </a:lnTo>
                <a:lnTo>
                  <a:pt x="0" y="54864"/>
                </a:lnTo>
                <a:lnTo>
                  <a:pt x="7077138" y="54864"/>
                </a:lnTo>
                <a:lnTo>
                  <a:pt x="7077138" y="18288"/>
                </a:lnTo>
                <a:close/>
              </a:path>
              <a:path extrusionOk="0" h="55245" w="7077709">
                <a:moveTo>
                  <a:pt x="7077138" y="0"/>
                </a:moveTo>
                <a:lnTo>
                  <a:pt x="0" y="0"/>
                </a:lnTo>
                <a:lnTo>
                  <a:pt x="0" y="9144"/>
                </a:lnTo>
                <a:lnTo>
                  <a:pt x="7077138" y="9144"/>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24" name="Google Shape;624;p52"/>
          <p:cNvSpPr txBox="1"/>
          <p:nvPr/>
        </p:nvSpPr>
        <p:spPr>
          <a:xfrm>
            <a:off x="701589" y="310585"/>
            <a:ext cx="8752790" cy="1415837"/>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Workshop and Machine shop practice [18MEL38A/48A]</a:t>
            </a:r>
            <a:endParaRPr sz="12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00000"/>
              </a:lnSpc>
              <a:spcBef>
                <a:spcPts val="434"/>
              </a:spcBef>
              <a:spcAft>
                <a:spcPts val="0"/>
              </a:spcAft>
              <a:buNone/>
            </a:pPr>
            <a:r>
              <a:t/>
            </a:r>
            <a:endParaRPr sz="1200">
              <a:latin typeface="Times New Roman"/>
              <a:ea typeface="Times New Roman"/>
              <a:cs typeface="Times New Roman"/>
              <a:sym typeface="Times New Roman"/>
            </a:endParaRPr>
          </a:p>
          <a:p>
            <a:pPr indent="-6350" lvl="0" marL="436244" marR="5080" rtl="0" algn="just">
              <a:lnSpc>
                <a:spcPct val="143900"/>
              </a:lnSpc>
              <a:spcBef>
                <a:spcPts val="0"/>
              </a:spcBef>
              <a:spcAft>
                <a:spcPts val="0"/>
              </a:spcAft>
              <a:buNone/>
            </a:pPr>
            <a:r>
              <a:rPr lang="en-US" sz="1200">
                <a:latin typeface="Times New Roman"/>
                <a:ea typeface="Times New Roman"/>
                <a:cs typeface="Times New Roman"/>
                <a:sym typeface="Times New Roman"/>
              </a:rPr>
              <a:t>In general Single Point Cutting Tool is used which is made of H S S( high speed steel). The main alloying elements in H S S are l8-4-l (i.e.; l8% Tungsten, 4% chromium and l% vanadium, it has 0.75% carbon and l2% cobalt).Figure 2 shows the terminology of </a:t>
            </a:r>
            <a:r>
              <a:rPr b="1" lang="en-US" sz="1200">
                <a:latin typeface="Times New Roman"/>
                <a:ea typeface="Times New Roman"/>
                <a:cs typeface="Times New Roman"/>
                <a:sym typeface="Times New Roman"/>
              </a:rPr>
              <a:t>single point cutting tool.</a:t>
            </a:r>
            <a:endParaRPr sz="1200">
              <a:latin typeface="Times New Roman"/>
              <a:ea typeface="Times New Roman"/>
              <a:cs typeface="Times New Roman"/>
              <a:sym typeface="Times New Roman"/>
            </a:endParaRPr>
          </a:p>
        </p:txBody>
      </p:sp>
      <p:sp>
        <p:nvSpPr>
          <p:cNvPr id="625" name="Google Shape;625;p52"/>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26" name="Google Shape;626;p52"/>
          <p:cNvPicPr preferRelativeResize="0"/>
          <p:nvPr/>
        </p:nvPicPr>
        <p:blipFill rotWithShape="1">
          <a:blip r:embed="rId3">
            <a:alphaModFix/>
          </a:blip>
          <a:srcRect b="0" l="0" r="0" t="0"/>
          <a:stretch/>
        </p:blipFill>
        <p:spPr>
          <a:xfrm>
            <a:off x="2337427" y="1831701"/>
            <a:ext cx="5489187" cy="2303912"/>
          </a:xfrm>
          <a:prstGeom prst="rect">
            <a:avLst/>
          </a:prstGeom>
          <a:noFill/>
          <a:ln>
            <a:noFill/>
          </a:ln>
        </p:spPr>
      </p:pic>
      <p:pic>
        <p:nvPicPr>
          <p:cNvPr id="627" name="Google Shape;627;p52"/>
          <p:cNvPicPr preferRelativeResize="0"/>
          <p:nvPr/>
        </p:nvPicPr>
        <p:blipFill rotWithShape="1">
          <a:blip r:embed="rId4">
            <a:alphaModFix/>
          </a:blip>
          <a:srcRect b="0" l="0" r="0" t="0"/>
          <a:stretch/>
        </p:blipFill>
        <p:spPr>
          <a:xfrm>
            <a:off x="1676055" y="4226173"/>
            <a:ext cx="7005823" cy="1895310"/>
          </a:xfrm>
          <a:prstGeom prst="rect">
            <a:avLst/>
          </a:prstGeom>
          <a:noFill/>
          <a:ln>
            <a:noFill/>
          </a:ln>
        </p:spPr>
      </p:pic>
      <p:sp>
        <p:nvSpPr>
          <p:cNvPr id="628" name="Google Shape;628;p52"/>
          <p:cNvSpPr txBox="1"/>
          <p:nvPr/>
        </p:nvSpPr>
        <p:spPr>
          <a:xfrm>
            <a:off x="4510411" y="6185352"/>
            <a:ext cx="2944227" cy="189796"/>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50">
                <a:latin typeface="Times New Roman"/>
                <a:ea typeface="Times New Roman"/>
                <a:cs typeface="Times New Roman"/>
                <a:sym typeface="Times New Roman"/>
              </a:rPr>
              <a:t>Figure 2 Cutting Tool Terminology</a:t>
            </a:r>
            <a:endParaRPr sz="1150">
              <a:latin typeface="Times New Roman"/>
              <a:ea typeface="Times New Roman"/>
              <a:cs typeface="Times New Roman"/>
              <a:sym typeface="Times New Roman"/>
            </a:endParaRPr>
          </a:p>
        </p:txBody>
      </p:sp>
      <p:sp>
        <p:nvSpPr>
          <p:cNvPr id="629" name="Google Shape;629;p52"/>
          <p:cNvSpPr txBox="1"/>
          <p:nvPr/>
        </p:nvSpPr>
        <p:spPr>
          <a:xfrm>
            <a:off x="701588" y="6955966"/>
            <a:ext cx="4883107" cy="166712"/>
          </a:xfrm>
          <a:prstGeom prst="rect">
            <a:avLst/>
          </a:prstGeom>
          <a:noFill/>
          <a:ln>
            <a:noFill/>
          </a:ln>
        </p:spPr>
        <p:txBody>
          <a:bodyPr anchorCtr="0" anchor="t" bIns="0" lIns="0" spcFirstLastPara="1" rIns="0" wrap="square" tIns="0">
            <a:spAutoFit/>
          </a:bodyPr>
          <a:lstStyle/>
          <a:p>
            <a:pPr indent="0" lvl="0" marL="12700" rtl="0" algn="l">
              <a:lnSpc>
                <a:spcPct val="118636"/>
              </a:lnSpc>
              <a:spcBef>
                <a:spcPts val="0"/>
              </a:spcBef>
              <a:spcAft>
                <a:spcPts val="0"/>
              </a:spcAft>
              <a:buNone/>
            </a:pPr>
            <a:r>
              <a:rPr lang="en-US" sz="1100">
                <a:latin typeface="Times New Roman"/>
                <a:ea typeface="Times New Roman"/>
                <a:cs typeface="Times New Roman"/>
                <a:sym typeface="Times New Roman"/>
              </a:rPr>
              <a:t>[Department of Mechanical Engineering B.I.E.T., Davangere]</a:t>
            </a:r>
            <a:endParaRPr sz="1100">
              <a:latin typeface="Times New Roman"/>
              <a:ea typeface="Times New Roman"/>
              <a:cs typeface="Times New Roman"/>
              <a:sym typeface="Times New Roman"/>
            </a:endParaRPr>
          </a:p>
        </p:txBody>
      </p:sp>
      <p:sp>
        <p:nvSpPr>
          <p:cNvPr id="630" name="Google Shape;630;p52"/>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p>
            <a:pPr indent="0" lvl="0" marL="12700" rtl="0" algn="l">
              <a:lnSpc>
                <a:spcPct val="119545"/>
              </a:lnSpc>
              <a:spcBef>
                <a:spcPts val="0"/>
              </a:spcBef>
              <a:spcAft>
                <a:spcPts val="0"/>
              </a:spcAft>
              <a:buNone/>
            </a:pPr>
            <a:r>
              <a:rPr lang="en-US"/>
              <a:t>Page 45</a:t>
            </a:r>
            <a:endParaRPr/>
          </a:p>
        </p:txBody>
      </p:sp>
      <p:sp>
        <p:nvSpPr>
          <p:cNvPr id="631" name="Google Shape;631;p52"/>
          <p:cNvSpPr txBox="1"/>
          <p:nvPr/>
        </p:nvSpPr>
        <p:spPr>
          <a:xfrm>
            <a:off x="1291851" y="6650923"/>
            <a:ext cx="6960223"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The figure 2 shows a typical cutting tool and the terminology used to describe it.</a:t>
            </a:r>
            <a:endParaRPr sz="1200">
              <a:latin typeface="Times New Roman"/>
              <a:ea typeface="Times New Roman"/>
              <a:cs typeface="Times New Roman"/>
              <a:sym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35" name="Shape 635"/>
        <p:cNvGrpSpPr/>
        <p:nvPr/>
      </p:nvGrpSpPr>
      <p:grpSpPr>
        <a:xfrm>
          <a:off x="0" y="0"/>
          <a:ext cx="0" cy="0"/>
          <a:chOff x="0" y="0"/>
          <a:chExt cx="0" cy="0"/>
        </a:xfrm>
      </p:grpSpPr>
      <p:sp>
        <p:nvSpPr>
          <p:cNvPr id="636" name="Google Shape;636;p53"/>
          <p:cNvSpPr/>
          <p:nvPr/>
        </p:nvSpPr>
        <p:spPr>
          <a:xfrm>
            <a:off x="693869" y="459092"/>
            <a:ext cx="10004983" cy="39081"/>
          </a:xfrm>
          <a:custGeom>
            <a:rect b="b" l="l" r="r" t="t"/>
            <a:pathLst>
              <a:path extrusionOk="0" h="55245" w="7077709">
                <a:moveTo>
                  <a:pt x="7077138" y="18288"/>
                </a:moveTo>
                <a:lnTo>
                  <a:pt x="0" y="18288"/>
                </a:lnTo>
                <a:lnTo>
                  <a:pt x="0" y="54864"/>
                </a:lnTo>
                <a:lnTo>
                  <a:pt x="7077138" y="54864"/>
                </a:lnTo>
                <a:lnTo>
                  <a:pt x="7077138" y="18288"/>
                </a:lnTo>
                <a:close/>
              </a:path>
              <a:path extrusionOk="0" h="55245" w="7077709">
                <a:moveTo>
                  <a:pt x="7077138" y="0"/>
                </a:moveTo>
                <a:lnTo>
                  <a:pt x="0" y="0"/>
                </a:lnTo>
                <a:lnTo>
                  <a:pt x="0" y="9144"/>
                </a:lnTo>
                <a:lnTo>
                  <a:pt x="7077138" y="9144"/>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37" name="Google Shape;637;p53"/>
          <p:cNvSpPr txBox="1"/>
          <p:nvPr/>
        </p:nvSpPr>
        <p:spPr>
          <a:xfrm>
            <a:off x="701587" y="310585"/>
            <a:ext cx="4919013"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Workshop and Machine shop practice [18MEL38A/48A]</a:t>
            </a:r>
            <a:endParaRPr sz="1200">
              <a:latin typeface="Times New Roman"/>
              <a:ea typeface="Times New Roman"/>
              <a:cs typeface="Times New Roman"/>
              <a:sym typeface="Times New Roman"/>
            </a:endParaRPr>
          </a:p>
        </p:txBody>
      </p:sp>
      <p:sp>
        <p:nvSpPr>
          <p:cNvPr id="638" name="Google Shape;638;p53"/>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39" name="Google Shape;639;p53"/>
          <p:cNvPicPr preferRelativeResize="0"/>
          <p:nvPr/>
        </p:nvPicPr>
        <p:blipFill rotWithShape="1">
          <a:blip r:embed="rId3">
            <a:alphaModFix/>
          </a:blip>
          <a:srcRect b="0" l="0" r="0" t="0"/>
          <a:stretch/>
        </p:blipFill>
        <p:spPr>
          <a:xfrm>
            <a:off x="1762305" y="5638264"/>
            <a:ext cx="7320352" cy="1135245"/>
          </a:xfrm>
          <a:prstGeom prst="rect">
            <a:avLst/>
          </a:prstGeom>
          <a:noFill/>
          <a:ln>
            <a:noFill/>
          </a:ln>
        </p:spPr>
      </p:pic>
      <p:sp>
        <p:nvSpPr>
          <p:cNvPr id="640" name="Google Shape;640;p53"/>
          <p:cNvSpPr txBox="1"/>
          <p:nvPr/>
        </p:nvSpPr>
        <p:spPr>
          <a:xfrm>
            <a:off x="701588" y="594345"/>
            <a:ext cx="9525087" cy="4934236"/>
          </a:xfrm>
          <a:prstGeom prst="rect">
            <a:avLst/>
          </a:prstGeom>
          <a:noFill/>
          <a:ln>
            <a:noFill/>
          </a:ln>
        </p:spPr>
        <p:txBody>
          <a:bodyPr anchorCtr="0" anchor="t" bIns="0" lIns="0" spcFirstLastPara="1" rIns="0" wrap="square" tIns="12700">
            <a:spAutoFit/>
          </a:bodyPr>
          <a:lstStyle/>
          <a:p>
            <a:pPr indent="-6350" lvl="0" marL="18415" marR="98425" rtl="0" algn="l">
              <a:lnSpc>
                <a:spcPct val="106700"/>
              </a:lnSpc>
              <a:spcBef>
                <a:spcPts val="0"/>
              </a:spcBef>
              <a:spcAft>
                <a:spcPts val="0"/>
              </a:spcAft>
              <a:buNone/>
            </a:pPr>
            <a:r>
              <a:rPr b="1" lang="en-US" sz="1200">
                <a:latin typeface="Times New Roman"/>
                <a:ea typeface="Times New Roman"/>
                <a:cs typeface="Times New Roman"/>
                <a:sym typeface="Times New Roman"/>
              </a:rPr>
              <a:t>Shank: </a:t>
            </a:r>
            <a:r>
              <a:rPr lang="en-US" sz="1200">
                <a:latin typeface="Times New Roman"/>
                <a:ea typeface="Times New Roman"/>
                <a:cs typeface="Times New Roman"/>
                <a:sym typeface="Times New Roman"/>
              </a:rPr>
              <a:t>The shank is the portion of the tool bit which is not ground to form cutting edges and is rectangular in cross-section</a:t>
            </a:r>
            <a:r>
              <a:rPr b="1" lang="en-US"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indent="0" lvl="0" marL="12700" marR="515619" rtl="0" algn="l">
              <a:lnSpc>
                <a:spcPct val="175000"/>
              </a:lnSpc>
              <a:spcBef>
                <a:spcPts val="120"/>
              </a:spcBef>
              <a:spcAft>
                <a:spcPts val="0"/>
              </a:spcAft>
              <a:buNone/>
            </a:pPr>
            <a:r>
              <a:rPr b="1" lang="en-US" sz="1200">
                <a:latin typeface="Times New Roman"/>
                <a:ea typeface="Times New Roman"/>
                <a:cs typeface="Times New Roman"/>
                <a:sym typeface="Times New Roman"/>
              </a:rPr>
              <a:t>Face: </a:t>
            </a:r>
            <a:r>
              <a:rPr lang="en-US" sz="1200">
                <a:latin typeface="Times New Roman"/>
                <a:ea typeface="Times New Roman"/>
                <a:cs typeface="Times New Roman"/>
                <a:sym typeface="Times New Roman"/>
              </a:rPr>
              <a:t>The face of the cutting tool is that surface against which the chip slides upward</a:t>
            </a:r>
            <a:r>
              <a:rPr b="1" lang="en-US" sz="1200">
                <a:latin typeface="Times New Roman"/>
                <a:ea typeface="Times New Roman"/>
                <a:cs typeface="Times New Roman"/>
                <a:sym typeface="Times New Roman"/>
              </a:rPr>
              <a:t>. Flank: </a:t>
            </a:r>
            <a:r>
              <a:rPr lang="en-US" sz="1200">
                <a:latin typeface="Times New Roman"/>
                <a:ea typeface="Times New Roman"/>
                <a:cs typeface="Times New Roman"/>
                <a:sym typeface="Times New Roman"/>
              </a:rPr>
              <a:t>The lank of a cutting tool is that surface which face the work piece.</a:t>
            </a:r>
            <a:endParaRPr sz="1200">
              <a:latin typeface="Times New Roman"/>
              <a:ea typeface="Times New Roman"/>
              <a:cs typeface="Times New Roman"/>
              <a:sym typeface="Times New Roman"/>
            </a:endParaRPr>
          </a:p>
          <a:p>
            <a:pPr indent="0" lvl="0" marL="12700" rtl="0" algn="l">
              <a:lnSpc>
                <a:spcPct val="100000"/>
              </a:lnSpc>
              <a:spcBef>
                <a:spcPts val="140"/>
              </a:spcBef>
              <a:spcAft>
                <a:spcPts val="0"/>
              </a:spcAft>
              <a:buNone/>
            </a:pPr>
            <a:r>
              <a:rPr b="1" lang="en-US" sz="1200">
                <a:latin typeface="Times New Roman"/>
                <a:ea typeface="Times New Roman"/>
                <a:cs typeface="Times New Roman"/>
                <a:sym typeface="Times New Roman"/>
              </a:rPr>
              <a:t>Heel: </a:t>
            </a:r>
            <a:r>
              <a:rPr lang="en-US" sz="1200">
                <a:latin typeface="Times New Roman"/>
                <a:ea typeface="Times New Roman"/>
                <a:cs typeface="Times New Roman"/>
                <a:sym typeface="Times New Roman"/>
              </a:rPr>
              <a:t>The heel of a single point tool is the lowest portion of the side cutting edges.</a:t>
            </a:r>
            <a:endParaRPr sz="1200">
              <a:latin typeface="Times New Roman"/>
              <a:ea typeface="Times New Roman"/>
              <a:cs typeface="Times New Roman"/>
              <a:sym typeface="Times New Roman"/>
            </a:endParaRPr>
          </a:p>
          <a:p>
            <a:pPr indent="-6350" lvl="0" marL="18415" marR="174625" rtl="0" algn="l">
              <a:lnSpc>
                <a:spcPct val="108300"/>
              </a:lnSpc>
              <a:spcBef>
                <a:spcPts val="940"/>
              </a:spcBef>
              <a:spcAft>
                <a:spcPts val="0"/>
              </a:spcAft>
              <a:buNone/>
            </a:pPr>
            <a:r>
              <a:rPr b="1" lang="en-US" sz="1200">
                <a:latin typeface="Times New Roman"/>
                <a:ea typeface="Times New Roman"/>
                <a:cs typeface="Times New Roman"/>
                <a:sym typeface="Times New Roman"/>
              </a:rPr>
              <a:t>Nose: </a:t>
            </a:r>
            <a:r>
              <a:rPr lang="en-US" sz="1200">
                <a:latin typeface="Times New Roman"/>
                <a:ea typeface="Times New Roman"/>
                <a:cs typeface="Times New Roman"/>
                <a:sym typeface="Times New Roman"/>
              </a:rPr>
              <a:t>The nose of a tool is the conjunction of the side-and end-cutting edges. A nose radius increases the tool life and improves surface finish.</a:t>
            </a:r>
            <a:endParaRPr sz="1200">
              <a:latin typeface="Times New Roman"/>
              <a:ea typeface="Times New Roman"/>
              <a:cs typeface="Times New Roman"/>
              <a:sym typeface="Times New Roman"/>
            </a:endParaRPr>
          </a:p>
          <a:p>
            <a:pPr indent="0" lvl="0" marL="12700" rtl="0" algn="l">
              <a:lnSpc>
                <a:spcPct val="100000"/>
              </a:lnSpc>
              <a:spcBef>
                <a:spcPts val="1080"/>
              </a:spcBef>
              <a:spcAft>
                <a:spcPts val="0"/>
              </a:spcAft>
              <a:buNone/>
            </a:pPr>
            <a:r>
              <a:rPr b="1" lang="en-US" sz="1200">
                <a:latin typeface="Times New Roman"/>
                <a:ea typeface="Times New Roman"/>
                <a:cs typeface="Times New Roman"/>
                <a:sym typeface="Times New Roman"/>
              </a:rPr>
              <a:t>Base: </a:t>
            </a:r>
            <a:r>
              <a:rPr lang="en-US" sz="1200">
                <a:latin typeface="Times New Roman"/>
                <a:ea typeface="Times New Roman"/>
                <a:cs typeface="Times New Roman"/>
                <a:sym typeface="Times New Roman"/>
              </a:rPr>
              <a:t>The base of a tool is the underside of the shank.</a:t>
            </a:r>
            <a:endParaRPr sz="1200">
              <a:latin typeface="Times New Roman"/>
              <a:ea typeface="Times New Roman"/>
              <a:cs typeface="Times New Roman"/>
              <a:sym typeface="Times New Roman"/>
            </a:endParaRPr>
          </a:p>
          <a:p>
            <a:pPr indent="-6350" lvl="0" marL="18415" marR="127000" rtl="0" algn="l">
              <a:lnSpc>
                <a:spcPct val="106700"/>
              </a:lnSpc>
              <a:spcBef>
                <a:spcPts val="1080"/>
              </a:spcBef>
              <a:spcAft>
                <a:spcPts val="0"/>
              </a:spcAft>
              <a:buNone/>
            </a:pPr>
            <a:r>
              <a:rPr b="1" lang="en-US" sz="1200">
                <a:latin typeface="Times New Roman"/>
                <a:ea typeface="Times New Roman"/>
                <a:cs typeface="Times New Roman"/>
                <a:sym typeface="Times New Roman"/>
              </a:rPr>
              <a:t>Rake: </a:t>
            </a:r>
            <a:r>
              <a:rPr lang="en-US" sz="1200">
                <a:latin typeface="Times New Roman"/>
                <a:ea typeface="Times New Roman"/>
                <a:cs typeface="Times New Roman"/>
                <a:sym typeface="Times New Roman"/>
              </a:rPr>
              <a:t>The rake is the slope of the top away from the cutting edge. The larger the rake angle, the larger the shear angle and subsequently the cutting force and power reduce.</a:t>
            </a:r>
            <a:endParaRPr sz="1200">
              <a:latin typeface="Times New Roman"/>
              <a:ea typeface="Times New Roman"/>
              <a:cs typeface="Times New Roman"/>
              <a:sym typeface="Times New Roman"/>
            </a:endParaRPr>
          </a:p>
          <a:p>
            <a:pPr indent="-6350" lvl="0" marL="18415" marR="110489" rtl="0" algn="l">
              <a:lnSpc>
                <a:spcPct val="108300"/>
              </a:lnSpc>
              <a:spcBef>
                <a:spcPts val="980"/>
              </a:spcBef>
              <a:spcAft>
                <a:spcPts val="0"/>
              </a:spcAft>
              <a:buNone/>
            </a:pPr>
            <a:r>
              <a:rPr b="1" lang="en-US" sz="1200">
                <a:latin typeface="Times New Roman"/>
                <a:ea typeface="Times New Roman"/>
                <a:cs typeface="Times New Roman"/>
                <a:sym typeface="Times New Roman"/>
              </a:rPr>
              <a:t>End cutting edge angle: </a:t>
            </a:r>
            <a:r>
              <a:rPr lang="en-US" sz="1200">
                <a:latin typeface="Times New Roman"/>
                <a:ea typeface="Times New Roman"/>
                <a:cs typeface="Times New Roman"/>
                <a:sym typeface="Times New Roman"/>
              </a:rPr>
              <a:t>It is the angle between face of the tool and a plane perpendicular to the side of the shank. It varies from 5 to l5 degrees.</a:t>
            </a:r>
            <a:endParaRPr sz="1200">
              <a:latin typeface="Times New Roman"/>
              <a:ea typeface="Times New Roman"/>
              <a:cs typeface="Times New Roman"/>
              <a:sym typeface="Times New Roman"/>
            </a:endParaRPr>
          </a:p>
          <a:p>
            <a:pPr indent="-6350" lvl="0" marL="18415" marR="51435" rtl="0" algn="l">
              <a:lnSpc>
                <a:spcPct val="105800"/>
              </a:lnSpc>
              <a:spcBef>
                <a:spcPts val="1095"/>
              </a:spcBef>
              <a:spcAft>
                <a:spcPts val="0"/>
              </a:spcAft>
              <a:buNone/>
            </a:pPr>
            <a:r>
              <a:rPr lang="en-US" sz="1200">
                <a:latin typeface="Times New Roman"/>
                <a:ea typeface="Times New Roman"/>
                <a:cs typeface="Times New Roman"/>
                <a:sym typeface="Times New Roman"/>
              </a:rPr>
              <a:t>The actual geometry varies with the type of work to be done. The standard cutting tool shapes are shown in figure 3.</a:t>
            </a:r>
            <a:endParaRPr sz="1200">
              <a:latin typeface="Times New Roman"/>
              <a:ea typeface="Times New Roman"/>
              <a:cs typeface="Times New Roman"/>
              <a:sym typeface="Times New Roman"/>
            </a:endParaRPr>
          </a:p>
          <a:p>
            <a:pPr indent="0" lvl="0" marL="0" rtl="0" algn="l">
              <a:lnSpc>
                <a:spcPct val="100000"/>
              </a:lnSpc>
              <a:spcBef>
                <a:spcPts val="165"/>
              </a:spcBef>
              <a:spcAft>
                <a:spcPts val="0"/>
              </a:spcAft>
              <a:buNone/>
            </a:pPr>
            <a:r>
              <a:t/>
            </a:r>
            <a:endParaRPr sz="1200">
              <a:latin typeface="Times New Roman"/>
              <a:ea typeface="Times New Roman"/>
              <a:cs typeface="Times New Roman"/>
              <a:sym typeface="Times New Roman"/>
            </a:endParaRPr>
          </a:p>
          <a:p>
            <a:pPr indent="-226060" lvl="0" marL="457834" rtl="0" algn="just">
              <a:lnSpc>
                <a:spcPct val="100000"/>
              </a:lnSpc>
              <a:spcBef>
                <a:spcPts val="5"/>
              </a:spcBef>
              <a:spcAft>
                <a:spcPts val="0"/>
              </a:spcAft>
              <a:buSzPts val="1000"/>
              <a:buFont typeface="Arial"/>
              <a:buChar char="•"/>
            </a:pPr>
            <a:r>
              <a:rPr lang="en-US" sz="1200">
                <a:latin typeface="Times New Roman"/>
                <a:ea typeface="Times New Roman"/>
                <a:cs typeface="Times New Roman"/>
                <a:sym typeface="Times New Roman"/>
              </a:rPr>
              <a:t>Facing tools are ground to provide clearance with a center.</a:t>
            </a:r>
            <a:endParaRPr sz="1200">
              <a:latin typeface="Times New Roman"/>
              <a:ea typeface="Times New Roman"/>
              <a:cs typeface="Times New Roman"/>
              <a:sym typeface="Times New Roman"/>
            </a:endParaRPr>
          </a:p>
          <a:p>
            <a:pPr indent="-224790" lvl="0" marL="456565" marR="5080" rtl="0" algn="just">
              <a:lnSpc>
                <a:spcPct val="137500"/>
              </a:lnSpc>
              <a:spcBef>
                <a:spcPts val="155"/>
              </a:spcBef>
              <a:spcAft>
                <a:spcPts val="0"/>
              </a:spcAft>
              <a:buSzPts val="1000"/>
              <a:buFont typeface="Arial"/>
              <a:buChar char="•"/>
            </a:pPr>
            <a:r>
              <a:rPr lang="en-US" sz="1200">
                <a:latin typeface="Times New Roman"/>
                <a:ea typeface="Times New Roman"/>
                <a:cs typeface="Times New Roman"/>
                <a:sym typeface="Times New Roman"/>
              </a:rPr>
              <a:t>Roughing tools have a small side relief angle to leave more material to support the 	cutting edge during deep cuts.</a:t>
            </a:r>
            <a:endParaRPr sz="1200">
              <a:latin typeface="Times New Roman"/>
              <a:ea typeface="Times New Roman"/>
              <a:cs typeface="Times New Roman"/>
              <a:sym typeface="Times New Roman"/>
            </a:endParaRPr>
          </a:p>
          <a:p>
            <a:pPr indent="-224790" lvl="0" marL="456565" marR="5715" rtl="0" algn="just">
              <a:lnSpc>
                <a:spcPct val="141700"/>
              </a:lnSpc>
              <a:spcBef>
                <a:spcPts val="10"/>
              </a:spcBef>
              <a:spcAft>
                <a:spcPts val="0"/>
              </a:spcAft>
              <a:buSzPts val="1000"/>
              <a:buFont typeface="Arial"/>
              <a:buChar char="•"/>
            </a:pPr>
            <a:r>
              <a:rPr lang="en-US" sz="1200">
                <a:latin typeface="Times New Roman"/>
                <a:ea typeface="Times New Roman"/>
                <a:cs typeface="Times New Roman"/>
                <a:sym typeface="Times New Roman"/>
              </a:rPr>
              <a:t>Finishing tools have a more rounded nose to provide a finer finish. Round nose tools 	are for lighter turning. They have no back or side rake to permit cutting in either 	direction.</a:t>
            </a:r>
            <a:endParaRPr sz="1200">
              <a:latin typeface="Times New Roman"/>
              <a:ea typeface="Times New Roman"/>
              <a:cs typeface="Times New Roman"/>
              <a:sym typeface="Times New Roman"/>
            </a:endParaRPr>
          </a:p>
          <a:p>
            <a:pPr indent="-226060" lvl="0" marL="457834" rtl="0" algn="just">
              <a:lnSpc>
                <a:spcPct val="100000"/>
              </a:lnSpc>
              <a:spcBef>
                <a:spcPts val="675"/>
              </a:spcBef>
              <a:spcAft>
                <a:spcPts val="0"/>
              </a:spcAft>
              <a:buSzPts val="1000"/>
              <a:buFont typeface="Arial"/>
              <a:buChar char="•"/>
            </a:pPr>
            <a:r>
              <a:rPr lang="en-US" sz="1200">
                <a:latin typeface="Times New Roman"/>
                <a:ea typeface="Times New Roman"/>
                <a:cs typeface="Times New Roman"/>
                <a:sym typeface="Times New Roman"/>
              </a:rPr>
              <a:t>Left hand cutting tools are designed to cut best when traveling from left to right.</a:t>
            </a:r>
            <a:endParaRPr sz="1200">
              <a:latin typeface="Times New Roman"/>
              <a:ea typeface="Times New Roman"/>
              <a:cs typeface="Times New Roman"/>
              <a:sym typeface="Times New Roman"/>
            </a:endParaRPr>
          </a:p>
          <a:p>
            <a:pPr indent="-224790" lvl="0" marL="456565" marR="5080" rtl="0" algn="just">
              <a:lnSpc>
                <a:spcPct val="171666"/>
              </a:lnSpc>
              <a:spcBef>
                <a:spcPts val="60"/>
              </a:spcBef>
              <a:spcAft>
                <a:spcPts val="0"/>
              </a:spcAft>
              <a:buSzPts val="1000"/>
              <a:buFont typeface="Arial"/>
              <a:buChar char="•"/>
            </a:pPr>
            <a:r>
              <a:rPr lang="en-US" sz="1200">
                <a:latin typeface="Times New Roman"/>
                <a:ea typeface="Times New Roman"/>
                <a:cs typeface="Times New Roman"/>
                <a:sym typeface="Times New Roman"/>
              </a:rPr>
              <a:t>Aluminum is cut best by specially shaped cutting tools (not shown) that are used with 	the cutting edge slightly above center to reduce chatter.</a:t>
            </a:r>
            <a:endParaRPr sz="1200">
              <a:latin typeface="Times New Roman"/>
              <a:ea typeface="Times New Roman"/>
              <a:cs typeface="Times New Roman"/>
              <a:sym typeface="Times New Roman"/>
            </a:endParaRPr>
          </a:p>
        </p:txBody>
      </p:sp>
      <p:sp>
        <p:nvSpPr>
          <p:cNvPr id="641" name="Google Shape;641;p53"/>
          <p:cNvSpPr txBox="1"/>
          <p:nvPr/>
        </p:nvSpPr>
        <p:spPr>
          <a:xfrm>
            <a:off x="701588" y="6955966"/>
            <a:ext cx="4883107" cy="166712"/>
          </a:xfrm>
          <a:prstGeom prst="rect">
            <a:avLst/>
          </a:prstGeom>
          <a:noFill/>
          <a:ln>
            <a:noFill/>
          </a:ln>
        </p:spPr>
        <p:txBody>
          <a:bodyPr anchorCtr="0" anchor="t" bIns="0" lIns="0" spcFirstLastPara="1" rIns="0" wrap="square" tIns="0">
            <a:spAutoFit/>
          </a:bodyPr>
          <a:lstStyle/>
          <a:p>
            <a:pPr indent="0" lvl="0" marL="12700" rtl="0" algn="l">
              <a:lnSpc>
                <a:spcPct val="118636"/>
              </a:lnSpc>
              <a:spcBef>
                <a:spcPts val="0"/>
              </a:spcBef>
              <a:spcAft>
                <a:spcPts val="0"/>
              </a:spcAft>
              <a:buNone/>
            </a:pPr>
            <a:r>
              <a:rPr lang="en-US" sz="1100">
                <a:latin typeface="Times New Roman"/>
                <a:ea typeface="Times New Roman"/>
                <a:cs typeface="Times New Roman"/>
                <a:sym typeface="Times New Roman"/>
              </a:rPr>
              <a:t>[Department of Mechanical Engineering B.I.E.T., Davangere]</a:t>
            </a:r>
            <a:endParaRPr sz="1100">
              <a:latin typeface="Times New Roman"/>
              <a:ea typeface="Times New Roman"/>
              <a:cs typeface="Times New Roman"/>
              <a:sym typeface="Times New Roman"/>
            </a:endParaRPr>
          </a:p>
        </p:txBody>
      </p:sp>
      <p:sp>
        <p:nvSpPr>
          <p:cNvPr id="642" name="Google Shape;642;p53"/>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p>
            <a:pPr indent="0" lvl="0" marL="12700" rtl="0" algn="l">
              <a:lnSpc>
                <a:spcPct val="119545"/>
              </a:lnSpc>
              <a:spcBef>
                <a:spcPts val="0"/>
              </a:spcBef>
              <a:spcAft>
                <a:spcPts val="0"/>
              </a:spcAft>
              <a:buNone/>
            </a:pPr>
            <a:r>
              <a:rPr lang="en-US"/>
              <a:t>Page 46</a:t>
            </a:r>
            <a:endParaRPr/>
          </a:p>
        </p:txBody>
      </p:sp>
      <p:sp>
        <p:nvSpPr>
          <p:cNvPr id="643" name="Google Shape;643;p53"/>
          <p:cNvSpPr txBox="1"/>
          <p:nvPr/>
        </p:nvSpPr>
        <p:spPr>
          <a:xfrm>
            <a:off x="4240045" y="6931994"/>
            <a:ext cx="2689300" cy="189796"/>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50">
                <a:latin typeface="Times New Roman"/>
                <a:ea typeface="Times New Roman"/>
                <a:cs typeface="Times New Roman"/>
                <a:sym typeface="Times New Roman"/>
              </a:rPr>
              <a:t>Figure 3 Standard Cutting Tools</a:t>
            </a:r>
            <a:endParaRPr sz="1150">
              <a:latin typeface="Times New Roman"/>
              <a:ea typeface="Times New Roman"/>
              <a:cs typeface="Times New Roman"/>
              <a:sym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47" name="Shape 647"/>
        <p:cNvGrpSpPr/>
        <p:nvPr/>
      </p:nvGrpSpPr>
      <p:grpSpPr>
        <a:xfrm>
          <a:off x="0" y="0"/>
          <a:ext cx="0" cy="0"/>
          <a:chOff x="0" y="0"/>
          <a:chExt cx="0" cy="0"/>
        </a:xfrm>
      </p:grpSpPr>
      <p:sp>
        <p:nvSpPr>
          <p:cNvPr id="648" name="Google Shape;648;p54"/>
          <p:cNvSpPr/>
          <p:nvPr/>
        </p:nvSpPr>
        <p:spPr>
          <a:xfrm>
            <a:off x="693869" y="459092"/>
            <a:ext cx="10004983" cy="39081"/>
          </a:xfrm>
          <a:custGeom>
            <a:rect b="b" l="l" r="r" t="t"/>
            <a:pathLst>
              <a:path extrusionOk="0" h="55245" w="7077709">
                <a:moveTo>
                  <a:pt x="7077138" y="18288"/>
                </a:moveTo>
                <a:lnTo>
                  <a:pt x="0" y="18288"/>
                </a:lnTo>
                <a:lnTo>
                  <a:pt x="0" y="54864"/>
                </a:lnTo>
                <a:lnTo>
                  <a:pt x="7077138" y="54864"/>
                </a:lnTo>
                <a:lnTo>
                  <a:pt x="7077138" y="18288"/>
                </a:lnTo>
                <a:close/>
              </a:path>
              <a:path extrusionOk="0" h="55245" w="7077709">
                <a:moveTo>
                  <a:pt x="7077138" y="0"/>
                </a:moveTo>
                <a:lnTo>
                  <a:pt x="0" y="0"/>
                </a:lnTo>
                <a:lnTo>
                  <a:pt x="0" y="9144"/>
                </a:lnTo>
                <a:lnTo>
                  <a:pt x="7077138" y="9144"/>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49" name="Google Shape;649;p54"/>
          <p:cNvSpPr txBox="1"/>
          <p:nvPr/>
        </p:nvSpPr>
        <p:spPr>
          <a:xfrm>
            <a:off x="244476" y="310584"/>
            <a:ext cx="9906000" cy="6984091"/>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Workshop and Machine shop practice [18MEL38A/48A]</a:t>
            </a:r>
            <a:endParaRPr sz="1200">
              <a:latin typeface="Times New Roman"/>
              <a:ea typeface="Times New Roman"/>
              <a:cs typeface="Times New Roman"/>
              <a:sym typeface="Times New Roman"/>
            </a:endParaRPr>
          </a:p>
          <a:p>
            <a:pPr indent="0" lvl="0" marL="640080" rtl="0" algn="just">
              <a:lnSpc>
                <a:spcPct val="100000"/>
              </a:lnSpc>
              <a:spcBef>
                <a:spcPts val="0"/>
              </a:spcBef>
              <a:spcAft>
                <a:spcPts val="0"/>
              </a:spcAft>
              <a:buNone/>
            </a:pPr>
            <a:r>
              <a:rPr b="1" lang="en-US" sz="1200">
                <a:latin typeface="Times New Roman"/>
                <a:ea typeface="Times New Roman"/>
                <a:cs typeface="Times New Roman"/>
                <a:sym typeface="Times New Roman"/>
              </a:rPr>
              <a:t>TOOL ANGLES</a:t>
            </a:r>
            <a:endParaRPr sz="1200">
              <a:latin typeface="Times New Roman"/>
              <a:ea typeface="Times New Roman"/>
              <a:cs typeface="Times New Roman"/>
              <a:sym typeface="Times New Roman"/>
            </a:endParaRPr>
          </a:p>
          <a:p>
            <a:pPr indent="-6350" lvl="0" marL="436244" marR="10160" rtl="0" algn="just">
              <a:lnSpc>
                <a:spcPct val="174166"/>
              </a:lnSpc>
              <a:spcBef>
                <a:spcPts val="140"/>
              </a:spcBef>
              <a:spcAft>
                <a:spcPts val="0"/>
              </a:spcAft>
              <a:buNone/>
            </a:pPr>
            <a:r>
              <a:rPr lang="en-US" sz="1200">
                <a:latin typeface="Times New Roman"/>
                <a:ea typeface="Times New Roman"/>
                <a:cs typeface="Times New Roman"/>
                <a:sym typeface="Times New Roman"/>
              </a:rPr>
              <a:t>There are three important angles in the construction of a cutting tool rake angle, clearance angle and plan approach angle.</a:t>
            </a:r>
            <a:endParaRPr sz="12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00000"/>
              </a:lnSpc>
              <a:spcBef>
                <a:spcPts val="215"/>
              </a:spcBef>
              <a:spcAft>
                <a:spcPts val="0"/>
              </a:spcAft>
              <a:buNone/>
            </a:pPr>
            <a:r>
              <a:t/>
            </a:r>
            <a:endParaRPr sz="1200">
              <a:latin typeface="Times New Roman"/>
              <a:ea typeface="Times New Roman"/>
              <a:cs typeface="Times New Roman"/>
              <a:sym typeface="Times New Roman"/>
            </a:endParaRPr>
          </a:p>
          <a:p>
            <a:pPr indent="0" lvl="0" marL="640080" rtl="0" algn="just">
              <a:lnSpc>
                <a:spcPct val="100000"/>
              </a:lnSpc>
              <a:spcBef>
                <a:spcPts val="0"/>
              </a:spcBef>
              <a:spcAft>
                <a:spcPts val="0"/>
              </a:spcAft>
              <a:buNone/>
            </a:pPr>
            <a:r>
              <a:rPr b="1" lang="en-US" sz="1200">
                <a:latin typeface="Times New Roman"/>
                <a:ea typeface="Times New Roman"/>
                <a:cs typeface="Times New Roman"/>
                <a:sym typeface="Times New Roman"/>
              </a:rPr>
              <a:t>Rake Angle</a:t>
            </a:r>
            <a:endParaRPr sz="1200">
              <a:latin typeface="Times New Roman"/>
              <a:ea typeface="Times New Roman"/>
              <a:cs typeface="Times New Roman"/>
              <a:sym typeface="Times New Roman"/>
            </a:endParaRPr>
          </a:p>
          <a:p>
            <a:pPr indent="-6350" lvl="0" marL="436244" marR="5080" rtl="0" algn="just">
              <a:lnSpc>
                <a:spcPct val="144600"/>
              </a:lnSpc>
              <a:spcBef>
                <a:spcPts val="390"/>
              </a:spcBef>
              <a:spcAft>
                <a:spcPts val="0"/>
              </a:spcAft>
              <a:buNone/>
            </a:pPr>
            <a:r>
              <a:rPr lang="en-US" sz="1200">
                <a:latin typeface="Times New Roman"/>
                <a:ea typeface="Times New Roman"/>
                <a:cs typeface="Times New Roman"/>
                <a:sym typeface="Times New Roman"/>
              </a:rPr>
              <a:t>Rake angle is the angle between the top face of the tool and the normal to the work surface at the cutting edge. In general, the larger the rake angle, the smaller the cutting force on the tool. A large rake angle will improve cutting action, but would lead to early tool failure, since the tool wedge angle is relatively weak. A compromise must therefore be made between adequate strength and good cutting action</a:t>
            </a:r>
            <a:r>
              <a:rPr lang="en-US" sz="1150">
                <a:latin typeface="Arial"/>
                <a:ea typeface="Arial"/>
                <a:cs typeface="Arial"/>
                <a:sym typeface="Arial"/>
              </a:rPr>
              <a:t>.</a:t>
            </a:r>
            <a:endParaRPr sz="1150">
              <a:latin typeface="Arial"/>
              <a:ea typeface="Arial"/>
              <a:cs typeface="Arial"/>
              <a:sym typeface="Arial"/>
            </a:endParaRPr>
          </a:p>
          <a:p>
            <a:pPr indent="0" lvl="0" marL="0" rtl="0" algn="l">
              <a:lnSpc>
                <a:spcPct val="100000"/>
              </a:lnSpc>
              <a:spcBef>
                <a:spcPts val="275"/>
              </a:spcBef>
              <a:spcAft>
                <a:spcPts val="0"/>
              </a:spcAft>
              <a:buNone/>
            </a:pPr>
            <a:r>
              <a:t/>
            </a:r>
            <a:endParaRPr sz="1200">
              <a:latin typeface="Arial"/>
              <a:ea typeface="Arial"/>
              <a:cs typeface="Arial"/>
              <a:sym typeface="Arial"/>
            </a:endParaRPr>
          </a:p>
          <a:p>
            <a:pPr indent="0" lvl="0" marL="753110" rtl="0" algn="just">
              <a:lnSpc>
                <a:spcPct val="100000"/>
              </a:lnSpc>
              <a:spcBef>
                <a:spcPts val="0"/>
              </a:spcBef>
              <a:spcAft>
                <a:spcPts val="0"/>
              </a:spcAft>
              <a:buNone/>
            </a:pPr>
            <a:r>
              <a:rPr b="1" lang="en-US" sz="1200">
                <a:latin typeface="Times New Roman"/>
                <a:ea typeface="Times New Roman"/>
                <a:cs typeface="Times New Roman"/>
                <a:sym typeface="Times New Roman"/>
              </a:rPr>
              <a:t>Clearance Angle</a:t>
            </a:r>
            <a:endParaRPr sz="1200">
              <a:latin typeface="Times New Roman"/>
              <a:ea typeface="Times New Roman"/>
              <a:cs typeface="Times New Roman"/>
              <a:sym typeface="Times New Roman"/>
            </a:endParaRPr>
          </a:p>
          <a:p>
            <a:pPr indent="-6350" lvl="0" marL="436244" marR="5080" rtl="0" algn="just">
              <a:lnSpc>
                <a:spcPct val="169916"/>
              </a:lnSpc>
              <a:spcBef>
                <a:spcPts val="135"/>
              </a:spcBef>
              <a:spcAft>
                <a:spcPts val="0"/>
              </a:spcAft>
              <a:buNone/>
            </a:pPr>
            <a:r>
              <a:rPr lang="en-US" sz="1200">
                <a:latin typeface="Times New Roman"/>
                <a:ea typeface="Times New Roman"/>
                <a:cs typeface="Times New Roman"/>
                <a:sym typeface="Times New Roman"/>
              </a:rPr>
              <a:t>Clearance angle is the angle between the flank or front face of the tool and a tangent to the work surface originating at the cutting edge. All cutting tools must have clearance to allow cutting to take place. Clearance should be kept to a minimum, as excessive clearance angle will not improve cutting efficiency and will merely weaken the tool. Typical value for front</a:t>
            </a:r>
            <a:endParaRPr sz="1200">
              <a:latin typeface="Times New Roman"/>
              <a:ea typeface="Times New Roman"/>
              <a:cs typeface="Times New Roman"/>
              <a:sym typeface="Times New Roman"/>
            </a:endParaRPr>
          </a:p>
          <a:p>
            <a:pPr indent="0" lvl="0" marL="436244" rtl="0" algn="just">
              <a:lnSpc>
                <a:spcPct val="100000"/>
              </a:lnSpc>
              <a:spcBef>
                <a:spcPts val="445"/>
              </a:spcBef>
              <a:spcAft>
                <a:spcPts val="0"/>
              </a:spcAft>
              <a:buNone/>
            </a:pPr>
            <a:r>
              <a:rPr lang="en-US" sz="1200">
                <a:latin typeface="Times New Roman"/>
                <a:ea typeface="Times New Roman"/>
                <a:cs typeface="Times New Roman"/>
                <a:sym typeface="Times New Roman"/>
              </a:rPr>
              <a:t>clearance angle is 6° in external turning.</a:t>
            </a:r>
            <a:endParaRPr sz="1200">
              <a:latin typeface="Times New Roman"/>
              <a:ea typeface="Times New Roman"/>
              <a:cs typeface="Times New Roman"/>
              <a:sym typeface="Times New Roman"/>
            </a:endParaRPr>
          </a:p>
          <a:p>
            <a:pPr indent="0" lvl="0" marL="0" rtl="0" algn="l">
              <a:lnSpc>
                <a:spcPct val="100000"/>
              </a:lnSpc>
              <a:spcBef>
                <a:spcPts val="310"/>
              </a:spcBef>
              <a:spcAft>
                <a:spcPts val="0"/>
              </a:spcAft>
              <a:buNone/>
            </a:pPr>
            <a:r>
              <a:t/>
            </a:r>
            <a:endParaRPr sz="1200">
              <a:latin typeface="Times New Roman"/>
              <a:ea typeface="Times New Roman"/>
              <a:cs typeface="Times New Roman"/>
              <a:sym typeface="Times New Roman"/>
            </a:endParaRPr>
          </a:p>
          <a:p>
            <a:pPr indent="0" lvl="0" marL="640080" rtl="0" algn="l">
              <a:lnSpc>
                <a:spcPct val="100000"/>
              </a:lnSpc>
              <a:spcBef>
                <a:spcPts val="0"/>
              </a:spcBef>
              <a:spcAft>
                <a:spcPts val="0"/>
              </a:spcAft>
              <a:buNone/>
            </a:pPr>
            <a:r>
              <a:rPr b="1" lang="en-US" sz="1200">
                <a:latin typeface="Times New Roman"/>
                <a:ea typeface="Times New Roman"/>
                <a:cs typeface="Times New Roman"/>
                <a:sym typeface="Times New Roman"/>
              </a:rPr>
              <a:t>TOOL MATERIALS IN COMMON USE</a:t>
            </a:r>
            <a:endParaRPr sz="1200">
              <a:latin typeface="Times New Roman"/>
              <a:ea typeface="Times New Roman"/>
              <a:cs typeface="Times New Roman"/>
              <a:sym typeface="Times New Roman"/>
            </a:endParaRPr>
          </a:p>
          <a:p>
            <a:pPr indent="0" lvl="0" marL="429894" rtl="0" algn="just">
              <a:lnSpc>
                <a:spcPct val="100000"/>
              </a:lnSpc>
              <a:spcBef>
                <a:spcPts val="610"/>
              </a:spcBef>
              <a:spcAft>
                <a:spcPts val="0"/>
              </a:spcAft>
              <a:buNone/>
            </a:pPr>
            <a:r>
              <a:rPr lang="en-US" sz="1200">
                <a:latin typeface="Times New Roman"/>
                <a:ea typeface="Times New Roman"/>
                <a:cs typeface="Times New Roman"/>
                <a:sym typeface="Times New Roman"/>
              </a:rPr>
              <a:t>The different materials used for cutting tools are:</a:t>
            </a:r>
            <a:endParaRPr sz="1200">
              <a:latin typeface="Times New Roman"/>
              <a:ea typeface="Times New Roman"/>
              <a:cs typeface="Times New Roman"/>
              <a:sym typeface="Times New Roman"/>
            </a:endParaRPr>
          </a:p>
          <a:p>
            <a:pPr indent="-152400" lvl="0" marL="1120140" rtl="0" algn="just">
              <a:lnSpc>
                <a:spcPct val="100000"/>
              </a:lnSpc>
              <a:spcBef>
                <a:spcPts val="325"/>
              </a:spcBef>
              <a:spcAft>
                <a:spcPts val="0"/>
              </a:spcAft>
              <a:buSzPts val="1200"/>
              <a:buFont typeface="Times New Roman"/>
              <a:buAutoNum type="arabicPeriod"/>
            </a:pPr>
            <a:r>
              <a:rPr lang="en-US" sz="1200">
                <a:latin typeface="Times New Roman"/>
                <a:ea typeface="Times New Roman"/>
                <a:cs typeface="Times New Roman"/>
                <a:sym typeface="Times New Roman"/>
              </a:rPr>
              <a:t>High carbon steel	5. Cemented carbides</a:t>
            </a:r>
            <a:endParaRPr sz="1200">
              <a:latin typeface="Times New Roman"/>
              <a:ea typeface="Times New Roman"/>
              <a:cs typeface="Times New Roman"/>
              <a:sym typeface="Times New Roman"/>
            </a:endParaRPr>
          </a:p>
          <a:p>
            <a:pPr indent="0" lvl="0" marL="0" rtl="0" algn="l">
              <a:lnSpc>
                <a:spcPct val="100000"/>
              </a:lnSpc>
              <a:spcBef>
                <a:spcPts val="155"/>
              </a:spcBef>
              <a:spcAft>
                <a:spcPts val="0"/>
              </a:spcAft>
              <a:buSzPts val="1200"/>
              <a:buFont typeface="Times New Roman"/>
              <a:buNone/>
            </a:pPr>
            <a:r>
              <a:t/>
            </a:r>
            <a:endParaRPr sz="1200">
              <a:latin typeface="Times New Roman"/>
              <a:ea typeface="Times New Roman"/>
              <a:cs typeface="Times New Roman"/>
              <a:sym typeface="Times New Roman"/>
            </a:endParaRPr>
          </a:p>
          <a:p>
            <a:pPr indent="-150494" lvl="0" marL="1109345" rtl="0" algn="just">
              <a:lnSpc>
                <a:spcPct val="100000"/>
              </a:lnSpc>
              <a:spcBef>
                <a:spcPts val="0"/>
              </a:spcBef>
              <a:spcAft>
                <a:spcPts val="0"/>
              </a:spcAft>
              <a:buSzPts val="1200"/>
              <a:buFont typeface="Times New Roman"/>
              <a:buAutoNum type="arabicPeriod"/>
            </a:pPr>
            <a:r>
              <a:rPr lang="en-US" sz="1200">
                <a:latin typeface="Times New Roman"/>
                <a:ea typeface="Times New Roman"/>
                <a:cs typeface="Times New Roman"/>
                <a:sym typeface="Times New Roman"/>
              </a:rPr>
              <a:t>Alloy steels	6. Ceramics</a:t>
            </a:r>
            <a:endParaRPr sz="1200">
              <a:latin typeface="Times New Roman"/>
              <a:ea typeface="Times New Roman"/>
              <a:cs typeface="Times New Roman"/>
              <a:sym typeface="Times New Roman"/>
            </a:endParaRPr>
          </a:p>
          <a:p>
            <a:pPr indent="0" lvl="0" marL="0" rtl="0" algn="l">
              <a:lnSpc>
                <a:spcPct val="100000"/>
              </a:lnSpc>
              <a:spcBef>
                <a:spcPts val="254"/>
              </a:spcBef>
              <a:spcAft>
                <a:spcPts val="0"/>
              </a:spcAft>
              <a:buSzPts val="1200"/>
              <a:buFont typeface="Times New Roman"/>
              <a:buNone/>
            </a:pPr>
            <a:r>
              <a:t/>
            </a:r>
            <a:endParaRPr sz="1200">
              <a:latin typeface="Times New Roman"/>
              <a:ea typeface="Times New Roman"/>
              <a:cs typeface="Times New Roman"/>
              <a:sym typeface="Times New Roman"/>
            </a:endParaRPr>
          </a:p>
          <a:p>
            <a:pPr indent="-150495" lvl="0" marL="1118235" rtl="0" algn="just">
              <a:lnSpc>
                <a:spcPct val="100000"/>
              </a:lnSpc>
              <a:spcBef>
                <a:spcPts val="0"/>
              </a:spcBef>
              <a:spcAft>
                <a:spcPts val="0"/>
              </a:spcAft>
              <a:buSzPts val="1200"/>
              <a:buFont typeface="Times New Roman"/>
              <a:buAutoNum type="arabicPeriod"/>
            </a:pPr>
            <a:r>
              <a:rPr lang="en-US" sz="1200">
                <a:latin typeface="Times New Roman"/>
                <a:ea typeface="Times New Roman"/>
                <a:cs typeface="Times New Roman"/>
                <a:sym typeface="Times New Roman"/>
              </a:rPr>
              <a:t>High speed steel	7. Diamonds</a:t>
            </a:r>
            <a:endParaRPr sz="1200">
              <a:latin typeface="Times New Roman"/>
              <a:ea typeface="Times New Roman"/>
              <a:cs typeface="Times New Roman"/>
              <a:sym typeface="Times New Roman"/>
            </a:endParaRPr>
          </a:p>
          <a:p>
            <a:pPr indent="0" lvl="0" marL="0" rtl="0" algn="l">
              <a:lnSpc>
                <a:spcPct val="100000"/>
              </a:lnSpc>
              <a:spcBef>
                <a:spcPts val="35"/>
              </a:spcBef>
              <a:spcAft>
                <a:spcPts val="0"/>
              </a:spcAft>
              <a:buSzPts val="1200"/>
              <a:buFont typeface="Times New Roman"/>
              <a:buNone/>
            </a:pPr>
            <a:r>
              <a:t/>
            </a:r>
            <a:endParaRPr sz="1200">
              <a:latin typeface="Times New Roman"/>
              <a:ea typeface="Times New Roman"/>
              <a:cs typeface="Times New Roman"/>
              <a:sym typeface="Times New Roman"/>
            </a:endParaRPr>
          </a:p>
          <a:p>
            <a:pPr indent="-153669" lvl="0" marL="1106170" rtl="0" algn="just">
              <a:lnSpc>
                <a:spcPct val="100000"/>
              </a:lnSpc>
              <a:spcBef>
                <a:spcPts val="0"/>
              </a:spcBef>
              <a:spcAft>
                <a:spcPts val="0"/>
              </a:spcAft>
              <a:buSzPts val="1200"/>
              <a:buFont typeface="Times New Roman"/>
              <a:buAutoNum type="arabicPeriod"/>
            </a:pPr>
            <a:r>
              <a:rPr lang="en-US" sz="1200">
                <a:latin typeface="Times New Roman"/>
                <a:ea typeface="Times New Roman"/>
                <a:cs typeface="Times New Roman"/>
                <a:sym typeface="Times New Roman"/>
              </a:rPr>
              <a:t>Stellites	8. Abrasives</a:t>
            </a:r>
            <a:endParaRPr sz="1200">
              <a:latin typeface="Times New Roman"/>
              <a:ea typeface="Times New Roman"/>
              <a:cs typeface="Times New Roman"/>
              <a:sym typeface="Times New Roman"/>
            </a:endParaRPr>
          </a:p>
          <a:p>
            <a:pPr indent="0" lvl="0" marL="429894" rtl="0" algn="just">
              <a:lnSpc>
                <a:spcPct val="100000"/>
              </a:lnSpc>
              <a:spcBef>
                <a:spcPts val="190"/>
              </a:spcBef>
              <a:spcAft>
                <a:spcPts val="0"/>
              </a:spcAft>
              <a:buNone/>
            </a:pPr>
            <a:r>
              <a:rPr b="1" lang="en-US" sz="1200">
                <a:latin typeface="Times New Roman"/>
                <a:ea typeface="Times New Roman"/>
                <a:cs typeface="Times New Roman"/>
                <a:sym typeface="Times New Roman"/>
              </a:rPr>
              <a:t>High Carbon Steel: </a:t>
            </a:r>
            <a:r>
              <a:rPr lang="en-US" sz="1200">
                <a:latin typeface="Times New Roman"/>
                <a:ea typeface="Times New Roman"/>
                <a:cs typeface="Times New Roman"/>
                <a:sym typeface="Times New Roman"/>
              </a:rPr>
              <a:t>Contains 1 - 1.4% carbon with some addition of chromium and tungsten</a:t>
            </a:r>
            <a:endParaRPr sz="1200">
              <a:latin typeface="Times New Roman"/>
              <a:ea typeface="Times New Roman"/>
              <a:cs typeface="Times New Roman"/>
              <a:sym typeface="Times New Roman"/>
            </a:endParaRPr>
          </a:p>
          <a:p>
            <a:pPr indent="0" lvl="0" marL="436244" marR="6350" rtl="0" algn="just">
              <a:lnSpc>
                <a:spcPct val="143800"/>
              </a:lnSpc>
              <a:spcBef>
                <a:spcPts val="5"/>
              </a:spcBef>
              <a:spcAft>
                <a:spcPts val="0"/>
              </a:spcAft>
              <a:buNone/>
            </a:pPr>
            <a:r>
              <a:rPr lang="en-US" sz="1200">
                <a:latin typeface="Times New Roman"/>
                <a:ea typeface="Times New Roman"/>
                <a:cs typeface="Times New Roman"/>
                <a:sym typeface="Times New Roman"/>
              </a:rPr>
              <a:t>to improve wear resistance. The steel begins to lose its hardness at about 250° C, and is not favored for modern machining operations where high speeds and heavy cuts are usually employed.</a:t>
            </a:r>
            <a:endParaRPr sz="1200">
              <a:latin typeface="Times New Roman"/>
              <a:ea typeface="Times New Roman"/>
              <a:cs typeface="Times New Roman"/>
              <a:sym typeface="Times New Roman"/>
            </a:endParaRPr>
          </a:p>
          <a:p>
            <a:pPr indent="-6350" lvl="0" marL="436244" marR="7620" rtl="0" algn="just">
              <a:lnSpc>
                <a:spcPct val="141700"/>
              </a:lnSpc>
              <a:spcBef>
                <a:spcPts val="1000"/>
              </a:spcBef>
              <a:spcAft>
                <a:spcPts val="0"/>
              </a:spcAft>
              <a:buNone/>
            </a:pPr>
            <a:r>
              <a:rPr b="1" lang="en-US" sz="1200">
                <a:latin typeface="Times New Roman"/>
                <a:ea typeface="Times New Roman"/>
                <a:cs typeface="Times New Roman"/>
                <a:sym typeface="Times New Roman"/>
              </a:rPr>
              <a:t>High Speed Steel (H.S.S.): </a:t>
            </a:r>
            <a:r>
              <a:rPr lang="en-US" sz="1200">
                <a:latin typeface="Times New Roman"/>
                <a:ea typeface="Times New Roman"/>
                <a:cs typeface="Times New Roman"/>
                <a:sym typeface="Times New Roman"/>
              </a:rPr>
              <a:t>Steel, which has a hot hardness value of about 600° C, possesses good strength and shock resistant properties. It is commonly used for single point lathe cutting tools and multi point cutting tools such as drills, reamers and milling cutters.</a:t>
            </a:r>
            <a:endParaRPr sz="1200">
              <a:latin typeface="Times New Roman"/>
              <a:ea typeface="Times New Roman"/>
              <a:cs typeface="Times New Roman"/>
              <a:sym typeface="Times New Roman"/>
            </a:endParaRPr>
          </a:p>
        </p:txBody>
      </p:sp>
      <p:sp>
        <p:nvSpPr>
          <p:cNvPr id="650" name="Google Shape;650;p54"/>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51" name="Google Shape;651;p54"/>
          <p:cNvSpPr txBox="1"/>
          <p:nvPr/>
        </p:nvSpPr>
        <p:spPr>
          <a:xfrm>
            <a:off x="701588" y="6955966"/>
            <a:ext cx="4883107" cy="166712"/>
          </a:xfrm>
          <a:prstGeom prst="rect">
            <a:avLst/>
          </a:prstGeom>
          <a:noFill/>
          <a:ln>
            <a:noFill/>
          </a:ln>
        </p:spPr>
        <p:txBody>
          <a:bodyPr anchorCtr="0" anchor="t" bIns="0" lIns="0" spcFirstLastPara="1" rIns="0" wrap="square" tIns="0">
            <a:spAutoFit/>
          </a:bodyPr>
          <a:lstStyle/>
          <a:p>
            <a:pPr indent="0" lvl="0" marL="12700" rtl="0" algn="l">
              <a:lnSpc>
                <a:spcPct val="118636"/>
              </a:lnSpc>
              <a:spcBef>
                <a:spcPts val="0"/>
              </a:spcBef>
              <a:spcAft>
                <a:spcPts val="0"/>
              </a:spcAft>
              <a:buNone/>
            </a:pPr>
            <a:r>
              <a:rPr lang="en-US" sz="1100">
                <a:latin typeface="Times New Roman"/>
                <a:ea typeface="Times New Roman"/>
                <a:cs typeface="Times New Roman"/>
                <a:sym typeface="Times New Roman"/>
              </a:rPr>
              <a:t>[Department of Mechanical Engineering B.I.E.T., Davangere]</a:t>
            </a:r>
            <a:endParaRPr sz="1100">
              <a:latin typeface="Times New Roman"/>
              <a:ea typeface="Times New Roman"/>
              <a:cs typeface="Times New Roman"/>
              <a:sym typeface="Times New Roman"/>
            </a:endParaRPr>
          </a:p>
        </p:txBody>
      </p:sp>
      <p:sp>
        <p:nvSpPr>
          <p:cNvPr id="652" name="Google Shape;652;p54"/>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p>
            <a:pPr indent="0" lvl="0" marL="12700" rtl="0" algn="l">
              <a:lnSpc>
                <a:spcPct val="119545"/>
              </a:lnSpc>
              <a:spcBef>
                <a:spcPts val="0"/>
              </a:spcBef>
              <a:spcAft>
                <a:spcPts val="0"/>
              </a:spcAft>
              <a:buNone/>
            </a:pPr>
            <a:r>
              <a:rPr lang="en-US"/>
              <a:t>Page 47</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56" name="Shape 656"/>
        <p:cNvGrpSpPr/>
        <p:nvPr/>
      </p:nvGrpSpPr>
      <p:grpSpPr>
        <a:xfrm>
          <a:off x="0" y="0"/>
          <a:ext cx="0" cy="0"/>
          <a:chOff x="0" y="0"/>
          <a:chExt cx="0" cy="0"/>
        </a:xfrm>
      </p:grpSpPr>
      <p:sp>
        <p:nvSpPr>
          <p:cNvPr id="657" name="Google Shape;657;p55"/>
          <p:cNvSpPr/>
          <p:nvPr/>
        </p:nvSpPr>
        <p:spPr>
          <a:xfrm>
            <a:off x="693869" y="459092"/>
            <a:ext cx="10004983" cy="39081"/>
          </a:xfrm>
          <a:custGeom>
            <a:rect b="b" l="l" r="r" t="t"/>
            <a:pathLst>
              <a:path extrusionOk="0" h="55245" w="7077709">
                <a:moveTo>
                  <a:pt x="7077138" y="18288"/>
                </a:moveTo>
                <a:lnTo>
                  <a:pt x="0" y="18288"/>
                </a:lnTo>
                <a:lnTo>
                  <a:pt x="0" y="54864"/>
                </a:lnTo>
                <a:lnTo>
                  <a:pt x="7077138" y="54864"/>
                </a:lnTo>
                <a:lnTo>
                  <a:pt x="7077138" y="18288"/>
                </a:lnTo>
                <a:close/>
              </a:path>
              <a:path extrusionOk="0" h="55245" w="7077709">
                <a:moveTo>
                  <a:pt x="7077138" y="0"/>
                </a:moveTo>
                <a:lnTo>
                  <a:pt x="0" y="0"/>
                </a:lnTo>
                <a:lnTo>
                  <a:pt x="0" y="9144"/>
                </a:lnTo>
                <a:lnTo>
                  <a:pt x="7077138" y="9144"/>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58" name="Google Shape;658;p55"/>
          <p:cNvSpPr txBox="1"/>
          <p:nvPr/>
        </p:nvSpPr>
        <p:spPr>
          <a:xfrm>
            <a:off x="701589" y="310584"/>
            <a:ext cx="9601286" cy="733187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Workshop and Machine shop practice [18MEL38A/48A]</a:t>
            </a:r>
            <a:endParaRPr sz="1200">
              <a:latin typeface="Times New Roman"/>
              <a:ea typeface="Times New Roman"/>
              <a:cs typeface="Times New Roman"/>
              <a:sym typeface="Times New Roman"/>
            </a:endParaRPr>
          </a:p>
          <a:p>
            <a:pPr indent="-6350" lvl="0" marL="436244" marR="12700" rtl="0" algn="just">
              <a:lnSpc>
                <a:spcPct val="144600"/>
              </a:lnSpc>
              <a:spcBef>
                <a:spcPts val="0"/>
              </a:spcBef>
              <a:spcAft>
                <a:spcPts val="0"/>
              </a:spcAft>
              <a:buNone/>
            </a:pPr>
            <a:r>
              <a:rPr b="1" lang="en-US" sz="1200">
                <a:latin typeface="Times New Roman"/>
                <a:ea typeface="Times New Roman"/>
                <a:cs typeface="Times New Roman"/>
                <a:sym typeface="Times New Roman"/>
              </a:rPr>
              <a:t>Cemented Carbides: </a:t>
            </a:r>
            <a:r>
              <a:rPr lang="en-US" sz="1200">
                <a:latin typeface="Times New Roman"/>
                <a:ea typeface="Times New Roman"/>
                <a:cs typeface="Times New Roman"/>
                <a:sym typeface="Times New Roman"/>
              </a:rPr>
              <a:t>An extremely hard material made from tungsten powder. Carbide tools are usually used in the form of brazed or clamped tips. High cutting speeds may be used and materials difficult to cut with HSS may be readily machined using carbide tipped tool.</a:t>
            </a:r>
            <a:endParaRPr sz="1200">
              <a:latin typeface="Times New Roman"/>
              <a:ea typeface="Times New Roman"/>
              <a:cs typeface="Times New Roman"/>
              <a:sym typeface="Times New Roman"/>
            </a:endParaRPr>
          </a:p>
          <a:p>
            <a:pPr indent="-198755" lvl="0" marL="384810" rtl="0" algn="l">
              <a:lnSpc>
                <a:spcPct val="100000"/>
              </a:lnSpc>
              <a:spcBef>
                <a:spcPts val="690"/>
              </a:spcBef>
              <a:spcAft>
                <a:spcPts val="0"/>
              </a:spcAft>
              <a:buSzPts val="1600"/>
              <a:buFont typeface="Times New Roman"/>
              <a:buAutoNum type="arabicPeriod" startAt="2"/>
            </a:pPr>
            <a:r>
              <a:rPr b="1" lang="en-US" sz="1600" u="sng">
                <a:latin typeface="Times New Roman"/>
                <a:ea typeface="Times New Roman"/>
                <a:cs typeface="Times New Roman"/>
                <a:sym typeface="Times New Roman"/>
              </a:rPr>
              <a:t>LATHE</a:t>
            </a:r>
            <a:endParaRPr sz="1600">
              <a:latin typeface="Times New Roman"/>
              <a:ea typeface="Times New Roman"/>
              <a:cs typeface="Times New Roman"/>
              <a:sym typeface="Times New Roman"/>
            </a:endParaRPr>
          </a:p>
          <a:p>
            <a:pPr indent="0" lvl="0" marL="640080" rtl="0" algn="l">
              <a:lnSpc>
                <a:spcPct val="100000"/>
              </a:lnSpc>
              <a:spcBef>
                <a:spcPts val="905"/>
              </a:spcBef>
              <a:spcAft>
                <a:spcPts val="0"/>
              </a:spcAft>
              <a:buNone/>
            </a:pPr>
            <a:r>
              <a:rPr b="1" lang="en-US" sz="1200">
                <a:latin typeface="Times New Roman"/>
                <a:ea typeface="Times New Roman"/>
                <a:cs typeface="Times New Roman"/>
                <a:sym typeface="Times New Roman"/>
              </a:rPr>
              <a:t>INTRODUCTION</a:t>
            </a:r>
            <a:endParaRPr sz="1200">
              <a:latin typeface="Times New Roman"/>
              <a:ea typeface="Times New Roman"/>
              <a:cs typeface="Times New Roman"/>
              <a:sym typeface="Times New Roman"/>
            </a:endParaRPr>
          </a:p>
          <a:p>
            <a:pPr indent="-6350" lvl="0" marL="436244" marR="10795" rtl="0" algn="just">
              <a:lnSpc>
                <a:spcPct val="107100"/>
              </a:lnSpc>
              <a:spcBef>
                <a:spcPts val="475"/>
              </a:spcBef>
              <a:spcAft>
                <a:spcPts val="0"/>
              </a:spcAft>
              <a:buNone/>
            </a:pPr>
            <a:r>
              <a:rPr lang="en-US" sz="1200">
                <a:latin typeface="Times New Roman"/>
                <a:ea typeface="Times New Roman"/>
                <a:cs typeface="Times New Roman"/>
                <a:sym typeface="Times New Roman"/>
              </a:rPr>
              <a:t>Lathe is one of the most versatile and widely used machine tools all over the world. It is commonly known as the mother of all other machine tool. The main function of a lathe is to remove metal from a job to give it the required shape and size. The job is securely and rigidly held in the chuck or in between centers on the lathe machine and then turn it against a single point cutting tool which will remove metal from the job in the form of chips.</a:t>
            </a:r>
            <a:endParaRPr sz="1200">
              <a:latin typeface="Times New Roman"/>
              <a:ea typeface="Times New Roman"/>
              <a:cs typeface="Times New Roman"/>
              <a:sym typeface="Times New Roman"/>
            </a:endParaRPr>
          </a:p>
          <a:p>
            <a:pPr indent="0" lvl="0" marL="640080" rtl="0" algn="l">
              <a:lnSpc>
                <a:spcPct val="100000"/>
              </a:lnSpc>
              <a:spcBef>
                <a:spcPts val="1165"/>
              </a:spcBef>
              <a:spcAft>
                <a:spcPts val="0"/>
              </a:spcAft>
              <a:buNone/>
            </a:pPr>
            <a:r>
              <a:rPr b="1" lang="en-US" sz="1200">
                <a:latin typeface="Times New Roman"/>
                <a:ea typeface="Times New Roman"/>
                <a:cs typeface="Times New Roman"/>
                <a:sym typeface="Times New Roman"/>
              </a:rPr>
              <a:t>TYPES OF LATHE</a:t>
            </a:r>
            <a:endParaRPr sz="1200">
              <a:latin typeface="Times New Roman"/>
              <a:ea typeface="Times New Roman"/>
              <a:cs typeface="Times New Roman"/>
              <a:sym typeface="Times New Roman"/>
            </a:endParaRPr>
          </a:p>
          <a:p>
            <a:pPr indent="-6350" lvl="0" marL="436244" marR="12065" rtl="0" algn="just">
              <a:lnSpc>
                <a:spcPct val="106700"/>
              </a:lnSpc>
              <a:spcBef>
                <a:spcPts val="500"/>
              </a:spcBef>
              <a:spcAft>
                <a:spcPts val="0"/>
              </a:spcAft>
              <a:buNone/>
            </a:pPr>
            <a:r>
              <a:rPr lang="en-US" sz="1200">
                <a:latin typeface="Times New Roman"/>
                <a:ea typeface="Times New Roman"/>
                <a:cs typeface="Times New Roman"/>
                <a:sym typeface="Times New Roman"/>
              </a:rPr>
              <a:t>Lathes are manufactured in a variety of types and sizes, from very small bench lathes used for precision work to huge lathes used for turning large steel shafts. But the principle ofoperation and function of all types of lathes are same. The different types of lathes are:</a:t>
            </a:r>
            <a:endParaRPr sz="1200">
              <a:latin typeface="Times New Roman"/>
              <a:ea typeface="Times New Roman"/>
              <a:cs typeface="Times New Roman"/>
              <a:sym typeface="Times New Roman"/>
            </a:endParaRPr>
          </a:p>
          <a:p>
            <a:pPr indent="-228600" lvl="1" marL="878205" rtl="0" algn="l">
              <a:lnSpc>
                <a:spcPct val="100000"/>
              </a:lnSpc>
              <a:spcBef>
                <a:spcPts val="1190"/>
              </a:spcBef>
              <a:spcAft>
                <a:spcPts val="0"/>
              </a:spcAft>
              <a:buSzPts val="1200"/>
              <a:buFont typeface="Times New Roman"/>
              <a:buAutoNum type="arabicPeriod"/>
            </a:pPr>
            <a:r>
              <a:rPr lang="en-US" sz="1200">
                <a:latin typeface="Times New Roman"/>
                <a:ea typeface="Times New Roman"/>
                <a:cs typeface="Times New Roman"/>
                <a:sym typeface="Times New Roman"/>
              </a:rPr>
              <a:t>Speed lathe</a:t>
            </a:r>
            <a:endParaRPr sz="1200">
              <a:latin typeface="Times New Roman"/>
              <a:ea typeface="Times New Roman"/>
              <a:cs typeface="Times New Roman"/>
              <a:sym typeface="Times New Roman"/>
            </a:endParaRPr>
          </a:p>
          <a:p>
            <a:pPr indent="-228600" lvl="1" marL="878205" rtl="0" algn="l">
              <a:lnSpc>
                <a:spcPct val="100000"/>
              </a:lnSpc>
              <a:spcBef>
                <a:spcPts val="145"/>
              </a:spcBef>
              <a:spcAft>
                <a:spcPts val="0"/>
              </a:spcAft>
              <a:buSzPts val="1200"/>
              <a:buFont typeface="Times New Roman"/>
              <a:buAutoNum type="arabicPeriod"/>
            </a:pPr>
            <a:r>
              <a:rPr lang="en-US" sz="1200">
                <a:latin typeface="Times New Roman"/>
                <a:ea typeface="Times New Roman"/>
                <a:cs typeface="Times New Roman"/>
                <a:sym typeface="Times New Roman"/>
              </a:rPr>
              <a:t>Centre or Engine lathe</a:t>
            </a:r>
            <a:endParaRPr sz="1200">
              <a:latin typeface="Times New Roman"/>
              <a:ea typeface="Times New Roman"/>
              <a:cs typeface="Times New Roman"/>
              <a:sym typeface="Times New Roman"/>
            </a:endParaRPr>
          </a:p>
          <a:p>
            <a:pPr indent="-228600" lvl="1" marL="878205" rtl="0" algn="l">
              <a:lnSpc>
                <a:spcPct val="100000"/>
              </a:lnSpc>
              <a:spcBef>
                <a:spcPts val="120"/>
              </a:spcBef>
              <a:spcAft>
                <a:spcPts val="0"/>
              </a:spcAft>
              <a:buSzPts val="1200"/>
              <a:buFont typeface="Times New Roman"/>
              <a:buAutoNum type="arabicPeriod"/>
            </a:pPr>
            <a:r>
              <a:rPr lang="en-US" sz="1200">
                <a:latin typeface="Times New Roman"/>
                <a:ea typeface="Times New Roman"/>
                <a:cs typeface="Times New Roman"/>
                <a:sym typeface="Times New Roman"/>
              </a:rPr>
              <a:t>Bench lathe</a:t>
            </a:r>
            <a:endParaRPr sz="1200">
              <a:latin typeface="Times New Roman"/>
              <a:ea typeface="Times New Roman"/>
              <a:cs typeface="Times New Roman"/>
              <a:sym typeface="Times New Roman"/>
            </a:endParaRPr>
          </a:p>
          <a:p>
            <a:pPr indent="-228600" lvl="1" marL="878205" rtl="0" algn="l">
              <a:lnSpc>
                <a:spcPct val="100000"/>
              </a:lnSpc>
              <a:spcBef>
                <a:spcPts val="105"/>
              </a:spcBef>
              <a:spcAft>
                <a:spcPts val="0"/>
              </a:spcAft>
              <a:buSzPts val="1200"/>
              <a:buFont typeface="Times New Roman"/>
              <a:buAutoNum type="arabicPeriod"/>
            </a:pPr>
            <a:r>
              <a:rPr lang="en-US" sz="1200">
                <a:latin typeface="Times New Roman"/>
                <a:ea typeface="Times New Roman"/>
                <a:cs typeface="Times New Roman"/>
                <a:sym typeface="Times New Roman"/>
              </a:rPr>
              <a:t>Tool Room Lathe</a:t>
            </a:r>
            <a:endParaRPr sz="1200">
              <a:latin typeface="Times New Roman"/>
              <a:ea typeface="Times New Roman"/>
              <a:cs typeface="Times New Roman"/>
              <a:sym typeface="Times New Roman"/>
            </a:endParaRPr>
          </a:p>
          <a:p>
            <a:pPr indent="-228600" lvl="1" marL="878205" rtl="0" algn="l">
              <a:lnSpc>
                <a:spcPct val="100000"/>
              </a:lnSpc>
              <a:spcBef>
                <a:spcPts val="145"/>
              </a:spcBef>
              <a:spcAft>
                <a:spcPts val="0"/>
              </a:spcAft>
              <a:buSzPts val="1200"/>
              <a:buFont typeface="Times New Roman"/>
              <a:buAutoNum type="arabicPeriod"/>
            </a:pPr>
            <a:r>
              <a:rPr lang="en-US" sz="1200">
                <a:latin typeface="Times New Roman"/>
                <a:ea typeface="Times New Roman"/>
                <a:cs typeface="Times New Roman"/>
                <a:sym typeface="Times New Roman"/>
              </a:rPr>
              <a:t>Capstan and Turret lathe</a:t>
            </a:r>
            <a:endParaRPr sz="1200">
              <a:latin typeface="Times New Roman"/>
              <a:ea typeface="Times New Roman"/>
              <a:cs typeface="Times New Roman"/>
              <a:sym typeface="Times New Roman"/>
            </a:endParaRPr>
          </a:p>
          <a:p>
            <a:pPr indent="-228600" lvl="1" marL="878205" rtl="0" algn="l">
              <a:lnSpc>
                <a:spcPct val="100000"/>
              </a:lnSpc>
              <a:spcBef>
                <a:spcPts val="120"/>
              </a:spcBef>
              <a:spcAft>
                <a:spcPts val="0"/>
              </a:spcAft>
              <a:buSzPts val="1200"/>
              <a:buFont typeface="Times New Roman"/>
              <a:buAutoNum type="arabicPeriod"/>
            </a:pPr>
            <a:r>
              <a:rPr lang="en-US" sz="1200">
                <a:latin typeface="Times New Roman"/>
                <a:ea typeface="Times New Roman"/>
                <a:cs typeface="Times New Roman"/>
                <a:sym typeface="Times New Roman"/>
              </a:rPr>
              <a:t>Special purpose lathe</a:t>
            </a:r>
            <a:endParaRPr sz="1200">
              <a:latin typeface="Times New Roman"/>
              <a:ea typeface="Times New Roman"/>
              <a:cs typeface="Times New Roman"/>
              <a:sym typeface="Times New Roman"/>
            </a:endParaRPr>
          </a:p>
          <a:p>
            <a:pPr indent="-228600" lvl="1" marL="878205" rtl="0" algn="l">
              <a:lnSpc>
                <a:spcPct val="100000"/>
              </a:lnSpc>
              <a:spcBef>
                <a:spcPts val="155"/>
              </a:spcBef>
              <a:spcAft>
                <a:spcPts val="0"/>
              </a:spcAft>
              <a:buSzPts val="1200"/>
              <a:buFont typeface="Times New Roman"/>
              <a:buAutoNum type="arabicPeriod"/>
            </a:pPr>
            <a:r>
              <a:rPr lang="en-US" sz="1200">
                <a:latin typeface="Times New Roman"/>
                <a:ea typeface="Times New Roman"/>
                <a:cs typeface="Times New Roman"/>
                <a:sym typeface="Times New Roman"/>
              </a:rPr>
              <a:t>Automatic lathe</a:t>
            </a:r>
            <a:endParaRPr sz="1200">
              <a:latin typeface="Times New Roman"/>
              <a:ea typeface="Times New Roman"/>
              <a:cs typeface="Times New Roman"/>
              <a:sym typeface="Times New Roman"/>
            </a:endParaRPr>
          </a:p>
          <a:p>
            <a:pPr indent="0" lvl="0" marL="640080" rtl="0" algn="just">
              <a:lnSpc>
                <a:spcPct val="100000"/>
              </a:lnSpc>
              <a:spcBef>
                <a:spcPts val="1155"/>
              </a:spcBef>
              <a:spcAft>
                <a:spcPts val="0"/>
              </a:spcAft>
              <a:buNone/>
            </a:pPr>
            <a:r>
              <a:rPr b="1" lang="en-US" sz="1200">
                <a:latin typeface="Times New Roman"/>
                <a:ea typeface="Times New Roman"/>
                <a:cs typeface="Times New Roman"/>
                <a:sym typeface="Times New Roman"/>
              </a:rPr>
              <a:t>Speed Lathe</a:t>
            </a:r>
            <a:endParaRPr sz="1200">
              <a:latin typeface="Times New Roman"/>
              <a:ea typeface="Times New Roman"/>
              <a:cs typeface="Times New Roman"/>
              <a:sym typeface="Times New Roman"/>
            </a:endParaRPr>
          </a:p>
          <a:p>
            <a:pPr indent="-6350" lvl="0" marL="436244" marR="9525" rtl="0" algn="just">
              <a:lnSpc>
                <a:spcPct val="106200"/>
              </a:lnSpc>
              <a:spcBef>
                <a:spcPts val="509"/>
              </a:spcBef>
              <a:spcAft>
                <a:spcPts val="0"/>
              </a:spcAft>
              <a:buNone/>
            </a:pPr>
            <a:r>
              <a:rPr lang="en-US" sz="1200">
                <a:latin typeface="Times New Roman"/>
                <a:ea typeface="Times New Roman"/>
                <a:cs typeface="Times New Roman"/>
                <a:sym typeface="Times New Roman"/>
              </a:rPr>
              <a:t>Speed lathe is simplest of all types of lathes in construction and operation. It consists of a Bed, Headstock, Tailstock and Tool post mounted on an adjustable slide. There is no feed box, leadscrew or conventional type of carriage. The tool is mounted on the adjustable slide and is fed into the work by hand control. The speed lathe finds applications where cutting force is least such as in wood working, spinning, centering, polishing, winding etc.</a:t>
            </a:r>
            <a:endParaRPr sz="1200">
              <a:latin typeface="Times New Roman"/>
              <a:ea typeface="Times New Roman"/>
              <a:cs typeface="Times New Roman"/>
              <a:sym typeface="Times New Roman"/>
            </a:endParaRPr>
          </a:p>
          <a:p>
            <a:pPr indent="0" lvl="0" marL="640080" rtl="0" algn="just">
              <a:lnSpc>
                <a:spcPct val="100000"/>
              </a:lnSpc>
              <a:spcBef>
                <a:spcPts val="1260"/>
              </a:spcBef>
              <a:spcAft>
                <a:spcPts val="0"/>
              </a:spcAft>
              <a:buNone/>
            </a:pPr>
            <a:r>
              <a:rPr b="1" lang="en-US" sz="1200">
                <a:latin typeface="Times New Roman"/>
                <a:ea typeface="Times New Roman"/>
                <a:cs typeface="Times New Roman"/>
                <a:sym typeface="Times New Roman"/>
              </a:rPr>
              <a:t>Centre or Engine Lathe</a:t>
            </a:r>
            <a:endParaRPr sz="1200">
              <a:latin typeface="Times New Roman"/>
              <a:ea typeface="Times New Roman"/>
              <a:cs typeface="Times New Roman"/>
              <a:sym typeface="Times New Roman"/>
            </a:endParaRPr>
          </a:p>
          <a:p>
            <a:pPr indent="-6350" lvl="0" marL="436244" marR="5080" rtl="0" algn="just">
              <a:lnSpc>
                <a:spcPct val="107100"/>
              </a:lnSpc>
              <a:spcBef>
                <a:spcPts val="475"/>
              </a:spcBef>
              <a:spcAft>
                <a:spcPts val="0"/>
              </a:spcAft>
              <a:buNone/>
            </a:pPr>
            <a:r>
              <a:rPr lang="en-US" sz="1200">
                <a:latin typeface="Times New Roman"/>
                <a:ea typeface="Times New Roman"/>
                <a:cs typeface="Times New Roman"/>
                <a:sym typeface="Times New Roman"/>
              </a:rPr>
              <a:t>The term “engine” is associated with this lathe due to the fact that in the very early days of its development it was driven by steam engine. This lathe is the important member of the lathe family and is the most widely used. Similar to the speed lathe, the engine lathe has all the basic parts, e.g., bed, headstock, and tailstock. An engine lathe is shown in Fig. 4. Unlike the speed lathe, the engine lathe can feed the cutting tool both in cross and longitudinal direction with reference to the lathe axis with the help of a carriage, feed rod and lead screw. The power may be transmitted by means of belt, electric motor or through gears.</a:t>
            </a:r>
            <a:endParaRPr sz="1200">
              <a:latin typeface="Times New Roman"/>
              <a:ea typeface="Times New Roman"/>
              <a:cs typeface="Times New Roman"/>
              <a:sym typeface="Times New Roman"/>
            </a:endParaRPr>
          </a:p>
        </p:txBody>
      </p:sp>
      <p:sp>
        <p:nvSpPr>
          <p:cNvPr id="659" name="Google Shape;659;p55"/>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60" name="Google Shape;660;p55"/>
          <p:cNvSpPr txBox="1"/>
          <p:nvPr/>
        </p:nvSpPr>
        <p:spPr>
          <a:xfrm>
            <a:off x="701588" y="6955966"/>
            <a:ext cx="4883107" cy="166712"/>
          </a:xfrm>
          <a:prstGeom prst="rect">
            <a:avLst/>
          </a:prstGeom>
          <a:noFill/>
          <a:ln>
            <a:noFill/>
          </a:ln>
        </p:spPr>
        <p:txBody>
          <a:bodyPr anchorCtr="0" anchor="t" bIns="0" lIns="0" spcFirstLastPara="1" rIns="0" wrap="square" tIns="0">
            <a:spAutoFit/>
          </a:bodyPr>
          <a:lstStyle/>
          <a:p>
            <a:pPr indent="0" lvl="0" marL="12700" rtl="0" algn="l">
              <a:lnSpc>
                <a:spcPct val="118636"/>
              </a:lnSpc>
              <a:spcBef>
                <a:spcPts val="0"/>
              </a:spcBef>
              <a:spcAft>
                <a:spcPts val="0"/>
              </a:spcAft>
              <a:buNone/>
            </a:pPr>
            <a:r>
              <a:rPr lang="en-US" sz="1100">
                <a:latin typeface="Times New Roman"/>
                <a:ea typeface="Times New Roman"/>
                <a:cs typeface="Times New Roman"/>
                <a:sym typeface="Times New Roman"/>
              </a:rPr>
              <a:t>[Department of Mechanical Engineering B.I.E.T., Davangere]</a:t>
            </a:r>
            <a:endParaRPr sz="1100">
              <a:latin typeface="Times New Roman"/>
              <a:ea typeface="Times New Roman"/>
              <a:cs typeface="Times New Roman"/>
              <a:sym typeface="Times New Roman"/>
            </a:endParaRPr>
          </a:p>
        </p:txBody>
      </p:sp>
      <p:sp>
        <p:nvSpPr>
          <p:cNvPr id="661" name="Google Shape;661;p55"/>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p>
            <a:pPr indent="0" lvl="0" marL="12700" rtl="0" algn="l">
              <a:lnSpc>
                <a:spcPct val="119545"/>
              </a:lnSpc>
              <a:spcBef>
                <a:spcPts val="0"/>
              </a:spcBef>
              <a:spcAft>
                <a:spcPts val="0"/>
              </a:spcAft>
              <a:buNone/>
            </a:pPr>
            <a:r>
              <a:rPr lang="en-US"/>
              <a:t>Page 48</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65" name="Shape 665"/>
        <p:cNvGrpSpPr/>
        <p:nvPr/>
      </p:nvGrpSpPr>
      <p:grpSpPr>
        <a:xfrm>
          <a:off x="0" y="0"/>
          <a:ext cx="0" cy="0"/>
          <a:chOff x="0" y="0"/>
          <a:chExt cx="0" cy="0"/>
        </a:xfrm>
      </p:grpSpPr>
      <p:sp>
        <p:nvSpPr>
          <p:cNvPr id="666" name="Google Shape;666;p56"/>
          <p:cNvSpPr/>
          <p:nvPr/>
        </p:nvSpPr>
        <p:spPr>
          <a:xfrm>
            <a:off x="693869" y="459092"/>
            <a:ext cx="10004983" cy="39081"/>
          </a:xfrm>
          <a:custGeom>
            <a:rect b="b" l="l" r="r" t="t"/>
            <a:pathLst>
              <a:path extrusionOk="0" h="55245" w="7077709">
                <a:moveTo>
                  <a:pt x="7077138" y="18288"/>
                </a:moveTo>
                <a:lnTo>
                  <a:pt x="0" y="18288"/>
                </a:lnTo>
                <a:lnTo>
                  <a:pt x="0" y="54864"/>
                </a:lnTo>
                <a:lnTo>
                  <a:pt x="7077138" y="54864"/>
                </a:lnTo>
                <a:lnTo>
                  <a:pt x="7077138" y="18288"/>
                </a:lnTo>
                <a:close/>
              </a:path>
              <a:path extrusionOk="0" h="55245" w="7077709">
                <a:moveTo>
                  <a:pt x="7077138" y="0"/>
                </a:moveTo>
                <a:lnTo>
                  <a:pt x="0" y="0"/>
                </a:lnTo>
                <a:lnTo>
                  <a:pt x="0" y="9144"/>
                </a:lnTo>
                <a:lnTo>
                  <a:pt x="7077138" y="9144"/>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67" name="Google Shape;667;p56"/>
          <p:cNvSpPr txBox="1"/>
          <p:nvPr/>
        </p:nvSpPr>
        <p:spPr>
          <a:xfrm>
            <a:off x="244475" y="310585"/>
            <a:ext cx="10134599" cy="6883423"/>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Workshop and Machine shop practice [18MEL38A/48A]</a:t>
            </a:r>
            <a:endParaRPr sz="1200">
              <a:latin typeface="Times New Roman"/>
              <a:ea typeface="Times New Roman"/>
              <a:cs typeface="Times New Roman"/>
              <a:sym typeface="Times New Roman"/>
            </a:endParaRPr>
          </a:p>
          <a:p>
            <a:pPr indent="0" lvl="0" marL="640080" rtl="0" algn="just">
              <a:lnSpc>
                <a:spcPct val="100000"/>
              </a:lnSpc>
              <a:spcBef>
                <a:spcPts val="0"/>
              </a:spcBef>
              <a:spcAft>
                <a:spcPts val="0"/>
              </a:spcAft>
              <a:buNone/>
            </a:pPr>
            <a:r>
              <a:rPr b="1" lang="en-US" sz="1200">
                <a:latin typeface="Times New Roman"/>
                <a:ea typeface="Times New Roman"/>
                <a:cs typeface="Times New Roman"/>
                <a:sym typeface="Times New Roman"/>
              </a:rPr>
              <a:t>Bench Lathe</a:t>
            </a:r>
            <a:endParaRPr sz="1200">
              <a:latin typeface="Times New Roman"/>
              <a:ea typeface="Times New Roman"/>
              <a:cs typeface="Times New Roman"/>
              <a:sym typeface="Times New Roman"/>
            </a:endParaRPr>
          </a:p>
          <a:p>
            <a:pPr indent="-6350" lvl="0" marL="436244" marR="42545" rtl="0" algn="just">
              <a:lnSpc>
                <a:spcPct val="106200"/>
              </a:lnSpc>
              <a:spcBef>
                <a:spcPts val="520"/>
              </a:spcBef>
              <a:spcAft>
                <a:spcPts val="0"/>
              </a:spcAft>
              <a:buNone/>
            </a:pPr>
            <a:r>
              <a:rPr lang="en-US" sz="1200">
                <a:latin typeface="Times New Roman"/>
                <a:ea typeface="Times New Roman"/>
                <a:cs typeface="Times New Roman"/>
                <a:sym typeface="Times New Roman"/>
              </a:rPr>
              <a:t>This is a small lathe usually mounted on a bench. It has practically all the parts of an engine lathe or speed lathe and it performs almost all the operations. This is used for small and precision work.</a:t>
            </a:r>
            <a:endParaRPr sz="1200">
              <a:latin typeface="Times New Roman"/>
              <a:ea typeface="Times New Roman"/>
              <a:cs typeface="Times New Roman"/>
              <a:sym typeface="Times New Roman"/>
            </a:endParaRPr>
          </a:p>
          <a:p>
            <a:pPr indent="0" lvl="0" marL="640080" rtl="0" algn="just">
              <a:lnSpc>
                <a:spcPct val="100000"/>
              </a:lnSpc>
              <a:spcBef>
                <a:spcPts val="1155"/>
              </a:spcBef>
              <a:spcAft>
                <a:spcPts val="0"/>
              </a:spcAft>
              <a:buNone/>
            </a:pPr>
            <a:r>
              <a:rPr b="1" lang="en-US" sz="1200">
                <a:latin typeface="Times New Roman"/>
                <a:ea typeface="Times New Roman"/>
                <a:cs typeface="Times New Roman"/>
                <a:sym typeface="Times New Roman"/>
              </a:rPr>
              <a:t>Tool Room Lathe</a:t>
            </a:r>
            <a:endParaRPr sz="1200">
              <a:latin typeface="Times New Roman"/>
              <a:ea typeface="Times New Roman"/>
              <a:cs typeface="Times New Roman"/>
              <a:sym typeface="Times New Roman"/>
            </a:endParaRPr>
          </a:p>
          <a:p>
            <a:pPr indent="-6350" lvl="0" marL="436244" marR="29209" rtl="0" algn="just">
              <a:lnSpc>
                <a:spcPct val="108300"/>
              </a:lnSpc>
              <a:spcBef>
                <a:spcPts val="480"/>
              </a:spcBef>
              <a:spcAft>
                <a:spcPts val="0"/>
              </a:spcAft>
              <a:buNone/>
            </a:pPr>
            <a:r>
              <a:rPr lang="en-US" sz="1200">
                <a:latin typeface="Times New Roman"/>
                <a:ea typeface="Times New Roman"/>
                <a:cs typeface="Times New Roman"/>
                <a:sym typeface="Times New Roman"/>
              </a:rPr>
              <a:t>This lathe has features similar to an engine lathe but it is much more accurately built. It has a wide range of spindle speeds ranging from a very low to a quite high speed up to 2500 rpm. This lathe is mainly used for precision work on tools, dies, gauges and in machining work where accuracy is needed.</a:t>
            </a:r>
            <a:endParaRPr sz="1200">
              <a:latin typeface="Times New Roman"/>
              <a:ea typeface="Times New Roman"/>
              <a:cs typeface="Times New Roman"/>
              <a:sym typeface="Times New Roman"/>
            </a:endParaRPr>
          </a:p>
          <a:p>
            <a:pPr indent="0" lvl="0" marL="640080" rtl="0" algn="just">
              <a:lnSpc>
                <a:spcPct val="100000"/>
              </a:lnSpc>
              <a:spcBef>
                <a:spcPts val="1200"/>
              </a:spcBef>
              <a:spcAft>
                <a:spcPts val="0"/>
              </a:spcAft>
              <a:buNone/>
            </a:pPr>
            <a:r>
              <a:rPr b="1" lang="en-US" sz="1200">
                <a:latin typeface="Times New Roman"/>
                <a:ea typeface="Times New Roman"/>
                <a:cs typeface="Times New Roman"/>
                <a:sym typeface="Times New Roman"/>
              </a:rPr>
              <a:t>Capstan and Turret Lathe</a:t>
            </a:r>
            <a:endParaRPr sz="1200">
              <a:latin typeface="Times New Roman"/>
              <a:ea typeface="Times New Roman"/>
              <a:cs typeface="Times New Roman"/>
              <a:sym typeface="Times New Roman"/>
            </a:endParaRPr>
          </a:p>
          <a:p>
            <a:pPr indent="-6350" lvl="0" marL="436244" marR="33655" rtl="0" algn="just">
              <a:lnSpc>
                <a:spcPct val="106900"/>
              </a:lnSpc>
              <a:spcBef>
                <a:spcPts val="475"/>
              </a:spcBef>
              <a:spcAft>
                <a:spcPts val="0"/>
              </a:spcAft>
              <a:buNone/>
            </a:pPr>
            <a:r>
              <a:rPr lang="en-US" sz="1200">
                <a:latin typeface="Times New Roman"/>
                <a:ea typeface="Times New Roman"/>
                <a:cs typeface="Times New Roman"/>
                <a:sym typeface="Times New Roman"/>
              </a:rPr>
              <a:t>The distinguishing feature of this type of lathe is that the tailstock of an engine lathe is replaced by a hexagonal turret, on the face of which multiple tools may be fitted and fed into the work in proper sequence. Due to this arrangement, several different types of operations can be done on a job without re-setting of work or tools, and a number of identical parts can be produced in the minimum time.</a:t>
            </a:r>
            <a:endParaRPr sz="1200">
              <a:latin typeface="Times New Roman"/>
              <a:ea typeface="Times New Roman"/>
              <a:cs typeface="Times New Roman"/>
              <a:sym typeface="Times New Roman"/>
            </a:endParaRPr>
          </a:p>
          <a:p>
            <a:pPr indent="0" lvl="0" marL="640080" rtl="0" algn="just">
              <a:lnSpc>
                <a:spcPct val="100000"/>
              </a:lnSpc>
              <a:spcBef>
                <a:spcPts val="1215"/>
              </a:spcBef>
              <a:spcAft>
                <a:spcPts val="0"/>
              </a:spcAft>
              <a:buNone/>
            </a:pPr>
            <a:r>
              <a:rPr b="1" lang="en-US" sz="1200">
                <a:latin typeface="Times New Roman"/>
                <a:ea typeface="Times New Roman"/>
                <a:cs typeface="Times New Roman"/>
                <a:sym typeface="Times New Roman"/>
              </a:rPr>
              <a:t>Special Purpose Lathes</a:t>
            </a:r>
            <a:endParaRPr sz="1200">
              <a:latin typeface="Times New Roman"/>
              <a:ea typeface="Times New Roman"/>
              <a:cs typeface="Times New Roman"/>
              <a:sym typeface="Times New Roman"/>
            </a:endParaRPr>
          </a:p>
          <a:p>
            <a:pPr indent="-6350" lvl="0" marL="436244" marR="26669" rtl="0" algn="just">
              <a:lnSpc>
                <a:spcPct val="107100"/>
              </a:lnSpc>
              <a:spcBef>
                <a:spcPts val="470"/>
              </a:spcBef>
              <a:spcAft>
                <a:spcPts val="0"/>
              </a:spcAft>
              <a:buNone/>
            </a:pPr>
            <a:r>
              <a:rPr lang="en-US" sz="1200">
                <a:latin typeface="Times New Roman"/>
                <a:ea typeface="Times New Roman"/>
                <a:cs typeface="Times New Roman"/>
                <a:sym typeface="Times New Roman"/>
              </a:rPr>
              <a:t>These lathes are constructed for special purposes and for jobs, which cannot be accommodated or conveniently machined on a standard lathe. The wheel lathe is made for finishing the journals and turning the tread on railroad car and locomotive wheels. The gap bed lathe, in which a section of the bed adjacent to the headstock is removable, is used to swing extra-large- diameter pieces.</a:t>
            </a:r>
            <a:endParaRPr sz="1200">
              <a:latin typeface="Times New Roman"/>
              <a:ea typeface="Times New Roman"/>
              <a:cs typeface="Times New Roman"/>
              <a:sym typeface="Times New Roman"/>
            </a:endParaRPr>
          </a:p>
          <a:p>
            <a:pPr indent="0" lvl="0" marL="640080" rtl="0" algn="just">
              <a:lnSpc>
                <a:spcPct val="100000"/>
              </a:lnSpc>
              <a:spcBef>
                <a:spcPts val="1165"/>
              </a:spcBef>
              <a:spcAft>
                <a:spcPts val="0"/>
              </a:spcAft>
              <a:buNone/>
            </a:pPr>
            <a:r>
              <a:rPr b="1" lang="en-US" sz="1200">
                <a:latin typeface="Times New Roman"/>
                <a:ea typeface="Times New Roman"/>
                <a:cs typeface="Times New Roman"/>
                <a:sym typeface="Times New Roman"/>
              </a:rPr>
              <a:t>Automatic Lathes</a:t>
            </a:r>
            <a:endParaRPr sz="1200">
              <a:latin typeface="Times New Roman"/>
              <a:ea typeface="Times New Roman"/>
              <a:cs typeface="Times New Roman"/>
              <a:sym typeface="Times New Roman"/>
            </a:endParaRPr>
          </a:p>
          <a:p>
            <a:pPr indent="-6350" lvl="0" marL="436244" marR="5080" rtl="0" algn="just">
              <a:lnSpc>
                <a:spcPct val="107900"/>
              </a:lnSpc>
              <a:spcBef>
                <a:spcPts val="489"/>
              </a:spcBef>
              <a:spcAft>
                <a:spcPts val="0"/>
              </a:spcAft>
              <a:buNone/>
            </a:pPr>
            <a:r>
              <a:rPr lang="en-US" sz="1200">
                <a:latin typeface="Times New Roman"/>
                <a:ea typeface="Times New Roman"/>
                <a:cs typeface="Times New Roman"/>
                <a:sym typeface="Times New Roman"/>
              </a:rPr>
              <a:t>These lathes are so designed that all the working and job handling movements of the complete manufacturing process for a job are done automatically. These are high speed, heavy duty, mass production lathes with complete automatic control.</a:t>
            </a:r>
            <a:endParaRPr sz="1200">
              <a:latin typeface="Times New Roman"/>
              <a:ea typeface="Times New Roman"/>
              <a:cs typeface="Times New Roman"/>
              <a:sym typeface="Times New Roman"/>
            </a:endParaRPr>
          </a:p>
          <a:p>
            <a:pPr indent="0" lvl="0" marL="640080" rtl="0" algn="l">
              <a:lnSpc>
                <a:spcPct val="100000"/>
              </a:lnSpc>
              <a:spcBef>
                <a:spcPts val="1210"/>
              </a:spcBef>
              <a:spcAft>
                <a:spcPts val="0"/>
              </a:spcAft>
              <a:buNone/>
            </a:pPr>
            <a:r>
              <a:rPr b="1" lang="en-US" sz="1200">
                <a:latin typeface="Times New Roman"/>
                <a:ea typeface="Times New Roman"/>
                <a:cs typeface="Times New Roman"/>
                <a:sym typeface="Times New Roman"/>
              </a:rPr>
              <a:t>PRINCIPLE FUNCTIONS OF LATHE PARTS</a:t>
            </a:r>
            <a:endParaRPr sz="1200">
              <a:latin typeface="Times New Roman"/>
              <a:ea typeface="Times New Roman"/>
              <a:cs typeface="Times New Roman"/>
              <a:sym typeface="Times New Roman"/>
            </a:endParaRPr>
          </a:p>
          <a:p>
            <a:pPr indent="-6350" lvl="0" marL="485140" marR="322580" rtl="0" algn="l">
              <a:lnSpc>
                <a:spcPct val="110800"/>
              </a:lnSpc>
              <a:spcBef>
                <a:spcPts val="445"/>
              </a:spcBef>
              <a:spcAft>
                <a:spcPts val="0"/>
              </a:spcAft>
              <a:buNone/>
            </a:pPr>
            <a:r>
              <a:rPr lang="en-US" sz="1200">
                <a:latin typeface="Times New Roman"/>
                <a:ea typeface="Times New Roman"/>
                <a:cs typeface="Times New Roman"/>
                <a:sym typeface="Times New Roman"/>
              </a:rPr>
              <a:t>A simple lathe comprises of a bed made of grey cast iron on which headstock, tailstock, carriage and other components of lathe are mounted. Figure l shows the different parts of engine lathe or central lathe.</a:t>
            </a:r>
            <a:endParaRPr sz="1200">
              <a:latin typeface="Times New Roman"/>
              <a:ea typeface="Times New Roman"/>
              <a:cs typeface="Times New Roman"/>
              <a:sym typeface="Times New Roman"/>
            </a:endParaRPr>
          </a:p>
          <a:p>
            <a:pPr indent="0" lvl="0" marL="466725" rtl="0" algn="l">
              <a:lnSpc>
                <a:spcPct val="100000"/>
              </a:lnSpc>
              <a:spcBef>
                <a:spcPts val="1065"/>
              </a:spcBef>
              <a:spcAft>
                <a:spcPts val="0"/>
              </a:spcAft>
              <a:buNone/>
            </a:pPr>
            <a:r>
              <a:rPr lang="en-US" sz="1200">
                <a:latin typeface="Times New Roman"/>
                <a:ea typeface="Times New Roman"/>
                <a:cs typeface="Times New Roman"/>
                <a:sym typeface="Times New Roman"/>
              </a:rPr>
              <a:t>The major parts of lathe machine are given as under:</a:t>
            </a:r>
            <a:endParaRPr sz="1200">
              <a:latin typeface="Times New Roman"/>
              <a:ea typeface="Times New Roman"/>
              <a:cs typeface="Times New Roman"/>
              <a:sym typeface="Times New Roman"/>
            </a:endParaRPr>
          </a:p>
          <a:p>
            <a:pPr indent="-207009" lvl="0" marL="1268095" rtl="0" algn="l">
              <a:lnSpc>
                <a:spcPct val="100000"/>
              </a:lnSpc>
              <a:spcBef>
                <a:spcPts val="1180"/>
              </a:spcBef>
              <a:spcAft>
                <a:spcPts val="0"/>
              </a:spcAft>
              <a:buSzPts val="1200"/>
              <a:buFont typeface="Times New Roman"/>
              <a:buAutoNum type="arabicPeriod"/>
            </a:pPr>
            <a:r>
              <a:rPr lang="en-US" sz="1200">
                <a:latin typeface="Times New Roman"/>
                <a:ea typeface="Times New Roman"/>
                <a:cs typeface="Times New Roman"/>
                <a:sym typeface="Times New Roman"/>
              </a:rPr>
              <a:t>Bed</a:t>
            </a:r>
            <a:endParaRPr sz="1200">
              <a:latin typeface="Times New Roman"/>
              <a:ea typeface="Times New Roman"/>
              <a:cs typeface="Times New Roman"/>
              <a:sym typeface="Times New Roman"/>
            </a:endParaRPr>
          </a:p>
          <a:p>
            <a:pPr indent="-207009" lvl="0" marL="1268095" rtl="0" algn="l">
              <a:lnSpc>
                <a:spcPct val="100000"/>
              </a:lnSpc>
              <a:spcBef>
                <a:spcPts val="140"/>
              </a:spcBef>
              <a:spcAft>
                <a:spcPts val="0"/>
              </a:spcAft>
              <a:buSzPts val="1200"/>
              <a:buFont typeface="Times New Roman"/>
              <a:buAutoNum type="arabicPeriod"/>
            </a:pPr>
            <a:r>
              <a:rPr lang="en-US" sz="1200">
                <a:latin typeface="Times New Roman"/>
                <a:ea typeface="Times New Roman"/>
                <a:cs typeface="Times New Roman"/>
                <a:sym typeface="Times New Roman"/>
              </a:rPr>
              <a:t>Head stock</a:t>
            </a:r>
            <a:endParaRPr sz="1200">
              <a:latin typeface="Times New Roman"/>
              <a:ea typeface="Times New Roman"/>
              <a:cs typeface="Times New Roman"/>
              <a:sym typeface="Times New Roman"/>
            </a:endParaRPr>
          </a:p>
          <a:p>
            <a:pPr indent="-207009" lvl="0" marL="1268095" rtl="0" algn="l">
              <a:lnSpc>
                <a:spcPct val="100000"/>
              </a:lnSpc>
              <a:spcBef>
                <a:spcPts val="120"/>
              </a:spcBef>
              <a:spcAft>
                <a:spcPts val="0"/>
              </a:spcAft>
              <a:buSzPts val="1200"/>
              <a:buFont typeface="Times New Roman"/>
              <a:buAutoNum type="arabicPeriod"/>
            </a:pPr>
            <a:r>
              <a:rPr lang="en-US" sz="1200">
                <a:latin typeface="Times New Roman"/>
                <a:ea typeface="Times New Roman"/>
                <a:cs typeface="Times New Roman"/>
                <a:sym typeface="Times New Roman"/>
              </a:rPr>
              <a:t>Tailstock</a:t>
            </a:r>
            <a:endParaRPr sz="1200">
              <a:latin typeface="Times New Roman"/>
              <a:ea typeface="Times New Roman"/>
              <a:cs typeface="Times New Roman"/>
              <a:sym typeface="Times New Roman"/>
            </a:endParaRPr>
          </a:p>
          <a:p>
            <a:pPr indent="-207009" lvl="0" marL="1268095" rtl="0" algn="l">
              <a:lnSpc>
                <a:spcPct val="100000"/>
              </a:lnSpc>
              <a:spcBef>
                <a:spcPts val="145"/>
              </a:spcBef>
              <a:spcAft>
                <a:spcPts val="0"/>
              </a:spcAft>
              <a:buSzPts val="1200"/>
              <a:buFont typeface="Times New Roman"/>
              <a:buAutoNum type="arabicPeriod"/>
            </a:pPr>
            <a:r>
              <a:rPr lang="en-US" sz="1200">
                <a:latin typeface="Times New Roman"/>
                <a:ea typeface="Times New Roman"/>
                <a:cs typeface="Times New Roman"/>
                <a:sym typeface="Times New Roman"/>
              </a:rPr>
              <a:t>Carriage</a:t>
            </a:r>
            <a:endParaRPr sz="1200">
              <a:latin typeface="Times New Roman"/>
              <a:ea typeface="Times New Roman"/>
              <a:cs typeface="Times New Roman"/>
              <a:sym typeface="Times New Roman"/>
            </a:endParaRPr>
          </a:p>
          <a:p>
            <a:pPr indent="-207009" lvl="0" marL="1268095" rtl="0" algn="l">
              <a:lnSpc>
                <a:spcPct val="100000"/>
              </a:lnSpc>
              <a:spcBef>
                <a:spcPts val="155"/>
              </a:spcBef>
              <a:spcAft>
                <a:spcPts val="0"/>
              </a:spcAft>
              <a:buSzPts val="1200"/>
              <a:buFont typeface="Times New Roman"/>
              <a:buAutoNum type="arabicPeriod"/>
            </a:pPr>
            <a:r>
              <a:rPr lang="en-US" sz="1200">
                <a:latin typeface="Times New Roman"/>
                <a:ea typeface="Times New Roman"/>
                <a:cs typeface="Times New Roman"/>
                <a:sym typeface="Times New Roman"/>
              </a:rPr>
              <a:t>Feed mechanism</a:t>
            </a:r>
            <a:endParaRPr sz="1200">
              <a:latin typeface="Times New Roman"/>
              <a:ea typeface="Times New Roman"/>
              <a:cs typeface="Times New Roman"/>
              <a:sym typeface="Times New Roman"/>
            </a:endParaRPr>
          </a:p>
        </p:txBody>
      </p:sp>
      <p:sp>
        <p:nvSpPr>
          <p:cNvPr id="668" name="Google Shape;668;p56"/>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69" name="Google Shape;669;p56"/>
          <p:cNvSpPr txBox="1"/>
          <p:nvPr/>
        </p:nvSpPr>
        <p:spPr>
          <a:xfrm>
            <a:off x="701588" y="6955966"/>
            <a:ext cx="4883107" cy="166712"/>
          </a:xfrm>
          <a:prstGeom prst="rect">
            <a:avLst/>
          </a:prstGeom>
          <a:noFill/>
          <a:ln>
            <a:noFill/>
          </a:ln>
        </p:spPr>
        <p:txBody>
          <a:bodyPr anchorCtr="0" anchor="t" bIns="0" lIns="0" spcFirstLastPara="1" rIns="0" wrap="square" tIns="0">
            <a:spAutoFit/>
          </a:bodyPr>
          <a:lstStyle/>
          <a:p>
            <a:pPr indent="0" lvl="0" marL="12700" rtl="0" algn="l">
              <a:lnSpc>
                <a:spcPct val="118636"/>
              </a:lnSpc>
              <a:spcBef>
                <a:spcPts val="0"/>
              </a:spcBef>
              <a:spcAft>
                <a:spcPts val="0"/>
              </a:spcAft>
              <a:buNone/>
            </a:pPr>
            <a:r>
              <a:rPr lang="en-US" sz="1100">
                <a:latin typeface="Times New Roman"/>
                <a:ea typeface="Times New Roman"/>
                <a:cs typeface="Times New Roman"/>
                <a:sym typeface="Times New Roman"/>
              </a:rPr>
              <a:t>[Department of Mechanical Engineering B.I.E.T., Davangere]</a:t>
            </a:r>
            <a:endParaRPr sz="1100">
              <a:latin typeface="Times New Roman"/>
              <a:ea typeface="Times New Roman"/>
              <a:cs typeface="Times New Roman"/>
              <a:sym typeface="Times New Roman"/>
            </a:endParaRPr>
          </a:p>
        </p:txBody>
      </p:sp>
      <p:sp>
        <p:nvSpPr>
          <p:cNvPr id="670" name="Google Shape;670;p56"/>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p>
            <a:pPr indent="0" lvl="0" marL="12700" rtl="0" algn="l">
              <a:lnSpc>
                <a:spcPct val="119545"/>
              </a:lnSpc>
              <a:spcBef>
                <a:spcPts val="0"/>
              </a:spcBef>
              <a:spcAft>
                <a:spcPts val="0"/>
              </a:spcAft>
              <a:buNone/>
            </a:pPr>
            <a:r>
              <a:rPr lang="en-US"/>
              <a:t>Page 49</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4" name="Shape 674"/>
        <p:cNvGrpSpPr/>
        <p:nvPr/>
      </p:nvGrpSpPr>
      <p:grpSpPr>
        <a:xfrm>
          <a:off x="0" y="0"/>
          <a:ext cx="0" cy="0"/>
          <a:chOff x="0" y="0"/>
          <a:chExt cx="0" cy="0"/>
        </a:xfrm>
      </p:grpSpPr>
      <p:sp>
        <p:nvSpPr>
          <p:cNvPr id="675" name="Google Shape;675;p57"/>
          <p:cNvSpPr/>
          <p:nvPr/>
        </p:nvSpPr>
        <p:spPr>
          <a:xfrm>
            <a:off x="693869" y="459092"/>
            <a:ext cx="10004983" cy="39081"/>
          </a:xfrm>
          <a:custGeom>
            <a:rect b="b" l="l" r="r" t="t"/>
            <a:pathLst>
              <a:path extrusionOk="0" h="55245" w="7077709">
                <a:moveTo>
                  <a:pt x="7077138" y="18288"/>
                </a:moveTo>
                <a:lnTo>
                  <a:pt x="0" y="18288"/>
                </a:lnTo>
                <a:lnTo>
                  <a:pt x="0" y="54864"/>
                </a:lnTo>
                <a:lnTo>
                  <a:pt x="7077138" y="54864"/>
                </a:lnTo>
                <a:lnTo>
                  <a:pt x="7077138" y="18288"/>
                </a:lnTo>
                <a:close/>
              </a:path>
              <a:path extrusionOk="0" h="55245" w="7077709">
                <a:moveTo>
                  <a:pt x="7077138" y="0"/>
                </a:moveTo>
                <a:lnTo>
                  <a:pt x="0" y="0"/>
                </a:lnTo>
                <a:lnTo>
                  <a:pt x="0" y="9144"/>
                </a:lnTo>
                <a:lnTo>
                  <a:pt x="7077138" y="9144"/>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76" name="Google Shape;676;p57"/>
          <p:cNvSpPr txBox="1"/>
          <p:nvPr/>
        </p:nvSpPr>
        <p:spPr>
          <a:xfrm>
            <a:off x="701587" y="310585"/>
            <a:ext cx="4919013"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Workshop and Machine shop practice [18MEL38A/48A]</a:t>
            </a:r>
            <a:endParaRPr sz="1200">
              <a:latin typeface="Times New Roman"/>
              <a:ea typeface="Times New Roman"/>
              <a:cs typeface="Times New Roman"/>
              <a:sym typeface="Times New Roman"/>
            </a:endParaRPr>
          </a:p>
        </p:txBody>
      </p:sp>
      <p:sp>
        <p:nvSpPr>
          <p:cNvPr id="677" name="Google Shape;677;p57"/>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78" name="Google Shape;678;p57"/>
          <p:cNvPicPr preferRelativeResize="0"/>
          <p:nvPr/>
        </p:nvPicPr>
        <p:blipFill rotWithShape="1">
          <a:blip r:embed="rId3">
            <a:alphaModFix/>
          </a:blip>
          <a:srcRect b="0" l="0" r="0" t="0"/>
          <a:stretch/>
        </p:blipFill>
        <p:spPr>
          <a:xfrm>
            <a:off x="1471394" y="845235"/>
            <a:ext cx="7930023" cy="1491565"/>
          </a:xfrm>
          <a:prstGeom prst="rect">
            <a:avLst/>
          </a:prstGeom>
          <a:noFill/>
          <a:ln>
            <a:noFill/>
          </a:ln>
        </p:spPr>
      </p:pic>
      <p:sp>
        <p:nvSpPr>
          <p:cNvPr id="679" name="Google Shape;679;p57"/>
          <p:cNvSpPr txBox="1"/>
          <p:nvPr/>
        </p:nvSpPr>
        <p:spPr>
          <a:xfrm>
            <a:off x="1471394" y="2575480"/>
            <a:ext cx="8199850" cy="4356514"/>
          </a:xfrm>
          <a:prstGeom prst="rect">
            <a:avLst/>
          </a:prstGeom>
          <a:noFill/>
          <a:ln>
            <a:noFill/>
          </a:ln>
        </p:spPr>
        <p:txBody>
          <a:bodyPr anchorCtr="0" anchor="t" bIns="0" lIns="0" spcFirstLastPara="1" rIns="0" wrap="square" tIns="12700">
            <a:spAutoFit/>
          </a:bodyPr>
          <a:lstStyle/>
          <a:p>
            <a:pPr indent="0" lvl="0" marL="0" marR="55880" rtl="0" algn="ctr">
              <a:lnSpc>
                <a:spcPct val="100000"/>
              </a:lnSpc>
              <a:spcBef>
                <a:spcPts val="0"/>
              </a:spcBef>
              <a:spcAft>
                <a:spcPts val="0"/>
              </a:spcAft>
              <a:buNone/>
            </a:pPr>
            <a:r>
              <a:rPr lang="en-US" sz="1150">
                <a:latin typeface="Times New Roman"/>
                <a:ea typeface="Times New Roman"/>
                <a:cs typeface="Times New Roman"/>
                <a:sym typeface="Times New Roman"/>
              </a:rPr>
              <a:t>Figure 4: Different parts of engine lathe or central lathe</a:t>
            </a:r>
            <a:endParaRPr sz="1150">
              <a:latin typeface="Times New Roman"/>
              <a:ea typeface="Times New Roman"/>
              <a:cs typeface="Times New Roman"/>
              <a:sym typeface="Times New Roman"/>
            </a:endParaRPr>
          </a:p>
          <a:p>
            <a:pPr indent="0" lvl="0" marL="222884" rtl="0" algn="l">
              <a:lnSpc>
                <a:spcPct val="100000"/>
              </a:lnSpc>
              <a:spcBef>
                <a:spcPts val="1235"/>
              </a:spcBef>
              <a:spcAft>
                <a:spcPts val="0"/>
              </a:spcAft>
              <a:buNone/>
            </a:pPr>
            <a:r>
              <a:rPr b="1" lang="en-US" sz="1200">
                <a:latin typeface="Times New Roman"/>
                <a:ea typeface="Times New Roman"/>
                <a:cs typeface="Times New Roman"/>
                <a:sym typeface="Times New Roman"/>
              </a:rPr>
              <a:t>Bed</a:t>
            </a:r>
            <a:endParaRPr sz="1200">
              <a:latin typeface="Times New Roman"/>
              <a:ea typeface="Times New Roman"/>
              <a:cs typeface="Times New Roman"/>
              <a:sym typeface="Times New Roman"/>
            </a:endParaRPr>
          </a:p>
          <a:p>
            <a:pPr indent="-6350" lvl="0" marL="18415" marR="5080" rtl="0" algn="just">
              <a:lnSpc>
                <a:spcPct val="107000"/>
              </a:lnSpc>
              <a:spcBef>
                <a:spcPts val="495"/>
              </a:spcBef>
              <a:spcAft>
                <a:spcPts val="0"/>
              </a:spcAft>
              <a:buNone/>
            </a:pPr>
            <a:r>
              <a:rPr lang="en-US" sz="1200">
                <a:latin typeface="Times New Roman"/>
                <a:ea typeface="Times New Roman"/>
                <a:cs typeface="Times New Roman"/>
                <a:sym typeface="Times New Roman"/>
              </a:rPr>
              <a:t>The bed of a lathe machine is the base on which all other parts of lathe are mounted. It is massive and rigid single piece casting made to support other active parts of lathe. On left end of the bed, headstock of lathe machine is located while on right side tailstock is located. The carriage of the machine rests over the bed and slides on it. On the top of the bed there are two sets of guideways - innerways and outerways. The innerways provide sliding surfaces for the tailstock and the outerways for the carriage. The guideways of the lathe bed may be flat and inverted V shape. Generally cast iron alloyed with nickel and chromium material is used for manufacturing of the lathe bed.</a:t>
            </a:r>
            <a:endParaRPr sz="1200">
              <a:latin typeface="Times New Roman"/>
              <a:ea typeface="Times New Roman"/>
              <a:cs typeface="Times New Roman"/>
              <a:sym typeface="Times New Roman"/>
            </a:endParaRPr>
          </a:p>
          <a:p>
            <a:pPr indent="0" lvl="0" marL="222884" rtl="0" algn="just">
              <a:lnSpc>
                <a:spcPct val="100000"/>
              </a:lnSpc>
              <a:spcBef>
                <a:spcPts val="1200"/>
              </a:spcBef>
              <a:spcAft>
                <a:spcPts val="0"/>
              </a:spcAft>
              <a:buNone/>
            </a:pPr>
            <a:r>
              <a:rPr b="1" lang="en-US" sz="1200">
                <a:latin typeface="Times New Roman"/>
                <a:ea typeface="Times New Roman"/>
                <a:cs typeface="Times New Roman"/>
                <a:sym typeface="Times New Roman"/>
              </a:rPr>
              <a:t>Head Stock</a:t>
            </a:r>
            <a:endParaRPr sz="1200">
              <a:latin typeface="Times New Roman"/>
              <a:ea typeface="Times New Roman"/>
              <a:cs typeface="Times New Roman"/>
              <a:sym typeface="Times New Roman"/>
            </a:endParaRPr>
          </a:p>
          <a:p>
            <a:pPr indent="-6350" lvl="0" marL="55244" marR="5080" rtl="0" algn="just">
              <a:lnSpc>
                <a:spcPct val="107000"/>
              </a:lnSpc>
              <a:spcBef>
                <a:spcPts val="475"/>
              </a:spcBef>
              <a:spcAft>
                <a:spcPts val="0"/>
              </a:spcAft>
              <a:buNone/>
            </a:pPr>
            <a:r>
              <a:rPr lang="en-US" sz="1200">
                <a:latin typeface="Times New Roman"/>
                <a:ea typeface="Times New Roman"/>
                <a:cs typeface="Times New Roman"/>
                <a:sym typeface="Times New Roman"/>
              </a:rPr>
              <a:t>The main function of headstock is to transmit power to the different parts of a lathe. It comprises of the headstock casting to accommodate all the parts within it including gear train arrangement. The main spindle is adjusted in it, which possesses live centre to which the work can be attached. It supports the work and revolves with the work, fitted into the main spindle of the headstock. The cone pulley is also attached with this arrangement, which is used to get various spindle speed through electric motor. The back gear arrangement is used for obtaining a wide range of slower speeds. Some gears called change wheels are used to produce different velocity ratio required for thread cutting.</a:t>
            </a:r>
            <a:endParaRPr sz="1200">
              <a:latin typeface="Times New Roman"/>
              <a:ea typeface="Times New Roman"/>
              <a:cs typeface="Times New Roman"/>
              <a:sym typeface="Times New Roman"/>
            </a:endParaRPr>
          </a:p>
          <a:p>
            <a:pPr indent="0" lvl="0" marL="222884" rtl="0" algn="just">
              <a:lnSpc>
                <a:spcPct val="100000"/>
              </a:lnSpc>
              <a:spcBef>
                <a:spcPts val="1165"/>
              </a:spcBef>
              <a:spcAft>
                <a:spcPts val="0"/>
              </a:spcAft>
              <a:buNone/>
            </a:pPr>
            <a:r>
              <a:rPr b="1" lang="en-US" sz="1200">
                <a:latin typeface="Times New Roman"/>
                <a:ea typeface="Times New Roman"/>
                <a:cs typeface="Times New Roman"/>
                <a:sym typeface="Times New Roman"/>
              </a:rPr>
              <a:t>Tail Stock</a:t>
            </a:r>
            <a:endParaRPr sz="1200">
              <a:latin typeface="Times New Roman"/>
              <a:ea typeface="Times New Roman"/>
              <a:cs typeface="Times New Roman"/>
              <a:sym typeface="Times New Roman"/>
            </a:endParaRPr>
          </a:p>
          <a:p>
            <a:pPr indent="-6350" lvl="0" marL="18415" marR="38100" rtl="0" algn="just">
              <a:lnSpc>
                <a:spcPct val="106200"/>
              </a:lnSpc>
              <a:spcBef>
                <a:spcPts val="489"/>
              </a:spcBef>
              <a:spcAft>
                <a:spcPts val="0"/>
              </a:spcAft>
              <a:buNone/>
            </a:pPr>
            <a:r>
              <a:rPr lang="en-US" sz="1200">
                <a:latin typeface="Times New Roman"/>
                <a:ea typeface="Times New Roman"/>
                <a:cs typeface="Times New Roman"/>
                <a:sym typeface="Times New Roman"/>
              </a:rPr>
              <a:t>Figure 5 shows the tail stock of central lathe, which is commonly used for the objective of primarily giving an outer bearing and support the circular job being turned on centers. Tail stock can be easily set or adjusted for alignment or non-alignment with respect to the spindle</a:t>
            </a:r>
            <a:endParaRPr sz="1200">
              <a:latin typeface="Times New Roman"/>
              <a:ea typeface="Times New Roman"/>
              <a:cs typeface="Times New Roman"/>
              <a:sym typeface="Times New Roman"/>
            </a:endParaRPr>
          </a:p>
        </p:txBody>
      </p:sp>
      <p:sp>
        <p:nvSpPr>
          <p:cNvPr id="680" name="Google Shape;680;p57"/>
          <p:cNvSpPr txBox="1"/>
          <p:nvPr/>
        </p:nvSpPr>
        <p:spPr>
          <a:xfrm>
            <a:off x="701588" y="6955966"/>
            <a:ext cx="4883107" cy="166712"/>
          </a:xfrm>
          <a:prstGeom prst="rect">
            <a:avLst/>
          </a:prstGeom>
          <a:noFill/>
          <a:ln>
            <a:noFill/>
          </a:ln>
        </p:spPr>
        <p:txBody>
          <a:bodyPr anchorCtr="0" anchor="t" bIns="0" lIns="0" spcFirstLastPara="1" rIns="0" wrap="square" tIns="0">
            <a:spAutoFit/>
          </a:bodyPr>
          <a:lstStyle/>
          <a:p>
            <a:pPr indent="0" lvl="0" marL="12700" rtl="0" algn="l">
              <a:lnSpc>
                <a:spcPct val="118636"/>
              </a:lnSpc>
              <a:spcBef>
                <a:spcPts val="0"/>
              </a:spcBef>
              <a:spcAft>
                <a:spcPts val="0"/>
              </a:spcAft>
              <a:buNone/>
            </a:pPr>
            <a:r>
              <a:rPr lang="en-US" sz="1100">
                <a:latin typeface="Times New Roman"/>
                <a:ea typeface="Times New Roman"/>
                <a:cs typeface="Times New Roman"/>
                <a:sym typeface="Times New Roman"/>
              </a:rPr>
              <a:t>[Department of Mechanical Engineering B.I.E.T., Davangere]</a:t>
            </a:r>
            <a:endParaRPr sz="1100">
              <a:latin typeface="Times New Roman"/>
              <a:ea typeface="Times New Roman"/>
              <a:cs typeface="Times New Roman"/>
              <a:sym typeface="Times New Roman"/>
            </a:endParaRPr>
          </a:p>
        </p:txBody>
      </p:sp>
      <p:sp>
        <p:nvSpPr>
          <p:cNvPr id="681" name="Google Shape;681;p57"/>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p>
            <a:pPr indent="0" lvl="0" marL="12700" rtl="0" algn="l">
              <a:lnSpc>
                <a:spcPct val="119545"/>
              </a:lnSpc>
              <a:spcBef>
                <a:spcPts val="0"/>
              </a:spcBef>
              <a:spcAft>
                <a:spcPts val="0"/>
              </a:spcAft>
              <a:buNone/>
            </a:pPr>
            <a:r>
              <a:rPr lang="en-US"/>
              <a:t>Page 50</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85" name="Shape 685"/>
        <p:cNvGrpSpPr/>
        <p:nvPr/>
      </p:nvGrpSpPr>
      <p:grpSpPr>
        <a:xfrm>
          <a:off x="0" y="0"/>
          <a:ext cx="0" cy="0"/>
          <a:chOff x="0" y="0"/>
          <a:chExt cx="0" cy="0"/>
        </a:xfrm>
      </p:grpSpPr>
      <p:sp>
        <p:nvSpPr>
          <p:cNvPr id="686" name="Google Shape;686;p58"/>
          <p:cNvSpPr/>
          <p:nvPr/>
        </p:nvSpPr>
        <p:spPr>
          <a:xfrm>
            <a:off x="693869" y="459092"/>
            <a:ext cx="10004983" cy="39081"/>
          </a:xfrm>
          <a:custGeom>
            <a:rect b="b" l="l" r="r" t="t"/>
            <a:pathLst>
              <a:path extrusionOk="0" h="55245" w="7077709">
                <a:moveTo>
                  <a:pt x="7077138" y="18288"/>
                </a:moveTo>
                <a:lnTo>
                  <a:pt x="0" y="18288"/>
                </a:lnTo>
                <a:lnTo>
                  <a:pt x="0" y="54864"/>
                </a:lnTo>
                <a:lnTo>
                  <a:pt x="7077138" y="54864"/>
                </a:lnTo>
                <a:lnTo>
                  <a:pt x="7077138" y="18288"/>
                </a:lnTo>
                <a:close/>
              </a:path>
              <a:path extrusionOk="0" h="55245" w="7077709">
                <a:moveTo>
                  <a:pt x="7077138" y="0"/>
                </a:moveTo>
                <a:lnTo>
                  <a:pt x="0" y="0"/>
                </a:lnTo>
                <a:lnTo>
                  <a:pt x="0" y="9144"/>
                </a:lnTo>
                <a:lnTo>
                  <a:pt x="7077138" y="9144"/>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87" name="Google Shape;687;p58"/>
          <p:cNvSpPr txBox="1"/>
          <p:nvPr/>
        </p:nvSpPr>
        <p:spPr>
          <a:xfrm>
            <a:off x="701587" y="310585"/>
            <a:ext cx="4919013"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Workshop and Machine shop practice [18MEL38A/48A]</a:t>
            </a:r>
            <a:endParaRPr sz="1200">
              <a:latin typeface="Times New Roman"/>
              <a:ea typeface="Times New Roman"/>
              <a:cs typeface="Times New Roman"/>
              <a:sym typeface="Times New Roman"/>
            </a:endParaRPr>
          </a:p>
        </p:txBody>
      </p:sp>
      <p:sp>
        <p:nvSpPr>
          <p:cNvPr id="688" name="Google Shape;688;p58"/>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89" name="Google Shape;689;p58"/>
          <p:cNvPicPr preferRelativeResize="0"/>
          <p:nvPr/>
        </p:nvPicPr>
        <p:blipFill rotWithShape="1">
          <a:blip r:embed="rId3">
            <a:alphaModFix/>
          </a:blip>
          <a:srcRect b="0" l="0" r="0" t="0"/>
          <a:stretch/>
        </p:blipFill>
        <p:spPr>
          <a:xfrm>
            <a:off x="2266335" y="1653814"/>
            <a:ext cx="6365992" cy="1216386"/>
          </a:xfrm>
          <a:prstGeom prst="rect">
            <a:avLst/>
          </a:prstGeom>
          <a:noFill/>
          <a:ln>
            <a:noFill/>
          </a:ln>
        </p:spPr>
      </p:pic>
      <p:sp>
        <p:nvSpPr>
          <p:cNvPr id="690" name="Google Shape;690;p58"/>
          <p:cNvSpPr txBox="1"/>
          <p:nvPr/>
        </p:nvSpPr>
        <p:spPr>
          <a:xfrm>
            <a:off x="1300486" y="775257"/>
            <a:ext cx="8146890" cy="600742"/>
          </a:xfrm>
          <a:prstGeom prst="rect">
            <a:avLst/>
          </a:prstGeom>
          <a:noFill/>
          <a:ln>
            <a:noFill/>
          </a:ln>
        </p:spPr>
        <p:txBody>
          <a:bodyPr anchorCtr="0" anchor="t" bIns="0" lIns="0" spcFirstLastPara="1" rIns="0" wrap="square" tIns="13325">
            <a:spAutoFit/>
          </a:bodyPr>
          <a:lstStyle/>
          <a:p>
            <a:pPr indent="0" lvl="0" marL="12700" marR="5080" rtl="0" algn="just">
              <a:lnSpc>
                <a:spcPct val="106300"/>
              </a:lnSpc>
              <a:spcBef>
                <a:spcPts val="0"/>
              </a:spcBef>
              <a:spcAft>
                <a:spcPts val="0"/>
              </a:spcAft>
              <a:buNone/>
            </a:pPr>
            <a:r>
              <a:rPr lang="en-US" sz="1200">
                <a:latin typeface="Times New Roman"/>
                <a:ea typeface="Times New Roman"/>
                <a:cs typeface="Times New Roman"/>
                <a:sym typeface="Times New Roman"/>
              </a:rPr>
              <a:t>centre and carries a centre called dead centre for supporting one end of the work. Both live and dead centers have 60° conical points to fit centre holes in the circular job, the other end tapering to allow for good fitting into the spindles. The dead centre can be mounted in ball bearing so that it rotates with the job avoiding friction of the job with dead centre as it important to hold heavy jobs.</a:t>
            </a:r>
            <a:endParaRPr sz="1200">
              <a:latin typeface="Times New Roman"/>
              <a:ea typeface="Times New Roman"/>
              <a:cs typeface="Times New Roman"/>
              <a:sym typeface="Times New Roman"/>
            </a:endParaRPr>
          </a:p>
        </p:txBody>
      </p:sp>
      <p:sp>
        <p:nvSpPr>
          <p:cNvPr id="691" name="Google Shape;691;p58"/>
          <p:cNvSpPr txBox="1"/>
          <p:nvPr/>
        </p:nvSpPr>
        <p:spPr>
          <a:xfrm>
            <a:off x="701588" y="6955966"/>
            <a:ext cx="4883107" cy="166712"/>
          </a:xfrm>
          <a:prstGeom prst="rect">
            <a:avLst/>
          </a:prstGeom>
          <a:noFill/>
          <a:ln>
            <a:noFill/>
          </a:ln>
        </p:spPr>
        <p:txBody>
          <a:bodyPr anchorCtr="0" anchor="t" bIns="0" lIns="0" spcFirstLastPara="1" rIns="0" wrap="square" tIns="0">
            <a:spAutoFit/>
          </a:bodyPr>
          <a:lstStyle/>
          <a:p>
            <a:pPr indent="0" lvl="0" marL="12700" rtl="0" algn="l">
              <a:lnSpc>
                <a:spcPct val="118636"/>
              </a:lnSpc>
              <a:spcBef>
                <a:spcPts val="0"/>
              </a:spcBef>
              <a:spcAft>
                <a:spcPts val="0"/>
              </a:spcAft>
              <a:buNone/>
            </a:pPr>
            <a:r>
              <a:rPr lang="en-US" sz="1100">
                <a:latin typeface="Times New Roman"/>
                <a:ea typeface="Times New Roman"/>
                <a:cs typeface="Times New Roman"/>
                <a:sym typeface="Times New Roman"/>
              </a:rPr>
              <a:t>[Department of Mechanical Engineering B.I.E.T., Davangere]</a:t>
            </a:r>
            <a:endParaRPr sz="1100">
              <a:latin typeface="Times New Roman"/>
              <a:ea typeface="Times New Roman"/>
              <a:cs typeface="Times New Roman"/>
              <a:sym typeface="Times New Roman"/>
            </a:endParaRPr>
          </a:p>
        </p:txBody>
      </p:sp>
      <p:sp>
        <p:nvSpPr>
          <p:cNvPr id="692" name="Google Shape;692;p58"/>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p>
            <a:pPr indent="0" lvl="0" marL="12700" rtl="0" algn="l">
              <a:lnSpc>
                <a:spcPct val="119545"/>
              </a:lnSpc>
              <a:spcBef>
                <a:spcPts val="0"/>
              </a:spcBef>
              <a:spcAft>
                <a:spcPts val="0"/>
              </a:spcAft>
              <a:buNone/>
            </a:pPr>
            <a:r>
              <a:rPr lang="en-US"/>
              <a:t>Page 51</a:t>
            </a:r>
            <a:endParaRPr/>
          </a:p>
        </p:txBody>
      </p:sp>
      <p:sp>
        <p:nvSpPr>
          <p:cNvPr id="693" name="Google Shape;693;p58"/>
          <p:cNvSpPr txBox="1"/>
          <p:nvPr/>
        </p:nvSpPr>
        <p:spPr>
          <a:xfrm>
            <a:off x="854075" y="2963946"/>
            <a:ext cx="9448800" cy="3754361"/>
          </a:xfrm>
          <a:prstGeom prst="rect">
            <a:avLst/>
          </a:prstGeom>
          <a:noFill/>
          <a:ln>
            <a:noFill/>
          </a:ln>
        </p:spPr>
        <p:txBody>
          <a:bodyPr anchorCtr="0" anchor="t" bIns="0" lIns="0" spcFirstLastPara="1" rIns="0" wrap="square" tIns="12700">
            <a:spAutoFit/>
          </a:bodyPr>
          <a:lstStyle/>
          <a:p>
            <a:pPr indent="0" lvl="0" marL="0" marR="48895" rtl="0" algn="ctr">
              <a:lnSpc>
                <a:spcPct val="100000"/>
              </a:lnSpc>
              <a:spcBef>
                <a:spcPts val="0"/>
              </a:spcBef>
              <a:spcAft>
                <a:spcPts val="0"/>
              </a:spcAft>
              <a:buNone/>
            </a:pPr>
            <a:r>
              <a:rPr lang="en-US" sz="1150">
                <a:latin typeface="Times New Roman"/>
                <a:ea typeface="Times New Roman"/>
                <a:cs typeface="Times New Roman"/>
                <a:sym typeface="Times New Roman"/>
              </a:rPr>
              <a:t>Figure 5: Tail stock of central lathe</a:t>
            </a:r>
            <a:endParaRPr sz="1150">
              <a:latin typeface="Times New Roman"/>
              <a:ea typeface="Times New Roman"/>
              <a:cs typeface="Times New Roman"/>
              <a:sym typeface="Times New Roman"/>
            </a:endParaRPr>
          </a:p>
          <a:p>
            <a:pPr indent="0" lvl="0" marL="231775" rtl="0" algn="l">
              <a:lnSpc>
                <a:spcPct val="100000"/>
              </a:lnSpc>
              <a:spcBef>
                <a:spcPts val="0"/>
              </a:spcBef>
              <a:spcAft>
                <a:spcPts val="0"/>
              </a:spcAft>
              <a:buNone/>
            </a:pPr>
            <a:r>
              <a:rPr b="1" lang="en-US" sz="1200">
                <a:latin typeface="Times New Roman"/>
                <a:ea typeface="Times New Roman"/>
                <a:cs typeface="Times New Roman"/>
                <a:sym typeface="Times New Roman"/>
              </a:rPr>
              <a:t>Carriage</a:t>
            </a:r>
            <a:endParaRPr sz="1200">
              <a:latin typeface="Times New Roman"/>
              <a:ea typeface="Times New Roman"/>
              <a:cs typeface="Times New Roman"/>
              <a:sym typeface="Times New Roman"/>
            </a:endParaRPr>
          </a:p>
          <a:p>
            <a:pPr indent="0" lvl="0" marL="12700" marR="5080" rtl="0" algn="just">
              <a:lnSpc>
                <a:spcPct val="107000"/>
              </a:lnSpc>
              <a:spcBef>
                <a:spcPts val="465"/>
              </a:spcBef>
              <a:spcAft>
                <a:spcPts val="0"/>
              </a:spcAft>
              <a:buNone/>
            </a:pPr>
            <a:r>
              <a:rPr lang="en-US" sz="1200">
                <a:latin typeface="Times New Roman"/>
                <a:ea typeface="Times New Roman"/>
                <a:cs typeface="Times New Roman"/>
                <a:sym typeface="Times New Roman"/>
              </a:rPr>
              <a:t>Carriage is mounted on the outer guide ways of lathe bed and it can move in a direction parallel to the spindle axis. It comprises of important parts such as apron, cross-slide, saddle, compound rest, and tool post. The lower part of the carriage is termed the apron in which there are gears to constitute apron mechanism for adjusting the direction of the feed using clutch mechanism and the split half nut for automatic feed. The cross-slide is basically mounted on the carriage, which generally travels at right angles to the spindle axis. On the cross-slide, a saddle is mounted in which the compound rest is adjusted which can rotate and fix to any desired angle. The compound rest slide is actuated by a screw, which rotates in a nut fixed to the saddle. The tool post is an important part of carriage, which fits in a tee-slot in the compound rest and holds the tool holder in place by the tool post screw.</a:t>
            </a:r>
            <a:endParaRPr sz="1200">
              <a:latin typeface="Times New Roman"/>
              <a:ea typeface="Times New Roman"/>
              <a:cs typeface="Times New Roman"/>
              <a:sym typeface="Times New Roman"/>
            </a:endParaRPr>
          </a:p>
          <a:p>
            <a:pPr indent="0" lvl="0" marL="231775" rtl="0" algn="just">
              <a:lnSpc>
                <a:spcPct val="100000"/>
              </a:lnSpc>
              <a:spcBef>
                <a:spcPts val="1140"/>
              </a:spcBef>
              <a:spcAft>
                <a:spcPts val="0"/>
              </a:spcAft>
              <a:buNone/>
            </a:pPr>
            <a:r>
              <a:rPr b="1" lang="en-US" sz="1200">
                <a:latin typeface="Times New Roman"/>
                <a:ea typeface="Times New Roman"/>
                <a:cs typeface="Times New Roman"/>
                <a:sym typeface="Times New Roman"/>
              </a:rPr>
              <a:t>Feed Mechanism</a:t>
            </a:r>
            <a:endParaRPr sz="1200">
              <a:latin typeface="Times New Roman"/>
              <a:ea typeface="Times New Roman"/>
              <a:cs typeface="Times New Roman"/>
              <a:sym typeface="Times New Roman"/>
            </a:endParaRPr>
          </a:p>
          <a:p>
            <a:pPr indent="-6350" lvl="0" marL="27940" marR="50165" rtl="0" algn="just">
              <a:lnSpc>
                <a:spcPct val="108300"/>
              </a:lnSpc>
              <a:spcBef>
                <a:spcPts val="480"/>
              </a:spcBef>
              <a:spcAft>
                <a:spcPts val="0"/>
              </a:spcAft>
              <a:buNone/>
            </a:pPr>
            <a:r>
              <a:rPr lang="en-US" sz="1200">
                <a:latin typeface="Times New Roman"/>
                <a:ea typeface="Times New Roman"/>
                <a:cs typeface="Times New Roman"/>
                <a:sym typeface="Times New Roman"/>
              </a:rPr>
              <a:t>Feed mechanism is the combination of different units through which motion of headstock spindle is transmitted to the carriage of lathe machine. Following units play role in feed mechanism of a lathe machine.</a:t>
            </a:r>
            <a:endParaRPr sz="1200">
              <a:latin typeface="Times New Roman"/>
              <a:ea typeface="Times New Roman"/>
              <a:cs typeface="Times New Roman"/>
              <a:sym typeface="Times New Roman"/>
            </a:endParaRPr>
          </a:p>
          <a:p>
            <a:pPr indent="-161289" lvl="0" marL="859789" rtl="0" algn="l">
              <a:lnSpc>
                <a:spcPct val="100000"/>
              </a:lnSpc>
              <a:spcBef>
                <a:spcPts val="1150"/>
              </a:spcBef>
              <a:spcAft>
                <a:spcPts val="0"/>
              </a:spcAft>
              <a:buSzPts val="1200"/>
              <a:buFont typeface="Times New Roman"/>
              <a:buAutoNum type="arabicPeriod"/>
            </a:pPr>
            <a:r>
              <a:rPr lang="en-US" sz="1200">
                <a:latin typeface="Times New Roman"/>
                <a:ea typeface="Times New Roman"/>
                <a:cs typeface="Times New Roman"/>
                <a:sym typeface="Times New Roman"/>
              </a:rPr>
              <a:t>End of bed gearing</a:t>
            </a:r>
            <a:endParaRPr sz="1200">
              <a:latin typeface="Times New Roman"/>
              <a:ea typeface="Times New Roman"/>
              <a:cs typeface="Times New Roman"/>
              <a:sym typeface="Times New Roman"/>
            </a:endParaRPr>
          </a:p>
          <a:p>
            <a:pPr indent="-161289" lvl="0" marL="859789" rtl="0" algn="l">
              <a:lnSpc>
                <a:spcPct val="100000"/>
              </a:lnSpc>
              <a:spcBef>
                <a:spcPts val="145"/>
              </a:spcBef>
              <a:spcAft>
                <a:spcPts val="0"/>
              </a:spcAft>
              <a:buSzPts val="1200"/>
              <a:buFont typeface="Times New Roman"/>
              <a:buAutoNum type="arabicPeriod"/>
            </a:pPr>
            <a:r>
              <a:rPr lang="en-US" sz="1200">
                <a:latin typeface="Times New Roman"/>
                <a:ea typeface="Times New Roman"/>
                <a:cs typeface="Times New Roman"/>
                <a:sym typeface="Times New Roman"/>
              </a:rPr>
              <a:t>Feed gear box</a:t>
            </a:r>
            <a:endParaRPr sz="1200">
              <a:latin typeface="Times New Roman"/>
              <a:ea typeface="Times New Roman"/>
              <a:cs typeface="Times New Roman"/>
              <a:sym typeface="Times New Roman"/>
            </a:endParaRPr>
          </a:p>
          <a:p>
            <a:pPr indent="-161289" lvl="0" marL="859789" rtl="0" algn="l">
              <a:lnSpc>
                <a:spcPct val="100000"/>
              </a:lnSpc>
              <a:spcBef>
                <a:spcPts val="120"/>
              </a:spcBef>
              <a:spcAft>
                <a:spcPts val="0"/>
              </a:spcAft>
              <a:buSzPts val="1200"/>
              <a:buFont typeface="Times New Roman"/>
              <a:buAutoNum type="arabicPeriod"/>
            </a:pPr>
            <a:r>
              <a:rPr lang="en-US" sz="1200">
                <a:latin typeface="Times New Roman"/>
                <a:ea typeface="Times New Roman"/>
                <a:cs typeface="Times New Roman"/>
                <a:sym typeface="Times New Roman"/>
              </a:rPr>
              <a:t>Lead screw and feed rod</a:t>
            </a:r>
            <a:endParaRPr sz="1200">
              <a:latin typeface="Times New Roman"/>
              <a:ea typeface="Times New Roman"/>
              <a:cs typeface="Times New Roman"/>
              <a:sym typeface="Times New Roman"/>
            </a:endParaRPr>
          </a:p>
          <a:p>
            <a:pPr indent="-161289" lvl="0" marL="859789" rtl="0" algn="l">
              <a:lnSpc>
                <a:spcPct val="100000"/>
              </a:lnSpc>
              <a:spcBef>
                <a:spcPts val="135"/>
              </a:spcBef>
              <a:spcAft>
                <a:spcPts val="0"/>
              </a:spcAft>
              <a:buSzPts val="1200"/>
              <a:buFont typeface="Times New Roman"/>
              <a:buAutoNum type="arabicPeriod"/>
            </a:pPr>
            <a:r>
              <a:rPr lang="en-US" sz="1200">
                <a:latin typeface="Times New Roman"/>
                <a:ea typeface="Times New Roman"/>
                <a:cs typeface="Times New Roman"/>
                <a:sym typeface="Times New Roman"/>
              </a:rPr>
              <a:t>Apron mechanism</a:t>
            </a:r>
            <a:endParaRPr sz="1200">
              <a:latin typeface="Times New Roman"/>
              <a:ea typeface="Times New Roman"/>
              <a:cs typeface="Times New Roman"/>
              <a:sym typeface="Times New Roman"/>
            </a:endParaRPr>
          </a:p>
          <a:p>
            <a:pPr indent="-6350" lvl="0" marL="18415" marR="38100" rtl="0" algn="l">
              <a:lnSpc>
                <a:spcPct val="134166"/>
              </a:lnSpc>
              <a:spcBef>
                <a:spcPts val="40"/>
              </a:spcBef>
              <a:spcAft>
                <a:spcPts val="0"/>
              </a:spcAft>
              <a:buNone/>
            </a:pPr>
            <a:r>
              <a:rPr lang="en-US" sz="1200">
                <a:latin typeface="Times New Roman"/>
                <a:ea typeface="Times New Roman"/>
                <a:cs typeface="Times New Roman"/>
                <a:sym typeface="Times New Roman"/>
              </a:rPr>
              <a:t>The gearing at the end of bed transmits the rotary motion of headstock spindle to the feed gear box. Through the feed gear box the motion is further transmitted either to the feed shaft or lead</a:t>
            </a:r>
            <a:endParaRPr sz="1200">
              <a:latin typeface="Times New Roman"/>
              <a:ea typeface="Times New Roman"/>
              <a:cs typeface="Times New Roman"/>
              <a:sym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97" name="Shape 697"/>
        <p:cNvGrpSpPr/>
        <p:nvPr/>
      </p:nvGrpSpPr>
      <p:grpSpPr>
        <a:xfrm>
          <a:off x="0" y="0"/>
          <a:ext cx="0" cy="0"/>
          <a:chOff x="0" y="0"/>
          <a:chExt cx="0" cy="0"/>
        </a:xfrm>
      </p:grpSpPr>
      <p:sp>
        <p:nvSpPr>
          <p:cNvPr id="698" name="Google Shape;698;p59"/>
          <p:cNvSpPr/>
          <p:nvPr/>
        </p:nvSpPr>
        <p:spPr>
          <a:xfrm>
            <a:off x="693869" y="459092"/>
            <a:ext cx="10004983" cy="39081"/>
          </a:xfrm>
          <a:custGeom>
            <a:rect b="b" l="l" r="r" t="t"/>
            <a:pathLst>
              <a:path extrusionOk="0" h="55245" w="7077709">
                <a:moveTo>
                  <a:pt x="7077138" y="18288"/>
                </a:moveTo>
                <a:lnTo>
                  <a:pt x="0" y="18288"/>
                </a:lnTo>
                <a:lnTo>
                  <a:pt x="0" y="54864"/>
                </a:lnTo>
                <a:lnTo>
                  <a:pt x="7077138" y="54864"/>
                </a:lnTo>
                <a:lnTo>
                  <a:pt x="7077138" y="18288"/>
                </a:lnTo>
                <a:close/>
              </a:path>
              <a:path extrusionOk="0" h="55245" w="7077709">
                <a:moveTo>
                  <a:pt x="7077138" y="0"/>
                </a:moveTo>
                <a:lnTo>
                  <a:pt x="0" y="0"/>
                </a:lnTo>
                <a:lnTo>
                  <a:pt x="0" y="9144"/>
                </a:lnTo>
                <a:lnTo>
                  <a:pt x="7077138" y="9144"/>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99" name="Google Shape;699;p59"/>
          <p:cNvSpPr txBox="1"/>
          <p:nvPr/>
        </p:nvSpPr>
        <p:spPr>
          <a:xfrm>
            <a:off x="701587" y="310585"/>
            <a:ext cx="4919013"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Workshop and Machine shop practice [18MEL38A/48A]</a:t>
            </a:r>
            <a:endParaRPr sz="1200">
              <a:latin typeface="Times New Roman"/>
              <a:ea typeface="Times New Roman"/>
              <a:cs typeface="Times New Roman"/>
              <a:sym typeface="Times New Roman"/>
            </a:endParaRPr>
          </a:p>
        </p:txBody>
      </p:sp>
      <p:sp>
        <p:nvSpPr>
          <p:cNvPr id="700" name="Google Shape;700;p59"/>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01" name="Google Shape;701;p59"/>
          <p:cNvPicPr preferRelativeResize="0"/>
          <p:nvPr/>
        </p:nvPicPr>
        <p:blipFill rotWithShape="1">
          <a:blip r:embed="rId3">
            <a:alphaModFix/>
          </a:blip>
          <a:srcRect b="0" l="0" r="0" t="0"/>
          <a:stretch/>
        </p:blipFill>
        <p:spPr>
          <a:xfrm>
            <a:off x="3825875" y="5488635"/>
            <a:ext cx="4200909" cy="1003716"/>
          </a:xfrm>
          <a:prstGeom prst="rect">
            <a:avLst/>
          </a:prstGeom>
          <a:noFill/>
          <a:ln>
            <a:noFill/>
          </a:ln>
        </p:spPr>
      </p:pic>
      <p:sp>
        <p:nvSpPr>
          <p:cNvPr id="702" name="Google Shape;702;p59"/>
          <p:cNvSpPr txBox="1"/>
          <p:nvPr/>
        </p:nvSpPr>
        <p:spPr>
          <a:xfrm>
            <a:off x="1287561" y="769866"/>
            <a:ext cx="8158559" cy="4153829"/>
          </a:xfrm>
          <a:prstGeom prst="rect">
            <a:avLst/>
          </a:prstGeom>
          <a:noFill/>
          <a:ln>
            <a:noFill/>
          </a:ln>
        </p:spPr>
        <p:txBody>
          <a:bodyPr anchorCtr="0" anchor="t" bIns="0" lIns="0" spcFirstLastPara="1" rIns="0" wrap="square" tIns="12700">
            <a:spAutoFit/>
          </a:bodyPr>
          <a:lstStyle/>
          <a:p>
            <a:pPr indent="0" lvl="0" marL="12700" marR="419734" rtl="0" algn="just">
              <a:lnSpc>
                <a:spcPct val="110800"/>
              </a:lnSpc>
              <a:spcBef>
                <a:spcPts val="0"/>
              </a:spcBef>
              <a:spcAft>
                <a:spcPts val="0"/>
              </a:spcAft>
              <a:buNone/>
            </a:pPr>
            <a:r>
              <a:rPr lang="en-US" sz="1200">
                <a:latin typeface="Times New Roman"/>
                <a:ea typeface="Times New Roman"/>
                <a:cs typeface="Times New Roman"/>
                <a:sym typeface="Times New Roman"/>
              </a:rPr>
              <a:t>screw, depending on whether the lathe machine is being used for plain turning or screw cutting.</a:t>
            </a:r>
            <a:endParaRPr sz="1200">
              <a:latin typeface="Times New Roman"/>
              <a:ea typeface="Times New Roman"/>
              <a:cs typeface="Times New Roman"/>
              <a:sym typeface="Times New Roman"/>
            </a:endParaRPr>
          </a:p>
          <a:p>
            <a:pPr indent="182880" lvl="0" marL="21590" marR="5080" rtl="0" algn="just">
              <a:lnSpc>
                <a:spcPct val="106100"/>
              </a:lnSpc>
              <a:spcBef>
                <a:spcPts val="125"/>
              </a:spcBef>
              <a:spcAft>
                <a:spcPts val="0"/>
              </a:spcAft>
              <a:buNone/>
            </a:pPr>
            <a:r>
              <a:rPr lang="en-US" sz="1200">
                <a:latin typeface="Times New Roman"/>
                <a:ea typeface="Times New Roman"/>
                <a:cs typeface="Times New Roman"/>
                <a:sym typeface="Times New Roman"/>
              </a:rPr>
              <a:t>The feed gear box contains a number of different sizes of gears. The feed gear box provides a means to alter the rate of feed, and the ration between revolutions of the headstock spindle and the movement of carriage for thread cutting by changing the speed of rotation of the feed rod or lead screw.</a:t>
            </a:r>
            <a:endParaRPr sz="1200">
              <a:latin typeface="Times New Roman"/>
              <a:ea typeface="Times New Roman"/>
              <a:cs typeface="Times New Roman"/>
              <a:sym typeface="Times New Roman"/>
            </a:endParaRPr>
          </a:p>
          <a:p>
            <a:pPr indent="182880" lvl="0" marL="21590" marR="10160" rtl="0" algn="just">
              <a:lnSpc>
                <a:spcPct val="106200"/>
              </a:lnSpc>
              <a:spcBef>
                <a:spcPts val="70"/>
              </a:spcBef>
              <a:spcAft>
                <a:spcPts val="0"/>
              </a:spcAft>
              <a:buNone/>
            </a:pPr>
            <a:r>
              <a:rPr lang="en-US" sz="1200">
                <a:latin typeface="Times New Roman"/>
                <a:ea typeface="Times New Roman"/>
                <a:cs typeface="Times New Roman"/>
                <a:sym typeface="Times New Roman"/>
              </a:rPr>
              <a:t>The apron is fitted to the saddle. It contains gears and clutches to transmit motion from the feed rod to the carriage, and the half nut which engages with the lead screw during cutting threads.</a:t>
            </a:r>
            <a:endParaRPr sz="1200">
              <a:latin typeface="Times New Roman"/>
              <a:ea typeface="Times New Roman"/>
              <a:cs typeface="Times New Roman"/>
              <a:sym typeface="Times New Roman"/>
            </a:endParaRPr>
          </a:p>
          <a:p>
            <a:pPr indent="0" lvl="0" marL="0" rtl="0" algn="l">
              <a:lnSpc>
                <a:spcPct val="100000"/>
              </a:lnSpc>
              <a:spcBef>
                <a:spcPts val="370"/>
              </a:spcBef>
              <a:spcAft>
                <a:spcPts val="0"/>
              </a:spcAft>
              <a:buNone/>
            </a:pPr>
            <a:r>
              <a:t/>
            </a:r>
            <a:endParaRPr sz="1200">
              <a:latin typeface="Times New Roman"/>
              <a:ea typeface="Times New Roman"/>
              <a:cs typeface="Times New Roman"/>
              <a:sym typeface="Times New Roman"/>
            </a:endParaRPr>
          </a:p>
          <a:p>
            <a:pPr indent="0" lvl="0" marL="225425" rtl="0" algn="l">
              <a:lnSpc>
                <a:spcPct val="100000"/>
              </a:lnSpc>
              <a:spcBef>
                <a:spcPts val="0"/>
              </a:spcBef>
              <a:spcAft>
                <a:spcPts val="0"/>
              </a:spcAft>
              <a:buNone/>
            </a:pPr>
            <a:r>
              <a:rPr b="1" lang="en-US" sz="1200">
                <a:latin typeface="Times New Roman"/>
                <a:ea typeface="Times New Roman"/>
                <a:cs typeface="Times New Roman"/>
                <a:sym typeface="Times New Roman"/>
              </a:rPr>
              <a:t>WORK HOLDING DEVICES:</a:t>
            </a:r>
            <a:endParaRPr sz="1200">
              <a:latin typeface="Times New Roman"/>
              <a:ea typeface="Times New Roman"/>
              <a:cs typeface="Times New Roman"/>
              <a:sym typeface="Times New Roman"/>
            </a:endParaRPr>
          </a:p>
          <a:p>
            <a:pPr indent="-227965" lvl="0" marL="691515" rtl="0" algn="l">
              <a:lnSpc>
                <a:spcPct val="100000"/>
              </a:lnSpc>
              <a:spcBef>
                <a:spcPts val="600"/>
              </a:spcBef>
              <a:spcAft>
                <a:spcPts val="0"/>
              </a:spcAft>
              <a:buSzPts val="1200"/>
              <a:buFont typeface="Times New Roman"/>
              <a:buAutoNum type="arabicPeriod"/>
            </a:pPr>
            <a:r>
              <a:rPr lang="en-US" sz="1200">
                <a:latin typeface="Times New Roman"/>
                <a:ea typeface="Times New Roman"/>
                <a:cs typeface="Times New Roman"/>
                <a:sym typeface="Times New Roman"/>
              </a:rPr>
              <a:t>Work is held between the centres</a:t>
            </a:r>
            <a:endParaRPr sz="1200">
              <a:latin typeface="Times New Roman"/>
              <a:ea typeface="Times New Roman"/>
              <a:cs typeface="Times New Roman"/>
              <a:sym typeface="Times New Roman"/>
            </a:endParaRPr>
          </a:p>
          <a:p>
            <a:pPr indent="-228600" lvl="1" marL="1149350" rtl="0" algn="l">
              <a:lnSpc>
                <a:spcPct val="100000"/>
              </a:lnSpc>
              <a:spcBef>
                <a:spcPts val="120"/>
              </a:spcBef>
              <a:spcAft>
                <a:spcPts val="0"/>
              </a:spcAft>
              <a:buSzPts val="1200"/>
              <a:buFont typeface="Times New Roman"/>
              <a:buAutoNum type="alphaLcPeriod"/>
            </a:pPr>
            <a:r>
              <a:rPr lang="en-US" sz="1200">
                <a:latin typeface="Times New Roman"/>
                <a:ea typeface="Times New Roman"/>
                <a:cs typeface="Times New Roman"/>
                <a:sym typeface="Times New Roman"/>
              </a:rPr>
              <a:t>Live centre - head stock spindle and Dead centre - tail stock spindle.</a:t>
            </a:r>
            <a:endParaRPr sz="1200">
              <a:latin typeface="Times New Roman"/>
              <a:ea typeface="Times New Roman"/>
              <a:cs typeface="Times New Roman"/>
              <a:sym typeface="Times New Roman"/>
            </a:endParaRPr>
          </a:p>
          <a:p>
            <a:pPr indent="-227964" lvl="1" marL="1148715" rtl="0" algn="l">
              <a:lnSpc>
                <a:spcPct val="100000"/>
              </a:lnSpc>
              <a:spcBef>
                <a:spcPts val="155"/>
              </a:spcBef>
              <a:spcAft>
                <a:spcPts val="0"/>
              </a:spcAft>
              <a:buSzPts val="1200"/>
              <a:buFont typeface="Times New Roman"/>
              <a:buAutoNum type="alphaLcPeriod"/>
            </a:pPr>
            <a:r>
              <a:rPr lang="en-US" sz="1200">
                <a:latin typeface="Times New Roman"/>
                <a:ea typeface="Times New Roman"/>
                <a:cs typeface="Times New Roman"/>
                <a:sym typeface="Times New Roman"/>
              </a:rPr>
              <a:t>Driven by catch plate and carrier</a:t>
            </a:r>
            <a:endParaRPr sz="1200">
              <a:latin typeface="Times New Roman"/>
              <a:ea typeface="Times New Roman"/>
              <a:cs typeface="Times New Roman"/>
              <a:sym typeface="Times New Roman"/>
            </a:endParaRPr>
          </a:p>
          <a:p>
            <a:pPr indent="0" lvl="1" marL="0" rtl="0" algn="l">
              <a:lnSpc>
                <a:spcPct val="100000"/>
              </a:lnSpc>
              <a:spcBef>
                <a:spcPts val="325"/>
              </a:spcBef>
              <a:spcAft>
                <a:spcPts val="0"/>
              </a:spcAft>
              <a:buSzPts val="1200"/>
              <a:buFont typeface="Times New Roman"/>
              <a:buNone/>
            </a:pPr>
            <a:r>
              <a:t/>
            </a:r>
            <a:endParaRPr sz="1200">
              <a:latin typeface="Times New Roman"/>
              <a:ea typeface="Times New Roman"/>
              <a:cs typeface="Times New Roman"/>
              <a:sym typeface="Times New Roman"/>
            </a:endParaRPr>
          </a:p>
          <a:p>
            <a:pPr indent="-227965" lvl="0" marL="691515" rtl="0" algn="l">
              <a:lnSpc>
                <a:spcPct val="100000"/>
              </a:lnSpc>
              <a:spcBef>
                <a:spcPts val="0"/>
              </a:spcBef>
              <a:spcAft>
                <a:spcPts val="0"/>
              </a:spcAft>
              <a:buSzPts val="1200"/>
              <a:buFont typeface="Times New Roman"/>
              <a:buAutoNum type="arabicPeriod"/>
            </a:pPr>
            <a:r>
              <a:rPr lang="en-US" sz="1200">
                <a:latin typeface="Times New Roman"/>
                <a:ea typeface="Times New Roman"/>
                <a:cs typeface="Times New Roman"/>
                <a:sym typeface="Times New Roman"/>
              </a:rPr>
              <a:t>Work piece held in chuck</a:t>
            </a:r>
            <a:endParaRPr sz="1200">
              <a:latin typeface="Times New Roman"/>
              <a:ea typeface="Times New Roman"/>
              <a:cs typeface="Times New Roman"/>
              <a:sym typeface="Times New Roman"/>
            </a:endParaRPr>
          </a:p>
          <a:p>
            <a:pPr indent="-228600" lvl="1" marL="1149350" rtl="0" algn="l">
              <a:lnSpc>
                <a:spcPct val="100000"/>
              </a:lnSpc>
              <a:spcBef>
                <a:spcPts val="265"/>
              </a:spcBef>
              <a:spcAft>
                <a:spcPts val="0"/>
              </a:spcAft>
              <a:buSzPts val="1200"/>
              <a:buFont typeface="Times New Roman"/>
              <a:buAutoNum type="alphaLcPeriod"/>
            </a:pPr>
            <a:r>
              <a:rPr lang="en-US" sz="1200">
                <a:latin typeface="Times New Roman"/>
                <a:ea typeface="Times New Roman"/>
                <a:cs typeface="Times New Roman"/>
                <a:sym typeface="Times New Roman"/>
              </a:rPr>
              <a:t>four jaw independent chuck</a:t>
            </a:r>
            <a:endParaRPr sz="1200">
              <a:latin typeface="Times New Roman"/>
              <a:ea typeface="Times New Roman"/>
              <a:cs typeface="Times New Roman"/>
              <a:sym typeface="Times New Roman"/>
            </a:endParaRPr>
          </a:p>
          <a:p>
            <a:pPr indent="-227964" lvl="1" marL="1148715" rtl="0" algn="l">
              <a:lnSpc>
                <a:spcPct val="100000"/>
              </a:lnSpc>
              <a:spcBef>
                <a:spcPts val="145"/>
              </a:spcBef>
              <a:spcAft>
                <a:spcPts val="0"/>
              </a:spcAft>
              <a:buSzPts val="1200"/>
              <a:buFont typeface="Times New Roman"/>
              <a:buAutoNum type="alphaLcPeriod"/>
            </a:pPr>
            <a:r>
              <a:rPr lang="en-US" sz="1200">
                <a:latin typeface="Times New Roman"/>
                <a:ea typeface="Times New Roman"/>
                <a:cs typeface="Times New Roman"/>
                <a:sym typeface="Times New Roman"/>
              </a:rPr>
              <a:t>three jaw universal self centering chuck</a:t>
            </a:r>
            <a:endParaRPr sz="1200">
              <a:latin typeface="Times New Roman"/>
              <a:ea typeface="Times New Roman"/>
              <a:cs typeface="Times New Roman"/>
              <a:sym typeface="Times New Roman"/>
            </a:endParaRPr>
          </a:p>
          <a:p>
            <a:pPr indent="-228600" lvl="1" marL="1149350" rtl="0" algn="l">
              <a:lnSpc>
                <a:spcPct val="100000"/>
              </a:lnSpc>
              <a:spcBef>
                <a:spcPts val="120"/>
              </a:spcBef>
              <a:spcAft>
                <a:spcPts val="0"/>
              </a:spcAft>
              <a:buSzPts val="1200"/>
              <a:buFont typeface="Times New Roman"/>
              <a:buAutoNum type="alphaLcPeriod"/>
            </a:pPr>
            <a:r>
              <a:rPr lang="en-US" sz="1200">
                <a:latin typeface="Times New Roman"/>
                <a:ea typeface="Times New Roman"/>
                <a:cs typeface="Times New Roman"/>
                <a:sym typeface="Times New Roman"/>
              </a:rPr>
              <a:t>magnetic chuck</a:t>
            </a:r>
            <a:endParaRPr sz="1200">
              <a:latin typeface="Times New Roman"/>
              <a:ea typeface="Times New Roman"/>
              <a:cs typeface="Times New Roman"/>
              <a:sym typeface="Times New Roman"/>
            </a:endParaRPr>
          </a:p>
          <a:p>
            <a:pPr indent="-227964" lvl="1" marL="1148715" rtl="0" algn="l">
              <a:lnSpc>
                <a:spcPct val="100000"/>
              </a:lnSpc>
              <a:spcBef>
                <a:spcPts val="120"/>
              </a:spcBef>
              <a:spcAft>
                <a:spcPts val="0"/>
              </a:spcAft>
              <a:buSzPts val="1200"/>
              <a:buFont typeface="Times New Roman"/>
              <a:buAutoNum type="alphaLcPeriod"/>
            </a:pPr>
            <a:r>
              <a:rPr lang="en-US" sz="1200">
                <a:latin typeface="Times New Roman"/>
                <a:ea typeface="Times New Roman"/>
                <a:cs typeface="Times New Roman"/>
                <a:sym typeface="Times New Roman"/>
              </a:rPr>
              <a:t>collet chuck</a:t>
            </a:r>
            <a:endParaRPr sz="1200">
              <a:latin typeface="Times New Roman"/>
              <a:ea typeface="Times New Roman"/>
              <a:cs typeface="Times New Roman"/>
              <a:sym typeface="Times New Roman"/>
            </a:endParaRPr>
          </a:p>
          <a:p>
            <a:pPr indent="-228600" lvl="1" marL="1149350" rtl="0" algn="l">
              <a:lnSpc>
                <a:spcPct val="100000"/>
              </a:lnSpc>
              <a:spcBef>
                <a:spcPts val="145"/>
              </a:spcBef>
              <a:spcAft>
                <a:spcPts val="0"/>
              </a:spcAft>
              <a:buSzPts val="1200"/>
              <a:buFont typeface="Times New Roman"/>
              <a:buAutoNum type="alphaLcPeriod"/>
            </a:pPr>
            <a:r>
              <a:rPr lang="en-US" sz="1200">
                <a:latin typeface="Times New Roman"/>
                <a:ea typeface="Times New Roman"/>
                <a:cs typeface="Times New Roman"/>
                <a:sym typeface="Times New Roman"/>
              </a:rPr>
              <a:t>Drill chuck</a:t>
            </a:r>
            <a:endParaRPr sz="1200">
              <a:latin typeface="Times New Roman"/>
              <a:ea typeface="Times New Roman"/>
              <a:cs typeface="Times New Roman"/>
              <a:sym typeface="Times New Roman"/>
            </a:endParaRPr>
          </a:p>
          <a:p>
            <a:pPr indent="0" lvl="1" marL="0" rtl="0" algn="l">
              <a:lnSpc>
                <a:spcPct val="100000"/>
              </a:lnSpc>
              <a:spcBef>
                <a:spcPts val="370"/>
              </a:spcBef>
              <a:spcAft>
                <a:spcPts val="0"/>
              </a:spcAft>
              <a:buSzPts val="1200"/>
              <a:buFont typeface="Times New Roman"/>
              <a:buNone/>
            </a:pPr>
            <a:r>
              <a:t/>
            </a:r>
            <a:endParaRPr sz="1200">
              <a:latin typeface="Times New Roman"/>
              <a:ea typeface="Times New Roman"/>
              <a:cs typeface="Times New Roman"/>
              <a:sym typeface="Times New Roman"/>
            </a:endParaRPr>
          </a:p>
          <a:p>
            <a:pPr indent="-227965" lvl="0" marL="691515" rtl="0" algn="l">
              <a:lnSpc>
                <a:spcPct val="100000"/>
              </a:lnSpc>
              <a:spcBef>
                <a:spcPts val="0"/>
              </a:spcBef>
              <a:spcAft>
                <a:spcPts val="0"/>
              </a:spcAft>
              <a:buSzPts val="1200"/>
              <a:buFont typeface="Times New Roman"/>
              <a:buAutoNum type="arabicPeriod"/>
            </a:pPr>
            <a:r>
              <a:rPr lang="en-US" sz="1200">
                <a:latin typeface="Times New Roman"/>
                <a:ea typeface="Times New Roman"/>
                <a:cs typeface="Times New Roman"/>
                <a:sym typeface="Times New Roman"/>
              </a:rPr>
              <a:t>Work held in face plate.</a:t>
            </a:r>
            <a:endParaRPr sz="1200">
              <a:latin typeface="Times New Roman"/>
              <a:ea typeface="Times New Roman"/>
              <a:cs typeface="Times New Roman"/>
              <a:sym typeface="Times New Roman"/>
            </a:endParaRPr>
          </a:p>
        </p:txBody>
      </p:sp>
      <p:sp>
        <p:nvSpPr>
          <p:cNvPr id="703" name="Google Shape;703;p59"/>
          <p:cNvSpPr txBox="1"/>
          <p:nvPr/>
        </p:nvSpPr>
        <p:spPr>
          <a:xfrm>
            <a:off x="701588" y="6955966"/>
            <a:ext cx="4883107" cy="166712"/>
          </a:xfrm>
          <a:prstGeom prst="rect">
            <a:avLst/>
          </a:prstGeom>
          <a:noFill/>
          <a:ln>
            <a:noFill/>
          </a:ln>
        </p:spPr>
        <p:txBody>
          <a:bodyPr anchorCtr="0" anchor="t" bIns="0" lIns="0" spcFirstLastPara="1" rIns="0" wrap="square" tIns="0">
            <a:spAutoFit/>
          </a:bodyPr>
          <a:lstStyle/>
          <a:p>
            <a:pPr indent="0" lvl="0" marL="12700" rtl="0" algn="l">
              <a:lnSpc>
                <a:spcPct val="118636"/>
              </a:lnSpc>
              <a:spcBef>
                <a:spcPts val="0"/>
              </a:spcBef>
              <a:spcAft>
                <a:spcPts val="0"/>
              </a:spcAft>
              <a:buNone/>
            </a:pPr>
            <a:r>
              <a:rPr lang="en-US" sz="1100">
                <a:latin typeface="Times New Roman"/>
                <a:ea typeface="Times New Roman"/>
                <a:cs typeface="Times New Roman"/>
                <a:sym typeface="Times New Roman"/>
              </a:rPr>
              <a:t>[Department of Mechanical Engineering B.I.E.T., Davangere]</a:t>
            </a:r>
            <a:endParaRPr sz="1100">
              <a:latin typeface="Times New Roman"/>
              <a:ea typeface="Times New Roman"/>
              <a:cs typeface="Times New Roman"/>
              <a:sym typeface="Times New Roman"/>
            </a:endParaRPr>
          </a:p>
        </p:txBody>
      </p:sp>
      <p:sp>
        <p:nvSpPr>
          <p:cNvPr id="704" name="Google Shape;704;p59"/>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p>
            <a:pPr indent="0" lvl="0" marL="12700" rtl="0" algn="l">
              <a:lnSpc>
                <a:spcPct val="119545"/>
              </a:lnSpc>
              <a:spcBef>
                <a:spcPts val="0"/>
              </a:spcBef>
              <a:spcAft>
                <a:spcPts val="0"/>
              </a:spcAft>
              <a:buNone/>
            </a:pPr>
            <a:r>
              <a:rPr lang="en-US"/>
              <a:t>Page 52</a:t>
            </a:r>
            <a:endParaRPr/>
          </a:p>
        </p:txBody>
      </p:sp>
      <p:sp>
        <p:nvSpPr>
          <p:cNvPr id="705" name="Google Shape;705;p59"/>
          <p:cNvSpPr txBox="1"/>
          <p:nvPr/>
        </p:nvSpPr>
        <p:spPr>
          <a:xfrm>
            <a:off x="1925236" y="4220864"/>
            <a:ext cx="2614796" cy="1028487"/>
          </a:xfrm>
          <a:prstGeom prst="rect">
            <a:avLst/>
          </a:prstGeom>
          <a:noFill/>
          <a:ln>
            <a:noFill/>
          </a:ln>
        </p:spPr>
        <p:txBody>
          <a:bodyPr anchorCtr="0" anchor="t" bIns="0" lIns="0" spcFirstLastPara="1" rIns="0" wrap="square" tIns="27925">
            <a:spAutoFit/>
          </a:bodyPr>
          <a:lstStyle/>
          <a:p>
            <a:pPr indent="-227965" lvl="0" marL="227965" marR="269875" rtl="0" algn="r">
              <a:lnSpc>
                <a:spcPct val="100000"/>
              </a:lnSpc>
              <a:spcBef>
                <a:spcPts val="0"/>
              </a:spcBef>
              <a:spcAft>
                <a:spcPts val="0"/>
              </a:spcAft>
              <a:buSzPts val="1200"/>
              <a:buFont typeface="Times New Roman"/>
              <a:buAutoNum type="arabicPeriod" startAt="4"/>
            </a:pPr>
            <a:r>
              <a:rPr lang="en-US" sz="1200">
                <a:latin typeface="Times New Roman"/>
                <a:ea typeface="Times New Roman"/>
                <a:cs typeface="Times New Roman"/>
                <a:sym typeface="Times New Roman"/>
              </a:rPr>
              <a:t>Work held in mandrel</a:t>
            </a:r>
            <a:endParaRPr sz="1200">
              <a:latin typeface="Times New Roman"/>
              <a:ea typeface="Times New Roman"/>
              <a:cs typeface="Times New Roman"/>
              <a:sym typeface="Times New Roman"/>
            </a:endParaRPr>
          </a:p>
          <a:p>
            <a:pPr indent="-160655" lvl="1" marL="160655" marR="219709" rtl="0" algn="r">
              <a:lnSpc>
                <a:spcPct val="100000"/>
              </a:lnSpc>
              <a:spcBef>
                <a:spcPts val="120"/>
              </a:spcBef>
              <a:spcAft>
                <a:spcPts val="0"/>
              </a:spcAft>
              <a:buSzPts val="1200"/>
              <a:buFont typeface="Times New Roman"/>
              <a:buAutoNum type="alphaLcParenR"/>
            </a:pPr>
            <a:r>
              <a:rPr lang="en-US" sz="1200">
                <a:latin typeface="Times New Roman"/>
                <a:ea typeface="Times New Roman"/>
                <a:cs typeface="Times New Roman"/>
                <a:sym typeface="Times New Roman"/>
              </a:rPr>
              <a:t>Plain Mandrel</a:t>
            </a:r>
            <a:endParaRPr sz="1200">
              <a:latin typeface="Times New Roman"/>
              <a:ea typeface="Times New Roman"/>
              <a:cs typeface="Times New Roman"/>
              <a:sym typeface="Times New Roman"/>
            </a:endParaRPr>
          </a:p>
          <a:p>
            <a:pPr indent="-160655" lvl="1" marL="160655" marR="259079" rtl="0" algn="r">
              <a:lnSpc>
                <a:spcPct val="100000"/>
              </a:lnSpc>
              <a:spcBef>
                <a:spcPts val="120"/>
              </a:spcBef>
              <a:spcAft>
                <a:spcPts val="0"/>
              </a:spcAft>
              <a:buSzPts val="1200"/>
              <a:buFont typeface="Times New Roman"/>
              <a:buAutoNum type="alphaLcParenR"/>
            </a:pPr>
            <a:r>
              <a:rPr lang="en-US" sz="1200">
                <a:latin typeface="Times New Roman"/>
                <a:ea typeface="Times New Roman"/>
                <a:cs typeface="Times New Roman"/>
                <a:sym typeface="Times New Roman"/>
              </a:rPr>
              <a:t>Step Mandrel</a:t>
            </a:r>
            <a:endParaRPr sz="1200">
              <a:latin typeface="Times New Roman"/>
              <a:ea typeface="Times New Roman"/>
              <a:cs typeface="Times New Roman"/>
              <a:sym typeface="Times New Roman"/>
            </a:endParaRPr>
          </a:p>
          <a:p>
            <a:pPr indent="-160655" lvl="1" marL="764540" rtl="0" algn="l">
              <a:lnSpc>
                <a:spcPct val="100000"/>
              </a:lnSpc>
              <a:spcBef>
                <a:spcPts val="165"/>
              </a:spcBef>
              <a:spcAft>
                <a:spcPts val="0"/>
              </a:spcAft>
              <a:buSzPts val="1200"/>
              <a:buFont typeface="Times New Roman"/>
              <a:buAutoNum type="alphaLcParenR"/>
            </a:pPr>
            <a:r>
              <a:rPr lang="en-US" sz="1200">
                <a:latin typeface="Times New Roman"/>
                <a:ea typeface="Times New Roman"/>
                <a:cs typeface="Times New Roman"/>
                <a:sym typeface="Times New Roman"/>
              </a:rPr>
              <a:t>Collar Mandrel</a:t>
            </a:r>
            <a:endParaRPr sz="1200">
              <a:latin typeface="Times New Roman"/>
              <a:ea typeface="Times New Roman"/>
              <a:cs typeface="Times New Roman"/>
              <a:sym typeface="Times New Roman"/>
            </a:endParaRPr>
          </a:p>
          <a:p>
            <a:pPr indent="-160655" lvl="1" marL="764540" rtl="0" algn="l">
              <a:lnSpc>
                <a:spcPct val="100000"/>
              </a:lnSpc>
              <a:spcBef>
                <a:spcPts val="240"/>
              </a:spcBef>
              <a:spcAft>
                <a:spcPts val="0"/>
              </a:spcAft>
              <a:buSzPts val="1200"/>
              <a:buFont typeface="Times New Roman"/>
              <a:buAutoNum type="alphaLcParenR"/>
            </a:pPr>
            <a:r>
              <a:rPr lang="en-US" sz="1200">
                <a:latin typeface="Times New Roman"/>
                <a:ea typeface="Times New Roman"/>
                <a:cs typeface="Times New Roman"/>
                <a:sym typeface="Times New Roman"/>
              </a:rPr>
              <a:t>Screwed Mandrel</a:t>
            </a:r>
            <a:endParaRPr sz="1200">
              <a:latin typeface="Times New Roman"/>
              <a:ea typeface="Times New Roman"/>
              <a:cs typeface="Times New Roman"/>
              <a:sym typeface="Times New Roman"/>
            </a:endParaRPr>
          </a:p>
        </p:txBody>
      </p:sp>
      <p:sp>
        <p:nvSpPr>
          <p:cNvPr id="706" name="Google Shape;706;p59"/>
          <p:cNvSpPr txBox="1"/>
          <p:nvPr/>
        </p:nvSpPr>
        <p:spPr>
          <a:xfrm>
            <a:off x="4835694" y="4361018"/>
            <a:ext cx="1944267" cy="620683"/>
          </a:xfrm>
          <a:prstGeom prst="rect">
            <a:avLst/>
          </a:prstGeom>
          <a:noFill/>
          <a:ln>
            <a:noFill/>
          </a:ln>
        </p:spPr>
        <p:txBody>
          <a:bodyPr anchorCtr="0" anchor="t" bIns="0" lIns="0" spcFirstLastPara="1" rIns="0" wrap="square" tIns="27925">
            <a:spAutoFit/>
          </a:bodyPr>
          <a:lstStyle/>
          <a:p>
            <a:pPr indent="-158115" lvl="0" marL="170815" rtl="0" algn="l">
              <a:lnSpc>
                <a:spcPct val="100000"/>
              </a:lnSpc>
              <a:spcBef>
                <a:spcPts val="0"/>
              </a:spcBef>
              <a:spcAft>
                <a:spcPts val="0"/>
              </a:spcAft>
              <a:buSzPts val="1200"/>
              <a:buFont typeface="Times New Roman"/>
              <a:buAutoNum type="alphaLcParenR" startAt="5"/>
            </a:pPr>
            <a:r>
              <a:rPr lang="en-US" sz="1200">
                <a:latin typeface="Times New Roman"/>
                <a:ea typeface="Times New Roman"/>
                <a:cs typeface="Times New Roman"/>
                <a:sym typeface="Times New Roman"/>
              </a:rPr>
              <a:t>Cope Mandrel</a:t>
            </a:r>
            <a:endParaRPr sz="1200">
              <a:latin typeface="Times New Roman"/>
              <a:ea typeface="Times New Roman"/>
              <a:cs typeface="Times New Roman"/>
              <a:sym typeface="Times New Roman"/>
            </a:endParaRPr>
          </a:p>
          <a:p>
            <a:pPr indent="-135890" lvl="0" marL="148590" rtl="0" algn="l">
              <a:lnSpc>
                <a:spcPct val="100000"/>
              </a:lnSpc>
              <a:spcBef>
                <a:spcPts val="120"/>
              </a:spcBef>
              <a:spcAft>
                <a:spcPts val="0"/>
              </a:spcAft>
              <a:buSzPts val="1200"/>
              <a:buFont typeface="Times New Roman"/>
              <a:buAutoNum type="alphaLcParenR" startAt="5"/>
            </a:pPr>
            <a:r>
              <a:rPr lang="en-US" sz="1200">
                <a:latin typeface="Times New Roman"/>
                <a:ea typeface="Times New Roman"/>
                <a:cs typeface="Times New Roman"/>
                <a:sym typeface="Times New Roman"/>
              </a:rPr>
              <a:t>Gang Mandrel</a:t>
            </a:r>
            <a:endParaRPr sz="1200">
              <a:latin typeface="Times New Roman"/>
              <a:ea typeface="Times New Roman"/>
              <a:cs typeface="Times New Roman"/>
              <a:sym typeface="Times New Roman"/>
            </a:endParaRPr>
          </a:p>
          <a:p>
            <a:pPr indent="-161925" lvl="0" marL="174625" rtl="0" algn="l">
              <a:lnSpc>
                <a:spcPct val="100000"/>
              </a:lnSpc>
              <a:spcBef>
                <a:spcPts val="165"/>
              </a:spcBef>
              <a:spcAft>
                <a:spcPts val="0"/>
              </a:spcAft>
              <a:buSzPts val="1200"/>
              <a:buFont typeface="Times New Roman"/>
              <a:buAutoNum type="alphaLcParenR" startAt="5"/>
            </a:pPr>
            <a:r>
              <a:rPr lang="en-US" sz="1200">
                <a:latin typeface="Times New Roman"/>
                <a:ea typeface="Times New Roman"/>
                <a:cs typeface="Times New Roman"/>
                <a:sym typeface="Times New Roman"/>
              </a:rPr>
              <a:t>Expansion Mandrel</a:t>
            </a:r>
            <a:endParaRPr sz="1200">
              <a:latin typeface="Times New Roman"/>
              <a:ea typeface="Times New Roman"/>
              <a:cs typeface="Times New Roman"/>
              <a:sym typeface="Times New Roman"/>
            </a:endParaRPr>
          </a:p>
        </p:txBody>
      </p:sp>
      <p:sp>
        <p:nvSpPr>
          <p:cNvPr id="707" name="Google Shape;707;p59"/>
          <p:cNvSpPr txBox="1"/>
          <p:nvPr/>
        </p:nvSpPr>
        <p:spPr>
          <a:xfrm>
            <a:off x="1925236" y="5012203"/>
            <a:ext cx="2783551" cy="648896"/>
          </a:xfrm>
          <a:prstGeom prst="rect">
            <a:avLst/>
          </a:prstGeom>
          <a:noFill/>
          <a:ln>
            <a:noFill/>
          </a:ln>
        </p:spPr>
        <p:txBody>
          <a:bodyPr anchorCtr="0" anchor="t" bIns="0" lIns="0" spcFirstLastPara="1" rIns="0" wrap="square" tIns="43175">
            <a:spAutoFit/>
          </a:bodyPr>
          <a:lstStyle/>
          <a:p>
            <a:pPr indent="-227965" lvl="0" marL="240665" rtl="0" algn="l">
              <a:lnSpc>
                <a:spcPct val="100000"/>
              </a:lnSpc>
              <a:spcBef>
                <a:spcPts val="0"/>
              </a:spcBef>
              <a:spcAft>
                <a:spcPts val="0"/>
              </a:spcAft>
              <a:buSzPts val="1200"/>
              <a:buFont typeface="Times New Roman"/>
              <a:buAutoNum type="arabicPeriod" startAt="5"/>
            </a:pPr>
            <a:r>
              <a:rPr lang="en-US" sz="1200">
                <a:latin typeface="Times New Roman"/>
                <a:ea typeface="Times New Roman"/>
                <a:cs typeface="Times New Roman"/>
                <a:sym typeface="Times New Roman"/>
              </a:rPr>
              <a:t>Work held in turning fixture</a:t>
            </a:r>
            <a:endParaRPr sz="1200">
              <a:latin typeface="Times New Roman"/>
              <a:ea typeface="Times New Roman"/>
              <a:cs typeface="Times New Roman"/>
              <a:sym typeface="Times New Roman"/>
            </a:endParaRPr>
          </a:p>
          <a:p>
            <a:pPr indent="-160655" lvl="1" marL="630555" rtl="0" algn="l">
              <a:lnSpc>
                <a:spcPct val="100000"/>
              </a:lnSpc>
              <a:spcBef>
                <a:spcPts val="240"/>
              </a:spcBef>
              <a:spcAft>
                <a:spcPts val="0"/>
              </a:spcAft>
              <a:buSzPts val="1200"/>
              <a:buFont typeface="Times New Roman"/>
              <a:buAutoNum type="alphaLcParenR"/>
            </a:pPr>
            <a:r>
              <a:rPr lang="en-US" sz="1200">
                <a:latin typeface="Times New Roman"/>
                <a:ea typeface="Times New Roman"/>
                <a:cs typeface="Times New Roman"/>
                <a:sym typeface="Times New Roman"/>
              </a:rPr>
              <a:t>Steady Rest</a:t>
            </a:r>
            <a:endParaRPr sz="1200">
              <a:latin typeface="Times New Roman"/>
              <a:ea typeface="Times New Roman"/>
              <a:cs typeface="Times New Roman"/>
              <a:sym typeface="Times New Roman"/>
            </a:endParaRPr>
          </a:p>
          <a:p>
            <a:pPr indent="-158750" lvl="1" marL="628650" rtl="0" algn="l">
              <a:lnSpc>
                <a:spcPct val="100000"/>
              </a:lnSpc>
              <a:spcBef>
                <a:spcPts val="155"/>
              </a:spcBef>
              <a:spcAft>
                <a:spcPts val="0"/>
              </a:spcAft>
              <a:buSzPts val="1200"/>
              <a:buFont typeface="Times New Roman"/>
              <a:buAutoNum type="alphaLcParenR"/>
            </a:pPr>
            <a:r>
              <a:rPr lang="en-US" sz="1200">
                <a:latin typeface="Times New Roman"/>
                <a:ea typeface="Times New Roman"/>
                <a:cs typeface="Times New Roman"/>
                <a:sym typeface="Times New Roman"/>
              </a:rPr>
              <a:t>Follower Rest</a:t>
            </a:r>
            <a:endParaRPr sz="1200">
              <a:latin typeface="Times New Roman"/>
              <a:ea typeface="Times New Roman"/>
              <a:cs typeface="Times New Roman"/>
              <a:sym typeface="Times New Roman"/>
            </a:endParaRPr>
          </a:p>
        </p:txBody>
      </p:sp>
      <p:sp>
        <p:nvSpPr>
          <p:cNvPr id="708" name="Google Shape;708;p59"/>
          <p:cNvSpPr txBox="1"/>
          <p:nvPr/>
        </p:nvSpPr>
        <p:spPr>
          <a:xfrm>
            <a:off x="3825875" y="6595222"/>
            <a:ext cx="4353506" cy="189796"/>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50">
                <a:latin typeface="Times New Roman"/>
                <a:ea typeface="Times New Roman"/>
                <a:cs typeface="Times New Roman"/>
                <a:sym typeface="Times New Roman"/>
              </a:rPr>
              <a:t>Figure 6: Three Jaw Universal Self Centering Chuck</a:t>
            </a:r>
            <a:endParaRPr sz="115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9" name="Shape 79"/>
        <p:cNvGrpSpPr/>
        <p:nvPr/>
      </p:nvGrpSpPr>
      <p:grpSpPr>
        <a:xfrm>
          <a:off x="0" y="0"/>
          <a:ext cx="0" cy="0"/>
          <a:chOff x="0" y="0"/>
          <a:chExt cx="0" cy="0"/>
        </a:xfrm>
      </p:grpSpPr>
      <p:sp>
        <p:nvSpPr>
          <p:cNvPr id="80" name="Google Shape;80;p6"/>
          <p:cNvSpPr/>
          <p:nvPr/>
        </p:nvSpPr>
        <p:spPr>
          <a:xfrm>
            <a:off x="859032" y="1344038"/>
            <a:ext cx="4283491" cy="3004321"/>
          </a:xfrm>
          <a:custGeom>
            <a:rect b="b" l="l" r="r" t="t"/>
            <a:pathLst>
              <a:path extrusionOk="0" h="4246880" w="3030220">
                <a:moveTo>
                  <a:pt x="3029813" y="2909620"/>
                </a:moveTo>
                <a:lnTo>
                  <a:pt x="3014472" y="2909620"/>
                </a:lnTo>
                <a:lnTo>
                  <a:pt x="3014472" y="3426066"/>
                </a:lnTo>
                <a:lnTo>
                  <a:pt x="3029813" y="3426066"/>
                </a:lnTo>
                <a:lnTo>
                  <a:pt x="3029813" y="2909620"/>
                </a:lnTo>
                <a:close/>
              </a:path>
              <a:path extrusionOk="0" h="4246880" w="3030220">
                <a:moveTo>
                  <a:pt x="3029813" y="7683"/>
                </a:moveTo>
                <a:lnTo>
                  <a:pt x="3022142" y="7683"/>
                </a:lnTo>
                <a:lnTo>
                  <a:pt x="3022142" y="0"/>
                </a:lnTo>
                <a:lnTo>
                  <a:pt x="7670" y="0"/>
                </a:lnTo>
                <a:lnTo>
                  <a:pt x="7670" y="7683"/>
                </a:lnTo>
                <a:lnTo>
                  <a:pt x="0" y="7683"/>
                </a:lnTo>
                <a:lnTo>
                  <a:pt x="0" y="4239133"/>
                </a:lnTo>
                <a:lnTo>
                  <a:pt x="7670" y="4239133"/>
                </a:lnTo>
                <a:lnTo>
                  <a:pt x="7670" y="4246804"/>
                </a:lnTo>
                <a:lnTo>
                  <a:pt x="219875" y="4246804"/>
                </a:lnTo>
                <a:lnTo>
                  <a:pt x="219875" y="4231462"/>
                </a:lnTo>
                <a:lnTo>
                  <a:pt x="15341" y="4231462"/>
                </a:lnTo>
                <a:lnTo>
                  <a:pt x="15341" y="836066"/>
                </a:lnTo>
                <a:lnTo>
                  <a:pt x="662165" y="836066"/>
                </a:lnTo>
                <a:lnTo>
                  <a:pt x="662165" y="820724"/>
                </a:lnTo>
                <a:lnTo>
                  <a:pt x="15341" y="820724"/>
                </a:lnTo>
                <a:lnTo>
                  <a:pt x="15341" y="15341"/>
                </a:lnTo>
                <a:lnTo>
                  <a:pt x="764463" y="15341"/>
                </a:lnTo>
                <a:lnTo>
                  <a:pt x="764463" y="669899"/>
                </a:lnTo>
                <a:lnTo>
                  <a:pt x="779818" y="669899"/>
                </a:lnTo>
                <a:lnTo>
                  <a:pt x="779818" y="15341"/>
                </a:lnTo>
                <a:lnTo>
                  <a:pt x="2250008" y="15341"/>
                </a:lnTo>
                <a:lnTo>
                  <a:pt x="2250008" y="828395"/>
                </a:lnTo>
                <a:lnTo>
                  <a:pt x="2265349" y="828395"/>
                </a:lnTo>
                <a:lnTo>
                  <a:pt x="2265349" y="15341"/>
                </a:lnTo>
                <a:lnTo>
                  <a:pt x="3014472" y="15341"/>
                </a:lnTo>
                <a:lnTo>
                  <a:pt x="3014472" y="1610804"/>
                </a:lnTo>
                <a:lnTo>
                  <a:pt x="3029813" y="1610804"/>
                </a:lnTo>
                <a:lnTo>
                  <a:pt x="3029813" y="7683"/>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1" name="Google Shape;81;p6"/>
          <p:cNvSpPr txBox="1"/>
          <p:nvPr/>
        </p:nvSpPr>
        <p:spPr>
          <a:xfrm>
            <a:off x="996782" y="1591419"/>
            <a:ext cx="448815"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store</a:t>
            </a:r>
            <a:endParaRPr sz="1200">
              <a:latin typeface="Times New Roman"/>
              <a:ea typeface="Times New Roman"/>
              <a:cs typeface="Times New Roman"/>
              <a:sym typeface="Times New Roman"/>
            </a:endParaRPr>
          </a:p>
        </p:txBody>
      </p:sp>
      <p:sp>
        <p:nvSpPr>
          <p:cNvPr id="82" name="Google Shape;82;p6"/>
          <p:cNvSpPr txBox="1"/>
          <p:nvPr/>
        </p:nvSpPr>
        <p:spPr>
          <a:xfrm>
            <a:off x="4230243" y="1556722"/>
            <a:ext cx="485618"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Store</a:t>
            </a:r>
            <a:endParaRPr sz="1200">
              <a:latin typeface="Times New Roman"/>
              <a:ea typeface="Times New Roman"/>
              <a:cs typeface="Times New Roman"/>
              <a:sym typeface="Times New Roman"/>
            </a:endParaRPr>
          </a:p>
        </p:txBody>
      </p:sp>
      <p:sp>
        <p:nvSpPr>
          <p:cNvPr id="83" name="Google Shape;83;p6"/>
          <p:cNvSpPr txBox="1"/>
          <p:nvPr/>
        </p:nvSpPr>
        <p:spPr>
          <a:xfrm>
            <a:off x="1957659" y="1853326"/>
            <a:ext cx="472153"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Door</a:t>
            </a:r>
            <a:endParaRPr sz="1200">
              <a:latin typeface="Times New Roman"/>
              <a:ea typeface="Times New Roman"/>
              <a:cs typeface="Times New Roman"/>
              <a:sym typeface="Times New Roman"/>
            </a:endParaRPr>
          </a:p>
        </p:txBody>
      </p:sp>
      <p:sp>
        <p:nvSpPr>
          <p:cNvPr id="84" name="Google Shape;84;p6"/>
          <p:cNvSpPr txBox="1"/>
          <p:nvPr/>
        </p:nvSpPr>
        <p:spPr>
          <a:xfrm>
            <a:off x="3840384" y="1941893"/>
            <a:ext cx="472153"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Door</a:t>
            </a:r>
            <a:endParaRPr sz="1200">
              <a:latin typeface="Times New Roman"/>
              <a:ea typeface="Times New Roman"/>
              <a:cs typeface="Times New Roman"/>
              <a:sym typeface="Times New Roman"/>
            </a:endParaRPr>
          </a:p>
        </p:txBody>
      </p:sp>
      <p:sp>
        <p:nvSpPr>
          <p:cNvPr id="85" name="Google Shape;85;p6"/>
          <p:cNvSpPr txBox="1"/>
          <p:nvPr/>
        </p:nvSpPr>
        <p:spPr>
          <a:xfrm>
            <a:off x="1487624" y="2936787"/>
            <a:ext cx="1288099"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Machine Shop</a:t>
            </a:r>
            <a:endParaRPr sz="1200">
              <a:latin typeface="Times New Roman"/>
              <a:ea typeface="Times New Roman"/>
              <a:cs typeface="Times New Roman"/>
              <a:sym typeface="Times New Roman"/>
            </a:endParaRPr>
          </a:p>
        </p:txBody>
      </p:sp>
      <p:sp>
        <p:nvSpPr>
          <p:cNvPr id="86" name="Google Shape;86;p6"/>
          <p:cNvSpPr/>
          <p:nvPr/>
        </p:nvSpPr>
        <p:spPr>
          <a:xfrm>
            <a:off x="4039623" y="2092855"/>
            <a:ext cx="1103187" cy="396653"/>
          </a:xfrm>
          <a:custGeom>
            <a:rect b="b" l="l" r="r" t="t"/>
            <a:pathLst>
              <a:path extrusionOk="0" h="560704" w="780414">
                <a:moveTo>
                  <a:pt x="772210" y="560158"/>
                </a:moveTo>
                <a:lnTo>
                  <a:pt x="7670" y="560158"/>
                </a:lnTo>
                <a:lnTo>
                  <a:pt x="5689" y="559904"/>
                </a:lnTo>
                <a:lnTo>
                  <a:pt x="0" y="552488"/>
                </a:lnTo>
                <a:lnTo>
                  <a:pt x="0" y="7658"/>
                </a:lnTo>
                <a:lnTo>
                  <a:pt x="7670" y="0"/>
                </a:lnTo>
                <a:lnTo>
                  <a:pt x="772210" y="0"/>
                </a:lnTo>
                <a:lnTo>
                  <a:pt x="779881" y="7658"/>
                </a:lnTo>
                <a:lnTo>
                  <a:pt x="15341" y="7658"/>
                </a:lnTo>
                <a:lnTo>
                  <a:pt x="7670" y="15328"/>
                </a:lnTo>
                <a:lnTo>
                  <a:pt x="15341" y="15328"/>
                </a:lnTo>
                <a:lnTo>
                  <a:pt x="15341" y="544830"/>
                </a:lnTo>
                <a:lnTo>
                  <a:pt x="7670" y="544830"/>
                </a:lnTo>
                <a:lnTo>
                  <a:pt x="15341" y="552488"/>
                </a:lnTo>
                <a:lnTo>
                  <a:pt x="779881" y="552488"/>
                </a:lnTo>
                <a:lnTo>
                  <a:pt x="779614" y="554482"/>
                </a:lnTo>
                <a:lnTo>
                  <a:pt x="778852" y="556323"/>
                </a:lnTo>
                <a:lnTo>
                  <a:pt x="777633" y="557911"/>
                </a:lnTo>
                <a:lnTo>
                  <a:pt x="776046" y="559130"/>
                </a:lnTo>
                <a:lnTo>
                  <a:pt x="774192" y="559904"/>
                </a:lnTo>
                <a:lnTo>
                  <a:pt x="772210" y="560158"/>
                </a:lnTo>
                <a:close/>
              </a:path>
              <a:path extrusionOk="0" h="560704" w="780414">
                <a:moveTo>
                  <a:pt x="15341" y="15328"/>
                </a:moveTo>
                <a:lnTo>
                  <a:pt x="7670" y="15328"/>
                </a:lnTo>
                <a:lnTo>
                  <a:pt x="15341" y="7658"/>
                </a:lnTo>
                <a:lnTo>
                  <a:pt x="15341" y="15328"/>
                </a:lnTo>
                <a:close/>
              </a:path>
              <a:path extrusionOk="0" h="560704" w="780414">
                <a:moveTo>
                  <a:pt x="764540" y="15328"/>
                </a:moveTo>
                <a:lnTo>
                  <a:pt x="15341" y="15328"/>
                </a:lnTo>
                <a:lnTo>
                  <a:pt x="15341" y="7658"/>
                </a:lnTo>
                <a:lnTo>
                  <a:pt x="764540" y="7658"/>
                </a:lnTo>
                <a:lnTo>
                  <a:pt x="764540" y="15328"/>
                </a:lnTo>
                <a:close/>
              </a:path>
              <a:path extrusionOk="0" h="560704" w="780414">
                <a:moveTo>
                  <a:pt x="764540" y="552488"/>
                </a:moveTo>
                <a:lnTo>
                  <a:pt x="764540" y="7658"/>
                </a:lnTo>
                <a:lnTo>
                  <a:pt x="772210" y="15328"/>
                </a:lnTo>
                <a:lnTo>
                  <a:pt x="779881" y="15328"/>
                </a:lnTo>
                <a:lnTo>
                  <a:pt x="779881" y="544830"/>
                </a:lnTo>
                <a:lnTo>
                  <a:pt x="772210" y="544830"/>
                </a:lnTo>
                <a:lnTo>
                  <a:pt x="764540" y="552488"/>
                </a:lnTo>
                <a:close/>
              </a:path>
              <a:path extrusionOk="0" h="560704" w="780414">
                <a:moveTo>
                  <a:pt x="779881" y="15328"/>
                </a:moveTo>
                <a:lnTo>
                  <a:pt x="772210" y="15328"/>
                </a:lnTo>
                <a:lnTo>
                  <a:pt x="764540" y="7658"/>
                </a:lnTo>
                <a:lnTo>
                  <a:pt x="779881" y="7658"/>
                </a:lnTo>
                <a:lnTo>
                  <a:pt x="779881" y="15328"/>
                </a:lnTo>
                <a:close/>
              </a:path>
              <a:path extrusionOk="0" h="560704" w="780414">
                <a:moveTo>
                  <a:pt x="15341" y="552488"/>
                </a:moveTo>
                <a:lnTo>
                  <a:pt x="7670" y="544830"/>
                </a:lnTo>
                <a:lnTo>
                  <a:pt x="15341" y="544830"/>
                </a:lnTo>
                <a:lnTo>
                  <a:pt x="15341" y="552488"/>
                </a:lnTo>
                <a:close/>
              </a:path>
              <a:path extrusionOk="0" h="560704" w="780414">
                <a:moveTo>
                  <a:pt x="764540" y="552488"/>
                </a:moveTo>
                <a:lnTo>
                  <a:pt x="15341" y="552488"/>
                </a:lnTo>
                <a:lnTo>
                  <a:pt x="15341" y="544830"/>
                </a:lnTo>
                <a:lnTo>
                  <a:pt x="764540" y="544830"/>
                </a:lnTo>
                <a:lnTo>
                  <a:pt x="764540" y="552488"/>
                </a:lnTo>
                <a:close/>
              </a:path>
              <a:path extrusionOk="0" h="560704" w="780414">
                <a:moveTo>
                  <a:pt x="779881" y="552488"/>
                </a:moveTo>
                <a:lnTo>
                  <a:pt x="764540" y="552488"/>
                </a:lnTo>
                <a:lnTo>
                  <a:pt x="772210" y="544830"/>
                </a:lnTo>
                <a:lnTo>
                  <a:pt x="779881" y="544830"/>
                </a:lnTo>
                <a:lnTo>
                  <a:pt x="779881" y="552488"/>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7" name="Google Shape;87;p6"/>
          <p:cNvSpPr txBox="1"/>
          <p:nvPr/>
        </p:nvSpPr>
        <p:spPr>
          <a:xfrm>
            <a:off x="4064827" y="2228544"/>
            <a:ext cx="957771"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Staff room</a:t>
            </a:r>
            <a:endParaRPr sz="1200">
              <a:latin typeface="Times New Roman"/>
              <a:ea typeface="Times New Roman"/>
              <a:cs typeface="Times New Roman"/>
              <a:sym typeface="Times New Roman"/>
            </a:endParaRPr>
          </a:p>
        </p:txBody>
      </p:sp>
      <p:sp>
        <p:nvSpPr>
          <p:cNvPr id="88" name="Google Shape;88;p6"/>
          <p:cNvSpPr txBox="1"/>
          <p:nvPr/>
        </p:nvSpPr>
        <p:spPr>
          <a:xfrm>
            <a:off x="3922283" y="1012432"/>
            <a:ext cx="3568977"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Workshop and Machine Shop Lab layout</a:t>
            </a:r>
            <a:endParaRPr sz="1200">
              <a:latin typeface="Times New Roman"/>
              <a:ea typeface="Times New Roman"/>
              <a:cs typeface="Times New Roman"/>
              <a:sym typeface="Times New Roman"/>
            </a:endParaRPr>
          </a:p>
        </p:txBody>
      </p:sp>
      <p:graphicFrame>
        <p:nvGraphicFramePr>
          <p:cNvPr id="89" name="Google Shape;89;p6"/>
          <p:cNvGraphicFramePr/>
          <p:nvPr/>
        </p:nvGraphicFramePr>
        <p:xfrm>
          <a:off x="1419692" y="3768878"/>
          <a:ext cx="3000000" cy="3000000"/>
        </p:xfrm>
        <a:graphic>
          <a:graphicData uri="http://schemas.openxmlformats.org/drawingml/2006/table">
            <a:tbl>
              <a:tblPr bandRow="1" firstRow="1">
                <a:noFill/>
                <a:tableStyleId>{FDEE0050-D085-4042-A5D6-0B603A919678}</a:tableStyleId>
              </a:tblPr>
              <a:tblGrid>
                <a:gridCol w="2591450"/>
                <a:gridCol w="1102300"/>
              </a:tblGrid>
              <a:tr h="72325">
                <a:tc gridSpan="2">
                  <a:txBody>
                    <a:bodyPr/>
                    <a:lstStyle/>
                    <a:p>
                      <a:pPr indent="0" lvl="0" marL="1625600" marR="0" rtl="0" algn="l">
                        <a:lnSpc>
                          <a:spcPct val="88750"/>
                        </a:lnSpc>
                        <a:spcBef>
                          <a:spcPts val="0"/>
                        </a:spcBef>
                        <a:spcAft>
                          <a:spcPts val="0"/>
                        </a:spcAft>
                        <a:buNone/>
                      </a:pPr>
                      <a:r>
                        <a:rPr lang="en-US" sz="800" u="none" cap="none" strike="noStrike">
                          <a:latin typeface="Times New Roman"/>
                          <a:ea typeface="Times New Roman"/>
                          <a:cs typeface="Times New Roman"/>
                          <a:sym typeface="Times New Roman"/>
                        </a:rPr>
                        <a:t>Door</a:t>
                      </a:r>
                      <a:endParaRPr sz="800" u="none" cap="none" strike="noStrike">
                        <a:latin typeface="Times New Roman"/>
                        <a:ea typeface="Times New Roman"/>
                        <a:cs typeface="Times New Roman"/>
                        <a:sym typeface="Times New Roman"/>
                      </a:endParaRPr>
                    </a:p>
                  </a:txBody>
                  <a:tcPr marT="0" marB="0" marR="0" marL="0">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tcPr>
                </a:tc>
                <a:tc hMerge="1"/>
              </a:tr>
              <a:tr h="502225">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R cap="flat" cmpd="sng" w="19050">
                      <a:solidFill>
                        <a:srgbClr val="000000"/>
                      </a:solidFill>
                      <a:prstDash val="solid"/>
                      <a:round/>
                      <a:headEnd len="sm" w="sm" type="none"/>
                      <a:tailEnd len="sm" w="sm" type="none"/>
                    </a:lnR>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p>
                      <a:pPr indent="0" lvl="0" marL="101600" marR="0" rtl="0" algn="l">
                        <a:lnSpc>
                          <a:spcPct val="100000"/>
                        </a:lnSpc>
                        <a:spcBef>
                          <a:spcPts val="0"/>
                        </a:spcBef>
                        <a:spcAft>
                          <a:spcPts val="0"/>
                        </a:spcAft>
                        <a:buNone/>
                      </a:pPr>
                      <a:r>
                        <a:rPr lang="en-US" sz="800" u="none" cap="none" strike="noStrike">
                          <a:latin typeface="Times New Roman"/>
                          <a:ea typeface="Times New Roman"/>
                          <a:cs typeface="Times New Roman"/>
                          <a:sym typeface="Times New Roman"/>
                        </a:rPr>
                        <a:t>Staff room</a:t>
                      </a:r>
                      <a:endParaRPr sz="800" u="none" cap="none" strike="noStrike">
                        <a:latin typeface="Times New Roman"/>
                        <a:ea typeface="Times New Roman"/>
                        <a:cs typeface="Times New Roman"/>
                        <a:sym typeface="Times New Roman"/>
                      </a:endParaRPr>
                    </a:p>
                  </a:txBody>
                  <a:tcPr marT="6602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B cap="flat" cmpd="sng" w="19050">
                      <a:solidFill>
                        <a:srgbClr val="000000"/>
                      </a:solidFill>
                      <a:prstDash val="solid"/>
                      <a:round/>
                      <a:headEnd len="sm" w="sm" type="none"/>
                      <a:tailEnd len="sm" w="sm" type="none"/>
                    </a:lnB>
                  </a:tcPr>
                </a:tc>
              </a:tr>
            </a:tbl>
          </a:graphicData>
        </a:graphic>
      </p:graphicFrame>
      <p:sp>
        <p:nvSpPr>
          <p:cNvPr id="90" name="Google Shape;90;p6"/>
          <p:cNvSpPr/>
          <p:nvPr/>
        </p:nvSpPr>
        <p:spPr>
          <a:xfrm>
            <a:off x="6004301" y="1349877"/>
            <a:ext cx="4330167" cy="3004321"/>
          </a:xfrm>
          <a:custGeom>
            <a:rect b="b" l="l" r="r" t="t"/>
            <a:pathLst>
              <a:path extrusionOk="0" h="4246880" w="3063240">
                <a:moveTo>
                  <a:pt x="15341" y="1081519"/>
                </a:moveTo>
                <a:lnTo>
                  <a:pt x="0" y="1081519"/>
                </a:lnTo>
                <a:lnTo>
                  <a:pt x="0" y="1667002"/>
                </a:lnTo>
                <a:lnTo>
                  <a:pt x="15341" y="1667002"/>
                </a:lnTo>
                <a:lnTo>
                  <a:pt x="15341" y="1081519"/>
                </a:lnTo>
                <a:close/>
              </a:path>
              <a:path extrusionOk="0" h="4246880" w="3063240">
                <a:moveTo>
                  <a:pt x="3063100" y="7670"/>
                </a:moveTo>
                <a:lnTo>
                  <a:pt x="3055429" y="0"/>
                </a:lnTo>
                <a:lnTo>
                  <a:pt x="7670" y="0"/>
                </a:lnTo>
                <a:lnTo>
                  <a:pt x="7670" y="15341"/>
                </a:lnTo>
                <a:lnTo>
                  <a:pt x="2242337" y="15341"/>
                </a:lnTo>
                <a:lnTo>
                  <a:pt x="2242337" y="971562"/>
                </a:lnTo>
                <a:lnTo>
                  <a:pt x="2257666" y="971562"/>
                </a:lnTo>
                <a:lnTo>
                  <a:pt x="2257666" y="15341"/>
                </a:lnTo>
                <a:lnTo>
                  <a:pt x="3047758" y="15341"/>
                </a:lnTo>
                <a:lnTo>
                  <a:pt x="3047758" y="963891"/>
                </a:lnTo>
                <a:lnTo>
                  <a:pt x="2416187" y="963891"/>
                </a:lnTo>
                <a:lnTo>
                  <a:pt x="2416187" y="979233"/>
                </a:lnTo>
                <a:lnTo>
                  <a:pt x="3047758" y="979233"/>
                </a:lnTo>
                <a:lnTo>
                  <a:pt x="3047758" y="4231462"/>
                </a:lnTo>
                <a:lnTo>
                  <a:pt x="15341" y="4231462"/>
                </a:lnTo>
                <a:lnTo>
                  <a:pt x="15341" y="2981248"/>
                </a:lnTo>
                <a:lnTo>
                  <a:pt x="0" y="2981248"/>
                </a:lnTo>
                <a:lnTo>
                  <a:pt x="0" y="4239133"/>
                </a:lnTo>
                <a:lnTo>
                  <a:pt x="5092" y="4239133"/>
                </a:lnTo>
                <a:lnTo>
                  <a:pt x="5092" y="4246804"/>
                </a:lnTo>
                <a:lnTo>
                  <a:pt x="3055429" y="4246804"/>
                </a:lnTo>
                <a:lnTo>
                  <a:pt x="3057410" y="4246537"/>
                </a:lnTo>
                <a:lnTo>
                  <a:pt x="3063087" y="4239145"/>
                </a:lnTo>
                <a:lnTo>
                  <a:pt x="3063100" y="4231475"/>
                </a:lnTo>
                <a:lnTo>
                  <a:pt x="3063100" y="15341"/>
                </a:lnTo>
                <a:lnTo>
                  <a:pt x="3063100" y="767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91" name="Google Shape;91;p6"/>
          <p:cNvSpPr txBox="1"/>
          <p:nvPr/>
        </p:nvSpPr>
        <p:spPr>
          <a:xfrm>
            <a:off x="9493084" y="1658235"/>
            <a:ext cx="482925"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Store</a:t>
            </a:r>
            <a:endParaRPr sz="1200">
              <a:latin typeface="Times New Roman"/>
              <a:ea typeface="Times New Roman"/>
              <a:cs typeface="Times New Roman"/>
              <a:sym typeface="Times New Roman"/>
            </a:endParaRPr>
          </a:p>
        </p:txBody>
      </p:sp>
      <p:sp>
        <p:nvSpPr>
          <p:cNvPr id="92" name="Google Shape;92;p6"/>
          <p:cNvSpPr txBox="1"/>
          <p:nvPr/>
        </p:nvSpPr>
        <p:spPr>
          <a:xfrm>
            <a:off x="6643072" y="2082002"/>
            <a:ext cx="472153"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Door</a:t>
            </a:r>
            <a:endParaRPr sz="1200">
              <a:latin typeface="Times New Roman"/>
              <a:ea typeface="Times New Roman"/>
              <a:cs typeface="Times New Roman"/>
              <a:sym typeface="Times New Roman"/>
            </a:endParaRPr>
          </a:p>
        </p:txBody>
      </p:sp>
      <p:sp>
        <p:nvSpPr>
          <p:cNvPr id="93" name="Google Shape;93;p6"/>
          <p:cNvSpPr txBox="1"/>
          <p:nvPr/>
        </p:nvSpPr>
        <p:spPr>
          <a:xfrm>
            <a:off x="9088145" y="2044034"/>
            <a:ext cx="470358"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Door</a:t>
            </a:r>
            <a:endParaRPr sz="1200">
              <a:latin typeface="Times New Roman"/>
              <a:ea typeface="Times New Roman"/>
              <a:cs typeface="Times New Roman"/>
              <a:sym typeface="Times New Roman"/>
            </a:endParaRPr>
          </a:p>
        </p:txBody>
      </p:sp>
      <p:sp>
        <p:nvSpPr>
          <p:cNvPr id="94" name="Google Shape;94;p6"/>
          <p:cNvSpPr txBox="1"/>
          <p:nvPr/>
        </p:nvSpPr>
        <p:spPr>
          <a:xfrm>
            <a:off x="6957835" y="2846496"/>
            <a:ext cx="1106778"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Fitting Shop</a:t>
            </a:r>
            <a:endParaRPr sz="1200">
              <a:latin typeface="Times New Roman"/>
              <a:ea typeface="Times New Roman"/>
              <a:cs typeface="Times New Roman"/>
              <a:sym typeface="Times New Roman"/>
            </a:endParaRPr>
          </a:p>
        </p:txBody>
      </p:sp>
      <p:sp>
        <p:nvSpPr>
          <p:cNvPr id="95" name="Google Shape;95;p6"/>
          <p:cNvSpPr/>
          <p:nvPr/>
        </p:nvSpPr>
        <p:spPr>
          <a:xfrm>
            <a:off x="6004302" y="1349878"/>
            <a:ext cx="1096006" cy="771295"/>
          </a:xfrm>
          <a:custGeom>
            <a:rect b="b" l="l" r="r" t="t"/>
            <a:pathLst>
              <a:path extrusionOk="0" h="1090295" w="775335">
                <a:moveTo>
                  <a:pt x="767130" y="1089761"/>
                </a:moveTo>
                <a:lnTo>
                  <a:pt x="7670" y="1089761"/>
                </a:lnTo>
                <a:lnTo>
                  <a:pt x="5689" y="1089494"/>
                </a:lnTo>
                <a:lnTo>
                  <a:pt x="0" y="1082090"/>
                </a:lnTo>
                <a:lnTo>
                  <a:pt x="0" y="7670"/>
                </a:lnTo>
                <a:lnTo>
                  <a:pt x="7670" y="0"/>
                </a:lnTo>
                <a:lnTo>
                  <a:pt x="767130" y="0"/>
                </a:lnTo>
                <a:lnTo>
                  <a:pt x="774801" y="7670"/>
                </a:lnTo>
                <a:lnTo>
                  <a:pt x="15341" y="7670"/>
                </a:lnTo>
                <a:lnTo>
                  <a:pt x="7670" y="15341"/>
                </a:lnTo>
                <a:lnTo>
                  <a:pt x="15341" y="15341"/>
                </a:lnTo>
                <a:lnTo>
                  <a:pt x="15341" y="1074420"/>
                </a:lnTo>
                <a:lnTo>
                  <a:pt x="7670" y="1074420"/>
                </a:lnTo>
                <a:lnTo>
                  <a:pt x="15341" y="1082090"/>
                </a:lnTo>
                <a:lnTo>
                  <a:pt x="774801" y="1082090"/>
                </a:lnTo>
                <a:lnTo>
                  <a:pt x="774534" y="1084072"/>
                </a:lnTo>
                <a:lnTo>
                  <a:pt x="773772" y="1085926"/>
                </a:lnTo>
                <a:lnTo>
                  <a:pt x="772553" y="1087513"/>
                </a:lnTo>
                <a:lnTo>
                  <a:pt x="770966" y="1088732"/>
                </a:lnTo>
                <a:lnTo>
                  <a:pt x="769112" y="1089494"/>
                </a:lnTo>
                <a:lnTo>
                  <a:pt x="767130" y="1089761"/>
                </a:lnTo>
                <a:close/>
              </a:path>
              <a:path extrusionOk="0" h="1090295" w="775335">
                <a:moveTo>
                  <a:pt x="15341" y="15341"/>
                </a:moveTo>
                <a:lnTo>
                  <a:pt x="7670" y="15341"/>
                </a:lnTo>
                <a:lnTo>
                  <a:pt x="15341" y="7670"/>
                </a:lnTo>
                <a:lnTo>
                  <a:pt x="15341" y="15341"/>
                </a:lnTo>
                <a:close/>
              </a:path>
              <a:path extrusionOk="0" h="1090295" w="775335">
                <a:moveTo>
                  <a:pt x="759460" y="15341"/>
                </a:moveTo>
                <a:lnTo>
                  <a:pt x="15341" y="15341"/>
                </a:lnTo>
                <a:lnTo>
                  <a:pt x="15341" y="7670"/>
                </a:lnTo>
                <a:lnTo>
                  <a:pt x="759460" y="7670"/>
                </a:lnTo>
                <a:lnTo>
                  <a:pt x="759460" y="15341"/>
                </a:lnTo>
                <a:close/>
              </a:path>
              <a:path extrusionOk="0" h="1090295" w="775335">
                <a:moveTo>
                  <a:pt x="759460" y="1082090"/>
                </a:moveTo>
                <a:lnTo>
                  <a:pt x="759460" y="7670"/>
                </a:lnTo>
                <a:lnTo>
                  <a:pt x="767130" y="15341"/>
                </a:lnTo>
                <a:lnTo>
                  <a:pt x="774801" y="15341"/>
                </a:lnTo>
                <a:lnTo>
                  <a:pt x="774801" y="1074420"/>
                </a:lnTo>
                <a:lnTo>
                  <a:pt x="767130" y="1074420"/>
                </a:lnTo>
                <a:lnTo>
                  <a:pt x="759460" y="1082090"/>
                </a:lnTo>
                <a:close/>
              </a:path>
              <a:path extrusionOk="0" h="1090295" w="775335">
                <a:moveTo>
                  <a:pt x="774801" y="15341"/>
                </a:moveTo>
                <a:lnTo>
                  <a:pt x="767130" y="15341"/>
                </a:lnTo>
                <a:lnTo>
                  <a:pt x="759460" y="7670"/>
                </a:lnTo>
                <a:lnTo>
                  <a:pt x="774801" y="7670"/>
                </a:lnTo>
                <a:lnTo>
                  <a:pt x="774801" y="15341"/>
                </a:lnTo>
                <a:close/>
              </a:path>
              <a:path extrusionOk="0" h="1090295" w="775335">
                <a:moveTo>
                  <a:pt x="15341" y="1082090"/>
                </a:moveTo>
                <a:lnTo>
                  <a:pt x="7670" y="1074420"/>
                </a:lnTo>
                <a:lnTo>
                  <a:pt x="15341" y="1074420"/>
                </a:lnTo>
                <a:lnTo>
                  <a:pt x="15341" y="1082090"/>
                </a:lnTo>
                <a:close/>
              </a:path>
              <a:path extrusionOk="0" h="1090295" w="775335">
                <a:moveTo>
                  <a:pt x="759460" y="1082090"/>
                </a:moveTo>
                <a:lnTo>
                  <a:pt x="15341" y="1082090"/>
                </a:lnTo>
                <a:lnTo>
                  <a:pt x="15341" y="1074420"/>
                </a:lnTo>
                <a:lnTo>
                  <a:pt x="759460" y="1074420"/>
                </a:lnTo>
                <a:lnTo>
                  <a:pt x="759460" y="1082090"/>
                </a:lnTo>
                <a:close/>
              </a:path>
              <a:path extrusionOk="0" h="1090295" w="775335">
                <a:moveTo>
                  <a:pt x="774801" y="1082090"/>
                </a:moveTo>
                <a:lnTo>
                  <a:pt x="759460" y="1082090"/>
                </a:lnTo>
                <a:lnTo>
                  <a:pt x="767130" y="1074420"/>
                </a:lnTo>
                <a:lnTo>
                  <a:pt x="774801" y="1074420"/>
                </a:lnTo>
                <a:lnTo>
                  <a:pt x="774801" y="108209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96" name="Google Shape;96;p6"/>
          <p:cNvSpPr txBox="1"/>
          <p:nvPr/>
        </p:nvSpPr>
        <p:spPr>
          <a:xfrm>
            <a:off x="6177975" y="1514855"/>
            <a:ext cx="485618"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Store</a:t>
            </a:r>
            <a:endParaRPr sz="1200">
              <a:latin typeface="Times New Roman"/>
              <a:ea typeface="Times New Roman"/>
              <a:cs typeface="Times New Roman"/>
              <a:sym typeface="Times New Roman"/>
            </a:endParaRPr>
          </a:p>
        </p:txBody>
      </p:sp>
      <p:sp>
        <p:nvSpPr>
          <p:cNvPr id="97" name="Google Shape;97;p6"/>
          <p:cNvSpPr txBox="1"/>
          <p:nvPr/>
        </p:nvSpPr>
        <p:spPr>
          <a:xfrm>
            <a:off x="1093671" y="4344847"/>
            <a:ext cx="472153"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Door</a:t>
            </a:r>
            <a:endParaRPr sz="1200">
              <a:latin typeface="Times New Roman"/>
              <a:ea typeface="Times New Roman"/>
              <a:cs typeface="Times New Roman"/>
              <a:sym typeface="Times New Roman"/>
            </a:endParaRPr>
          </a:p>
        </p:txBody>
      </p:sp>
      <p:sp>
        <p:nvSpPr>
          <p:cNvPr id="98" name="Google Shape;98;p6"/>
          <p:cNvSpPr txBox="1"/>
          <p:nvPr/>
        </p:nvSpPr>
        <p:spPr>
          <a:xfrm>
            <a:off x="4936966" y="4406308"/>
            <a:ext cx="1304256"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Main Entrance</a:t>
            </a:r>
            <a:endParaRPr sz="1200">
              <a:latin typeface="Times New Roman"/>
              <a:ea typeface="Times New Roman"/>
              <a:cs typeface="Times New Roman"/>
              <a:sym typeface="Times New Roman"/>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12" name="Shape 712"/>
        <p:cNvGrpSpPr/>
        <p:nvPr/>
      </p:nvGrpSpPr>
      <p:grpSpPr>
        <a:xfrm>
          <a:off x="0" y="0"/>
          <a:ext cx="0" cy="0"/>
          <a:chOff x="0" y="0"/>
          <a:chExt cx="0" cy="0"/>
        </a:xfrm>
      </p:grpSpPr>
      <p:pic>
        <p:nvPicPr>
          <p:cNvPr id="713" name="Google Shape;713;p60"/>
          <p:cNvPicPr preferRelativeResize="0"/>
          <p:nvPr/>
        </p:nvPicPr>
        <p:blipFill rotWithShape="1">
          <a:blip r:embed="rId3">
            <a:alphaModFix/>
          </a:blip>
          <a:srcRect b="0" l="0" r="0" t="0"/>
          <a:stretch/>
        </p:blipFill>
        <p:spPr>
          <a:xfrm>
            <a:off x="1292588" y="3781994"/>
            <a:ext cx="8044200" cy="1580502"/>
          </a:xfrm>
          <a:prstGeom prst="rect">
            <a:avLst/>
          </a:prstGeom>
          <a:noFill/>
          <a:ln>
            <a:noFill/>
          </a:ln>
        </p:spPr>
      </p:pic>
      <p:pic>
        <p:nvPicPr>
          <p:cNvPr id="714" name="Google Shape;714;p60"/>
          <p:cNvPicPr preferRelativeResize="0"/>
          <p:nvPr/>
        </p:nvPicPr>
        <p:blipFill rotWithShape="1">
          <a:blip r:embed="rId4">
            <a:alphaModFix/>
          </a:blip>
          <a:srcRect b="0" l="0" r="0" t="0"/>
          <a:stretch/>
        </p:blipFill>
        <p:spPr>
          <a:xfrm>
            <a:off x="3259473" y="833376"/>
            <a:ext cx="4795499" cy="1215025"/>
          </a:xfrm>
          <a:prstGeom prst="rect">
            <a:avLst/>
          </a:prstGeom>
          <a:noFill/>
          <a:ln>
            <a:noFill/>
          </a:ln>
        </p:spPr>
      </p:pic>
      <p:sp>
        <p:nvSpPr>
          <p:cNvPr id="715" name="Google Shape;715;p60"/>
          <p:cNvSpPr txBox="1"/>
          <p:nvPr/>
        </p:nvSpPr>
        <p:spPr>
          <a:xfrm>
            <a:off x="1602090" y="2066998"/>
            <a:ext cx="4989026" cy="628377"/>
          </a:xfrm>
          <a:prstGeom prst="rect">
            <a:avLst/>
          </a:prstGeom>
          <a:noFill/>
          <a:ln>
            <a:noFill/>
          </a:ln>
        </p:spPr>
        <p:txBody>
          <a:bodyPr anchorCtr="0" anchor="t" bIns="0" lIns="0" spcFirstLastPara="1" rIns="0" wrap="square" tIns="12700">
            <a:spAutoFit/>
          </a:bodyPr>
          <a:lstStyle/>
          <a:p>
            <a:pPr indent="0" lvl="0" marL="1252855" rtl="0" algn="l">
              <a:lnSpc>
                <a:spcPct val="100000"/>
              </a:lnSpc>
              <a:spcBef>
                <a:spcPts val="0"/>
              </a:spcBef>
              <a:spcAft>
                <a:spcPts val="0"/>
              </a:spcAft>
              <a:buNone/>
            </a:pPr>
            <a:r>
              <a:rPr lang="en-US" sz="1150">
                <a:latin typeface="Times New Roman"/>
                <a:ea typeface="Times New Roman"/>
                <a:cs typeface="Times New Roman"/>
                <a:sym typeface="Times New Roman"/>
              </a:rPr>
              <a:t>Figure 7: Four Jaw Independent Chuck</a:t>
            </a:r>
            <a:endParaRPr sz="1150">
              <a:latin typeface="Times New Roman"/>
              <a:ea typeface="Times New Roman"/>
              <a:cs typeface="Times New Roman"/>
              <a:sym typeface="Times New Roman"/>
            </a:endParaRPr>
          </a:p>
          <a:p>
            <a:pPr indent="0" lvl="0" marL="0" rtl="0" algn="l">
              <a:lnSpc>
                <a:spcPct val="100000"/>
              </a:lnSpc>
              <a:spcBef>
                <a:spcPts val="630"/>
              </a:spcBef>
              <a:spcAft>
                <a:spcPts val="0"/>
              </a:spcAft>
              <a:buNone/>
            </a:pPr>
            <a:r>
              <a:t/>
            </a:r>
            <a:endParaRPr sz="1150">
              <a:latin typeface="Times New Roman"/>
              <a:ea typeface="Times New Roman"/>
              <a:cs typeface="Times New Roman"/>
              <a:sym typeface="Times New Roman"/>
            </a:endParaRPr>
          </a:p>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LATHE OPERATIONS:</a:t>
            </a:r>
            <a:endParaRPr sz="1200">
              <a:latin typeface="Times New Roman"/>
              <a:ea typeface="Times New Roman"/>
              <a:cs typeface="Times New Roman"/>
              <a:sym typeface="Times New Roman"/>
            </a:endParaRPr>
          </a:p>
        </p:txBody>
      </p:sp>
      <p:sp>
        <p:nvSpPr>
          <p:cNvPr id="716" name="Google Shape;716;p60"/>
          <p:cNvSpPr txBox="1"/>
          <p:nvPr/>
        </p:nvSpPr>
        <p:spPr>
          <a:xfrm>
            <a:off x="1785207" y="2487279"/>
            <a:ext cx="3288916" cy="1410643"/>
          </a:xfrm>
          <a:prstGeom prst="rect">
            <a:avLst/>
          </a:prstGeom>
          <a:noFill/>
          <a:ln>
            <a:noFill/>
          </a:ln>
        </p:spPr>
        <p:txBody>
          <a:bodyPr anchorCtr="0" anchor="t" bIns="0" lIns="0" spcFirstLastPara="1" rIns="0" wrap="square" tIns="27925">
            <a:spAutoFit/>
          </a:bodyPr>
          <a:lstStyle/>
          <a:p>
            <a:pPr indent="-227965" lvl="0" marL="240665" rtl="0" algn="l">
              <a:lnSpc>
                <a:spcPct val="100000"/>
              </a:lnSpc>
              <a:spcBef>
                <a:spcPts val="0"/>
              </a:spcBef>
              <a:spcAft>
                <a:spcPts val="0"/>
              </a:spcAft>
              <a:buSzPts val="1200"/>
              <a:buFont typeface="Times New Roman"/>
              <a:buAutoNum type="arabicPeriod"/>
            </a:pPr>
            <a:r>
              <a:rPr lang="en-US" sz="1200">
                <a:latin typeface="Times New Roman"/>
                <a:ea typeface="Times New Roman"/>
                <a:cs typeface="Times New Roman"/>
                <a:sym typeface="Times New Roman"/>
              </a:rPr>
              <a:t>Straight Turning Or Plain Turning</a:t>
            </a:r>
            <a:endParaRPr sz="1200">
              <a:latin typeface="Times New Roman"/>
              <a:ea typeface="Times New Roman"/>
              <a:cs typeface="Times New Roman"/>
              <a:sym typeface="Times New Roman"/>
            </a:endParaRPr>
          </a:p>
          <a:p>
            <a:pPr indent="-227965" lvl="0" marL="240665" rtl="0" algn="l">
              <a:lnSpc>
                <a:spcPct val="100000"/>
              </a:lnSpc>
              <a:spcBef>
                <a:spcPts val="120"/>
              </a:spcBef>
              <a:spcAft>
                <a:spcPts val="0"/>
              </a:spcAft>
              <a:buSzPts val="1200"/>
              <a:buFont typeface="Times New Roman"/>
              <a:buAutoNum type="arabicPeriod"/>
            </a:pPr>
            <a:r>
              <a:rPr lang="en-US" sz="1200">
                <a:latin typeface="Times New Roman"/>
                <a:ea typeface="Times New Roman"/>
                <a:cs typeface="Times New Roman"/>
                <a:sym typeface="Times New Roman"/>
              </a:rPr>
              <a:t>Facing</a:t>
            </a:r>
            <a:endParaRPr sz="1200">
              <a:latin typeface="Times New Roman"/>
              <a:ea typeface="Times New Roman"/>
              <a:cs typeface="Times New Roman"/>
              <a:sym typeface="Times New Roman"/>
            </a:endParaRPr>
          </a:p>
          <a:p>
            <a:pPr indent="-227965" lvl="0" marL="240665" rtl="0" algn="l">
              <a:lnSpc>
                <a:spcPct val="100000"/>
              </a:lnSpc>
              <a:spcBef>
                <a:spcPts val="145"/>
              </a:spcBef>
              <a:spcAft>
                <a:spcPts val="0"/>
              </a:spcAft>
              <a:buSzPts val="1200"/>
              <a:buFont typeface="Times New Roman"/>
              <a:buAutoNum type="arabicPeriod"/>
            </a:pPr>
            <a:r>
              <a:rPr lang="en-US" sz="1200">
                <a:latin typeface="Times New Roman"/>
                <a:ea typeface="Times New Roman"/>
                <a:cs typeface="Times New Roman"/>
                <a:sym typeface="Times New Roman"/>
              </a:rPr>
              <a:t>Shoulder turning</a:t>
            </a:r>
            <a:endParaRPr sz="1200">
              <a:latin typeface="Times New Roman"/>
              <a:ea typeface="Times New Roman"/>
              <a:cs typeface="Times New Roman"/>
              <a:sym typeface="Times New Roman"/>
            </a:endParaRPr>
          </a:p>
          <a:p>
            <a:pPr indent="-227965" lvl="0" marL="240665" rtl="0" algn="l">
              <a:lnSpc>
                <a:spcPct val="100000"/>
              </a:lnSpc>
              <a:spcBef>
                <a:spcPts val="140"/>
              </a:spcBef>
              <a:spcAft>
                <a:spcPts val="0"/>
              </a:spcAft>
              <a:buSzPts val="1200"/>
              <a:buFont typeface="Times New Roman"/>
              <a:buAutoNum type="arabicPeriod"/>
            </a:pPr>
            <a:r>
              <a:rPr lang="en-US" sz="1200">
                <a:latin typeface="Times New Roman"/>
                <a:ea typeface="Times New Roman"/>
                <a:cs typeface="Times New Roman"/>
                <a:sym typeface="Times New Roman"/>
              </a:rPr>
              <a:t>Chamfering</a:t>
            </a:r>
            <a:endParaRPr sz="1200">
              <a:latin typeface="Times New Roman"/>
              <a:ea typeface="Times New Roman"/>
              <a:cs typeface="Times New Roman"/>
              <a:sym typeface="Times New Roman"/>
            </a:endParaRPr>
          </a:p>
          <a:p>
            <a:pPr indent="-227965" lvl="0" marL="240665" rtl="0" algn="l">
              <a:lnSpc>
                <a:spcPct val="100000"/>
              </a:lnSpc>
              <a:spcBef>
                <a:spcPts val="145"/>
              </a:spcBef>
              <a:spcAft>
                <a:spcPts val="0"/>
              </a:spcAft>
              <a:buSzPts val="1200"/>
              <a:buFont typeface="Times New Roman"/>
              <a:buAutoNum type="arabicPeriod"/>
            </a:pPr>
            <a:r>
              <a:rPr lang="en-US" sz="1200">
                <a:latin typeface="Times New Roman"/>
                <a:ea typeface="Times New Roman"/>
                <a:cs typeface="Times New Roman"/>
                <a:sym typeface="Times New Roman"/>
              </a:rPr>
              <a:t>Knurling</a:t>
            </a:r>
            <a:endParaRPr sz="1200">
              <a:latin typeface="Times New Roman"/>
              <a:ea typeface="Times New Roman"/>
              <a:cs typeface="Times New Roman"/>
              <a:sym typeface="Times New Roman"/>
            </a:endParaRPr>
          </a:p>
          <a:p>
            <a:pPr indent="-227965" lvl="0" marL="240665" rtl="0" algn="l">
              <a:lnSpc>
                <a:spcPct val="100000"/>
              </a:lnSpc>
              <a:spcBef>
                <a:spcPts val="120"/>
              </a:spcBef>
              <a:spcAft>
                <a:spcPts val="0"/>
              </a:spcAft>
              <a:buSzPts val="1200"/>
              <a:buFont typeface="Times New Roman"/>
              <a:buAutoNum type="arabicPeriod"/>
            </a:pPr>
            <a:r>
              <a:rPr lang="en-US" sz="1200">
                <a:latin typeface="Times New Roman"/>
                <a:ea typeface="Times New Roman"/>
                <a:cs typeface="Times New Roman"/>
                <a:sym typeface="Times New Roman"/>
              </a:rPr>
              <a:t>Forming</a:t>
            </a:r>
            <a:endParaRPr sz="1200">
              <a:latin typeface="Times New Roman"/>
              <a:ea typeface="Times New Roman"/>
              <a:cs typeface="Times New Roman"/>
              <a:sym typeface="Times New Roman"/>
            </a:endParaRPr>
          </a:p>
          <a:p>
            <a:pPr indent="-227965" lvl="0" marL="240665" rtl="0" algn="l">
              <a:lnSpc>
                <a:spcPct val="100000"/>
              </a:lnSpc>
              <a:spcBef>
                <a:spcPts val="240"/>
              </a:spcBef>
              <a:spcAft>
                <a:spcPts val="0"/>
              </a:spcAft>
              <a:buSzPts val="1200"/>
              <a:buFont typeface="Times New Roman"/>
              <a:buAutoNum type="arabicPeriod"/>
            </a:pPr>
            <a:r>
              <a:rPr lang="en-US" sz="1200">
                <a:latin typeface="Times New Roman"/>
                <a:ea typeface="Times New Roman"/>
                <a:cs typeface="Times New Roman"/>
                <a:sym typeface="Times New Roman"/>
              </a:rPr>
              <a:t>Parting off (grooving)</a:t>
            </a:r>
            <a:endParaRPr sz="1200">
              <a:latin typeface="Times New Roman"/>
              <a:ea typeface="Times New Roman"/>
              <a:cs typeface="Times New Roman"/>
              <a:sym typeface="Times New Roman"/>
            </a:endParaRPr>
          </a:p>
        </p:txBody>
      </p:sp>
      <p:sp>
        <p:nvSpPr>
          <p:cNvPr id="717" name="Google Shape;717;p60"/>
          <p:cNvSpPr txBox="1"/>
          <p:nvPr/>
        </p:nvSpPr>
        <p:spPr>
          <a:xfrm>
            <a:off x="6492379" y="2487279"/>
            <a:ext cx="1611246" cy="1414362"/>
          </a:xfrm>
          <a:prstGeom prst="rect">
            <a:avLst/>
          </a:prstGeom>
          <a:noFill/>
          <a:ln>
            <a:noFill/>
          </a:ln>
        </p:spPr>
        <p:txBody>
          <a:bodyPr anchorCtr="0" anchor="t" bIns="0" lIns="0" spcFirstLastPara="1" rIns="0" wrap="square" tIns="27925">
            <a:spAutoFit/>
          </a:bodyPr>
          <a:lstStyle/>
          <a:p>
            <a:pPr indent="-230504" lvl="0" marL="243204" rtl="0" algn="l">
              <a:lnSpc>
                <a:spcPct val="100000"/>
              </a:lnSpc>
              <a:spcBef>
                <a:spcPts val="0"/>
              </a:spcBef>
              <a:spcAft>
                <a:spcPts val="0"/>
              </a:spcAft>
              <a:buSzPts val="1200"/>
              <a:buFont typeface="Times New Roman"/>
              <a:buAutoNum type="arabicPeriod" startAt="8"/>
            </a:pPr>
            <a:r>
              <a:rPr lang="en-US" sz="1200">
                <a:latin typeface="Times New Roman"/>
                <a:ea typeface="Times New Roman"/>
                <a:cs typeface="Times New Roman"/>
                <a:sym typeface="Times New Roman"/>
              </a:rPr>
              <a:t>Spinning</a:t>
            </a:r>
            <a:endParaRPr sz="1200">
              <a:latin typeface="Times New Roman"/>
              <a:ea typeface="Times New Roman"/>
              <a:cs typeface="Times New Roman"/>
              <a:sym typeface="Times New Roman"/>
            </a:endParaRPr>
          </a:p>
          <a:p>
            <a:pPr indent="-228600" lvl="0" marL="243840" marR="321310" rtl="0" algn="l">
              <a:lnSpc>
                <a:spcPct val="101699"/>
              </a:lnSpc>
              <a:spcBef>
                <a:spcPts val="95"/>
              </a:spcBef>
              <a:spcAft>
                <a:spcPts val="0"/>
              </a:spcAft>
              <a:buSzPts val="1200"/>
              <a:buFont typeface="Times New Roman"/>
              <a:buAutoNum type="arabicPeriod" startAt="8"/>
            </a:pPr>
            <a:r>
              <a:rPr lang="en-US" sz="1200">
                <a:latin typeface="Times New Roman"/>
                <a:ea typeface="Times New Roman"/>
                <a:cs typeface="Times New Roman"/>
                <a:sym typeface="Times New Roman"/>
              </a:rPr>
              <a:t>Eccentric turning</a:t>
            </a:r>
            <a:endParaRPr sz="1200">
              <a:latin typeface="Times New Roman"/>
              <a:ea typeface="Times New Roman"/>
              <a:cs typeface="Times New Roman"/>
              <a:sym typeface="Times New Roman"/>
            </a:endParaRPr>
          </a:p>
          <a:p>
            <a:pPr indent="-229234" lvl="0" marL="241934" rtl="0" algn="l">
              <a:lnSpc>
                <a:spcPct val="100000"/>
              </a:lnSpc>
              <a:spcBef>
                <a:spcPts val="165"/>
              </a:spcBef>
              <a:spcAft>
                <a:spcPts val="0"/>
              </a:spcAft>
              <a:buSzPts val="1200"/>
              <a:buFont typeface="Times New Roman"/>
              <a:buAutoNum type="arabicPeriod" startAt="8"/>
            </a:pPr>
            <a:r>
              <a:rPr lang="en-US" sz="1200">
                <a:latin typeface="Times New Roman"/>
                <a:ea typeface="Times New Roman"/>
                <a:cs typeface="Times New Roman"/>
                <a:sym typeface="Times New Roman"/>
              </a:rPr>
              <a:t>Drilling</a:t>
            </a:r>
            <a:endParaRPr sz="1200">
              <a:latin typeface="Times New Roman"/>
              <a:ea typeface="Times New Roman"/>
              <a:cs typeface="Times New Roman"/>
              <a:sym typeface="Times New Roman"/>
            </a:endParaRPr>
          </a:p>
          <a:p>
            <a:pPr indent="-229234" lvl="0" marL="241934" rtl="0" algn="l">
              <a:lnSpc>
                <a:spcPct val="100000"/>
              </a:lnSpc>
              <a:spcBef>
                <a:spcPts val="145"/>
              </a:spcBef>
              <a:spcAft>
                <a:spcPts val="0"/>
              </a:spcAft>
              <a:buSzPts val="1200"/>
              <a:buFont typeface="Times New Roman"/>
              <a:buAutoNum type="arabicPeriod" startAt="8"/>
            </a:pPr>
            <a:r>
              <a:rPr lang="en-US" sz="1200">
                <a:latin typeface="Times New Roman"/>
                <a:ea typeface="Times New Roman"/>
                <a:cs typeface="Times New Roman"/>
                <a:sym typeface="Times New Roman"/>
              </a:rPr>
              <a:t>Boring</a:t>
            </a:r>
            <a:endParaRPr sz="1200">
              <a:latin typeface="Times New Roman"/>
              <a:ea typeface="Times New Roman"/>
              <a:cs typeface="Times New Roman"/>
              <a:sym typeface="Times New Roman"/>
            </a:endParaRPr>
          </a:p>
          <a:p>
            <a:pPr indent="-229234" lvl="0" marL="241934" rtl="0" algn="l">
              <a:lnSpc>
                <a:spcPct val="100000"/>
              </a:lnSpc>
              <a:spcBef>
                <a:spcPts val="120"/>
              </a:spcBef>
              <a:spcAft>
                <a:spcPts val="0"/>
              </a:spcAft>
              <a:buSzPts val="1200"/>
              <a:buFont typeface="Times New Roman"/>
              <a:buAutoNum type="arabicPeriod" startAt="8"/>
            </a:pPr>
            <a:r>
              <a:rPr lang="en-US" sz="1200">
                <a:latin typeface="Times New Roman"/>
                <a:ea typeface="Times New Roman"/>
                <a:cs typeface="Times New Roman"/>
                <a:sym typeface="Times New Roman"/>
              </a:rPr>
              <a:t>Centering</a:t>
            </a:r>
            <a:endParaRPr sz="1200">
              <a:latin typeface="Times New Roman"/>
              <a:ea typeface="Times New Roman"/>
              <a:cs typeface="Times New Roman"/>
              <a:sym typeface="Times New Roman"/>
            </a:endParaRPr>
          </a:p>
          <a:p>
            <a:pPr indent="-229234" lvl="0" marL="241934" rtl="0" algn="l">
              <a:lnSpc>
                <a:spcPct val="100000"/>
              </a:lnSpc>
              <a:spcBef>
                <a:spcPts val="145"/>
              </a:spcBef>
              <a:spcAft>
                <a:spcPts val="0"/>
              </a:spcAft>
              <a:buSzPts val="1200"/>
              <a:buFont typeface="Times New Roman"/>
              <a:buAutoNum type="arabicPeriod" startAt="8"/>
            </a:pPr>
            <a:r>
              <a:rPr lang="en-US" sz="1200">
                <a:latin typeface="Times New Roman"/>
                <a:ea typeface="Times New Roman"/>
                <a:cs typeface="Times New Roman"/>
                <a:sym typeface="Times New Roman"/>
              </a:rPr>
              <a:t>Thread cutting</a:t>
            </a:r>
            <a:endParaRPr sz="1200">
              <a:latin typeface="Times New Roman"/>
              <a:ea typeface="Times New Roman"/>
              <a:cs typeface="Times New Roman"/>
              <a:sym typeface="Times New Roman"/>
            </a:endParaRPr>
          </a:p>
          <a:p>
            <a:pPr indent="-229234" lvl="0" marL="241934" rtl="0" algn="l">
              <a:lnSpc>
                <a:spcPct val="100000"/>
              </a:lnSpc>
              <a:spcBef>
                <a:spcPts val="70"/>
              </a:spcBef>
              <a:spcAft>
                <a:spcPts val="0"/>
              </a:spcAft>
              <a:buSzPts val="1200"/>
              <a:buFont typeface="Times New Roman"/>
              <a:buAutoNum type="arabicPeriod" startAt="8"/>
            </a:pPr>
            <a:r>
              <a:rPr lang="en-US" sz="1200">
                <a:latin typeface="Times New Roman"/>
                <a:ea typeface="Times New Roman"/>
                <a:cs typeface="Times New Roman"/>
                <a:sym typeface="Times New Roman"/>
              </a:rPr>
              <a:t>Taper turning</a:t>
            </a:r>
            <a:endParaRPr sz="1200">
              <a:latin typeface="Times New Roman"/>
              <a:ea typeface="Times New Roman"/>
              <a:cs typeface="Times New Roman"/>
              <a:sym typeface="Times New Roman"/>
            </a:endParaRPr>
          </a:p>
        </p:txBody>
      </p:sp>
      <p:sp>
        <p:nvSpPr>
          <p:cNvPr id="718" name="Google Shape;718;p60"/>
          <p:cNvSpPr txBox="1"/>
          <p:nvPr/>
        </p:nvSpPr>
        <p:spPr>
          <a:xfrm>
            <a:off x="1614998" y="5349650"/>
            <a:ext cx="7352488" cy="1194045"/>
          </a:xfrm>
          <a:prstGeom prst="rect">
            <a:avLst/>
          </a:prstGeom>
          <a:noFill/>
          <a:ln>
            <a:noFill/>
          </a:ln>
        </p:spPr>
        <p:txBody>
          <a:bodyPr anchorCtr="0" anchor="t" bIns="0" lIns="0" spcFirstLastPara="1" rIns="0" wrap="square" tIns="3175">
            <a:spAutoFit/>
          </a:bodyPr>
          <a:lstStyle/>
          <a:p>
            <a:pPr indent="-6350" lvl="0" marL="18415" marR="56514" rtl="0" algn="l">
              <a:lnSpc>
                <a:spcPct val="105000"/>
              </a:lnSpc>
              <a:spcBef>
                <a:spcPts val="0"/>
              </a:spcBef>
              <a:spcAft>
                <a:spcPts val="0"/>
              </a:spcAft>
              <a:buNone/>
            </a:pPr>
            <a:r>
              <a:rPr lang="en-US" sz="1200">
                <a:latin typeface="Times New Roman"/>
                <a:ea typeface="Times New Roman"/>
                <a:cs typeface="Times New Roman"/>
                <a:sym typeface="Times New Roman"/>
              </a:rPr>
              <a:t>For performing the various machining operations in a lathe, the job is being supported and driven by anyone of the following methods.</a:t>
            </a:r>
            <a:endParaRPr sz="1200">
              <a:latin typeface="Times New Roman"/>
              <a:ea typeface="Times New Roman"/>
              <a:cs typeface="Times New Roman"/>
              <a:sym typeface="Times New Roman"/>
            </a:endParaRPr>
          </a:p>
          <a:p>
            <a:pPr indent="-268605" lvl="0" marL="500380" marR="5080" rtl="0" algn="l">
              <a:lnSpc>
                <a:spcPct val="106700"/>
              </a:lnSpc>
              <a:spcBef>
                <a:spcPts val="50"/>
              </a:spcBef>
              <a:spcAft>
                <a:spcPts val="0"/>
              </a:spcAft>
              <a:buSzPts val="1200"/>
              <a:buFont typeface="Times New Roman"/>
              <a:buAutoNum type="arabicPeriod"/>
            </a:pPr>
            <a:r>
              <a:rPr lang="en-US" sz="1200">
                <a:latin typeface="Times New Roman"/>
                <a:ea typeface="Times New Roman"/>
                <a:cs typeface="Times New Roman"/>
                <a:sym typeface="Times New Roman"/>
              </a:rPr>
              <a:t>Job is held and driven by chuck with the other end supported on the tail stock centre.</a:t>
            </a:r>
            <a:endParaRPr sz="1200">
              <a:latin typeface="Times New Roman"/>
              <a:ea typeface="Times New Roman"/>
              <a:cs typeface="Times New Roman"/>
              <a:sym typeface="Times New Roman"/>
            </a:endParaRPr>
          </a:p>
          <a:p>
            <a:pPr indent="-267969" lvl="0" marL="499744" rtl="0" algn="l">
              <a:lnSpc>
                <a:spcPct val="100000"/>
              </a:lnSpc>
              <a:spcBef>
                <a:spcPts val="130"/>
              </a:spcBef>
              <a:spcAft>
                <a:spcPts val="0"/>
              </a:spcAft>
              <a:buSzPts val="1200"/>
              <a:buFont typeface="Times New Roman"/>
              <a:buAutoNum type="arabicPeriod"/>
            </a:pPr>
            <a:r>
              <a:rPr lang="en-US" sz="1200">
                <a:latin typeface="Times New Roman"/>
                <a:ea typeface="Times New Roman"/>
                <a:cs typeface="Times New Roman"/>
                <a:sym typeface="Times New Roman"/>
              </a:rPr>
              <a:t>Job is held between centers and driven by carriers and catch plates.</a:t>
            </a:r>
            <a:endParaRPr sz="1200">
              <a:latin typeface="Times New Roman"/>
              <a:ea typeface="Times New Roman"/>
              <a:cs typeface="Times New Roman"/>
              <a:sym typeface="Times New Roman"/>
            </a:endParaRPr>
          </a:p>
          <a:p>
            <a:pPr indent="-268605" lvl="0" marL="500380" marR="118745" rtl="0" algn="l">
              <a:lnSpc>
                <a:spcPct val="106700"/>
              </a:lnSpc>
              <a:spcBef>
                <a:spcPts val="25"/>
              </a:spcBef>
              <a:spcAft>
                <a:spcPts val="0"/>
              </a:spcAft>
              <a:buSzPts val="1200"/>
              <a:buFont typeface="Times New Roman"/>
              <a:buAutoNum type="arabicPeriod"/>
            </a:pPr>
            <a:r>
              <a:rPr lang="en-US" sz="1200">
                <a:latin typeface="Times New Roman"/>
                <a:ea typeface="Times New Roman"/>
                <a:cs typeface="Times New Roman"/>
                <a:sym typeface="Times New Roman"/>
              </a:rPr>
              <a:t>Job is held on a mandrel, which is supported between centers and driven by carriers and catch plates.</a:t>
            </a:r>
            <a:endParaRPr sz="1200">
              <a:latin typeface="Times New Roman"/>
              <a:ea typeface="Times New Roman"/>
              <a:cs typeface="Times New Roman"/>
              <a:sym typeface="Times New Roman"/>
            </a:endParaRPr>
          </a:p>
          <a:p>
            <a:pPr indent="-267969" lvl="0" marL="499744" rtl="0" algn="l">
              <a:lnSpc>
                <a:spcPct val="100000"/>
              </a:lnSpc>
              <a:spcBef>
                <a:spcPts val="145"/>
              </a:spcBef>
              <a:spcAft>
                <a:spcPts val="0"/>
              </a:spcAft>
              <a:buSzPts val="1200"/>
              <a:buFont typeface="Times New Roman"/>
              <a:buAutoNum type="arabicPeriod"/>
            </a:pPr>
            <a:r>
              <a:rPr lang="en-US" sz="1200">
                <a:latin typeface="Times New Roman"/>
                <a:ea typeface="Times New Roman"/>
                <a:cs typeface="Times New Roman"/>
                <a:sym typeface="Times New Roman"/>
              </a:rPr>
              <a:t>Job is held and driven by a chuck or a faceplate or an angle plate</a:t>
            </a:r>
            <a:endParaRPr sz="1200">
              <a:latin typeface="Times New Roman"/>
              <a:ea typeface="Times New Roman"/>
              <a:cs typeface="Times New Roman"/>
              <a:sym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22" name="Shape 722"/>
        <p:cNvGrpSpPr/>
        <p:nvPr/>
      </p:nvGrpSpPr>
      <p:grpSpPr>
        <a:xfrm>
          <a:off x="0" y="0"/>
          <a:ext cx="0" cy="0"/>
          <a:chOff x="0" y="0"/>
          <a:chExt cx="0" cy="0"/>
        </a:xfrm>
      </p:grpSpPr>
      <p:pic>
        <p:nvPicPr>
          <p:cNvPr id="723" name="Google Shape;723;p61"/>
          <p:cNvPicPr preferRelativeResize="0"/>
          <p:nvPr/>
        </p:nvPicPr>
        <p:blipFill rotWithShape="1">
          <a:blip r:embed="rId3">
            <a:alphaModFix/>
          </a:blip>
          <a:srcRect b="0" l="0" r="0" t="0"/>
          <a:stretch/>
        </p:blipFill>
        <p:spPr>
          <a:xfrm>
            <a:off x="1292587" y="1315288"/>
            <a:ext cx="7632728" cy="1362726"/>
          </a:xfrm>
          <a:prstGeom prst="rect">
            <a:avLst/>
          </a:prstGeom>
          <a:noFill/>
          <a:ln>
            <a:noFill/>
          </a:ln>
        </p:spPr>
      </p:pic>
      <p:pic>
        <p:nvPicPr>
          <p:cNvPr id="724" name="Google Shape;724;p61"/>
          <p:cNvPicPr preferRelativeResize="0"/>
          <p:nvPr/>
        </p:nvPicPr>
        <p:blipFill rotWithShape="1">
          <a:blip r:embed="rId4">
            <a:alphaModFix/>
          </a:blip>
          <a:srcRect b="0" l="0" r="0" t="0"/>
          <a:stretch/>
        </p:blipFill>
        <p:spPr>
          <a:xfrm>
            <a:off x="4144896" y="3688199"/>
            <a:ext cx="1516636" cy="236105"/>
          </a:xfrm>
          <a:prstGeom prst="rect">
            <a:avLst/>
          </a:prstGeom>
          <a:noFill/>
          <a:ln>
            <a:noFill/>
          </a:ln>
        </p:spPr>
      </p:pic>
      <p:sp>
        <p:nvSpPr>
          <p:cNvPr id="725" name="Google Shape;725;p61"/>
          <p:cNvSpPr txBox="1"/>
          <p:nvPr/>
        </p:nvSpPr>
        <p:spPr>
          <a:xfrm>
            <a:off x="1623633" y="798966"/>
            <a:ext cx="7780657" cy="404983"/>
          </a:xfrm>
          <a:prstGeom prst="rect">
            <a:avLst/>
          </a:prstGeom>
          <a:noFill/>
          <a:ln>
            <a:noFill/>
          </a:ln>
        </p:spPr>
        <p:txBody>
          <a:bodyPr anchorCtr="0" anchor="t" bIns="0" lIns="0" spcFirstLastPara="1" rIns="0" wrap="square" tIns="13325">
            <a:spAutoFit/>
          </a:bodyPr>
          <a:lstStyle/>
          <a:p>
            <a:pPr indent="182880" lvl="0" marL="12700" marR="5080" rtl="0" algn="just">
              <a:lnSpc>
                <a:spcPct val="106200"/>
              </a:lnSpc>
              <a:spcBef>
                <a:spcPts val="0"/>
              </a:spcBef>
              <a:spcAft>
                <a:spcPts val="0"/>
              </a:spcAft>
              <a:buNone/>
            </a:pPr>
            <a:r>
              <a:rPr lang="en-US" sz="1200">
                <a:latin typeface="Times New Roman"/>
                <a:ea typeface="Times New Roman"/>
                <a:cs typeface="Times New Roman"/>
                <a:sym typeface="Times New Roman"/>
              </a:rPr>
              <a:t>The above methods for holding the job can be classified under two headings namely job held between centers and job held by a chuck or any other fixture. The various important lathe operations are depicted through figure 6.</a:t>
            </a:r>
            <a:endParaRPr sz="1200">
              <a:latin typeface="Times New Roman"/>
              <a:ea typeface="Times New Roman"/>
              <a:cs typeface="Times New Roman"/>
              <a:sym typeface="Times New Roman"/>
            </a:endParaRPr>
          </a:p>
        </p:txBody>
      </p:sp>
      <p:sp>
        <p:nvSpPr>
          <p:cNvPr id="726" name="Google Shape;726;p61"/>
          <p:cNvSpPr txBox="1"/>
          <p:nvPr/>
        </p:nvSpPr>
        <p:spPr>
          <a:xfrm>
            <a:off x="1278943" y="2694582"/>
            <a:ext cx="8128040" cy="1103251"/>
          </a:xfrm>
          <a:prstGeom prst="rect">
            <a:avLst/>
          </a:prstGeom>
          <a:noFill/>
          <a:ln>
            <a:noFill/>
          </a:ln>
        </p:spPr>
        <p:txBody>
          <a:bodyPr anchorCtr="0" anchor="t" bIns="0" lIns="0" spcFirstLastPara="1" rIns="0" wrap="square" tIns="45700">
            <a:spAutoFit/>
          </a:bodyPr>
          <a:lstStyle/>
          <a:p>
            <a:pPr indent="0" lvl="0" marL="1628139" rtl="0" algn="just">
              <a:lnSpc>
                <a:spcPct val="100000"/>
              </a:lnSpc>
              <a:spcBef>
                <a:spcPts val="0"/>
              </a:spcBef>
              <a:spcAft>
                <a:spcPts val="0"/>
              </a:spcAft>
              <a:buNone/>
            </a:pPr>
            <a:r>
              <a:rPr lang="en-US" sz="1150">
                <a:latin typeface="Times New Roman"/>
                <a:ea typeface="Times New Roman"/>
                <a:cs typeface="Times New Roman"/>
                <a:sym typeface="Times New Roman"/>
              </a:rPr>
              <a:t>Figure 8: Various lathe operations</a:t>
            </a:r>
            <a:endParaRPr sz="1150">
              <a:latin typeface="Times New Roman"/>
              <a:ea typeface="Times New Roman"/>
              <a:cs typeface="Times New Roman"/>
              <a:sym typeface="Times New Roman"/>
            </a:endParaRPr>
          </a:p>
          <a:p>
            <a:pPr indent="0" lvl="0" marL="238125" rtl="0" algn="just">
              <a:lnSpc>
                <a:spcPct val="100000"/>
              </a:lnSpc>
              <a:spcBef>
                <a:spcPts val="275"/>
              </a:spcBef>
              <a:spcAft>
                <a:spcPts val="0"/>
              </a:spcAft>
              <a:buNone/>
            </a:pPr>
            <a:r>
              <a:rPr b="1" lang="en-US" sz="1200">
                <a:latin typeface="Times New Roman"/>
                <a:ea typeface="Times New Roman"/>
                <a:cs typeface="Times New Roman"/>
                <a:sym typeface="Times New Roman"/>
              </a:rPr>
              <a:t>Taper Turning</a:t>
            </a:r>
            <a:endParaRPr sz="1200">
              <a:latin typeface="Times New Roman"/>
              <a:ea typeface="Times New Roman"/>
              <a:cs typeface="Times New Roman"/>
              <a:sym typeface="Times New Roman"/>
            </a:endParaRPr>
          </a:p>
          <a:p>
            <a:pPr indent="8890" lvl="0" marL="12700" marR="5080" rtl="0" algn="just">
              <a:lnSpc>
                <a:spcPct val="106900"/>
              </a:lnSpc>
              <a:spcBef>
                <a:spcPts val="500"/>
              </a:spcBef>
              <a:spcAft>
                <a:spcPts val="0"/>
              </a:spcAft>
              <a:buNone/>
            </a:pPr>
            <a:r>
              <a:rPr lang="en-US" sz="1200">
                <a:latin typeface="Times New Roman"/>
                <a:ea typeface="Times New Roman"/>
                <a:cs typeface="Times New Roman"/>
                <a:sym typeface="Times New Roman"/>
              </a:rPr>
              <a:t>A taper is defined as a uniform increase or decrease in diameter of a piece of work measured along its length. In a lathe machine, taper turning means to produce a conical surface by gradual reduction in diameter from a cylindrical job. The taper angle (α) for conical surface is given by;</a:t>
            </a:r>
            <a:endParaRPr sz="1200">
              <a:latin typeface="Times New Roman"/>
              <a:ea typeface="Times New Roman"/>
              <a:cs typeface="Times New Roman"/>
              <a:sym typeface="Times New Roman"/>
            </a:endParaRPr>
          </a:p>
        </p:txBody>
      </p:sp>
      <p:sp>
        <p:nvSpPr>
          <p:cNvPr id="727" name="Google Shape;727;p61"/>
          <p:cNvSpPr txBox="1"/>
          <p:nvPr/>
        </p:nvSpPr>
        <p:spPr>
          <a:xfrm>
            <a:off x="1278942" y="3965362"/>
            <a:ext cx="8125347" cy="2701958"/>
          </a:xfrm>
          <a:prstGeom prst="rect">
            <a:avLst/>
          </a:prstGeom>
          <a:noFill/>
          <a:ln>
            <a:noFill/>
          </a:ln>
        </p:spPr>
        <p:txBody>
          <a:bodyPr anchorCtr="0" anchor="t" bIns="0" lIns="0" spcFirstLastPara="1" rIns="0" wrap="square" tIns="12700">
            <a:spAutoFit/>
          </a:bodyPr>
          <a:lstStyle/>
          <a:p>
            <a:pPr indent="0" lvl="0" marL="563880" rtl="0" algn="l">
              <a:lnSpc>
                <a:spcPct val="100000"/>
              </a:lnSpc>
              <a:spcBef>
                <a:spcPts val="0"/>
              </a:spcBef>
              <a:spcAft>
                <a:spcPts val="0"/>
              </a:spcAft>
              <a:buNone/>
            </a:pPr>
            <a:r>
              <a:rPr lang="en-US" sz="1200">
                <a:latin typeface="Times New Roman"/>
                <a:ea typeface="Times New Roman"/>
                <a:cs typeface="Times New Roman"/>
                <a:sym typeface="Times New Roman"/>
              </a:rPr>
              <a:t>Where,</a:t>
            </a:r>
            <a:endParaRPr sz="1200">
              <a:latin typeface="Times New Roman"/>
              <a:ea typeface="Times New Roman"/>
              <a:cs typeface="Times New Roman"/>
              <a:sym typeface="Times New Roman"/>
            </a:endParaRPr>
          </a:p>
          <a:p>
            <a:pPr indent="-6350" lvl="0" marL="570230" marR="81280" rtl="0" algn="l">
              <a:lnSpc>
                <a:spcPct val="108300"/>
              </a:lnSpc>
              <a:spcBef>
                <a:spcPts val="840"/>
              </a:spcBef>
              <a:spcAft>
                <a:spcPts val="0"/>
              </a:spcAft>
              <a:buNone/>
            </a:pPr>
            <a:r>
              <a:rPr lang="en-US" sz="1200">
                <a:latin typeface="Times New Roman"/>
                <a:ea typeface="Times New Roman"/>
                <a:cs typeface="Times New Roman"/>
                <a:sym typeface="Times New Roman"/>
              </a:rPr>
              <a:t>D is diameter of the large end, d is the dia of the small end of the cylindrical job, l is the length of the taper of cylindrical job.</a:t>
            </a:r>
            <a:endParaRPr sz="1200">
              <a:latin typeface="Times New Roman"/>
              <a:ea typeface="Times New Roman"/>
              <a:cs typeface="Times New Roman"/>
              <a:sym typeface="Times New Roman"/>
            </a:endParaRPr>
          </a:p>
          <a:p>
            <a:pPr indent="182880" lvl="0" marL="12700" marR="5080" rtl="0" algn="just">
              <a:lnSpc>
                <a:spcPct val="106100"/>
              </a:lnSpc>
              <a:spcBef>
                <a:spcPts val="844"/>
              </a:spcBef>
              <a:spcAft>
                <a:spcPts val="0"/>
              </a:spcAft>
              <a:buNone/>
            </a:pPr>
            <a:r>
              <a:rPr lang="en-US" sz="1200">
                <a:latin typeface="Times New Roman"/>
                <a:ea typeface="Times New Roman"/>
                <a:cs typeface="Times New Roman"/>
                <a:sym typeface="Times New Roman"/>
              </a:rPr>
              <a:t>A taper is generally turned in a lathe by feeding the tool at an angle to the axis of rotation of the workpiece. The angle formed by the path of the tool with the axis of the workpiece should correspond to the half taper angle. A taper can be turned by anyone of the following methods:</a:t>
            </a:r>
            <a:endParaRPr sz="1200">
              <a:latin typeface="Times New Roman"/>
              <a:ea typeface="Times New Roman"/>
              <a:cs typeface="Times New Roman"/>
              <a:sym typeface="Times New Roman"/>
            </a:endParaRPr>
          </a:p>
          <a:p>
            <a:pPr indent="-227329" lvl="0" marL="697230" rtl="0" algn="l">
              <a:lnSpc>
                <a:spcPct val="100000"/>
              </a:lnSpc>
              <a:spcBef>
                <a:spcPts val="1035"/>
              </a:spcBef>
              <a:spcAft>
                <a:spcPts val="0"/>
              </a:spcAft>
              <a:buSzPts val="1200"/>
              <a:buFont typeface="Times New Roman"/>
              <a:buAutoNum type="arabicPeriod"/>
            </a:pPr>
            <a:r>
              <a:rPr lang="en-US" sz="1200">
                <a:latin typeface="Times New Roman"/>
                <a:ea typeface="Times New Roman"/>
                <a:cs typeface="Times New Roman"/>
                <a:sym typeface="Times New Roman"/>
              </a:rPr>
              <a:t>By swiveling the compound rest,</a:t>
            </a:r>
            <a:endParaRPr sz="1200">
              <a:latin typeface="Times New Roman"/>
              <a:ea typeface="Times New Roman"/>
              <a:cs typeface="Times New Roman"/>
              <a:sym typeface="Times New Roman"/>
            </a:endParaRPr>
          </a:p>
          <a:p>
            <a:pPr indent="-227329" lvl="0" marL="697230" rtl="0" algn="l">
              <a:lnSpc>
                <a:spcPct val="100000"/>
              </a:lnSpc>
              <a:spcBef>
                <a:spcPts val="130"/>
              </a:spcBef>
              <a:spcAft>
                <a:spcPts val="0"/>
              </a:spcAft>
              <a:buSzPts val="1200"/>
              <a:buFont typeface="Times New Roman"/>
              <a:buAutoNum type="arabicPeriod"/>
            </a:pPr>
            <a:r>
              <a:rPr lang="en-US" sz="1200">
                <a:latin typeface="Times New Roman"/>
                <a:ea typeface="Times New Roman"/>
                <a:cs typeface="Times New Roman"/>
                <a:sym typeface="Times New Roman"/>
              </a:rPr>
              <a:t>By setting over the tailstock centre,</a:t>
            </a:r>
            <a:endParaRPr sz="1200">
              <a:latin typeface="Times New Roman"/>
              <a:ea typeface="Times New Roman"/>
              <a:cs typeface="Times New Roman"/>
              <a:sym typeface="Times New Roman"/>
            </a:endParaRPr>
          </a:p>
          <a:p>
            <a:pPr indent="-227329" lvl="0" marL="697230" rtl="0" algn="l">
              <a:lnSpc>
                <a:spcPct val="100000"/>
              </a:lnSpc>
              <a:spcBef>
                <a:spcPts val="120"/>
              </a:spcBef>
              <a:spcAft>
                <a:spcPts val="0"/>
              </a:spcAft>
              <a:buSzPts val="1200"/>
              <a:buFont typeface="Times New Roman"/>
              <a:buAutoNum type="arabicPeriod"/>
            </a:pPr>
            <a:r>
              <a:rPr lang="en-US" sz="1200">
                <a:latin typeface="Times New Roman"/>
                <a:ea typeface="Times New Roman"/>
                <a:cs typeface="Times New Roman"/>
                <a:sym typeface="Times New Roman"/>
              </a:rPr>
              <a:t>By a broad nose form tool,</a:t>
            </a:r>
            <a:endParaRPr sz="1200">
              <a:latin typeface="Times New Roman"/>
              <a:ea typeface="Times New Roman"/>
              <a:cs typeface="Times New Roman"/>
              <a:sym typeface="Times New Roman"/>
            </a:endParaRPr>
          </a:p>
          <a:p>
            <a:pPr indent="-227329" lvl="0" marL="697230" rtl="0" algn="l">
              <a:lnSpc>
                <a:spcPct val="100000"/>
              </a:lnSpc>
              <a:spcBef>
                <a:spcPts val="155"/>
              </a:spcBef>
              <a:spcAft>
                <a:spcPts val="0"/>
              </a:spcAft>
              <a:buSzPts val="1200"/>
              <a:buFont typeface="Times New Roman"/>
              <a:buAutoNum type="arabicPeriod"/>
            </a:pPr>
            <a:r>
              <a:rPr lang="en-US" sz="1200">
                <a:latin typeface="Times New Roman"/>
                <a:ea typeface="Times New Roman"/>
                <a:cs typeface="Times New Roman"/>
                <a:sym typeface="Times New Roman"/>
              </a:rPr>
              <a:t>By a taper turning attachment,</a:t>
            </a:r>
            <a:endParaRPr sz="1200">
              <a:latin typeface="Times New Roman"/>
              <a:ea typeface="Times New Roman"/>
              <a:cs typeface="Times New Roman"/>
              <a:sym typeface="Times New Roman"/>
            </a:endParaRPr>
          </a:p>
          <a:p>
            <a:pPr indent="-227329" lvl="0" marL="697230" rtl="0" algn="l">
              <a:lnSpc>
                <a:spcPct val="100000"/>
              </a:lnSpc>
              <a:spcBef>
                <a:spcPts val="120"/>
              </a:spcBef>
              <a:spcAft>
                <a:spcPts val="0"/>
              </a:spcAft>
              <a:buSzPts val="1200"/>
              <a:buFont typeface="Times New Roman"/>
              <a:buAutoNum type="arabicPeriod"/>
            </a:pPr>
            <a:r>
              <a:rPr lang="en-US" sz="1200">
                <a:latin typeface="Times New Roman"/>
                <a:ea typeface="Times New Roman"/>
                <a:cs typeface="Times New Roman"/>
                <a:sym typeface="Times New Roman"/>
              </a:rPr>
              <a:t>By combining longitudinal and cross feed in a special lathe and</a:t>
            </a:r>
            <a:endParaRPr sz="1200">
              <a:latin typeface="Times New Roman"/>
              <a:ea typeface="Times New Roman"/>
              <a:cs typeface="Times New Roman"/>
              <a:sym typeface="Times New Roman"/>
            </a:endParaRPr>
          </a:p>
          <a:p>
            <a:pPr indent="-227329" lvl="0" marL="697230" rtl="0" algn="l">
              <a:lnSpc>
                <a:spcPct val="100000"/>
              </a:lnSpc>
              <a:spcBef>
                <a:spcPts val="120"/>
              </a:spcBef>
              <a:spcAft>
                <a:spcPts val="0"/>
              </a:spcAft>
              <a:buSzPts val="1200"/>
              <a:buFont typeface="Times New Roman"/>
              <a:buAutoNum type="arabicPeriod"/>
            </a:pPr>
            <a:r>
              <a:rPr lang="en-US" sz="1200">
                <a:latin typeface="Times New Roman"/>
                <a:ea typeface="Times New Roman"/>
                <a:cs typeface="Times New Roman"/>
                <a:sym typeface="Times New Roman"/>
              </a:rPr>
              <a:t>By using numerical control lathe</a:t>
            </a:r>
            <a:endParaRPr sz="1200">
              <a:latin typeface="Times New Roman"/>
              <a:ea typeface="Times New Roman"/>
              <a:cs typeface="Times New Roman"/>
              <a:sym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1" name="Shape 731"/>
        <p:cNvGrpSpPr/>
        <p:nvPr/>
      </p:nvGrpSpPr>
      <p:grpSpPr>
        <a:xfrm>
          <a:off x="0" y="0"/>
          <a:ext cx="0" cy="0"/>
          <a:chOff x="0" y="0"/>
          <a:chExt cx="0" cy="0"/>
        </a:xfrm>
      </p:grpSpPr>
      <p:pic>
        <p:nvPicPr>
          <p:cNvPr id="732" name="Google Shape;732;p62"/>
          <p:cNvPicPr preferRelativeResize="0"/>
          <p:nvPr/>
        </p:nvPicPr>
        <p:blipFill rotWithShape="1">
          <a:blip r:embed="rId3">
            <a:alphaModFix/>
          </a:blip>
          <a:srcRect b="0" l="0" r="0" t="0"/>
          <a:stretch/>
        </p:blipFill>
        <p:spPr>
          <a:xfrm>
            <a:off x="2376206" y="1631173"/>
            <a:ext cx="4638234" cy="1178369"/>
          </a:xfrm>
          <a:prstGeom prst="rect">
            <a:avLst/>
          </a:prstGeom>
          <a:noFill/>
          <a:ln>
            <a:noFill/>
          </a:ln>
        </p:spPr>
      </p:pic>
      <p:pic>
        <p:nvPicPr>
          <p:cNvPr id="733" name="Google Shape;733;p62"/>
          <p:cNvPicPr preferRelativeResize="0"/>
          <p:nvPr/>
        </p:nvPicPr>
        <p:blipFill rotWithShape="1">
          <a:blip r:embed="rId4">
            <a:alphaModFix/>
          </a:blip>
          <a:srcRect b="0" l="0" r="0" t="0"/>
          <a:stretch/>
        </p:blipFill>
        <p:spPr>
          <a:xfrm>
            <a:off x="1342137" y="4738274"/>
            <a:ext cx="7132927" cy="1693704"/>
          </a:xfrm>
          <a:prstGeom prst="rect">
            <a:avLst/>
          </a:prstGeom>
          <a:noFill/>
          <a:ln>
            <a:noFill/>
          </a:ln>
        </p:spPr>
      </p:pic>
      <p:sp>
        <p:nvSpPr>
          <p:cNvPr id="734" name="Google Shape;734;p62"/>
          <p:cNvSpPr txBox="1"/>
          <p:nvPr/>
        </p:nvSpPr>
        <p:spPr>
          <a:xfrm>
            <a:off x="1278943" y="783873"/>
            <a:ext cx="8135221" cy="798937"/>
          </a:xfrm>
          <a:prstGeom prst="rect">
            <a:avLst/>
          </a:prstGeom>
          <a:noFill/>
          <a:ln>
            <a:noFill/>
          </a:ln>
        </p:spPr>
        <p:txBody>
          <a:bodyPr anchorCtr="0" anchor="t" bIns="0" lIns="0" spcFirstLastPara="1" rIns="0" wrap="square" tIns="12700">
            <a:spAutoFit/>
          </a:bodyPr>
          <a:lstStyle/>
          <a:p>
            <a:pPr indent="0" lvl="0" marL="12700" rtl="0" algn="just">
              <a:lnSpc>
                <a:spcPct val="100000"/>
              </a:lnSpc>
              <a:spcBef>
                <a:spcPts val="0"/>
              </a:spcBef>
              <a:spcAft>
                <a:spcPts val="0"/>
              </a:spcAft>
              <a:buNone/>
            </a:pPr>
            <a:r>
              <a:rPr i="1" lang="en-US" sz="1150">
                <a:latin typeface="Times New Roman"/>
                <a:ea typeface="Times New Roman"/>
                <a:cs typeface="Times New Roman"/>
                <a:sym typeface="Times New Roman"/>
              </a:rPr>
              <a:t>Taper </a:t>
            </a:r>
            <a:r>
              <a:rPr i="1" lang="en-US" sz="1200">
                <a:latin typeface="Times New Roman"/>
                <a:ea typeface="Times New Roman"/>
                <a:cs typeface="Times New Roman"/>
                <a:sym typeface="Times New Roman"/>
              </a:rPr>
              <a:t>Turning </a:t>
            </a:r>
            <a:r>
              <a:rPr i="1" lang="en-US" sz="1150">
                <a:latin typeface="Times New Roman"/>
                <a:ea typeface="Times New Roman"/>
                <a:cs typeface="Times New Roman"/>
                <a:sym typeface="Times New Roman"/>
              </a:rPr>
              <a:t>by Swivelling the Compound Rest</a:t>
            </a:r>
            <a:endParaRPr sz="1150">
              <a:latin typeface="Times New Roman"/>
              <a:ea typeface="Times New Roman"/>
              <a:cs typeface="Times New Roman"/>
              <a:sym typeface="Times New Roman"/>
            </a:endParaRPr>
          </a:p>
          <a:p>
            <a:pPr indent="8890" lvl="0" marL="12700" marR="5080" rtl="0" algn="just">
              <a:lnSpc>
                <a:spcPct val="141700"/>
              </a:lnSpc>
              <a:spcBef>
                <a:spcPts val="585"/>
              </a:spcBef>
              <a:spcAft>
                <a:spcPts val="0"/>
              </a:spcAft>
              <a:buNone/>
            </a:pPr>
            <a:r>
              <a:rPr lang="en-US" sz="1200">
                <a:latin typeface="Times New Roman"/>
                <a:ea typeface="Times New Roman"/>
                <a:cs typeface="Times New Roman"/>
                <a:sym typeface="Times New Roman"/>
              </a:rPr>
              <a:t>This method uses the principle of turning taper by rotating the workpiece on the lathe axis and feeding the tool at an angle to the axis of rotation of the workpiece. The tool is mounted on the compound rest which is attached to a circular base, graduated in degrees.</a:t>
            </a:r>
            <a:endParaRPr sz="1200">
              <a:latin typeface="Times New Roman"/>
              <a:ea typeface="Times New Roman"/>
              <a:cs typeface="Times New Roman"/>
              <a:sym typeface="Times New Roman"/>
            </a:endParaRPr>
          </a:p>
        </p:txBody>
      </p:sp>
      <p:sp>
        <p:nvSpPr>
          <p:cNvPr id="735" name="Google Shape;735;p62"/>
          <p:cNvSpPr txBox="1"/>
          <p:nvPr/>
        </p:nvSpPr>
        <p:spPr>
          <a:xfrm>
            <a:off x="1278942" y="2874500"/>
            <a:ext cx="8132528" cy="1969129"/>
          </a:xfrm>
          <a:prstGeom prst="rect">
            <a:avLst/>
          </a:prstGeom>
          <a:noFill/>
          <a:ln>
            <a:noFill/>
          </a:ln>
        </p:spPr>
        <p:txBody>
          <a:bodyPr anchorCtr="0" anchor="t" bIns="0" lIns="0" spcFirstLastPara="1" rIns="0" wrap="square" tIns="12700">
            <a:spAutoFit/>
          </a:bodyPr>
          <a:lstStyle/>
          <a:p>
            <a:pPr indent="0" lvl="0" marL="1170940" rtl="0" algn="just">
              <a:lnSpc>
                <a:spcPct val="100000"/>
              </a:lnSpc>
              <a:spcBef>
                <a:spcPts val="0"/>
              </a:spcBef>
              <a:spcAft>
                <a:spcPts val="0"/>
              </a:spcAft>
              <a:buNone/>
            </a:pPr>
            <a:r>
              <a:rPr lang="en-US" sz="1150">
                <a:latin typeface="Times New Roman"/>
                <a:ea typeface="Times New Roman"/>
                <a:cs typeface="Times New Roman"/>
                <a:sym typeface="Times New Roman"/>
              </a:rPr>
              <a:t>Figure 9: Taper turning by swiveling compound rest</a:t>
            </a:r>
            <a:endParaRPr sz="1150">
              <a:latin typeface="Times New Roman"/>
              <a:ea typeface="Times New Roman"/>
              <a:cs typeface="Times New Roman"/>
              <a:sym typeface="Times New Roman"/>
            </a:endParaRPr>
          </a:p>
          <a:p>
            <a:pPr indent="8890" lvl="0" marL="12700" marR="5080" rtl="0" algn="just">
              <a:lnSpc>
                <a:spcPct val="142600"/>
              </a:lnSpc>
              <a:spcBef>
                <a:spcPts val="440"/>
              </a:spcBef>
              <a:spcAft>
                <a:spcPts val="0"/>
              </a:spcAft>
              <a:buNone/>
            </a:pPr>
            <a:r>
              <a:rPr lang="en-US" sz="1200">
                <a:latin typeface="Times New Roman"/>
                <a:ea typeface="Times New Roman"/>
                <a:cs typeface="Times New Roman"/>
                <a:sym typeface="Times New Roman"/>
              </a:rPr>
              <a:t>The compound rest can easily be swiveled or rotated and clamped at any desired angle as shown in Fig. 7. Once the compound rest is set at the desired half taper angle, rotation of the compound slide screw will cause the tool to be fed at that angle and generate a corresponding taper. This method is limited to turn a short but steep taper because of the limited movement of the cross-slide. The positioning or setting of the compound rest is accomplished by swiveling the rest at the half taper angle, if this is already known. If the diameter of the small and large end and length of taper are known, the half taper angle can be calculated</a:t>
            </a:r>
            <a:endParaRPr sz="1200">
              <a:latin typeface="Times New Roman"/>
              <a:ea typeface="Times New Roman"/>
              <a:cs typeface="Times New Roman"/>
              <a:sym typeface="Times New Roman"/>
            </a:endParaRPr>
          </a:p>
          <a:p>
            <a:pPr indent="0" lvl="0" marL="0" rtl="0" algn="l">
              <a:lnSpc>
                <a:spcPct val="100000"/>
              </a:lnSpc>
              <a:spcBef>
                <a:spcPts val="275"/>
              </a:spcBef>
              <a:spcAft>
                <a:spcPts val="0"/>
              </a:spcAft>
              <a:buNone/>
            </a:pPr>
            <a:r>
              <a:t/>
            </a:r>
            <a:endParaRPr sz="1200">
              <a:latin typeface="Times New Roman"/>
              <a:ea typeface="Times New Roman"/>
              <a:cs typeface="Times New Roman"/>
              <a:sym typeface="Times New Roman"/>
            </a:endParaRPr>
          </a:p>
          <a:p>
            <a:pPr indent="0" lvl="0" marL="570230" rtl="0" algn="l">
              <a:lnSpc>
                <a:spcPct val="100000"/>
              </a:lnSpc>
              <a:spcBef>
                <a:spcPts val="0"/>
              </a:spcBef>
              <a:spcAft>
                <a:spcPts val="0"/>
              </a:spcAft>
              <a:buNone/>
            </a:pPr>
            <a:r>
              <a:rPr b="1" lang="en-US" sz="1200">
                <a:latin typeface="Times New Roman"/>
                <a:ea typeface="Times New Roman"/>
                <a:cs typeface="Times New Roman"/>
                <a:sym typeface="Times New Roman"/>
              </a:rPr>
              <a:t>Thread </a:t>
            </a:r>
            <a:r>
              <a:rPr b="1" lang="en-US" sz="1150">
                <a:latin typeface="Times New Roman"/>
                <a:ea typeface="Times New Roman"/>
                <a:cs typeface="Times New Roman"/>
                <a:sym typeface="Times New Roman"/>
              </a:rPr>
              <a:t>Cutting</a:t>
            </a:r>
            <a:endParaRPr sz="1150">
              <a:latin typeface="Times New Roman"/>
              <a:ea typeface="Times New Roman"/>
              <a:cs typeface="Times New Roman"/>
              <a:sym typeface="Times New Roman"/>
            </a:endParaRPr>
          </a:p>
        </p:txBody>
      </p:sp>
      <p:sp>
        <p:nvSpPr>
          <p:cNvPr id="736" name="Google Shape;736;p62"/>
          <p:cNvSpPr txBox="1"/>
          <p:nvPr/>
        </p:nvSpPr>
        <p:spPr>
          <a:xfrm>
            <a:off x="3898569" y="6437637"/>
            <a:ext cx="2177650" cy="189796"/>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50">
                <a:latin typeface="Times New Roman"/>
                <a:ea typeface="Times New Roman"/>
                <a:cs typeface="Times New Roman"/>
                <a:sym typeface="Times New Roman"/>
              </a:rPr>
              <a:t>Figure 10: Thread Cutting</a:t>
            </a:r>
            <a:endParaRPr sz="1150">
              <a:latin typeface="Times New Roman"/>
              <a:ea typeface="Times New Roman"/>
              <a:cs typeface="Times New Roman"/>
              <a:sym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40" name="Shape 740"/>
        <p:cNvGrpSpPr/>
        <p:nvPr/>
      </p:nvGrpSpPr>
      <p:grpSpPr>
        <a:xfrm>
          <a:off x="0" y="0"/>
          <a:ext cx="0" cy="0"/>
          <a:chOff x="0" y="0"/>
          <a:chExt cx="0" cy="0"/>
        </a:xfrm>
      </p:grpSpPr>
      <p:pic>
        <p:nvPicPr>
          <p:cNvPr id="741" name="Google Shape;741;p63"/>
          <p:cNvPicPr preferRelativeResize="0"/>
          <p:nvPr/>
        </p:nvPicPr>
        <p:blipFill rotWithShape="1">
          <a:blip r:embed="rId3">
            <a:alphaModFix/>
          </a:blip>
          <a:srcRect b="0" l="0" r="0" t="0"/>
          <a:stretch/>
        </p:blipFill>
        <p:spPr>
          <a:xfrm>
            <a:off x="2676732" y="2455468"/>
            <a:ext cx="5659378" cy="260901"/>
          </a:xfrm>
          <a:prstGeom prst="rect">
            <a:avLst/>
          </a:prstGeom>
          <a:noFill/>
          <a:ln>
            <a:noFill/>
          </a:ln>
        </p:spPr>
      </p:pic>
      <p:pic>
        <p:nvPicPr>
          <p:cNvPr id="742" name="Google Shape;742;p63"/>
          <p:cNvPicPr preferRelativeResize="0"/>
          <p:nvPr/>
        </p:nvPicPr>
        <p:blipFill rotWithShape="1">
          <a:blip r:embed="rId4">
            <a:alphaModFix/>
          </a:blip>
          <a:srcRect b="0" l="0" r="0" t="0"/>
          <a:stretch/>
        </p:blipFill>
        <p:spPr>
          <a:xfrm>
            <a:off x="1652358" y="3469344"/>
            <a:ext cx="7708127" cy="1705563"/>
          </a:xfrm>
          <a:prstGeom prst="rect">
            <a:avLst/>
          </a:prstGeom>
          <a:noFill/>
          <a:ln>
            <a:noFill/>
          </a:ln>
        </p:spPr>
      </p:pic>
      <p:sp>
        <p:nvSpPr>
          <p:cNvPr id="743" name="Google Shape;743;p63"/>
          <p:cNvSpPr txBox="1"/>
          <p:nvPr/>
        </p:nvSpPr>
        <p:spPr>
          <a:xfrm>
            <a:off x="1270308" y="797889"/>
            <a:ext cx="8132528" cy="1403333"/>
          </a:xfrm>
          <a:prstGeom prst="rect">
            <a:avLst/>
          </a:prstGeom>
          <a:noFill/>
          <a:ln>
            <a:noFill/>
          </a:ln>
        </p:spPr>
        <p:txBody>
          <a:bodyPr anchorCtr="0" anchor="t" bIns="0" lIns="0" spcFirstLastPara="1" rIns="0" wrap="square" tIns="13325">
            <a:spAutoFit/>
          </a:bodyPr>
          <a:lstStyle/>
          <a:p>
            <a:pPr indent="-6350" lvl="0" marL="18415" marR="5080" rtl="0" algn="just">
              <a:lnSpc>
                <a:spcPct val="107000"/>
              </a:lnSpc>
              <a:spcBef>
                <a:spcPts val="0"/>
              </a:spcBef>
              <a:spcAft>
                <a:spcPts val="0"/>
              </a:spcAft>
              <a:buNone/>
            </a:pPr>
            <a:r>
              <a:rPr lang="en-US" sz="1200">
                <a:latin typeface="Times New Roman"/>
                <a:ea typeface="Times New Roman"/>
                <a:cs typeface="Times New Roman"/>
                <a:sym typeface="Times New Roman"/>
              </a:rPr>
              <a:t>Figure 8 shows the setup of thread cutting on a lathe. Thread of any pitch, shape and size can be cut on a lathe using single point cutting tool. Thread cutting is operation of producing a helical groove on spindle shape such as V, square or power threads on a cylindrical surface. The job is held in between centres or in a chuck and the cutting tool is held on tool post. The cutting tool must travel a distance equal to the pitch (in mm) as the work piece completes a revolution. The definite relative rotary and linear motion between job and cutting tool is achieved by locking or engaging a carriage motion with lead screw and nut mechanism and fixing a gear ratio between head stock spindle and lead screw. To make or cut threads, the cutting tool is brought to the start of job and a small depth of cut is given to cutting tool using cross slide. The equation for thread cutting calculation is given by;</a:t>
            </a:r>
            <a:endParaRPr sz="1200">
              <a:latin typeface="Times New Roman"/>
              <a:ea typeface="Times New Roman"/>
              <a:cs typeface="Times New Roman"/>
              <a:sym typeface="Times New Roman"/>
            </a:endParaRPr>
          </a:p>
        </p:txBody>
      </p:sp>
      <p:sp>
        <p:nvSpPr>
          <p:cNvPr id="744" name="Google Shape;744;p63"/>
          <p:cNvSpPr txBox="1"/>
          <p:nvPr/>
        </p:nvSpPr>
        <p:spPr>
          <a:xfrm>
            <a:off x="1270308" y="2794522"/>
            <a:ext cx="8134323" cy="928203"/>
          </a:xfrm>
          <a:prstGeom prst="rect">
            <a:avLst/>
          </a:prstGeom>
          <a:noFill/>
          <a:ln>
            <a:noFill/>
          </a:ln>
        </p:spPr>
        <p:txBody>
          <a:bodyPr anchorCtr="0" anchor="t" bIns="0" lIns="0" spcFirstLastPara="1" rIns="0" wrap="square" tIns="85725">
            <a:spAutoFit/>
          </a:bodyPr>
          <a:lstStyle/>
          <a:p>
            <a:pPr indent="0" lvl="0" marL="238125" rtl="0" algn="l">
              <a:lnSpc>
                <a:spcPct val="100000"/>
              </a:lnSpc>
              <a:spcBef>
                <a:spcPts val="0"/>
              </a:spcBef>
              <a:spcAft>
                <a:spcPts val="0"/>
              </a:spcAft>
              <a:buNone/>
            </a:pPr>
            <a:r>
              <a:rPr b="1" lang="en-US" sz="1200">
                <a:latin typeface="Times New Roman"/>
                <a:ea typeface="Times New Roman"/>
                <a:cs typeface="Times New Roman"/>
                <a:sym typeface="Times New Roman"/>
              </a:rPr>
              <a:t>DRILLING ON A LATHE</a:t>
            </a:r>
            <a:endParaRPr sz="1200">
              <a:latin typeface="Times New Roman"/>
              <a:ea typeface="Times New Roman"/>
              <a:cs typeface="Times New Roman"/>
              <a:sym typeface="Times New Roman"/>
            </a:endParaRPr>
          </a:p>
          <a:p>
            <a:pPr indent="-6350" lvl="0" marL="18415" marR="5080" rtl="0" algn="just">
              <a:lnSpc>
                <a:spcPct val="107100"/>
              </a:lnSpc>
              <a:spcBef>
                <a:spcPts val="475"/>
              </a:spcBef>
              <a:spcAft>
                <a:spcPts val="0"/>
              </a:spcAft>
              <a:buNone/>
            </a:pPr>
            <a:r>
              <a:rPr lang="en-US" sz="1200">
                <a:latin typeface="Times New Roman"/>
                <a:ea typeface="Times New Roman"/>
                <a:cs typeface="Times New Roman"/>
                <a:sym typeface="Times New Roman"/>
              </a:rPr>
              <a:t>For producing holes in jobs on lathe, the job is held in a chuck or on a face plate. The drill is held in the position of tailstock and which is brought nearer the job by moving the tailstock along the guide ways, the thus drill is fed against the rotating job as shown in Fig. 2l.l5.</a:t>
            </a:r>
            <a:endParaRPr sz="1200">
              <a:latin typeface="Times New Roman"/>
              <a:ea typeface="Times New Roman"/>
              <a:cs typeface="Times New Roman"/>
              <a:sym typeface="Times New Roman"/>
            </a:endParaRPr>
          </a:p>
        </p:txBody>
      </p:sp>
      <p:sp>
        <p:nvSpPr>
          <p:cNvPr id="745" name="Google Shape;745;p63"/>
          <p:cNvSpPr txBox="1"/>
          <p:nvPr/>
        </p:nvSpPr>
        <p:spPr>
          <a:xfrm>
            <a:off x="1270308" y="5186093"/>
            <a:ext cx="8138812" cy="1690719"/>
          </a:xfrm>
          <a:prstGeom prst="rect">
            <a:avLst/>
          </a:prstGeom>
          <a:noFill/>
          <a:ln>
            <a:noFill/>
          </a:ln>
        </p:spPr>
        <p:txBody>
          <a:bodyPr anchorCtr="0" anchor="t" bIns="0" lIns="0" spcFirstLastPara="1" rIns="0" wrap="square" tIns="45700">
            <a:spAutoFit/>
          </a:bodyPr>
          <a:lstStyle/>
          <a:p>
            <a:pPr indent="0" lvl="0" marL="1833245" rtl="0" algn="l">
              <a:lnSpc>
                <a:spcPct val="100000"/>
              </a:lnSpc>
              <a:spcBef>
                <a:spcPts val="0"/>
              </a:spcBef>
              <a:spcAft>
                <a:spcPts val="0"/>
              </a:spcAft>
              <a:buNone/>
            </a:pPr>
            <a:r>
              <a:rPr lang="en-US" sz="1150">
                <a:latin typeface="Times New Roman"/>
                <a:ea typeface="Times New Roman"/>
                <a:cs typeface="Times New Roman"/>
                <a:sym typeface="Times New Roman"/>
              </a:rPr>
              <a:t>Figure 11: Drilling on lathe</a:t>
            </a:r>
            <a:endParaRPr sz="1150">
              <a:latin typeface="Times New Roman"/>
              <a:ea typeface="Times New Roman"/>
              <a:cs typeface="Times New Roman"/>
              <a:sym typeface="Times New Roman"/>
            </a:endParaRPr>
          </a:p>
          <a:p>
            <a:pPr indent="0" lvl="0" marL="247015" rtl="0" algn="l">
              <a:lnSpc>
                <a:spcPct val="100000"/>
              </a:lnSpc>
              <a:spcBef>
                <a:spcPts val="275"/>
              </a:spcBef>
              <a:spcAft>
                <a:spcPts val="0"/>
              </a:spcAft>
              <a:buNone/>
            </a:pPr>
            <a:r>
              <a:rPr b="1" lang="en-US" sz="1200">
                <a:latin typeface="Times New Roman"/>
                <a:ea typeface="Times New Roman"/>
                <a:cs typeface="Times New Roman"/>
                <a:sym typeface="Times New Roman"/>
              </a:rPr>
              <a:t>CUTTING PARAMETERS</a:t>
            </a:r>
            <a:endParaRPr sz="1200">
              <a:latin typeface="Times New Roman"/>
              <a:ea typeface="Times New Roman"/>
              <a:cs typeface="Times New Roman"/>
              <a:sym typeface="Times New Roman"/>
            </a:endParaRPr>
          </a:p>
          <a:p>
            <a:pPr indent="0" lvl="0" marL="360045" rtl="0" algn="l">
              <a:lnSpc>
                <a:spcPct val="100000"/>
              </a:lnSpc>
              <a:spcBef>
                <a:spcPts val="1190"/>
              </a:spcBef>
              <a:spcAft>
                <a:spcPts val="0"/>
              </a:spcAft>
              <a:buNone/>
            </a:pPr>
            <a:r>
              <a:rPr b="1" lang="en-US" sz="1200">
                <a:latin typeface="Times New Roman"/>
                <a:ea typeface="Times New Roman"/>
                <a:cs typeface="Times New Roman"/>
                <a:sym typeface="Times New Roman"/>
              </a:rPr>
              <a:t>Cutting speed</a:t>
            </a:r>
            <a:endParaRPr sz="1200">
              <a:latin typeface="Times New Roman"/>
              <a:ea typeface="Times New Roman"/>
              <a:cs typeface="Times New Roman"/>
              <a:sym typeface="Times New Roman"/>
            </a:endParaRPr>
          </a:p>
          <a:p>
            <a:pPr indent="-6350" lvl="0" marL="18415" marR="5080" rtl="0" algn="just">
              <a:lnSpc>
                <a:spcPct val="107200"/>
              </a:lnSpc>
              <a:spcBef>
                <a:spcPts val="915"/>
              </a:spcBef>
              <a:spcAft>
                <a:spcPts val="0"/>
              </a:spcAft>
              <a:buNone/>
            </a:pPr>
            <a:r>
              <a:rPr lang="en-US" sz="1200">
                <a:latin typeface="Times New Roman"/>
                <a:ea typeface="Times New Roman"/>
                <a:cs typeface="Times New Roman"/>
                <a:sym typeface="Times New Roman"/>
              </a:rPr>
              <a:t>Cutting speed for lathe work may be defined as the rate in meters per minute at which the surface of the job moves past the cutting tool. Machining at a correct cutting speed is highly important for good tool life and efficient cutting. Too slow cutting speeds reduce productivity and increase manufacturing costs whereas too high cutting speeds result in overheating of the tool and premature failure of the cutting edge of the tool. The following factors affect the cutting speed:</a:t>
            </a:r>
            <a:endParaRPr sz="1200">
              <a:latin typeface="Times New Roman"/>
              <a:ea typeface="Times New Roman"/>
              <a:cs typeface="Times New Roman"/>
              <a:sym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49" name="Shape 749"/>
        <p:cNvGrpSpPr/>
        <p:nvPr/>
      </p:nvGrpSpPr>
      <p:grpSpPr>
        <a:xfrm>
          <a:off x="0" y="0"/>
          <a:ext cx="0" cy="0"/>
          <a:chOff x="0" y="0"/>
          <a:chExt cx="0" cy="0"/>
        </a:xfrm>
      </p:grpSpPr>
      <p:pic>
        <p:nvPicPr>
          <p:cNvPr id="750" name="Google Shape;750;p64"/>
          <p:cNvPicPr preferRelativeResize="0"/>
          <p:nvPr/>
        </p:nvPicPr>
        <p:blipFill rotWithShape="1">
          <a:blip r:embed="rId3">
            <a:alphaModFix/>
          </a:blip>
          <a:srcRect b="0" l="0" r="0" t="0"/>
          <a:stretch/>
        </p:blipFill>
        <p:spPr>
          <a:xfrm>
            <a:off x="3561078" y="3737792"/>
            <a:ext cx="2615335" cy="229637"/>
          </a:xfrm>
          <a:prstGeom prst="rect">
            <a:avLst/>
          </a:prstGeom>
          <a:noFill/>
          <a:ln>
            <a:noFill/>
          </a:ln>
        </p:spPr>
      </p:pic>
      <p:pic>
        <p:nvPicPr>
          <p:cNvPr id="751" name="Google Shape;751;p64"/>
          <p:cNvPicPr preferRelativeResize="0"/>
          <p:nvPr/>
        </p:nvPicPr>
        <p:blipFill rotWithShape="1">
          <a:blip r:embed="rId4">
            <a:alphaModFix/>
          </a:blip>
          <a:srcRect b="0" l="0" r="0" t="0"/>
          <a:stretch/>
        </p:blipFill>
        <p:spPr>
          <a:xfrm>
            <a:off x="1292587" y="4688681"/>
            <a:ext cx="7309581" cy="260902"/>
          </a:xfrm>
          <a:prstGeom prst="rect">
            <a:avLst/>
          </a:prstGeom>
          <a:noFill/>
          <a:ln>
            <a:noFill/>
          </a:ln>
        </p:spPr>
      </p:pic>
      <p:sp>
        <p:nvSpPr>
          <p:cNvPr id="752" name="Google Shape;752;p64"/>
          <p:cNvSpPr txBox="1"/>
          <p:nvPr/>
        </p:nvSpPr>
        <p:spPr>
          <a:xfrm>
            <a:off x="1808886" y="773091"/>
            <a:ext cx="245053" cy="1003222"/>
          </a:xfrm>
          <a:prstGeom prst="rect">
            <a:avLst/>
          </a:prstGeom>
          <a:noFill/>
          <a:ln>
            <a:noFill/>
          </a:ln>
        </p:spPr>
        <p:txBody>
          <a:bodyPr anchorCtr="0" anchor="t" bIns="0" lIns="0" spcFirstLastPara="1" rIns="0" wrap="square" tIns="27925">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i.</a:t>
            </a:r>
            <a:endParaRPr sz="1200">
              <a:latin typeface="Times New Roman"/>
              <a:ea typeface="Times New Roman"/>
              <a:cs typeface="Times New Roman"/>
              <a:sym typeface="Times New Roman"/>
            </a:endParaRPr>
          </a:p>
          <a:p>
            <a:pPr indent="0" lvl="0" marL="12700" marR="5080" rtl="0" algn="just">
              <a:lnSpc>
                <a:spcPct val="107100"/>
              </a:lnSpc>
              <a:spcBef>
                <a:spcPts val="15"/>
              </a:spcBef>
              <a:spcAft>
                <a:spcPts val="0"/>
              </a:spcAft>
              <a:buNone/>
            </a:pPr>
            <a:r>
              <a:rPr lang="en-US" sz="1200">
                <a:latin typeface="Times New Roman"/>
                <a:ea typeface="Times New Roman"/>
                <a:cs typeface="Times New Roman"/>
                <a:sym typeface="Times New Roman"/>
              </a:rPr>
              <a:t>ii. iii. iv.</a:t>
            </a:r>
            <a:endParaRPr sz="1200">
              <a:latin typeface="Times New Roman"/>
              <a:ea typeface="Times New Roman"/>
              <a:cs typeface="Times New Roman"/>
              <a:sym typeface="Times New Roman"/>
            </a:endParaRPr>
          </a:p>
          <a:p>
            <a:pPr indent="0" lvl="0" marL="12700" rtl="0" algn="l">
              <a:lnSpc>
                <a:spcPct val="100000"/>
              </a:lnSpc>
              <a:spcBef>
                <a:spcPts val="95"/>
              </a:spcBef>
              <a:spcAft>
                <a:spcPts val="0"/>
              </a:spcAft>
              <a:buNone/>
            </a:pPr>
            <a:r>
              <a:rPr lang="en-US" sz="1200">
                <a:latin typeface="Times New Roman"/>
                <a:ea typeface="Times New Roman"/>
                <a:cs typeface="Times New Roman"/>
                <a:sym typeface="Times New Roman"/>
              </a:rPr>
              <a:t>v.</a:t>
            </a:r>
            <a:endParaRPr sz="1200">
              <a:latin typeface="Times New Roman"/>
              <a:ea typeface="Times New Roman"/>
              <a:cs typeface="Times New Roman"/>
              <a:sym typeface="Times New Roman"/>
            </a:endParaRPr>
          </a:p>
        </p:txBody>
      </p:sp>
      <p:sp>
        <p:nvSpPr>
          <p:cNvPr id="753" name="Google Shape;753;p64"/>
          <p:cNvSpPr txBox="1"/>
          <p:nvPr/>
        </p:nvSpPr>
        <p:spPr>
          <a:xfrm>
            <a:off x="2571530" y="773091"/>
            <a:ext cx="4008816" cy="807529"/>
          </a:xfrm>
          <a:prstGeom prst="rect">
            <a:avLst/>
          </a:prstGeom>
          <a:noFill/>
          <a:ln>
            <a:noFill/>
          </a:ln>
        </p:spPr>
        <p:txBody>
          <a:bodyPr anchorCtr="0" anchor="t" bIns="0" lIns="0" spcFirstLastPara="1" rIns="0" wrap="square" tIns="13325">
            <a:spAutoFit/>
          </a:bodyPr>
          <a:lstStyle/>
          <a:p>
            <a:pPr indent="0" lvl="0" marL="12700" marR="1216660" rtl="0" algn="l">
              <a:lnSpc>
                <a:spcPct val="107900"/>
              </a:lnSpc>
              <a:spcBef>
                <a:spcPts val="0"/>
              </a:spcBef>
              <a:spcAft>
                <a:spcPts val="0"/>
              </a:spcAft>
              <a:buNone/>
            </a:pPr>
            <a:r>
              <a:rPr lang="en-US" sz="1200">
                <a:latin typeface="Times New Roman"/>
                <a:ea typeface="Times New Roman"/>
                <a:cs typeface="Times New Roman"/>
                <a:sym typeface="Times New Roman"/>
              </a:rPr>
              <a:t>Kind of material being cut Cutting tool material Shape of cutting tool</a:t>
            </a:r>
            <a:endParaRPr sz="1200">
              <a:latin typeface="Times New Roman"/>
              <a:ea typeface="Times New Roman"/>
              <a:cs typeface="Times New Roman"/>
              <a:sym typeface="Times New Roman"/>
            </a:endParaRPr>
          </a:p>
          <a:p>
            <a:pPr indent="0" lvl="0" marL="12700" marR="5080" rtl="0" algn="l">
              <a:lnSpc>
                <a:spcPct val="106700"/>
              </a:lnSpc>
              <a:spcBef>
                <a:spcPts val="0"/>
              </a:spcBef>
              <a:spcAft>
                <a:spcPts val="0"/>
              </a:spcAft>
              <a:buNone/>
            </a:pPr>
            <a:r>
              <a:rPr lang="en-US" sz="1200">
                <a:latin typeface="Times New Roman"/>
                <a:ea typeface="Times New Roman"/>
                <a:cs typeface="Times New Roman"/>
                <a:sym typeface="Times New Roman"/>
              </a:rPr>
              <a:t>Rigidity of machine tool and the job piece and Type of cutting fluid being used.</a:t>
            </a:r>
            <a:endParaRPr sz="1200">
              <a:latin typeface="Times New Roman"/>
              <a:ea typeface="Times New Roman"/>
              <a:cs typeface="Times New Roman"/>
              <a:sym typeface="Times New Roman"/>
            </a:endParaRPr>
          </a:p>
        </p:txBody>
      </p:sp>
      <p:sp>
        <p:nvSpPr>
          <p:cNvPr id="754" name="Google Shape;754;p64"/>
          <p:cNvSpPr txBox="1"/>
          <p:nvPr/>
        </p:nvSpPr>
        <p:spPr>
          <a:xfrm>
            <a:off x="1270308" y="1573046"/>
            <a:ext cx="8082261" cy="2559868"/>
          </a:xfrm>
          <a:prstGeom prst="rect">
            <a:avLst/>
          </a:prstGeom>
          <a:noFill/>
          <a:ln>
            <a:noFill/>
          </a:ln>
        </p:spPr>
        <p:txBody>
          <a:bodyPr anchorCtr="0" anchor="t" bIns="0" lIns="0" spcFirstLastPara="1" rIns="0" wrap="square" tIns="12700">
            <a:spAutoFit/>
          </a:bodyPr>
          <a:lstStyle/>
          <a:p>
            <a:pPr indent="0" lvl="0" marL="256540" rtl="0" algn="l">
              <a:lnSpc>
                <a:spcPct val="100000"/>
              </a:lnSpc>
              <a:spcBef>
                <a:spcPts val="0"/>
              </a:spcBef>
              <a:spcAft>
                <a:spcPts val="0"/>
              </a:spcAft>
              <a:buNone/>
            </a:pPr>
            <a:r>
              <a:rPr lang="en-US" sz="1200">
                <a:latin typeface="Times New Roman"/>
                <a:ea typeface="Times New Roman"/>
                <a:cs typeface="Times New Roman"/>
                <a:sym typeface="Times New Roman"/>
              </a:rPr>
              <a:t>Cutting speed is the speed at which metal is removed by the tool from the work.</a:t>
            </a:r>
            <a:endParaRPr sz="1200">
              <a:latin typeface="Times New Roman"/>
              <a:ea typeface="Times New Roman"/>
              <a:cs typeface="Times New Roman"/>
              <a:sym typeface="Times New Roman"/>
            </a:endParaRPr>
          </a:p>
          <a:p>
            <a:pPr indent="0" lvl="0" marL="0" rtl="0" algn="l">
              <a:lnSpc>
                <a:spcPct val="100000"/>
              </a:lnSpc>
              <a:spcBef>
                <a:spcPts val="1340"/>
              </a:spcBef>
              <a:spcAft>
                <a:spcPts val="0"/>
              </a:spcAft>
              <a:buNone/>
            </a:pPr>
            <a:r>
              <a:t/>
            </a:r>
            <a:endParaRPr sz="1200">
              <a:latin typeface="Times New Roman"/>
              <a:ea typeface="Times New Roman"/>
              <a:cs typeface="Times New Roman"/>
              <a:sym typeface="Times New Roman"/>
            </a:endParaRPr>
          </a:p>
          <a:p>
            <a:pPr indent="0" lvl="0" marL="1613535" rtl="0" algn="ctr">
              <a:lnSpc>
                <a:spcPct val="100000"/>
              </a:lnSpc>
              <a:spcBef>
                <a:spcPts val="5"/>
              </a:spcBef>
              <a:spcAft>
                <a:spcPts val="0"/>
              </a:spcAft>
              <a:buNone/>
            </a:pPr>
            <a:r>
              <a:rPr lang="en-US" sz="1200">
                <a:latin typeface="Arial"/>
                <a:ea typeface="Arial"/>
                <a:cs typeface="Arial"/>
                <a:sym typeface="Arial"/>
              </a:rPr>
              <a:t>.</a:t>
            </a:r>
            <a:endParaRPr sz="1200">
              <a:latin typeface="Arial"/>
              <a:ea typeface="Arial"/>
              <a:cs typeface="Arial"/>
              <a:sym typeface="Arial"/>
            </a:endParaRPr>
          </a:p>
          <a:p>
            <a:pPr indent="0" lvl="0" marL="256540" rtl="0" algn="l">
              <a:lnSpc>
                <a:spcPct val="100000"/>
              </a:lnSpc>
              <a:spcBef>
                <a:spcPts val="840"/>
              </a:spcBef>
              <a:spcAft>
                <a:spcPts val="0"/>
              </a:spcAft>
              <a:buNone/>
            </a:pPr>
            <a:r>
              <a:rPr lang="en-US" sz="1200">
                <a:latin typeface="Times New Roman"/>
                <a:ea typeface="Times New Roman"/>
                <a:cs typeface="Times New Roman"/>
                <a:sym typeface="Times New Roman"/>
              </a:rPr>
              <a:t>Where, D is diameter of job in mm</a:t>
            </a:r>
            <a:endParaRPr sz="1200">
              <a:latin typeface="Times New Roman"/>
              <a:ea typeface="Times New Roman"/>
              <a:cs typeface="Times New Roman"/>
              <a:sym typeface="Times New Roman"/>
            </a:endParaRPr>
          </a:p>
          <a:p>
            <a:pPr indent="0" lvl="0" marL="713740" rtl="0" algn="l">
              <a:lnSpc>
                <a:spcPct val="100000"/>
              </a:lnSpc>
              <a:spcBef>
                <a:spcPts val="1185"/>
              </a:spcBef>
              <a:spcAft>
                <a:spcPts val="0"/>
              </a:spcAft>
              <a:buNone/>
            </a:pPr>
            <a:r>
              <a:rPr lang="en-US" sz="1200">
                <a:latin typeface="Times New Roman"/>
                <a:ea typeface="Times New Roman"/>
                <a:cs typeface="Times New Roman"/>
                <a:sym typeface="Times New Roman"/>
              </a:rPr>
              <a:t>N is speed in RPM</a:t>
            </a:r>
            <a:endParaRPr sz="1200">
              <a:latin typeface="Times New Roman"/>
              <a:ea typeface="Times New Roman"/>
              <a:cs typeface="Times New Roman"/>
              <a:sym typeface="Times New Roman"/>
            </a:endParaRPr>
          </a:p>
          <a:p>
            <a:pPr indent="0" lvl="0" marL="353695" rtl="0" algn="l">
              <a:lnSpc>
                <a:spcPct val="100000"/>
              </a:lnSpc>
              <a:spcBef>
                <a:spcPts val="1155"/>
              </a:spcBef>
              <a:spcAft>
                <a:spcPts val="0"/>
              </a:spcAft>
              <a:buNone/>
            </a:pPr>
            <a:r>
              <a:rPr b="1" lang="en-US" sz="1200">
                <a:latin typeface="Times New Roman"/>
                <a:ea typeface="Times New Roman"/>
                <a:cs typeface="Times New Roman"/>
                <a:sym typeface="Times New Roman"/>
              </a:rPr>
              <a:t>Feed</a:t>
            </a:r>
            <a:endParaRPr sz="1200">
              <a:latin typeface="Times New Roman"/>
              <a:ea typeface="Times New Roman"/>
              <a:cs typeface="Times New Roman"/>
              <a:sym typeface="Times New Roman"/>
            </a:endParaRPr>
          </a:p>
          <a:p>
            <a:pPr indent="-6350" lvl="0" marL="18415" marR="111125" rtl="0" algn="l">
              <a:lnSpc>
                <a:spcPct val="105800"/>
              </a:lnSpc>
              <a:spcBef>
                <a:spcPts val="525"/>
              </a:spcBef>
              <a:spcAft>
                <a:spcPts val="0"/>
              </a:spcAft>
              <a:buNone/>
            </a:pPr>
            <a:r>
              <a:rPr lang="en-US" sz="1200">
                <a:latin typeface="Times New Roman"/>
                <a:ea typeface="Times New Roman"/>
                <a:cs typeface="Times New Roman"/>
                <a:sym typeface="Times New Roman"/>
              </a:rPr>
              <a:t>It is the distance the tool advances for every revolution of the workpiece. It is expressed in mm/rev.</a:t>
            </a:r>
            <a:endParaRPr sz="1200">
              <a:latin typeface="Times New Roman"/>
              <a:ea typeface="Times New Roman"/>
              <a:cs typeface="Times New Roman"/>
              <a:sym typeface="Times New Roman"/>
            </a:endParaRPr>
          </a:p>
          <a:p>
            <a:pPr indent="0" lvl="0" marL="353695" rtl="0" algn="l">
              <a:lnSpc>
                <a:spcPct val="100000"/>
              </a:lnSpc>
              <a:spcBef>
                <a:spcPts val="1155"/>
              </a:spcBef>
              <a:spcAft>
                <a:spcPts val="0"/>
              </a:spcAft>
              <a:buNone/>
            </a:pPr>
            <a:r>
              <a:rPr b="1" lang="en-US" sz="1200">
                <a:latin typeface="Times New Roman"/>
                <a:ea typeface="Times New Roman"/>
                <a:cs typeface="Times New Roman"/>
                <a:sym typeface="Times New Roman"/>
              </a:rPr>
              <a:t>Depth of Cut</a:t>
            </a:r>
            <a:endParaRPr sz="1200">
              <a:latin typeface="Times New Roman"/>
              <a:ea typeface="Times New Roman"/>
              <a:cs typeface="Times New Roman"/>
              <a:sym typeface="Times New Roman"/>
            </a:endParaRPr>
          </a:p>
          <a:p>
            <a:pPr indent="-6350" lvl="0" marL="18415" marR="5080" rtl="0" algn="l">
              <a:lnSpc>
                <a:spcPct val="108300"/>
              </a:lnSpc>
              <a:spcBef>
                <a:spcPts val="480"/>
              </a:spcBef>
              <a:spcAft>
                <a:spcPts val="0"/>
              </a:spcAft>
              <a:buNone/>
            </a:pPr>
            <a:r>
              <a:rPr lang="en-US" sz="1200">
                <a:latin typeface="Times New Roman"/>
                <a:ea typeface="Times New Roman"/>
                <a:cs typeface="Times New Roman"/>
                <a:sym typeface="Times New Roman"/>
              </a:rPr>
              <a:t>It is perpendicular distance measured from the machined surface to the uncut surface of work. It is expressed in mm</a:t>
            </a:r>
            <a:endParaRPr sz="1200">
              <a:latin typeface="Times New Roman"/>
              <a:ea typeface="Times New Roman"/>
              <a:cs typeface="Times New Roman"/>
              <a:sym typeface="Times New Roman"/>
            </a:endParaRPr>
          </a:p>
        </p:txBody>
      </p:sp>
      <p:sp>
        <p:nvSpPr>
          <p:cNvPr id="755" name="Google Shape;755;p64"/>
          <p:cNvSpPr txBox="1"/>
          <p:nvPr/>
        </p:nvSpPr>
        <p:spPr>
          <a:xfrm>
            <a:off x="1614998" y="4042977"/>
            <a:ext cx="7035624" cy="874598"/>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Where,</a:t>
            </a:r>
            <a:endParaRPr sz="1200">
              <a:latin typeface="Times New Roman"/>
              <a:ea typeface="Times New Roman"/>
              <a:cs typeface="Times New Roman"/>
              <a:sym typeface="Times New Roman"/>
            </a:endParaRPr>
          </a:p>
          <a:p>
            <a:pPr indent="0" lvl="0" marL="12700" rtl="0" algn="l">
              <a:lnSpc>
                <a:spcPct val="100000"/>
              </a:lnSpc>
              <a:spcBef>
                <a:spcPts val="1260"/>
              </a:spcBef>
              <a:spcAft>
                <a:spcPts val="0"/>
              </a:spcAft>
              <a:buNone/>
            </a:pPr>
            <a:r>
              <a:rPr baseline="30000" lang="en-US" sz="1800">
                <a:latin typeface="Times New Roman"/>
                <a:ea typeface="Times New Roman"/>
                <a:cs typeface="Times New Roman"/>
                <a:sym typeface="Times New Roman"/>
              </a:rPr>
              <a:t>D</a:t>
            </a:r>
            <a:r>
              <a:rPr lang="en-US" sz="800">
                <a:latin typeface="Times New Roman"/>
                <a:ea typeface="Times New Roman"/>
                <a:cs typeface="Times New Roman"/>
                <a:sym typeface="Times New Roman"/>
              </a:rPr>
              <a:t>1 </a:t>
            </a:r>
            <a:r>
              <a:rPr baseline="30000" lang="en-US" sz="1800">
                <a:latin typeface="Times New Roman"/>
                <a:ea typeface="Times New Roman"/>
                <a:cs typeface="Times New Roman"/>
                <a:sym typeface="Times New Roman"/>
              </a:rPr>
              <a:t>is diameter of work before machining, D</a:t>
            </a:r>
            <a:r>
              <a:rPr lang="en-US" sz="800">
                <a:latin typeface="Times New Roman"/>
                <a:ea typeface="Times New Roman"/>
                <a:cs typeface="Times New Roman"/>
                <a:sym typeface="Times New Roman"/>
              </a:rPr>
              <a:t>2 </a:t>
            </a:r>
            <a:r>
              <a:rPr baseline="30000" lang="en-US" sz="1800">
                <a:latin typeface="Times New Roman"/>
                <a:ea typeface="Times New Roman"/>
                <a:cs typeface="Times New Roman"/>
                <a:sym typeface="Times New Roman"/>
              </a:rPr>
              <a:t>is diameter of work after machining.</a:t>
            </a:r>
            <a:endParaRPr baseline="30000" sz="1800">
              <a:latin typeface="Times New Roman"/>
              <a:ea typeface="Times New Roman"/>
              <a:cs typeface="Times New Roman"/>
              <a:sym typeface="Times New Roman"/>
            </a:endParaRPr>
          </a:p>
          <a:p>
            <a:pPr indent="0" lvl="0" marL="109854" rtl="0" algn="l">
              <a:lnSpc>
                <a:spcPct val="100000"/>
              </a:lnSpc>
              <a:spcBef>
                <a:spcPts val="1125"/>
              </a:spcBef>
              <a:spcAft>
                <a:spcPts val="0"/>
              </a:spcAft>
              <a:buNone/>
            </a:pPr>
            <a:r>
              <a:rPr b="1" lang="en-US" sz="1200">
                <a:latin typeface="Times New Roman"/>
                <a:ea typeface="Times New Roman"/>
                <a:cs typeface="Times New Roman"/>
                <a:sym typeface="Times New Roman"/>
              </a:rPr>
              <a:t>Machining Time</a:t>
            </a:r>
            <a:endParaRPr sz="1200">
              <a:latin typeface="Times New Roman"/>
              <a:ea typeface="Times New Roman"/>
              <a:cs typeface="Times New Roman"/>
              <a:sym typeface="Times New Roman"/>
            </a:endParaRPr>
          </a:p>
        </p:txBody>
      </p:sp>
      <p:sp>
        <p:nvSpPr>
          <p:cNvPr id="756" name="Google Shape;756;p64"/>
          <p:cNvSpPr txBox="1"/>
          <p:nvPr/>
        </p:nvSpPr>
        <p:spPr>
          <a:xfrm>
            <a:off x="1270308" y="4970165"/>
            <a:ext cx="8139709" cy="1348061"/>
          </a:xfrm>
          <a:prstGeom prst="rect">
            <a:avLst/>
          </a:prstGeom>
          <a:noFill/>
          <a:ln>
            <a:noFill/>
          </a:ln>
        </p:spPr>
        <p:txBody>
          <a:bodyPr anchorCtr="0" anchor="t" bIns="0" lIns="0" spcFirstLastPara="1" rIns="0" wrap="square" tIns="94600">
            <a:spAutoFit/>
          </a:bodyPr>
          <a:lstStyle/>
          <a:p>
            <a:pPr indent="0" lvl="0" marL="241300" rtl="0" algn="l">
              <a:lnSpc>
                <a:spcPct val="100000"/>
              </a:lnSpc>
              <a:spcBef>
                <a:spcPts val="0"/>
              </a:spcBef>
              <a:spcAft>
                <a:spcPts val="0"/>
              </a:spcAft>
              <a:buNone/>
            </a:pPr>
            <a:r>
              <a:rPr b="1" lang="en-US" sz="1200">
                <a:latin typeface="Times New Roman"/>
                <a:ea typeface="Times New Roman"/>
                <a:cs typeface="Times New Roman"/>
                <a:sym typeface="Times New Roman"/>
              </a:rPr>
              <a:t>DIFFERENT MECHANISMS:</a:t>
            </a:r>
            <a:endParaRPr sz="1200">
              <a:latin typeface="Times New Roman"/>
              <a:ea typeface="Times New Roman"/>
              <a:cs typeface="Times New Roman"/>
              <a:sym typeface="Times New Roman"/>
            </a:endParaRPr>
          </a:p>
          <a:p>
            <a:pPr indent="0" lvl="0" marL="12700" rtl="0" algn="just">
              <a:lnSpc>
                <a:spcPct val="100000"/>
              </a:lnSpc>
              <a:spcBef>
                <a:spcPts val="650"/>
              </a:spcBef>
              <a:spcAft>
                <a:spcPts val="0"/>
              </a:spcAft>
              <a:buNone/>
            </a:pPr>
            <a:r>
              <a:rPr b="1" lang="en-US" sz="1200">
                <a:latin typeface="Times New Roman"/>
                <a:ea typeface="Times New Roman"/>
                <a:cs typeface="Times New Roman"/>
                <a:sym typeface="Times New Roman"/>
              </a:rPr>
              <a:t>2.7.l Apron Mechanisum:</a:t>
            </a:r>
            <a:endParaRPr sz="1200">
              <a:latin typeface="Times New Roman"/>
              <a:ea typeface="Times New Roman"/>
              <a:cs typeface="Times New Roman"/>
              <a:sym typeface="Times New Roman"/>
            </a:endParaRPr>
          </a:p>
          <a:p>
            <a:pPr indent="-6350" lvl="0" marL="18415" rtl="0" algn="just">
              <a:lnSpc>
                <a:spcPct val="100000"/>
              </a:lnSpc>
              <a:spcBef>
                <a:spcPts val="575"/>
              </a:spcBef>
              <a:spcAft>
                <a:spcPts val="0"/>
              </a:spcAft>
              <a:buNone/>
            </a:pPr>
            <a:r>
              <a:rPr lang="en-US" sz="1200">
                <a:latin typeface="Times New Roman"/>
                <a:ea typeface="Times New Roman"/>
                <a:cs typeface="Times New Roman"/>
                <a:sym typeface="Times New Roman"/>
              </a:rPr>
              <a:t>when a spindle rotates, the LEAD screw and the feed rod will rotate through the tumbler gear.</a:t>
            </a:r>
            <a:endParaRPr sz="1200">
              <a:latin typeface="Times New Roman"/>
              <a:ea typeface="Times New Roman"/>
              <a:cs typeface="Times New Roman"/>
              <a:sym typeface="Times New Roman"/>
            </a:endParaRPr>
          </a:p>
          <a:p>
            <a:pPr indent="0" lvl="0" marL="18415" marR="5080" rtl="0" algn="just">
              <a:lnSpc>
                <a:spcPct val="143700"/>
              </a:lnSpc>
              <a:spcBef>
                <a:spcPts val="5"/>
              </a:spcBef>
              <a:spcAft>
                <a:spcPts val="0"/>
              </a:spcAft>
              <a:buNone/>
            </a:pPr>
            <a:r>
              <a:rPr lang="en-US" sz="1200">
                <a:latin typeface="Times New Roman"/>
                <a:ea typeface="Times New Roman"/>
                <a:cs typeface="Times New Roman"/>
                <a:sym typeface="Times New Roman"/>
              </a:rPr>
              <a:t>This, Apron Mechanism provided in the carriage is connected to the LEAD Screw through the half nut engaged in the carriage, from which auto feed of the longitudinal and the cross feed mechanism is obtained.</a:t>
            </a:r>
            <a:endParaRPr sz="1200">
              <a:latin typeface="Times New Roman"/>
              <a:ea typeface="Times New Roman"/>
              <a:cs typeface="Times New Roman"/>
              <a:sym typeface="Times New Roman"/>
            </a:endParaRPr>
          </a:p>
        </p:txBody>
      </p:sp>
      <p:pic>
        <p:nvPicPr>
          <p:cNvPr id="757" name="Google Shape;757;p64"/>
          <p:cNvPicPr preferRelativeResize="0"/>
          <p:nvPr/>
        </p:nvPicPr>
        <p:blipFill rotWithShape="1">
          <a:blip r:embed="rId5">
            <a:alphaModFix/>
          </a:blip>
          <a:srcRect b="0" l="0" r="0" t="0"/>
          <a:stretch/>
        </p:blipFill>
        <p:spPr>
          <a:xfrm>
            <a:off x="3248702" y="1814452"/>
            <a:ext cx="3166839" cy="23287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1" name="Shape 761"/>
        <p:cNvGrpSpPr/>
        <p:nvPr/>
      </p:nvGrpSpPr>
      <p:grpSpPr>
        <a:xfrm>
          <a:off x="0" y="0"/>
          <a:ext cx="0" cy="0"/>
          <a:chOff x="0" y="0"/>
          <a:chExt cx="0" cy="0"/>
        </a:xfrm>
      </p:grpSpPr>
      <p:pic>
        <p:nvPicPr>
          <p:cNvPr id="762" name="Google Shape;762;p65"/>
          <p:cNvPicPr preferRelativeResize="0"/>
          <p:nvPr/>
        </p:nvPicPr>
        <p:blipFill rotWithShape="1">
          <a:blip r:embed="rId3">
            <a:alphaModFix/>
          </a:blip>
          <a:srcRect b="0" l="0" r="0" t="0"/>
          <a:stretch/>
        </p:blipFill>
        <p:spPr>
          <a:xfrm>
            <a:off x="1292587" y="1395068"/>
            <a:ext cx="6911033" cy="1731438"/>
          </a:xfrm>
          <a:prstGeom prst="rect">
            <a:avLst/>
          </a:prstGeom>
          <a:noFill/>
          <a:ln>
            <a:noFill/>
          </a:ln>
        </p:spPr>
      </p:pic>
      <p:sp>
        <p:nvSpPr>
          <p:cNvPr id="763" name="Google Shape;763;p65"/>
          <p:cNvSpPr txBox="1"/>
          <p:nvPr/>
        </p:nvSpPr>
        <p:spPr>
          <a:xfrm>
            <a:off x="1270307" y="762292"/>
            <a:ext cx="8121757" cy="540533"/>
          </a:xfrm>
          <a:prstGeom prst="rect">
            <a:avLst/>
          </a:prstGeom>
          <a:noFill/>
          <a:ln>
            <a:noFill/>
          </a:ln>
        </p:spPr>
        <p:txBody>
          <a:bodyPr anchorCtr="0" anchor="t" bIns="0" lIns="0" spcFirstLastPara="1" rIns="0" wrap="square" tIns="85725">
            <a:spAutoFit/>
          </a:bodyPr>
          <a:lstStyle/>
          <a:p>
            <a:pPr indent="0" lvl="0" marL="238125" rtl="0" algn="l">
              <a:lnSpc>
                <a:spcPct val="100000"/>
              </a:lnSpc>
              <a:spcBef>
                <a:spcPts val="0"/>
              </a:spcBef>
              <a:spcAft>
                <a:spcPts val="0"/>
              </a:spcAft>
              <a:buNone/>
            </a:pPr>
            <a:r>
              <a:rPr b="1" lang="en-US" sz="1200">
                <a:latin typeface="Times New Roman"/>
                <a:ea typeface="Times New Roman"/>
                <a:cs typeface="Times New Roman"/>
                <a:sym typeface="Times New Roman"/>
              </a:rPr>
              <a:t>Back Gear Mechanism:</a:t>
            </a:r>
            <a:endParaRPr sz="1200">
              <a:latin typeface="Times New Roman"/>
              <a:ea typeface="Times New Roman"/>
              <a:cs typeface="Times New Roman"/>
              <a:sym typeface="Times New Roman"/>
            </a:endParaRPr>
          </a:p>
          <a:p>
            <a:pPr indent="-6350" lvl="0" marL="18415" marR="5080" rtl="0" algn="l">
              <a:lnSpc>
                <a:spcPct val="175000"/>
              </a:lnSpc>
              <a:spcBef>
                <a:spcPts val="15"/>
              </a:spcBef>
              <a:spcAft>
                <a:spcPts val="0"/>
              </a:spcAft>
              <a:buNone/>
            </a:pPr>
            <a:r>
              <a:rPr lang="en-US" sz="1200">
                <a:latin typeface="Times New Roman"/>
                <a:ea typeface="Times New Roman"/>
                <a:cs typeface="Times New Roman"/>
                <a:sym typeface="Times New Roman"/>
              </a:rPr>
              <a:t>Back gear arrangement is used for reducing the spindle speed, which is necessary for thread cutting and knurling.</a:t>
            </a:r>
            <a:endParaRPr sz="1200">
              <a:latin typeface="Times New Roman"/>
              <a:ea typeface="Times New Roman"/>
              <a:cs typeface="Times New Roman"/>
              <a:sym typeface="Times New Roman"/>
            </a:endParaRPr>
          </a:p>
        </p:txBody>
      </p:sp>
      <p:sp>
        <p:nvSpPr>
          <p:cNvPr id="764" name="Google Shape;764;p65"/>
          <p:cNvSpPr txBox="1"/>
          <p:nvPr/>
        </p:nvSpPr>
        <p:spPr>
          <a:xfrm>
            <a:off x="1198497" y="3167743"/>
            <a:ext cx="8286920" cy="3866443"/>
          </a:xfrm>
          <a:prstGeom prst="rect">
            <a:avLst/>
          </a:prstGeom>
          <a:noFill/>
          <a:ln>
            <a:noFill/>
          </a:ln>
        </p:spPr>
        <p:txBody>
          <a:bodyPr anchorCtr="0" anchor="t" bIns="0" lIns="0" spcFirstLastPara="1" rIns="0" wrap="square" tIns="12700">
            <a:spAutoFit/>
          </a:bodyPr>
          <a:lstStyle/>
          <a:p>
            <a:pPr indent="0" lvl="0" marL="1608455" rtl="0" algn="just">
              <a:lnSpc>
                <a:spcPct val="100000"/>
              </a:lnSpc>
              <a:spcBef>
                <a:spcPts val="0"/>
              </a:spcBef>
              <a:spcAft>
                <a:spcPts val="0"/>
              </a:spcAft>
              <a:buNone/>
            </a:pPr>
            <a:r>
              <a:rPr lang="en-US" sz="1150">
                <a:latin typeface="Times New Roman"/>
                <a:ea typeface="Times New Roman"/>
                <a:cs typeface="Times New Roman"/>
                <a:sym typeface="Times New Roman"/>
              </a:rPr>
              <a:t>Figure 12: Back Gear Mechanism</a:t>
            </a:r>
            <a:endParaRPr sz="1150">
              <a:latin typeface="Times New Roman"/>
              <a:ea typeface="Times New Roman"/>
              <a:cs typeface="Times New Roman"/>
              <a:sym typeface="Times New Roman"/>
            </a:endParaRPr>
          </a:p>
          <a:p>
            <a:pPr indent="-6350" lvl="0" marL="69215" marR="55880" rtl="0" algn="just">
              <a:lnSpc>
                <a:spcPct val="143200"/>
              </a:lnSpc>
              <a:spcBef>
                <a:spcPts val="680"/>
              </a:spcBef>
              <a:spcAft>
                <a:spcPts val="0"/>
              </a:spcAft>
              <a:buNone/>
            </a:pPr>
            <a:r>
              <a:rPr lang="en-US" sz="1200">
                <a:latin typeface="Times New Roman"/>
                <a:ea typeface="Times New Roman"/>
                <a:cs typeface="Times New Roman"/>
                <a:sym typeface="Times New Roman"/>
              </a:rPr>
              <a:t>There is one stepped cone pulley in the lathe spindle. This pulley can freely rotate on the spindle. A pinion gear P</a:t>
            </a:r>
            <a:r>
              <a:rPr baseline="-25000" lang="en-US" sz="1200">
                <a:latin typeface="Times New Roman"/>
                <a:ea typeface="Times New Roman"/>
                <a:cs typeface="Times New Roman"/>
                <a:sym typeface="Times New Roman"/>
              </a:rPr>
              <a:t>l </a:t>
            </a:r>
            <a:r>
              <a:rPr lang="en-US" sz="1200">
                <a:latin typeface="Times New Roman"/>
                <a:ea typeface="Times New Roman"/>
                <a:cs typeface="Times New Roman"/>
                <a:sym typeface="Times New Roman"/>
              </a:rPr>
              <a:t>is connected to small end of the cone pulley. P</a:t>
            </a:r>
            <a:r>
              <a:rPr baseline="-25000" lang="en-US" sz="1200">
                <a:latin typeface="Times New Roman"/>
                <a:ea typeface="Times New Roman"/>
                <a:cs typeface="Times New Roman"/>
                <a:sym typeface="Times New Roman"/>
              </a:rPr>
              <a:t>l </a:t>
            </a:r>
            <a:r>
              <a:rPr lang="en-US" sz="1200">
                <a:latin typeface="Times New Roman"/>
                <a:ea typeface="Times New Roman"/>
                <a:cs typeface="Times New Roman"/>
                <a:sym typeface="Times New Roman"/>
              </a:rPr>
              <a:t>will rotate when cone pulley rotates. Bull gear G</a:t>
            </a:r>
            <a:r>
              <a:rPr baseline="-25000" lang="en-US" sz="1200">
                <a:latin typeface="Times New Roman"/>
                <a:ea typeface="Times New Roman"/>
                <a:cs typeface="Times New Roman"/>
                <a:sym typeface="Times New Roman"/>
              </a:rPr>
              <a:t>l </a:t>
            </a:r>
            <a:r>
              <a:rPr lang="en-US" sz="1200">
                <a:latin typeface="Times New Roman"/>
                <a:ea typeface="Times New Roman"/>
                <a:cs typeface="Times New Roman"/>
                <a:sym typeface="Times New Roman"/>
              </a:rPr>
              <a:t>is keyed to lathe spindle such that the spindle will rotate when Gear G</a:t>
            </a:r>
            <a:r>
              <a:rPr baseline="-25000" lang="en-US" sz="1200">
                <a:latin typeface="Times New Roman"/>
                <a:ea typeface="Times New Roman"/>
                <a:cs typeface="Times New Roman"/>
                <a:sym typeface="Times New Roman"/>
              </a:rPr>
              <a:t>l </a:t>
            </a:r>
            <a:r>
              <a:rPr lang="en-US" sz="1200">
                <a:latin typeface="Times New Roman"/>
                <a:ea typeface="Times New Roman"/>
                <a:cs typeface="Times New Roman"/>
                <a:sym typeface="Times New Roman"/>
              </a:rPr>
              <a:t>rotates. Speed changes can be obtained by changing the flat belt on the steps. A bull gear G</a:t>
            </a:r>
            <a:r>
              <a:rPr baseline="-25000" lang="en-US" sz="1200">
                <a:latin typeface="Times New Roman"/>
                <a:ea typeface="Times New Roman"/>
                <a:cs typeface="Times New Roman"/>
                <a:sym typeface="Times New Roman"/>
              </a:rPr>
              <a:t>l </a:t>
            </a:r>
            <a:r>
              <a:rPr baseline="30000" lang="en-US" sz="1800">
                <a:latin typeface="Times New Roman"/>
                <a:ea typeface="Times New Roman"/>
                <a:cs typeface="Times New Roman"/>
                <a:sym typeface="Times New Roman"/>
              </a:rPr>
              <a:t>may be locked or unlocked with this cone pulley by a lock pin. There are two back gears B</a:t>
            </a:r>
            <a:r>
              <a:rPr lang="en-US" sz="800">
                <a:latin typeface="Times New Roman"/>
                <a:ea typeface="Times New Roman"/>
                <a:cs typeface="Times New Roman"/>
                <a:sym typeface="Times New Roman"/>
              </a:rPr>
              <a:t>l </a:t>
            </a:r>
            <a:r>
              <a:rPr baseline="30000" lang="en-US" sz="1800">
                <a:latin typeface="Times New Roman"/>
                <a:ea typeface="Times New Roman"/>
                <a:cs typeface="Times New Roman"/>
                <a:sym typeface="Times New Roman"/>
              </a:rPr>
              <a:t>and B</a:t>
            </a:r>
            <a:r>
              <a:rPr lang="en-US" sz="800">
                <a:latin typeface="Times New Roman"/>
                <a:ea typeface="Times New Roman"/>
                <a:cs typeface="Times New Roman"/>
                <a:sym typeface="Times New Roman"/>
              </a:rPr>
              <a:t>2 </a:t>
            </a:r>
            <a:r>
              <a:rPr baseline="30000" lang="en-US" sz="1800">
                <a:latin typeface="Times New Roman"/>
                <a:ea typeface="Times New Roman"/>
                <a:cs typeface="Times New Roman"/>
                <a:sym typeface="Times New Roman"/>
              </a:rPr>
              <a:t>on a back shaft. It is operated by means of hand lever L; back gears B</a:t>
            </a:r>
            <a:r>
              <a:rPr lang="en-US" sz="800">
                <a:latin typeface="Times New Roman"/>
                <a:ea typeface="Times New Roman"/>
                <a:cs typeface="Times New Roman"/>
                <a:sym typeface="Times New Roman"/>
              </a:rPr>
              <a:t>l </a:t>
            </a:r>
            <a:r>
              <a:rPr baseline="30000" lang="en-US" sz="1800">
                <a:latin typeface="Times New Roman"/>
                <a:ea typeface="Times New Roman"/>
                <a:cs typeface="Times New Roman"/>
                <a:sym typeface="Times New Roman"/>
              </a:rPr>
              <a:t>and B</a:t>
            </a:r>
            <a:r>
              <a:rPr lang="en-US" sz="800">
                <a:latin typeface="Times New Roman"/>
                <a:ea typeface="Times New Roman"/>
                <a:cs typeface="Times New Roman"/>
                <a:sym typeface="Times New Roman"/>
              </a:rPr>
              <a:t>2 </a:t>
            </a:r>
            <a:r>
              <a:rPr baseline="30000" lang="en-US" sz="1800">
                <a:latin typeface="Times New Roman"/>
                <a:ea typeface="Times New Roman"/>
                <a:cs typeface="Times New Roman"/>
                <a:sym typeface="Times New Roman"/>
              </a:rPr>
              <a:t>can be engaged or disengaged with G</a:t>
            </a:r>
            <a:r>
              <a:rPr lang="en-US" sz="800">
                <a:latin typeface="Times New Roman"/>
                <a:ea typeface="Times New Roman"/>
                <a:cs typeface="Times New Roman"/>
                <a:sym typeface="Times New Roman"/>
              </a:rPr>
              <a:t>l </a:t>
            </a:r>
            <a:r>
              <a:rPr baseline="30000" lang="en-US" sz="1800">
                <a:latin typeface="Times New Roman"/>
                <a:ea typeface="Times New Roman"/>
                <a:cs typeface="Times New Roman"/>
                <a:sym typeface="Times New Roman"/>
              </a:rPr>
              <a:t>and P</a:t>
            </a:r>
            <a:r>
              <a:rPr lang="en-US" sz="800">
                <a:latin typeface="Times New Roman"/>
                <a:ea typeface="Times New Roman"/>
                <a:cs typeface="Times New Roman"/>
                <a:sym typeface="Times New Roman"/>
              </a:rPr>
              <a:t>l</a:t>
            </a:r>
            <a:r>
              <a:rPr baseline="30000" lang="en-US" sz="1800">
                <a:latin typeface="Times New Roman"/>
                <a:ea typeface="Times New Roman"/>
                <a:cs typeface="Times New Roman"/>
                <a:sym typeface="Times New Roman"/>
              </a:rPr>
              <a:t>. For getting direct speed, back gear is not engaged. The </a:t>
            </a:r>
            <a:r>
              <a:rPr lang="en-US" sz="1200">
                <a:latin typeface="Times New Roman"/>
                <a:ea typeface="Times New Roman"/>
                <a:cs typeface="Times New Roman"/>
                <a:sym typeface="Times New Roman"/>
              </a:rPr>
              <a:t>step cone pulley is locked with the main spindle by using the lock pin. The flat belt is changed for different steps. Thus three or four ranges of speed can be obtained directly. For getting slow or indirect speeds, back gear is engaged by lever L and lock pin is disengaged. Now, power will flow from P</a:t>
            </a:r>
            <a:r>
              <a:rPr baseline="-25000" lang="en-US" sz="1200">
                <a:latin typeface="Times New Roman"/>
                <a:ea typeface="Times New Roman"/>
                <a:cs typeface="Times New Roman"/>
                <a:sym typeface="Times New Roman"/>
              </a:rPr>
              <a:t>l </a:t>
            </a:r>
            <a:r>
              <a:rPr lang="en-US" sz="1200">
                <a:latin typeface="Times New Roman"/>
                <a:ea typeface="Times New Roman"/>
                <a:cs typeface="Times New Roman"/>
                <a:sym typeface="Times New Roman"/>
              </a:rPr>
              <a:t>to B</a:t>
            </a:r>
            <a:r>
              <a:rPr baseline="-25000" lang="en-US" sz="1200">
                <a:latin typeface="Times New Roman"/>
                <a:ea typeface="Times New Roman"/>
                <a:cs typeface="Times New Roman"/>
                <a:sym typeface="Times New Roman"/>
              </a:rPr>
              <a:t>l</a:t>
            </a:r>
            <a:r>
              <a:rPr lang="en-US" sz="1200">
                <a:latin typeface="Times New Roman"/>
                <a:ea typeface="Times New Roman"/>
                <a:cs typeface="Times New Roman"/>
                <a:sym typeface="Times New Roman"/>
              </a:rPr>
              <a:t>. B</a:t>
            </a:r>
            <a:r>
              <a:rPr baseline="-25000" lang="en-US" sz="1200">
                <a:latin typeface="Times New Roman"/>
                <a:ea typeface="Times New Roman"/>
                <a:cs typeface="Times New Roman"/>
                <a:sym typeface="Times New Roman"/>
              </a:rPr>
              <a:t>l </a:t>
            </a:r>
            <a:r>
              <a:rPr lang="en-US" sz="1200">
                <a:latin typeface="Times New Roman"/>
                <a:ea typeface="Times New Roman"/>
                <a:cs typeface="Times New Roman"/>
                <a:sym typeface="Times New Roman"/>
              </a:rPr>
              <a:t>to B</a:t>
            </a:r>
            <a:r>
              <a:rPr baseline="-25000" lang="en-US" sz="1200">
                <a:latin typeface="Times New Roman"/>
                <a:ea typeface="Times New Roman"/>
                <a:cs typeface="Times New Roman"/>
                <a:sym typeface="Times New Roman"/>
              </a:rPr>
              <a:t>2 </a:t>
            </a:r>
            <a:r>
              <a:rPr lang="en-US" sz="1200">
                <a:latin typeface="Times New Roman"/>
                <a:ea typeface="Times New Roman"/>
                <a:cs typeface="Times New Roman"/>
                <a:sym typeface="Times New Roman"/>
              </a:rPr>
              <a:t>(same shaft), B</a:t>
            </a:r>
            <a:r>
              <a:rPr baseline="-25000" lang="en-US" sz="1200">
                <a:latin typeface="Times New Roman"/>
                <a:ea typeface="Times New Roman"/>
                <a:cs typeface="Times New Roman"/>
                <a:sym typeface="Times New Roman"/>
              </a:rPr>
              <a:t>2 </a:t>
            </a:r>
            <a:r>
              <a:rPr lang="en-US" sz="1200">
                <a:latin typeface="Times New Roman"/>
                <a:ea typeface="Times New Roman"/>
                <a:cs typeface="Times New Roman"/>
                <a:sym typeface="Times New Roman"/>
              </a:rPr>
              <a:t>to G</a:t>
            </a:r>
            <a:r>
              <a:rPr baseline="-25000" lang="en-US" sz="1200">
                <a:latin typeface="Times New Roman"/>
                <a:ea typeface="Times New Roman"/>
                <a:cs typeface="Times New Roman"/>
                <a:sym typeface="Times New Roman"/>
              </a:rPr>
              <a:t>l </a:t>
            </a:r>
            <a:r>
              <a:rPr lang="en-US" sz="1200">
                <a:latin typeface="Times New Roman"/>
                <a:ea typeface="Times New Roman"/>
                <a:cs typeface="Times New Roman"/>
                <a:sym typeface="Times New Roman"/>
              </a:rPr>
              <a:t>to spindle. As gear B</a:t>
            </a:r>
            <a:r>
              <a:rPr baseline="-25000" lang="en-US" sz="1200">
                <a:latin typeface="Times New Roman"/>
                <a:ea typeface="Times New Roman"/>
                <a:cs typeface="Times New Roman"/>
                <a:sym typeface="Times New Roman"/>
              </a:rPr>
              <a:t>l </a:t>
            </a:r>
            <a:r>
              <a:rPr lang="en-US" sz="1200">
                <a:latin typeface="Times New Roman"/>
                <a:ea typeface="Times New Roman"/>
                <a:cs typeface="Times New Roman"/>
                <a:sym typeface="Times New Roman"/>
              </a:rPr>
              <a:t>is larger than P</a:t>
            </a:r>
            <a:r>
              <a:rPr baseline="-25000" lang="en-US" sz="1200">
                <a:latin typeface="Times New Roman"/>
                <a:ea typeface="Times New Roman"/>
                <a:cs typeface="Times New Roman"/>
                <a:sym typeface="Times New Roman"/>
              </a:rPr>
              <a:t>l</a:t>
            </a:r>
            <a:r>
              <a:rPr lang="en-US" sz="1200">
                <a:latin typeface="Times New Roman"/>
                <a:ea typeface="Times New Roman"/>
                <a:cs typeface="Times New Roman"/>
                <a:sym typeface="Times New Roman"/>
              </a:rPr>
              <a:t>, </a:t>
            </a:r>
            <a:r>
              <a:rPr baseline="30000" lang="en-US" sz="1800">
                <a:latin typeface="Times New Roman"/>
                <a:ea typeface="Times New Roman"/>
                <a:cs typeface="Times New Roman"/>
                <a:sym typeface="Times New Roman"/>
              </a:rPr>
              <a:t>the speed will further be reduced at B</a:t>
            </a:r>
            <a:r>
              <a:rPr lang="en-US" sz="800">
                <a:latin typeface="Times New Roman"/>
                <a:ea typeface="Times New Roman"/>
                <a:cs typeface="Times New Roman"/>
                <a:sym typeface="Times New Roman"/>
              </a:rPr>
              <a:t>l</a:t>
            </a:r>
            <a:r>
              <a:rPr baseline="30000" lang="en-US" sz="1800">
                <a:latin typeface="Times New Roman"/>
                <a:ea typeface="Times New Roman"/>
                <a:cs typeface="Times New Roman"/>
                <a:sym typeface="Times New Roman"/>
              </a:rPr>
              <a:t>. B</a:t>
            </a:r>
            <a:r>
              <a:rPr lang="en-US" sz="800">
                <a:latin typeface="Times New Roman"/>
                <a:ea typeface="Times New Roman"/>
                <a:cs typeface="Times New Roman"/>
                <a:sym typeface="Times New Roman"/>
              </a:rPr>
              <a:t>l </a:t>
            </a:r>
            <a:r>
              <a:rPr baseline="30000" lang="en-US" sz="1800">
                <a:latin typeface="Times New Roman"/>
                <a:ea typeface="Times New Roman"/>
                <a:cs typeface="Times New Roman"/>
                <a:sym typeface="Times New Roman"/>
              </a:rPr>
              <a:t>and B</a:t>
            </a:r>
            <a:r>
              <a:rPr lang="en-US" sz="800">
                <a:latin typeface="Times New Roman"/>
                <a:ea typeface="Times New Roman"/>
                <a:cs typeface="Times New Roman"/>
                <a:sym typeface="Times New Roman"/>
              </a:rPr>
              <a:t>2 </a:t>
            </a:r>
            <a:r>
              <a:rPr baseline="30000" lang="en-US" sz="1800">
                <a:latin typeface="Times New Roman"/>
                <a:ea typeface="Times New Roman"/>
                <a:cs typeface="Times New Roman"/>
                <a:sym typeface="Times New Roman"/>
              </a:rPr>
              <a:t>will have the same speeds. The speed will further be reduced at G</a:t>
            </a:r>
            <a:r>
              <a:rPr lang="en-US" sz="800">
                <a:latin typeface="Times New Roman"/>
                <a:ea typeface="Times New Roman"/>
                <a:cs typeface="Times New Roman"/>
                <a:sym typeface="Times New Roman"/>
              </a:rPr>
              <a:t>l </a:t>
            </a:r>
            <a:r>
              <a:rPr baseline="30000" lang="en-US" sz="1800">
                <a:latin typeface="Times New Roman"/>
                <a:ea typeface="Times New Roman"/>
                <a:cs typeface="Times New Roman"/>
                <a:sym typeface="Times New Roman"/>
              </a:rPr>
              <a:t>because gear G</a:t>
            </a:r>
            <a:r>
              <a:rPr lang="en-US" sz="800">
                <a:latin typeface="Times New Roman"/>
                <a:ea typeface="Times New Roman"/>
                <a:cs typeface="Times New Roman"/>
                <a:sym typeface="Times New Roman"/>
              </a:rPr>
              <a:t>l </a:t>
            </a:r>
            <a:r>
              <a:rPr baseline="30000" lang="en-US" sz="1800">
                <a:latin typeface="Times New Roman"/>
                <a:ea typeface="Times New Roman"/>
                <a:cs typeface="Times New Roman"/>
                <a:sym typeface="Times New Roman"/>
              </a:rPr>
              <a:t>is larger than B</a:t>
            </a:r>
            <a:r>
              <a:rPr lang="en-US" sz="800">
                <a:latin typeface="Times New Roman"/>
                <a:ea typeface="Times New Roman"/>
                <a:cs typeface="Times New Roman"/>
                <a:sym typeface="Times New Roman"/>
              </a:rPr>
              <a:t>2</a:t>
            </a:r>
            <a:r>
              <a:rPr baseline="30000" lang="en-US" sz="1800">
                <a:latin typeface="Times New Roman"/>
                <a:ea typeface="Times New Roman"/>
                <a:cs typeface="Times New Roman"/>
                <a:sym typeface="Times New Roman"/>
              </a:rPr>
              <a:t>. So, the speed of spindle is reduced </a:t>
            </a:r>
            <a:r>
              <a:rPr lang="en-US" sz="1200">
                <a:latin typeface="Times New Roman"/>
                <a:ea typeface="Times New Roman"/>
                <a:cs typeface="Times New Roman"/>
                <a:sym typeface="Times New Roman"/>
              </a:rPr>
              <a:t>by engaging the back gear.</a:t>
            </a:r>
            <a:endParaRPr sz="1200">
              <a:latin typeface="Times New Roman"/>
              <a:ea typeface="Times New Roman"/>
              <a:cs typeface="Times New Roman"/>
              <a:sym typeface="Times New Roman"/>
            </a:endParaRPr>
          </a:p>
          <a:p>
            <a:pPr indent="0" lvl="0" marL="0" rtl="0" algn="l">
              <a:lnSpc>
                <a:spcPct val="100000"/>
              </a:lnSpc>
              <a:spcBef>
                <a:spcPts val="240"/>
              </a:spcBef>
              <a:spcAft>
                <a:spcPts val="0"/>
              </a:spcAft>
              <a:buNone/>
            </a:pPr>
            <a:r>
              <a:t/>
            </a:r>
            <a:endParaRPr sz="1200">
              <a:latin typeface="Times New Roman"/>
              <a:ea typeface="Times New Roman"/>
              <a:cs typeface="Times New Roman"/>
              <a:sym typeface="Times New Roman"/>
            </a:endParaRPr>
          </a:p>
          <a:p>
            <a:pPr indent="0" lvl="0" marL="288925" rtl="0" algn="l">
              <a:lnSpc>
                <a:spcPct val="100000"/>
              </a:lnSpc>
              <a:spcBef>
                <a:spcPts val="5"/>
              </a:spcBef>
              <a:spcAft>
                <a:spcPts val="0"/>
              </a:spcAft>
              <a:buNone/>
            </a:pPr>
            <a:r>
              <a:rPr b="1" lang="en-US" sz="1200">
                <a:latin typeface="Times New Roman"/>
                <a:ea typeface="Times New Roman"/>
                <a:cs typeface="Times New Roman"/>
                <a:sym typeface="Times New Roman"/>
              </a:rPr>
              <a:t>Tumbler Gear Mechanism</a:t>
            </a:r>
            <a:endParaRPr sz="1200">
              <a:latin typeface="Times New Roman"/>
              <a:ea typeface="Times New Roman"/>
              <a:cs typeface="Times New Roman"/>
              <a:sym typeface="Times New Roman"/>
            </a:endParaRPr>
          </a:p>
          <a:p>
            <a:pPr indent="-6350" lvl="0" marL="69215" marR="64769" rtl="0" algn="just">
              <a:lnSpc>
                <a:spcPct val="171666"/>
              </a:lnSpc>
              <a:spcBef>
                <a:spcPts val="80"/>
              </a:spcBef>
              <a:spcAft>
                <a:spcPts val="0"/>
              </a:spcAft>
              <a:buNone/>
            </a:pPr>
            <a:r>
              <a:rPr lang="en-US" sz="1200">
                <a:latin typeface="Times New Roman"/>
                <a:ea typeface="Times New Roman"/>
                <a:cs typeface="Times New Roman"/>
                <a:sym typeface="Times New Roman"/>
              </a:rPr>
              <a:t>Tumbler gear mechanism is used to change the direction of lead screw and feed rod. By changing tumbler gear, the carriage can be moved automatically from tailstock end to</a:t>
            </a:r>
            <a:endParaRPr sz="1200">
              <a:latin typeface="Times New Roman"/>
              <a:ea typeface="Times New Roman"/>
              <a:cs typeface="Times New Roman"/>
              <a:sym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8" name="Shape 768"/>
        <p:cNvGrpSpPr/>
        <p:nvPr/>
      </p:nvGrpSpPr>
      <p:grpSpPr>
        <a:xfrm>
          <a:off x="0" y="0"/>
          <a:ext cx="0" cy="0"/>
          <a:chOff x="0" y="0"/>
          <a:chExt cx="0" cy="0"/>
        </a:xfrm>
      </p:grpSpPr>
      <p:sp>
        <p:nvSpPr>
          <p:cNvPr id="769" name="Google Shape;769;p66"/>
          <p:cNvSpPr txBox="1"/>
          <p:nvPr/>
        </p:nvSpPr>
        <p:spPr>
          <a:xfrm>
            <a:off x="1278942" y="726742"/>
            <a:ext cx="7899144" cy="544636"/>
          </a:xfrm>
          <a:prstGeom prst="rect">
            <a:avLst/>
          </a:prstGeom>
          <a:noFill/>
          <a:ln>
            <a:noFill/>
          </a:ln>
        </p:spPr>
        <p:txBody>
          <a:bodyPr anchorCtr="0" anchor="t" bIns="0" lIns="0" spcFirstLastPara="1" rIns="0" wrap="square" tIns="12700">
            <a:spAutoFit/>
          </a:bodyPr>
          <a:lstStyle/>
          <a:p>
            <a:pPr indent="0" lvl="0" marL="12700" marR="5080" rtl="0" algn="l">
              <a:lnSpc>
                <a:spcPct val="144200"/>
              </a:lnSpc>
              <a:spcBef>
                <a:spcPts val="0"/>
              </a:spcBef>
              <a:spcAft>
                <a:spcPts val="0"/>
              </a:spcAft>
              <a:buNone/>
            </a:pPr>
            <a:r>
              <a:rPr lang="en-US" sz="1200">
                <a:latin typeface="Times New Roman"/>
                <a:ea typeface="Times New Roman"/>
                <a:cs typeface="Times New Roman"/>
                <a:sym typeface="Times New Roman"/>
              </a:rPr>
              <a:t>headstock end or moved from head stock end to tailstock end. Usually during thread cutting and automatic feed, tumbler gear is used.</a:t>
            </a:r>
            <a:endParaRPr sz="1200">
              <a:latin typeface="Times New Roman"/>
              <a:ea typeface="Times New Roman"/>
              <a:cs typeface="Times New Roman"/>
              <a:sym typeface="Times New Roman"/>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73" name="Shape 773"/>
        <p:cNvGrpSpPr/>
        <p:nvPr/>
      </p:nvGrpSpPr>
      <p:grpSpPr>
        <a:xfrm>
          <a:off x="0" y="0"/>
          <a:ext cx="0" cy="0"/>
          <a:chOff x="0" y="0"/>
          <a:chExt cx="0" cy="0"/>
        </a:xfrm>
      </p:grpSpPr>
      <p:pic>
        <p:nvPicPr>
          <p:cNvPr id="774" name="Google Shape;774;p67"/>
          <p:cNvPicPr preferRelativeResize="0"/>
          <p:nvPr/>
        </p:nvPicPr>
        <p:blipFill rotWithShape="1">
          <a:blip r:embed="rId3">
            <a:alphaModFix/>
          </a:blip>
          <a:srcRect b="0" l="0" r="0" t="0"/>
          <a:stretch/>
        </p:blipFill>
        <p:spPr>
          <a:xfrm>
            <a:off x="1292587" y="3384173"/>
            <a:ext cx="7458228" cy="2803075"/>
          </a:xfrm>
          <a:prstGeom prst="rect">
            <a:avLst/>
          </a:prstGeom>
          <a:noFill/>
          <a:ln>
            <a:noFill/>
          </a:ln>
        </p:spPr>
      </p:pic>
      <p:sp>
        <p:nvSpPr>
          <p:cNvPr id="775" name="Google Shape;775;p67"/>
          <p:cNvSpPr txBox="1"/>
          <p:nvPr/>
        </p:nvSpPr>
        <p:spPr>
          <a:xfrm>
            <a:off x="1270308" y="709988"/>
            <a:ext cx="8135221" cy="3063467"/>
          </a:xfrm>
          <a:prstGeom prst="rect">
            <a:avLst/>
          </a:prstGeom>
          <a:noFill/>
          <a:ln>
            <a:noFill/>
          </a:ln>
        </p:spPr>
        <p:txBody>
          <a:bodyPr anchorCtr="0" anchor="t" bIns="0" lIns="0" spcFirstLastPara="1" rIns="0" wrap="square" tIns="154300">
            <a:spAutoFit/>
          </a:bodyPr>
          <a:lstStyle/>
          <a:p>
            <a:pPr indent="-198755" lvl="0" marL="217170" rtl="0" algn="l">
              <a:lnSpc>
                <a:spcPct val="100000"/>
              </a:lnSpc>
              <a:spcBef>
                <a:spcPts val="0"/>
              </a:spcBef>
              <a:spcAft>
                <a:spcPts val="0"/>
              </a:spcAft>
              <a:buSzPts val="1600"/>
              <a:buFont typeface="Times New Roman"/>
              <a:buAutoNum type="arabicPeriod" startAt="3"/>
            </a:pPr>
            <a:r>
              <a:rPr b="1" lang="en-US" sz="1600" u="sng">
                <a:latin typeface="Times New Roman"/>
                <a:ea typeface="Times New Roman"/>
                <a:cs typeface="Times New Roman"/>
                <a:sym typeface="Times New Roman"/>
              </a:rPr>
              <a:t>SHAPING MACHINE</a:t>
            </a:r>
            <a:endParaRPr sz="1600">
              <a:latin typeface="Times New Roman"/>
              <a:ea typeface="Times New Roman"/>
              <a:cs typeface="Times New Roman"/>
              <a:sym typeface="Times New Roman"/>
            </a:endParaRPr>
          </a:p>
          <a:p>
            <a:pPr indent="0" lvl="0" marL="12700" rtl="0" algn="l">
              <a:lnSpc>
                <a:spcPct val="100000"/>
              </a:lnSpc>
              <a:spcBef>
                <a:spcPts val="844"/>
              </a:spcBef>
              <a:spcAft>
                <a:spcPts val="0"/>
              </a:spcAft>
              <a:buNone/>
            </a:pPr>
            <a:r>
              <a:rPr lang="en-US" sz="1200">
                <a:latin typeface="Times New Roman"/>
                <a:ea typeface="Times New Roman"/>
                <a:cs typeface="Times New Roman"/>
                <a:sym typeface="Times New Roman"/>
              </a:rPr>
              <a:t>The shaper is a machine tool used primarily for:</a:t>
            </a:r>
            <a:endParaRPr sz="1200">
              <a:latin typeface="Times New Roman"/>
              <a:ea typeface="Times New Roman"/>
              <a:cs typeface="Times New Roman"/>
              <a:sym typeface="Times New Roman"/>
            </a:endParaRPr>
          </a:p>
          <a:p>
            <a:pPr indent="-228600" lvl="1" marL="704215" marR="290195" rtl="0" algn="l">
              <a:lnSpc>
                <a:spcPct val="144200"/>
              </a:lnSpc>
              <a:spcBef>
                <a:spcPts val="969"/>
              </a:spcBef>
              <a:spcAft>
                <a:spcPts val="0"/>
              </a:spcAft>
              <a:buSzPts val="1200"/>
              <a:buFont typeface="Times New Roman"/>
              <a:buAutoNum type="arabicPeriod"/>
            </a:pPr>
            <a:r>
              <a:rPr lang="en-US" sz="1200">
                <a:latin typeface="Times New Roman"/>
                <a:ea typeface="Times New Roman"/>
                <a:cs typeface="Times New Roman"/>
                <a:sym typeface="Times New Roman"/>
              </a:rPr>
              <a:t>Producing a flat or plane surface which may be in a horizontal, a vertical or an angular plane.</a:t>
            </a:r>
            <a:endParaRPr sz="1200">
              <a:latin typeface="Times New Roman"/>
              <a:ea typeface="Times New Roman"/>
              <a:cs typeface="Times New Roman"/>
              <a:sym typeface="Times New Roman"/>
            </a:endParaRPr>
          </a:p>
          <a:p>
            <a:pPr indent="-228600" lvl="1" marL="704215" rtl="0" algn="l">
              <a:lnSpc>
                <a:spcPct val="100000"/>
              </a:lnSpc>
              <a:spcBef>
                <a:spcPts val="615"/>
              </a:spcBef>
              <a:spcAft>
                <a:spcPts val="0"/>
              </a:spcAft>
              <a:buSzPts val="1200"/>
              <a:buFont typeface="Times New Roman"/>
              <a:buAutoNum type="arabicPeriod"/>
            </a:pPr>
            <a:r>
              <a:rPr lang="en-US" sz="1200">
                <a:latin typeface="Times New Roman"/>
                <a:ea typeface="Times New Roman"/>
                <a:cs typeface="Times New Roman"/>
                <a:sym typeface="Times New Roman"/>
              </a:rPr>
              <a:t>Making slots, grooves and keyways</a:t>
            </a:r>
            <a:endParaRPr sz="1200">
              <a:latin typeface="Times New Roman"/>
              <a:ea typeface="Times New Roman"/>
              <a:cs typeface="Times New Roman"/>
              <a:sym typeface="Times New Roman"/>
            </a:endParaRPr>
          </a:p>
          <a:p>
            <a:pPr indent="-228600" lvl="1" marL="704215" rtl="0" algn="l">
              <a:lnSpc>
                <a:spcPct val="100000"/>
              </a:lnSpc>
              <a:spcBef>
                <a:spcPts val="645"/>
              </a:spcBef>
              <a:spcAft>
                <a:spcPts val="0"/>
              </a:spcAft>
              <a:buSzPts val="1200"/>
              <a:buFont typeface="Times New Roman"/>
              <a:buAutoNum type="arabicPeriod"/>
            </a:pPr>
            <a:r>
              <a:rPr lang="en-US" sz="1200">
                <a:latin typeface="Times New Roman"/>
                <a:ea typeface="Times New Roman"/>
                <a:cs typeface="Times New Roman"/>
                <a:sym typeface="Times New Roman"/>
              </a:rPr>
              <a:t>Producing contour of concave/convex or a combination of these</a:t>
            </a:r>
            <a:endParaRPr sz="1200">
              <a:latin typeface="Times New Roman"/>
              <a:ea typeface="Times New Roman"/>
              <a:cs typeface="Times New Roman"/>
              <a:sym typeface="Times New Roman"/>
            </a:endParaRPr>
          </a:p>
          <a:p>
            <a:pPr indent="0" lvl="0" marL="0" rtl="0" algn="l">
              <a:lnSpc>
                <a:spcPct val="100000"/>
              </a:lnSpc>
              <a:spcBef>
                <a:spcPts val="300"/>
              </a:spcBef>
              <a:spcAft>
                <a:spcPts val="0"/>
              </a:spcAft>
              <a:buNone/>
            </a:pPr>
            <a:r>
              <a:t/>
            </a:r>
            <a:endParaRPr sz="1200">
              <a:latin typeface="Times New Roman"/>
              <a:ea typeface="Times New Roman"/>
              <a:cs typeface="Times New Roman"/>
              <a:sym typeface="Times New Roman"/>
            </a:endParaRPr>
          </a:p>
          <a:p>
            <a:pPr indent="0" lvl="0" marL="238125" rtl="0" algn="l">
              <a:lnSpc>
                <a:spcPct val="100000"/>
              </a:lnSpc>
              <a:spcBef>
                <a:spcPts val="5"/>
              </a:spcBef>
              <a:spcAft>
                <a:spcPts val="0"/>
              </a:spcAft>
              <a:buNone/>
            </a:pPr>
            <a:r>
              <a:rPr b="1" lang="en-US" sz="1200">
                <a:latin typeface="Times New Roman"/>
                <a:ea typeface="Times New Roman"/>
                <a:cs typeface="Times New Roman"/>
                <a:sym typeface="Times New Roman"/>
              </a:rPr>
              <a:t>WORKING PRINCIPLE</a:t>
            </a:r>
            <a:endParaRPr sz="1200">
              <a:latin typeface="Times New Roman"/>
              <a:ea typeface="Times New Roman"/>
              <a:cs typeface="Times New Roman"/>
              <a:sym typeface="Times New Roman"/>
            </a:endParaRPr>
          </a:p>
          <a:p>
            <a:pPr indent="30479" lvl="0" marL="18415" marR="5080" rtl="0" algn="just">
              <a:lnSpc>
                <a:spcPct val="141700"/>
              </a:lnSpc>
              <a:spcBef>
                <a:spcPts val="0"/>
              </a:spcBef>
              <a:spcAft>
                <a:spcPts val="0"/>
              </a:spcAft>
              <a:buNone/>
            </a:pPr>
            <a:r>
              <a:rPr lang="en-US" sz="1200">
                <a:latin typeface="Times New Roman"/>
                <a:ea typeface="Times New Roman"/>
                <a:cs typeface="Times New Roman"/>
                <a:sym typeface="Times New Roman"/>
              </a:rPr>
              <a:t>The job is rigidly fixed on the machine table. The single point cutting tool held properly in the tool post is mounted on a reciprocating ram. The reciprocating motion of the ram is obtained by a quick return motion mechanism. As the ram reciprocates, the tool cuts the material during its forward stroke. During return, there is no cutting action and this stroke is called the idle stroke. The forward and return strokes constitute one operating cycle of the shaper.</a:t>
            </a:r>
            <a:endParaRPr sz="1200">
              <a:latin typeface="Times New Roman"/>
              <a:ea typeface="Times New Roman"/>
              <a:cs typeface="Times New Roman"/>
              <a:sym typeface="Times New Roman"/>
            </a:endParaRPr>
          </a:p>
        </p:txBody>
      </p:sp>
      <p:sp>
        <p:nvSpPr>
          <p:cNvPr id="776" name="Google Shape;776;p67"/>
          <p:cNvSpPr txBox="1"/>
          <p:nvPr/>
        </p:nvSpPr>
        <p:spPr>
          <a:xfrm>
            <a:off x="3325540" y="6412654"/>
            <a:ext cx="3294302"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Figure 13: Standard Shaping Machine</a:t>
            </a:r>
            <a:endParaRPr sz="1200">
              <a:latin typeface="Times New Roman"/>
              <a:ea typeface="Times New Roman"/>
              <a:cs typeface="Times New Roman"/>
              <a:sym typeface="Times New Roman"/>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0" name="Shape 780"/>
        <p:cNvGrpSpPr/>
        <p:nvPr/>
      </p:nvGrpSpPr>
      <p:grpSpPr>
        <a:xfrm>
          <a:off x="0" y="0"/>
          <a:ext cx="0" cy="0"/>
          <a:chOff x="0" y="0"/>
          <a:chExt cx="0" cy="0"/>
        </a:xfrm>
      </p:grpSpPr>
      <p:pic>
        <p:nvPicPr>
          <p:cNvPr id="781" name="Google Shape;781;p68"/>
          <p:cNvPicPr preferRelativeResize="0"/>
          <p:nvPr/>
        </p:nvPicPr>
        <p:blipFill rotWithShape="1">
          <a:blip r:embed="rId3">
            <a:alphaModFix/>
          </a:blip>
          <a:srcRect b="0" l="0" r="0" t="0"/>
          <a:stretch/>
        </p:blipFill>
        <p:spPr>
          <a:xfrm>
            <a:off x="1363678" y="806423"/>
            <a:ext cx="7346204" cy="2784747"/>
          </a:xfrm>
          <a:prstGeom prst="rect">
            <a:avLst/>
          </a:prstGeom>
          <a:noFill/>
          <a:ln>
            <a:noFill/>
          </a:ln>
        </p:spPr>
      </p:pic>
      <p:sp>
        <p:nvSpPr>
          <p:cNvPr id="782" name="Google Shape;782;p68"/>
          <p:cNvSpPr txBox="1"/>
          <p:nvPr/>
        </p:nvSpPr>
        <p:spPr>
          <a:xfrm>
            <a:off x="1270308" y="3771483"/>
            <a:ext cx="8138812" cy="3073855"/>
          </a:xfrm>
          <a:prstGeom prst="rect">
            <a:avLst/>
          </a:prstGeom>
          <a:noFill/>
          <a:ln>
            <a:noFill/>
          </a:ln>
        </p:spPr>
        <p:txBody>
          <a:bodyPr anchorCtr="0" anchor="t" bIns="0" lIns="0" spcFirstLastPara="1" rIns="0" wrap="square" tIns="12700">
            <a:spAutoFit/>
          </a:bodyPr>
          <a:lstStyle/>
          <a:p>
            <a:pPr indent="0" lvl="0" marL="1704339" rtl="0" algn="l">
              <a:lnSpc>
                <a:spcPct val="100000"/>
              </a:lnSpc>
              <a:spcBef>
                <a:spcPts val="0"/>
              </a:spcBef>
              <a:spcAft>
                <a:spcPts val="0"/>
              </a:spcAft>
              <a:buNone/>
            </a:pPr>
            <a:r>
              <a:rPr lang="en-US" sz="1150">
                <a:latin typeface="Times New Roman"/>
                <a:ea typeface="Times New Roman"/>
                <a:cs typeface="Times New Roman"/>
                <a:sym typeface="Times New Roman"/>
              </a:rPr>
              <a:t>Figure 14: Shaper Tool Head</a:t>
            </a:r>
            <a:endParaRPr sz="1150">
              <a:latin typeface="Times New Roman"/>
              <a:ea typeface="Times New Roman"/>
              <a:cs typeface="Times New Roman"/>
              <a:sym typeface="Times New Roman"/>
            </a:endParaRPr>
          </a:p>
          <a:p>
            <a:pPr indent="-6350" lvl="0" marL="18415" marR="15240" rtl="0" algn="just">
              <a:lnSpc>
                <a:spcPct val="139200"/>
              </a:lnSpc>
              <a:spcBef>
                <a:spcPts val="1100"/>
              </a:spcBef>
              <a:spcAft>
                <a:spcPts val="0"/>
              </a:spcAft>
              <a:buNone/>
            </a:pPr>
            <a:r>
              <a:rPr b="1" lang="en-US" sz="1200">
                <a:latin typeface="Times New Roman"/>
                <a:ea typeface="Times New Roman"/>
                <a:cs typeface="Times New Roman"/>
                <a:sym typeface="Times New Roman"/>
              </a:rPr>
              <a:t>Construction</a:t>
            </a:r>
            <a:r>
              <a:rPr lang="en-US" sz="1200">
                <a:latin typeface="Times New Roman"/>
                <a:ea typeface="Times New Roman"/>
                <a:cs typeface="Times New Roman"/>
                <a:sym typeface="Times New Roman"/>
              </a:rPr>
              <a:t>: The main parts of the Shaper machine is Base, Body (Pillar, Frame, Column), Cross rail, Ram and tool head (Tool Post, Tool Slide, Clamper Box Block).</a:t>
            </a:r>
            <a:endParaRPr sz="1200">
              <a:latin typeface="Times New Roman"/>
              <a:ea typeface="Times New Roman"/>
              <a:cs typeface="Times New Roman"/>
              <a:sym typeface="Times New Roman"/>
            </a:endParaRPr>
          </a:p>
          <a:p>
            <a:pPr indent="-6350" lvl="0" marL="18415" marR="6985" rtl="0" algn="just">
              <a:lnSpc>
                <a:spcPct val="141700"/>
              </a:lnSpc>
              <a:spcBef>
                <a:spcPts val="1019"/>
              </a:spcBef>
              <a:spcAft>
                <a:spcPts val="0"/>
              </a:spcAft>
              <a:buNone/>
            </a:pPr>
            <a:r>
              <a:rPr b="1" lang="en-US" sz="1200">
                <a:latin typeface="Times New Roman"/>
                <a:ea typeface="Times New Roman"/>
                <a:cs typeface="Times New Roman"/>
                <a:sym typeface="Times New Roman"/>
              </a:rPr>
              <a:t>Base</a:t>
            </a:r>
            <a:r>
              <a:rPr lang="en-US" sz="1200">
                <a:latin typeface="Times New Roman"/>
                <a:ea typeface="Times New Roman"/>
                <a:cs typeface="Times New Roman"/>
                <a:sym typeface="Times New Roman"/>
              </a:rPr>
              <a:t>: The base is a heavy cast iron casting which is fixed to the shop floor. It supports the body frame and the entire load of the machine. The base absorbs and withstands vibrations and other forces which are likely to be induced during the shaping operations.</a:t>
            </a:r>
            <a:endParaRPr sz="1200">
              <a:latin typeface="Times New Roman"/>
              <a:ea typeface="Times New Roman"/>
              <a:cs typeface="Times New Roman"/>
              <a:sym typeface="Times New Roman"/>
            </a:endParaRPr>
          </a:p>
          <a:p>
            <a:pPr indent="-6350" lvl="0" marL="18415" marR="8890" rtl="0" algn="just">
              <a:lnSpc>
                <a:spcPct val="143600"/>
              </a:lnSpc>
              <a:spcBef>
                <a:spcPts val="1030"/>
              </a:spcBef>
              <a:spcAft>
                <a:spcPts val="0"/>
              </a:spcAft>
              <a:buNone/>
            </a:pPr>
            <a:r>
              <a:rPr b="1" lang="en-US" sz="1200">
                <a:latin typeface="Times New Roman"/>
                <a:ea typeface="Times New Roman"/>
                <a:cs typeface="Times New Roman"/>
                <a:sym typeface="Times New Roman"/>
              </a:rPr>
              <a:t>Body (Pillar, Frame, Column): </a:t>
            </a:r>
            <a:r>
              <a:rPr lang="en-US" sz="1200">
                <a:latin typeface="Times New Roman"/>
                <a:ea typeface="Times New Roman"/>
                <a:cs typeface="Times New Roman"/>
                <a:sym typeface="Times New Roman"/>
              </a:rPr>
              <a:t>It is mounted on the base and houses the drive mechanism compressing the main drives, the gear box and the quick return mechanism for the ram movement. The top of the body provides guide ways for the ram and its front provides the guide ways for the cross rail.</a:t>
            </a:r>
            <a:endParaRPr sz="1200">
              <a:latin typeface="Times New Roman"/>
              <a:ea typeface="Times New Roman"/>
              <a:cs typeface="Times New Roman"/>
              <a:sym typeface="Times New Roman"/>
            </a:endParaRPr>
          </a:p>
          <a:p>
            <a:pPr indent="-6350" lvl="0" marL="18415" marR="5080" rtl="0" algn="just">
              <a:lnSpc>
                <a:spcPct val="145000"/>
              </a:lnSpc>
              <a:spcBef>
                <a:spcPts val="919"/>
              </a:spcBef>
              <a:spcAft>
                <a:spcPts val="0"/>
              </a:spcAft>
              <a:buNone/>
            </a:pPr>
            <a:r>
              <a:rPr b="1" lang="en-US" sz="1200">
                <a:latin typeface="Times New Roman"/>
                <a:ea typeface="Times New Roman"/>
                <a:cs typeface="Times New Roman"/>
                <a:sym typeface="Times New Roman"/>
              </a:rPr>
              <a:t>Cross rail: </a:t>
            </a:r>
            <a:r>
              <a:rPr lang="en-US" sz="1200">
                <a:latin typeface="Times New Roman"/>
                <a:ea typeface="Times New Roman"/>
                <a:cs typeface="Times New Roman"/>
                <a:sym typeface="Times New Roman"/>
              </a:rPr>
              <a:t>The cross rail is mounted on the front of the body frame and can be moved up and down. The vertical movement of the cross rail permits jobs of different heights to be</a:t>
            </a:r>
            <a:endParaRPr sz="1200">
              <a:latin typeface="Times New Roman"/>
              <a:ea typeface="Times New Roman"/>
              <a:cs typeface="Times New Roman"/>
              <a:sym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6" name="Shape 786"/>
        <p:cNvGrpSpPr/>
        <p:nvPr/>
      </p:nvGrpSpPr>
      <p:grpSpPr>
        <a:xfrm>
          <a:off x="0" y="0"/>
          <a:ext cx="0" cy="0"/>
          <a:chOff x="0" y="0"/>
          <a:chExt cx="0" cy="0"/>
        </a:xfrm>
      </p:grpSpPr>
      <p:sp>
        <p:nvSpPr>
          <p:cNvPr id="787" name="Google Shape;787;p69"/>
          <p:cNvSpPr txBox="1"/>
          <p:nvPr/>
        </p:nvSpPr>
        <p:spPr>
          <a:xfrm>
            <a:off x="1270308" y="749374"/>
            <a:ext cx="8141504" cy="7222746"/>
          </a:xfrm>
          <a:prstGeom prst="rect">
            <a:avLst/>
          </a:prstGeom>
          <a:noFill/>
          <a:ln>
            <a:noFill/>
          </a:ln>
        </p:spPr>
        <p:txBody>
          <a:bodyPr anchorCtr="0" anchor="t" bIns="0" lIns="0" spcFirstLastPara="1" rIns="0" wrap="square" tIns="12700">
            <a:spAutoFit/>
          </a:bodyPr>
          <a:lstStyle/>
          <a:p>
            <a:pPr indent="0" lvl="0" marL="18415" marR="12700" rtl="0" algn="just">
              <a:lnSpc>
                <a:spcPct val="145000"/>
              </a:lnSpc>
              <a:spcBef>
                <a:spcPts val="0"/>
              </a:spcBef>
              <a:spcAft>
                <a:spcPts val="0"/>
              </a:spcAft>
              <a:buNone/>
            </a:pPr>
            <a:r>
              <a:rPr lang="en-US" sz="1200">
                <a:latin typeface="Times New Roman"/>
                <a:ea typeface="Times New Roman"/>
                <a:cs typeface="Times New Roman"/>
                <a:sym typeface="Times New Roman"/>
              </a:rPr>
              <a:t>accommodated below the tool. Sliding along the cross rail is a saddle which carries the work table.</a:t>
            </a:r>
            <a:endParaRPr sz="1200">
              <a:latin typeface="Times New Roman"/>
              <a:ea typeface="Times New Roman"/>
              <a:cs typeface="Times New Roman"/>
              <a:sym typeface="Times New Roman"/>
            </a:endParaRPr>
          </a:p>
          <a:p>
            <a:pPr indent="-6350" lvl="0" marL="18415" marR="11430" rtl="0" algn="just">
              <a:lnSpc>
                <a:spcPct val="141700"/>
              </a:lnSpc>
              <a:spcBef>
                <a:spcPts val="45"/>
              </a:spcBef>
              <a:spcAft>
                <a:spcPts val="0"/>
              </a:spcAft>
              <a:buNone/>
            </a:pPr>
            <a:r>
              <a:rPr b="1" lang="en-US" sz="1200">
                <a:latin typeface="Times New Roman"/>
                <a:ea typeface="Times New Roman"/>
                <a:cs typeface="Times New Roman"/>
                <a:sym typeface="Times New Roman"/>
              </a:rPr>
              <a:t>Ram and tool head: </a:t>
            </a:r>
            <a:r>
              <a:rPr lang="en-US" sz="1200">
                <a:latin typeface="Times New Roman"/>
                <a:ea typeface="Times New Roman"/>
                <a:cs typeface="Times New Roman"/>
                <a:sym typeface="Times New Roman"/>
              </a:rPr>
              <a:t>The ram is driven back and forth in its slides by the slotted link mechanism. The back and forth movement of ram is called stroke and it can be adjusted according to the length of the workpiece to be-machined.</a:t>
            </a:r>
            <a:endParaRPr sz="1200">
              <a:latin typeface="Times New Roman"/>
              <a:ea typeface="Times New Roman"/>
              <a:cs typeface="Times New Roman"/>
              <a:sym typeface="Times New Roman"/>
            </a:endParaRPr>
          </a:p>
          <a:p>
            <a:pPr indent="0" lvl="0" marL="0" rtl="0" algn="l">
              <a:lnSpc>
                <a:spcPct val="100000"/>
              </a:lnSpc>
              <a:spcBef>
                <a:spcPts val="204"/>
              </a:spcBef>
              <a:spcAft>
                <a:spcPts val="0"/>
              </a:spcAft>
              <a:buNone/>
            </a:pPr>
            <a:r>
              <a:t/>
            </a:r>
            <a:endParaRPr sz="1200">
              <a:latin typeface="Times New Roman"/>
              <a:ea typeface="Times New Roman"/>
              <a:cs typeface="Times New Roman"/>
              <a:sym typeface="Times New Roman"/>
            </a:endParaRPr>
          </a:p>
          <a:p>
            <a:pPr indent="0" lvl="0" marL="256540" rtl="0" algn="l">
              <a:lnSpc>
                <a:spcPct val="100000"/>
              </a:lnSpc>
              <a:spcBef>
                <a:spcPts val="0"/>
              </a:spcBef>
              <a:spcAft>
                <a:spcPts val="0"/>
              </a:spcAft>
              <a:buNone/>
            </a:pPr>
            <a:r>
              <a:rPr lang="en-US" sz="1200">
                <a:latin typeface="Times New Roman"/>
                <a:ea typeface="Times New Roman"/>
                <a:cs typeface="Times New Roman"/>
                <a:sym typeface="Times New Roman"/>
              </a:rPr>
              <a:t>Shapers can be classified as below;</a:t>
            </a:r>
            <a:endParaRPr sz="1200">
              <a:latin typeface="Times New Roman"/>
              <a:ea typeface="Times New Roman"/>
              <a:cs typeface="Times New Roman"/>
              <a:sym typeface="Times New Roman"/>
            </a:endParaRPr>
          </a:p>
          <a:p>
            <a:pPr indent="0" lvl="0" marL="0" rtl="0" algn="l">
              <a:lnSpc>
                <a:spcPct val="100000"/>
              </a:lnSpc>
              <a:spcBef>
                <a:spcPts val="250"/>
              </a:spcBef>
              <a:spcAft>
                <a:spcPts val="0"/>
              </a:spcAft>
              <a:buNone/>
            </a:pPr>
            <a:r>
              <a:t/>
            </a:r>
            <a:endParaRPr sz="1200">
              <a:latin typeface="Times New Roman"/>
              <a:ea typeface="Times New Roman"/>
              <a:cs typeface="Times New Roman"/>
              <a:sym typeface="Times New Roman"/>
            </a:endParaRPr>
          </a:p>
          <a:p>
            <a:pPr indent="-158750" lvl="0" marL="234950" rtl="0" algn="l">
              <a:lnSpc>
                <a:spcPct val="100000"/>
              </a:lnSpc>
              <a:spcBef>
                <a:spcPts val="0"/>
              </a:spcBef>
              <a:spcAft>
                <a:spcPts val="0"/>
              </a:spcAft>
              <a:buSzPts val="1200"/>
              <a:buFont typeface="Times New Roman"/>
              <a:buAutoNum type="arabicParenR"/>
            </a:pPr>
            <a:r>
              <a:rPr lang="en-US" sz="1200">
                <a:latin typeface="Times New Roman"/>
                <a:ea typeface="Times New Roman"/>
                <a:cs typeface="Times New Roman"/>
                <a:sym typeface="Times New Roman"/>
              </a:rPr>
              <a:t>Based on the reciprocating Mechanism</a:t>
            </a:r>
            <a:endParaRPr sz="1200">
              <a:latin typeface="Times New Roman"/>
              <a:ea typeface="Times New Roman"/>
              <a:cs typeface="Times New Roman"/>
              <a:sym typeface="Times New Roman"/>
            </a:endParaRPr>
          </a:p>
          <a:p>
            <a:pPr indent="-160654" lvl="1" marL="417194" rtl="0" algn="l">
              <a:lnSpc>
                <a:spcPct val="100000"/>
              </a:lnSpc>
              <a:spcBef>
                <a:spcPts val="120"/>
              </a:spcBef>
              <a:spcAft>
                <a:spcPts val="0"/>
              </a:spcAft>
              <a:buSzPts val="1200"/>
              <a:buFont typeface="Times New Roman"/>
              <a:buAutoNum type="alphaLcParenR"/>
            </a:pPr>
            <a:r>
              <a:rPr lang="en-US" sz="1200">
                <a:latin typeface="Times New Roman"/>
                <a:ea typeface="Times New Roman"/>
                <a:cs typeface="Times New Roman"/>
                <a:sym typeface="Times New Roman"/>
              </a:rPr>
              <a:t>Crank type</a:t>
            </a:r>
            <a:endParaRPr sz="1200">
              <a:latin typeface="Times New Roman"/>
              <a:ea typeface="Times New Roman"/>
              <a:cs typeface="Times New Roman"/>
              <a:sym typeface="Times New Roman"/>
            </a:endParaRPr>
          </a:p>
          <a:p>
            <a:pPr indent="-160654" lvl="1" marL="417194" rtl="0" algn="l">
              <a:lnSpc>
                <a:spcPct val="100000"/>
              </a:lnSpc>
              <a:spcBef>
                <a:spcPts val="110"/>
              </a:spcBef>
              <a:spcAft>
                <a:spcPts val="0"/>
              </a:spcAft>
              <a:buSzPts val="1200"/>
              <a:buFont typeface="Times New Roman"/>
              <a:buAutoNum type="alphaLcParenR"/>
            </a:pPr>
            <a:r>
              <a:rPr lang="en-US" sz="1200">
                <a:latin typeface="Times New Roman"/>
                <a:ea typeface="Times New Roman"/>
                <a:cs typeface="Times New Roman"/>
                <a:sym typeface="Times New Roman"/>
              </a:rPr>
              <a:t>Geared type</a:t>
            </a:r>
            <a:endParaRPr sz="1200">
              <a:latin typeface="Times New Roman"/>
              <a:ea typeface="Times New Roman"/>
              <a:cs typeface="Times New Roman"/>
              <a:sym typeface="Times New Roman"/>
            </a:endParaRPr>
          </a:p>
          <a:p>
            <a:pPr indent="-160654" lvl="1" marL="417194" rtl="0" algn="l">
              <a:lnSpc>
                <a:spcPct val="100000"/>
              </a:lnSpc>
              <a:spcBef>
                <a:spcPts val="120"/>
              </a:spcBef>
              <a:spcAft>
                <a:spcPts val="0"/>
              </a:spcAft>
              <a:buSzPts val="1200"/>
              <a:buFont typeface="Times New Roman"/>
              <a:buAutoNum type="alphaLcParenR"/>
            </a:pPr>
            <a:r>
              <a:rPr lang="en-US" sz="1200">
                <a:latin typeface="Times New Roman"/>
                <a:ea typeface="Times New Roman"/>
                <a:cs typeface="Times New Roman"/>
                <a:sym typeface="Times New Roman"/>
              </a:rPr>
              <a:t>Hydraulic type</a:t>
            </a:r>
            <a:endParaRPr sz="1200">
              <a:latin typeface="Times New Roman"/>
              <a:ea typeface="Times New Roman"/>
              <a:cs typeface="Times New Roman"/>
              <a:sym typeface="Times New Roman"/>
            </a:endParaRPr>
          </a:p>
          <a:p>
            <a:pPr indent="-158750" lvl="0" marL="234950" rtl="0" algn="l">
              <a:lnSpc>
                <a:spcPct val="100000"/>
              </a:lnSpc>
              <a:spcBef>
                <a:spcPts val="110"/>
              </a:spcBef>
              <a:spcAft>
                <a:spcPts val="0"/>
              </a:spcAft>
              <a:buSzPts val="1200"/>
              <a:buFont typeface="Times New Roman"/>
              <a:buAutoNum type="arabicParenR"/>
            </a:pPr>
            <a:r>
              <a:rPr lang="en-US" sz="1200">
                <a:latin typeface="Times New Roman"/>
                <a:ea typeface="Times New Roman"/>
                <a:cs typeface="Times New Roman"/>
                <a:sym typeface="Times New Roman"/>
              </a:rPr>
              <a:t>Based on the ram travel</a:t>
            </a:r>
            <a:endParaRPr sz="1200">
              <a:latin typeface="Times New Roman"/>
              <a:ea typeface="Times New Roman"/>
              <a:cs typeface="Times New Roman"/>
              <a:sym typeface="Times New Roman"/>
            </a:endParaRPr>
          </a:p>
          <a:p>
            <a:pPr indent="-160654" lvl="1" marL="417194" rtl="0" algn="l">
              <a:lnSpc>
                <a:spcPct val="100000"/>
              </a:lnSpc>
              <a:spcBef>
                <a:spcPts val="95"/>
              </a:spcBef>
              <a:spcAft>
                <a:spcPts val="0"/>
              </a:spcAft>
              <a:buSzPts val="1200"/>
              <a:buFont typeface="Times New Roman"/>
              <a:buAutoNum type="alphaLcParenR"/>
            </a:pPr>
            <a:r>
              <a:rPr lang="en-US" sz="1200">
                <a:latin typeface="Times New Roman"/>
                <a:ea typeface="Times New Roman"/>
                <a:cs typeface="Times New Roman"/>
                <a:sym typeface="Times New Roman"/>
              </a:rPr>
              <a:t>Horizontal</a:t>
            </a:r>
            <a:endParaRPr sz="1200">
              <a:latin typeface="Times New Roman"/>
              <a:ea typeface="Times New Roman"/>
              <a:cs typeface="Times New Roman"/>
              <a:sym typeface="Times New Roman"/>
            </a:endParaRPr>
          </a:p>
          <a:p>
            <a:pPr indent="-160654" lvl="1" marL="417194" rtl="0" algn="l">
              <a:lnSpc>
                <a:spcPct val="100000"/>
              </a:lnSpc>
              <a:spcBef>
                <a:spcPts val="120"/>
              </a:spcBef>
              <a:spcAft>
                <a:spcPts val="0"/>
              </a:spcAft>
              <a:buSzPts val="1200"/>
              <a:buFont typeface="Times New Roman"/>
              <a:buAutoNum type="alphaLcParenR"/>
            </a:pPr>
            <a:r>
              <a:rPr lang="en-US" sz="1200">
                <a:latin typeface="Times New Roman"/>
                <a:ea typeface="Times New Roman"/>
                <a:cs typeface="Times New Roman"/>
                <a:sym typeface="Times New Roman"/>
              </a:rPr>
              <a:t>Vertical</a:t>
            </a:r>
            <a:endParaRPr sz="1200">
              <a:latin typeface="Times New Roman"/>
              <a:ea typeface="Times New Roman"/>
              <a:cs typeface="Times New Roman"/>
              <a:sym typeface="Times New Roman"/>
            </a:endParaRPr>
          </a:p>
          <a:p>
            <a:pPr indent="-160654" lvl="1" marL="417194" rtl="0" algn="l">
              <a:lnSpc>
                <a:spcPct val="100000"/>
              </a:lnSpc>
              <a:spcBef>
                <a:spcPts val="95"/>
              </a:spcBef>
              <a:spcAft>
                <a:spcPts val="0"/>
              </a:spcAft>
              <a:buSzPts val="1200"/>
              <a:buFont typeface="Times New Roman"/>
              <a:buAutoNum type="alphaLcParenR"/>
            </a:pPr>
            <a:r>
              <a:rPr lang="en-US" sz="1200">
                <a:latin typeface="Times New Roman"/>
                <a:ea typeface="Times New Roman"/>
                <a:cs typeface="Times New Roman"/>
                <a:sym typeface="Times New Roman"/>
              </a:rPr>
              <a:t>Traveling head</a:t>
            </a:r>
            <a:endParaRPr sz="1200">
              <a:latin typeface="Times New Roman"/>
              <a:ea typeface="Times New Roman"/>
              <a:cs typeface="Times New Roman"/>
              <a:sym typeface="Times New Roman"/>
            </a:endParaRPr>
          </a:p>
          <a:p>
            <a:pPr indent="-158750" lvl="0" marL="234950" rtl="0" algn="l">
              <a:lnSpc>
                <a:spcPct val="100000"/>
              </a:lnSpc>
              <a:spcBef>
                <a:spcPts val="120"/>
              </a:spcBef>
              <a:spcAft>
                <a:spcPts val="0"/>
              </a:spcAft>
              <a:buSzPts val="1200"/>
              <a:buFont typeface="Times New Roman"/>
              <a:buAutoNum type="arabicParenR"/>
            </a:pPr>
            <a:r>
              <a:rPr lang="en-US" sz="1200">
                <a:latin typeface="Times New Roman"/>
                <a:ea typeface="Times New Roman"/>
                <a:cs typeface="Times New Roman"/>
                <a:sym typeface="Times New Roman"/>
              </a:rPr>
              <a:t>Based on the table design</a:t>
            </a:r>
            <a:endParaRPr sz="1200">
              <a:latin typeface="Times New Roman"/>
              <a:ea typeface="Times New Roman"/>
              <a:cs typeface="Times New Roman"/>
              <a:sym typeface="Times New Roman"/>
            </a:endParaRPr>
          </a:p>
          <a:p>
            <a:pPr indent="-160654" lvl="1" marL="417194" rtl="0" algn="l">
              <a:lnSpc>
                <a:spcPct val="100000"/>
              </a:lnSpc>
              <a:spcBef>
                <a:spcPts val="95"/>
              </a:spcBef>
              <a:spcAft>
                <a:spcPts val="0"/>
              </a:spcAft>
              <a:buSzPts val="1200"/>
              <a:buFont typeface="Times New Roman"/>
              <a:buAutoNum type="alphaLcParenR"/>
            </a:pPr>
            <a:r>
              <a:rPr lang="en-US" sz="1200">
                <a:latin typeface="Times New Roman"/>
                <a:ea typeface="Times New Roman"/>
                <a:cs typeface="Times New Roman"/>
                <a:sym typeface="Times New Roman"/>
              </a:rPr>
              <a:t>Standard shaper</a:t>
            </a:r>
            <a:endParaRPr sz="1200">
              <a:latin typeface="Times New Roman"/>
              <a:ea typeface="Times New Roman"/>
              <a:cs typeface="Times New Roman"/>
              <a:sym typeface="Times New Roman"/>
            </a:endParaRPr>
          </a:p>
          <a:p>
            <a:pPr indent="-160654" lvl="1" marL="417194" rtl="0" algn="l">
              <a:lnSpc>
                <a:spcPct val="100000"/>
              </a:lnSpc>
              <a:spcBef>
                <a:spcPts val="110"/>
              </a:spcBef>
              <a:spcAft>
                <a:spcPts val="0"/>
              </a:spcAft>
              <a:buSzPts val="1200"/>
              <a:buFont typeface="Times New Roman"/>
              <a:buAutoNum type="alphaLcParenR"/>
            </a:pPr>
            <a:r>
              <a:rPr lang="en-US" sz="1200">
                <a:latin typeface="Times New Roman"/>
                <a:ea typeface="Times New Roman"/>
                <a:cs typeface="Times New Roman"/>
                <a:sym typeface="Times New Roman"/>
              </a:rPr>
              <a:t>Universal shaper</a:t>
            </a:r>
            <a:endParaRPr sz="1200">
              <a:latin typeface="Times New Roman"/>
              <a:ea typeface="Times New Roman"/>
              <a:cs typeface="Times New Roman"/>
              <a:sym typeface="Times New Roman"/>
            </a:endParaRPr>
          </a:p>
          <a:p>
            <a:pPr indent="-158750" lvl="0" marL="234950" rtl="0" algn="l">
              <a:lnSpc>
                <a:spcPct val="100000"/>
              </a:lnSpc>
              <a:spcBef>
                <a:spcPts val="120"/>
              </a:spcBef>
              <a:spcAft>
                <a:spcPts val="0"/>
              </a:spcAft>
              <a:buSzPts val="1200"/>
              <a:buFont typeface="Times New Roman"/>
              <a:buAutoNum type="arabicParenR"/>
            </a:pPr>
            <a:r>
              <a:rPr lang="en-US" sz="1200">
                <a:latin typeface="Times New Roman"/>
                <a:ea typeface="Times New Roman"/>
                <a:cs typeface="Times New Roman"/>
                <a:sym typeface="Times New Roman"/>
              </a:rPr>
              <a:t>Based on the cutting stroke</a:t>
            </a:r>
            <a:endParaRPr sz="1200">
              <a:latin typeface="Times New Roman"/>
              <a:ea typeface="Times New Roman"/>
              <a:cs typeface="Times New Roman"/>
              <a:sym typeface="Times New Roman"/>
            </a:endParaRPr>
          </a:p>
          <a:p>
            <a:pPr indent="-160654" lvl="1" marL="417194" rtl="0" algn="l">
              <a:lnSpc>
                <a:spcPct val="100000"/>
              </a:lnSpc>
              <a:spcBef>
                <a:spcPts val="95"/>
              </a:spcBef>
              <a:spcAft>
                <a:spcPts val="0"/>
              </a:spcAft>
              <a:buSzPts val="1200"/>
              <a:buFont typeface="Times New Roman"/>
              <a:buAutoNum type="alphaLcParenR"/>
            </a:pPr>
            <a:r>
              <a:rPr lang="en-US" sz="1200">
                <a:latin typeface="Times New Roman"/>
                <a:ea typeface="Times New Roman"/>
                <a:cs typeface="Times New Roman"/>
                <a:sym typeface="Times New Roman"/>
              </a:rPr>
              <a:t>Push cut type</a:t>
            </a:r>
            <a:endParaRPr sz="1200">
              <a:latin typeface="Times New Roman"/>
              <a:ea typeface="Times New Roman"/>
              <a:cs typeface="Times New Roman"/>
              <a:sym typeface="Times New Roman"/>
            </a:endParaRPr>
          </a:p>
          <a:p>
            <a:pPr indent="-160654" lvl="1" marL="417194" rtl="0" algn="l">
              <a:lnSpc>
                <a:spcPct val="100000"/>
              </a:lnSpc>
              <a:spcBef>
                <a:spcPts val="95"/>
              </a:spcBef>
              <a:spcAft>
                <a:spcPts val="0"/>
              </a:spcAft>
              <a:buSzPts val="1200"/>
              <a:buFont typeface="Times New Roman"/>
              <a:buAutoNum type="alphaLcParenR"/>
            </a:pPr>
            <a:r>
              <a:rPr lang="en-US" sz="1200">
                <a:latin typeface="Times New Roman"/>
                <a:ea typeface="Times New Roman"/>
                <a:cs typeface="Times New Roman"/>
                <a:sym typeface="Times New Roman"/>
              </a:rPr>
              <a:t>Draw cut type</a:t>
            </a:r>
            <a:endParaRPr sz="1200">
              <a:latin typeface="Times New Roman"/>
              <a:ea typeface="Times New Roman"/>
              <a:cs typeface="Times New Roman"/>
              <a:sym typeface="Times New Roman"/>
            </a:endParaRPr>
          </a:p>
          <a:p>
            <a:pPr indent="0" lvl="0" marL="0" rtl="0" algn="l">
              <a:lnSpc>
                <a:spcPct val="100000"/>
              </a:lnSpc>
              <a:spcBef>
                <a:spcPts val="350"/>
              </a:spcBef>
              <a:spcAft>
                <a:spcPts val="0"/>
              </a:spcAft>
              <a:buNone/>
            </a:pPr>
            <a:r>
              <a:t/>
            </a:r>
            <a:endParaRPr sz="1200">
              <a:latin typeface="Times New Roman"/>
              <a:ea typeface="Times New Roman"/>
              <a:cs typeface="Times New Roman"/>
              <a:sym typeface="Times New Roman"/>
            </a:endParaRPr>
          </a:p>
          <a:p>
            <a:pPr indent="0" lvl="0" marL="238125" rtl="0" algn="l">
              <a:lnSpc>
                <a:spcPct val="100000"/>
              </a:lnSpc>
              <a:spcBef>
                <a:spcPts val="0"/>
              </a:spcBef>
              <a:spcAft>
                <a:spcPts val="0"/>
              </a:spcAft>
              <a:buNone/>
            </a:pPr>
            <a:r>
              <a:rPr b="1" lang="en-US" sz="1200">
                <a:latin typeface="Times New Roman"/>
                <a:ea typeface="Times New Roman"/>
                <a:cs typeface="Times New Roman"/>
                <a:sym typeface="Times New Roman"/>
              </a:rPr>
              <a:t>SPECIFICATIONS OF A SHAPER</a:t>
            </a:r>
            <a:endParaRPr sz="1200">
              <a:latin typeface="Times New Roman"/>
              <a:ea typeface="Times New Roman"/>
              <a:cs typeface="Times New Roman"/>
              <a:sym typeface="Times New Roman"/>
            </a:endParaRPr>
          </a:p>
          <a:p>
            <a:pPr indent="0" lvl="0" marL="12700" rtl="0" algn="just">
              <a:lnSpc>
                <a:spcPct val="100000"/>
              </a:lnSpc>
              <a:spcBef>
                <a:spcPts val="575"/>
              </a:spcBef>
              <a:spcAft>
                <a:spcPts val="0"/>
              </a:spcAft>
              <a:buNone/>
            </a:pPr>
            <a:r>
              <a:rPr lang="en-US" sz="1200">
                <a:latin typeface="Times New Roman"/>
                <a:ea typeface="Times New Roman"/>
                <a:cs typeface="Times New Roman"/>
                <a:sym typeface="Times New Roman"/>
              </a:rPr>
              <a:t>A shaper can be specified based on the following factors:</a:t>
            </a:r>
            <a:endParaRPr sz="1200">
              <a:latin typeface="Times New Roman"/>
              <a:ea typeface="Times New Roman"/>
              <a:cs typeface="Times New Roman"/>
              <a:sym typeface="Times New Roman"/>
            </a:endParaRPr>
          </a:p>
          <a:p>
            <a:pPr indent="-76200" lvl="0" marL="262255" marR="17145" rtl="0" algn="just">
              <a:lnSpc>
                <a:spcPct val="140000"/>
              </a:lnSpc>
              <a:spcBef>
                <a:spcPts val="1080"/>
              </a:spcBef>
              <a:spcAft>
                <a:spcPts val="0"/>
              </a:spcAft>
              <a:buSzPts val="1200"/>
              <a:buFont typeface="Times New Roman"/>
              <a:buAutoNum type="alphaLcParenR"/>
            </a:pPr>
            <a:r>
              <a:rPr lang="en-US" sz="1200">
                <a:latin typeface="Times New Roman"/>
                <a:ea typeface="Times New Roman"/>
                <a:cs typeface="Times New Roman"/>
                <a:sym typeface="Times New Roman"/>
              </a:rPr>
              <a:t>	Maximum stroke length: It is the maximum length that the ram can travel, hence the Length of cut the tool can take. It ranges from 175 to 900 mm.</a:t>
            </a:r>
            <a:endParaRPr sz="1200">
              <a:latin typeface="Times New Roman"/>
              <a:ea typeface="Times New Roman"/>
              <a:cs typeface="Times New Roman"/>
              <a:sym typeface="Times New Roman"/>
            </a:endParaRPr>
          </a:p>
          <a:p>
            <a:pPr indent="-76200" lvl="0" marL="262255" marR="5080" rtl="0" algn="just">
              <a:lnSpc>
                <a:spcPct val="141700"/>
              </a:lnSpc>
              <a:spcBef>
                <a:spcPts val="1010"/>
              </a:spcBef>
              <a:spcAft>
                <a:spcPts val="0"/>
              </a:spcAft>
              <a:buSzPts val="1200"/>
              <a:buFont typeface="Times New Roman"/>
              <a:buAutoNum type="alphaLcParenR"/>
            </a:pPr>
            <a:r>
              <a:rPr lang="en-US" sz="1200">
                <a:latin typeface="Times New Roman"/>
                <a:ea typeface="Times New Roman"/>
                <a:cs typeface="Times New Roman"/>
                <a:sym typeface="Times New Roman"/>
              </a:rPr>
              <a:t>	Maximum height, Length of table travel: Maximum travel of the table- in vertical direction indicates the maximum height of the workpiece that can be machined and the horizontal travel indicates the maximum width of the work-piece that can be machined.</a:t>
            </a:r>
            <a:endParaRPr sz="1200">
              <a:latin typeface="Times New Roman"/>
              <a:ea typeface="Times New Roman"/>
              <a:cs typeface="Times New Roman"/>
              <a:sym typeface="Times New Roman"/>
            </a:endParaRPr>
          </a:p>
          <a:p>
            <a:pPr indent="-76200" lvl="0" marL="262255" marR="5080" rtl="0" algn="just">
              <a:lnSpc>
                <a:spcPct val="142500"/>
              </a:lnSpc>
              <a:spcBef>
                <a:spcPts val="35"/>
              </a:spcBef>
              <a:spcAft>
                <a:spcPts val="0"/>
              </a:spcAft>
              <a:buSzPts val="1200"/>
              <a:buFont typeface="Times New Roman"/>
              <a:buAutoNum type="alphaLcParenR"/>
            </a:pPr>
            <a:r>
              <a:rPr lang="en-US" sz="1200">
                <a:latin typeface="Times New Roman"/>
                <a:ea typeface="Times New Roman"/>
                <a:cs typeface="Times New Roman"/>
                <a:sym typeface="Times New Roman"/>
              </a:rPr>
              <a:t>	Drive mechanism: The drive mechanism used to reciprocate the ram may be Mechanical type of hydraulic type. Hydraulic type is preferred because of its Advantages. The other parameters, which are used to specify a shaper, are cutting to return stroke ratio, belt/gear drive, power required, weight of the machine, etc.</a:t>
            </a:r>
            <a:endParaRPr sz="12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2" name="Shape 102"/>
        <p:cNvGrpSpPr/>
        <p:nvPr/>
      </p:nvGrpSpPr>
      <p:grpSpPr>
        <a:xfrm>
          <a:off x="0" y="0"/>
          <a:ext cx="0" cy="0"/>
          <a:chOff x="0" y="0"/>
          <a:chExt cx="0" cy="0"/>
        </a:xfrm>
      </p:grpSpPr>
      <p:sp>
        <p:nvSpPr>
          <p:cNvPr id="103" name="Google Shape;103;p7"/>
          <p:cNvSpPr txBox="1"/>
          <p:nvPr/>
        </p:nvSpPr>
        <p:spPr>
          <a:xfrm>
            <a:off x="701589" y="926183"/>
            <a:ext cx="9131590" cy="5980996"/>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400">
                <a:latin typeface="Times New Roman"/>
                <a:ea typeface="Times New Roman"/>
                <a:cs typeface="Times New Roman"/>
                <a:sym typeface="Times New Roman"/>
              </a:rPr>
              <a:t>1. </a:t>
            </a:r>
            <a:r>
              <a:rPr b="1" lang="en-US" sz="1600">
                <a:latin typeface="Times New Roman"/>
                <a:ea typeface="Times New Roman"/>
                <a:cs typeface="Times New Roman"/>
                <a:sym typeface="Times New Roman"/>
              </a:rPr>
              <a:t>Demonstration on use of Hand Tools</a:t>
            </a:r>
            <a:endParaRPr sz="1600">
              <a:latin typeface="Times New Roman"/>
              <a:ea typeface="Times New Roman"/>
              <a:cs typeface="Times New Roman"/>
              <a:sym typeface="Times New Roman"/>
            </a:endParaRPr>
          </a:p>
          <a:p>
            <a:pPr indent="0" lvl="0" marL="875030" marR="5080" rtl="0" algn="just">
              <a:lnSpc>
                <a:spcPct val="143700"/>
              </a:lnSpc>
              <a:spcBef>
                <a:spcPts val="295"/>
              </a:spcBef>
              <a:spcAft>
                <a:spcPts val="0"/>
              </a:spcAft>
              <a:buNone/>
            </a:pPr>
            <a:r>
              <a:rPr lang="en-US" sz="1600">
                <a:latin typeface="Times New Roman"/>
                <a:ea typeface="Times New Roman"/>
                <a:cs typeface="Times New Roman"/>
                <a:sym typeface="Times New Roman"/>
              </a:rPr>
              <a:t>Fitting is the process of assembling metal parts precisely. The bench working a fitting shop consists of laying out, cutting the metal parts to the size required, and assembling of parts. The fitting shop is generally equipped with measuring and marking tools, work holding and tool holding accessories and shaping or metal cutting tools. One of the characteristics of the skilled fitter is the way in which he selects and uses the tools.</a:t>
            </a:r>
            <a:endParaRPr sz="1600">
              <a:latin typeface="Times New Roman"/>
              <a:ea typeface="Times New Roman"/>
              <a:cs typeface="Times New Roman"/>
              <a:sym typeface="Times New Roman"/>
            </a:endParaRPr>
          </a:p>
          <a:p>
            <a:pPr indent="0" lvl="0" marL="0" rtl="0" algn="l">
              <a:lnSpc>
                <a:spcPct val="100000"/>
              </a:lnSpc>
              <a:spcBef>
                <a:spcPts val="275"/>
              </a:spcBef>
              <a:spcAft>
                <a:spcPts val="0"/>
              </a:spcAft>
              <a:buNone/>
            </a:pPr>
            <a:r>
              <a:t/>
            </a:r>
            <a:endParaRPr sz="1600">
              <a:latin typeface="Times New Roman"/>
              <a:ea typeface="Times New Roman"/>
              <a:cs typeface="Times New Roman"/>
              <a:sym typeface="Times New Roman"/>
            </a:endParaRPr>
          </a:p>
          <a:p>
            <a:pPr indent="0" lvl="0" marL="12700" rtl="0" algn="l">
              <a:lnSpc>
                <a:spcPct val="100000"/>
              </a:lnSpc>
              <a:spcBef>
                <a:spcPts val="5"/>
              </a:spcBef>
              <a:spcAft>
                <a:spcPts val="0"/>
              </a:spcAft>
              <a:buNone/>
            </a:pPr>
            <a:r>
              <a:rPr b="1" lang="en-US" sz="1600">
                <a:latin typeface="Times New Roman"/>
                <a:ea typeface="Times New Roman"/>
                <a:cs typeface="Times New Roman"/>
                <a:sym typeface="Times New Roman"/>
              </a:rPr>
              <a:t>HAND TOOLS FOR BENCH WORK</a:t>
            </a:r>
            <a:endParaRPr sz="1600">
              <a:latin typeface="Times New Roman"/>
              <a:ea typeface="Times New Roman"/>
              <a:cs typeface="Times New Roman"/>
              <a:sym typeface="Times New Roman"/>
            </a:endParaRPr>
          </a:p>
          <a:p>
            <a:pPr indent="0" lvl="0" marL="875030" rtl="0" algn="just">
              <a:lnSpc>
                <a:spcPct val="100000"/>
              </a:lnSpc>
              <a:spcBef>
                <a:spcPts val="640"/>
              </a:spcBef>
              <a:spcAft>
                <a:spcPts val="0"/>
              </a:spcAft>
              <a:buNone/>
            </a:pPr>
            <a:r>
              <a:rPr b="1" lang="en-US" sz="1600">
                <a:latin typeface="Times New Roman"/>
                <a:ea typeface="Times New Roman"/>
                <a:cs typeface="Times New Roman"/>
                <a:sym typeface="Times New Roman"/>
              </a:rPr>
              <a:t>Measuring and marking tools</a:t>
            </a:r>
            <a:endParaRPr sz="1600">
              <a:latin typeface="Times New Roman"/>
              <a:ea typeface="Times New Roman"/>
              <a:cs typeface="Times New Roman"/>
              <a:sym typeface="Times New Roman"/>
            </a:endParaRPr>
          </a:p>
          <a:p>
            <a:pPr indent="457200" lvl="0" marL="875030" rtl="0" algn="just">
              <a:lnSpc>
                <a:spcPct val="100000"/>
              </a:lnSpc>
              <a:spcBef>
                <a:spcPts val="555"/>
              </a:spcBef>
              <a:spcAft>
                <a:spcPts val="0"/>
              </a:spcAft>
              <a:buNone/>
            </a:pPr>
            <a:r>
              <a:rPr lang="en-US" sz="1600">
                <a:latin typeface="Times New Roman"/>
                <a:ea typeface="Times New Roman"/>
                <a:cs typeface="Times New Roman"/>
                <a:sym typeface="Times New Roman"/>
              </a:rPr>
              <a:t>A length may be expressed as the distance between two lines (called line</a:t>
            </a:r>
            <a:endParaRPr sz="1600">
              <a:latin typeface="Times New Roman"/>
              <a:ea typeface="Times New Roman"/>
              <a:cs typeface="Times New Roman"/>
              <a:sym typeface="Times New Roman"/>
            </a:endParaRPr>
          </a:p>
          <a:p>
            <a:pPr indent="0" lvl="0" marL="875030" marR="6350" rtl="0" algn="just">
              <a:lnSpc>
                <a:spcPct val="143800"/>
              </a:lnSpc>
              <a:spcBef>
                <a:spcPts val="5"/>
              </a:spcBef>
              <a:spcAft>
                <a:spcPts val="0"/>
              </a:spcAft>
              <a:buNone/>
            </a:pPr>
            <a:r>
              <a:rPr lang="en-US" sz="1600">
                <a:latin typeface="Times New Roman"/>
                <a:ea typeface="Times New Roman"/>
                <a:cs typeface="Times New Roman"/>
                <a:sym typeface="Times New Roman"/>
              </a:rPr>
              <a:t>measurement) or as the distance between two faces (called end measurement). The most common example of line measurement is the steel rule and examples of end measurement are calipers, micrometers, etc.</a:t>
            </a:r>
            <a:endParaRPr sz="1600">
              <a:latin typeface="Times New Roman"/>
              <a:ea typeface="Times New Roman"/>
              <a:cs typeface="Times New Roman"/>
              <a:sym typeface="Times New Roman"/>
            </a:endParaRPr>
          </a:p>
          <a:p>
            <a:pPr indent="0" lvl="0" marL="12700" rtl="0" algn="l">
              <a:lnSpc>
                <a:spcPct val="100000"/>
              </a:lnSpc>
              <a:spcBef>
                <a:spcPts val="730"/>
              </a:spcBef>
              <a:spcAft>
                <a:spcPts val="0"/>
              </a:spcAft>
              <a:buNone/>
            </a:pPr>
            <a:r>
              <a:rPr b="1" lang="en-US" sz="1600">
                <a:latin typeface="Times New Roman"/>
                <a:ea typeface="Times New Roman"/>
                <a:cs typeface="Times New Roman"/>
                <a:sym typeface="Times New Roman"/>
              </a:rPr>
              <a:t>STEEL RULES</a:t>
            </a:r>
            <a:endParaRPr sz="1600">
              <a:latin typeface="Times New Roman"/>
              <a:ea typeface="Times New Roman"/>
              <a:cs typeface="Times New Roman"/>
              <a:sym typeface="Times New Roman"/>
            </a:endParaRPr>
          </a:p>
          <a:p>
            <a:pPr indent="0" lvl="0" marL="875030" rtl="0" algn="just">
              <a:lnSpc>
                <a:spcPct val="100000"/>
              </a:lnSpc>
              <a:spcBef>
                <a:spcPts val="540"/>
              </a:spcBef>
              <a:spcAft>
                <a:spcPts val="0"/>
              </a:spcAft>
              <a:buNone/>
            </a:pPr>
            <a:r>
              <a:rPr lang="en-US" sz="1600">
                <a:latin typeface="Times New Roman"/>
                <a:ea typeface="Times New Roman"/>
                <a:cs typeface="Times New Roman"/>
                <a:sym typeface="Times New Roman"/>
              </a:rPr>
              <a:t>The simplest and most common linear measuring instrument is the steel rule shown in fig.1</a:t>
            </a:r>
            <a:endParaRPr sz="1600">
              <a:latin typeface="Times New Roman"/>
              <a:ea typeface="Times New Roman"/>
              <a:cs typeface="Times New Roman"/>
              <a:sym typeface="Times New Roman"/>
            </a:endParaRPr>
          </a:p>
          <a:p>
            <a:pPr indent="0" lvl="0" marL="875030" marR="6350" rtl="0" algn="just">
              <a:lnSpc>
                <a:spcPct val="143600"/>
              </a:lnSpc>
              <a:spcBef>
                <a:spcPts val="10"/>
              </a:spcBef>
              <a:spcAft>
                <a:spcPts val="0"/>
              </a:spcAft>
              <a:buNone/>
            </a:pPr>
            <a:r>
              <a:rPr lang="en-US" sz="1600">
                <a:latin typeface="Times New Roman"/>
                <a:ea typeface="Times New Roman"/>
                <a:cs typeface="Times New Roman"/>
                <a:sym typeface="Times New Roman"/>
              </a:rPr>
              <a:t>steel rules are made of spring steel or stainless steel. Lines, called graduations are inscribed on the face of the rule. Metric rules usually have two sets of line graduations. Steel rules are available in different lengths, the common sizes being 1.50 mm, 300 mm, 500 mm, and 1000 mm.</a:t>
            </a:r>
            <a:endParaRPr sz="1600">
              <a:latin typeface="Times New Roman"/>
              <a:ea typeface="Times New Roman"/>
              <a:cs typeface="Times New Roman"/>
              <a:sym typeface="Times New Roman"/>
            </a:endParaRPr>
          </a:p>
        </p:txBody>
      </p:sp>
      <p:sp>
        <p:nvSpPr>
          <p:cNvPr id="104" name="Google Shape;104;p7"/>
          <p:cNvSpPr txBox="1"/>
          <p:nvPr/>
        </p:nvSpPr>
        <p:spPr>
          <a:xfrm>
            <a:off x="5121275" y="7137400"/>
            <a:ext cx="1398508"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Fig. 1 Steel rule</a:t>
            </a:r>
            <a:endParaRPr sz="1200">
              <a:latin typeface="Times New Roman"/>
              <a:ea typeface="Times New Roman"/>
              <a:cs typeface="Times New Roman"/>
              <a:sym typeface="Times New Roman"/>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91" name="Shape 791"/>
        <p:cNvGrpSpPr/>
        <p:nvPr/>
      </p:nvGrpSpPr>
      <p:grpSpPr>
        <a:xfrm>
          <a:off x="0" y="0"/>
          <a:ext cx="0" cy="0"/>
          <a:chOff x="0" y="0"/>
          <a:chExt cx="0" cy="0"/>
        </a:xfrm>
      </p:grpSpPr>
      <p:pic>
        <p:nvPicPr>
          <p:cNvPr id="792" name="Google Shape;792;p70"/>
          <p:cNvPicPr preferRelativeResize="0"/>
          <p:nvPr/>
        </p:nvPicPr>
        <p:blipFill rotWithShape="1">
          <a:blip r:embed="rId3">
            <a:alphaModFix/>
          </a:blip>
          <a:srcRect b="0" l="0" r="0" t="0"/>
          <a:stretch/>
        </p:blipFill>
        <p:spPr>
          <a:xfrm>
            <a:off x="1576955" y="3408970"/>
            <a:ext cx="5960982" cy="1185916"/>
          </a:xfrm>
          <a:prstGeom prst="rect">
            <a:avLst/>
          </a:prstGeom>
          <a:noFill/>
          <a:ln>
            <a:noFill/>
          </a:ln>
        </p:spPr>
      </p:pic>
      <p:sp>
        <p:nvSpPr>
          <p:cNvPr id="793" name="Google Shape;793;p70"/>
          <p:cNvSpPr txBox="1"/>
          <p:nvPr/>
        </p:nvSpPr>
        <p:spPr>
          <a:xfrm>
            <a:off x="1278942" y="732123"/>
            <a:ext cx="8119961" cy="3350341"/>
          </a:xfrm>
          <a:prstGeom prst="rect">
            <a:avLst/>
          </a:prstGeom>
          <a:noFill/>
          <a:ln>
            <a:noFill/>
          </a:ln>
        </p:spPr>
        <p:txBody>
          <a:bodyPr anchorCtr="0" anchor="t" bIns="0" lIns="0" spcFirstLastPara="1" rIns="0" wrap="square" tIns="92075">
            <a:spAutoFit/>
          </a:bodyPr>
          <a:lstStyle/>
          <a:p>
            <a:pPr indent="0" lvl="0" marL="231775" rtl="0" algn="l">
              <a:lnSpc>
                <a:spcPct val="100000"/>
              </a:lnSpc>
              <a:spcBef>
                <a:spcPts val="0"/>
              </a:spcBef>
              <a:spcAft>
                <a:spcPts val="0"/>
              </a:spcAft>
              <a:buNone/>
            </a:pPr>
            <a:r>
              <a:rPr b="1" lang="en-US" sz="1200">
                <a:latin typeface="Times New Roman"/>
                <a:ea typeface="Times New Roman"/>
                <a:cs typeface="Times New Roman"/>
                <a:sym typeface="Times New Roman"/>
              </a:rPr>
              <a:t>DRIVE MECHANISM:</a:t>
            </a:r>
            <a:endParaRPr sz="1200">
              <a:latin typeface="Times New Roman"/>
              <a:ea typeface="Times New Roman"/>
              <a:cs typeface="Times New Roman"/>
              <a:sym typeface="Times New Roman"/>
            </a:endParaRPr>
          </a:p>
          <a:p>
            <a:pPr indent="0" lvl="0" marL="12700" rtl="0" algn="just">
              <a:lnSpc>
                <a:spcPct val="100000"/>
              </a:lnSpc>
              <a:spcBef>
                <a:spcPts val="620"/>
              </a:spcBef>
              <a:spcAft>
                <a:spcPts val="0"/>
              </a:spcAft>
              <a:buNone/>
            </a:pPr>
            <a:r>
              <a:rPr lang="en-US" sz="1200">
                <a:latin typeface="Times New Roman"/>
                <a:ea typeface="Times New Roman"/>
                <a:cs typeface="Times New Roman"/>
                <a:sym typeface="Times New Roman"/>
              </a:rPr>
              <a:t>It provides the reciprocating motion to the ram, hence to the tool. In a standard shaper, the</a:t>
            </a:r>
            <a:endParaRPr sz="1200">
              <a:latin typeface="Times New Roman"/>
              <a:ea typeface="Times New Roman"/>
              <a:cs typeface="Times New Roman"/>
              <a:sym typeface="Times New Roman"/>
            </a:endParaRPr>
          </a:p>
          <a:p>
            <a:pPr indent="0" lvl="0" marL="12700" marR="5715" rtl="0" algn="just">
              <a:lnSpc>
                <a:spcPct val="143600"/>
              </a:lnSpc>
              <a:spcBef>
                <a:spcPts val="10"/>
              </a:spcBef>
              <a:spcAft>
                <a:spcPts val="0"/>
              </a:spcAft>
              <a:buNone/>
            </a:pPr>
            <a:r>
              <a:rPr lang="en-US" sz="1200">
                <a:latin typeface="Times New Roman"/>
                <a:ea typeface="Times New Roman"/>
                <a:cs typeface="Times New Roman"/>
                <a:sym typeface="Times New Roman"/>
              </a:rPr>
              <a:t>cutting action is provided in the forward stroke of the ram and the reverse stroke is the idle/ non-cutting stroke. For proper cutting action with minimum vibrations it needs a slower forward stroke and to save machining time a faster' idle reverse stroke of the ram. A shaper drive, mechanism is always designed to serve this purpose, and this is known as Quick Return</a:t>
            </a:r>
            <a:endParaRPr sz="1200">
              <a:latin typeface="Times New Roman"/>
              <a:ea typeface="Times New Roman"/>
              <a:cs typeface="Times New Roman"/>
              <a:sym typeface="Times New Roman"/>
            </a:endParaRPr>
          </a:p>
          <a:p>
            <a:pPr indent="0" lvl="0" marL="0" rtl="0" algn="l">
              <a:lnSpc>
                <a:spcPct val="100000"/>
              </a:lnSpc>
              <a:spcBef>
                <a:spcPts val="215"/>
              </a:spcBef>
              <a:spcAft>
                <a:spcPts val="0"/>
              </a:spcAft>
              <a:buNone/>
            </a:pPr>
            <a:r>
              <a:t/>
            </a:r>
            <a:endParaRPr sz="1200">
              <a:latin typeface="Times New Roman"/>
              <a:ea typeface="Times New Roman"/>
              <a:cs typeface="Times New Roman"/>
              <a:sym typeface="Times New Roman"/>
            </a:endParaRPr>
          </a:p>
          <a:p>
            <a:pPr indent="0" lvl="0" marL="250190" rtl="0" algn="l">
              <a:lnSpc>
                <a:spcPct val="100000"/>
              </a:lnSpc>
              <a:spcBef>
                <a:spcPts val="0"/>
              </a:spcBef>
              <a:spcAft>
                <a:spcPts val="0"/>
              </a:spcAft>
              <a:buNone/>
            </a:pPr>
            <a:r>
              <a:rPr lang="en-US" sz="1200" u="sng">
                <a:latin typeface="Times New Roman"/>
                <a:ea typeface="Times New Roman"/>
                <a:cs typeface="Times New Roman"/>
                <a:sym typeface="Times New Roman"/>
              </a:rPr>
              <a:t>Mechanism</a:t>
            </a:r>
            <a:r>
              <a:rPr lang="en-US" sz="1200">
                <a:latin typeface="Times New Roman"/>
                <a:ea typeface="Times New Roman"/>
                <a:cs typeface="Times New Roman"/>
                <a:sym typeface="Times New Roman"/>
              </a:rPr>
              <a:t>: This type of drive can be obtained by any of the following mechanisms</a:t>
            </a:r>
            <a:endParaRPr sz="1200">
              <a:latin typeface="Times New Roman"/>
              <a:ea typeface="Times New Roman"/>
              <a:cs typeface="Times New Roman"/>
              <a:sym typeface="Times New Roman"/>
            </a:endParaRPr>
          </a:p>
          <a:p>
            <a:pPr indent="0" lvl="0" marL="0" rtl="0" algn="l">
              <a:lnSpc>
                <a:spcPct val="100000"/>
              </a:lnSpc>
              <a:spcBef>
                <a:spcPts val="250"/>
              </a:spcBef>
              <a:spcAft>
                <a:spcPts val="0"/>
              </a:spcAft>
              <a:buNone/>
            </a:pPr>
            <a:r>
              <a:t/>
            </a:r>
            <a:endParaRPr sz="1200">
              <a:latin typeface="Times New Roman"/>
              <a:ea typeface="Times New Roman"/>
              <a:cs typeface="Times New Roman"/>
              <a:sym typeface="Times New Roman"/>
            </a:endParaRPr>
          </a:p>
          <a:p>
            <a:pPr indent="-160654" lvl="0" marL="410844" rtl="0" algn="l">
              <a:lnSpc>
                <a:spcPct val="100000"/>
              </a:lnSpc>
              <a:spcBef>
                <a:spcPts val="5"/>
              </a:spcBef>
              <a:spcAft>
                <a:spcPts val="0"/>
              </a:spcAft>
              <a:buSzPts val="1200"/>
              <a:buFont typeface="Times New Roman"/>
              <a:buAutoNum type="arabicParenR"/>
            </a:pPr>
            <a:r>
              <a:rPr lang="en-US" sz="1200">
                <a:latin typeface="Times New Roman"/>
                <a:ea typeface="Times New Roman"/>
                <a:cs typeface="Times New Roman"/>
                <a:sym typeface="Times New Roman"/>
              </a:rPr>
              <a:t>Crank and slotted link mechanism	.</a:t>
            </a:r>
            <a:endParaRPr sz="1200">
              <a:latin typeface="Times New Roman"/>
              <a:ea typeface="Times New Roman"/>
              <a:cs typeface="Times New Roman"/>
              <a:sym typeface="Times New Roman"/>
            </a:endParaRPr>
          </a:p>
          <a:p>
            <a:pPr indent="0" lvl="0" marL="0" rtl="0" algn="l">
              <a:lnSpc>
                <a:spcPct val="100000"/>
              </a:lnSpc>
              <a:spcBef>
                <a:spcPts val="295"/>
              </a:spcBef>
              <a:spcAft>
                <a:spcPts val="0"/>
              </a:spcAft>
              <a:buSzPts val="1200"/>
              <a:buFont typeface="Times New Roman"/>
              <a:buNone/>
            </a:pPr>
            <a:r>
              <a:t/>
            </a:r>
            <a:endParaRPr sz="1200">
              <a:latin typeface="Times New Roman"/>
              <a:ea typeface="Times New Roman"/>
              <a:cs typeface="Times New Roman"/>
              <a:sym typeface="Times New Roman"/>
            </a:endParaRPr>
          </a:p>
          <a:p>
            <a:pPr indent="-160654" lvl="0" marL="410844" rtl="0" algn="l">
              <a:lnSpc>
                <a:spcPct val="100000"/>
              </a:lnSpc>
              <a:spcBef>
                <a:spcPts val="5"/>
              </a:spcBef>
              <a:spcAft>
                <a:spcPts val="0"/>
              </a:spcAft>
              <a:buSzPts val="1200"/>
              <a:buFont typeface="Times New Roman"/>
              <a:buAutoNum type="arabicParenR"/>
            </a:pPr>
            <a:r>
              <a:rPr lang="en-US" sz="1200">
                <a:latin typeface="Times New Roman"/>
                <a:ea typeface="Times New Roman"/>
                <a:cs typeface="Times New Roman"/>
                <a:sym typeface="Times New Roman"/>
              </a:rPr>
              <a:t>Whitworth quick return mechanism</a:t>
            </a:r>
            <a:endParaRPr sz="1200">
              <a:latin typeface="Times New Roman"/>
              <a:ea typeface="Times New Roman"/>
              <a:cs typeface="Times New Roman"/>
              <a:sym typeface="Times New Roman"/>
            </a:endParaRPr>
          </a:p>
          <a:p>
            <a:pPr indent="0" lvl="0" marL="0" rtl="0" algn="l">
              <a:lnSpc>
                <a:spcPct val="100000"/>
              </a:lnSpc>
              <a:spcBef>
                <a:spcPts val="175"/>
              </a:spcBef>
              <a:spcAft>
                <a:spcPts val="0"/>
              </a:spcAft>
              <a:buSzPts val="1200"/>
              <a:buFont typeface="Times New Roman"/>
              <a:buNone/>
            </a:pPr>
            <a:r>
              <a:t/>
            </a:r>
            <a:endParaRPr sz="1200">
              <a:latin typeface="Times New Roman"/>
              <a:ea typeface="Times New Roman"/>
              <a:cs typeface="Times New Roman"/>
              <a:sym typeface="Times New Roman"/>
            </a:endParaRPr>
          </a:p>
          <a:p>
            <a:pPr indent="-160654" lvl="0" marL="410844" rtl="0" algn="l">
              <a:lnSpc>
                <a:spcPct val="100000"/>
              </a:lnSpc>
              <a:spcBef>
                <a:spcPts val="5"/>
              </a:spcBef>
              <a:spcAft>
                <a:spcPts val="0"/>
              </a:spcAft>
              <a:buSzPts val="1200"/>
              <a:buFont typeface="Times New Roman"/>
              <a:buAutoNum type="arabicParenR"/>
            </a:pPr>
            <a:r>
              <a:rPr lang="en-US" sz="1200">
                <a:latin typeface="Times New Roman"/>
                <a:ea typeface="Times New Roman"/>
                <a:cs typeface="Times New Roman"/>
                <a:sym typeface="Times New Roman"/>
              </a:rPr>
              <a:t>Hydraulic quick return mechanism</a:t>
            </a:r>
            <a:endParaRPr sz="1200">
              <a:latin typeface="Times New Roman"/>
              <a:ea typeface="Times New Roman"/>
              <a:cs typeface="Times New Roman"/>
              <a:sym typeface="Times New Roman"/>
            </a:endParaRPr>
          </a:p>
          <a:p>
            <a:pPr indent="0" lvl="0" marL="0" rtl="0" algn="l">
              <a:lnSpc>
                <a:spcPct val="100000"/>
              </a:lnSpc>
              <a:spcBef>
                <a:spcPts val="295"/>
              </a:spcBef>
              <a:spcAft>
                <a:spcPts val="0"/>
              </a:spcAft>
              <a:buNone/>
            </a:pPr>
            <a:r>
              <a:t/>
            </a:r>
            <a:endParaRPr sz="1200">
              <a:latin typeface="Times New Roman"/>
              <a:ea typeface="Times New Roman"/>
              <a:cs typeface="Times New Roman"/>
              <a:sym typeface="Times New Roman"/>
            </a:endParaRPr>
          </a:p>
          <a:p>
            <a:pPr indent="0" lvl="0" marL="231775" rtl="0" algn="l">
              <a:lnSpc>
                <a:spcPct val="100000"/>
              </a:lnSpc>
              <a:spcBef>
                <a:spcPts val="5"/>
              </a:spcBef>
              <a:spcAft>
                <a:spcPts val="0"/>
              </a:spcAft>
              <a:buNone/>
            </a:pPr>
            <a:r>
              <a:rPr b="1" lang="en-US" sz="1200">
                <a:latin typeface="Times New Roman"/>
                <a:ea typeface="Times New Roman"/>
                <a:cs typeface="Times New Roman"/>
                <a:sym typeface="Times New Roman"/>
              </a:rPr>
              <a:t>Whitworth - quick return mechanism</a:t>
            </a:r>
            <a:endParaRPr sz="1200">
              <a:latin typeface="Times New Roman"/>
              <a:ea typeface="Times New Roman"/>
              <a:cs typeface="Times New Roman"/>
              <a:sym typeface="Times New Roman"/>
            </a:endParaRPr>
          </a:p>
        </p:txBody>
      </p:sp>
      <p:sp>
        <p:nvSpPr>
          <p:cNvPr id="794" name="Google Shape;794;p70"/>
          <p:cNvSpPr txBox="1"/>
          <p:nvPr/>
        </p:nvSpPr>
        <p:spPr>
          <a:xfrm>
            <a:off x="1270307" y="4621615"/>
            <a:ext cx="8136119" cy="1902059"/>
          </a:xfrm>
          <a:prstGeom prst="rect">
            <a:avLst/>
          </a:prstGeom>
          <a:noFill/>
          <a:ln>
            <a:noFill/>
          </a:ln>
        </p:spPr>
        <p:txBody>
          <a:bodyPr anchorCtr="0" anchor="t" bIns="0" lIns="0" spcFirstLastPara="1" rIns="0" wrap="square" tIns="95250">
            <a:spAutoFit/>
          </a:bodyPr>
          <a:lstStyle/>
          <a:p>
            <a:pPr indent="0" lvl="0" marL="1222375" rtl="0" algn="just">
              <a:lnSpc>
                <a:spcPct val="100000"/>
              </a:lnSpc>
              <a:spcBef>
                <a:spcPts val="0"/>
              </a:spcBef>
              <a:spcAft>
                <a:spcPts val="0"/>
              </a:spcAft>
              <a:buNone/>
            </a:pPr>
            <a:r>
              <a:rPr lang="en-US" sz="1150">
                <a:latin typeface="Times New Roman"/>
                <a:ea typeface="Times New Roman"/>
                <a:cs typeface="Times New Roman"/>
                <a:sym typeface="Times New Roman"/>
              </a:rPr>
              <a:t>Figure 15: Whitworth - quick return mechanism</a:t>
            </a:r>
            <a:endParaRPr sz="1150">
              <a:latin typeface="Times New Roman"/>
              <a:ea typeface="Times New Roman"/>
              <a:cs typeface="Times New Roman"/>
              <a:sym typeface="Times New Roman"/>
            </a:endParaRPr>
          </a:p>
          <a:p>
            <a:pPr indent="-6350" lvl="0" marL="18415" marR="5715" rtl="0" algn="just">
              <a:lnSpc>
                <a:spcPct val="146700"/>
              </a:lnSpc>
              <a:spcBef>
                <a:spcPts val="10"/>
              </a:spcBef>
              <a:spcAft>
                <a:spcPts val="0"/>
              </a:spcAft>
              <a:buNone/>
            </a:pPr>
            <a:r>
              <a:rPr lang="en-US" sz="1200">
                <a:latin typeface="Times New Roman"/>
                <a:ea typeface="Times New Roman"/>
                <a:cs typeface="Times New Roman"/>
                <a:sym typeface="Times New Roman"/>
              </a:rPr>
              <a:t>The Fig. 13 shows the whirtworth – quick return mechanism. The crank OC is fixed and OQ rotates about O. The slider slides in the slotted link and generates a circle of radius CP. Link 5</a:t>
            </a:r>
            <a:endParaRPr sz="1200">
              <a:latin typeface="Times New Roman"/>
              <a:ea typeface="Times New Roman"/>
              <a:cs typeface="Times New Roman"/>
              <a:sym typeface="Times New Roman"/>
            </a:endParaRPr>
          </a:p>
          <a:p>
            <a:pPr indent="0" lvl="0" marL="18415" marR="5080" rtl="0" algn="just">
              <a:lnSpc>
                <a:spcPct val="147300"/>
              </a:lnSpc>
              <a:spcBef>
                <a:spcPts val="15"/>
              </a:spcBef>
              <a:spcAft>
                <a:spcPts val="0"/>
              </a:spcAft>
              <a:buNone/>
            </a:pPr>
            <a:r>
              <a:rPr lang="en-US" sz="1200">
                <a:latin typeface="Times New Roman"/>
                <a:ea typeface="Times New Roman"/>
                <a:cs typeface="Times New Roman"/>
                <a:sym typeface="Times New Roman"/>
              </a:rPr>
              <a:t>connects the extension OQ provided on the opposite side of the link 1 to the ram (link 6). The rotary motion of P is taken to the ram R which reciprocates. The quick return motion mechanism is used in shapers and slotting machines. The angle covered during cutting stroke from P1 to P2 in counter clockwise direction is α or 360 -2θ. During the return stroke, the angle covered is 2θ or β.</a:t>
            </a:r>
            <a:endParaRPr sz="1200">
              <a:latin typeface="Times New Roman"/>
              <a:ea typeface="Times New Roman"/>
              <a:cs typeface="Times New Roman"/>
              <a:sym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98" name="Shape 798"/>
        <p:cNvGrpSpPr/>
        <p:nvPr/>
      </p:nvGrpSpPr>
      <p:grpSpPr>
        <a:xfrm>
          <a:off x="0" y="0"/>
          <a:ext cx="0" cy="0"/>
          <a:chOff x="0" y="0"/>
          <a:chExt cx="0" cy="0"/>
        </a:xfrm>
      </p:grpSpPr>
      <p:pic>
        <p:nvPicPr>
          <p:cNvPr id="799" name="Google Shape;799;p71"/>
          <p:cNvPicPr preferRelativeResize="0"/>
          <p:nvPr/>
        </p:nvPicPr>
        <p:blipFill rotWithShape="1">
          <a:blip r:embed="rId3">
            <a:alphaModFix/>
          </a:blip>
          <a:srcRect b="0" l="0" r="0" t="0"/>
          <a:stretch/>
        </p:blipFill>
        <p:spPr>
          <a:xfrm>
            <a:off x="1292587" y="3589014"/>
            <a:ext cx="6462936" cy="2727607"/>
          </a:xfrm>
          <a:prstGeom prst="rect">
            <a:avLst/>
          </a:prstGeom>
          <a:noFill/>
          <a:ln>
            <a:noFill/>
          </a:ln>
        </p:spPr>
      </p:pic>
      <p:sp>
        <p:nvSpPr>
          <p:cNvPr id="800" name="Google Shape;800;p71"/>
          <p:cNvSpPr txBox="1"/>
          <p:nvPr/>
        </p:nvSpPr>
        <p:spPr>
          <a:xfrm>
            <a:off x="1278942" y="760145"/>
            <a:ext cx="8132528" cy="2648417"/>
          </a:xfrm>
          <a:prstGeom prst="rect">
            <a:avLst/>
          </a:prstGeom>
          <a:noFill/>
          <a:ln>
            <a:noFill/>
          </a:ln>
        </p:spPr>
        <p:txBody>
          <a:bodyPr anchorCtr="0" anchor="t" bIns="0" lIns="0" spcFirstLastPara="1" rIns="0" wrap="square" tIns="88900">
            <a:spAutoFit/>
          </a:bodyPr>
          <a:lstStyle/>
          <a:p>
            <a:pPr indent="0" lvl="0" marL="231775" rtl="0" algn="just">
              <a:lnSpc>
                <a:spcPct val="100000"/>
              </a:lnSpc>
              <a:spcBef>
                <a:spcPts val="0"/>
              </a:spcBef>
              <a:spcAft>
                <a:spcPts val="0"/>
              </a:spcAft>
              <a:buNone/>
            </a:pPr>
            <a:r>
              <a:rPr b="1" lang="en-US" sz="1200">
                <a:latin typeface="Times New Roman"/>
                <a:ea typeface="Times New Roman"/>
                <a:cs typeface="Times New Roman"/>
                <a:sym typeface="Times New Roman"/>
              </a:rPr>
              <a:t>Crank and Slotted Link Mechanism</a:t>
            </a:r>
            <a:endParaRPr sz="1200">
              <a:latin typeface="Times New Roman"/>
              <a:ea typeface="Times New Roman"/>
              <a:cs typeface="Times New Roman"/>
              <a:sym typeface="Times New Roman"/>
            </a:endParaRPr>
          </a:p>
          <a:p>
            <a:pPr indent="109220" lvl="0" marL="12700" rtl="0" algn="just">
              <a:lnSpc>
                <a:spcPct val="100000"/>
              </a:lnSpc>
              <a:spcBef>
                <a:spcPts val="600"/>
              </a:spcBef>
              <a:spcAft>
                <a:spcPts val="0"/>
              </a:spcAft>
              <a:buNone/>
            </a:pPr>
            <a:r>
              <a:rPr lang="en-US" sz="1200">
                <a:latin typeface="Times New Roman"/>
                <a:ea typeface="Times New Roman"/>
                <a:cs typeface="Times New Roman"/>
                <a:sym typeface="Times New Roman"/>
              </a:rPr>
              <a:t>In this mechanism the ram is actuated by gear drives associated with electric motor. First, the</a:t>
            </a:r>
            <a:endParaRPr sz="1200">
              <a:latin typeface="Times New Roman"/>
              <a:ea typeface="Times New Roman"/>
              <a:cs typeface="Times New Roman"/>
              <a:sym typeface="Times New Roman"/>
            </a:endParaRPr>
          </a:p>
          <a:p>
            <a:pPr indent="0" lvl="0" marL="12700" marR="5080" rtl="0" algn="just">
              <a:lnSpc>
                <a:spcPct val="142500"/>
              </a:lnSpc>
              <a:spcBef>
                <a:spcPts val="10"/>
              </a:spcBef>
              <a:spcAft>
                <a:spcPts val="0"/>
              </a:spcAft>
              <a:buNone/>
            </a:pPr>
            <a:r>
              <a:rPr lang="en-US" sz="1200">
                <a:latin typeface="Times New Roman"/>
                <a:ea typeface="Times New Roman"/>
                <a:cs typeface="Times New Roman"/>
                <a:sym typeface="Times New Roman"/>
              </a:rPr>
              <a:t>electric motor drives the pinion gear. Next, the pinion gear drives the bull gear which rotates in opposite direction due to external gear meshing. A radial slide is provided on the bull gear. A sliding block is assembled on this slide. The block can be positioned in radial direction by rotating the stroke adjustment screw. The sliding block has a crank pin. A rocker arm is freely fitted to this crank pin. The rocker arm sliding block slides in the slot provided in the rocker arm called as slotted link. The upper end has fork which is connected to the ram block by a pin while the bottom end of the rocker arm is pivoted. When the pinion gear rotates along with the bull gear, the crank will also rotate. Due to this, the rocker arm sliding block also rotates in the same circle. Simultaneously, the sliding block slides up and down in the slot. This movement is transmitted to the ram which reciprocates. Hence, the rotary motion is converted in reciprocating motion.</a:t>
            </a:r>
            <a:endParaRPr sz="1200">
              <a:latin typeface="Times New Roman"/>
              <a:ea typeface="Times New Roman"/>
              <a:cs typeface="Times New Roman"/>
              <a:sym typeface="Times New Roman"/>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04" name="Shape 804"/>
        <p:cNvGrpSpPr/>
        <p:nvPr/>
      </p:nvGrpSpPr>
      <p:grpSpPr>
        <a:xfrm>
          <a:off x="0" y="0"/>
          <a:ext cx="0" cy="0"/>
          <a:chOff x="0" y="0"/>
          <a:chExt cx="0" cy="0"/>
        </a:xfrm>
      </p:grpSpPr>
      <p:pic>
        <p:nvPicPr>
          <p:cNvPr id="805" name="Google Shape;805;p72"/>
          <p:cNvPicPr preferRelativeResize="0"/>
          <p:nvPr/>
        </p:nvPicPr>
        <p:blipFill rotWithShape="1">
          <a:blip r:embed="rId3">
            <a:alphaModFix/>
          </a:blip>
          <a:srcRect b="0" l="0" r="0" t="0"/>
          <a:stretch/>
        </p:blipFill>
        <p:spPr>
          <a:xfrm>
            <a:off x="1393838" y="806423"/>
            <a:ext cx="5756322" cy="1935199"/>
          </a:xfrm>
          <a:prstGeom prst="rect">
            <a:avLst/>
          </a:prstGeom>
          <a:noFill/>
          <a:ln>
            <a:noFill/>
          </a:ln>
        </p:spPr>
      </p:pic>
      <p:sp>
        <p:nvSpPr>
          <p:cNvPr id="806" name="Google Shape;806;p72"/>
          <p:cNvSpPr txBox="1"/>
          <p:nvPr/>
        </p:nvSpPr>
        <p:spPr>
          <a:xfrm>
            <a:off x="1266017" y="2833351"/>
            <a:ext cx="8135221" cy="3418885"/>
          </a:xfrm>
          <a:prstGeom prst="rect">
            <a:avLst/>
          </a:prstGeom>
          <a:noFill/>
          <a:ln>
            <a:noFill/>
          </a:ln>
        </p:spPr>
        <p:txBody>
          <a:bodyPr anchorCtr="0" anchor="t" bIns="0" lIns="0" spcFirstLastPara="1" rIns="0" wrap="square" tIns="12700">
            <a:spAutoFit/>
          </a:bodyPr>
          <a:lstStyle/>
          <a:p>
            <a:pPr indent="0" lvl="0" marL="1170940" rtl="0" algn="l">
              <a:lnSpc>
                <a:spcPct val="100000"/>
              </a:lnSpc>
              <a:spcBef>
                <a:spcPts val="0"/>
              </a:spcBef>
              <a:spcAft>
                <a:spcPts val="0"/>
              </a:spcAft>
              <a:buNone/>
            </a:pPr>
            <a:r>
              <a:rPr lang="en-US" sz="1200">
                <a:latin typeface="Times New Roman"/>
                <a:ea typeface="Times New Roman"/>
                <a:cs typeface="Times New Roman"/>
                <a:sym typeface="Times New Roman"/>
              </a:rPr>
              <a:t>Figure 16: Crank and slotted link mechanism</a:t>
            </a:r>
            <a:endParaRPr sz="1200">
              <a:latin typeface="Times New Roman"/>
              <a:ea typeface="Times New Roman"/>
              <a:cs typeface="Times New Roman"/>
              <a:sym typeface="Times New Roman"/>
            </a:endParaRPr>
          </a:p>
          <a:p>
            <a:pPr indent="0" lvl="0" marL="0" rtl="0" algn="l">
              <a:lnSpc>
                <a:spcPct val="100000"/>
              </a:lnSpc>
              <a:spcBef>
                <a:spcPts val="300"/>
              </a:spcBef>
              <a:spcAft>
                <a:spcPts val="0"/>
              </a:spcAft>
              <a:buNone/>
            </a:pPr>
            <a:r>
              <a:t/>
            </a:r>
            <a:endParaRPr sz="1200">
              <a:latin typeface="Times New Roman"/>
              <a:ea typeface="Times New Roman"/>
              <a:cs typeface="Times New Roman"/>
              <a:sym typeface="Times New Roman"/>
            </a:endParaRPr>
          </a:p>
          <a:p>
            <a:pPr indent="0" lvl="0" marL="241300" rtl="0" algn="l">
              <a:lnSpc>
                <a:spcPct val="100000"/>
              </a:lnSpc>
              <a:spcBef>
                <a:spcPts val="0"/>
              </a:spcBef>
              <a:spcAft>
                <a:spcPts val="0"/>
              </a:spcAft>
              <a:buNone/>
            </a:pPr>
            <a:r>
              <a:rPr b="1" lang="en-US" sz="1200">
                <a:latin typeface="Times New Roman"/>
                <a:ea typeface="Times New Roman"/>
                <a:cs typeface="Times New Roman"/>
                <a:sym typeface="Times New Roman"/>
              </a:rPr>
              <a:t>SHAPER OPERATIONS:</a:t>
            </a:r>
            <a:endParaRPr sz="1200">
              <a:latin typeface="Times New Roman"/>
              <a:ea typeface="Times New Roman"/>
              <a:cs typeface="Times New Roman"/>
              <a:sym typeface="Times New Roman"/>
            </a:endParaRPr>
          </a:p>
          <a:p>
            <a:pPr indent="-9525" lvl="0" marL="21590" marR="5080" rtl="0" algn="l">
              <a:lnSpc>
                <a:spcPct val="174166"/>
              </a:lnSpc>
              <a:spcBef>
                <a:spcPts val="105"/>
              </a:spcBef>
              <a:spcAft>
                <a:spcPts val="0"/>
              </a:spcAft>
              <a:buNone/>
            </a:pPr>
            <a:r>
              <a:rPr lang="en-US" sz="1200">
                <a:latin typeface="Times New Roman"/>
                <a:ea typeface="Times New Roman"/>
                <a:cs typeface="Times New Roman"/>
                <a:sym typeface="Times New Roman"/>
              </a:rPr>
              <a:t>Generally a shaper is used to machine flat horizontal surfaces. However, a shaper can be used also to machine vertical surfaces, inclined surfaces, splines, key ways, gear teeth and irregular</a:t>
            </a:r>
            <a:endParaRPr sz="1200">
              <a:latin typeface="Times New Roman"/>
              <a:ea typeface="Times New Roman"/>
              <a:cs typeface="Times New Roman"/>
              <a:sym typeface="Times New Roman"/>
            </a:endParaRPr>
          </a:p>
          <a:p>
            <a:pPr indent="0" lvl="0" marL="21590" rtl="0" algn="l">
              <a:lnSpc>
                <a:spcPct val="100000"/>
              </a:lnSpc>
              <a:spcBef>
                <a:spcPts val="480"/>
              </a:spcBef>
              <a:spcAft>
                <a:spcPts val="0"/>
              </a:spcAft>
              <a:buNone/>
            </a:pPr>
            <a:r>
              <a:rPr lang="en-US" sz="1200">
                <a:latin typeface="Times New Roman"/>
                <a:ea typeface="Times New Roman"/>
                <a:cs typeface="Times New Roman"/>
                <a:sym typeface="Times New Roman"/>
              </a:rPr>
              <a:t>contoured blanks. The operations performed in a shaper are as follows</a:t>
            </a:r>
            <a:endParaRPr sz="1200">
              <a:latin typeface="Times New Roman"/>
              <a:ea typeface="Times New Roman"/>
              <a:cs typeface="Times New Roman"/>
              <a:sym typeface="Times New Roman"/>
            </a:endParaRPr>
          </a:p>
          <a:p>
            <a:pPr indent="0" lvl="0" marL="0" rtl="0" algn="l">
              <a:lnSpc>
                <a:spcPct val="100000"/>
              </a:lnSpc>
              <a:spcBef>
                <a:spcPts val="225"/>
              </a:spcBef>
              <a:spcAft>
                <a:spcPts val="0"/>
              </a:spcAft>
              <a:buNone/>
            </a:pPr>
            <a:r>
              <a:t/>
            </a:r>
            <a:endParaRPr sz="1200">
              <a:latin typeface="Times New Roman"/>
              <a:ea typeface="Times New Roman"/>
              <a:cs typeface="Times New Roman"/>
              <a:sym typeface="Times New Roman"/>
            </a:endParaRPr>
          </a:p>
          <a:p>
            <a:pPr indent="-160655" lvl="0" marL="419734" rtl="0" algn="l">
              <a:lnSpc>
                <a:spcPct val="100000"/>
              </a:lnSpc>
              <a:spcBef>
                <a:spcPts val="0"/>
              </a:spcBef>
              <a:spcAft>
                <a:spcPts val="0"/>
              </a:spcAft>
              <a:buSzPts val="1200"/>
              <a:buFont typeface="Times New Roman"/>
              <a:buAutoNum type="arabicParenR"/>
            </a:pPr>
            <a:r>
              <a:rPr lang="en-US" sz="1200">
                <a:latin typeface="Times New Roman"/>
                <a:ea typeface="Times New Roman"/>
                <a:cs typeface="Times New Roman"/>
                <a:sym typeface="Times New Roman"/>
              </a:rPr>
              <a:t>Machining horizontal surface</a:t>
            </a:r>
            <a:endParaRPr sz="1200">
              <a:latin typeface="Times New Roman"/>
              <a:ea typeface="Times New Roman"/>
              <a:cs typeface="Times New Roman"/>
              <a:sym typeface="Times New Roman"/>
            </a:endParaRPr>
          </a:p>
          <a:p>
            <a:pPr indent="0" lvl="0" marL="0" rtl="0" algn="l">
              <a:lnSpc>
                <a:spcPct val="100000"/>
              </a:lnSpc>
              <a:spcBef>
                <a:spcPts val="155"/>
              </a:spcBef>
              <a:spcAft>
                <a:spcPts val="0"/>
              </a:spcAft>
              <a:buSzPts val="1200"/>
              <a:buFont typeface="Times New Roman"/>
              <a:buNone/>
            </a:pPr>
            <a:r>
              <a:t/>
            </a:r>
            <a:endParaRPr sz="1200">
              <a:latin typeface="Times New Roman"/>
              <a:ea typeface="Times New Roman"/>
              <a:cs typeface="Times New Roman"/>
              <a:sym typeface="Times New Roman"/>
            </a:endParaRPr>
          </a:p>
          <a:p>
            <a:pPr indent="-160655" lvl="0" marL="419734" rtl="0" algn="l">
              <a:lnSpc>
                <a:spcPct val="100000"/>
              </a:lnSpc>
              <a:spcBef>
                <a:spcPts val="0"/>
              </a:spcBef>
              <a:spcAft>
                <a:spcPts val="0"/>
              </a:spcAft>
              <a:buSzPts val="1200"/>
              <a:buFont typeface="Times New Roman"/>
              <a:buAutoNum type="arabicParenR"/>
            </a:pPr>
            <a:r>
              <a:rPr lang="en-US" sz="1200">
                <a:latin typeface="Times New Roman"/>
                <a:ea typeface="Times New Roman"/>
                <a:cs typeface="Times New Roman"/>
                <a:sym typeface="Times New Roman"/>
              </a:rPr>
              <a:t>Machining vertical surface</a:t>
            </a:r>
            <a:endParaRPr sz="1200">
              <a:latin typeface="Times New Roman"/>
              <a:ea typeface="Times New Roman"/>
              <a:cs typeface="Times New Roman"/>
              <a:sym typeface="Times New Roman"/>
            </a:endParaRPr>
          </a:p>
          <a:p>
            <a:pPr indent="0" lvl="0" marL="0" rtl="0" algn="l">
              <a:lnSpc>
                <a:spcPct val="100000"/>
              </a:lnSpc>
              <a:spcBef>
                <a:spcPts val="254"/>
              </a:spcBef>
              <a:spcAft>
                <a:spcPts val="0"/>
              </a:spcAft>
              <a:buSzPts val="1200"/>
              <a:buFont typeface="Times New Roman"/>
              <a:buNone/>
            </a:pPr>
            <a:r>
              <a:t/>
            </a:r>
            <a:endParaRPr sz="1200">
              <a:latin typeface="Times New Roman"/>
              <a:ea typeface="Times New Roman"/>
              <a:cs typeface="Times New Roman"/>
              <a:sym typeface="Times New Roman"/>
            </a:endParaRPr>
          </a:p>
          <a:p>
            <a:pPr indent="-160655" lvl="0" marL="419734" rtl="0" algn="l">
              <a:lnSpc>
                <a:spcPct val="100000"/>
              </a:lnSpc>
              <a:spcBef>
                <a:spcPts val="0"/>
              </a:spcBef>
              <a:spcAft>
                <a:spcPts val="0"/>
              </a:spcAft>
              <a:buSzPts val="1200"/>
              <a:buFont typeface="Times New Roman"/>
              <a:buAutoNum type="arabicParenR"/>
            </a:pPr>
            <a:r>
              <a:rPr lang="en-US" sz="1200">
                <a:latin typeface="Times New Roman"/>
                <a:ea typeface="Times New Roman"/>
                <a:cs typeface="Times New Roman"/>
                <a:sym typeface="Times New Roman"/>
              </a:rPr>
              <a:t>Machining inclined (angular) surface</a:t>
            </a:r>
            <a:endParaRPr sz="1200">
              <a:latin typeface="Times New Roman"/>
              <a:ea typeface="Times New Roman"/>
              <a:cs typeface="Times New Roman"/>
              <a:sym typeface="Times New Roman"/>
            </a:endParaRPr>
          </a:p>
          <a:p>
            <a:pPr indent="0" lvl="0" marL="0" rtl="0" algn="l">
              <a:lnSpc>
                <a:spcPct val="100000"/>
              </a:lnSpc>
              <a:spcBef>
                <a:spcPts val="250"/>
              </a:spcBef>
              <a:spcAft>
                <a:spcPts val="0"/>
              </a:spcAft>
              <a:buSzPts val="1200"/>
              <a:buFont typeface="Times New Roman"/>
              <a:buNone/>
            </a:pPr>
            <a:r>
              <a:t/>
            </a:r>
            <a:endParaRPr sz="1200">
              <a:latin typeface="Times New Roman"/>
              <a:ea typeface="Times New Roman"/>
              <a:cs typeface="Times New Roman"/>
              <a:sym typeface="Times New Roman"/>
            </a:endParaRPr>
          </a:p>
          <a:p>
            <a:pPr indent="-160655" lvl="0" marL="419734" rtl="0" algn="l">
              <a:lnSpc>
                <a:spcPct val="100000"/>
              </a:lnSpc>
              <a:spcBef>
                <a:spcPts val="0"/>
              </a:spcBef>
              <a:spcAft>
                <a:spcPts val="0"/>
              </a:spcAft>
              <a:buSzPts val="1200"/>
              <a:buFont typeface="Times New Roman"/>
              <a:buAutoNum type="arabicParenR"/>
            </a:pPr>
            <a:r>
              <a:rPr lang="en-US" sz="1200">
                <a:latin typeface="Times New Roman"/>
                <a:ea typeface="Times New Roman"/>
                <a:cs typeface="Times New Roman"/>
                <a:sym typeface="Times New Roman"/>
              </a:rPr>
              <a:t>Machining key ways</a:t>
            </a:r>
            <a:endParaRPr sz="1200">
              <a:latin typeface="Times New Roman"/>
              <a:ea typeface="Times New Roman"/>
              <a:cs typeface="Times New Roman"/>
              <a:sym typeface="Times New Roman"/>
            </a:endParaRPr>
          </a:p>
          <a:p>
            <a:pPr indent="0" lvl="0" marL="0" rtl="0" algn="l">
              <a:lnSpc>
                <a:spcPct val="100000"/>
              </a:lnSpc>
              <a:spcBef>
                <a:spcPts val="275"/>
              </a:spcBef>
              <a:spcAft>
                <a:spcPts val="0"/>
              </a:spcAft>
              <a:buSzPts val="1200"/>
              <a:buFont typeface="Times New Roman"/>
              <a:buNone/>
            </a:pPr>
            <a:r>
              <a:t/>
            </a:r>
            <a:endParaRPr sz="1200">
              <a:latin typeface="Times New Roman"/>
              <a:ea typeface="Times New Roman"/>
              <a:cs typeface="Times New Roman"/>
              <a:sym typeface="Times New Roman"/>
            </a:endParaRPr>
          </a:p>
          <a:p>
            <a:pPr indent="-160655" lvl="0" marL="419734" rtl="0" algn="l">
              <a:lnSpc>
                <a:spcPct val="100000"/>
              </a:lnSpc>
              <a:spcBef>
                <a:spcPts val="0"/>
              </a:spcBef>
              <a:spcAft>
                <a:spcPts val="0"/>
              </a:spcAft>
              <a:buSzPts val="1200"/>
              <a:buFont typeface="Times New Roman"/>
              <a:buAutoNum type="arabicParenR"/>
            </a:pPr>
            <a:r>
              <a:rPr lang="en-US" sz="1200">
                <a:latin typeface="Times New Roman"/>
                <a:ea typeface="Times New Roman"/>
                <a:cs typeface="Times New Roman"/>
                <a:sym typeface="Times New Roman"/>
              </a:rPr>
              <a:t>Machining splines and gear teeth</a:t>
            </a:r>
            <a:endParaRPr sz="1200">
              <a:latin typeface="Times New Roman"/>
              <a:ea typeface="Times New Roman"/>
              <a:cs typeface="Times New Roman"/>
              <a:sym typeface="Times New Roman"/>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10" name="Shape 810"/>
        <p:cNvGrpSpPr/>
        <p:nvPr/>
      </p:nvGrpSpPr>
      <p:grpSpPr>
        <a:xfrm>
          <a:off x="0" y="0"/>
          <a:ext cx="0" cy="0"/>
          <a:chOff x="0" y="0"/>
          <a:chExt cx="0" cy="0"/>
        </a:xfrm>
      </p:grpSpPr>
      <p:pic>
        <p:nvPicPr>
          <p:cNvPr id="811" name="Google Shape;811;p73"/>
          <p:cNvPicPr preferRelativeResize="0"/>
          <p:nvPr/>
        </p:nvPicPr>
        <p:blipFill rotWithShape="1">
          <a:blip r:embed="rId3">
            <a:alphaModFix/>
          </a:blip>
          <a:srcRect b="0" l="0" r="0" t="0"/>
          <a:stretch/>
        </p:blipFill>
        <p:spPr>
          <a:xfrm>
            <a:off x="3227593" y="3885953"/>
            <a:ext cx="3680058" cy="2247038"/>
          </a:xfrm>
          <a:prstGeom prst="rect">
            <a:avLst/>
          </a:prstGeom>
          <a:noFill/>
          <a:ln>
            <a:noFill/>
          </a:ln>
        </p:spPr>
      </p:pic>
      <p:pic>
        <p:nvPicPr>
          <p:cNvPr id="812" name="Google Shape;812;p73"/>
          <p:cNvPicPr preferRelativeResize="0"/>
          <p:nvPr/>
        </p:nvPicPr>
        <p:blipFill rotWithShape="1">
          <a:blip r:embed="rId4">
            <a:alphaModFix/>
          </a:blip>
          <a:srcRect b="0" l="0" r="0" t="0"/>
          <a:stretch/>
        </p:blipFill>
        <p:spPr>
          <a:xfrm>
            <a:off x="1348780" y="845335"/>
            <a:ext cx="2990587" cy="2162936"/>
          </a:xfrm>
          <a:prstGeom prst="rect">
            <a:avLst/>
          </a:prstGeom>
          <a:noFill/>
          <a:ln>
            <a:noFill/>
          </a:ln>
        </p:spPr>
      </p:pic>
      <p:pic>
        <p:nvPicPr>
          <p:cNvPr id="813" name="Google Shape;813;p73"/>
          <p:cNvPicPr preferRelativeResize="0"/>
          <p:nvPr/>
        </p:nvPicPr>
        <p:blipFill rotWithShape="1">
          <a:blip r:embed="rId5">
            <a:alphaModFix/>
          </a:blip>
          <a:srcRect b="0" l="0" r="0" t="0"/>
          <a:stretch/>
        </p:blipFill>
        <p:spPr>
          <a:xfrm>
            <a:off x="4972819" y="871213"/>
            <a:ext cx="4050650" cy="2350549"/>
          </a:xfrm>
          <a:prstGeom prst="rect">
            <a:avLst/>
          </a:prstGeom>
          <a:noFill/>
          <a:ln>
            <a:noFill/>
          </a:ln>
        </p:spPr>
      </p:pic>
      <p:sp>
        <p:nvSpPr>
          <p:cNvPr id="814" name="Google Shape;814;p73"/>
          <p:cNvSpPr/>
          <p:nvPr/>
        </p:nvSpPr>
        <p:spPr>
          <a:xfrm>
            <a:off x="1964995" y="3106391"/>
            <a:ext cx="1129219" cy="0"/>
          </a:xfrm>
          <a:custGeom>
            <a:rect b="b" l="l" r="r" t="t"/>
            <a:pathLst>
              <a:path extrusionOk="0" h="120000" w="798830">
                <a:moveTo>
                  <a:pt x="0" y="0"/>
                </a:moveTo>
                <a:lnTo>
                  <a:pt x="798683" y="0"/>
                </a:lnTo>
              </a:path>
            </a:pathLst>
          </a:custGeom>
          <a:noFill/>
          <a:ln cap="flat" cmpd="sng" w="15225">
            <a:solidFill>
              <a:srgbClr val="3B3B3B"/>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15" name="Google Shape;815;p73"/>
          <p:cNvSpPr/>
          <p:nvPr/>
        </p:nvSpPr>
        <p:spPr>
          <a:xfrm>
            <a:off x="7668226" y="2542474"/>
            <a:ext cx="0" cy="300073"/>
          </a:xfrm>
          <a:custGeom>
            <a:rect b="b" l="l" r="r" t="t"/>
            <a:pathLst>
              <a:path extrusionOk="0" h="424179" w="120000">
                <a:moveTo>
                  <a:pt x="0" y="423722"/>
                </a:moveTo>
                <a:lnTo>
                  <a:pt x="0" y="0"/>
                </a:lnTo>
              </a:path>
            </a:pathLst>
          </a:custGeom>
          <a:noFill/>
          <a:ln cap="flat" cmpd="sng" w="9525">
            <a:solidFill>
              <a:srgbClr val="2B2B2B"/>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nvGrpSpPr>
          <p:cNvPr id="816" name="Google Shape;816;p73"/>
          <p:cNvGrpSpPr/>
          <p:nvPr/>
        </p:nvGrpSpPr>
        <p:grpSpPr>
          <a:xfrm>
            <a:off x="7661762" y="2542475"/>
            <a:ext cx="1340893" cy="683698"/>
            <a:chOff x="5420071" y="3594018"/>
            <a:chExt cx="948572" cy="966469"/>
          </a:xfrm>
        </p:grpSpPr>
        <p:sp>
          <p:nvSpPr>
            <p:cNvPr id="817" name="Google Shape;817;p73"/>
            <p:cNvSpPr/>
            <p:nvPr/>
          </p:nvSpPr>
          <p:spPr>
            <a:xfrm>
              <a:off x="6363554" y="3594018"/>
              <a:ext cx="0" cy="966469"/>
            </a:xfrm>
            <a:custGeom>
              <a:rect b="b" l="l" r="r" t="t"/>
              <a:pathLst>
                <a:path extrusionOk="0" h="966470" w="120000">
                  <a:moveTo>
                    <a:pt x="0" y="966330"/>
                  </a:moveTo>
                  <a:lnTo>
                    <a:pt x="0" y="0"/>
                  </a:lnTo>
                </a:path>
              </a:pathLst>
            </a:custGeom>
            <a:noFill/>
            <a:ln cap="flat" cmpd="sng" w="9525">
              <a:solidFill>
                <a:srgbClr val="2B2B2B"/>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18" name="Google Shape;818;p73"/>
            <p:cNvSpPr/>
            <p:nvPr/>
          </p:nvSpPr>
          <p:spPr>
            <a:xfrm>
              <a:off x="5484088" y="3598591"/>
              <a:ext cx="884555" cy="0"/>
            </a:xfrm>
            <a:custGeom>
              <a:rect b="b" l="l" r="r" t="t"/>
              <a:pathLst>
                <a:path extrusionOk="0" h="120000" w="884554">
                  <a:moveTo>
                    <a:pt x="0" y="0"/>
                  </a:moveTo>
                  <a:lnTo>
                    <a:pt x="884038" y="0"/>
                  </a:lnTo>
                </a:path>
              </a:pathLst>
            </a:custGeom>
            <a:noFill/>
            <a:ln cap="flat" cmpd="sng" w="9525">
              <a:solidFill>
                <a:srgbClr val="2B2B2B"/>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19" name="Google Shape;819;p73"/>
            <p:cNvSpPr/>
            <p:nvPr/>
          </p:nvSpPr>
          <p:spPr>
            <a:xfrm>
              <a:off x="5420071" y="4555776"/>
              <a:ext cx="948055" cy="0"/>
            </a:xfrm>
            <a:custGeom>
              <a:rect b="b" l="l" r="r" t="t"/>
              <a:pathLst>
                <a:path extrusionOk="0" h="120000" w="948054">
                  <a:moveTo>
                    <a:pt x="0" y="0"/>
                  </a:moveTo>
                  <a:lnTo>
                    <a:pt x="948055" y="0"/>
                  </a:lnTo>
                </a:path>
              </a:pathLst>
            </a:custGeom>
            <a:noFill/>
            <a:ln cap="flat" cmpd="sng" w="9525">
              <a:solidFill>
                <a:srgbClr val="2B2B2B"/>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820" name="Google Shape;820;p73"/>
          <p:cNvPicPr preferRelativeResize="0"/>
          <p:nvPr/>
        </p:nvPicPr>
        <p:blipFill rotWithShape="1">
          <a:blip r:embed="rId6">
            <a:alphaModFix/>
          </a:blip>
          <a:srcRect b="0" l="0" r="0" t="0"/>
          <a:stretch/>
        </p:blipFill>
        <p:spPr>
          <a:xfrm>
            <a:off x="3968777" y="5557216"/>
            <a:ext cx="137894" cy="267401"/>
          </a:xfrm>
          <a:prstGeom prst="rect">
            <a:avLst/>
          </a:prstGeom>
          <a:noFill/>
          <a:ln>
            <a:noFill/>
          </a:ln>
        </p:spPr>
      </p:pic>
      <p:pic>
        <p:nvPicPr>
          <p:cNvPr id="821" name="Google Shape;821;p73"/>
          <p:cNvPicPr preferRelativeResize="0"/>
          <p:nvPr/>
        </p:nvPicPr>
        <p:blipFill rotWithShape="1">
          <a:blip r:embed="rId7">
            <a:alphaModFix/>
          </a:blip>
          <a:srcRect b="0" l="0" r="0" t="0"/>
          <a:stretch/>
        </p:blipFill>
        <p:spPr>
          <a:xfrm>
            <a:off x="5649366" y="3368401"/>
            <a:ext cx="2964731" cy="109980"/>
          </a:xfrm>
          <a:prstGeom prst="rect">
            <a:avLst/>
          </a:prstGeom>
          <a:noFill/>
          <a:ln>
            <a:noFill/>
          </a:ln>
        </p:spPr>
      </p:pic>
      <p:sp>
        <p:nvSpPr>
          <p:cNvPr id="822" name="Google Shape;822;p73"/>
          <p:cNvSpPr txBox="1"/>
          <p:nvPr/>
        </p:nvSpPr>
        <p:spPr>
          <a:xfrm>
            <a:off x="1441710" y="3121127"/>
            <a:ext cx="2998084" cy="360267"/>
          </a:xfrm>
          <a:prstGeom prst="rect">
            <a:avLst/>
          </a:prstGeom>
          <a:noFill/>
          <a:ln>
            <a:noFill/>
          </a:ln>
        </p:spPr>
        <p:txBody>
          <a:bodyPr anchorCtr="0" anchor="t" bIns="0" lIns="0" spcFirstLastPara="1" rIns="0" wrap="square" tIns="9525">
            <a:spAutoFit/>
          </a:bodyPr>
          <a:lstStyle/>
          <a:p>
            <a:pPr indent="-308610" lvl="0" marL="605790" marR="808355" rtl="0" algn="l">
              <a:lnSpc>
                <a:spcPct val="102200"/>
              </a:lnSpc>
              <a:spcBef>
                <a:spcPts val="0"/>
              </a:spcBef>
              <a:spcAft>
                <a:spcPts val="0"/>
              </a:spcAft>
              <a:buNone/>
            </a:pPr>
            <a:r>
              <a:rPr lang="en-US" sz="900">
                <a:latin typeface="Times New Roman"/>
                <a:ea typeface="Times New Roman"/>
                <a:cs typeface="Times New Roman"/>
                <a:sym typeface="Times New Roman"/>
              </a:rPr>
              <a:t>Direction of feed (work)</a:t>
            </a:r>
            <a:endParaRPr sz="900">
              <a:latin typeface="Times New Roman"/>
              <a:ea typeface="Times New Roman"/>
              <a:cs typeface="Times New Roman"/>
              <a:sym typeface="Times New Roman"/>
            </a:endParaRPr>
          </a:p>
          <a:p>
            <a:pPr indent="0" lvl="0" marL="12700" rtl="0" algn="l">
              <a:lnSpc>
                <a:spcPct val="100000"/>
              </a:lnSpc>
              <a:spcBef>
                <a:spcPts val="305"/>
              </a:spcBef>
              <a:spcAft>
                <a:spcPts val="0"/>
              </a:spcAft>
              <a:buNone/>
            </a:pPr>
            <a:r>
              <a:rPr lang="en-US" sz="1100">
                <a:latin typeface="Times New Roman"/>
                <a:ea typeface="Times New Roman"/>
                <a:cs typeface="Times New Roman"/>
                <a:sym typeface="Times New Roman"/>
              </a:rPr>
              <a:t>ñlncliiniiig a Hoi'izont al Sin f:ice</a:t>
            </a:r>
            <a:endParaRPr sz="1100">
              <a:latin typeface="Times New Roman"/>
              <a:ea typeface="Times New Roman"/>
              <a:cs typeface="Times New Roman"/>
              <a:sym typeface="Times New Roman"/>
            </a:endParaRPr>
          </a:p>
        </p:txBody>
      </p:sp>
      <p:sp>
        <p:nvSpPr>
          <p:cNvPr id="823" name="Google Shape;823;p73"/>
          <p:cNvSpPr txBox="1"/>
          <p:nvPr/>
        </p:nvSpPr>
        <p:spPr>
          <a:xfrm>
            <a:off x="3988343" y="1393798"/>
            <a:ext cx="535885" cy="151323"/>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900">
                <a:latin typeface="Times New Roman"/>
                <a:ea typeface="Times New Roman"/>
                <a:cs typeface="Times New Roman"/>
                <a:sym typeface="Times New Roman"/>
              </a:rPr>
              <a:t>Apron</a:t>
            </a:r>
            <a:endParaRPr sz="900">
              <a:latin typeface="Times New Roman"/>
              <a:ea typeface="Times New Roman"/>
              <a:cs typeface="Times New Roman"/>
              <a:sym typeface="Times New Roman"/>
            </a:endParaRPr>
          </a:p>
        </p:txBody>
      </p:sp>
      <p:sp>
        <p:nvSpPr>
          <p:cNvPr id="824" name="Google Shape;824;p73"/>
          <p:cNvSpPr txBox="1"/>
          <p:nvPr/>
        </p:nvSpPr>
        <p:spPr>
          <a:xfrm>
            <a:off x="3987238" y="2670067"/>
            <a:ext cx="453303" cy="16671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000">
                <a:latin typeface="Times New Roman"/>
                <a:ea typeface="Times New Roman"/>
                <a:cs typeface="Times New Roman"/>
                <a:sym typeface="Times New Roman"/>
              </a:rPr>
              <a:t>Work</a:t>
            </a:r>
            <a:endParaRPr sz="1000">
              <a:latin typeface="Times New Roman"/>
              <a:ea typeface="Times New Roman"/>
              <a:cs typeface="Times New Roman"/>
              <a:sym typeface="Times New Roman"/>
            </a:endParaRPr>
          </a:p>
        </p:txBody>
      </p:sp>
      <p:sp>
        <p:nvSpPr>
          <p:cNvPr id="825" name="Google Shape;825;p73"/>
          <p:cNvSpPr txBox="1"/>
          <p:nvPr/>
        </p:nvSpPr>
        <p:spPr>
          <a:xfrm>
            <a:off x="4977653" y="2664513"/>
            <a:ext cx="863520" cy="356508"/>
          </a:xfrm>
          <a:prstGeom prst="rect">
            <a:avLst/>
          </a:prstGeom>
          <a:noFill/>
          <a:ln>
            <a:noFill/>
          </a:ln>
        </p:spPr>
        <p:txBody>
          <a:bodyPr anchorCtr="0" anchor="t" bIns="0" lIns="0" spcFirstLastPara="1" rIns="0" wrap="square" tIns="20300">
            <a:spAutoFit/>
          </a:bodyPr>
          <a:lstStyle/>
          <a:p>
            <a:pPr indent="0" lvl="0" marL="0" rtl="0" algn="ctr">
              <a:lnSpc>
                <a:spcPct val="100000"/>
              </a:lnSpc>
              <a:spcBef>
                <a:spcPts val="0"/>
              </a:spcBef>
              <a:spcAft>
                <a:spcPts val="0"/>
              </a:spcAft>
              <a:buNone/>
            </a:pPr>
            <a:r>
              <a:rPr lang="en-US" sz="1000">
                <a:latin typeface="Times New Roman"/>
                <a:ea typeface="Times New Roman"/>
                <a:cs typeface="Times New Roman"/>
                <a:sym typeface="Times New Roman"/>
              </a:rPr>
              <a:t>Direct ion</a:t>
            </a:r>
            <a:endParaRPr sz="1000">
              <a:latin typeface="Times New Roman"/>
              <a:ea typeface="Times New Roman"/>
              <a:cs typeface="Times New Roman"/>
              <a:sym typeface="Times New Roman"/>
            </a:endParaRPr>
          </a:p>
          <a:p>
            <a:pPr indent="0" lvl="0" marL="0" rtl="0" algn="ctr">
              <a:lnSpc>
                <a:spcPct val="100000"/>
              </a:lnSpc>
              <a:spcBef>
                <a:spcPts val="70"/>
              </a:spcBef>
              <a:spcAft>
                <a:spcPts val="0"/>
              </a:spcAft>
              <a:buNone/>
            </a:pPr>
            <a:r>
              <a:rPr lang="en-US" sz="1100">
                <a:latin typeface="Times New Roman"/>
                <a:ea typeface="Times New Roman"/>
                <a:cs typeface="Times New Roman"/>
                <a:sym typeface="Times New Roman"/>
              </a:rPr>
              <a:t>of feed</a:t>
            </a:r>
            <a:endParaRPr sz="1100">
              <a:latin typeface="Times New Roman"/>
              <a:ea typeface="Times New Roman"/>
              <a:cs typeface="Times New Roman"/>
              <a:sym typeface="Times New Roman"/>
            </a:endParaRPr>
          </a:p>
        </p:txBody>
      </p:sp>
      <p:sp>
        <p:nvSpPr>
          <p:cNvPr id="826" name="Google Shape;826;p73"/>
          <p:cNvSpPr txBox="1"/>
          <p:nvPr/>
        </p:nvSpPr>
        <p:spPr>
          <a:xfrm>
            <a:off x="3347110" y="5510493"/>
            <a:ext cx="572688" cy="292131"/>
          </a:xfrm>
          <a:prstGeom prst="rect">
            <a:avLst/>
          </a:prstGeom>
          <a:noFill/>
          <a:ln>
            <a:noFill/>
          </a:ln>
        </p:spPr>
        <p:txBody>
          <a:bodyPr anchorCtr="0" anchor="t" bIns="0" lIns="0" spcFirstLastPara="1" rIns="0" wrap="square" tIns="9525">
            <a:spAutoFit/>
          </a:bodyPr>
          <a:lstStyle/>
          <a:p>
            <a:pPr indent="0" lvl="0" marL="12700" marR="5080" rtl="0" algn="l">
              <a:lnSpc>
                <a:spcPct val="102200"/>
              </a:lnSpc>
              <a:spcBef>
                <a:spcPts val="0"/>
              </a:spcBef>
              <a:spcAft>
                <a:spcPts val="0"/>
              </a:spcAft>
              <a:buNone/>
            </a:pPr>
            <a:r>
              <a:rPr lang="en-US" sz="900">
                <a:latin typeface="Times New Roman"/>
                <a:ea typeface="Times New Roman"/>
                <a:cs typeface="Times New Roman"/>
                <a:sym typeface="Times New Roman"/>
              </a:rPr>
              <a:t>irecti on if fee d tool)</a:t>
            </a:r>
            <a:endParaRPr sz="900">
              <a:latin typeface="Times New Roman"/>
              <a:ea typeface="Times New Roman"/>
              <a:cs typeface="Times New Roman"/>
              <a:sym typeface="Times New Roman"/>
            </a:endParaRPr>
          </a:p>
        </p:txBody>
      </p:sp>
      <p:sp>
        <p:nvSpPr>
          <p:cNvPr id="827" name="Google Shape;827;p73"/>
          <p:cNvSpPr txBox="1"/>
          <p:nvPr/>
        </p:nvSpPr>
        <p:spPr>
          <a:xfrm>
            <a:off x="8508486" y="1322095"/>
            <a:ext cx="517933" cy="174407"/>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050">
                <a:latin typeface="Times New Roman"/>
                <a:ea typeface="Times New Roman"/>
                <a:cs typeface="Times New Roman"/>
                <a:sym typeface="Times New Roman"/>
              </a:rPr>
              <a:t>Apron</a:t>
            </a:r>
            <a:endParaRPr sz="1050">
              <a:latin typeface="Times New Roman"/>
              <a:ea typeface="Times New Roman"/>
              <a:cs typeface="Times New Roman"/>
              <a:sym typeface="Times New Roman"/>
            </a:endParaRPr>
          </a:p>
        </p:txBody>
      </p:sp>
      <p:sp>
        <p:nvSpPr>
          <p:cNvPr id="828" name="Google Shape;828;p73"/>
          <p:cNvSpPr txBox="1"/>
          <p:nvPr/>
        </p:nvSpPr>
        <p:spPr>
          <a:xfrm>
            <a:off x="8443921" y="2279567"/>
            <a:ext cx="394957" cy="174407"/>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050">
                <a:latin typeface="Times New Roman"/>
                <a:ea typeface="Times New Roman"/>
                <a:cs typeface="Times New Roman"/>
                <a:sym typeface="Times New Roman"/>
              </a:rPr>
              <a:t>Tool</a:t>
            </a:r>
            <a:endParaRPr sz="1050">
              <a:latin typeface="Times New Roman"/>
              <a:ea typeface="Times New Roman"/>
              <a:cs typeface="Times New Roman"/>
              <a:sym typeface="Times New Roman"/>
            </a:endParaRPr>
          </a:p>
        </p:txBody>
      </p:sp>
      <p:sp>
        <p:nvSpPr>
          <p:cNvPr id="829" name="Google Shape;829;p73"/>
          <p:cNvSpPr txBox="1"/>
          <p:nvPr/>
        </p:nvSpPr>
        <p:spPr>
          <a:xfrm>
            <a:off x="3600476" y="6185109"/>
            <a:ext cx="2437963" cy="16671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000">
                <a:latin typeface="Cambria"/>
                <a:ea typeface="Cambria"/>
                <a:cs typeface="Cambria"/>
                <a:sym typeface="Cambria"/>
              </a:rPr>
              <a:t>hI:irliining a .4ngiil.ii’ Sui’f.ice</a:t>
            </a:r>
            <a:endParaRPr sz="1000">
              <a:latin typeface="Cambria"/>
              <a:ea typeface="Cambria"/>
              <a:cs typeface="Cambria"/>
              <a:sym typeface="Cambria"/>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33" name="Shape 833"/>
        <p:cNvGrpSpPr/>
        <p:nvPr/>
      </p:nvGrpSpPr>
      <p:grpSpPr>
        <a:xfrm>
          <a:off x="0" y="0"/>
          <a:ext cx="0" cy="0"/>
          <a:chOff x="0" y="0"/>
          <a:chExt cx="0" cy="0"/>
        </a:xfrm>
      </p:grpSpPr>
      <p:pic>
        <p:nvPicPr>
          <p:cNvPr id="834" name="Google Shape;834;p74"/>
          <p:cNvPicPr preferRelativeResize="0"/>
          <p:nvPr/>
        </p:nvPicPr>
        <p:blipFill rotWithShape="1">
          <a:blip r:embed="rId3">
            <a:alphaModFix/>
          </a:blip>
          <a:srcRect b="0" l="0" r="0" t="0"/>
          <a:stretch/>
        </p:blipFill>
        <p:spPr>
          <a:xfrm>
            <a:off x="820793" y="827985"/>
            <a:ext cx="5278065" cy="1547081"/>
          </a:xfrm>
          <a:prstGeom prst="rect">
            <a:avLst/>
          </a:prstGeom>
          <a:noFill/>
          <a:ln>
            <a:noFill/>
          </a:ln>
        </p:spPr>
      </p:pic>
      <p:sp>
        <p:nvSpPr>
          <p:cNvPr id="835" name="Google Shape;835;p74"/>
          <p:cNvSpPr txBox="1"/>
          <p:nvPr/>
        </p:nvSpPr>
        <p:spPr>
          <a:xfrm>
            <a:off x="1589164" y="2427085"/>
            <a:ext cx="7578690" cy="4519442"/>
          </a:xfrm>
          <a:prstGeom prst="rect">
            <a:avLst/>
          </a:prstGeom>
          <a:noFill/>
          <a:ln>
            <a:noFill/>
          </a:ln>
        </p:spPr>
        <p:txBody>
          <a:bodyPr anchorCtr="0" anchor="t" bIns="0" lIns="0" spcFirstLastPara="1" rIns="0" wrap="square" tIns="12700">
            <a:spAutoFit/>
          </a:bodyPr>
          <a:lstStyle/>
          <a:p>
            <a:pPr indent="0" lvl="0" marL="2112645" rtl="0" algn="l">
              <a:lnSpc>
                <a:spcPct val="100000"/>
              </a:lnSpc>
              <a:spcBef>
                <a:spcPts val="0"/>
              </a:spcBef>
              <a:spcAft>
                <a:spcPts val="0"/>
              </a:spcAft>
              <a:buNone/>
            </a:pPr>
            <a:r>
              <a:rPr lang="en-US" sz="1150">
                <a:latin typeface="Times New Roman"/>
                <a:ea typeface="Times New Roman"/>
                <a:cs typeface="Times New Roman"/>
                <a:sym typeface="Times New Roman"/>
              </a:rPr>
              <a:t>Figure 17: Shaper operations</a:t>
            </a:r>
            <a:endParaRPr sz="1150">
              <a:latin typeface="Times New Roman"/>
              <a:ea typeface="Times New Roman"/>
              <a:cs typeface="Times New Roman"/>
              <a:sym typeface="Times New Roman"/>
            </a:endParaRPr>
          </a:p>
          <a:p>
            <a:pPr indent="0" lvl="0" marL="0" rtl="0" algn="l">
              <a:lnSpc>
                <a:spcPct val="100000"/>
              </a:lnSpc>
              <a:spcBef>
                <a:spcPts val="235"/>
              </a:spcBef>
              <a:spcAft>
                <a:spcPts val="0"/>
              </a:spcAft>
              <a:buNone/>
            </a:pPr>
            <a:r>
              <a:t/>
            </a:r>
            <a:endParaRPr sz="1150">
              <a:latin typeface="Times New Roman"/>
              <a:ea typeface="Times New Roman"/>
              <a:cs typeface="Times New Roman"/>
              <a:sym typeface="Times New Roman"/>
            </a:endParaRPr>
          </a:p>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WORK HOLDING DEVICES</a:t>
            </a:r>
            <a:endParaRPr sz="1200">
              <a:latin typeface="Times New Roman"/>
              <a:ea typeface="Times New Roman"/>
              <a:cs typeface="Times New Roman"/>
              <a:sym typeface="Times New Roman"/>
            </a:endParaRPr>
          </a:p>
          <a:p>
            <a:pPr indent="-389890" lvl="0" marL="514984" rtl="0" algn="l">
              <a:lnSpc>
                <a:spcPct val="100000"/>
              </a:lnSpc>
              <a:spcBef>
                <a:spcPts val="575"/>
              </a:spcBef>
              <a:spcAft>
                <a:spcPts val="0"/>
              </a:spcAft>
              <a:buSzPts val="1200"/>
              <a:buFont typeface="Times New Roman"/>
              <a:buAutoNum type="romanLcPeriod"/>
            </a:pPr>
            <a:r>
              <a:rPr lang="en-US" sz="1200">
                <a:latin typeface="Times New Roman"/>
                <a:ea typeface="Times New Roman"/>
                <a:cs typeface="Times New Roman"/>
                <a:sym typeface="Times New Roman"/>
              </a:rPr>
              <a:t>Clamped in a vise</a:t>
            </a:r>
            <a:endParaRPr sz="1200">
              <a:latin typeface="Times New Roman"/>
              <a:ea typeface="Times New Roman"/>
              <a:cs typeface="Times New Roman"/>
              <a:sym typeface="Times New Roman"/>
            </a:endParaRPr>
          </a:p>
          <a:p>
            <a:pPr indent="-389890" lvl="0" marL="514984" rtl="0" algn="l">
              <a:lnSpc>
                <a:spcPct val="100000"/>
              </a:lnSpc>
              <a:spcBef>
                <a:spcPts val="720"/>
              </a:spcBef>
              <a:spcAft>
                <a:spcPts val="0"/>
              </a:spcAft>
              <a:buSzPts val="1200"/>
              <a:buFont typeface="Times New Roman"/>
              <a:buAutoNum type="romanLcPeriod"/>
            </a:pPr>
            <a:r>
              <a:rPr lang="en-US" sz="1200">
                <a:latin typeface="Times New Roman"/>
                <a:ea typeface="Times New Roman"/>
                <a:cs typeface="Times New Roman"/>
                <a:sym typeface="Times New Roman"/>
              </a:rPr>
              <a:t>Clamped directly on the table</a:t>
            </a:r>
            <a:endParaRPr sz="1200">
              <a:latin typeface="Times New Roman"/>
              <a:ea typeface="Times New Roman"/>
              <a:cs typeface="Times New Roman"/>
              <a:sym typeface="Times New Roman"/>
            </a:endParaRPr>
          </a:p>
          <a:p>
            <a:pPr indent="-228599" lvl="1" marL="935989" rtl="0" algn="l">
              <a:lnSpc>
                <a:spcPct val="100000"/>
              </a:lnSpc>
              <a:spcBef>
                <a:spcPts val="625"/>
              </a:spcBef>
              <a:spcAft>
                <a:spcPts val="0"/>
              </a:spcAft>
              <a:buSzPts val="1200"/>
              <a:buFont typeface="Times New Roman"/>
              <a:buAutoNum type="alphaLcPeriod"/>
            </a:pPr>
            <a:r>
              <a:rPr lang="en-US" sz="1200">
                <a:latin typeface="Times New Roman"/>
                <a:ea typeface="Times New Roman"/>
                <a:cs typeface="Times New Roman"/>
                <a:sym typeface="Times New Roman"/>
              </a:rPr>
              <a:t>Using T-bolt and strap clamp</a:t>
            </a:r>
            <a:endParaRPr sz="1200">
              <a:latin typeface="Times New Roman"/>
              <a:ea typeface="Times New Roman"/>
              <a:cs typeface="Times New Roman"/>
              <a:sym typeface="Times New Roman"/>
            </a:endParaRPr>
          </a:p>
          <a:p>
            <a:pPr indent="-227965" lvl="1" marL="935355" rtl="0" algn="l">
              <a:lnSpc>
                <a:spcPct val="100000"/>
              </a:lnSpc>
              <a:spcBef>
                <a:spcPts val="695"/>
              </a:spcBef>
              <a:spcAft>
                <a:spcPts val="0"/>
              </a:spcAft>
              <a:buSzPts val="1200"/>
              <a:buFont typeface="Times New Roman"/>
              <a:buAutoNum type="alphaLcPeriod"/>
            </a:pPr>
            <a:r>
              <a:rPr lang="en-US" sz="1200">
                <a:latin typeface="Times New Roman"/>
                <a:ea typeface="Times New Roman"/>
                <a:cs typeface="Times New Roman"/>
                <a:sym typeface="Times New Roman"/>
              </a:rPr>
              <a:t>Using strip and stop pins</a:t>
            </a:r>
            <a:endParaRPr sz="1200">
              <a:latin typeface="Times New Roman"/>
              <a:ea typeface="Times New Roman"/>
              <a:cs typeface="Times New Roman"/>
              <a:sym typeface="Times New Roman"/>
            </a:endParaRPr>
          </a:p>
          <a:p>
            <a:pPr indent="-228599" lvl="1" marL="935989" rtl="0" algn="l">
              <a:lnSpc>
                <a:spcPct val="100000"/>
              </a:lnSpc>
              <a:spcBef>
                <a:spcPts val="600"/>
              </a:spcBef>
              <a:spcAft>
                <a:spcPts val="0"/>
              </a:spcAft>
              <a:buSzPts val="1200"/>
              <a:buFont typeface="Times New Roman"/>
              <a:buAutoNum type="alphaLcPeriod"/>
            </a:pPr>
            <a:r>
              <a:rPr lang="en-US" sz="1200">
                <a:latin typeface="Times New Roman"/>
                <a:ea typeface="Times New Roman"/>
                <a:cs typeface="Times New Roman"/>
                <a:sym typeface="Times New Roman"/>
              </a:rPr>
              <a:t>Using a wedge strip and stop pin</a:t>
            </a:r>
            <a:endParaRPr sz="1200">
              <a:latin typeface="Times New Roman"/>
              <a:ea typeface="Times New Roman"/>
              <a:cs typeface="Times New Roman"/>
              <a:sym typeface="Times New Roman"/>
            </a:endParaRPr>
          </a:p>
          <a:p>
            <a:pPr indent="-389890" lvl="0" marL="514984" rtl="0" algn="l">
              <a:lnSpc>
                <a:spcPct val="100000"/>
              </a:lnSpc>
              <a:spcBef>
                <a:spcPts val="670"/>
              </a:spcBef>
              <a:spcAft>
                <a:spcPts val="0"/>
              </a:spcAft>
              <a:buSzPts val="1200"/>
              <a:buFont typeface="Times New Roman"/>
              <a:buAutoNum type="romanLcPeriod"/>
            </a:pPr>
            <a:r>
              <a:rPr lang="en-US" sz="1200">
                <a:latin typeface="Times New Roman"/>
                <a:ea typeface="Times New Roman"/>
                <a:cs typeface="Times New Roman"/>
                <a:sym typeface="Times New Roman"/>
              </a:rPr>
              <a:t>Clamped on an angle plate</a:t>
            </a:r>
            <a:endParaRPr sz="1200">
              <a:latin typeface="Times New Roman"/>
              <a:ea typeface="Times New Roman"/>
              <a:cs typeface="Times New Roman"/>
              <a:sym typeface="Times New Roman"/>
            </a:endParaRPr>
          </a:p>
          <a:p>
            <a:pPr indent="-389890" lvl="0" marL="514984" rtl="0" algn="l">
              <a:lnSpc>
                <a:spcPct val="100000"/>
              </a:lnSpc>
              <a:spcBef>
                <a:spcPts val="700"/>
              </a:spcBef>
              <a:spcAft>
                <a:spcPts val="0"/>
              </a:spcAft>
              <a:buSzPts val="1200"/>
              <a:buFont typeface="Times New Roman"/>
              <a:buAutoNum type="romanLcPeriod"/>
            </a:pPr>
            <a:r>
              <a:rPr lang="en-US" sz="1200">
                <a:latin typeface="Times New Roman"/>
                <a:ea typeface="Times New Roman"/>
                <a:cs typeface="Times New Roman"/>
                <a:sym typeface="Times New Roman"/>
              </a:rPr>
              <a:t>Clamped over a vee block</a:t>
            </a:r>
            <a:endParaRPr sz="1200">
              <a:latin typeface="Times New Roman"/>
              <a:ea typeface="Times New Roman"/>
              <a:cs typeface="Times New Roman"/>
              <a:sym typeface="Times New Roman"/>
            </a:endParaRPr>
          </a:p>
          <a:p>
            <a:pPr indent="-389890" lvl="0" marL="514984" rtl="0" algn="l">
              <a:lnSpc>
                <a:spcPct val="100000"/>
              </a:lnSpc>
              <a:spcBef>
                <a:spcPts val="620"/>
              </a:spcBef>
              <a:spcAft>
                <a:spcPts val="0"/>
              </a:spcAft>
              <a:buSzPts val="1200"/>
              <a:buFont typeface="Times New Roman"/>
              <a:buAutoNum type="romanLcPeriod"/>
            </a:pPr>
            <a:r>
              <a:rPr lang="en-US" sz="1200">
                <a:latin typeface="Times New Roman"/>
                <a:ea typeface="Times New Roman"/>
                <a:cs typeface="Times New Roman"/>
                <a:sym typeface="Times New Roman"/>
              </a:rPr>
              <a:t>Fixture</a:t>
            </a:r>
            <a:endParaRPr sz="1200">
              <a:latin typeface="Times New Roman"/>
              <a:ea typeface="Times New Roman"/>
              <a:cs typeface="Times New Roman"/>
              <a:sym typeface="Times New Roman"/>
            </a:endParaRPr>
          </a:p>
          <a:p>
            <a:pPr indent="0" lvl="0" marL="0" rtl="0" algn="l">
              <a:lnSpc>
                <a:spcPct val="100000"/>
              </a:lnSpc>
              <a:spcBef>
                <a:spcPts val="350"/>
              </a:spcBef>
              <a:spcAft>
                <a:spcPts val="0"/>
              </a:spcAft>
              <a:buNone/>
            </a:pPr>
            <a:r>
              <a:t/>
            </a:r>
            <a:endParaRPr sz="1200">
              <a:latin typeface="Times New Roman"/>
              <a:ea typeface="Times New Roman"/>
              <a:cs typeface="Times New Roman"/>
              <a:sym typeface="Times New Roman"/>
            </a:endParaRPr>
          </a:p>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SHAPER TOOLS CLASSIFICATIONS</a:t>
            </a:r>
            <a:endParaRPr sz="1200">
              <a:latin typeface="Times New Roman"/>
              <a:ea typeface="Times New Roman"/>
              <a:cs typeface="Times New Roman"/>
              <a:sym typeface="Times New Roman"/>
            </a:endParaRPr>
          </a:p>
          <a:p>
            <a:pPr indent="0" lvl="0" marL="30480" rtl="0" algn="l">
              <a:lnSpc>
                <a:spcPct val="100000"/>
              </a:lnSpc>
              <a:spcBef>
                <a:spcPts val="625"/>
              </a:spcBef>
              <a:spcAft>
                <a:spcPts val="0"/>
              </a:spcAft>
              <a:buNone/>
            </a:pPr>
            <a:r>
              <a:rPr lang="en-US" sz="1200">
                <a:latin typeface="Times New Roman"/>
                <a:ea typeface="Times New Roman"/>
                <a:cs typeface="Times New Roman"/>
                <a:sym typeface="Times New Roman"/>
              </a:rPr>
              <a:t>Shaper tools can be classified as;</a:t>
            </a:r>
            <a:endParaRPr sz="1200">
              <a:latin typeface="Times New Roman"/>
              <a:ea typeface="Times New Roman"/>
              <a:cs typeface="Times New Roman"/>
              <a:sym typeface="Times New Roman"/>
            </a:endParaRPr>
          </a:p>
          <a:p>
            <a:pPr indent="-353695" lvl="0" marL="478790" rtl="0" algn="l">
              <a:lnSpc>
                <a:spcPct val="100000"/>
              </a:lnSpc>
              <a:spcBef>
                <a:spcPts val="1125"/>
              </a:spcBef>
              <a:spcAft>
                <a:spcPts val="0"/>
              </a:spcAft>
              <a:buSzPts val="1200"/>
              <a:buFont typeface="Times New Roman"/>
              <a:buAutoNum type="romanLcPeriod"/>
            </a:pPr>
            <a:r>
              <a:rPr lang="en-US" sz="1200">
                <a:latin typeface="Times New Roman"/>
                <a:ea typeface="Times New Roman"/>
                <a:cs typeface="Times New Roman"/>
                <a:sym typeface="Times New Roman"/>
              </a:rPr>
              <a:t>According to the shape – straight, cranked, goose necked tool.</a:t>
            </a:r>
            <a:endParaRPr sz="1200">
              <a:latin typeface="Times New Roman"/>
              <a:ea typeface="Times New Roman"/>
              <a:cs typeface="Times New Roman"/>
              <a:sym typeface="Times New Roman"/>
            </a:endParaRPr>
          </a:p>
          <a:p>
            <a:pPr indent="-353695" lvl="0" marL="478790" rtl="0" algn="l">
              <a:lnSpc>
                <a:spcPct val="100000"/>
              </a:lnSpc>
              <a:spcBef>
                <a:spcPts val="120"/>
              </a:spcBef>
              <a:spcAft>
                <a:spcPts val="0"/>
              </a:spcAft>
              <a:buSzPts val="1200"/>
              <a:buFont typeface="Times New Roman"/>
              <a:buAutoNum type="romanLcPeriod"/>
            </a:pPr>
            <a:r>
              <a:rPr lang="en-US" sz="1200">
                <a:latin typeface="Times New Roman"/>
                <a:ea typeface="Times New Roman"/>
                <a:cs typeface="Times New Roman"/>
                <a:sym typeface="Times New Roman"/>
              </a:rPr>
              <a:t>According to the direction of cutting – left hand and right hand tool.</a:t>
            </a:r>
            <a:endParaRPr sz="1200">
              <a:latin typeface="Times New Roman"/>
              <a:ea typeface="Times New Roman"/>
              <a:cs typeface="Times New Roman"/>
              <a:sym typeface="Times New Roman"/>
            </a:endParaRPr>
          </a:p>
          <a:p>
            <a:pPr indent="-353695" lvl="0" marL="478790" marR="5080" rtl="0" algn="l">
              <a:lnSpc>
                <a:spcPct val="106700"/>
              </a:lnSpc>
              <a:spcBef>
                <a:spcPts val="25"/>
              </a:spcBef>
              <a:spcAft>
                <a:spcPts val="0"/>
              </a:spcAft>
              <a:buSzPts val="1200"/>
              <a:buFont typeface="Times New Roman"/>
              <a:buAutoNum type="romanLcPeriod"/>
            </a:pPr>
            <a:r>
              <a:rPr lang="en-US" sz="1200">
                <a:latin typeface="Times New Roman"/>
                <a:ea typeface="Times New Roman"/>
                <a:cs typeface="Times New Roman"/>
                <a:sym typeface="Times New Roman"/>
              </a:rPr>
              <a:t>According to the finish required – roughing tool, finishing tool. iv. According to type of operation – down cutting, parting, squaring, side recessing tools.</a:t>
            </a:r>
            <a:endParaRPr sz="1200">
              <a:latin typeface="Times New Roman"/>
              <a:ea typeface="Times New Roman"/>
              <a:cs typeface="Times New Roman"/>
              <a:sym typeface="Times New Roman"/>
            </a:endParaRPr>
          </a:p>
          <a:p>
            <a:pPr indent="0" lvl="0" marL="131445" rtl="0" algn="l">
              <a:lnSpc>
                <a:spcPct val="100000"/>
              </a:lnSpc>
              <a:spcBef>
                <a:spcPts val="145"/>
              </a:spcBef>
              <a:spcAft>
                <a:spcPts val="0"/>
              </a:spcAft>
              <a:buNone/>
            </a:pPr>
            <a:r>
              <a:rPr lang="en-US" sz="1200">
                <a:latin typeface="Times New Roman"/>
                <a:ea typeface="Times New Roman"/>
                <a:cs typeface="Times New Roman"/>
                <a:sym typeface="Times New Roman"/>
              </a:rPr>
              <a:t>v.	According to the shape of cutting edge – round nose, square nose tool.</a:t>
            </a:r>
            <a:endParaRPr sz="1200">
              <a:latin typeface="Times New Roman"/>
              <a:ea typeface="Times New Roman"/>
              <a:cs typeface="Times New Roman"/>
              <a:sym typeface="Times New Roman"/>
            </a:endParaRPr>
          </a:p>
        </p:txBody>
      </p:sp>
      <p:pic>
        <p:nvPicPr>
          <p:cNvPr id="836" name="Google Shape;836;p74"/>
          <p:cNvPicPr preferRelativeResize="0"/>
          <p:nvPr/>
        </p:nvPicPr>
        <p:blipFill rotWithShape="1">
          <a:blip r:embed="rId4">
            <a:alphaModFix/>
          </a:blip>
          <a:srcRect b="0" l="0" r="0" t="0"/>
          <a:stretch/>
        </p:blipFill>
        <p:spPr>
          <a:xfrm>
            <a:off x="6288436" y="825828"/>
            <a:ext cx="4403412" cy="1567566"/>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40" name="Shape 840"/>
        <p:cNvGrpSpPr/>
        <p:nvPr/>
      </p:nvGrpSpPr>
      <p:grpSpPr>
        <a:xfrm>
          <a:off x="0" y="0"/>
          <a:ext cx="0" cy="0"/>
          <a:chOff x="0" y="0"/>
          <a:chExt cx="0" cy="0"/>
        </a:xfrm>
      </p:grpSpPr>
      <p:pic>
        <p:nvPicPr>
          <p:cNvPr id="841" name="Google Shape;841;p75"/>
          <p:cNvPicPr preferRelativeResize="0"/>
          <p:nvPr/>
        </p:nvPicPr>
        <p:blipFill rotWithShape="1">
          <a:blip r:embed="rId3">
            <a:alphaModFix/>
          </a:blip>
          <a:srcRect b="0" l="0" r="0" t="0"/>
          <a:stretch/>
        </p:blipFill>
        <p:spPr>
          <a:xfrm>
            <a:off x="2919093" y="5327998"/>
            <a:ext cx="4136279" cy="617754"/>
          </a:xfrm>
          <a:prstGeom prst="rect">
            <a:avLst/>
          </a:prstGeom>
          <a:noFill/>
          <a:ln>
            <a:noFill/>
          </a:ln>
        </p:spPr>
      </p:pic>
      <p:pic>
        <p:nvPicPr>
          <p:cNvPr id="842" name="Google Shape;842;p75"/>
          <p:cNvPicPr preferRelativeResize="0"/>
          <p:nvPr/>
        </p:nvPicPr>
        <p:blipFill rotWithShape="1">
          <a:blip r:embed="rId4">
            <a:alphaModFix/>
          </a:blip>
          <a:srcRect b="0" l="0" r="0" t="0"/>
          <a:stretch/>
        </p:blipFill>
        <p:spPr>
          <a:xfrm>
            <a:off x="1378761" y="832297"/>
            <a:ext cx="8011885" cy="3369080"/>
          </a:xfrm>
          <a:prstGeom prst="rect">
            <a:avLst/>
          </a:prstGeom>
          <a:noFill/>
          <a:ln>
            <a:noFill/>
          </a:ln>
        </p:spPr>
      </p:pic>
      <p:sp>
        <p:nvSpPr>
          <p:cNvPr id="843" name="Google Shape;843;p75"/>
          <p:cNvSpPr txBox="1"/>
          <p:nvPr/>
        </p:nvSpPr>
        <p:spPr>
          <a:xfrm>
            <a:off x="1589164" y="4338557"/>
            <a:ext cx="7542785" cy="1049839"/>
          </a:xfrm>
          <a:prstGeom prst="rect">
            <a:avLst/>
          </a:prstGeom>
          <a:noFill/>
          <a:ln>
            <a:noFill/>
          </a:ln>
        </p:spPr>
        <p:txBody>
          <a:bodyPr anchorCtr="0" anchor="t" bIns="0" lIns="0" spcFirstLastPara="1" rIns="0" wrap="square" tIns="12700">
            <a:spAutoFit/>
          </a:bodyPr>
          <a:lstStyle/>
          <a:p>
            <a:pPr indent="0" lvl="0" marL="1728470" rtl="0" algn="l">
              <a:lnSpc>
                <a:spcPct val="100000"/>
              </a:lnSpc>
              <a:spcBef>
                <a:spcPts val="0"/>
              </a:spcBef>
              <a:spcAft>
                <a:spcPts val="0"/>
              </a:spcAft>
              <a:buNone/>
            </a:pPr>
            <a:r>
              <a:rPr lang="en-US" sz="1150">
                <a:latin typeface="Times New Roman"/>
                <a:ea typeface="Times New Roman"/>
                <a:cs typeface="Times New Roman"/>
                <a:sym typeface="Times New Roman"/>
              </a:rPr>
              <a:t>Figure 18: Shaper tools</a:t>
            </a:r>
            <a:endParaRPr sz="1150">
              <a:latin typeface="Times New Roman"/>
              <a:ea typeface="Times New Roman"/>
              <a:cs typeface="Times New Roman"/>
              <a:sym typeface="Times New Roman"/>
            </a:endParaRPr>
          </a:p>
          <a:p>
            <a:pPr indent="0" lvl="0" marL="12700" rtl="0" algn="l">
              <a:lnSpc>
                <a:spcPct val="100000"/>
              </a:lnSpc>
              <a:spcBef>
                <a:spcPts val="1235"/>
              </a:spcBef>
              <a:spcAft>
                <a:spcPts val="0"/>
              </a:spcAft>
              <a:buNone/>
            </a:pPr>
            <a:r>
              <a:rPr b="1" lang="en-US" sz="1200">
                <a:latin typeface="Times New Roman"/>
                <a:ea typeface="Times New Roman"/>
                <a:cs typeface="Times New Roman"/>
                <a:sym typeface="Times New Roman"/>
              </a:rPr>
              <a:t>CUTTING PARAMETERS</a:t>
            </a:r>
            <a:endParaRPr sz="1200">
              <a:latin typeface="Times New Roman"/>
              <a:ea typeface="Times New Roman"/>
              <a:cs typeface="Times New Roman"/>
              <a:sym typeface="Times New Roman"/>
            </a:endParaRPr>
          </a:p>
          <a:p>
            <a:pPr indent="0" lvl="0" marL="192405" rtl="0" algn="l">
              <a:lnSpc>
                <a:spcPct val="100000"/>
              </a:lnSpc>
              <a:spcBef>
                <a:spcPts val="645"/>
              </a:spcBef>
              <a:spcAft>
                <a:spcPts val="0"/>
              </a:spcAft>
              <a:buNone/>
            </a:pPr>
            <a:r>
              <a:rPr b="1" lang="en-US" sz="1200">
                <a:latin typeface="Times New Roman"/>
                <a:ea typeface="Times New Roman"/>
                <a:cs typeface="Times New Roman"/>
                <a:sym typeface="Times New Roman"/>
              </a:rPr>
              <a:t>Cutting Speed</a:t>
            </a:r>
            <a:endParaRPr sz="1200">
              <a:latin typeface="Times New Roman"/>
              <a:ea typeface="Times New Roman"/>
              <a:cs typeface="Times New Roman"/>
              <a:sym typeface="Times New Roman"/>
            </a:endParaRPr>
          </a:p>
          <a:p>
            <a:pPr indent="-6350" lvl="0" marL="36830" marR="5080" rtl="0" algn="l">
              <a:lnSpc>
                <a:spcPct val="105800"/>
              </a:lnSpc>
              <a:spcBef>
                <a:spcPts val="530"/>
              </a:spcBef>
              <a:spcAft>
                <a:spcPts val="0"/>
              </a:spcAft>
              <a:buNone/>
            </a:pPr>
            <a:r>
              <a:rPr lang="en-US" sz="1200">
                <a:latin typeface="Times New Roman"/>
                <a:ea typeface="Times New Roman"/>
                <a:cs typeface="Times New Roman"/>
                <a:sym typeface="Times New Roman"/>
              </a:rPr>
              <a:t>It is rate of speed at which the metal is removed by the tool. It is expressed in meter per minute.</a:t>
            </a:r>
            <a:endParaRPr sz="1200">
              <a:latin typeface="Times New Roman"/>
              <a:ea typeface="Times New Roman"/>
              <a:cs typeface="Times New Roman"/>
              <a:sym typeface="Times New Roman"/>
            </a:endParaRPr>
          </a:p>
        </p:txBody>
      </p:sp>
      <p:sp>
        <p:nvSpPr>
          <p:cNvPr id="844" name="Google Shape;844;p75"/>
          <p:cNvSpPr txBox="1"/>
          <p:nvPr/>
        </p:nvSpPr>
        <p:spPr>
          <a:xfrm>
            <a:off x="1614998" y="5998651"/>
            <a:ext cx="7535604" cy="212238"/>
          </a:xfrm>
          <a:prstGeom prst="rect">
            <a:avLst/>
          </a:prstGeom>
          <a:noFill/>
          <a:ln>
            <a:noFill/>
          </a:ln>
        </p:spPr>
        <p:txBody>
          <a:bodyPr anchorCtr="0" anchor="t" bIns="0" lIns="0" spcFirstLastPara="1" rIns="0" wrap="square" tIns="12700">
            <a:spAutoFit/>
          </a:bodyPr>
          <a:lstStyle/>
          <a:p>
            <a:pPr indent="-6350" lvl="0" marL="18415" marR="5080" rtl="0" algn="l">
              <a:lnSpc>
                <a:spcPct val="107500"/>
              </a:lnSpc>
              <a:spcBef>
                <a:spcPts val="0"/>
              </a:spcBef>
              <a:spcAft>
                <a:spcPts val="0"/>
              </a:spcAft>
              <a:buNone/>
            </a:pPr>
            <a:r>
              <a:rPr lang="en-US" sz="1200">
                <a:latin typeface="Times New Roman"/>
                <a:ea typeface="Times New Roman"/>
                <a:cs typeface="Times New Roman"/>
                <a:sym typeface="Times New Roman"/>
              </a:rPr>
              <a:t>Where, L is length of cutting storke in mm , m is ration between return time and cutting time, n is RPM of the bull gear</a:t>
            </a:r>
            <a:endParaRPr sz="1200">
              <a:latin typeface="Times New Roman"/>
              <a:ea typeface="Times New Roman"/>
              <a:cs typeface="Times New Roman"/>
              <a:sym typeface="Times New Roman"/>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48" name="Shape 848"/>
        <p:cNvGrpSpPr/>
        <p:nvPr/>
      </p:nvGrpSpPr>
      <p:grpSpPr>
        <a:xfrm>
          <a:off x="0" y="0"/>
          <a:ext cx="0" cy="0"/>
          <a:chOff x="0" y="0"/>
          <a:chExt cx="0" cy="0"/>
        </a:xfrm>
      </p:grpSpPr>
      <p:pic>
        <p:nvPicPr>
          <p:cNvPr id="849" name="Google Shape;849;p76"/>
          <p:cNvPicPr preferRelativeResize="0"/>
          <p:nvPr/>
        </p:nvPicPr>
        <p:blipFill rotWithShape="1">
          <a:blip r:embed="rId3">
            <a:alphaModFix/>
          </a:blip>
          <a:srcRect b="0" l="0" r="0" t="0"/>
          <a:stretch/>
        </p:blipFill>
        <p:spPr>
          <a:xfrm>
            <a:off x="1857018" y="1948137"/>
            <a:ext cx="4941990" cy="232870"/>
          </a:xfrm>
          <a:prstGeom prst="rect">
            <a:avLst/>
          </a:prstGeom>
          <a:noFill/>
          <a:ln>
            <a:noFill/>
          </a:ln>
        </p:spPr>
      </p:pic>
      <p:sp>
        <p:nvSpPr>
          <p:cNvPr id="850" name="Google Shape;850;p76"/>
          <p:cNvSpPr txBox="1"/>
          <p:nvPr/>
        </p:nvSpPr>
        <p:spPr>
          <a:xfrm>
            <a:off x="1589163" y="733201"/>
            <a:ext cx="7733980" cy="1660968"/>
          </a:xfrm>
          <a:prstGeom prst="rect">
            <a:avLst/>
          </a:prstGeom>
          <a:noFill/>
          <a:ln>
            <a:noFill/>
          </a:ln>
        </p:spPr>
        <p:txBody>
          <a:bodyPr anchorCtr="0" anchor="t" bIns="0" lIns="0" spcFirstLastPara="1" rIns="0" wrap="square" tIns="90150">
            <a:spAutoFit/>
          </a:bodyPr>
          <a:lstStyle/>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Feed</a:t>
            </a:r>
            <a:endParaRPr sz="1200">
              <a:latin typeface="Times New Roman"/>
              <a:ea typeface="Times New Roman"/>
              <a:cs typeface="Times New Roman"/>
              <a:sym typeface="Times New Roman"/>
            </a:endParaRPr>
          </a:p>
          <a:p>
            <a:pPr indent="-6350" lvl="0" marL="36830" marR="5080" rtl="0" algn="l">
              <a:lnSpc>
                <a:spcPct val="106700"/>
              </a:lnSpc>
              <a:spcBef>
                <a:spcPts val="515"/>
              </a:spcBef>
              <a:spcAft>
                <a:spcPts val="0"/>
              </a:spcAft>
              <a:buNone/>
            </a:pPr>
            <a:r>
              <a:rPr lang="en-US" sz="1200">
                <a:latin typeface="Times New Roman"/>
                <a:ea typeface="Times New Roman"/>
                <a:cs typeface="Times New Roman"/>
                <a:sym typeface="Times New Roman"/>
              </a:rPr>
              <a:t>Relative movement of the tool in a direction perpendicular to the movement of ram. Expressed in mm per stroke. Feed is given at the end of the stroke.</a:t>
            </a:r>
            <a:endParaRPr sz="1200">
              <a:latin typeface="Times New Roman"/>
              <a:ea typeface="Times New Roman"/>
              <a:cs typeface="Times New Roman"/>
              <a:sym typeface="Times New Roman"/>
            </a:endParaRPr>
          </a:p>
          <a:p>
            <a:pPr indent="0" lvl="0" marL="12700" rtl="0" algn="l">
              <a:lnSpc>
                <a:spcPct val="100000"/>
              </a:lnSpc>
              <a:spcBef>
                <a:spcPts val="1140"/>
              </a:spcBef>
              <a:spcAft>
                <a:spcPts val="0"/>
              </a:spcAft>
              <a:buNone/>
            </a:pPr>
            <a:r>
              <a:rPr b="1" lang="en-US" sz="1200">
                <a:latin typeface="Times New Roman"/>
                <a:ea typeface="Times New Roman"/>
                <a:cs typeface="Times New Roman"/>
                <a:sym typeface="Times New Roman"/>
              </a:rPr>
              <a:t>Depth of Cut</a:t>
            </a:r>
            <a:endParaRPr sz="1200">
              <a:latin typeface="Times New Roman"/>
              <a:ea typeface="Times New Roman"/>
              <a:cs typeface="Times New Roman"/>
              <a:sym typeface="Times New Roman"/>
            </a:endParaRPr>
          </a:p>
          <a:p>
            <a:pPr indent="0" lvl="0" marL="30480" rtl="0" algn="l">
              <a:lnSpc>
                <a:spcPct val="100000"/>
              </a:lnSpc>
              <a:spcBef>
                <a:spcPts val="600"/>
              </a:spcBef>
              <a:spcAft>
                <a:spcPts val="0"/>
              </a:spcAft>
              <a:buNone/>
            </a:pPr>
            <a:r>
              <a:rPr lang="en-US" sz="1200">
                <a:latin typeface="Times New Roman"/>
                <a:ea typeface="Times New Roman"/>
                <a:cs typeface="Times New Roman"/>
                <a:sym typeface="Times New Roman"/>
              </a:rPr>
              <a:t>It is the thickeness of metal removed in one cut. It is expressed in mm.</a:t>
            </a:r>
            <a:endParaRPr sz="1200">
              <a:latin typeface="Times New Roman"/>
              <a:ea typeface="Times New Roman"/>
              <a:cs typeface="Times New Roman"/>
              <a:sym typeface="Times New Roman"/>
            </a:endParaRPr>
          </a:p>
          <a:p>
            <a:pPr indent="0" lvl="0" marL="12700" rtl="0" algn="l">
              <a:lnSpc>
                <a:spcPct val="100000"/>
              </a:lnSpc>
              <a:spcBef>
                <a:spcPts val="1155"/>
              </a:spcBef>
              <a:spcAft>
                <a:spcPts val="0"/>
              </a:spcAft>
              <a:buNone/>
            </a:pPr>
            <a:r>
              <a:rPr b="1" lang="en-US" sz="1200">
                <a:latin typeface="Times New Roman"/>
                <a:ea typeface="Times New Roman"/>
                <a:cs typeface="Times New Roman"/>
                <a:sym typeface="Times New Roman"/>
              </a:rPr>
              <a:t>Machining Time.</a:t>
            </a:r>
            <a:endParaRPr sz="1200">
              <a:latin typeface="Times New Roman"/>
              <a:ea typeface="Times New Roman"/>
              <a:cs typeface="Times New Roman"/>
              <a:sym typeface="Times New Roman"/>
            </a:endParaRPr>
          </a:p>
        </p:txBody>
      </p:sp>
      <p:sp>
        <p:nvSpPr>
          <p:cNvPr id="851" name="Google Shape;851;p76"/>
          <p:cNvSpPr txBox="1"/>
          <p:nvPr/>
        </p:nvSpPr>
        <p:spPr>
          <a:xfrm>
            <a:off x="1614998" y="2230690"/>
            <a:ext cx="7789633" cy="854849"/>
          </a:xfrm>
          <a:prstGeom prst="rect">
            <a:avLst/>
          </a:prstGeom>
          <a:noFill/>
          <a:ln>
            <a:noFill/>
          </a:ln>
        </p:spPr>
        <p:txBody>
          <a:bodyPr anchorCtr="0" anchor="t" bIns="0" lIns="0" spcFirstLastPara="1" rIns="0" wrap="square" tIns="12700">
            <a:spAutoFit/>
          </a:bodyPr>
          <a:lstStyle/>
          <a:p>
            <a:pPr indent="0" lvl="0" marL="12700" rtl="0" algn="just">
              <a:lnSpc>
                <a:spcPct val="100000"/>
              </a:lnSpc>
              <a:spcBef>
                <a:spcPts val="0"/>
              </a:spcBef>
              <a:spcAft>
                <a:spcPts val="0"/>
              </a:spcAft>
              <a:buNone/>
            </a:pPr>
            <a:r>
              <a:rPr lang="en-US" sz="1200">
                <a:latin typeface="Times New Roman"/>
                <a:ea typeface="Times New Roman"/>
                <a:cs typeface="Times New Roman"/>
                <a:sym typeface="Times New Roman"/>
              </a:rPr>
              <a:t>Where, L is length of stroke in mm</a:t>
            </a:r>
            <a:endParaRPr sz="1200">
              <a:latin typeface="Times New Roman"/>
              <a:ea typeface="Times New Roman"/>
              <a:cs typeface="Times New Roman"/>
              <a:sym typeface="Times New Roman"/>
            </a:endParaRPr>
          </a:p>
          <a:p>
            <a:pPr indent="-6350" lvl="0" marL="524510" marR="5080" rtl="0" algn="just">
              <a:lnSpc>
                <a:spcPct val="177900"/>
              </a:lnSpc>
              <a:spcBef>
                <a:spcPts val="30"/>
              </a:spcBef>
              <a:spcAft>
                <a:spcPts val="0"/>
              </a:spcAft>
              <a:buNone/>
            </a:pPr>
            <a:r>
              <a:rPr lang="en-US" sz="1200">
                <a:latin typeface="Times New Roman"/>
                <a:ea typeface="Times New Roman"/>
                <a:cs typeface="Times New Roman"/>
                <a:sym typeface="Times New Roman"/>
              </a:rPr>
              <a:t>B is width or breadth of the workpiece in mm, S is the feed expressed in mm/double strok, m is the ratio between return and cutting time. v is cutting speed in meters/min.</a:t>
            </a:r>
            <a:endParaRPr sz="1200">
              <a:latin typeface="Times New Roman"/>
              <a:ea typeface="Times New Roman"/>
              <a:cs typeface="Times New Roman"/>
              <a:sym typeface="Times New Roman"/>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55" name="Shape 855"/>
        <p:cNvGrpSpPr/>
        <p:nvPr/>
      </p:nvGrpSpPr>
      <p:grpSpPr>
        <a:xfrm>
          <a:off x="0" y="0"/>
          <a:ext cx="0" cy="0"/>
          <a:chOff x="0" y="0"/>
          <a:chExt cx="0" cy="0"/>
        </a:xfrm>
      </p:grpSpPr>
      <p:sp>
        <p:nvSpPr>
          <p:cNvPr id="856" name="Google Shape;856;p77"/>
          <p:cNvSpPr txBox="1"/>
          <p:nvPr/>
        </p:nvSpPr>
        <p:spPr>
          <a:xfrm>
            <a:off x="30312" y="230996"/>
            <a:ext cx="10424963" cy="7470507"/>
          </a:xfrm>
          <a:prstGeom prst="rect">
            <a:avLst/>
          </a:prstGeom>
          <a:noFill/>
          <a:ln>
            <a:noFill/>
          </a:ln>
        </p:spPr>
        <p:txBody>
          <a:bodyPr anchorCtr="0" anchor="t" bIns="0" lIns="0" spcFirstLastPara="1" rIns="0" wrap="square" tIns="154300">
            <a:spAutoFit/>
          </a:bodyPr>
          <a:lstStyle/>
          <a:p>
            <a:pPr indent="-198755" lvl="0" marL="217170" rtl="0" algn="l">
              <a:lnSpc>
                <a:spcPct val="100000"/>
              </a:lnSpc>
              <a:spcBef>
                <a:spcPts val="0"/>
              </a:spcBef>
              <a:spcAft>
                <a:spcPts val="0"/>
              </a:spcAft>
              <a:buSzPts val="1600"/>
              <a:buFont typeface="Times New Roman"/>
              <a:buAutoNum type="arabicPeriod" startAt="4"/>
            </a:pPr>
            <a:r>
              <a:rPr b="1" lang="en-US" sz="1600">
                <a:latin typeface="Times New Roman"/>
                <a:ea typeface="Times New Roman"/>
                <a:cs typeface="Times New Roman"/>
                <a:sym typeface="Times New Roman"/>
              </a:rPr>
              <a:t>MILLING MACHINE</a:t>
            </a:r>
            <a:endParaRPr sz="1600">
              <a:latin typeface="Times New Roman"/>
              <a:ea typeface="Times New Roman"/>
              <a:cs typeface="Times New Roman"/>
              <a:sym typeface="Times New Roman"/>
            </a:endParaRPr>
          </a:p>
          <a:p>
            <a:pPr indent="-6350" lvl="0" marL="18415" marR="5080" rtl="0" algn="just">
              <a:lnSpc>
                <a:spcPct val="141700"/>
              </a:lnSpc>
              <a:spcBef>
                <a:spcPts val="245"/>
              </a:spcBef>
              <a:spcAft>
                <a:spcPts val="0"/>
              </a:spcAft>
              <a:buNone/>
            </a:pPr>
            <a:r>
              <a:rPr lang="en-US" sz="1200">
                <a:latin typeface="Times New Roman"/>
                <a:ea typeface="Times New Roman"/>
                <a:cs typeface="Times New Roman"/>
                <a:sym typeface="Times New Roman"/>
              </a:rPr>
              <a:t>Milling is a machining process in which metal is removed by a rotating multiple-tooth cutter against a fixed work piece, each tooth removing a small amount of metal witheach revolution of the spindle. In this operation the cutter rotates at high speeds, and metal removal is very fast. Milling machines are employed for machining flat surfaces, contoured surfaces, external and internal teeth on gear blanks and helical surfaces.</a:t>
            </a:r>
            <a:endParaRPr sz="1200">
              <a:latin typeface="Times New Roman"/>
              <a:ea typeface="Times New Roman"/>
              <a:cs typeface="Times New Roman"/>
              <a:sym typeface="Times New Roman"/>
            </a:endParaRPr>
          </a:p>
          <a:p>
            <a:pPr indent="0" lvl="0" marL="238125" rtl="0" algn="just">
              <a:lnSpc>
                <a:spcPct val="100000"/>
              </a:lnSpc>
              <a:spcBef>
                <a:spcPts val="0"/>
              </a:spcBef>
              <a:spcAft>
                <a:spcPts val="0"/>
              </a:spcAft>
              <a:buNone/>
            </a:pPr>
            <a:r>
              <a:rPr b="1" lang="en-US" sz="1200">
                <a:latin typeface="Times New Roman"/>
                <a:ea typeface="Times New Roman"/>
                <a:cs typeface="Times New Roman"/>
                <a:sym typeface="Times New Roman"/>
              </a:rPr>
              <a:t>CLASSIFICATION OF MILLING MACHINES:</a:t>
            </a:r>
            <a:endParaRPr sz="1200">
              <a:latin typeface="Times New Roman"/>
              <a:ea typeface="Times New Roman"/>
              <a:cs typeface="Times New Roman"/>
              <a:sym typeface="Times New Roman"/>
            </a:endParaRPr>
          </a:p>
          <a:p>
            <a:pPr indent="-152400" lvl="1" marL="408940" rtl="0" algn="l">
              <a:lnSpc>
                <a:spcPct val="100000"/>
              </a:lnSpc>
              <a:spcBef>
                <a:spcPts val="600"/>
              </a:spcBef>
              <a:spcAft>
                <a:spcPts val="0"/>
              </a:spcAft>
              <a:buSzPts val="1200"/>
              <a:buFont typeface="Times New Roman"/>
              <a:buAutoNum type="arabicPeriod"/>
            </a:pPr>
            <a:r>
              <a:rPr lang="en-US" sz="1200">
                <a:latin typeface="Times New Roman"/>
                <a:ea typeface="Times New Roman"/>
                <a:cs typeface="Times New Roman"/>
                <a:sym typeface="Times New Roman"/>
              </a:rPr>
              <a:t>Column and knee type</a:t>
            </a:r>
            <a:endParaRPr sz="1200">
              <a:latin typeface="Times New Roman"/>
              <a:ea typeface="Times New Roman"/>
              <a:cs typeface="Times New Roman"/>
              <a:sym typeface="Times New Roman"/>
            </a:endParaRPr>
          </a:p>
          <a:p>
            <a:pPr indent="-380999" lvl="2" marL="1085215" rtl="0" algn="l">
              <a:lnSpc>
                <a:spcPct val="100000"/>
              </a:lnSpc>
              <a:spcBef>
                <a:spcPts val="650"/>
              </a:spcBef>
              <a:spcAft>
                <a:spcPts val="0"/>
              </a:spcAft>
              <a:buSzPts val="1200"/>
              <a:buFont typeface="Times New Roman"/>
              <a:buAutoNum type="alphaLcParenR"/>
            </a:pPr>
            <a:r>
              <a:rPr lang="en-US" sz="1200">
                <a:latin typeface="Times New Roman"/>
                <a:ea typeface="Times New Roman"/>
                <a:cs typeface="Times New Roman"/>
                <a:sym typeface="Times New Roman"/>
              </a:rPr>
              <a:t>Plain or Horizontal milling Machine</a:t>
            </a:r>
            <a:endParaRPr sz="1200">
              <a:latin typeface="Times New Roman"/>
              <a:ea typeface="Times New Roman"/>
              <a:cs typeface="Times New Roman"/>
              <a:sym typeface="Times New Roman"/>
            </a:endParaRPr>
          </a:p>
          <a:p>
            <a:pPr indent="-380999" lvl="2" marL="1085215" rtl="0" algn="l">
              <a:lnSpc>
                <a:spcPct val="100000"/>
              </a:lnSpc>
              <a:spcBef>
                <a:spcPts val="660"/>
              </a:spcBef>
              <a:spcAft>
                <a:spcPts val="0"/>
              </a:spcAft>
              <a:buSzPts val="1200"/>
              <a:buFont typeface="Times New Roman"/>
              <a:buAutoNum type="alphaLcParenR"/>
            </a:pPr>
            <a:r>
              <a:rPr lang="en-US" sz="1200">
                <a:latin typeface="Times New Roman"/>
                <a:ea typeface="Times New Roman"/>
                <a:cs typeface="Times New Roman"/>
                <a:sym typeface="Times New Roman"/>
              </a:rPr>
              <a:t>Universal milling machine</a:t>
            </a:r>
            <a:endParaRPr sz="1200">
              <a:latin typeface="Times New Roman"/>
              <a:ea typeface="Times New Roman"/>
              <a:cs typeface="Times New Roman"/>
              <a:sym typeface="Times New Roman"/>
            </a:endParaRPr>
          </a:p>
          <a:p>
            <a:pPr indent="-380999" lvl="2" marL="1085215" rtl="0" algn="l">
              <a:lnSpc>
                <a:spcPct val="100000"/>
              </a:lnSpc>
              <a:spcBef>
                <a:spcPts val="600"/>
              </a:spcBef>
              <a:spcAft>
                <a:spcPts val="0"/>
              </a:spcAft>
              <a:buSzPts val="1200"/>
              <a:buFont typeface="Times New Roman"/>
              <a:buAutoNum type="alphaLcParenR"/>
            </a:pPr>
            <a:r>
              <a:rPr lang="en-US" sz="1200">
                <a:latin typeface="Times New Roman"/>
                <a:ea typeface="Times New Roman"/>
                <a:cs typeface="Times New Roman"/>
                <a:sym typeface="Times New Roman"/>
              </a:rPr>
              <a:t>Vertical milling machine</a:t>
            </a:r>
            <a:endParaRPr sz="1200">
              <a:latin typeface="Times New Roman"/>
              <a:ea typeface="Times New Roman"/>
              <a:cs typeface="Times New Roman"/>
              <a:sym typeface="Times New Roman"/>
            </a:endParaRPr>
          </a:p>
          <a:p>
            <a:pPr indent="0" lvl="2" marL="0" rtl="0" algn="l">
              <a:lnSpc>
                <a:spcPct val="100000"/>
              </a:lnSpc>
              <a:spcBef>
                <a:spcPts val="0"/>
              </a:spcBef>
              <a:spcAft>
                <a:spcPts val="0"/>
              </a:spcAft>
              <a:buSzPts val="1200"/>
              <a:buFont typeface="Times New Roman"/>
              <a:buNone/>
            </a:pPr>
            <a:r>
              <a:t/>
            </a:r>
            <a:endParaRPr sz="1200">
              <a:latin typeface="Times New Roman"/>
              <a:ea typeface="Times New Roman"/>
              <a:cs typeface="Times New Roman"/>
              <a:sym typeface="Times New Roman"/>
            </a:endParaRPr>
          </a:p>
          <a:p>
            <a:pPr indent="-152400" lvl="1" marL="408940" rtl="0" algn="l">
              <a:lnSpc>
                <a:spcPct val="100000"/>
              </a:lnSpc>
              <a:spcBef>
                <a:spcPts val="0"/>
              </a:spcBef>
              <a:spcAft>
                <a:spcPts val="0"/>
              </a:spcAft>
              <a:buSzPts val="1200"/>
              <a:buFont typeface="Times New Roman"/>
              <a:buAutoNum type="arabicPeriod"/>
            </a:pPr>
            <a:r>
              <a:rPr lang="en-US" sz="1200">
                <a:latin typeface="Times New Roman"/>
                <a:ea typeface="Times New Roman"/>
                <a:cs typeface="Times New Roman"/>
                <a:sym typeface="Times New Roman"/>
              </a:rPr>
              <a:t>Fixed bed type</a:t>
            </a:r>
            <a:endParaRPr sz="1200">
              <a:latin typeface="Times New Roman"/>
              <a:ea typeface="Times New Roman"/>
              <a:cs typeface="Times New Roman"/>
              <a:sym typeface="Times New Roman"/>
            </a:endParaRPr>
          </a:p>
          <a:p>
            <a:pPr indent="-380999" lvl="2" marL="1085215" rtl="0" algn="l">
              <a:lnSpc>
                <a:spcPct val="100000"/>
              </a:lnSpc>
              <a:spcBef>
                <a:spcPts val="685"/>
              </a:spcBef>
              <a:spcAft>
                <a:spcPts val="0"/>
              </a:spcAft>
              <a:buSzPts val="1200"/>
              <a:buFont typeface="Times New Roman"/>
              <a:buAutoNum type="alphaLcParenR"/>
            </a:pPr>
            <a:r>
              <a:rPr lang="en-US" sz="1200">
                <a:latin typeface="Times New Roman"/>
                <a:ea typeface="Times New Roman"/>
                <a:cs typeface="Times New Roman"/>
                <a:sym typeface="Times New Roman"/>
              </a:rPr>
              <a:t>Simplex milling machine</a:t>
            </a:r>
            <a:endParaRPr sz="1200">
              <a:latin typeface="Times New Roman"/>
              <a:ea typeface="Times New Roman"/>
              <a:cs typeface="Times New Roman"/>
              <a:sym typeface="Times New Roman"/>
            </a:endParaRPr>
          </a:p>
          <a:p>
            <a:pPr indent="-380999" lvl="2" marL="1085215" rtl="0" algn="l">
              <a:lnSpc>
                <a:spcPct val="100000"/>
              </a:lnSpc>
              <a:spcBef>
                <a:spcPts val="575"/>
              </a:spcBef>
              <a:spcAft>
                <a:spcPts val="0"/>
              </a:spcAft>
              <a:buSzPts val="1200"/>
              <a:buFont typeface="Times New Roman"/>
              <a:buAutoNum type="alphaLcParenR"/>
            </a:pPr>
            <a:r>
              <a:rPr lang="en-US" sz="1200">
                <a:latin typeface="Times New Roman"/>
                <a:ea typeface="Times New Roman"/>
                <a:cs typeface="Times New Roman"/>
                <a:sym typeface="Times New Roman"/>
              </a:rPr>
              <a:t>Duplex milling machine</a:t>
            </a:r>
            <a:endParaRPr sz="1200">
              <a:latin typeface="Times New Roman"/>
              <a:ea typeface="Times New Roman"/>
              <a:cs typeface="Times New Roman"/>
              <a:sym typeface="Times New Roman"/>
            </a:endParaRPr>
          </a:p>
          <a:p>
            <a:pPr indent="-380999" lvl="2" marL="1085215" rtl="0" algn="l">
              <a:lnSpc>
                <a:spcPct val="100000"/>
              </a:lnSpc>
              <a:spcBef>
                <a:spcPts val="650"/>
              </a:spcBef>
              <a:spcAft>
                <a:spcPts val="0"/>
              </a:spcAft>
              <a:buSzPts val="1200"/>
              <a:buFont typeface="Times New Roman"/>
              <a:buAutoNum type="alphaLcParenR"/>
            </a:pPr>
            <a:r>
              <a:rPr lang="en-US" sz="1200">
                <a:latin typeface="Times New Roman"/>
                <a:ea typeface="Times New Roman"/>
                <a:cs typeface="Times New Roman"/>
                <a:sym typeface="Times New Roman"/>
              </a:rPr>
              <a:t>Triplex milling machine</a:t>
            </a:r>
            <a:endParaRPr sz="1200">
              <a:latin typeface="Times New Roman"/>
              <a:ea typeface="Times New Roman"/>
              <a:cs typeface="Times New Roman"/>
              <a:sym typeface="Times New Roman"/>
            </a:endParaRPr>
          </a:p>
          <a:p>
            <a:pPr indent="-152400" lvl="1" marL="408940" rtl="0" algn="l">
              <a:lnSpc>
                <a:spcPct val="100000"/>
              </a:lnSpc>
              <a:spcBef>
                <a:spcPts val="600"/>
              </a:spcBef>
              <a:spcAft>
                <a:spcPts val="0"/>
              </a:spcAft>
              <a:buSzPts val="1200"/>
              <a:buFont typeface="Times New Roman"/>
              <a:buAutoNum type="arabicPeriod"/>
            </a:pPr>
            <a:r>
              <a:rPr lang="en-US" sz="1200">
                <a:latin typeface="Times New Roman"/>
                <a:ea typeface="Times New Roman"/>
                <a:cs typeface="Times New Roman"/>
                <a:sym typeface="Times New Roman"/>
              </a:rPr>
              <a:t>Planer type</a:t>
            </a:r>
            <a:endParaRPr sz="1200">
              <a:latin typeface="Times New Roman"/>
              <a:ea typeface="Times New Roman"/>
              <a:cs typeface="Times New Roman"/>
              <a:sym typeface="Times New Roman"/>
            </a:endParaRPr>
          </a:p>
          <a:p>
            <a:pPr indent="-152400" lvl="1" marL="408940" rtl="0" algn="l">
              <a:lnSpc>
                <a:spcPct val="100000"/>
              </a:lnSpc>
              <a:spcBef>
                <a:spcPts val="645"/>
              </a:spcBef>
              <a:spcAft>
                <a:spcPts val="0"/>
              </a:spcAft>
              <a:buSzPts val="1200"/>
              <a:buFont typeface="Times New Roman"/>
              <a:buAutoNum type="arabicPeriod"/>
            </a:pPr>
            <a:r>
              <a:rPr lang="en-US" sz="1200">
                <a:latin typeface="Times New Roman"/>
                <a:ea typeface="Times New Roman"/>
                <a:cs typeface="Times New Roman"/>
                <a:sym typeface="Times New Roman"/>
              </a:rPr>
              <a:t>Special type.</a:t>
            </a:r>
            <a:endParaRPr sz="1200">
              <a:latin typeface="Times New Roman"/>
              <a:ea typeface="Times New Roman"/>
              <a:cs typeface="Times New Roman"/>
              <a:sym typeface="Times New Roman"/>
            </a:endParaRPr>
          </a:p>
          <a:p>
            <a:pPr indent="-380999" lvl="2" marL="1085215" rtl="0" algn="l">
              <a:lnSpc>
                <a:spcPct val="100000"/>
              </a:lnSpc>
              <a:spcBef>
                <a:spcPts val="695"/>
              </a:spcBef>
              <a:spcAft>
                <a:spcPts val="0"/>
              </a:spcAft>
              <a:buSzPts val="1200"/>
              <a:buFont typeface="Times New Roman"/>
              <a:buAutoNum type="alphaLcParenR"/>
            </a:pPr>
            <a:r>
              <a:rPr lang="en-US" sz="1200">
                <a:latin typeface="Times New Roman"/>
                <a:ea typeface="Times New Roman"/>
                <a:cs typeface="Times New Roman"/>
                <a:sym typeface="Times New Roman"/>
              </a:rPr>
              <a:t>Rotary fable milling machine</a:t>
            </a:r>
            <a:endParaRPr sz="1200">
              <a:latin typeface="Times New Roman"/>
              <a:ea typeface="Times New Roman"/>
              <a:cs typeface="Times New Roman"/>
              <a:sym typeface="Times New Roman"/>
            </a:endParaRPr>
          </a:p>
          <a:p>
            <a:pPr indent="-380999" lvl="2" marL="1085215" rtl="0" algn="l">
              <a:lnSpc>
                <a:spcPct val="100000"/>
              </a:lnSpc>
              <a:spcBef>
                <a:spcPts val="580"/>
              </a:spcBef>
              <a:spcAft>
                <a:spcPts val="0"/>
              </a:spcAft>
              <a:buSzPts val="1200"/>
              <a:buFont typeface="Times New Roman"/>
              <a:buAutoNum type="alphaLcParenR"/>
            </a:pPr>
            <a:r>
              <a:rPr lang="en-US" sz="1200">
                <a:latin typeface="Times New Roman"/>
                <a:ea typeface="Times New Roman"/>
                <a:cs typeface="Times New Roman"/>
                <a:sym typeface="Times New Roman"/>
              </a:rPr>
              <a:t>Drum milling machine</a:t>
            </a:r>
            <a:endParaRPr sz="1200">
              <a:latin typeface="Times New Roman"/>
              <a:ea typeface="Times New Roman"/>
              <a:cs typeface="Times New Roman"/>
              <a:sym typeface="Times New Roman"/>
            </a:endParaRPr>
          </a:p>
          <a:p>
            <a:pPr indent="-380999" lvl="2" marL="1085215" rtl="0" algn="l">
              <a:lnSpc>
                <a:spcPct val="100000"/>
              </a:lnSpc>
              <a:spcBef>
                <a:spcPts val="695"/>
              </a:spcBef>
              <a:spcAft>
                <a:spcPts val="0"/>
              </a:spcAft>
              <a:buSzPts val="1200"/>
              <a:buFont typeface="Times New Roman"/>
              <a:buAutoNum type="alphaLcParenR"/>
            </a:pPr>
            <a:r>
              <a:rPr lang="en-US" sz="1200">
                <a:latin typeface="Times New Roman"/>
                <a:ea typeface="Times New Roman"/>
                <a:cs typeface="Times New Roman"/>
                <a:sym typeface="Times New Roman"/>
              </a:rPr>
              <a:t>Planetary milling machine.</a:t>
            </a:r>
            <a:endParaRPr sz="1200">
              <a:latin typeface="Times New Roman"/>
              <a:ea typeface="Times New Roman"/>
              <a:cs typeface="Times New Roman"/>
              <a:sym typeface="Times New Roman"/>
            </a:endParaRPr>
          </a:p>
          <a:p>
            <a:pPr indent="-380999" lvl="2" marL="1085215" rtl="0" algn="l">
              <a:lnSpc>
                <a:spcPct val="100000"/>
              </a:lnSpc>
              <a:spcBef>
                <a:spcPts val="600"/>
              </a:spcBef>
              <a:spcAft>
                <a:spcPts val="0"/>
              </a:spcAft>
              <a:buSzPts val="1200"/>
              <a:buFont typeface="Times New Roman"/>
              <a:buAutoNum type="alphaLcParenR"/>
            </a:pPr>
            <a:r>
              <a:rPr lang="en-US" sz="1200">
                <a:latin typeface="Times New Roman"/>
                <a:ea typeface="Times New Roman"/>
                <a:cs typeface="Times New Roman"/>
                <a:sym typeface="Times New Roman"/>
              </a:rPr>
              <a:t>Profile tracer milling machine</a:t>
            </a:r>
            <a:endParaRPr sz="1200">
              <a:latin typeface="Times New Roman"/>
              <a:ea typeface="Times New Roman"/>
              <a:cs typeface="Times New Roman"/>
              <a:sym typeface="Times New Roman"/>
            </a:endParaRPr>
          </a:p>
          <a:p>
            <a:pPr indent="-6350" lvl="0" marL="262255" marR="6350" rtl="0" algn="just">
              <a:lnSpc>
                <a:spcPct val="142800"/>
              </a:lnSpc>
              <a:spcBef>
                <a:spcPts val="800"/>
              </a:spcBef>
              <a:spcAft>
                <a:spcPts val="0"/>
              </a:spcAft>
              <a:buNone/>
            </a:pPr>
            <a:r>
              <a:rPr lang="en-US" sz="1200">
                <a:latin typeface="Times New Roman"/>
                <a:ea typeface="Times New Roman"/>
                <a:cs typeface="Times New Roman"/>
                <a:sym typeface="Times New Roman"/>
              </a:rPr>
              <a:t>Spindle orientation is one of the means of classifying milling machines. Horizontal milling machines have horizontal spindle and are most commonly used. Vertical milling machines have their spindle in vertical direction. Special milling machines have horizontal, vertical and angular spindles, which operate either one after the other, or all at the same time.</a:t>
            </a:r>
            <a:endParaRPr sz="1200">
              <a:latin typeface="Times New Roman"/>
              <a:ea typeface="Times New Roman"/>
              <a:cs typeface="Times New Roman"/>
              <a:sym typeface="Times New Roman"/>
            </a:endParaRPr>
          </a:p>
          <a:p>
            <a:pPr indent="0" lvl="0" marL="238125" rtl="0" algn="just">
              <a:lnSpc>
                <a:spcPct val="100000"/>
              </a:lnSpc>
              <a:spcBef>
                <a:spcPts val="660"/>
              </a:spcBef>
              <a:spcAft>
                <a:spcPts val="0"/>
              </a:spcAft>
              <a:buNone/>
            </a:pPr>
            <a:r>
              <a:rPr b="1" lang="en-US" sz="1200">
                <a:latin typeface="Times New Roman"/>
                <a:ea typeface="Times New Roman"/>
                <a:cs typeface="Times New Roman"/>
                <a:sym typeface="Times New Roman"/>
              </a:rPr>
              <a:t>Column and Knee type Milling Machines:</a:t>
            </a:r>
            <a:endParaRPr sz="1200">
              <a:latin typeface="Times New Roman"/>
              <a:ea typeface="Times New Roman"/>
              <a:cs typeface="Times New Roman"/>
              <a:sym typeface="Times New Roman"/>
            </a:endParaRPr>
          </a:p>
          <a:p>
            <a:pPr indent="30479" lvl="0" marL="262255" marR="24765" rtl="0" algn="just">
              <a:lnSpc>
                <a:spcPct val="144200"/>
              </a:lnSpc>
              <a:spcBef>
                <a:spcPts val="944"/>
              </a:spcBef>
              <a:spcAft>
                <a:spcPts val="0"/>
              </a:spcAft>
              <a:buNone/>
            </a:pPr>
            <a:r>
              <a:rPr lang="en-US" sz="1200">
                <a:latin typeface="Times New Roman"/>
                <a:ea typeface="Times New Roman"/>
                <a:cs typeface="Times New Roman"/>
                <a:sym typeface="Times New Roman"/>
              </a:rPr>
              <a:t>These are so named because of two of their main structural elements, a column shaped main frame and knee shaped projection. Six principal parts of these machines are</a:t>
            </a:r>
            <a:endParaRPr sz="1200">
              <a:latin typeface="Times New Roman"/>
              <a:ea typeface="Times New Roman"/>
              <a:cs typeface="Times New Roman"/>
              <a:sym typeface="Times New Roman"/>
            </a:endParaRPr>
          </a:p>
          <a:p>
            <a:pPr indent="0" lvl="0" marL="256540" rtl="0" algn="l">
              <a:lnSpc>
                <a:spcPct val="100000"/>
              </a:lnSpc>
              <a:spcBef>
                <a:spcPts val="0"/>
              </a:spcBef>
              <a:spcAft>
                <a:spcPts val="0"/>
              </a:spcAft>
              <a:buNone/>
            </a:pPr>
            <a:r>
              <a:rPr lang="en-US" sz="1200">
                <a:latin typeface="Times New Roman"/>
                <a:ea typeface="Times New Roman"/>
                <a:cs typeface="Times New Roman"/>
                <a:sym typeface="Times New Roman"/>
              </a:rPr>
              <a:t>1) The base, on which the milling machine structure is built.</a:t>
            </a:r>
            <a:endParaRPr sz="1200">
              <a:latin typeface="Times New Roman"/>
              <a:ea typeface="Times New Roman"/>
              <a:cs typeface="Times New Roman"/>
              <a:sym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60" name="Shape 860"/>
        <p:cNvGrpSpPr/>
        <p:nvPr/>
      </p:nvGrpSpPr>
      <p:grpSpPr>
        <a:xfrm>
          <a:off x="0" y="0"/>
          <a:ext cx="0" cy="0"/>
          <a:chOff x="0" y="0"/>
          <a:chExt cx="0" cy="0"/>
        </a:xfrm>
      </p:grpSpPr>
      <p:pic>
        <p:nvPicPr>
          <p:cNvPr id="861" name="Google Shape;861;p78"/>
          <p:cNvPicPr preferRelativeResize="0"/>
          <p:nvPr/>
        </p:nvPicPr>
        <p:blipFill rotWithShape="1">
          <a:blip r:embed="rId3">
            <a:alphaModFix/>
          </a:blip>
          <a:srcRect b="0" l="0" r="0" t="0"/>
          <a:stretch/>
        </p:blipFill>
        <p:spPr>
          <a:xfrm>
            <a:off x="1292647" y="3251200"/>
            <a:ext cx="6247505" cy="3012227"/>
          </a:xfrm>
          <a:prstGeom prst="rect">
            <a:avLst/>
          </a:prstGeom>
          <a:noFill/>
          <a:ln>
            <a:noFill/>
          </a:ln>
        </p:spPr>
      </p:pic>
      <p:sp>
        <p:nvSpPr>
          <p:cNvPr id="862" name="Google Shape;862;p78"/>
          <p:cNvSpPr txBox="1"/>
          <p:nvPr/>
        </p:nvSpPr>
        <p:spPr>
          <a:xfrm>
            <a:off x="1614998" y="667437"/>
            <a:ext cx="7738469" cy="2121221"/>
          </a:xfrm>
          <a:prstGeom prst="rect">
            <a:avLst/>
          </a:prstGeom>
          <a:noFill/>
          <a:ln>
            <a:noFill/>
          </a:ln>
        </p:spPr>
        <p:txBody>
          <a:bodyPr anchorCtr="0" anchor="t" bIns="0" lIns="0" spcFirstLastPara="1" rIns="0" wrap="square" tIns="31100">
            <a:spAutoFit/>
          </a:bodyPr>
          <a:lstStyle/>
          <a:p>
            <a:pPr indent="-160655" lvl="0" marL="173355" rtl="0" algn="just">
              <a:lnSpc>
                <a:spcPct val="100000"/>
              </a:lnSpc>
              <a:spcBef>
                <a:spcPts val="0"/>
              </a:spcBef>
              <a:spcAft>
                <a:spcPts val="0"/>
              </a:spcAft>
              <a:buSzPts val="1200"/>
              <a:buFont typeface="Times New Roman"/>
              <a:buAutoNum type="arabicParenR" startAt="2"/>
            </a:pPr>
            <a:r>
              <a:rPr lang="en-US" sz="1200">
                <a:latin typeface="Times New Roman"/>
                <a:ea typeface="Times New Roman"/>
                <a:cs typeface="Times New Roman"/>
                <a:sym typeface="Times New Roman"/>
              </a:rPr>
              <a:t>The column, which contains the spindle and its driving mechanism.</a:t>
            </a:r>
            <a:endParaRPr sz="1200">
              <a:latin typeface="Times New Roman"/>
              <a:ea typeface="Times New Roman"/>
              <a:cs typeface="Times New Roman"/>
              <a:sym typeface="Times New Roman"/>
            </a:endParaRPr>
          </a:p>
          <a:p>
            <a:pPr indent="-160655" lvl="0" marL="173355" rtl="0" algn="just">
              <a:lnSpc>
                <a:spcPct val="100000"/>
              </a:lnSpc>
              <a:spcBef>
                <a:spcPts val="140"/>
              </a:spcBef>
              <a:spcAft>
                <a:spcPts val="0"/>
              </a:spcAft>
              <a:buSzPts val="1200"/>
              <a:buFont typeface="Times New Roman"/>
              <a:buAutoNum type="arabicParenR" startAt="2"/>
            </a:pPr>
            <a:r>
              <a:rPr lang="en-US" sz="1200">
                <a:latin typeface="Times New Roman"/>
                <a:ea typeface="Times New Roman"/>
                <a:cs typeface="Times New Roman"/>
                <a:sym typeface="Times New Roman"/>
              </a:rPr>
              <a:t>The over arm mounted on the column, which supports the. other end of the arbor.</a:t>
            </a:r>
            <a:endParaRPr sz="1200">
              <a:latin typeface="Times New Roman"/>
              <a:ea typeface="Times New Roman"/>
              <a:cs typeface="Times New Roman"/>
              <a:sym typeface="Times New Roman"/>
            </a:endParaRPr>
          </a:p>
          <a:p>
            <a:pPr indent="-158750" lvl="0" marL="170815" marR="14604" rtl="0" algn="just">
              <a:lnSpc>
                <a:spcPct val="143300"/>
              </a:lnSpc>
              <a:spcBef>
                <a:spcPts val="1045"/>
              </a:spcBef>
              <a:spcAft>
                <a:spcPts val="0"/>
              </a:spcAft>
              <a:buSzPts val="1200"/>
              <a:buFont typeface="Times New Roman"/>
              <a:buAutoNum type="arabicParenR" startAt="2"/>
            </a:pPr>
            <a:r>
              <a:rPr lang="en-US" sz="1200">
                <a:latin typeface="Times New Roman"/>
                <a:ea typeface="Times New Roman"/>
                <a:cs typeface="Times New Roman"/>
                <a:sym typeface="Times New Roman"/>
              </a:rPr>
              <a:t>The knee, which is a structural member attached to the column and which moves 	vertically on the column. .</a:t>
            </a:r>
            <a:endParaRPr sz="1200">
              <a:latin typeface="Times New Roman"/>
              <a:ea typeface="Times New Roman"/>
              <a:cs typeface="Times New Roman"/>
              <a:sym typeface="Times New Roman"/>
            </a:endParaRPr>
          </a:p>
          <a:p>
            <a:pPr indent="0" lvl="0" marL="0" rtl="0" algn="l">
              <a:lnSpc>
                <a:spcPct val="100000"/>
              </a:lnSpc>
              <a:spcBef>
                <a:spcPts val="155"/>
              </a:spcBef>
              <a:spcAft>
                <a:spcPts val="0"/>
              </a:spcAft>
              <a:buSzPts val="1200"/>
              <a:buFont typeface="Times New Roman"/>
              <a:buNone/>
            </a:pPr>
            <a:r>
              <a:t/>
            </a:r>
            <a:endParaRPr sz="1200">
              <a:latin typeface="Times New Roman"/>
              <a:ea typeface="Times New Roman"/>
              <a:cs typeface="Times New Roman"/>
              <a:sym typeface="Times New Roman"/>
            </a:endParaRPr>
          </a:p>
          <a:p>
            <a:pPr indent="-160655" lvl="0" marL="173355" rtl="0" algn="just">
              <a:lnSpc>
                <a:spcPct val="100000"/>
              </a:lnSpc>
              <a:spcBef>
                <a:spcPts val="0"/>
              </a:spcBef>
              <a:spcAft>
                <a:spcPts val="0"/>
              </a:spcAft>
              <a:buSzPts val="1200"/>
              <a:buFont typeface="Times New Roman"/>
              <a:buAutoNum type="arabicParenR" startAt="2"/>
            </a:pPr>
            <a:r>
              <a:rPr lang="en-US" sz="1200">
                <a:latin typeface="Times New Roman"/>
                <a:ea typeface="Times New Roman"/>
                <a:cs typeface="Times New Roman"/>
                <a:sym typeface="Times New Roman"/>
              </a:rPr>
              <a:t>The saddle, which is mounted on the knee and moves horizontally.</a:t>
            </a:r>
            <a:endParaRPr sz="1200">
              <a:latin typeface="Times New Roman"/>
              <a:ea typeface="Times New Roman"/>
              <a:cs typeface="Times New Roman"/>
              <a:sym typeface="Times New Roman"/>
            </a:endParaRPr>
          </a:p>
          <a:p>
            <a:pPr indent="-158750" lvl="0" marL="170815" marR="5080" rtl="0" algn="just">
              <a:lnSpc>
                <a:spcPct val="142500"/>
              </a:lnSpc>
              <a:spcBef>
                <a:spcPts val="1019"/>
              </a:spcBef>
              <a:spcAft>
                <a:spcPts val="0"/>
              </a:spcAft>
              <a:buSzPts val="1200"/>
              <a:buFont typeface="Times New Roman"/>
              <a:buAutoNum type="arabicParenR" startAt="2"/>
            </a:pPr>
            <a:r>
              <a:rPr lang="en-US" sz="1200">
                <a:latin typeface="Times New Roman"/>
                <a:ea typeface="Times New Roman"/>
                <a:cs typeface="Times New Roman"/>
                <a:sym typeface="Times New Roman"/>
              </a:rPr>
              <a:t>The table mounted on the saddle, which moves at right angles to the saddle. Work is 	clamped on the table. The column and knee type milling machines can have manual or 	power control for all movements. By the use of stops &amp; other control devices the 	machine can be adopted for Automatic cycles.</a:t>
            </a:r>
            <a:endParaRPr sz="1200">
              <a:latin typeface="Times New Roman"/>
              <a:ea typeface="Times New Roman"/>
              <a:cs typeface="Times New Roman"/>
              <a:sym typeface="Times New Roman"/>
            </a:endParaRPr>
          </a:p>
        </p:txBody>
      </p:sp>
      <p:sp>
        <p:nvSpPr>
          <p:cNvPr id="863" name="Google Shape;863;p78"/>
          <p:cNvSpPr txBox="1"/>
          <p:nvPr/>
        </p:nvSpPr>
        <p:spPr>
          <a:xfrm>
            <a:off x="2795579" y="5774603"/>
            <a:ext cx="4348120" cy="189796"/>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50">
                <a:latin typeface="Times New Roman"/>
                <a:ea typeface="Times New Roman"/>
                <a:cs typeface="Times New Roman"/>
                <a:sym typeface="Times New Roman"/>
              </a:rPr>
              <a:t>Figure 19: Column and Knee type Milling Machines</a:t>
            </a:r>
            <a:endParaRPr sz="1150">
              <a:latin typeface="Times New Roman"/>
              <a:ea typeface="Times New Roman"/>
              <a:cs typeface="Times New Roman"/>
              <a:sym typeface="Times New Roman"/>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67" name="Shape 867"/>
        <p:cNvGrpSpPr/>
        <p:nvPr/>
      </p:nvGrpSpPr>
      <p:grpSpPr>
        <a:xfrm>
          <a:off x="0" y="0"/>
          <a:ext cx="0" cy="0"/>
          <a:chOff x="0" y="0"/>
          <a:chExt cx="0" cy="0"/>
        </a:xfrm>
      </p:grpSpPr>
      <p:pic>
        <p:nvPicPr>
          <p:cNvPr id="868" name="Google Shape;868;p79"/>
          <p:cNvPicPr preferRelativeResize="0"/>
          <p:nvPr/>
        </p:nvPicPr>
        <p:blipFill rotWithShape="1">
          <a:blip r:embed="rId3">
            <a:alphaModFix/>
          </a:blip>
          <a:srcRect b="0" l="0" r="0" t="0"/>
          <a:stretch/>
        </p:blipFill>
        <p:spPr>
          <a:xfrm>
            <a:off x="3705415" y="2354582"/>
            <a:ext cx="2658421" cy="1439271"/>
          </a:xfrm>
          <a:prstGeom prst="rect">
            <a:avLst/>
          </a:prstGeom>
          <a:noFill/>
          <a:ln>
            <a:noFill/>
          </a:ln>
        </p:spPr>
      </p:pic>
      <p:sp>
        <p:nvSpPr>
          <p:cNvPr id="869" name="Google Shape;869;p79"/>
          <p:cNvSpPr txBox="1"/>
          <p:nvPr/>
        </p:nvSpPr>
        <p:spPr>
          <a:xfrm>
            <a:off x="1589163" y="811903"/>
            <a:ext cx="7823743" cy="1381917"/>
          </a:xfrm>
          <a:prstGeom prst="rect">
            <a:avLst/>
          </a:prstGeom>
          <a:noFill/>
          <a:ln>
            <a:noFill/>
          </a:ln>
        </p:spPr>
        <p:txBody>
          <a:bodyPr anchorCtr="0" anchor="t" bIns="0" lIns="0" spcFirstLastPara="1" rIns="0" wrap="square" tIns="12700">
            <a:spAutoFit/>
          </a:bodyPr>
          <a:lstStyle/>
          <a:p>
            <a:pPr indent="0" lvl="0" marL="12700" rtl="0" algn="just">
              <a:lnSpc>
                <a:spcPct val="100000"/>
              </a:lnSpc>
              <a:spcBef>
                <a:spcPts val="0"/>
              </a:spcBef>
              <a:spcAft>
                <a:spcPts val="0"/>
              </a:spcAft>
              <a:buNone/>
            </a:pPr>
            <a:r>
              <a:rPr b="1" lang="en-US" sz="1200">
                <a:latin typeface="Times New Roman"/>
                <a:ea typeface="Times New Roman"/>
                <a:cs typeface="Times New Roman"/>
                <a:sym typeface="Times New Roman"/>
              </a:rPr>
              <a:t>Horizontal Milling Machine:</a:t>
            </a:r>
            <a:endParaRPr sz="1200">
              <a:latin typeface="Times New Roman"/>
              <a:ea typeface="Times New Roman"/>
              <a:cs typeface="Times New Roman"/>
              <a:sym typeface="Times New Roman"/>
            </a:endParaRPr>
          </a:p>
          <a:p>
            <a:pPr indent="-6350" lvl="0" marL="36830" marR="5080" rtl="0" algn="just">
              <a:lnSpc>
                <a:spcPct val="142500"/>
              </a:lnSpc>
              <a:spcBef>
                <a:spcPts val="1005"/>
              </a:spcBef>
              <a:spcAft>
                <a:spcPts val="0"/>
              </a:spcAft>
              <a:buNone/>
            </a:pPr>
            <a:r>
              <a:rPr lang="en-US" sz="1200">
                <a:latin typeface="Times New Roman"/>
                <a:ea typeface="Times New Roman"/>
                <a:cs typeface="Times New Roman"/>
                <a:sym typeface="Times New Roman"/>
              </a:rPr>
              <a:t>Horizontal knee type milling machines are classified as plain or universal depending upon whether or not the table can be swiveled in a horizontal plane. The table on the universal machine can be swiveled up to 459 to the right or left, making possible angular and helical milling. These machines can also be converted into vertical type, if they have vertical spindle head. The feature of a horizontal or plain milling machine is illustrated in figure below.</a:t>
            </a:r>
            <a:endParaRPr sz="1200">
              <a:latin typeface="Times New Roman"/>
              <a:ea typeface="Times New Roman"/>
              <a:cs typeface="Times New Roman"/>
              <a:sym typeface="Times New Roman"/>
            </a:endParaRPr>
          </a:p>
        </p:txBody>
      </p:sp>
      <p:sp>
        <p:nvSpPr>
          <p:cNvPr id="870" name="Google Shape;870;p79"/>
          <p:cNvSpPr txBox="1"/>
          <p:nvPr/>
        </p:nvSpPr>
        <p:spPr>
          <a:xfrm>
            <a:off x="1589163" y="3853410"/>
            <a:ext cx="7815665" cy="2759089"/>
          </a:xfrm>
          <a:prstGeom prst="rect">
            <a:avLst/>
          </a:prstGeom>
          <a:noFill/>
          <a:ln>
            <a:noFill/>
          </a:ln>
        </p:spPr>
        <p:txBody>
          <a:bodyPr anchorCtr="0" anchor="t" bIns="0" lIns="0" spcFirstLastPara="1" rIns="0" wrap="square" tIns="12700">
            <a:spAutoFit/>
          </a:bodyPr>
          <a:lstStyle/>
          <a:p>
            <a:pPr indent="0" lvl="0" marL="1252855" rtl="0" algn="l">
              <a:lnSpc>
                <a:spcPct val="100000"/>
              </a:lnSpc>
              <a:spcBef>
                <a:spcPts val="0"/>
              </a:spcBef>
              <a:spcAft>
                <a:spcPts val="0"/>
              </a:spcAft>
              <a:buNone/>
            </a:pPr>
            <a:r>
              <a:rPr lang="en-US" sz="1150">
                <a:latin typeface="Times New Roman"/>
                <a:ea typeface="Times New Roman"/>
                <a:cs typeface="Times New Roman"/>
                <a:sym typeface="Times New Roman"/>
              </a:rPr>
              <a:t>Figure 20: Horizontal Milling Machine</a:t>
            </a:r>
            <a:endParaRPr sz="1150">
              <a:latin typeface="Times New Roman"/>
              <a:ea typeface="Times New Roman"/>
              <a:cs typeface="Times New Roman"/>
              <a:sym typeface="Times New Roman"/>
            </a:endParaRPr>
          </a:p>
          <a:p>
            <a:pPr indent="0" lvl="0" marL="0" rtl="0" algn="l">
              <a:lnSpc>
                <a:spcPct val="100000"/>
              </a:lnSpc>
              <a:spcBef>
                <a:spcPts val="315"/>
              </a:spcBef>
              <a:spcAft>
                <a:spcPts val="0"/>
              </a:spcAft>
              <a:buNone/>
            </a:pPr>
            <a:r>
              <a:t/>
            </a:r>
            <a:endParaRPr sz="1150">
              <a:latin typeface="Times New Roman"/>
              <a:ea typeface="Times New Roman"/>
              <a:cs typeface="Times New Roman"/>
              <a:sym typeface="Times New Roman"/>
            </a:endParaRPr>
          </a:p>
          <a:p>
            <a:pPr indent="0" lvl="0" marL="30480" rtl="0" algn="l">
              <a:lnSpc>
                <a:spcPct val="100000"/>
              </a:lnSpc>
              <a:spcBef>
                <a:spcPts val="5"/>
              </a:spcBef>
              <a:spcAft>
                <a:spcPts val="0"/>
              </a:spcAft>
              <a:buNone/>
            </a:pPr>
            <a:r>
              <a:rPr lang="en-US" sz="1200">
                <a:latin typeface="Times New Roman"/>
                <a:ea typeface="Times New Roman"/>
                <a:cs typeface="Times New Roman"/>
                <a:sym typeface="Times New Roman"/>
              </a:rPr>
              <a:t>Parts:</a:t>
            </a:r>
            <a:endParaRPr sz="1200">
              <a:latin typeface="Times New Roman"/>
              <a:ea typeface="Times New Roman"/>
              <a:cs typeface="Times New Roman"/>
              <a:sym typeface="Times New Roman"/>
            </a:endParaRPr>
          </a:p>
          <a:p>
            <a:pPr indent="0" lvl="0" marL="30480" rtl="0" algn="l">
              <a:lnSpc>
                <a:spcPct val="100000"/>
              </a:lnSpc>
              <a:spcBef>
                <a:spcPts val="960"/>
              </a:spcBef>
              <a:spcAft>
                <a:spcPts val="0"/>
              </a:spcAft>
              <a:buNone/>
            </a:pPr>
            <a:r>
              <a:rPr lang="en-US" sz="1200">
                <a:latin typeface="Times New Roman"/>
                <a:ea typeface="Times New Roman"/>
                <a:cs typeface="Times New Roman"/>
                <a:sym typeface="Times New Roman"/>
              </a:rPr>
              <a:t>Base, Column, Table. Saddle (upper and lower), Knee, arbor, adjustable bearing block.</a:t>
            </a:r>
            <a:endParaRPr sz="1200">
              <a:latin typeface="Times New Roman"/>
              <a:ea typeface="Times New Roman"/>
              <a:cs typeface="Times New Roman"/>
              <a:sym typeface="Times New Roman"/>
            </a:endParaRPr>
          </a:p>
          <a:p>
            <a:pPr indent="0" lvl="0" marL="0" rtl="0" algn="l">
              <a:lnSpc>
                <a:spcPct val="100000"/>
              </a:lnSpc>
              <a:spcBef>
                <a:spcPts val="295"/>
              </a:spcBef>
              <a:spcAft>
                <a:spcPts val="0"/>
              </a:spcAft>
              <a:buNone/>
            </a:pPr>
            <a:r>
              <a:t/>
            </a:r>
            <a:endParaRPr sz="1200">
              <a:latin typeface="Times New Roman"/>
              <a:ea typeface="Times New Roman"/>
              <a:cs typeface="Times New Roman"/>
              <a:sym typeface="Times New Roman"/>
            </a:endParaRPr>
          </a:p>
          <a:p>
            <a:pPr indent="0" lvl="0" marL="12700" rtl="0" algn="just">
              <a:lnSpc>
                <a:spcPct val="100000"/>
              </a:lnSpc>
              <a:spcBef>
                <a:spcPts val="5"/>
              </a:spcBef>
              <a:spcAft>
                <a:spcPts val="0"/>
              </a:spcAft>
              <a:buNone/>
            </a:pPr>
            <a:r>
              <a:rPr b="1" lang="en-US" sz="1200">
                <a:latin typeface="Times New Roman"/>
                <a:ea typeface="Times New Roman"/>
                <a:cs typeface="Times New Roman"/>
                <a:sym typeface="Times New Roman"/>
              </a:rPr>
              <a:t>Vertical Milling Machine:</a:t>
            </a:r>
            <a:endParaRPr sz="1200">
              <a:latin typeface="Times New Roman"/>
              <a:ea typeface="Times New Roman"/>
              <a:cs typeface="Times New Roman"/>
              <a:sym typeface="Times New Roman"/>
            </a:endParaRPr>
          </a:p>
          <a:p>
            <a:pPr indent="-9525" lvl="0" marL="30480" marR="5080" rtl="0" algn="just">
              <a:lnSpc>
                <a:spcPct val="142500"/>
              </a:lnSpc>
              <a:spcBef>
                <a:spcPts val="1005"/>
              </a:spcBef>
              <a:spcAft>
                <a:spcPts val="0"/>
              </a:spcAft>
              <a:buNone/>
            </a:pPr>
            <a:r>
              <a:rPr lang="en-US" sz="1200">
                <a:latin typeface="Times New Roman"/>
                <a:ea typeface="Times New Roman"/>
                <a:cs typeface="Times New Roman"/>
                <a:sym typeface="Times New Roman"/>
              </a:rPr>
              <a:t>Vertical knee type milling machines have a vertical spindle. They may be either of the fixed head, sliding head, swivel head type or they may be a combination of the last two. Vertical milling machines have neither over arm nor brace. All other features are substantially the same as in the Horizontal Milling Machine. A Vertical Milling Machine is especially suitable for operations with end mills and face mills. The basic feature of a vertical milling machine is illustrated in figure below:</a:t>
            </a:r>
            <a:endParaRPr sz="12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8"/>
          <p:cNvPicPr preferRelativeResize="0"/>
          <p:nvPr/>
        </p:nvPicPr>
        <p:blipFill rotWithShape="1">
          <a:blip r:embed="rId3">
            <a:alphaModFix/>
          </a:blip>
          <a:srcRect b="0" l="0" r="0" t="0"/>
          <a:stretch/>
        </p:blipFill>
        <p:spPr>
          <a:xfrm>
            <a:off x="1235075" y="1346200"/>
            <a:ext cx="8061436" cy="644706"/>
          </a:xfrm>
          <a:prstGeom prst="rect">
            <a:avLst/>
          </a:prstGeom>
          <a:noFill/>
          <a:ln>
            <a:noFill/>
          </a:ln>
        </p:spPr>
      </p:pic>
      <p:sp>
        <p:nvSpPr>
          <p:cNvPr id="110" name="Google Shape;110;p8"/>
          <p:cNvSpPr/>
          <p:nvPr/>
        </p:nvSpPr>
        <p:spPr>
          <a:xfrm>
            <a:off x="769993" y="2565400"/>
            <a:ext cx="8991600" cy="3890104"/>
          </a:xfrm>
          <a:prstGeom prst="rect">
            <a:avLst/>
          </a:prstGeom>
          <a:noFill/>
          <a:ln>
            <a:noFill/>
          </a:ln>
        </p:spPr>
        <p:txBody>
          <a:bodyPr anchorCtr="0" anchor="t" bIns="45700" lIns="91425" spcFirstLastPara="1" rIns="91425" wrap="square" tIns="45700">
            <a:spAutoFit/>
          </a:bodyPr>
          <a:lstStyle/>
          <a:p>
            <a:pPr indent="0" lvl="0" marL="12700" rtl="0" algn="l">
              <a:lnSpc>
                <a:spcPct val="100000"/>
              </a:lnSpc>
              <a:spcBef>
                <a:spcPts val="0"/>
              </a:spcBef>
              <a:spcAft>
                <a:spcPts val="0"/>
              </a:spcAft>
              <a:buNone/>
            </a:pPr>
            <a:r>
              <a:rPr b="1" lang="en-US" sz="1800">
                <a:latin typeface="Times New Roman"/>
                <a:ea typeface="Times New Roman"/>
                <a:cs typeface="Times New Roman"/>
                <a:sym typeface="Times New Roman"/>
              </a:rPr>
              <a:t>MICROMETER</a:t>
            </a:r>
            <a:endParaRPr sz="1800">
              <a:latin typeface="Times New Roman"/>
              <a:ea typeface="Times New Roman"/>
              <a:cs typeface="Times New Roman"/>
              <a:sym typeface="Times New Roman"/>
            </a:endParaRPr>
          </a:p>
          <a:p>
            <a:pPr indent="457200" lvl="0" marL="875030" marR="5080" rtl="0" algn="just">
              <a:lnSpc>
                <a:spcPct val="138900"/>
              </a:lnSpc>
              <a:spcBef>
                <a:spcPts val="30"/>
              </a:spcBef>
              <a:spcAft>
                <a:spcPts val="0"/>
              </a:spcAft>
              <a:buNone/>
            </a:pPr>
            <a:r>
              <a:rPr lang="en-US" sz="1800">
                <a:latin typeface="Times New Roman"/>
                <a:ea typeface="Times New Roman"/>
                <a:cs typeface="Times New Roman"/>
                <a:sym typeface="Times New Roman"/>
              </a:rPr>
              <a:t>Micrometer or micrometer caliper is one of the most widely used measuring instruments. Micrometer operates on the principle that an accurate screw will advance the spindle a precise amount for each revolution. It consists of a fixed anvil and a movable spindle. The graduated thimble rotates with the spindle and travels along a graduated</a:t>
            </a:r>
            <a:endParaRPr sz="1800">
              <a:latin typeface="Times New Roman"/>
              <a:ea typeface="Times New Roman"/>
              <a:cs typeface="Times New Roman"/>
              <a:sym typeface="Times New Roman"/>
            </a:endParaRPr>
          </a:p>
          <a:p>
            <a:pPr indent="0" lvl="0" marL="875030" marR="5080" rtl="0" algn="just">
              <a:lnSpc>
                <a:spcPct val="143800"/>
              </a:lnSpc>
              <a:spcBef>
                <a:spcPts val="5"/>
              </a:spcBef>
              <a:spcAft>
                <a:spcPts val="0"/>
              </a:spcAft>
              <a:buNone/>
            </a:pPr>
            <a:r>
              <a:rPr lang="en-US" sz="1800">
                <a:latin typeface="Times New Roman"/>
                <a:ea typeface="Times New Roman"/>
                <a:cs typeface="Times New Roman"/>
                <a:sym typeface="Times New Roman"/>
              </a:rPr>
              <a:t>sleeve fixed to the frame. The graduations conform to the pitch of the micrometer screw. To control the pressure between the anvil, the spindle, and the work piece being measured, it is equipped within ratchet or a friction device. Many micrometers are provided with a</a:t>
            </a:r>
            <a:endParaRPr sz="1800">
              <a:latin typeface="Times New Roman"/>
              <a:ea typeface="Times New Roman"/>
              <a:cs typeface="Times New Roman"/>
              <a:sym typeface="Times New Roman"/>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74" name="Shape 874"/>
        <p:cNvGrpSpPr/>
        <p:nvPr/>
      </p:nvGrpSpPr>
      <p:grpSpPr>
        <a:xfrm>
          <a:off x="0" y="0"/>
          <a:ext cx="0" cy="0"/>
          <a:chOff x="0" y="0"/>
          <a:chExt cx="0" cy="0"/>
        </a:xfrm>
      </p:grpSpPr>
      <p:pic>
        <p:nvPicPr>
          <p:cNvPr id="875" name="Google Shape;875;p80"/>
          <p:cNvPicPr preferRelativeResize="0"/>
          <p:nvPr/>
        </p:nvPicPr>
        <p:blipFill rotWithShape="1">
          <a:blip r:embed="rId3">
            <a:alphaModFix/>
          </a:blip>
          <a:srcRect b="0" l="0" r="0" t="0"/>
          <a:stretch/>
        </p:blipFill>
        <p:spPr>
          <a:xfrm>
            <a:off x="2987675" y="203200"/>
            <a:ext cx="3418893" cy="1658126"/>
          </a:xfrm>
          <a:prstGeom prst="rect">
            <a:avLst/>
          </a:prstGeom>
          <a:noFill/>
          <a:ln>
            <a:noFill/>
          </a:ln>
        </p:spPr>
      </p:pic>
      <p:sp>
        <p:nvSpPr>
          <p:cNvPr id="876" name="Google Shape;876;p80"/>
          <p:cNvSpPr txBox="1"/>
          <p:nvPr/>
        </p:nvSpPr>
        <p:spPr>
          <a:xfrm>
            <a:off x="1235075" y="1916900"/>
            <a:ext cx="8857181" cy="3334887"/>
          </a:xfrm>
          <a:prstGeom prst="rect">
            <a:avLst/>
          </a:prstGeom>
          <a:noFill/>
          <a:ln>
            <a:noFill/>
          </a:ln>
        </p:spPr>
        <p:txBody>
          <a:bodyPr anchorCtr="0" anchor="t" bIns="0" lIns="0" spcFirstLastPara="1" rIns="0" wrap="square" tIns="48875">
            <a:spAutoFit/>
          </a:bodyPr>
          <a:lstStyle/>
          <a:p>
            <a:pPr indent="0" lvl="0" marL="1503045" rtl="0" algn="l">
              <a:lnSpc>
                <a:spcPct val="100000"/>
              </a:lnSpc>
              <a:spcBef>
                <a:spcPts val="0"/>
              </a:spcBef>
              <a:spcAft>
                <a:spcPts val="0"/>
              </a:spcAft>
              <a:buNone/>
            </a:pPr>
            <a:r>
              <a:rPr lang="en-US" sz="1150">
                <a:latin typeface="Times New Roman"/>
                <a:ea typeface="Times New Roman"/>
                <a:cs typeface="Times New Roman"/>
                <a:sym typeface="Times New Roman"/>
              </a:rPr>
              <a:t>Figure 21: Vertical Milling machine</a:t>
            </a:r>
            <a:endParaRPr sz="1150">
              <a:latin typeface="Times New Roman"/>
              <a:ea typeface="Times New Roman"/>
              <a:cs typeface="Times New Roman"/>
              <a:sym typeface="Times New Roman"/>
            </a:endParaRPr>
          </a:p>
          <a:p>
            <a:pPr indent="0" lvl="0" marL="173990" rtl="0" algn="just">
              <a:lnSpc>
                <a:spcPct val="100000"/>
              </a:lnSpc>
              <a:spcBef>
                <a:spcPts val="295"/>
              </a:spcBef>
              <a:spcAft>
                <a:spcPts val="0"/>
              </a:spcAft>
              <a:buNone/>
            </a:pPr>
            <a:r>
              <a:rPr b="1" lang="en-US" sz="1200">
                <a:latin typeface="Times New Roman"/>
                <a:ea typeface="Times New Roman"/>
                <a:cs typeface="Times New Roman"/>
                <a:sym typeface="Times New Roman"/>
              </a:rPr>
              <a:t>MILLING CUTTERS</a:t>
            </a:r>
            <a:endParaRPr sz="1200">
              <a:latin typeface="Times New Roman"/>
              <a:ea typeface="Times New Roman"/>
              <a:cs typeface="Times New Roman"/>
              <a:sym typeface="Times New Roman"/>
            </a:endParaRPr>
          </a:p>
          <a:p>
            <a:pPr indent="-9525" lvl="0" marL="192405" marR="5080" rtl="0" algn="just">
              <a:lnSpc>
                <a:spcPct val="169916"/>
              </a:lnSpc>
              <a:spcBef>
                <a:spcPts val="145"/>
              </a:spcBef>
              <a:spcAft>
                <a:spcPts val="0"/>
              </a:spcAft>
              <a:buNone/>
            </a:pPr>
            <a:r>
              <a:rPr lang="en-US" sz="1200">
                <a:latin typeface="Times New Roman"/>
                <a:ea typeface="Times New Roman"/>
                <a:cs typeface="Times New Roman"/>
                <a:sym typeface="Times New Roman"/>
              </a:rPr>
              <a:t>Milling cutters are the rotating type cutting tools that are used in milling machines. They have multiple cutting teeth of similar shape equally spaced on the circumference of the cutter. These teeth intermittently engage with the work piece and cause cutting action upon</a:t>
            </a:r>
            <a:endParaRPr sz="1200">
              <a:latin typeface="Times New Roman"/>
              <a:ea typeface="Times New Roman"/>
              <a:cs typeface="Times New Roman"/>
              <a:sym typeface="Times New Roman"/>
            </a:endParaRPr>
          </a:p>
          <a:p>
            <a:pPr indent="0" lvl="0" marL="192405" marR="6350" rtl="0" algn="just">
              <a:lnSpc>
                <a:spcPct val="169916"/>
              </a:lnSpc>
              <a:spcBef>
                <a:spcPts val="15"/>
              </a:spcBef>
              <a:spcAft>
                <a:spcPts val="0"/>
              </a:spcAft>
              <a:buNone/>
            </a:pPr>
            <a:r>
              <a:rPr lang="en-US" sz="1200">
                <a:latin typeface="Times New Roman"/>
                <a:ea typeface="Times New Roman"/>
                <a:cs typeface="Times New Roman"/>
                <a:sym typeface="Times New Roman"/>
              </a:rPr>
              <a:t>continuous feeding. Milling cutters may be made of High Speed Steel, cast alloys or cemented carbide tips. Generally HSS, tools are used for regular operations.</a:t>
            </a:r>
            <a:endParaRPr sz="1200">
              <a:latin typeface="Times New Roman"/>
              <a:ea typeface="Times New Roman"/>
              <a:cs typeface="Times New Roman"/>
              <a:sym typeface="Times New Roman"/>
            </a:endParaRPr>
          </a:p>
          <a:p>
            <a:pPr indent="-6350" lvl="0" marL="198120" marR="459740" rtl="0" algn="just">
              <a:lnSpc>
                <a:spcPct val="166666"/>
              </a:lnSpc>
              <a:spcBef>
                <a:spcPts val="90"/>
              </a:spcBef>
              <a:spcAft>
                <a:spcPts val="0"/>
              </a:spcAft>
              <a:buNone/>
            </a:pPr>
            <a:r>
              <a:rPr lang="en-US" sz="1200">
                <a:latin typeface="Times New Roman"/>
                <a:ea typeface="Times New Roman"/>
                <a:cs typeface="Times New Roman"/>
                <a:sym typeface="Times New Roman"/>
              </a:rPr>
              <a:t>The different types of milling cutters, classified based on their constructional features and the type of operation performed, are as follows:</a:t>
            </a:r>
            <a:endParaRPr sz="1200">
              <a:latin typeface="Times New Roman"/>
              <a:ea typeface="Times New Roman"/>
              <a:cs typeface="Times New Roman"/>
              <a:sym typeface="Times New Roman"/>
            </a:endParaRPr>
          </a:p>
          <a:p>
            <a:pPr indent="0" lvl="0" marL="0" rtl="0" algn="l">
              <a:lnSpc>
                <a:spcPct val="100000"/>
              </a:lnSpc>
              <a:spcBef>
                <a:spcPts val="1065"/>
              </a:spcBef>
              <a:spcAft>
                <a:spcPts val="0"/>
              </a:spcAft>
              <a:buNone/>
            </a:pPr>
            <a:r>
              <a:t/>
            </a:r>
            <a:endParaRPr sz="1200">
              <a:latin typeface="Times New Roman"/>
              <a:ea typeface="Times New Roman"/>
              <a:cs typeface="Times New Roman"/>
              <a:sym typeface="Times New Roman"/>
            </a:endParaRPr>
          </a:p>
          <a:p>
            <a:pPr indent="-158750" lvl="0" marL="171450" rtl="0" algn="l">
              <a:lnSpc>
                <a:spcPct val="100000"/>
              </a:lnSpc>
              <a:spcBef>
                <a:spcPts val="5"/>
              </a:spcBef>
              <a:spcAft>
                <a:spcPts val="0"/>
              </a:spcAft>
              <a:buSzPts val="1200"/>
              <a:buFont typeface="Times New Roman"/>
              <a:buAutoNum type="arabicParenR"/>
            </a:pPr>
            <a:r>
              <a:rPr lang="en-US" sz="1200">
                <a:latin typeface="Times New Roman"/>
                <a:ea typeface="Times New Roman"/>
                <a:cs typeface="Times New Roman"/>
                <a:sym typeface="Times New Roman"/>
              </a:rPr>
              <a:t>Plain Milling Cutters</a:t>
            </a:r>
            <a:endParaRPr sz="1200">
              <a:latin typeface="Times New Roman"/>
              <a:ea typeface="Times New Roman"/>
              <a:cs typeface="Times New Roman"/>
              <a:sym typeface="Times New Roman"/>
            </a:endParaRPr>
          </a:p>
          <a:p>
            <a:pPr indent="-227964" lvl="1" marL="1325245" rtl="0" algn="l">
              <a:lnSpc>
                <a:spcPct val="100000"/>
              </a:lnSpc>
              <a:spcBef>
                <a:spcPts val="670"/>
              </a:spcBef>
              <a:spcAft>
                <a:spcPts val="0"/>
              </a:spcAft>
              <a:buSzPts val="1200"/>
              <a:buFont typeface="Times New Roman"/>
              <a:buAutoNum type="alphaLcParenR"/>
            </a:pPr>
            <a:r>
              <a:rPr lang="en-US" sz="1200">
                <a:latin typeface="Times New Roman"/>
                <a:ea typeface="Times New Roman"/>
                <a:cs typeface="Times New Roman"/>
                <a:sym typeface="Times New Roman"/>
              </a:rPr>
              <a:t>Straight teeth cutter</a:t>
            </a:r>
            <a:endParaRPr sz="1200">
              <a:latin typeface="Times New Roman"/>
              <a:ea typeface="Times New Roman"/>
              <a:cs typeface="Times New Roman"/>
              <a:sym typeface="Times New Roman"/>
            </a:endParaRPr>
          </a:p>
          <a:p>
            <a:pPr indent="-227329" lvl="1" marL="1324610" rtl="0" algn="l">
              <a:lnSpc>
                <a:spcPct val="100000"/>
              </a:lnSpc>
              <a:spcBef>
                <a:spcPts val="650"/>
              </a:spcBef>
              <a:spcAft>
                <a:spcPts val="0"/>
              </a:spcAft>
              <a:buSzPts val="1200"/>
              <a:buFont typeface="Times New Roman"/>
              <a:buAutoNum type="alphaLcParenR"/>
            </a:pPr>
            <a:r>
              <a:rPr lang="en-US" sz="1200">
                <a:latin typeface="Times New Roman"/>
                <a:ea typeface="Times New Roman"/>
                <a:cs typeface="Times New Roman"/>
                <a:sym typeface="Times New Roman"/>
              </a:rPr>
              <a:t>Helical teeth cutter</a:t>
            </a:r>
            <a:endParaRPr sz="1200">
              <a:latin typeface="Times New Roman"/>
              <a:ea typeface="Times New Roman"/>
              <a:cs typeface="Times New Roman"/>
              <a:sym typeface="Times New Roman"/>
            </a:endParaRPr>
          </a:p>
          <a:p>
            <a:pPr indent="-158750" lvl="0" marL="171450" rtl="0" algn="l">
              <a:lnSpc>
                <a:spcPct val="100000"/>
              </a:lnSpc>
              <a:spcBef>
                <a:spcPts val="600"/>
              </a:spcBef>
              <a:spcAft>
                <a:spcPts val="0"/>
              </a:spcAft>
              <a:buSzPts val="1200"/>
              <a:buFont typeface="Times New Roman"/>
              <a:buAutoNum type="arabicParenR"/>
            </a:pPr>
            <a:r>
              <a:rPr lang="en-US" sz="1200">
                <a:latin typeface="Times New Roman"/>
                <a:ea typeface="Times New Roman"/>
                <a:cs typeface="Times New Roman"/>
                <a:sym typeface="Times New Roman"/>
              </a:rPr>
              <a:t>Milling cutters</a:t>
            </a:r>
            <a:endParaRPr sz="1200">
              <a:latin typeface="Times New Roman"/>
              <a:ea typeface="Times New Roman"/>
              <a:cs typeface="Times New Roman"/>
              <a:sym typeface="Times New Roman"/>
            </a:endParaRPr>
          </a:p>
        </p:txBody>
      </p:sp>
      <p:sp>
        <p:nvSpPr>
          <p:cNvPr id="877" name="Google Shape;877;p80"/>
          <p:cNvSpPr txBox="1"/>
          <p:nvPr/>
        </p:nvSpPr>
        <p:spPr>
          <a:xfrm>
            <a:off x="3213515" y="5045623"/>
            <a:ext cx="1359012" cy="533479"/>
          </a:xfrm>
          <a:prstGeom prst="rect">
            <a:avLst/>
          </a:prstGeom>
          <a:noFill/>
          <a:ln>
            <a:noFill/>
          </a:ln>
        </p:spPr>
        <p:txBody>
          <a:bodyPr anchorCtr="0" anchor="t" bIns="0" lIns="0" spcFirstLastPara="1" rIns="0" wrap="square" tIns="8875">
            <a:spAutoFit/>
          </a:bodyPr>
          <a:lstStyle/>
          <a:p>
            <a:pPr indent="0" lvl="0" marL="12700" marR="5080" rtl="0" algn="l">
              <a:lnSpc>
                <a:spcPct val="142100"/>
              </a:lnSpc>
              <a:spcBef>
                <a:spcPts val="0"/>
              </a:spcBef>
              <a:spcAft>
                <a:spcPts val="0"/>
              </a:spcAft>
              <a:buNone/>
            </a:pPr>
            <a:r>
              <a:rPr lang="en-US" sz="1200">
                <a:latin typeface="Times New Roman"/>
                <a:ea typeface="Times New Roman"/>
                <a:cs typeface="Times New Roman"/>
                <a:sym typeface="Times New Roman"/>
              </a:rPr>
              <a:t>Plain teeth Staggered teeth Half side teeth</a:t>
            </a:r>
            <a:endParaRPr sz="1200">
              <a:latin typeface="Times New Roman"/>
              <a:ea typeface="Times New Roman"/>
              <a:cs typeface="Times New Roman"/>
              <a:sym typeface="Times New Roman"/>
            </a:endParaRPr>
          </a:p>
        </p:txBody>
      </p:sp>
      <p:sp>
        <p:nvSpPr>
          <p:cNvPr id="878" name="Google Shape;878;p80"/>
          <p:cNvSpPr txBox="1"/>
          <p:nvPr/>
        </p:nvSpPr>
        <p:spPr>
          <a:xfrm>
            <a:off x="1239448" y="5044661"/>
            <a:ext cx="1824882" cy="1068882"/>
          </a:xfrm>
          <a:prstGeom prst="rect">
            <a:avLst/>
          </a:prstGeom>
          <a:noFill/>
          <a:ln>
            <a:noFill/>
          </a:ln>
        </p:spPr>
        <p:txBody>
          <a:bodyPr anchorCtr="0" anchor="t" bIns="0" lIns="0" spcFirstLastPara="1" rIns="0" wrap="square" tIns="85725">
            <a:spAutoFit/>
          </a:bodyPr>
          <a:lstStyle/>
          <a:p>
            <a:pPr indent="0" lvl="0" marL="0" marR="80010" rtl="0" algn="r">
              <a:lnSpc>
                <a:spcPct val="100000"/>
              </a:lnSpc>
              <a:spcBef>
                <a:spcPts val="0"/>
              </a:spcBef>
              <a:spcAft>
                <a:spcPts val="0"/>
              </a:spcAft>
              <a:buNone/>
            </a:pPr>
            <a:r>
              <a:rPr lang="en-US" sz="1200">
                <a:latin typeface="Times New Roman"/>
                <a:ea typeface="Times New Roman"/>
                <a:cs typeface="Times New Roman"/>
                <a:sym typeface="Times New Roman"/>
              </a:rPr>
              <a:t>a)</a:t>
            </a:r>
            <a:endParaRPr sz="1200">
              <a:latin typeface="Times New Roman"/>
              <a:ea typeface="Times New Roman"/>
              <a:cs typeface="Times New Roman"/>
              <a:sym typeface="Times New Roman"/>
            </a:endParaRPr>
          </a:p>
          <a:p>
            <a:pPr indent="0" lvl="0" marL="0" marR="72390" rtl="0" algn="r">
              <a:lnSpc>
                <a:spcPct val="100000"/>
              </a:lnSpc>
              <a:spcBef>
                <a:spcPts val="575"/>
              </a:spcBef>
              <a:spcAft>
                <a:spcPts val="0"/>
              </a:spcAft>
              <a:buNone/>
            </a:pPr>
            <a:r>
              <a:rPr lang="en-US" sz="1200">
                <a:latin typeface="Times New Roman"/>
                <a:ea typeface="Times New Roman"/>
                <a:cs typeface="Times New Roman"/>
                <a:sym typeface="Times New Roman"/>
              </a:rPr>
              <a:t>b)</a:t>
            </a:r>
            <a:endParaRPr sz="1200">
              <a:latin typeface="Times New Roman"/>
              <a:ea typeface="Times New Roman"/>
              <a:cs typeface="Times New Roman"/>
              <a:sym typeface="Times New Roman"/>
            </a:endParaRPr>
          </a:p>
          <a:p>
            <a:pPr indent="0" lvl="0" marL="0" marR="80010" rtl="0" algn="r">
              <a:lnSpc>
                <a:spcPct val="100000"/>
              </a:lnSpc>
              <a:spcBef>
                <a:spcPts val="635"/>
              </a:spcBef>
              <a:spcAft>
                <a:spcPts val="0"/>
              </a:spcAft>
              <a:buNone/>
            </a:pPr>
            <a:r>
              <a:rPr lang="en-US" sz="1200">
                <a:latin typeface="Times New Roman"/>
                <a:ea typeface="Times New Roman"/>
                <a:cs typeface="Times New Roman"/>
                <a:sym typeface="Times New Roman"/>
              </a:rPr>
              <a:t>c)</a:t>
            </a:r>
            <a:endParaRPr sz="1200">
              <a:latin typeface="Times New Roman"/>
              <a:ea typeface="Times New Roman"/>
              <a:cs typeface="Times New Roman"/>
              <a:sym typeface="Times New Roman"/>
            </a:endParaRPr>
          </a:p>
          <a:p>
            <a:pPr indent="0" lvl="0" marL="12700" rtl="0" algn="l">
              <a:lnSpc>
                <a:spcPct val="100000"/>
              </a:lnSpc>
              <a:spcBef>
                <a:spcPts val="685"/>
              </a:spcBef>
              <a:spcAft>
                <a:spcPts val="0"/>
              </a:spcAft>
              <a:buNone/>
            </a:pPr>
            <a:r>
              <a:rPr lang="en-US" sz="1200">
                <a:latin typeface="Times New Roman"/>
                <a:ea typeface="Times New Roman"/>
                <a:cs typeface="Times New Roman"/>
                <a:sym typeface="Times New Roman"/>
              </a:rPr>
              <a:t>3) Metal slitting Saw</a:t>
            </a:r>
            <a:endParaRPr sz="1200">
              <a:latin typeface="Times New Roman"/>
              <a:ea typeface="Times New Roman"/>
              <a:cs typeface="Times New Roman"/>
              <a:sym typeface="Times New Roman"/>
            </a:endParaRPr>
          </a:p>
        </p:txBody>
      </p:sp>
      <p:sp>
        <p:nvSpPr>
          <p:cNvPr id="879" name="Google Shape;879;p80"/>
          <p:cNvSpPr txBox="1"/>
          <p:nvPr/>
        </p:nvSpPr>
        <p:spPr>
          <a:xfrm>
            <a:off x="1369494" y="6382487"/>
            <a:ext cx="5293227" cy="1090683"/>
          </a:xfrm>
          <a:prstGeom prst="rect">
            <a:avLst/>
          </a:prstGeom>
          <a:noFill/>
          <a:ln>
            <a:noFill/>
          </a:ln>
        </p:spPr>
        <p:txBody>
          <a:bodyPr anchorCtr="0" anchor="t" bIns="0" lIns="0" spcFirstLastPara="1" rIns="0" wrap="square" tIns="94600">
            <a:spAutoFit/>
          </a:bodyPr>
          <a:lstStyle/>
          <a:p>
            <a:pPr indent="-227964" lvl="0" marL="1325245" rtl="0" algn="l">
              <a:lnSpc>
                <a:spcPct val="100000"/>
              </a:lnSpc>
              <a:spcBef>
                <a:spcPts val="0"/>
              </a:spcBef>
              <a:spcAft>
                <a:spcPts val="0"/>
              </a:spcAft>
              <a:buSzPts val="1200"/>
              <a:buFont typeface="Times New Roman"/>
              <a:buAutoNum type="alphaLcParenR"/>
            </a:pPr>
            <a:r>
              <a:rPr lang="en-US" sz="1200">
                <a:latin typeface="Times New Roman"/>
                <a:ea typeface="Times New Roman"/>
                <a:cs typeface="Times New Roman"/>
                <a:sym typeface="Times New Roman"/>
              </a:rPr>
              <a:t>Plain teeth</a:t>
            </a:r>
            <a:endParaRPr sz="1200">
              <a:latin typeface="Times New Roman"/>
              <a:ea typeface="Times New Roman"/>
              <a:cs typeface="Times New Roman"/>
              <a:sym typeface="Times New Roman"/>
            </a:endParaRPr>
          </a:p>
          <a:p>
            <a:pPr indent="-227329" lvl="0" marL="1324610" rtl="0" algn="l">
              <a:lnSpc>
                <a:spcPct val="100000"/>
              </a:lnSpc>
              <a:spcBef>
                <a:spcPts val="650"/>
              </a:spcBef>
              <a:spcAft>
                <a:spcPts val="0"/>
              </a:spcAft>
              <a:buSzPts val="1200"/>
              <a:buFont typeface="Times New Roman"/>
              <a:buAutoNum type="alphaLcParenR"/>
            </a:pPr>
            <a:r>
              <a:rPr lang="en-US" sz="1200">
                <a:latin typeface="Times New Roman"/>
                <a:ea typeface="Times New Roman"/>
                <a:cs typeface="Times New Roman"/>
                <a:sym typeface="Times New Roman"/>
              </a:rPr>
              <a:t>Staggered teeth</a:t>
            </a:r>
            <a:endParaRPr sz="1200">
              <a:latin typeface="Times New Roman"/>
              <a:ea typeface="Times New Roman"/>
              <a:cs typeface="Times New Roman"/>
              <a:sym typeface="Times New Roman"/>
            </a:endParaRPr>
          </a:p>
          <a:p>
            <a:pPr indent="0" lvl="0" marL="12700" rtl="0" algn="l">
              <a:lnSpc>
                <a:spcPct val="100000"/>
              </a:lnSpc>
              <a:spcBef>
                <a:spcPts val="575"/>
              </a:spcBef>
              <a:spcAft>
                <a:spcPts val="0"/>
              </a:spcAft>
              <a:buNone/>
            </a:pPr>
            <a:r>
              <a:rPr lang="en-US" sz="1200">
                <a:latin typeface="Times New Roman"/>
                <a:ea typeface="Times New Roman"/>
                <a:cs typeface="Times New Roman"/>
                <a:sym typeface="Times New Roman"/>
              </a:rPr>
              <a:t>4) Angle Milling cutters</a:t>
            </a:r>
            <a:endParaRPr sz="1200">
              <a:latin typeface="Times New Roman"/>
              <a:ea typeface="Times New Roman"/>
              <a:cs typeface="Times New Roman"/>
              <a:sym typeface="Times New Roman"/>
            </a:endParaRPr>
          </a:p>
          <a:p>
            <a:pPr indent="0" lvl="0" marL="1097280" rtl="0" algn="l">
              <a:lnSpc>
                <a:spcPct val="100000"/>
              </a:lnSpc>
              <a:spcBef>
                <a:spcPts val="685"/>
              </a:spcBef>
              <a:spcAft>
                <a:spcPts val="0"/>
              </a:spcAft>
              <a:buNone/>
            </a:pPr>
            <a:r>
              <a:rPr lang="en-US" sz="1200">
                <a:latin typeface="Times New Roman"/>
                <a:ea typeface="Times New Roman"/>
                <a:cs typeface="Times New Roman"/>
                <a:sym typeface="Times New Roman"/>
              </a:rPr>
              <a:t>a)  Single angle type</a:t>
            </a:r>
            <a:endParaRPr sz="1200">
              <a:latin typeface="Times New Roman"/>
              <a:ea typeface="Times New Roman"/>
              <a:cs typeface="Times New Roman"/>
              <a:sym typeface="Times New Roman"/>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83" name="Shape 883"/>
        <p:cNvGrpSpPr/>
        <p:nvPr/>
      </p:nvGrpSpPr>
      <p:grpSpPr>
        <a:xfrm>
          <a:off x="0" y="0"/>
          <a:ext cx="0" cy="0"/>
          <a:chOff x="0" y="0"/>
          <a:chExt cx="0" cy="0"/>
        </a:xfrm>
      </p:grpSpPr>
      <p:pic>
        <p:nvPicPr>
          <p:cNvPr id="884" name="Google Shape;884;p81"/>
          <p:cNvPicPr preferRelativeResize="0"/>
          <p:nvPr/>
        </p:nvPicPr>
        <p:blipFill rotWithShape="1">
          <a:blip r:embed="rId3">
            <a:alphaModFix/>
          </a:blip>
          <a:srcRect b="0" l="0" r="0" t="0"/>
          <a:stretch/>
        </p:blipFill>
        <p:spPr>
          <a:xfrm>
            <a:off x="1474715" y="2413000"/>
            <a:ext cx="7927868" cy="2080743"/>
          </a:xfrm>
          <a:prstGeom prst="rect">
            <a:avLst/>
          </a:prstGeom>
          <a:noFill/>
          <a:ln>
            <a:noFill/>
          </a:ln>
        </p:spPr>
      </p:pic>
      <p:sp>
        <p:nvSpPr>
          <p:cNvPr id="885" name="Google Shape;885;p81"/>
          <p:cNvSpPr txBox="1"/>
          <p:nvPr/>
        </p:nvSpPr>
        <p:spPr>
          <a:xfrm>
            <a:off x="1360807" y="753686"/>
            <a:ext cx="3455876" cy="536044"/>
          </a:xfrm>
          <a:prstGeom prst="rect">
            <a:avLst/>
          </a:prstGeom>
          <a:noFill/>
          <a:ln>
            <a:noFill/>
          </a:ln>
        </p:spPr>
        <p:txBody>
          <a:bodyPr anchorCtr="0" anchor="t" bIns="0" lIns="0" spcFirstLastPara="1" rIns="0" wrap="square" tIns="88900">
            <a:spAutoFit/>
          </a:bodyPr>
          <a:lstStyle/>
          <a:p>
            <a:pPr indent="0" lvl="0" marL="1097280" rtl="0" algn="l">
              <a:lnSpc>
                <a:spcPct val="100000"/>
              </a:lnSpc>
              <a:spcBef>
                <a:spcPts val="0"/>
              </a:spcBef>
              <a:spcAft>
                <a:spcPts val="0"/>
              </a:spcAft>
              <a:buNone/>
            </a:pPr>
            <a:r>
              <a:rPr lang="en-US" sz="1200">
                <a:latin typeface="Times New Roman"/>
                <a:ea typeface="Times New Roman"/>
                <a:cs typeface="Times New Roman"/>
                <a:sym typeface="Times New Roman"/>
              </a:rPr>
              <a:t>b)  Double angle type</a:t>
            </a:r>
            <a:endParaRPr sz="1200">
              <a:latin typeface="Times New Roman"/>
              <a:ea typeface="Times New Roman"/>
              <a:cs typeface="Times New Roman"/>
              <a:sym typeface="Times New Roman"/>
            </a:endParaRPr>
          </a:p>
          <a:p>
            <a:pPr indent="0" lvl="0" marL="12700" rtl="0" algn="l">
              <a:lnSpc>
                <a:spcPct val="100000"/>
              </a:lnSpc>
              <a:spcBef>
                <a:spcPts val="600"/>
              </a:spcBef>
              <a:spcAft>
                <a:spcPts val="0"/>
              </a:spcAft>
              <a:buNone/>
            </a:pPr>
            <a:r>
              <a:rPr lang="en-US" sz="1200">
                <a:latin typeface="Times New Roman"/>
                <a:ea typeface="Times New Roman"/>
                <a:cs typeface="Times New Roman"/>
                <a:sym typeface="Times New Roman"/>
              </a:rPr>
              <a:t>5) End Milling Cutters</a:t>
            </a:r>
            <a:endParaRPr sz="1200">
              <a:latin typeface="Times New Roman"/>
              <a:ea typeface="Times New Roman"/>
              <a:cs typeface="Times New Roman"/>
              <a:sym typeface="Times New Roman"/>
            </a:endParaRPr>
          </a:p>
        </p:txBody>
      </p:sp>
      <p:sp>
        <p:nvSpPr>
          <p:cNvPr id="886" name="Google Shape;886;p81"/>
          <p:cNvSpPr txBox="1"/>
          <p:nvPr/>
        </p:nvSpPr>
        <p:spPr>
          <a:xfrm>
            <a:off x="3217825" y="1125632"/>
            <a:ext cx="4077933" cy="536685"/>
          </a:xfrm>
          <a:prstGeom prst="rect">
            <a:avLst/>
          </a:prstGeom>
          <a:noFill/>
          <a:ln>
            <a:noFill/>
          </a:ln>
        </p:spPr>
        <p:txBody>
          <a:bodyPr anchorCtr="0" anchor="t" bIns="0" lIns="0" spcFirstLastPara="1" rIns="0" wrap="square" tIns="12700">
            <a:spAutoFit/>
          </a:bodyPr>
          <a:lstStyle/>
          <a:p>
            <a:pPr indent="0" lvl="0" marL="12700" marR="1995170" rtl="0" algn="l">
              <a:lnSpc>
                <a:spcPct val="141700"/>
              </a:lnSpc>
              <a:spcBef>
                <a:spcPts val="0"/>
              </a:spcBef>
              <a:spcAft>
                <a:spcPts val="0"/>
              </a:spcAft>
              <a:buNone/>
            </a:pPr>
            <a:r>
              <a:rPr lang="en-US" sz="1200">
                <a:latin typeface="Times New Roman"/>
                <a:ea typeface="Times New Roman"/>
                <a:cs typeface="Times New Roman"/>
                <a:sym typeface="Times New Roman"/>
              </a:rPr>
              <a:t>Straight shank Taper shank</a:t>
            </a:r>
            <a:endParaRPr sz="1200">
              <a:latin typeface="Times New Roman"/>
              <a:ea typeface="Times New Roman"/>
              <a:cs typeface="Times New Roman"/>
              <a:sym typeface="Times New Roman"/>
            </a:endParaRPr>
          </a:p>
          <a:p>
            <a:pPr indent="0" lvl="0" marL="12700" rtl="0" algn="l">
              <a:lnSpc>
                <a:spcPct val="100000"/>
              </a:lnSpc>
              <a:spcBef>
                <a:spcPts val="645"/>
              </a:spcBef>
              <a:spcAft>
                <a:spcPts val="0"/>
              </a:spcAft>
              <a:buNone/>
            </a:pPr>
            <a:r>
              <a:rPr lang="en-US" sz="1200">
                <a:latin typeface="Times New Roman"/>
                <a:ea typeface="Times New Roman"/>
                <a:cs typeface="Times New Roman"/>
                <a:sym typeface="Times New Roman"/>
              </a:rPr>
              <a:t>Shell end 6) Slot Milling Cutters 7) Fly cutters.</a:t>
            </a:r>
            <a:endParaRPr sz="1200">
              <a:latin typeface="Times New Roman"/>
              <a:ea typeface="Times New Roman"/>
              <a:cs typeface="Times New Roman"/>
              <a:sym typeface="Times New Roman"/>
            </a:endParaRPr>
          </a:p>
        </p:txBody>
      </p:sp>
      <p:sp>
        <p:nvSpPr>
          <p:cNvPr id="887" name="Google Shape;887;p81"/>
          <p:cNvSpPr txBox="1"/>
          <p:nvPr/>
        </p:nvSpPr>
        <p:spPr>
          <a:xfrm>
            <a:off x="1614998" y="1125631"/>
            <a:ext cx="1548412" cy="1059264"/>
          </a:xfrm>
          <a:prstGeom prst="rect">
            <a:avLst/>
          </a:prstGeom>
          <a:noFill/>
          <a:ln>
            <a:noFill/>
          </a:ln>
        </p:spPr>
        <p:txBody>
          <a:bodyPr anchorCtr="0" anchor="t" bIns="0" lIns="0" spcFirstLastPara="1" rIns="0" wrap="square" tIns="88900">
            <a:spAutoFit/>
          </a:bodyPr>
          <a:lstStyle/>
          <a:p>
            <a:pPr indent="0" lvl="0" marL="0" marR="61594" rtl="0" algn="r">
              <a:lnSpc>
                <a:spcPct val="100000"/>
              </a:lnSpc>
              <a:spcBef>
                <a:spcPts val="0"/>
              </a:spcBef>
              <a:spcAft>
                <a:spcPts val="0"/>
              </a:spcAft>
              <a:buNone/>
            </a:pPr>
            <a:r>
              <a:rPr lang="en-US" sz="1200">
                <a:latin typeface="Times New Roman"/>
                <a:ea typeface="Times New Roman"/>
                <a:cs typeface="Times New Roman"/>
                <a:sym typeface="Times New Roman"/>
              </a:rPr>
              <a:t>a)</a:t>
            </a:r>
            <a:endParaRPr sz="1200">
              <a:latin typeface="Times New Roman"/>
              <a:ea typeface="Times New Roman"/>
              <a:cs typeface="Times New Roman"/>
              <a:sym typeface="Times New Roman"/>
            </a:endParaRPr>
          </a:p>
          <a:p>
            <a:pPr indent="0" lvl="0" marL="0" marR="53975" rtl="0" algn="r">
              <a:lnSpc>
                <a:spcPct val="100000"/>
              </a:lnSpc>
              <a:spcBef>
                <a:spcPts val="600"/>
              </a:spcBef>
              <a:spcAft>
                <a:spcPts val="0"/>
              </a:spcAft>
              <a:buNone/>
            </a:pPr>
            <a:r>
              <a:rPr lang="en-US" sz="1200">
                <a:latin typeface="Times New Roman"/>
                <a:ea typeface="Times New Roman"/>
                <a:cs typeface="Times New Roman"/>
                <a:sym typeface="Times New Roman"/>
              </a:rPr>
              <a:t>b)</a:t>
            </a:r>
            <a:endParaRPr sz="1200">
              <a:latin typeface="Times New Roman"/>
              <a:ea typeface="Times New Roman"/>
              <a:cs typeface="Times New Roman"/>
              <a:sym typeface="Times New Roman"/>
            </a:endParaRPr>
          </a:p>
          <a:p>
            <a:pPr indent="0" lvl="0" marL="0" marR="61594" rtl="0" algn="r">
              <a:lnSpc>
                <a:spcPct val="100000"/>
              </a:lnSpc>
              <a:spcBef>
                <a:spcPts val="645"/>
              </a:spcBef>
              <a:spcAft>
                <a:spcPts val="0"/>
              </a:spcAft>
              <a:buNone/>
            </a:pPr>
            <a:r>
              <a:rPr lang="en-US" sz="1200">
                <a:latin typeface="Times New Roman"/>
                <a:ea typeface="Times New Roman"/>
                <a:cs typeface="Times New Roman"/>
                <a:sym typeface="Times New Roman"/>
              </a:rPr>
              <a:t>c)</a:t>
            </a:r>
            <a:endParaRPr sz="1200">
              <a:latin typeface="Times New Roman"/>
              <a:ea typeface="Times New Roman"/>
              <a:cs typeface="Times New Roman"/>
              <a:sym typeface="Times New Roman"/>
            </a:endParaRPr>
          </a:p>
          <a:p>
            <a:pPr indent="0" lvl="0" marL="0" marR="5080" rtl="0" algn="r">
              <a:lnSpc>
                <a:spcPct val="100000"/>
              </a:lnSpc>
              <a:spcBef>
                <a:spcPts val="615"/>
              </a:spcBef>
              <a:spcAft>
                <a:spcPts val="0"/>
              </a:spcAft>
              <a:buNone/>
            </a:pPr>
            <a:r>
              <a:rPr lang="en-US" sz="1200">
                <a:latin typeface="Times New Roman"/>
                <a:ea typeface="Times New Roman"/>
                <a:cs typeface="Times New Roman"/>
                <a:sym typeface="Times New Roman"/>
              </a:rPr>
              <a:t>8) Formed cutters</a:t>
            </a:r>
            <a:endParaRPr sz="1200">
              <a:latin typeface="Times New Roman"/>
              <a:ea typeface="Times New Roman"/>
              <a:cs typeface="Times New Roman"/>
              <a:sym typeface="Times New Roman"/>
            </a:endParaRPr>
          </a:p>
        </p:txBody>
      </p:sp>
      <p:sp>
        <p:nvSpPr>
          <p:cNvPr id="888" name="Google Shape;888;p81"/>
          <p:cNvSpPr txBox="1"/>
          <p:nvPr/>
        </p:nvSpPr>
        <p:spPr>
          <a:xfrm>
            <a:off x="1640564" y="2086150"/>
            <a:ext cx="2263823"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9) Tip and Reamer cutters</a:t>
            </a:r>
            <a:endParaRPr sz="1200">
              <a:latin typeface="Times New Roman"/>
              <a:ea typeface="Times New Roman"/>
              <a:cs typeface="Times New Roman"/>
              <a:sym typeface="Times New Roman"/>
            </a:endParaRPr>
          </a:p>
        </p:txBody>
      </p:sp>
      <p:sp>
        <p:nvSpPr>
          <p:cNvPr id="889" name="Google Shape;889;p81"/>
          <p:cNvSpPr txBox="1"/>
          <p:nvPr/>
        </p:nvSpPr>
        <p:spPr>
          <a:xfrm>
            <a:off x="1589163" y="4258786"/>
            <a:ext cx="7698973" cy="1291636"/>
          </a:xfrm>
          <a:prstGeom prst="rect">
            <a:avLst/>
          </a:prstGeom>
          <a:noFill/>
          <a:ln>
            <a:noFill/>
          </a:ln>
        </p:spPr>
        <p:txBody>
          <a:bodyPr anchorCtr="0" anchor="t" bIns="0" lIns="0" spcFirstLastPara="1" rIns="0" wrap="square" tIns="12700">
            <a:spAutoFit/>
          </a:bodyPr>
          <a:lstStyle/>
          <a:p>
            <a:pPr indent="0" lvl="0" marL="1118870" rtl="0" algn="l">
              <a:lnSpc>
                <a:spcPct val="100000"/>
              </a:lnSpc>
              <a:spcBef>
                <a:spcPts val="0"/>
              </a:spcBef>
              <a:spcAft>
                <a:spcPts val="0"/>
              </a:spcAft>
              <a:buNone/>
            </a:pPr>
            <a:r>
              <a:rPr lang="en-US" sz="1150">
                <a:latin typeface="Times New Roman"/>
                <a:ea typeface="Times New Roman"/>
                <a:cs typeface="Times New Roman"/>
                <a:sym typeface="Times New Roman"/>
              </a:rPr>
              <a:t>Figure 22: Different types of milling cutters</a:t>
            </a:r>
            <a:endParaRPr sz="1150">
              <a:latin typeface="Times New Roman"/>
              <a:ea typeface="Times New Roman"/>
              <a:cs typeface="Times New Roman"/>
              <a:sym typeface="Times New Roman"/>
            </a:endParaRPr>
          </a:p>
          <a:p>
            <a:pPr indent="0" lvl="0" marL="0" rtl="0" algn="l">
              <a:lnSpc>
                <a:spcPct val="100000"/>
              </a:lnSpc>
              <a:spcBef>
                <a:spcPts val="220"/>
              </a:spcBef>
              <a:spcAft>
                <a:spcPts val="0"/>
              </a:spcAft>
              <a:buNone/>
            </a:pPr>
            <a:r>
              <a:t/>
            </a:r>
            <a:endParaRPr sz="1150">
              <a:latin typeface="Times New Roman"/>
              <a:ea typeface="Times New Roman"/>
              <a:cs typeface="Times New Roman"/>
              <a:sym typeface="Times New Roman"/>
            </a:endParaRPr>
          </a:p>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MILLING CUTTER NOMENCLATURE</a:t>
            </a:r>
            <a:endParaRPr sz="1200">
              <a:latin typeface="Times New Roman"/>
              <a:ea typeface="Times New Roman"/>
              <a:cs typeface="Times New Roman"/>
              <a:sym typeface="Times New Roman"/>
            </a:endParaRPr>
          </a:p>
          <a:p>
            <a:pPr indent="0" lvl="0" marL="0" rtl="0" algn="l">
              <a:lnSpc>
                <a:spcPct val="100000"/>
              </a:lnSpc>
              <a:spcBef>
                <a:spcPts val="85"/>
              </a:spcBef>
              <a:spcAft>
                <a:spcPts val="0"/>
              </a:spcAft>
              <a:buNone/>
            </a:pPr>
            <a:r>
              <a:t/>
            </a:r>
            <a:endParaRPr sz="1200">
              <a:latin typeface="Times New Roman"/>
              <a:ea typeface="Times New Roman"/>
              <a:cs typeface="Times New Roman"/>
              <a:sym typeface="Times New Roman"/>
            </a:endParaRPr>
          </a:p>
          <a:p>
            <a:pPr indent="0" lvl="0" marL="30480" marR="5080" rtl="0" algn="l">
              <a:lnSpc>
                <a:spcPct val="140000"/>
              </a:lnSpc>
              <a:spcBef>
                <a:spcPts val="0"/>
              </a:spcBef>
              <a:spcAft>
                <a:spcPts val="0"/>
              </a:spcAft>
              <a:buNone/>
            </a:pPr>
            <a:r>
              <a:rPr lang="en-US" sz="1200">
                <a:latin typeface="Times New Roman"/>
                <a:ea typeface="Times New Roman"/>
                <a:cs typeface="Times New Roman"/>
                <a:sym typeface="Times New Roman"/>
              </a:rPr>
              <a:t>Figure 21 shows two views of a common milling cutter with its parts and angles identified. These parts and angles in some form are common to all cutter types.</a:t>
            </a:r>
            <a:endParaRPr sz="1200">
              <a:latin typeface="Times New Roman"/>
              <a:ea typeface="Times New Roman"/>
              <a:cs typeface="Times New Roman"/>
              <a:sym typeface="Times New Roman"/>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93" name="Shape 893"/>
        <p:cNvGrpSpPr/>
        <p:nvPr/>
      </p:nvGrpSpPr>
      <p:grpSpPr>
        <a:xfrm>
          <a:off x="0" y="0"/>
          <a:ext cx="0" cy="0"/>
          <a:chOff x="0" y="0"/>
          <a:chExt cx="0" cy="0"/>
        </a:xfrm>
      </p:grpSpPr>
      <p:pic>
        <p:nvPicPr>
          <p:cNvPr id="894" name="Google Shape;894;p82"/>
          <p:cNvPicPr preferRelativeResize="0"/>
          <p:nvPr/>
        </p:nvPicPr>
        <p:blipFill rotWithShape="1">
          <a:blip r:embed="rId3">
            <a:alphaModFix/>
          </a:blip>
          <a:srcRect b="0" l="0" r="0" t="0"/>
          <a:stretch/>
        </p:blipFill>
        <p:spPr>
          <a:xfrm>
            <a:off x="1294741" y="806423"/>
            <a:ext cx="7652117" cy="1778874"/>
          </a:xfrm>
          <a:prstGeom prst="rect">
            <a:avLst/>
          </a:prstGeom>
          <a:noFill/>
          <a:ln>
            <a:noFill/>
          </a:ln>
        </p:spPr>
      </p:pic>
      <p:sp>
        <p:nvSpPr>
          <p:cNvPr id="895" name="Google Shape;895;p82"/>
          <p:cNvSpPr txBox="1"/>
          <p:nvPr/>
        </p:nvSpPr>
        <p:spPr>
          <a:xfrm>
            <a:off x="3196280" y="2727877"/>
            <a:ext cx="3550127" cy="189796"/>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50">
                <a:latin typeface="Times New Roman"/>
                <a:ea typeface="Times New Roman"/>
                <a:cs typeface="Times New Roman"/>
                <a:sym typeface="Times New Roman"/>
              </a:rPr>
              <a:t>Figure 23: Nomenclature of Milling Cutter</a:t>
            </a:r>
            <a:endParaRPr sz="1150">
              <a:latin typeface="Times New Roman"/>
              <a:ea typeface="Times New Roman"/>
              <a:cs typeface="Times New Roman"/>
              <a:sym typeface="Times New Roman"/>
            </a:endParaRPr>
          </a:p>
        </p:txBody>
      </p:sp>
      <p:sp>
        <p:nvSpPr>
          <p:cNvPr id="896" name="Google Shape;896;p82"/>
          <p:cNvSpPr txBox="1"/>
          <p:nvPr/>
        </p:nvSpPr>
        <p:spPr>
          <a:xfrm>
            <a:off x="1925235" y="3059843"/>
            <a:ext cx="95149" cy="166071"/>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000">
                <a:latin typeface="Arial"/>
                <a:ea typeface="Arial"/>
                <a:cs typeface="Arial"/>
                <a:sym typeface="Arial"/>
              </a:rPr>
              <a:t>•</a:t>
            </a:r>
            <a:endParaRPr sz="1000">
              <a:latin typeface="Arial"/>
              <a:ea typeface="Arial"/>
              <a:cs typeface="Arial"/>
              <a:sym typeface="Arial"/>
            </a:endParaRPr>
          </a:p>
        </p:txBody>
      </p:sp>
      <p:sp>
        <p:nvSpPr>
          <p:cNvPr id="897" name="Google Shape;897;p82"/>
          <p:cNvSpPr txBox="1"/>
          <p:nvPr/>
        </p:nvSpPr>
        <p:spPr>
          <a:xfrm>
            <a:off x="701675" y="2978878"/>
            <a:ext cx="9601199" cy="3460884"/>
          </a:xfrm>
          <a:prstGeom prst="rect">
            <a:avLst/>
          </a:prstGeom>
          <a:noFill/>
          <a:ln>
            <a:noFill/>
          </a:ln>
        </p:spPr>
        <p:txBody>
          <a:bodyPr anchorCtr="0" anchor="t" bIns="0" lIns="0" spcFirstLastPara="1" rIns="0" wrap="square" tIns="99675">
            <a:spAutoFit/>
          </a:bodyPr>
          <a:lstStyle/>
          <a:p>
            <a:pPr indent="0" lvl="0" marL="241300" rtl="0" algn="l">
              <a:lnSpc>
                <a:spcPct val="100000"/>
              </a:lnSpc>
              <a:spcBef>
                <a:spcPts val="0"/>
              </a:spcBef>
              <a:spcAft>
                <a:spcPts val="0"/>
              </a:spcAft>
              <a:buNone/>
            </a:pPr>
            <a:r>
              <a:rPr lang="en-US" sz="1200">
                <a:latin typeface="Times New Roman"/>
                <a:ea typeface="Times New Roman"/>
                <a:cs typeface="Times New Roman"/>
                <a:sym typeface="Times New Roman"/>
              </a:rPr>
              <a:t>The pitch refers to the angular distance between like or adjacent teeth.</a:t>
            </a:r>
            <a:endParaRPr sz="1200">
              <a:latin typeface="Times New Roman"/>
              <a:ea typeface="Times New Roman"/>
              <a:cs typeface="Times New Roman"/>
              <a:sym typeface="Times New Roman"/>
            </a:endParaRPr>
          </a:p>
          <a:p>
            <a:pPr indent="-228600" lvl="0" marL="241300" marR="375285" rtl="0" algn="l">
              <a:lnSpc>
                <a:spcPct val="145800"/>
              </a:lnSpc>
              <a:spcBef>
                <a:spcPts val="20"/>
              </a:spcBef>
              <a:spcAft>
                <a:spcPts val="0"/>
              </a:spcAft>
              <a:buSzPts val="1000"/>
              <a:buFont typeface="Arial"/>
              <a:buChar char="•"/>
            </a:pPr>
            <a:r>
              <a:rPr lang="en-US" sz="1200">
                <a:latin typeface="Times New Roman"/>
                <a:ea typeface="Times New Roman"/>
                <a:cs typeface="Times New Roman"/>
                <a:sym typeface="Times New Roman"/>
              </a:rPr>
              <a:t>The pitch is determined by the number of teeth. The tooth face is the forward facing surface of the tooth that forms the cutting edge.</a:t>
            </a:r>
            <a:endParaRPr sz="1200">
              <a:latin typeface="Times New Roman"/>
              <a:ea typeface="Times New Roman"/>
              <a:cs typeface="Times New Roman"/>
              <a:sym typeface="Times New Roman"/>
            </a:endParaRPr>
          </a:p>
          <a:p>
            <a:pPr indent="-227965" lvl="0" marL="240665" rtl="0" algn="l">
              <a:lnSpc>
                <a:spcPct val="100000"/>
              </a:lnSpc>
              <a:spcBef>
                <a:spcPts val="625"/>
              </a:spcBef>
              <a:spcAft>
                <a:spcPts val="0"/>
              </a:spcAft>
              <a:buSzPts val="1000"/>
              <a:buFont typeface="Arial"/>
              <a:buChar char="•"/>
            </a:pPr>
            <a:r>
              <a:rPr lang="en-US" sz="1200">
                <a:latin typeface="Times New Roman"/>
                <a:ea typeface="Times New Roman"/>
                <a:cs typeface="Times New Roman"/>
                <a:sym typeface="Times New Roman"/>
              </a:rPr>
              <a:t>The cutting edge is the angle on each tooth that performs the cutting.</a:t>
            </a:r>
            <a:endParaRPr sz="1200">
              <a:latin typeface="Times New Roman"/>
              <a:ea typeface="Times New Roman"/>
              <a:cs typeface="Times New Roman"/>
              <a:sym typeface="Times New Roman"/>
            </a:endParaRPr>
          </a:p>
          <a:p>
            <a:pPr indent="-227965" lvl="0" marL="240665" rtl="0" algn="l">
              <a:lnSpc>
                <a:spcPct val="100000"/>
              </a:lnSpc>
              <a:spcBef>
                <a:spcPts val="710"/>
              </a:spcBef>
              <a:spcAft>
                <a:spcPts val="0"/>
              </a:spcAft>
              <a:buSzPts val="1000"/>
              <a:buFont typeface="Arial"/>
              <a:buChar char="•"/>
            </a:pPr>
            <a:r>
              <a:rPr lang="en-US" sz="1200">
                <a:latin typeface="Times New Roman"/>
                <a:ea typeface="Times New Roman"/>
                <a:cs typeface="Times New Roman"/>
                <a:sym typeface="Times New Roman"/>
              </a:rPr>
              <a:t>The land is the narrow surface behind the cutting edge on each tooth.</a:t>
            </a:r>
            <a:endParaRPr sz="1200">
              <a:latin typeface="Times New Roman"/>
              <a:ea typeface="Times New Roman"/>
              <a:cs typeface="Times New Roman"/>
              <a:sym typeface="Times New Roman"/>
            </a:endParaRPr>
          </a:p>
          <a:p>
            <a:pPr indent="-226059" lvl="0" marL="238759" marR="286385" rtl="0" algn="just">
              <a:lnSpc>
                <a:spcPct val="141700"/>
              </a:lnSpc>
              <a:spcBef>
                <a:spcPts val="0"/>
              </a:spcBef>
              <a:spcAft>
                <a:spcPts val="0"/>
              </a:spcAft>
              <a:buSzPts val="1000"/>
              <a:buFont typeface="Arial"/>
              <a:buChar char="•"/>
            </a:pPr>
            <a:r>
              <a:rPr lang="en-US" sz="1200">
                <a:latin typeface="Times New Roman"/>
                <a:ea typeface="Times New Roman"/>
                <a:cs typeface="Times New Roman"/>
                <a:sym typeface="Times New Roman"/>
              </a:rPr>
              <a:t>The rake angle is the angle formed between the face of the tooth and the 	centerline of the cutter. The rake angle defines the cutting edge and provides a</a:t>
            </a:r>
            <a:endParaRPr sz="1200">
              <a:latin typeface="Times New Roman"/>
              <a:ea typeface="Times New Roman"/>
              <a:cs typeface="Times New Roman"/>
              <a:sym typeface="Times New Roman"/>
            </a:endParaRPr>
          </a:p>
          <a:p>
            <a:pPr indent="0" lvl="0" marL="241300" rtl="0" algn="just">
              <a:lnSpc>
                <a:spcPct val="100000"/>
              </a:lnSpc>
              <a:spcBef>
                <a:spcPts val="610"/>
              </a:spcBef>
              <a:spcAft>
                <a:spcPts val="0"/>
              </a:spcAft>
              <a:buNone/>
            </a:pPr>
            <a:r>
              <a:rPr lang="en-US" sz="1200">
                <a:latin typeface="Times New Roman"/>
                <a:ea typeface="Times New Roman"/>
                <a:cs typeface="Times New Roman"/>
                <a:sym typeface="Times New Roman"/>
              </a:rPr>
              <a:t>path for chips that are cut from the workpiece.</a:t>
            </a:r>
            <a:endParaRPr sz="1200">
              <a:latin typeface="Times New Roman"/>
              <a:ea typeface="Times New Roman"/>
              <a:cs typeface="Times New Roman"/>
              <a:sym typeface="Times New Roman"/>
            </a:endParaRPr>
          </a:p>
          <a:p>
            <a:pPr indent="-226059" lvl="0" marL="238759" marR="288290" rtl="0" algn="just">
              <a:lnSpc>
                <a:spcPct val="141700"/>
              </a:lnSpc>
              <a:spcBef>
                <a:spcPts val="25"/>
              </a:spcBef>
              <a:spcAft>
                <a:spcPts val="0"/>
              </a:spcAft>
              <a:buSzPts val="1000"/>
              <a:buFont typeface="Arial"/>
              <a:buChar char="•"/>
            </a:pPr>
            <a:r>
              <a:rPr lang="en-US" sz="1200">
                <a:latin typeface="Times New Roman"/>
                <a:ea typeface="Times New Roman"/>
                <a:cs typeface="Times New Roman"/>
                <a:sym typeface="Times New Roman"/>
              </a:rPr>
              <a:t>The primary clearance angle is the angle of the land of each tooth measured 	from a line tangent to the centerline of the cutter at the cutting edge. This angle 	prevents each tooth from rubbing against the work piece after it makes its cut.</a:t>
            </a:r>
            <a:endParaRPr sz="1200">
              <a:latin typeface="Times New Roman"/>
              <a:ea typeface="Times New Roman"/>
              <a:cs typeface="Times New Roman"/>
              <a:sym typeface="Times New Roman"/>
            </a:endParaRPr>
          </a:p>
          <a:p>
            <a:pPr indent="-226059" lvl="0" marL="238759" marR="286385" rtl="0" algn="just">
              <a:lnSpc>
                <a:spcPct val="139200"/>
              </a:lnSpc>
              <a:spcBef>
                <a:spcPts val="105"/>
              </a:spcBef>
              <a:spcAft>
                <a:spcPts val="0"/>
              </a:spcAft>
              <a:buSzPts val="1000"/>
              <a:buFont typeface="Arial"/>
              <a:buChar char="•"/>
            </a:pPr>
            <a:r>
              <a:rPr lang="en-US" sz="1200">
                <a:latin typeface="Times New Roman"/>
                <a:ea typeface="Times New Roman"/>
                <a:cs typeface="Times New Roman"/>
                <a:sym typeface="Times New Roman"/>
              </a:rPr>
              <a:t>This angle defines the land of each tooth and provides additional clearance for 	passage of cutting oil and chips.</a:t>
            </a:r>
            <a:endParaRPr sz="1200">
              <a:latin typeface="Times New Roman"/>
              <a:ea typeface="Times New Roman"/>
              <a:cs typeface="Times New Roman"/>
              <a:sym typeface="Times New Roman"/>
            </a:endParaRPr>
          </a:p>
          <a:p>
            <a:pPr indent="-226059" lvl="0" marL="238759" marR="295275" rtl="0" algn="just">
              <a:lnSpc>
                <a:spcPct val="105800"/>
              </a:lnSpc>
              <a:spcBef>
                <a:spcPts val="495"/>
              </a:spcBef>
              <a:spcAft>
                <a:spcPts val="0"/>
              </a:spcAft>
              <a:buSzPts val="1000"/>
              <a:buFont typeface="Arial"/>
              <a:buChar char="•"/>
            </a:pPr>
            <a:r>
              <a:rPr lang="en-US" sz="1200">
                <a:latin typeface="Times New Roman"/>
                <a:ea typeface="Times New Roman"/>
                <a:cs typeface="Times New Roman"/>
                <a:sym typeface="Times New Roman"/>
              </a:rPr>
              <a:t>The hole diameter determines the size of the arbor necessary to mount the 	milling cutter.</a:t>
            </a:r>
            <a:endParaRPr sz="1200">
              <a:latin typeface="Times New Roman"/>
              <a:ea typeface="Times New Roman"/>
              <a:cs typeface="Times New Roman"/>
              <a:sym typeface="Times New Roman"/>
            </a:endParaRPr>
          </a:p>
          <a:p>
            <a:pPr indent="-226059" lvl="0" marL="238759" marR="5080" rtl="0" algn="just">
              <a:lnSpc>
                <a:spcPct val="140000"/>
              </a:lnSpc>
              <a:spcBef>
                <a:spcPts val="120"/>
              </a:spcBef>
              <a:spcAft>
                <a:spcPts val="0"/>
              </a:spcAft>
              <a:buSzPts val="1000"/>
              <a:buFont typeface="Arial"/>
              <a:buChar char="•"/>
            </a:pPr>
            <a:r>
              <a:rPr lang="en-US" sz="1200">
                <a:latin typeface="Times New Roman"/>
                <a:ea typeface="Times New Roman"/>
                <a:cs typeface="Times New Roman"/>
                <a:sym typeface="Times New Roman"/>
              </a:rPr>
              <a:t>Plain milling cutters that are more than 3/4 inch in width are usually made with 	spiral or helical teeth. A plain spiral-tooth milling cutter produces a better and 	smoother finish and requires less power to operate. A plain helical-tooth milling</a:t>
            </a:r>
            <a:endParaRPr sz="1200">
              <a:latin typeface="Times New Roman"/>
              <a:ea typeface="Times New Roman"/>
              <a:cs typeface="Times New Roman"/>
              <a:sym typeface="Times New Roman"/>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01" name="Shape 901"/>
        <p:cNvGrpSpPr/>
        <p:nvPr/>
      </p:nvGrpSpPr>
      <p:grpSpPr>
        <a:xfrm>
          <a:off x="0" y="0"/>
          <a:ext cx="0" cy="0"/>
          <a:chOff x="0" y="0"/>
          <a:chExt cx="0" cy="0"/>
        </a:xfrm>
      </p:grpSpPr>
      <p:pic>
        <p:nvPicPr>
          <p:cNvPr id="902" name="Google Shape;902;p83"/>
          <p:cNvPicPr preferRelativeResize="0"/>
          <p:nvPr/>
        </p:nvPicPr>
        <p:blipFill rotWithShape="1">
          <a:blip r:embed="rId3">
            <a:alphaModFix/>
          </a:blip>
          <a:srcRect b="0" l="0" r="0" t="0"/>
          <a:stretch/>
        </p:blipFill>
        <p:spPr>
          <a:xfrm>
            <a:off x="4730868" y="6607709"/>
            <a:ext cx="512726" cy="221011"/>
          </a:xfrm>
          <a:prstGeom prst="rect">
            <a:avLst/>
          </a:prstGeom>
          <a:noFill/>
          <a:ln>
            <a:noFill/>
          </a:ln>
        </p:spPr>
      </p:pic>
      <p:sp>
        <p:nvSpPr>
          <p:cNvPr id="903" name="Google Shape;903;p83"/>
          <p:cNvSpPr txBox="1"/>
          <p:nvPr/>
        </p:nvSpPr>
        <p:spPr>
          <a:xfrm>
            <a:off x="2248383" y="755842"/>
            <a:ext cx="6997026" cy="271356"/>
          </a:xfrm>
          <a:prstGeom prst="rect">
            <a:avLst/>
          </a:prstGeom>
          <a:noFill/>
          <a:ln>
            <a:noFill/>
          </a:ln>
        </p:spPr>
        <p:txBody>
          <a:bodyPr anchorCtr="0" anchor="t" bIns="0" lIns="0" spcFirstLastPara="1" rIns="0" wrap="square" tIns="12700">
            <a:spAutoFit/>
          </a:bodyPr>
          <a:lstStyle/>
          <a:p>
            <a:pPr indent="0" lvl="0" marL="12700" marR="5080" rtl="0" algn="l">
              <a:lnSpc>
                <a:spcPct val="140000"/>
              </a:lnSpc>
              <a:spcBef>
                <a:spcPts val="0"/>
              </a:spcBef>
              <a:spcAft>
                <a:spcPts val="0"/>
              </a:spcAft>
              <a:buNone/>
            </a:pPr>
            <a:r>
              <a:rPr lang="en-US" sz="1200">
                <a:latin typeface="Times New Roman"/>
                <a:ea typeface="Times New Roman"/>
                <a:cs typeface="Times New Roman"/>
                <a:sym typeface="Times New Roman"/>
              </a:rPr>
              <a:t>cutter is especially desirable when milling an uneven surface or one with holes in it.</a:t>
            </a:r>
            <a:endParaRPr sz="1200">
              <a:latin typeface="Times New Roman"/>
              <a:ea typeface="Times New Roman"/>
              <a:cs typeface="Times New Roman"/>
              <a:sym typeface="Times New Roman"/>
            </a:endParaRPr>
          </a:p>
        </p:txBody>
      </p:sp>
      <p:sp>
        <p:nvSpPr>
          <p:cNvPr id="904" name="Google Shape;904;p83"/>
          <p:cNvSpPr txBox="1"/>
          <p:nvPr/>
        </p:nvSpPr>
        <p:spPr>
          <a:xfrm>
            <a:off x="1589162" y="1065987"/>
            <a:ext cx="4107555" cy="539250"/>
          </a:xfrm>
          <a:prstGeom prst="rect">
            <a:avLst/>
          </a:prstGeom>
          <a:noFill/>
          <a:ln>
            <a:noFill/>
          </a:ln>
        </p:spPr>
        <p:txBody>
          <a:bodyPr anchorCtr="0" anchor="t" bIns="0" lIns="0" spcFirstLastPara="1" rIns="0" wrap="square" tIns="92075">
            <a:spAutoFit/>
          </a:bodyPr>
          <a:lstStyle/>
          <a:p>
            <a:pPr indent="0" lvl="0" marL="12700" rtl="0" algn="l">
              <a:lnSpc>
                <a:spcPct val="100000"/>
              </a:lnSpc>
              <a:spcBef>
                <a:spcPts val="0"/>
              </a:spcBef>
              <a:spcAft>
                <a:spcPts val="0"/>
              </a:spcAft>
              <a:buNone/>
            </a:pPr>
            <a:r>
              <a:rPr b="1" lang="en-US" sz="1200">
                <a:latin typeface="Times New Roman"/>
                <a:ea typeface="Times New Roman"/>
                <a:cs typeface="Times New Roman"/>
                <a:sym typeface="Times New Roman"/>
              </a:rPr>
              <a:t>MILLING OPERATIONS</a:t>
            </a:r>
            <a:endParaRPr sz="1200">
              <a:latin typeface="Times New Roman"/>
              <a:ea typeface="Times New Roman"/>
              <a:cs typeface="Times New Roman"/>
              <a:sym typeface="Times New Roman"/>
            </a:endParaRPr>
          </a:p>
          <a:p>
            <a:pPr indent="0" lvl="0" marL="30480" rtl="0" algn="l">
              <a:lnSpc>
                <a:spcPct val="100000"/>
              </a:lnSpc>
              <a:spcBef>
                <a:spcPts val="620"/>
              </a:spcBef>
              <a:spcAft>
                <a:spcPts val="0"/>
              </a:spcAft>
              <a:buNone/>
            </a:pPr>
            <a:r>
              <a:rPr lang="en-US" sz="1200">
                <a:latin typeface="Times New Roman"/>
                <a:ea typeface="Times New Roman"/>
                <a:cs typeface="Times New Roman"/>
                <a:sym typeface="Times New Roman"/>
              </a:rPr>
              <a:t>Milling operations can be classified as follows:</a:t>
            </a:r>
            <a:endParaRPr sz="1200">
              <a:latin typeface="Times New Roman"/>
              <a:ea typeface="Times New Roman"/>
              <a:cs typeface="Times New Roman"/>
              <a:sym typeface="Times New Roman"/>
            </a:endParaRPr>
          </a:p>
        </p:txBody>
      </p:sp>
      <p:sp>
        <p:nvSpPr>
          <p:cNvPr id="905" name="Google Shape;905;p83"/>
          <p:cNvSpPr txBox="1"/>
          <p:nvPr/>
        </p:nvSpPr>
        <p:spPr>
          <a:xfrm>
            <a:off x="2030798" y="1576279"/>
            <a:ext cx="1737812" cy="1893467"/>
          </a:xfrm>
          <a:prstGeom prst="rect">
            <a:avLst/>
          </a:prstGeom>
          <a:noFill/>
          <a:ln>
            <a:noFill/>
          </a:ln>
        </p:spPr>
        <p:txBody>
          <a:bodyPr anchorCtr="0" anchor="t" bIns="0" lIns="0" spcFirstLastPara="1" rIns="0" wrap="square" tIns="99675">
            <a:spAutoFit/>
          </a:bodyPr>
          <a:lstStyle/>
          <a:p>
            <a:pPr indent="-227965" lvl="0" marL="240665" rtl="0" algn="l">
              <a:lnSpc>
                <a:spcPct val="100000"/>
              </a:lnSpc>
              <a:spcBef>
                <a:spcPts val="0"/>
              </a:spcBef>
              <a:spcAft>
                <a:spcPts val="0"/>
              </a:spcAft>
              <a:buSzPts val="1200"/>
              <a:buFont typeface="Times New Roman"/>
              <a:buAutoNum type="arabicPeriod"/>
            </a:pPr>
            <a:r>
              <a:rPr lang="en-US" sz="1200">
                <a:latin typeface="Times New Roman"/>
                <a:ea typeface="Times New Roman"/>
                <a:cs typeface="Times New Roman"/>
                <a:sym typeface="Times New Roman"/>
              </a:rPr>
              <a:t>Plain milling</a:t>
            </a:r>
            <a:endParaRPr sz="1200">
              <a:latin typeface="Times New Roman"/>
              <a:ea typeface="Times New Roman"/>
              <a:cs typeface="Times New Roman"/>
              <a:sym typeface="Times New Roman"/>
            </a:endParaRPr>
          </a:p>
          <a:p>
            <a:pPr indent="-227965" lvl="0" marL="240665" rtl="0" algn="l">
              <a:lnSpc>
                <a:spcPct val="100000"/>
              </a:lnSpc>
              <a:spcBef>
                <a:spcPts val="680"/>
              </a:spcBef>
              <a:spcAft>
                <a:spcPts val="0"/>
              </a:spcAft>
              <a:buSzPts val="1200"/>
              <a:buFont typeface="Times New Roman"/>
              <a:buAutoNum type="arabicPeriod"/>
            </a:pPr>
            <a:r>
              <a:rPr lang="en-US" sz="1200">
                <a:latin typeface="Times New Roman"/>
                <a:ea typeface="Times New Roman"/>
                <a:cs typeface="Times New Roman"/>
                <a:sym typeface="Times New Roman"/>
              </a:rPr>
              <a:t>Face milling</a:t>
            </a:r>
            <a:endParaRPr sz="1200">
              <a:latin typeface="Times New Roman"/>
              <a:ea typeface="Times New Roman"/>
              <a:cs typeface="Times New Roman"/>
              <a:sym typeface="Times New Roman"/>
            </a:endParaRPr>
          </a:p>
          <a:p>
            <a:pPr indent="-227965" lvl="0" marL="240665" rtl="0" algn="l">
              <a:lnSpc>
                <a:spcPct val="100000"/>
              </a:lnSpc>
              <a:spcBef>
                <a:spcPts val="565"/>
              </a:spcBef>
              <a:spcAft>
                <a:spcPts val="0"/>
              </a:spcAft>
              <a:buSzPts val="1200"/>
              <a:buFont typeface="Times New Roman"/>
              <a:buAutoNum type="arabicPeriod"/>
            </a:pPr>
            <a:r>
              <a:rPr lang="en-US" sz="1200">
                <a:latin typeface="Times New Roman"/>
                <a:ea typeface="Times New Roman"/>
                <a:cs typeface="Times New Roman"/>
                <a:sym typeface="Times New Roman"/>
              </a:rPr>
              <a:t>Side milling</a:t>
            </a:r>
            <a:endParaRPr sz="1200">
              <a:latin typeface="Times New Roman"/>
              <a:ea typeface="Times New Roman"/>
              <a:cs typeface="Times New Roman"/>
              <a:sym typeface="Times New Roman"/>
            </a:endParaRPr>
          </a:p>
          <a:p>
            <a:pPr indent="-227965" lvl="0" marL="240665" rtl="0" algn="l">
              <a:lnSpc>
                <a:spcPct val="100000"/>
              </a:lnSpc>
              <a:spcBef>
                <a:spcPts val="650"/>
              </a:spcBef>
              <a:spcAft>
                <a:spcPts val="0"/>
              </a:spcAft>
              <a:buSzPts val="1200"/>
              <a:buFont typeface="Times New Roman"/>
              <a:buAutoNum type="arabicPeriod"/>
            </a:pPr>
            <a:r>
              <a:rPr lang="en-US" sz="1200">
                <a:latin typeface="Times New Roman"/>
                <a:ea typeface="Times New Roman"/>
                <a:cs typeface="Times New Roman"/>
                <a:sym typeface="Times New Roman"/>
              </a:rPr>
              <a:t>Straddle milling</a:t>
            </a:r>
            <a:endParaRPr sz="1200">
              <a:latin typeface="Times New Roman"/>
              <a:ea typeface="Times New Roman"/>
              <a:cs typeface="Times New Roman"/>
              <a:sym typeface="Times New Roman"/>
            </a:endParaRPr>
          </a:p>
          <a:p>
            <a:pPr indent="-227965" lvl="0" marL="240665" rtl="0" algn="l">
              <a:lnSpc>
                <a:spcPct val="100000"/>
              </a:lnSpc>
              <a:spcBef>
                <a:spcPts val="625"/>
              </a:spcBef>
              <a:spcAft>
                <a:spcPts val="0"/>
              </a:spcAft>
              <a:buSzPts val="1200"/>
              <a:buFont typeface="Times New Roman"/>
              <a:buAutoNum type="arabicPeriod"/>
            </a:pPr>
            <a:r>
              <a:rPr lang="en-US" sz="1200">
                <a:latin typeface="Times New Roman"/>
                <a:ea typeface="Times New Roman"/>
                <a:cs typeface="Times New Roman"/>
                <a:sym typeface="Times New Roman"/>
              </a:rPr>
              <a:t>Angular milling</a:t>
            </a:r>
            <a:endParaRPr sz="1200">
              <a:latin typeface="Times New Roman"/>
              <a:ea typeface="Times New Roman"/>
              <a:cs typeface="Times New Roman"/>
              <a:sym typeface="Times New Roman"/>
            </a:endParaRPr>
          </a:p>
          <a:p>
            <a:pPr indent="-227965" lvl="0" marL="240665" rtl="0" algn="l">
              <a:lnSpc>
                <a:spcPct val="100000"/>
              </a:lnSpc>
              <a:spcBef>
                <a:spcPts val="645"/>
              </a:spcBef>
              <a:spcAft>
                <a:spcPts val="0"/>
              </a:spcAft>
              <a:buSzPts val="1200"/>
              <a:buFont typeface="Times New Roman"/>
              <a:buAutoNum type="arabicPeriod"/>
            </a:pPr>
            <a:r>
              <a:rPr lang="en-US" sz="1200">
                <a:latin typeface="Times New Roman"/>
                <a:ea typeface="Times New Roman"/>
                <a:cs typeface="Times New Roman"/>
                <a:sym typeface="Times New Roman"/>
              </a:rPr>
              <a:t>Gang milling</a:t>
            </a:r>
            <a:endParaRPr sz="1200">
              <a:latin typeface="Times New Roman"/>
              <a:ea typeface="Times New Roman"/>
              <a:cs typeface="Times New Roman"/>
              <a:sym typeface="Times New Roman"/>
            </a:endParaRPr>
          </a:p>
          <a:p>
            <a:pPr indent="-227965" lvl="0" marL="240665" rtl="0" algn="l">
              <a:lnSpc>
                <a:spcPct val="100000"/>
              </a:lnSpc>
              <a:spcBef>
                <a:spcPts val="675"/>
              </a:spcBef>
              <a:spcAft>
                <a:spcPts val="0"/>
              </a:spcAft>
              <a:buSzPts val="1200"/>
              <a:buFont typeface="Times New Roman"/>
              <a:buAutoNum type="arabicPeriod"/>
            </a:pPr>
            <a:r>
              <a:rPr lang="en-US" sz="1200">
                <a:latin typeface="Times New Roman"/>
                <a:ea typeface="Times New Roman"/>
                <a:cs typeface="Times New Roman"/>
                <a:sym typeface="Times New Roman"/>
              </a:rPr>
              <a:t>Form milling</a:t>
            </a:r>
            <a:endParaRPr sz="1200">
              <a:latin typeface="Times New Roman"/>
              <a:ea typeface="Times New Roman"/>
              <a:cs typeface="Times New Roman"/>
              <a:sym typeface="Times New Roman"/>
            </a:endParaRPr>
          </a:p>
        </p:txBody>
      </p:sp>
      <p:sp>
        <p:nvSpPr>
          <p:cNvPr id="906" name="Google Shape;906;p83"/>
          <p:cNvSpPr txBox="1"/>
          <p:nvPr/>
        </p:nvSpPr>
        <p:spPr>
          <a:xfrm>
            <a:off x="5826677" y="1576279"/>
            <a:ext cx="1694726" cy="1706236"/>
          </a:xfrm>
          <a:prstGeom prst="rect">
            <a:avLst/>
          </a:prstGeom>
          <a:noFill/>
          <a:ln>
            <a:noFill/>
          </a:ln>
        </p:spPr>
        <p:txBody>
          <a:bodyPr anchorCtr="0" anchor="t" bIns="0" lIns="0" spcFirstLastPara="1" rIns="0" wrap="square" tIns="99675">
            <a:spAutoFit/>
          </a:bodyPr>
          <a:lstStyle/>
          <a:p>
            <a:pPr indent="-229869" lvl="0" marL="426719" rtl="0" algn="l">
              <a:lnSpc>
                <a:spcPct val="100000"/>
              </a:lnSpc>
              <a:spcBef>
                <a:spcPts val="0"/>
              </a:spcBef>
              <a:spcAft>
                <a:spcPts val="0"/>
              </a:spcAft>
              <a:buSzPts val="1200"/>
              <a:buFont typeface="Times New Roman"/>
              <a:buAutoNum type="arabicPeriod" startAt="9"/>
            </a:pPr>
            <a:r>
              <a:rPr lang="en-US" sz="1200">
                <a:latin typeface="Times New Roman"/>
                <a:ea typeface="Times New Roman"/>
                <a:cs typeface="Times New Roman"/>
                <a:sym typeface="Times New Roman"/>
              </a:rPr>
              <a:t>End milling</a:t>
            </a:r>
            <a:endParaRPr sz="1200">
              <a:latin typeface="Times New Roman"/>
              <a:ea typeface="Times New Roman"/>
              <a:cs typeface="Times New Roman"/>
              <a:sym typeface="Times New Roman"/>
            </a:endParaRPr>
          </a:p>
          <a:p>
            <a:pPr indent="-229869" lvl="0" marL="426719" rtl="0" algn="l">
              <a:lnSpc>
                <a:spcPct val="100000"/>
              </a:lnSpc>
              <a:spcBef>
                <a:spcPts val="680"/>
              </a:spcBef>
              <a:spcAft>
                <a:spcPts val="0"/>
              </a:spcAft>
              <a:buSzPts val="1200"/>
              <a:buFont typeface="Times New Roman"/>
              <a:buAutoNum type="arabicPeriod" startAt="9"/>
            </a:pPr>
            <a:r>
              <a:rPr lang="en-US" sz="1200">
                <a:latin typeface="Times New Roman"/>
                <a:ea typeface="Times New Roman"/>
                <a:cs typeface="Times New Roman"/>
                <a:sym typeface="Times New Roman"/>
              </a:rPr>
              <a:t>Slot milling</a:t>
            </a:r>
            <a:endParaRPr sz="1200">
              <a:latin typeface="Times New Roman"/>
              <a:ea typeface="Times New Roman"/>
              <a:cs typeface="Times New Roman"/>
              <a:sym typeface="Times New Roman"/>
            </a:endParaRPr>
          </a:p>
          <a:p>
            <a:pPr indent="-414019" lvl="0" marL="426719" marR="29209" rtl="0" algn="l">
              <a:lnSpc>
                <a:spcPct val="174166"/>
              </a:lnSpc>
              <a:spcBef>
                <a:spcPts val="95"/>
              </a:spcBef>
              <a:spcAft>
                <a:spcPts val="0"/>
              </a:spcAft>
              <a:buSzPts val="1200"/>
              <a:buFont typeface="Times New Roman"/>
              <a:buAutoNum type="arabicPeriod" startAt="9"/>
            </a:pPr>
            <a:r>
              <a:rPr lang="en-US" sz="1200">
                <a:latin typeface="Times New Roman"/>
                <a:ea typeface="Times New Roman"/>
                <a:cs typeface="Times New Roman"/>
                <a:sym typeface="Times New Roman"/>
              </a:rPr>
              <a:t>Saw milling Helical</a:t>
            </a:r>
            <a:endParaRPr sz="1200">
              <a:latin typeface="Times New Roman"/>
              <a:ea typeface="Times New Roman"/>
              <a:cs typeface="Times New Roman"/>
              <a:sym typeface="Times New Roman"/>
            </a:endParaRPr>
          </a:p>
          <a:p>
            <a:pPr indent="0" lvl="0" marL="437515" rtl="0" algn="l">
              <a:lnSpc>
                <a:spcPct val="110833"/>
              </a:lnSpc>
              <a:spcBef>
                <a:spcPts val="0"/>
              </a:spcBef>
              <a:spcAft>
                <a:spcPts val="0"/>
              </a:spcAft>
              <a:buNone/>
            </a:pPr>
            <a:r>
              <a:rPr lang="en-US" sz="1200">
                <a:latin typeface="Times New Roman"/>
                <a:ea typeface="Times New Roman"/>
                <a:cs typeface="Times New Roman"/>
                <a:sym typeface="Times New Roman"/>
              </a:rPr>
              <a:t>milling</a:t>
            </a:r>
            <a:endParaRPr sz="1200">
              <a:latin typeface="Times New Roman"/>
              <a:ea typeface="Times New Roman"/>
              <a:cs typeface="Times New Roman"/>
              <a:sym typeface="Times New Roman"/>
            </a:endParaRPr>
          </a:p>
          <a:p>
            <a:pPr indent="184150" lvl="0" marL="12700" marR="5080" rtl="0" algn="l">
              <a:lnSpc>
                <a:spcPct val="174166"/>
              </a:lnSpc>
              <a:spcBef>
                <a:spcPts val="125"/>
              </a:spcBef>
              <a:spcAft>
                <a:spcPts val="0"/>
              </a:spcAft>
              <a:buNone/>
            </a:pPr>
            <a:r>
              <a:rPr lang="en-US" sz="1200">
                <a:latin typeface="Times New Roman"/>
                <a:ea typeface="Times New Roman"/>
                <a:cs typeface="Times New Roman"/>
                <a:sym typeface="Times New Roman"/>
              </a:rPr>
              <a:t>13. Cam milling Thread</a:t>
            </a:r>
            <a:endParaRPr sz="1200">
              <a:latin typeface="Times New Roman"/>
              <a:ea typeface="Times New Roman"/>
              <a:cs typeface="Times New Roman"/>
              <a:sym typeface="Times New Roman"/>
            </a:endParaRPr>
          </a:p>
          <a:p>
            <a:pPr indent="0" lvl="0" marL="437515" rtl="0" algn="l">
              <a:lnSpc>
                <a:spcPct val="110000"/>
              </a:lnSpc>
              <a:spcBef>
                <a:spcPts val="0"/>
              </a:spcBef>
              <a:spcAft>
                <a:spcPts val="0"/>
              </a:spcAft>
              <a:buNone/>
            </a:pPr>
            <a:r>
              <a:rPr lang="en-US" sz="1200">
                <a:latin typeface="Times New Roman"/>
                <a:ea typeface="Times New Roman"/>
                <a:cs typeface="Times New Roman"/>
                <a:sym typeface="Times New Roman"/>
              </a:rPr>
              <a:t>milling</a:t>
            </a:r>
            <a:endParaRPr sz="1200">
              <a:latin typeface="Times New Roman"/>
              <a:ea typeface="Times New Roman"/>
              <a:cs typeface="Times New Roman"/>
              <a:sym typeface="Times New Roman"/>
            </a:endParaRPr>
          </a:p>
          <a:p>
            <a:pPr indent="0" lvl="0" marL="196850" rtl="0" algn="l">
              <a:lnSpc>
                <a:spcPct val="100000"/>
              </a:lnSpc>
              <a:spcBef>
                <a:spcPts val="520"/>
              </a:spcBef>
              <a:spcAft>
                <a:spcPts val="0"/>
              </a:spcAft>
              <a:buNone/>
            </a:pPr>
            <a:r>
              <a:rPr lang="en-US" sz="1200">
                <a:latin typeface="Times New Roman"/>
                <a:ea typeface="Times New Roman"/>
                <a:cs typeface="Times New Roman"/>
                <a:sym typeface="Times New Roman"/>
              </a:rPr>
              <a:t>15. Gear cutting</a:t>
            </a:r>
            <a:endParaRPr sz="1200">
              <a:latin typeface="Times New Roman"/>
              <a:ea typeface="Times New Roman"/>
              <a:cs typeface="Times New Roman"/>
              <a:sym typeface="Times New Roman"/>
            </a:endParaRPr>
          </a:p>
        </p:txBody>
      </p:sp>
      <p:sp>
        <p:nvSpPr>
          <p:cNvPr id="907" name="Google Shape;907;p83"/>
          <p:cNvSpPr txBox="1"/>
          <p:nvPr/>
        </p:nvSpPr>
        <p:spPr>
          <a:xfrm>
            <a:off x="4333756" y="2196192"/>
            <a:ext cx="305194"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12.</a:t>
            </a:r>
            <a:endParaRPr sz="1200">
              <a:latin typeface="Times New Roman"/>
              <a:ea typeface="Times New Roman"/>
              <a:cs typeface="Times New Roman"/>
              <a:sym typeface="Times New Roman"/>
            </a:endParaRPr>
          </a:p>
        </p:txBody>
      </p:sp>
      <p:sp>
        <p:nvSpPr>
          <p:cNvPr id="908" name="Google Shape;908;p83"/>
          <p:cNvSpPr txBox="1"/>
          <p:nvPr/>
        </p:nvSpPr>
        <p:spPr>
          <a:xfrm>
            <a:off x="4333756" y="2702901"/>
            <a:ext cx="305194"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14.</a:t>
            </a:r>
            <a:endParaRPr sz="1200">
              <a:latin typeface="Times New Roman"/>
              <a:ea typeface="Times New Roman"/>
              <a:cs typeface="Times New Roman"/>
              <a:sym typeface="Times New Roman"/>
            </a:endParaRPr>
          </a:p>
        </p:txBody>
      </p:sp>
      <p:sp>
        <p:nvSpPr>
          <p:cNvPr id="909" name="Google Shape;909;p83"/>
          <p:cNvSpPr txBox="1"/>
          <p:nvPr/>
        </p:nvSpPr>
        <p:spPr>
          <a:xfrm>
            <a:off x="556524" y="3320842"/>
            <a:ext cx="8861836" cy="4017959"/>
          </a:xfrm>
          <a:prstGeom prst="rect">
            <a:avLst/>
          </a:prstGeom>
          <a:noFill/>
          <a:ln>
            <a:noFill/>
          </a:ln>
        </p:spPr>
        <p:txBody>
          <a:bodyPr anchorCtr="0" anchor="t" bIns="0" lIns="0" spcFirstLastPara="1" rIns="0" wrap="square" tIns="107300">
            <a:spAutoFit/>
          </a:bodyPr>
          <a:lstStyle/>
          <a:p>
            <a:pPr indent="0" lvl="0" marL="317500" rtl="0" algn="l">
              <a:lnSpc>
                <a:spcPct val="100000"/>
              </a:lnSpc>
              <a:spcBef>
                <a:spcPts val="0"/>
              </a:spcBef>
              <a:spcAft>
                <a:spcPts val="0"/>
              </a:spcAft>
              <a:buNone/>
            </a:pPr>
            <a:r>
              <a:rPr lang="en-US" sz="1200">
                <a:latin typeface="Times New Roman"/>
                <a:ea typeface="Times New Roman"/>
                <a:cs typeface="Times New Roman"/>
                <a:sym typeface="Times New Roman"/>
              </a:rPr>
              <a:t>8. Profile milling</a:t>
            </a:r>
            <a:endParaRPr sz="1200">
              <a:latin typeface="Times New Roman"/>
              <a:ea typeface="Times New Roman"/>
              <a:cs typeface="Times New Roman"/>
              <a:sym typeface="Times New Roman"/>
            </a:endParaRPr>
          </a:p>
          <a:p>
            <a:pPr indent="0" lvl="0" marL="12700" rtl="0" algn="l">
              <a:lnSpc>
                <a:spcPct val="100000"/>
              </a:lnSpc>
              <a:spcBef>
                <a:spcPts val="740"/>
              </a:spcBef>
              <a:spcAft>
                <a:spcPts val="0"/>
              </a:spcAft>
              <a:buNone/>
            </a:pPr>
            <a:r>
              <a:rPr b="1" lang="en-US" sz="1200">
                <a:latin typeface="Times New Roman"/>
                <a:ea typeface="Times New Roman"/>
                <a:cs typeface="Times New Roman"/>
                <a:sym typeface="Times New Roman"/>
              </a:rPr>
              <a:t>INDEXING</a:t>
            </a:r>
            <a:endParaRPr sz="1200">
              <a:latin typeface="Times New Roman"/>
              <a:ea typeface="Times New Roman"/>
              <a:cs typeface="Times New Roman"/>
              <a:sym typeface="Times New Roman"/>
            </a:endParaRPr>
          </a:p>
          <a:p>
            <a:pPr indent="0" lvl="0" marL="30480" rtl="0" algn="l">
              <a:lnSpc>
                <a:spcPct val="100000"/>
              </a:lnSpc>
              <a:spcBef>
                <a:spcPts val="580"/>
              </a:spcBef>
              <a:spcAft>
                <a:spcPts val="0"/>
              </a:spcAft>
              <a:buNone/>
            </a:pPr>
            <a:r>
              <a:rPr lang="en-US" sz="1200">
                <a:latin typeface="Times New Roman"/>
                <a:ea typeface="Times New Roman"/>
                <a:cs typeface="Times New Roman"/>
                <a:sym typeface="Times New Roman"/>
              </a:rPr>
              <a:t>The different methods of indexing are</a:t>
            </a:r>
            <a:endParaRPr sz="1200">
              <a:latin typeface="Times New Roman"/>
              <a:ea typeface="Times New Roman"/>
              <a:cs typeface="Times New Roman"/>
              <a:sym typeface="Times New Roman"/>
            </a:endParaRPr>
          </a:p>
          <a:p>
            <a:pPr indent="-152400" lvl="0" marL="182880" rtl="0" algn="l">
              <a:lnSpc>
                <a:spcPct val="100000"/>
              </a:lnSpc>
              <a:spcBef>
                <a:spcPts val="670"/>
              </a:spcBef>
              <a:spcAft>
                <a:spcPts val="0"/>
              </a:spcAft>
              <a:buSzPts val="1200"/>
              <a:buFont typeface="Times New Roman"/>
              <a:buAutoNum type="arabicPeriod"/>
            </a:pPr>
            <a:r>
              <a:rPr lang="en-US" sz="1200">
                <a:latin typeface="Times New Roman"/>
                <a:ea typeface="Times New Roman"/>
                <a:cs typeface="Times New Roman"/>
                <a:sym typeface="Times New Roman"/>
              </a:rPr>
              <a:t>Direct indexing</a:t>
            </a:r>
            <a:endParaRPr sz="1200">
              <a:latin typeface="Times New Roman"/>
              <a:ea typeface="Times New Roman"/>
              <a:cs typeface="Times New Roman"/>
              <a:sym typeface="Times New Roman"/>
            </a:endParaRPr>
          </a:p>
          <a:p>
            <a:pPr indent="-152400" lvl="0" marL="182880" rtl="0" algn="l">
              <a:lnSpc>
                <a:spcPct val="100000"/>
              </a:lnSpc>
              <a:spcBef>
                <a:spcPts val="650"/>
              </a:spcBef>
              <a:spcAft>
                <a:spcPts val="0"/>
              </a:spcAft>
              <a:buSzPts val="1200"/>
              <a:buFont typeface="Times New Roman"/>
              <a:buAutoNum type="arabicPeriod"/>
            </a:pPr>
            <a:r>
              <a:rPr lang="en-US" sz="1200">
                <a:latin typeface="Times New Roman"/>
                <a:ea typeface="Times New Roman"/>
                <a:cs typeface="Times New Roman"/>
                <a:sym typeface="Times New Roman"/>
              </a:rPr>
              <a:t>Plain or simple indexing</a:t>
            </a:r>
            <a:endParaRPr sz="1200">
              <a:latin typeface="Times New Roman"/>
              <a:ea typeface="Times New Roman"/>
              <a:cs typeface="Times New Roman"/>
              <a:sym typeface="Times New Roman"/>
            </a:endParaRPr>
          </a:p>
          <a:p>
            <a:pPr indent="-152400" lvl="0" marL="182880" rtl="0" algn="l">
              <a:lnSpc>
                <a:spcPct val="100000"/>
              </a:lnSpc>
              <a:spcBef>
                <a:spcPts val="600"/>
              </a:spcBef>
              <a:spcAft>
                <a:spcPts val="0"/>
              </a:spcAft>
              <a:buSzPts val="1200"/>
              <a:buFont typeface="Times New Roman"/>
              <a:buAutoNum type="arabicPeriod"/>
            </a:pPr>
            <a:r>
              <a:rPr lang="en-US" sz="1200">
                <a:latin typeface="Times New Roman"/>
                <a:ea typeface="Times New Roman"/>
                <a:cs typeface="Times New Roman"/>
                <a:sym typeface="Times New Roman"/>
              </a:rPr>
              <a:t>Compound indexing</a:t>
            </a:r>
            <a:endParaRPr sz="1200">
              <a:latin typeface="Times New Roman"/>
              <a:ea typeface="Times New Roman"/>
              <a:cs typeface="Times New Roman"/>
              <a:sym typeface="Times New Roman"/>
            </a:endParaRPr>
          </a:p>
          <a:p>
            <a:pPr indent="-152400" lvl="0" marL="182880" rtl="0" algn="l">
              <a:lnSpc>
                <a:spcPct val="100000"/>
              </a:lnSpc>
              <a:spcBef>
                <a:spcPts val="645"/>
              </a:spcBef>
              <a:spcAft>
                <a:spcPts val="0"/>
              </a:spcAft>
              <a:buSzPts val="1200"/>
              <a:buFont typeface="Times New Roman"/>
              <a:buAutoNum type="arabicPeriod"/>
            </a:pPr>
            <a:r>
              <a:rPr lang="en-US" sz="1200">
                <a:latin typeface="Times New Roman"/>
                <a:ea typeface="Times New Roman"/>
                <a:cs typeface="Times New Roman"/>
                <a:sym typeface="Times New Roman"/>
              </a:rPr>
              <a:t>Differential indexing</a:t>
            </a:r>
            <a:endParaRPr sz="1200">
              <a:latin typeface="Times New Roman"/>
              <a:ea typeface="Times New Roman"/>
              <a:cs typeface="Times New Roman"/>
              <a:sym typeface="Times New Roman"/>
            </a:endParaRPr>
          </a:p>
          <a:p>
            <a:pPr indent="-152400" lvl="0" marL="182880" rtl="0" algn="l">
              <a:lnSpc>
                <a:spcPct val="100000"/>
              </a:lnSpc>
              <a:spcBef>
                <a:spcPts val="575"/>
              </a:spcBef>
              <a:spcAft>
                <a:spcPts val="0"/>
              </a:spcAft>
              <a:buSzPts val="1200"/>
              <a:buFont typeface="Times New Roman"/>
              <a:buAutoNum type="arabicPeriod"/>
            </a:pPr>
            <a:r>
              <a:rPr lang="en-US" sz="1200">
                <a:latin typeface="Times New Roman"/>
                <a:ea typeface="Times New Roman"/>
                <a:cs typeface="Times New Roman"/>
                <a:sym typeface="Times New Roman"/>
              </a:rPr>
              <a:t>Angular indexing</a:t>
            </a:r>
            <a:endParaRPr sz="1200">
              <a:latin typeface="Times New Roman"/>
              <a:ea typeface="Times New Roman"/>
              <a:cs typeface="Times New Roman"/>
              <a:sym typeface="Times New Roman"/>
            </a:endParaRPr>
          </a:p>
          <a:p>
            <a:pPr indent="0" lvl="0" marL="12700" rtl="0" algn="just">
              <a:lnSpc>
                <a:spcPct val="100000"/>
              </a:lnSpc>
              <a:spcBef>
                <a:spcPts val="720"/>
              </a:spcBef>
              <a:spcAft>
                <a:spcPts val="0"/>
              </a:spcAft>
              <a:buNone/>
            </a:pPr>
            <a:r>
              <a:rPr b="1" lang="en-US" sz="1200">
                <a:latin typeface="Times New Roman"/>
                <a:ea typeface="Times New Roman"/>
                <a:cs typeface="Times New Roman"/>
                <a:sym typeface="Times New Roman"/>
              </a:rPr>
              <a:t>Direct Indexing:</a:t>
            </a:r>
            <a:endParaRPr sz="1200">
              <a:latin typeface="Times New Roman"/>
              <a:ea typeface="Times New Roman"/>
              <a:cs typeface="Times New Roman"/>
              <a:sym typeface="Times New Roman"/>
            </a:endParaRPr>
          </a:p>
          <a:p>
            <a:pPr indent="-6350" lvl="0" marL="36830" marR="10795" rtl="0" algn="just">
              <a:lnSpc>
                <a:spcPct val="140600"/>
              </a:lnSpc>
              <a:spcBef>
                <a:spcPts val="15"/>
              </a:spcBef>
              <a:spcAft>
                <a:spcPts val="0"/>
              </a:spcAft>
              <a:buNone/>
            </a:pPr>
            <a:r>
              <a:rPr lang="en-US" sz="1200">
                <a:latin typeface="Times New Roman"/>
                <a:ea typeface="Times New Roman"/>
                <a:cs typeface="Times New Roman"/>
                <a:sym typeface="Times New Roman"/>
              </a:rPr>
              <a:t>This consists of a index plate with an indexing arm connected directly to the work spindle without any gearing. Hence, rotation of the indexing arm is equal to the rotation of the work piece. The required number of divisions on the work is obtained directly by rotating the index arm through the index plate. Since, the method is very quick and direct it is termed as rapid or direct indexing.</a:t>
            </a:r>
            <a:endParaRPr sz="1200">
              <a:latin typeface="Times New Roman"/>
              <a:ea typeface="Times New Roman"/>
              <a:cs typeface="Times New Roman"/>
              <a:sym typeface="Times New Roman"/>
            </a:endParaRPr>
          </a:p>
          <a:p>
            <a:pPr indent="179705" lvl="0" marL="30480" marR="5080" rtl="0" algn="just">
              <a:lnSpc>
                <a:spcPct val="141700"/>
              </a:lnSpc>
              <a:spcBef>
                <a:spcPts val="120"/>
              </a:spcBef>
              <a:spcAft>
                <a:spcPts val="0"/>
              </a:spcAft>
              <a:buNone/>
            </a:pPr>
            <a:r>
              <a:rPr lang="en-US" sz="1200">
                <a:latin typeface="Times New Roman"/>
                <a:ea typeface="Times New Roman"/>
                <a:cs typeface="Times New Roman"/>
                <a:sym typeface="Times New Roman"/>
              </a:rPr>
              <a:t>When a rapid index plate with 24 holes is used, it is possible to index _he work piece into equal parts of 2, 3,4,6,8, 12 and 24. Generally the index plate is provided with different number of holes on concentric circles to make' it convenient </a:t>
            </a:r>
            <a:r>
              <a:rPr i="1" lang="en-US" sz="1200">
                <a:latin typeface="Times New Roman"/>
                <a:ea typeface="Times New Roman"/>
                <a:cs typeface="Times New Roman"/>
                <a:sym typeface="Times New Roman"/>
              </a:rPr>
              <a:t>to </a:t>
            </a:r>
            <a:r>
              <a:rPr lang="en-US" sz="1200">
                <a:latin typeface="Times New Roman"/>
                <a:ea typeface="Times New Roman"/>
                <a:cs typeface="Times New Roman"/>
                <a:sym typeface="Times New Roman"/>
              </a:rPr>
              <a:t>obtain all possible divisions. To determine the number of holes to be moved in a direct indexing, the expression is</a:t>
            </a:r>
            <a:endParaRPr sz="1200">
              <a:latin typeface="Times New Roman"/>
              <a:ea typeface="Times New Roman"/>
              <a:cs typeface="Times New Roman"/>
              <a:sym typeface="Times New Roman"/>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13" name="Shape 913"/>
        <p:cNvGrpSpPr/>
        <p:nvPr/>
      </p:nvGrpSpPr>
      <p:grpSpPr>
        <a:xfrm>
          <a:off x="0" y="0"/>
          <a:ext cx="0" cy="0"/>
          <a:chOff x="0" y="0"/>
          <a:chExt cx="0" cy="0"/>
        </a:xfrm>
      </p:grpSpPr>
      <p:grpSp>
        <p:nvGrpSpPr>
          <p:cNvPr id="914" name="Google Shape;914;p84"/>
          <p:cNvGrpSpPr/>
          <p:nvPr/>
        </p:nvGrpSpPr>
        <p:grpSpPr>
          <a:xfrm>
            <a:off x="1292587" y="2660765"/>
            <a:ext cx="6839941" cy="1125542"/>
            <a:chOff x="914400" y="3761232"/>
            <a:chExt cx="4838700" cy="1591056"/>
          </a:xfrm>
        </p:grpSpPr>
        <p:pic>
          <p:nvPicPr>
            <p:cNvPr id="915" name="Google Shape;915;p84"/>
            <p:cNvPicPr preferRelativeResize="0"/>
            <p:nvPr/>
          </p:nvPicPr>
          <p:blipFill rotWithShape="1">
            <a:blip r:embed="rId3">
              <a:alphaModFix/>
            </a:blip>
            <a:srcRect b="0" l="0" r="0" t="0"/>
            <a:stretch/>
          </p:blipFill>
          <p:spPr>
            <a:xfrm>
              <a:off x="914400" y="4085844"/>
              <a:ext cx="3028188" cy="1266443"/>
            </a:xfrm>
            <a:prstGeom prst="rect">
              <a:avLst/>
            </a:prstGeom>
            <a:noFill/>
            <a:ln>
              <a:noFill/>
            </a:ln>
          </p:spPr>
        </p:pic>
        <p:pic>
          <p:nvPicPr>
            <p:cNvPr id="916" name="Google Shape;916;p84"/>
            <p:cNvPicPr preferRelativeResize="0"/>
            <p:nvPr/>
          </p:nvPicPr>
          <p:blipFill rotWithShape="1">
            <a:blip r:embed="rId4">
              <a:alphaModFix/>
            </a:blip>
            <a:srcRect b="0" l="0" r="0" t="0"/>
            <a:stretch/>
          </p:blipFill>
          <p:spPr>
            <a:xfrm>
              <a:off x="3962400" y="3761232"/>
              <a:ext cx="1790700" cy="1591056"/>
            </a:xfrm>
            <a:prstGeom prst="rect">
              <a:avLst/>
            </a:prstGeom>
            <a:noFill/>
            <a:ln>
              <a:noFill/>
            </a:ln>
          </p:spPr>
        </p:pic>
      </p:grpSp>
      <p:pic>
        <p:nvPicPr>
          <p:cNvPr id="917" name="Google Shape;917;p84"/>
          <p:cNvPicPr preferRelativeResize="0"/>
          <p:nvPr/>
        </p:nvPicPr>
        <p:blipFill rotWithShape="1">
          <a:blip r:embed="rId5">
            <a:alphaModFix/>
          </a:blip>
          <a:srcRect b="0" l="0" r="0" t="0"/>
          <a:stretch/>
        </p:blipFill>
        <p:spPr>
          <a:xfrm>
            <a:off x="1607115" y="4491388"/>
            <a:ext cx="5523656" cy="1886685"/>
          </a:xfrm>
          <a:prstGeom prst="rect">
            <a:avLst/>
          </a:prstGeom>
          <a:noFill/>
          <a:ln>
            <a:noFill/>
          </a:ln>
        </p:spPr>
      </p:pic>
      <p:sp>
        <p:nvSpPr>
          <p:cNvPr id="918" name="Google Shape;918;p84"/>
          <p:cNvSpPr txBox="1"/>
          <p:nvPr/>
        </p:nvSpPr>
        <p:spPr>
          <a:xfrm>
            <a:off x="1396963" y="458276"/>
            <a:ext cx="7829129" cy="2392193"/>
          </a:xfrm>
          <a:prstGeom prst="rect">
            <a:avLst/>
          </a:prstGeom>
          <a:noFill/>
          <a:ln>
            <a:noFill/>
          </a:ln>
        </p:spPr>
        <p:txBody>
          <a:bodyPr anchorCtr="0" anchor="t" bIns="0" lIns="0" spcFirstLastPara="1" rIns="0" wrap="square" tIns="12700">
            <a:spAutoFit/>
          </a:bodyPr>
          <a:lstStyle/>
          <a:p>
            <a:pPr indent="0" lvl="0" marL="30480" marR="2383790" rtl="0" algn="l">
              <a:lnSpc>
                <a:spcPct val="138300"/>
              </a:lnSpc>
              <a:spcBef>
                <a:spcPts val="0"/>
              </a:spcBef>
              <a:spcAft>
                <a:spcPts val="0"/>
              </a:spcAft>
              <a:buNone/>
            </a:pPr>
            <a:r>
              <a:rPr lang="en-US" sz="1200">
                <a:latin typeface="Times New Roman"/>
                <a:ea typeface="Times New Roman"/>
                <a:cs typeface="Times New Roman"/>
                <a:sym typeface="Times New Roman"/>
              </a:rPr>
              <a:t>n = number of holes to be moved on the index plate N = number of divisions required on the work</a:t>
            </a:r>
            <a:endParaRPr sz="1200">
              <a:latin typeface="Times New Roman"/>
              <a:ea typeface="Times New Roman"/>
              <a:cs typeface="Times New Roman"/>
              <a:sym typeface="Times New Roman"/>
            </a:endParaRPr>
          </a:p>
          <a:p>
            <a:pPr indent="0" lvl="0" marL="30480" rtl="0" algn="l">
              <a:lnSpc>
                <a:spcPct val="100000"/>
              </a:lnSpc>
              <a:spcBef>
                <a:spcPts val="645"/>
              </a:spcBef>
              <a:spcAft>
                <a:spcPts val="0"/>
              </a:spcAft>
              <a:buNone/>
            </a:pPr>
            <a:r>
              <a:rPr lang="en-US" sz="1200">
                <a:latin typeface="Times New Roman"/>
                <a:ea typeface="Times New Roman"/>
                <a:cs typeface="Times New Roman"/>
                <a:sym typeface="Times New Roman"/>
              </a:rPr>
              <a:t>T = total number of holes available in one indexing circle.</a:t>
            </a:r>
            <a:endParaRPr sz="1200">
              <a:latin typeface="Times New Roman"/>
              <a:ea typeface="Times New Roman"/>
              <a:cs typeface="Times New Roman"/>
              <a:sym typeface="Times New Roman"/>
            </a:endParaRPr>
          </a:p>
          <a:p>
            <a:pPr indent="0" lvl="0" marL="12700" rtl="0" algn="just">
              <a:lnSpc>
                <a:spcPct val="100000"/>
              </a:lnSpc>
              <a:spcBef>
                <a:spcPts val="720"/>
              </a:spcBef>
              <a:spcAft>
                <a:spcPts val="0"/>
              </a:spcAft>
              <a:buNone/>
            </a:pPr>
            <a:r>
              <a:rPr b="1" lang="en-US" sz="1200">
                <a:latin typeface="Times New Roman"/>
                <a:ea typeface="Times New Roman"/>
                <a:cs typeface="Times New Roman"/>
                <a:sym typeface="Times New Roman"/>
              </a:rPr>
              <a:t>Simple Indexing</a:t>
            </a:r>
            <a:endParaRPr sz="1200">
              <a:latin typeface="Times New Roman"/>
              <a:ea typeface="Times New Roman"/>
              <a:cs typeface="Times New Roman"/>
              <a:sym typeface="Times New Roman"/>
            </a:endParaRPr>
          </a:p>
          <a:p>
            <a:pPr indent="30480" lvl="0" marL="36830" marR="5080" rtl="0" algn="just">
              <a:lnSpc>
                <a:spcPct val="170833"/>
              </a:lnSpc>
              <a:spcBef>
                <a:spcPts val="140"/>
              </a:spcBef>
              <a:spcAft>
                <a:spcPts val="0"/>
              </a:spcAft>
              <a:buNone/>
            </a:pPr>
            <a:r>
              <a:rPr lang="en-US" sz="1200">
                <a:latin typeface="Times New Roman"/>
                <a:ea typeface="Times New Roman"/>
                <a:cs typeface="Times New Roman"/>
                <a:sym typeface="Times New Roman"/>
              </a:rPr>
              <a:t>Simple or plain indexing incorporates a worm gear arrangement between the index crank and the spindle. This is suitable for divisions beyond the range of direct indexing. In this, method the crank arm is mounted on a single threaded worm, which meshes with a worm gear with 40 teeth. Thus 40 turns other crank </a:t>
            </a:r>
            <a:r>
              <a:rPr i="1" lang="en-US" sz="1200">
                <a:latin typeface="Times New Roman"/>
                <a:ea typeface="Times New Roman"/>
                <a:cs typeface="Times New Roman"/>
                <a:sym typeface="Times New Roman"/>
              </a:rPr>
              <a:t>(worm) </a:t>
            </a:r>
            <a:r>
              <a:rPr lang="en-US" sz="1200">
                <a:latin typeface="Times New Roman"/>
                <a:ea typeface="Times New Roman"/>
                <a:cs typeface="Times New Roman"/>
                <a:sym typeface="Times New Roman"/>
              </a:rPr>
              <a:t>are required to rotate the spindle</a:t>
            </a:r>
            <a:endParaRPr sz="1200">
              <a:latin typeface="Times New Roman"/>
              <a:ea typeface="Times New Roman"/>
              <a:cs typeface="Times New Roman"/>
              <a:sym typeface="Times New Roman"/>
            </a:endParaRPr>
          </a:p>
          <a:p>
            <a:pPr indent="0" lvl="0" marL="36830" marR="6350" rtl="0" algn="just">
              <a:lnSpc>
                <a:spcPct val="169916"/>
              </a:lnSpc>
              <a:spcBef>
                <a:spcPts val="0"/>
              </a:spcBef>
              <a:spcAft>
                <a:spcPts val="0"/>
              </a:spcAft>
              <a:buNone/>
            </a:pPr>
            <a:r>
              <a:rPr lang="en-US" sz="1200">
                <a:latin typeface="Times New Roman"/>
                <a:ea typeface="Times New Roman"/>
                <a:cs typeface="Times New Roman"/>
                <a:sym typeface="Times New Roman"/>
              </a:rPr>
              <a:t>(work) through one revolution. That is, one complete turn of the index crank will make the work to rotate through 1/40 of a revolution.</a:t>
            </a:r>
            <a:endParaRPr sz="1200">
              <a:latin typeface="Times New Roman"/>
              <a:ea typeface="Times New Roman"/>
              <a:cs typeface="Times New Roman"/>
              <a:sym typeface="Times New Roman"/>
            </a:endParaRPr>
          </a:p>
        </p:txBody>
      </p:sp>
      <p:sp>
        <p:nvSpPr>
          <p:cNvPr id="919" name="Google Shape;919;p84"/>
          <p:cNvSpPr txBox="1"/>
          <p:nvPr/>
        </p:nvSpPr>
        <p:spPr>
          <a:xfrm>
            <a:off x="4213115" y="3797178"/>
            <a:ext cx="683095"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Spindle</a:t>
            </a:r>
            <a:endParaRPr sz="1200">
              <a:latin typeface="Times New Roman"/>
              <a:ea typeface="Times New Roman"/>
              <a:cs typeface="Times New Roman"/>
              <a:sym typeface="Times New Roman"/>
            </a:endParaRPr>
          </a:p>
        </p:txBody>
      </p:sp>
      <p:sp>
        <p:nvSpPr>
          <p:cNvPr id="920" name="Google Shape;920;p84"/>
          <p:cNvSpPr txBox="1"/>
          <p:nvPr/>
        </p:nvSpPr>
        <p:spPr>
          <a:xfrm>
            <a:off x="2571531" y="4161757"/>
            <a:ext cx="1842834" cy="189796"/>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50">
                <a:latin typeface="Times New Roman"/>
                <a:ea typeface="Times New Roman"/>
                <a:cs typeface="Times New Roman"/>
                <a:sym typeface="Times New Roman"/>
              </a:rPr>
              <a:t>Figure 24: Index plate</a:t>
            </a:r>
            <a:endParaRPr sz="1150">
              <a:latin typeface="Times New Roman"/>
              <a:ea typeface="Times New Roman"/>
              <a:cs typeface="Times New Roman"/>
              <a:sym typeface="Times New Roman"/>
            </a:endParaRPr>
          </a:p>
        </p:txBody>
      </p:sp>
      <p:sp>
        <p:nvSpPr>
          <p:cNvPr id="921" name="Google Shape;921;p84"/>
          <p:cNvSpPr txBox="1"/>
          <p:nvPr/>
        </p:nvSpPr>
        <p:spPr>
          <a:xfrm>
            <a:off x="6210164" y="4161757"/>
            <a:ext cx="2386797" cy="189796"/>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50">
                <a:latin typeface="Times New Roman"/>
                <a:ea typeface="Times New Roman"/>
                <a:cs typeface="Times New Roman"/>
                <a:sym typeface="Times New Roman"/>
              </a:rPr>
              <a:t>Figure 25: Spring loaded pin</a:t>
            </a:r>
            <a:endParaRPr sz="1150">
              <a:latin typeface="Times New Roman"/>
              <a:ea typeface="Times New Roman"/>
              <a:cs typeface="Times New Roman"/>
              <a:sym typeface="Times New Roman"/>
            </a:endParaRPr>
          </a:p>
        </p:txBody>
      </p:sp>
      <p:sp>
        <p:nvSpPr>
          <p:cNvPr id="922" name="Google Shape;922;p84"/>
          <p:cNvSpPr txBox="1"/>
          <p:nvPr/>
        </p:nvSpPr>
        <p:spPr>
          <a:xfrm>
            <a:off x="3321232" y="6364327"/>
            <a:ext cx="3298790" cy="189796"/>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50">
                <a:latin typeface="Times New Roman"/>
                <a:ea typeface="Times New Roman"/>
                <a:cs typeface="Times New Roman"/>
                <a:sym typeface="Times New Roman"/>
              </a:rPr>
              <a:t>Figure 26: Simple Indexing Mechanism</a:t>
            </a:r>
            <a:endParaRPr sz="1150">
              <a:latin typeface="Times New Roman"/>
              <a:ea typeface="Times New Roman"/>
              <a:cs typeface="Times New Roman"/>
              <a:sym typeface="Times New Roman"/>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26" name="Shape 926"/>
        <p:cNvGrpSpPr/>
        <p:nvPr/>
      </p:nvGrpSpPr>
      <p:grpSpPr>
        <a:xfrm>
          <a:off x="0" y="0"/>
          <a:ext cx="0" cy="0"/>
          <a:chOff x="0" y="0"/>
          <a:chExt cx="0" cy="0"/>
        </a:xfrm>
      </p:grpSpPr>
      <p:pic>
        <p:nvPicPr>
          <p:cNvPr id="927" name="Google Shape;927;p85"/>
          <p:cNvPicPr preferRelativeResize="0"/>
          <p:nvPr/>
        </p:nvPicPr>
        <p:blipFill rotWithShape="1">
          <a:blip r:embed="rId3">
            <a:alphaModFix/>
          </a:blip>
          <a:srcRect b="0" l="0" r="0" t="0"/>
          <a:stretch/>
        </p:blipFill>
        <p:spPr>
          <a:xfrm>
            <a:off x="4670549" y="1013419"/>
            <a:ext cx="635521" cy="226402"/>
          </a:xfrm>
          <a:prstGeom prst="rect">
            <a:avLst/>
          </a:prstGeom>
          <a:noFill/>
          <a:ln>
            <a:noFill/>
          </a:ln>
        </p:spPr>
      </p:pic>
      <p:grpSp>
        <p:nvGrpSpPr>
          <p:cNvPr id="928" name="Google Shape;928;p85"/>
          <p:cNvGrpSpPr/>
          <p:nvPr/>
        </p:nvGrpSpPr>
        <p:grpSpPr>
          <a:xfrm>
            <a:off x="1309900" y="2512928"/>
            <a:ext cx="8042047" cy="3628904"/>
            <a:chOff x="914400" y="3182111"/>
            <a:chExt cx="5689092" cy="5129785"/>
          </a:xfrm>
        </p:grpSpPr>
        <p:pic>
          <p:nvPicPr>
            <p:cNvPr id="929" name="Google Shape;929;p85"/>
            <p:cNvPicPr preferRelativeResize="0"/>
            <p:nvPr/>
          </p:nvPicPr>
          <p:blipFill rotWithShape="1">
            <a:blip r:embed="rId4">
              <a:alphaModFix/>
            </a:blip>
            <a:srcRect b="0" l="0" r="0" t="0"/>
            <a:stretch/>
          </p:blipFill>
          <p:spPr>
            <a:xfrm>
              <a:off x="914400" y="3182111"/>
              <a:ext cx="5116068" cy="2935224"/>
            </a:xfrm>
            <a:prstGeom prst="rect">
              <a:avLst/>
            </a:prstGeom>
            <a:noFill/>
            <a:ln>
              <a:noFill/>
            </a:ln>
          </p:spPr>
        </p:pic>
        <p:pic>
          <p:nvPicPr>
            <p:cNvPr id="930" name="Google Shape;930;p85"/>
            <p:cNvPicPr preferRelativeResize="0"/>
            <p:nvPr/>
          </p:nvPicPr>
          <p:blipFill rotWithShape="1">
            <a:blip r:embed="rId5">
              <a:alphaModFix/>
            </a:blip>
            <a:srcRect b="0" l="0" r="0" t="0"/>
            <a:stretch/>
          </p:blipFill>
          <p:spPr>
            <a:xfrm>
              <a:off x="914400" y="6138672"/>
              <a:ext cx="5689092" cy="2173224"/>
            </a:xfrm>
            <a:prstGeom prst="rect">
              <a:avLst/>
            </a:prstGeom>
            <a:noFill/>
            <a:ln>
              <a:noFill/>
            </a:ln>
          </p:spPr>
        </p:pic>
      </p:grpSp>
      <p:sp>
        <p:nvSpPr>
          <p:cNvPr id="931" name="Google Shape;931;p85"/>
          <p:cNvSpPr txBox="1"/>
          <p:nvPr/>
        </p:nvSpPr>
        <p:spPr>
          <a:xfrm>
            <a:off x="809566" y="584200"/>
            <a:ext cx="8607906" cy="1980414"/>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The expression for using plain Indexing is</a:t>
            </a:r>
            <a:endParaRPr sz="12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00000"/>
              </a:lnSpc>
              <a:spcBef>
                <a:spcPts val="825"/>
              </a:spcBef>
              <a:spcAft>
                <a:spcPts val="0"/>
              </a:spcAft>
              <a:buNone/>
            </a:pPr>
            <a:r>
              <a:t/>
            </a:r>
            <a:endParaRPr sz="1200">
              <a:latin typeface="Times New Roman"/>
              <a:ea typeface="Times New Roman"/>
              <a:cs typeface="Times New Roman"/>
              <a:sym typeface="Times New Roman"/>
            </a:endParaRPr>
          </a:p>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Where,</a:t>
            </a:r>
            <a:endParaRPr sz="1200">
              <a:latin typeface="Times New Roman"/>
              <a:ea typeface="Times New Roman"/>
              <a:cs typeface="Times New Roman"/>
              <a:sym typeface="Times New Roman"/>
            </a:endParaRPr>
          </a:p>
          <a:p>
            <a:pPr indent="0" lvl="0" marL="12700" rtl="0" algn="l">
              <a:lnSpc>
                <a:spcPct val="100000"/>
              </a:lnSpc>
              <a:spcBef>
                <a:spcPts val="660"/>
              </a:spcBef>
              <a:spcAft>
                <a:spcPts val="0"/>
              </a:spcAft>
              <a:buNone/>
            </a:pPr>
            <a:r>
              <a:rPr lang="en-US" sz="1200">
                <a:latin typeface="Times New Roman"/>
                <a:ea typeface="Times New Roman"/>
                <a:cs typeface="Times New Roman"/>
                <a:sym typeface="Times New Roman"/>
              </a:rPr>
              <a:t>n = Number of turns of index crank</a:t>
            </a:r>
            <a:endParaRPr sz="1200">
              <a:latin typeface="Times New Roman"/>
              <a:ea typeface="Times New Roman"/>
              <a:cs typeface="Times New Roman"/>
              <a:sym typeface="Times New Roman"/>
            </a:endParaRPr>
          </a:p>
          <a:p>
            <a:pPr indent="0" lvl="0" marL="12700" rtl="0" algn="l">
              <a:lnSpc>
                <a:spcPct val="100000"/>
              </a:lnSpc>
              <a:spcBef>
                <a:spcPts val="600"/>
              </a:spcBef>
              <a:spcAft>
                <a:spcPts val="0"/>
              </a:spcAft>
              <a:buNone/>
            </a:pPr>
            <a:r>
              <a:rPr lang="en-US" sz="1200">
                <a:latin typeface="Times New Roman"/>
                <a:ea typeface="Times New Roman"/>
                <a:cs typeface="Times New Roman"/>
                <a:sym typeface="Times New Roman"/>
              </a:rPr>
              <a:t>N = Number of divisions required (No of teeth)</a:t>
            </a:r>
            <a:endParaRPr sz="1200">
              <a:latin typeface="Times New Roman"/>
              <a:ea typeface="Times New Roman"/>
              <a:cs typeface="Times New Roman"/>
              <a:sym typeface="Times New Roman"/>
            </a:endParaRPr>
          </a:p>
          <a:p>
            <a:pPr indent="-6350" lvl="0" marL="18415" marR="5080" rtl="0" algn="l">
              <a:lnSpc>
                <a:spcPct val="139200"/>
              </a:lnSpc>
              <a:spcBef>
                <a:spcPts val="625"/>
              </a:spcBef>
              <a:spcAft>
                <a:spcPts val="0"/>
              </a:spcAft>
              <a:buNone/>
            </a:pPr>
            <a:r>
              <a:rPr lang="en-US" sz="1200">
                <a:latin typeface="Times New Roman"/>
                <a:ea typeface="Times New Roman"/>
                <a:cs typeface="Times New Roman"/>
                <a:sym typeface="Times New Roman"/>
              </a:rPr>
              <a:t>Here, the constant 40 represents the gear ratio 40: 1. For a dividing head with another gear ratio, another constant corresponding to the other Gear ratio should be used.</a:t>
            </a:r>
            <a:endParaRPr sz="1200">
              <a:latin typeface="Times New Roman"/>
              <a:ea typeface="Times New Roman"/>
              <a:cs typeface="Times New Roman"/>
              <a:sym typeface="Times New Roman"/>
            </a:endParaRPr>
          </a:p>
        </p:txBody>
      </p:sp>
      <p:sp>
        <p:nvSpPr>
          <p:cNvPr id="932" name="Google Shape;932;p85"/>
          <p:cNvSpPr txBox="1"/>
          <p:nvPr/>
        </p:nvSpPr>
        <p:spPr>
          <a:xfrm>
            <a:off x="1589163" y="6454777"/>
            <a:ext cx="6456653" cy="1070806"/>
          </a:xfrm>
          <a:prstGeom prst="rect">
            <a:avLst/>
          </a:prstGeom>
          <a:noFill/>
          <a:ln>
            <a:noFill/>
          </a:ln>
        </p:spPr>
        <p:txBody>
          <a:bodyPr anchorCtr="0" anchor="t" bIns="0" lIns="0" spcFirstLastPara="1" rIns="0" wrap="square" tIns="95250">
            <a:spAutoFit/>
          </a:bodyPr>
          <a:lstStyle/>
          <a:p>
            <a:pPr indent="0" lvl="0" marL="2018029" rtl="0" algn="l">
              <a:lnSpc>
                <a:spcPct val="100000"/>
              </a:lnSpc>
              <a:spcBef>
                <a:spcPts val="0"/>
              </a:spcBef>
              <a:spcAft>
                <a:spcPts val="0"/>
              </a:spcAft>
              <a:buNone/>
            </a:pPr>
            <a:r>
              <a:rPr lang="en-US" sz="1150">
                <a:latin typeface="Times New Roman"/>
                <a:ea typeface="Times New Roman"/>
                <a:cs typeface="Times New Roman"/>
                <a:sym typeface="Times New Roman"/>
              </a:rPr>
              <a:t>Figure 27: Indexing Head</a:t>
            </a:r>
            <a:endParaRPr sz="1150">
              <a:latin typeface="Times New Roman"/>
              <a:ea typeface="Times New Roman"/>
              <a:cs typeface="Times New Roman"/>
              <a:sym typeface="Times New Roman"/>
            </a:endParaRPr>
          </a:p>
          <a:p>
            <a:pPr indent="0" lvl="0" marL="12700" rtl="0" algn="l">
              <a:lnSpc>
                <a:spcPct val="100000"/>
              </a:lnSpc>
              <a:spcBef>
                <a:spcPts val="685"/>
              </a:spcBef>
              <a:spcAft>
                <a:spcPts val="0"/>
              </a:spcAft>
              <a:buNone/>
            </a:pPr>
            <a:r>
              <a:rPr b="1" lang="en-US" sz="1200">
                <a:latin typeface="Times New Roman"/>
                <a:ea typeface="Times New Roman"/>
                <a:cs typeface="Times New Roman"/>
                <a:sym typeface="Times New Roman"/>
              </a:rPr>
              <a:t>Index plates</a:t>
            </a:r>
            <a:endParaRPr sz="1200">
              <a:latin typeface="Times New Roman"/>
              <a:ea typeface="Times New Roman"/>
              <a:cs typeface="Times New Roman"/>
              <a:sym typeface="Times New Roman"/>
            </a:endParaRPr>
          </a:p>
          <a:p>
            <a:pPr indent="0" lvl="0" marL="12700" rtl="0" algn="l">
              <a:lnSpc>
                <a:spcPct val="100000"/>
              </a:lnSpc>
              <a:spcBef>
                <a:spcPts val="645"/>
              </a:spcBef>
              <a:spcAft>
                <a:spcPts val="0"/>
              </a:spcAft>
              <a:buNone/>
            </a:pPr>
            <a:r>
              <a:rPr b="1" lang="en-US" sz="1200">
                <a:latin typeface="Times New Roman"/>
                <a:ea typeface="Times New Roman"/>
                <a:cs typeface="Times New Roman"/>
                <a:sym typeface="Times New Roman"/>
              </a:rPr>
              <a:t>1. Brown and Sharpe type, 3 plates of 6 circles, each drilled as follows:</a:t>
            </a:r>
            <a:endParaRPr sz="1200">
              <a:latin typeface="Times New Roman"/>
              <a:ea typeface="Times New Roman"/>
              <a:cs typeface="Times New Roman"/>
              <a:sym typeface="Times New Roman"/>
            </a:endParaRPr>
          </a:p>
          <a:p>
            <a:pPr indent="0" lvl="0" marL="30480" rtl="0" algn="l">
              <a:lnSpc>
                <a:spcPct val="100000"/>
              </a:lnSpc>
              <a:spcBef>
                <a:spcPts val="625"/>
              </a:spcBef>
              <a:spcAft>
                <a:spcPts val="0"/>
              </a:spcAft>
              <a:buNone/>
            </a:pPr>
            <a:r>
              <a:rPr lang="en-US" sz="1200">
                <a:latin typeface="Times New Roman"/>
                <a:ea typeface="Times New Roman"/>
                <a:cs typeface="Times New Roman"/>
                <a:sym typeface="Times New Roman"/>
              </a:rPr>
              <a:t>There are 3 standard plates with 6 sets of different index holes, they are</a:t>
            </a:r>
            <a:endParaRPr sz="1200">
              <a:latin typeface="Times New Roman"/>
              <a:ea typeface="Times New Roman"/>
              <a:cs typeface="Times New Roman"/>
              <a:sym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36" name="Shape 936"/>
        <p:cNvGrpSpPr/>
        <p:nvPr/>
      </p:nvGrpSpPr>
      <p:grpSpPr>
        <a:xfrm>
          <a:off x="0" y="0"/>
          <a:ext cx="0" cy="0"/>
          <a:chOff x="0" y="0"/>
          <a:chExt cx="0" cy="0"/>
        </a:xfrm>
      </p:grpSpPr>
      <p:pic>
        <p:nvPicPr>
          <p:cNvPr id="937" name="Google Shape;937;p86"/>
          <p:cNvPicPr preferRelativeResize="0"/>
          <p:nvPr/>
        </p:nvPicPr>
        <p:blipFill rotWithShape="1">
          <a:blip r:embed="rId3">
            <a:alphaModFix/>
          </a:blip>
          <a:srcRect b="0" l="0" r="0" t="0"/>
          <a:stretch/>
        </p:blipFill>
        <p:spPr>
          <a:xfrm>
            <a:off x="1553258" y="1763781"/>
            <a:ext cx="5629217" cy="1630096"/>
          </a:xfrm>
          <a:prstGeom prst="rect">
            <a:avLst/>
          </a:prstGeom>
          <a:noFill/>
          <a:ln>
            <a:noFill/>
          </a:ln>
        </p:spPr>
      </p:pic>
      <p:pic>
        <p:nvPicPr>
          <p:cNvPr id="938" name="Google Shape;938;p86"/>
          <p:cNvPicPr preferRelativeResize="0"/>
          <p:nvPr/>
        </p:nvPicPr>
        <p:blipFill rotWithShape="1">
          <a:blip r:embed="rId4">
            <a:alphaModFix/>
          </a:blip>
          <a:srcRect b="0" l="0" r="0" t="0"/>
          <a:stretch/>
        </p:blipFill>
        <p:spPr>
          <a:xfrm>
            <a:off x="3602009" y="5511277"/>
            <a:ext cx="2804914" cy="235026"/>
          </a:xfrm>
          <a:prstGeom prst="rect">
            <a:avLst/>
          </a:prstGeom>
          <a:noFill/>
          <a:ln>
            <a:noFill/>
          </a:ln>
        </p:spPr>
      </p:pic>
      <p:sp>
        <p:nvSpPr>
          <p:cNvPr id="939" name="Google Shape;939;p86"/>
          <p:cNvSpPr txBox="1"/>
          <p:nvPr/>
        </p:nvSpPr>
        <p:spPr>
          <a:xfrm>
            <a:off x="1589163" y="508000"/>
            <a:ext cx="7306708" cy="1081706"/>
          </a:xfrm>
          <a:prstGeom prst="rect">
            <a:avLst/>
          </a:prstGeom>
          <a:noFill/>
          <a:ln>
            <a:noFill/>
          </a:ln>
        </p:spPr>
        <p:txBody>
          <a:bodyPr anchorCtr="0" anchor="t" bIns="0" lIns="0" spcFirstLastPara="1" rIns="0" wrap="square" tIns="85725">
            <a:spAutoFit/>
          </a:bodyPr>
          <a:lstStyle/>
          <a:p>
            <a:pPr indent="0" lvl="0" marL="30480" rtl="0" algn="l">
              <a:lnSpc>
                <a:spcPct val="100000"/>
              </a:lnSpc>
              <a:spcBef>
                <a:spcPts val="0"/>
              </a:spcBef>
              <a:spcAft>
                <a:spcPts val="0"/>
              </a:spcAft>
              <a:buNone/>
            </a:pPr>
            <a:r>
              <a:rPr lang="en-US" sz="1200">
                <a:latin typeface="Times New Roman"/>
                <a:ea typeface="Times New Roman"/>
                <a:cs typeface="Times New Roman"/>
                <a:sym typeface="Times New Roman"/>
              </a:rPr>
              <a:t>Plate 1: 15.16,17, 18, 19, 20</a:t>
            </a:r>
            <a:endParaRPr sz="1200">
              <a:latin typeface="Times New Roman"/>
              <a:ea typeface="Times New Roman"/>
              <a:cs typeface="Times New Roman"/>
              <a:sym typeface="Times New Roman"/>
            </a:endParaRPr>
          </a:p>
          <a:p>
            <a:pPr indent="0" lvl="0" marL="30480" rtl="0" algn="l">
              <a:lnSpc>
                <a:spcPct val="100000"/>
              </a:lnSpc>
              <a:spcBef>
                <a:spcPts val="575"/>
              </a:spcBef>
              <a:spcAft>
                <a:spcPts val="0"/>
              </a:spcAft>
              <a:buNone/>
            </a:pPr>
            <a:r>
              <a:rPr lang="en-US" sz="1200">
                <a:latin typeface="Times New Roman"/>
                <a:ea typeface="Times New Roman"/>
                <a:cs typeface="Times New Roman"/>
                <a:sym typeface="Times New Roman"/>
              </a:rPr>
              <a:t>Plate 2: 2J, 23, 27, 29, 31, 33</a:t>
            </a:r>
            <a:endParaRPr sz="1200">
              <a:latin typeface="Times New Roman"/>
              <a:ea typeface="Times New Roman"/>
              <a:cs typeface="Times New Roman"/>
              <a:sym typeface="Times New Roman"/>
            </a:endParaRPr>
          </a:p>
          <a:p>
            <a:pPr indent="0" lvl="0" marL="30480" rtl="0" algn="l">
              <a:lnSpc>
                <a:spcPct val="100000"/>
              </a:lnSpc>
              <a:spcBef>
                <a:spcPts val="685"/>
              </a:spcBef>
              <a:spcAft>
                <a:spcPts val="0"/>
              </a:spcAft>
              <a:buNone/>
            </a:pPr>
            <a:r>
              <a:rPr lang="en-US" sz="1200">
                <a:latin typeface="Times New Roman"/>
                <a:ea typeface="Times New Roman"/>
                <a:cs typeface="Times New Roman"/>
                <a:sym typeface="Times New Roman"/>
              </a:rPr>
              <a:t>Plate 3: 37,39, 41, 43. 47, 49</a:t>
            </a:r>
            <a:endParaRPr sz="1200">
              <a:latin typeface="Times New Roman"/>
              <a:ea typeface="Times New Roman"/>
              <a:cs typeface="Times New Roman"/>
              <a:sym typeface="Times New Roman"/>
            </a:endParaRPr>
          </a:p>
          <a:p>
            <a:pPr indent="0" lvl="0" marL="12700" rtl="0" algn="l">
              <a:lnSpc>
                <a:spcPct val="100000"/>
              </a:lnSpc>
              <a:spcBef>
                <a:spcPts val="720"/>
              </a:spcBef>
              <a:spcAft>
                <a:spcPts val="0"/>
              </a:spcAft>
              <a:buNone/>
            </a:pPr>
            <a:r>
              <a:rPr b="1" lang="en-US" sz="1150">
                <a:latin typeface="Times New Roman"/>
                <a:ea typeface="Times New Roman"/>
                <a:cs typeface="Times New Roman"/>
                <a:sym typeface="Times New Roman"/>
              </a:rPr>
              <a:t>2. </a:t>
            </a:r>
            <a:r>
              <a:rPr b="1" lang="en-US" sz="1200">
                <a:latin typeface="Times New Roman"/>
                <a:ea typeface="Times New Roman"/>
                <a:cs typeface="Times New Roman"/>
                <a:sym typeface="Times New Roman"/>
              </a:rPr>
              <a:t>Cincinnati type, one plate drilled on both sides with circles Divided as follows</a:t>
            </a:r>
            <a:endParaRPr sz="1200">
              <a:latin typeface="Times New Roman"/>
              <a:ea typeface="Times New Roman"/>
              <a:cs typeface="Times New Roman"/>
              <a:sym typeface="Times New Roman"/>
            </a:endParaRPr>
          </a:p>
        </p:txBody>
      </p:sp>
      <p:sp>
        <p:nvSpPr>
          <p:cNvPr id="940" name="Google Shape;940;p86"/>
          <p:cNvSpPr txBox="1"/>
          <p:nvPr/>
        </p:nvSpPr>
        <p:spPr>
          <a:xfrm>
            <a:off x="1589163" y="3559986"/>
            <a:ext cx="7799312" cy="2720617"/>
          </a:xfrm>
          <a:prstGeom prst="rect">
            <a:avLst/>
          </a:prstGeom>
          <a:noFill/>
          <a:ln>
            <a:noFill/>
          </a:ln>
        </p:spPr>
        <p:txBody>
          <a:bodyPr anchorCtr="0" anchor="t" bIns="0" lIns="0" spcFirstLastPara="1" rIns="0" wrap="square" tIns="85725">
            <a:spAutoFit/>
          </a:bodyPr>
          <a:lstStyle/>
          <a:p>
            <a:pPr indent="0" lvl="0" marL="30480" rtl="0" algn="l">
              <a:lnSpc>
                <a:spcPct val="100000"/>
              </a:lnSpc>
              <a:spcBef>
                <a:spcPts val="0"/>
              </a:spcBef>
              <a:spcAft>
                <a:spcPts val="0"/>
              </a:spcAft>
              <a:buNone/>
            </a:pPr>
            <a:r>
              <a:rPr lang="en-US" sz="1200">
                <a:latin typeface="Times New Roman"/>
                <a:ea typeface="Times New Roman"/>
                <a:cs typeface="Times New Roman"/>
                <a:sym typeface="Times New Roman"/>
              </a:rPr>
              <a:t>First side: 24, 25, 28, 30, 34, 37, 38, 39, 41, 42, 43 holes.</a:t>
            </a:r>
            <a:endParaRPr sz="1200">
              <a:latin typeface="Times New Roman"/>
              <a:ea typeface="Times New Roman"/>
              <a:cs typeface="Times New Roman"/>
              <a:sym typeface="Times New Roman"/>
            </a:endParaRPr>
          </a:p>
          <a:p>
            <a:pPr indent="0" lvl="0" marL="30480" rtl="0" algn="l">
              <a:lnSpc>
                <a:spcPct val="100000"/>
              </a:lnSpc>
              <a:spcBef>
                <a:spcPts val="575"/>
              </a:spcBef>
              <a:spcAft>
                <a:spcPts val="0"/>
              </a:spcAft>
              <a:buNone/>
            </a:pPr>
            <a:r>
              <a:rPr lang="en-US" sz="1200">
                <a:latin typeface="Times New Roman"/>
                <a:ea typeface="Times New Roman"/>
                <a:cs typeface="Times New Roman"/>
                <a:sym typeface="Times New Roman"/>
              </a:rPr>
              <a:t>Second side: 46, 47, 49, 51, 53, 54, 57, 58, 59, 62, 66 holes.</a:t>
            </a:r>
            <a:endParaRPr sz="12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00000"/>
              </a:lnSpc>
              <a:spcBef>
                <a:spcPts val="60"/>
              </a:spcBef>
              <a:spcAft>
                <a:spcPts val="0"/>
              </a:spcAft>
              <a:buNone/>
            </a:pPr>
            <a:r>
              <a:t/>
            </a:r>
            <a:endParaRPr sz="1200">
              <a:latin typeface="Times New Roman"/>
              <a:ea typeface="Times New Roman"/>
              <a:cs typeface="Times New Roman"/>
              <a:sym typeface="Times New Roman"/>
            </a:endParaRPr>
          </a:p>
          <a:p>
            <a:pPr indent="0" lvl="0" marL="21590" rtl="0" algn="l">
              <a:lnSpc>
                <a:spcPct val="100000"/>
              </a:lnSpc>
              <a:spcBef>
                <a:spcPts val="5"/>
              </a:spcBef>
              <a:spcAft>
                <a:spcPts val="0"/>
              </a:spcAft>
              <a:buNone/>
            </a:pPr>
            <a:r>
              <a:rPr b="1" lang="en-US" sz="1450">
                <a:latin typeface="Times New Roman"/>
                <a:ea typeface="Times New Roman"/>
                <a:cs typeface="Times New Roman"/>
                <a:sym typeface="Times New Roman"/>
              </a:rPr>
              <a:t>Procedure for gear cutting</a:t>
            </a:r>
            <a:endParaRPr sz="1450">
              <a:latin typeface="Times New Roman"/>
              <a:ea typeface="Times New Roman"/>
              <a:cs typeface="Times New Roman"/>
              <a:sym typeface="Times New Roman"/>
            </a:endParaRPr>
          </a:p>
          <a:p>
            <a:pPr indent="-152400" lvl="0" marL="182880" rtl="0" algn="l">
              <a:lnSpc>
                <a:spcPct val="100000"/>
              </a:lnSpc>
              <a:spcBef>
                <a:spcPts val="450"/>
              </a:spcBef>
              <a:spcAft>
                <a:spcPts val="0"/>
              </a:spcAft>
              <a:buSzPts val="1200"/>
              <a:buFont typeface="Times New Roman"/>
              <a:buAutoNum type="arabicPeriod"/>
            </a:pPr>
            <a:r>
              <a:rPr lang="en-US" sz="1200">
                <a:latin typeface="Times New Roman"/>
                <a:ea typeface="Times New Roman"/>
                <a:cs typeface="Times New Roman"/>
                <a:sym typeface="Times New Roman"/>
              </a:rPr>
              <a:t>Fix the work piece (blank) in a mandrel.</a:t>
            </a:r>
            <a:endParaRPr sz="1200">
              <a:latin typeface="Times New Roman"/>
              <a:ea typeface="Times New Roman"/>
              <a:cs typeface="Times New Roman"/>
              <a:sym typeface="Times New Roman"/>
            </a:endParaRPr>
          </a:p>
          <a:p>
            <a:pPr indent="-152400" lvl="0" marL="182880" rtl="0" algn="l">
              <a:lnSpc>
                <a:spcPct val="100000"/>
              </a:lnSpc>
              <a:spcBef>
                <a:spcPts val="650"/>
              </a:spcBef>
              <a:spcAft>
                <a:spcPts val="0"/>
              </a:spcAft>
              <a:buSzPts val="1200"/>
              <a:buFont typeface="Times New Roman"/>
              <a:buAutoNum type="arabicPeriod"/>
            </a:pPr>
            <a:r>
              <a:rPr lang="en-US" sz="1200">
                <a:latin typeface="Times New Roman"/>
                <a:ea typeface="Times New Roman"/>
                <a:cs typeface="Times New Roman"/>
                <a:sym typeface="Times New Roman"/>
              </a:rPr>
              <a:t>Select the proper cutter &amp; fix it on the arbor.</a:t>
            </a:r>
            <a:endParaRPr sz="1200">
              <a:latin typeface="Times New Roman"/>
              <a:ea typeface="Times New Roman"/>
              <a:cs typeface="Times New Roman"/>
              <a:sym typeface="Times New Roman"/>
            </a:endParaRPr>
          </a:p>
          <a:p>
            <a:pPr indent="-152400" lvl="0" marL="182880" rtl="0" algn="l">
              <a:lnSpc>
                <a:spcPct val="100000"/>
              </a:lnSpc>
              <a:spcBef>
                <a:spcPts val="625"/>
              </a:spcBef>
              <a:spcAft>
                <a:spcPts val="0"/>
              </a:spcAft>
              <a:buSzPts val="1200"/>
              <a:buFont typeface="Times New Roman"/>
              <a:buAutoNum type="arabicPeriod"/>
            </a:pPr>
            <a:r>
              <a:rPr lang="en-US" sz="1200">
                <a:latin typeface="Times New Roman"/>
                <a:ea typeface="Times New Roman"/>
                <a:cs typeface="Times New Roman"/>
                <a:sym typeface="Times New Roman"/>
              </a:rPr>
              <a:t>Switch on the power supply &amp; select proper speed, feed, depth of cut.</a:t>
            </a:r>
            <a:endParaRPr sz="1200">
              <a:latin typeface="Times New Roman"/>
              <a:ea typeface="Times New Roman"/>
              <a:cs typeface="Times New Roman"/>
              <a:sym typeface="Times New Roman"/>
            </a:endParaRPr>
          </a:p>
          <a:p>
            <a:pPr indent="-152400" lvl="0" marL="182880" rtl="0" algn="l">
              <a:lnSpc>
                <a:spcPct val="100000"/>
              </a:lnSpc>
              <a:spcBef>
                <a:spcPts val="660"/>
              </a:spcBef>
              <a:spcAft>
                <a:spcPts val="0"/>
              </a:spcAft>
              <a:buSzPts val="1200"/>
              <a:buFont typeface="Times New Roman"/>
              <a:buAutoNum type="arabicPeriod"/>
            </a:pPr>
            <a:r>
              <a:rPr lang="en-US" sz="1200">
                <a:latin typeface="Times New Roman"/>
                <a:ea typeface="Times New Roman"/>
                <a:cs typeface="Times New Roman"/>
                <a:sym typeface="Times New Roman"/>
              </a:rPr>
              <a:t>As per the calculations go for indexing.</a:t>
            </a:r>
            <a:endParaRPr sz="1200">
              <a:latin typeface="Times New Roman"/>
              <a:ea typeface="Times New Roman"/>
              <a:cs typeface="Times New Roman"/>
              <a:sym typeface="Times New Roman"/>
            </a:endParaRPr>
          </a:p>
          <a:p>
            <a:pPr indent="-152400" lvl="0" marL="182880" rtl="0" algn="l">
              <a:lnSpc>
                <a:spcPct val="100000"/>
              </a:lnSpc>
              <a:spcBef>
                <a:spcPts val="645"/>
              </a:spcBef>
              <a:spcAft>
                <a:spcPts val="0"/>
              </a:spcAft>
              <a:buSzPts val="1200"/>
              <a:buFont typeface="Times New Roman"/>
              <a:buAutoNum type="arabicPeriod"/>
            </a:pPr>
            <a:r>
              <a:rPr lang="en-US" sz="1200">
                <a:latin typeface="Times New Roman"/>
                <a:ea typeface="Times New Roman"/>
                <a:cs typeface="Times New Roman"/>
                <a:sym typeface="Times New Roman"/>
              </a:rPr>
              <a:t>Perform the gear cutting operations.</a:t>
            </a:r>
            <a:endParaRPr sz="1200">
              <a:latin typeface="Times New Roman"/>
              <a:ea typeface="Times New Roman"/>
              <a:cs typeface="Times New Roman"/>
              <a:sym typeface="Times New Roman"/>
            </a:endParaRPr>
          </a:p>
          <a:p>
            <a:pPr indent="0" lvl="0" marL="12700" rtl="0" algn="l">
              <a:lnSpc>
                <a:spcPct val="100000"/>
              </a:lnSpc>
              <a:spcBef>
                <a:spcPts val="640"/>
              </a:spcBef>
              <a:spcAft>
                <a:spcPts val="0"/>
              </a:spcAft>
              <a:buNone/>
            </a:pPr>
            <a:r>
              <a:rPr b="1" lang="en-US" sz="1200">
                <a:latin typeface="Times New Roman"/>
                <a:ea typeface="Times New Roman"/>
                <a:cs typeface="Times New Roman"/>
                <a:sym typeface="Times New Roman"/>
              </a:rPr>
              <a:t>Indexing Calculations</a:t>
            </a:r>
            <a:endParaRPr sz="1200">
              <a:latin typeface="Times New Roman"/>
              <a:ea typeface="Times New Roman"/>
              <a:cs typeface="Times New Roman"/>
              <a:sym typeface="Times New Roman"/>
            </a:endParaRPr>
          </a:p>
        </p:txBody>
      </p:sp>
      <p:sp>
        <p:nvSpPr>
          <p:cNvPr id="941" name="Google Shape;941;p86"/>
          <p:cNvSpPr txBox="1"/>
          <p:nvPr/>
        </p:nvSpPr>
        <p:spPr>
          <a:xfrm>
            <a:off x="1889448" y="6510679"/>
            <a:ext cx="3102209" cy="5232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Times New Roman"/>
                <a:ea typeface="Times New Roman"/>
                <a:cs typeface="Times New Roman"/>
                <a:sym typeface="Times New Roman"/>
              </a:rPr>
              <a:t>Where N is no. of division required.</a:t>
            </a:r>
            <a:endParaRPr sz="1200">
              <a:latin typeface="Times New Roman"/>
              <a:ea typeface="Times New Roman"/>
              <a:cs typeface="Times New Roman"/>
              <a:sym typeface="Times New Roman"/>
            </a:endParaRPr>
          </a:p>
          <a:p>
            <a:pPr indent="0" lvl="0" marL="12700" rtl="0" algn="l">
              <a:lnSpc>
                <a:spcPct val="100000"/>
              </a:lnSpc>
              <a:spcBef>
                <a:spcPts val="1115"/>
              </a:spcBef>
              <a:spcAft>
                <a:spcPts val="0"/>
              </a:spcAft>
              <a:buNone/>
            </a:pPr>
            <a:r>
              <a:rPr lang="en-US" sz="1200">
                <a:latin typeface="Times New Roman"/>
                <a:ea typeface="Times New Roman"/>
                <a:cs typeface="Times New Roman"/>
                <a:sym typeface="Times New Roman"/>
              </a:rPr>
              <a:t>Assume 15 teeth are to be cut.</a:t>
            </a:r>
            <a:endParaRPr sz="1200">
              <a:latin typeface="Times New Roman"/>
              <a:ea typeface="Times New Roman"/>
              <a:cs typeface="Times New Roman"/>
              <a:sym typeface="Times New Roman"/>
            </a:endParaRPr>
          </a:p>
        </p:txBody>
      </p:sp>
      <p:pic>
        <p:nvPicPr>
          <p:cNvPr id="942" name="Google Shape;942;p86"/>
          <p:cNvPicPr preferRelativeResize="0"/>
          <p:nvPr/>
        </p:nvPicPr>
        <p:blipFill rotWithShape="1">
          <a:blip r:embed="rId5">
            <a:alphaModFix/>
          </a:blip>
          <a:srcRect b="0" l="0" r="0" t="0"/>
          <a:stretch/>
        </p:blipFill>
        <p:spPr>
          <a:xfrm>
            <a:off x="1387475" y="6660166"/>
            <a:ext cx="4767493" cy="224246"/>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46" name="Shape 946"/>
        <p:cNvGrpSpPr/>
        <p:nvPr/>
      </p:nvGrpSpPr>
      <p:grpSpPr>
        <a:xfrm>
          <a:off x="0" y="0"/>
          <a:ext cx="0" cy="0"/>
          <a:chOff x="0" y="0"/>
          <a:chExt cx="0" cy="0"/>
        </a:xfrm>
      </p:grpSpPr>
      <p:sp>
        <p:nvSpPr>
          <p:cNvPr id="947" name="Google Shape;947;p87"/>
          <p:cNvSpPr/>
          <p:nvPr/>
        </p:nvSpPr>
        <p:spPr>
          <a:xfrm>
            <a:off x="693869" y="472120"/>
            <a:ext cx="10004983" cy="26054"/>
          </a:xfrm>
          <a:custGeom>
            <a:rect b="b" l="l" r="r" t="t"/>
            <a:pathLst>
              <a:path extrusionOk="0" h="36829" w="7077709">
                <a:moveTo>
                  <a:pt x="7077151" y="36576"/>
                </a:moveTo>
                <a:lnTo>
                  <a:pt x="0" y="36576"/>
                </a:lnTo>
                <a:lnTo>
                  <a:pt x="0" y="0"/>
                </a:lnTo>
                <a:lnTo>
                  <a:pt x="7077151" y="0"/>
                </a:lnTo>
                <a:lnTo>
                  <a:pt x="7077151" y="36576"/>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948" name="Google Shape;948;p87"/>
          <p:cNvSpPr txBox="1"/>
          <p:nvPr/>
        </p:nvSpPr>
        <p:spPr>
          <a:xfrm>
            <a:off x="675017" y="310585"/>
            <a:ext cx="10040888" cy="19749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u="sng">
                <a:latin typeface="Times New Roman"/>
                <a:ea typeface="Times New Roman"/>
                <a:cs typeface="Times New Roman"/>
                <a:sym typeface="Times New Roman"/>
              </a:rPr>
              <a:t> Workshop and Machine shop practice [18MEL38A/48A]	</a:t>
            </a:r>
            <a:endParaRPr sz="1200">
              <a:latin typeface="Times New Roman"/>
              <a:ea typeface="Times New Roman"/>
              <a:cs typeface="Times New Roman"/>
              <a:sym typeface="Times New Roman"/>
            </a:endParaRPr>
          </a:p>
        </p:txBody>
      </p:sp>
      <p:sp>
        <p:nvSpPr>
          <p:cNvPr id="949" name="Google Shape;949;p87"/>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950" name="Google Shape;950;p87"/>
          <p:cNvSpPr txBox="1"/>
          <p:nvPr/>
        </p:nvSpPr>
        <p:spPr>
          <a:xfrm>
            <a:off x="701588" y="6945156"/>
            <a:ext cx="4886698" cy="182742"/>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100">
                <a:latin typeface="Times New Roman"/>
                <a:ea typeface="Times New Roman"/>
                <a:cs typeface="Times New Roman"/>
                <a:sym typeface="Times New Roman"/>
              </a:rPr>
              <a:t>[Department of Mechanical Engineering, B.I.E.T. Davangere]</a:t>
            </a:r>
            <a:endParaRPr sz="1100">
              <a:latin typeface="Times New Roman"/>
              <a:ea typeface="Times New Roman"/>
              <a:cs typeface="Times New Roman"/>
              <a:sym typeface="Times New Roman"/>
            </a:endParaRPr>
          </a:p>
        </p:txBody>
      </p:sp>
      <p:sp>
        <p:nvSpPr>
          <p:cNvPr id="951" name="Google Shape;951;p87"/>
          <p:cNvSpPr txBox="1"/>
          <p:nvPr/>
        </p:nvSpPr>
        <p:spPr>
          <a:xfrm>
            <a:off x="10025450" y="6945156"/>
            <a:ext cx="657065" cy="182742"/>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100">
                <a:latin typeface="Times New Roman"/>
                <a:ea typeface="Times New Roman"/>
                <a:cs typeface="Times New Roman"/>
                <a:sym typeface="Times New Roman"/>
              </a:rPr>
              <a:t>Page 78</a:t>
            </a:r>
            <a:endParaRPr sz="1100">
              <a:latin typeface="Times New Roman"/>
              <a:ea typeface="Times New Roman"/>
              <a:cs typeface="Times New Roman"/>
              <a:sym typeface="Times New Roman"/>
            </a:endParaRPr>
          </a:p>
        </p:txBody>
      </p:sp>
      <p:pic>
        <p:nvPicPr>
          <p:cNvPr id="952" name="Google Shape;952;p87"/>
          <p:cNvPicPr preferRelativeResize="0"/>
          <p:nvPr/>
        </p:nvPicPr>
        <p:blipFill rotWithShape="1">
          <a:blip r:embed="rId3">
            <a:alphaModFix/>
          </a:blip>
          <a:srcRect b="0" l="0" r="0" t="0"/>
          <a:stretch/>
        </p:blipFill>
        <p:spPr>
          <a:xfrm>
            <a:off x="1688981" y="4072004"/>
            <a:ext cx="5504267" cy="1412318"/>
          </a:xfrm>
          <a:prstGeom prst="rect">
            <a:avLst/>
          </a:prstGeom>
          <a:noFill/>
          <a:ln>
            <a:noFill/>
          </a:ln>
        </p:spPr>
      </p:pic>
      <p:sp>
        <p:nvSpPr>
          <p:cNvPr id="953" name="Google Shape;953;p87"/>
          <p:cNvSpPr txBox="1"/>
          <p:nvPr/>
        </p:nvSpPr>
        <p:spPr>
          <a:xfrm>
            <a:off x="1561141" y="1026446"/>
            <a:ext cx="7833617" cy="537968"/>
          </a:xfrm>
          <a:prstGeom prst="rect">
            <a:avLst/>
          </a:prstGeom>
          <a:noFill/>
          <a:ln>
            <a:noFill/>
          </a:ln>
        </p:spPr>
        <p:txBody>
          <a:bodyPr anchorCtr="0" anchor="t" bIns="0" lIns="0" spcFirstLastPara="1" rIns="0" wrap="square" tIns="12700">
            <a:spAutoFit/>
          </a:bodyPr>
          <a:lstStyle/>
          <a:p>
            <a:pPr indent="-6349" lvl="0" marL="56514" marR="43180" rtl="0" algn="l">
              <a:lnSpc>
                <a:spcPct val="108300"/>
              </a:lnSpc>
              <a:spcBef>
                <a:spcPts val="0"/>
              </a:spcBef>
              <a:spcAft>
                <a:spcPts val="0"/>
              </a:spcAft>
              <a:buNone/>
            </a:pPr>
            <a:r>
              <a:rPr lang="en-US" sz="1200">
                <a:latin typeface="Times New Roman"/>
                <a:ea typeface="Times New Roman"/>
                <a:cs typeface="Times New Roman"/>
                <a:sym typeface="Times New Roman"/>
              </a:rPr>
              <a:t>Select 15 hole circle on the index plate and turn the crank for 2 complete rotation and 10</a:t>
            </a:r>
            <a:r>
              <a:rPr baseline="30000" lang="en-US" sz="1125">
                <a:latin typeface="Times New Roman"/>
                <a:ea typeface="Times New Roman"/>
                <a:cs typeface="Times New Roman"/>
                <a:sym typeface="Times New Roman"/>
              </a:rPr>
              <a:t>th </a:t>
            </a:r>
            <a:r>
              <a:rPr lang="en-US" sz="1200">
                <a:latin typeface="Times New Roman"/>
                <a:ea typeface="Times New Roman"/>
                <a:cs typeface="Times New Roman"/>
                <a:sym typeface="Times New Roman"/>
              </a:rPr>
              <a:t>hole on the 15 hole circle.</a:t>
            </a:r>
            <a:endParaRPr sz="1200">
              <a:latin typeface="Times New Roman"/>
              <a:ea typeface="Times New Roman"/>
              <a:cs typeface="Times New Roman"/>
              <a:sym typeface="Times New Roman"/>
            </a:endParaRPr>
          </a:p>
          <a:p>
            <a:pPr indent="0" lvl="0" marL="50800" rtl="0" algn="l">
              <a:lnSpc>
                <a:spcPct val="100000"/>
              </a:lnSpc>
              <a:spcBef>
                <a:spcPts val="1080"/>
              </a:spcBef>
              <a:spcAft>
                <a:spcPts val="0"/>
              </a:spcAft>
              <a:buNone/>
            </a:pPr>
            <a:r>
              <a:rPr lang="en-US" sz="1200">
                <a:latin typeface="Times New Roman"/>
                <a:ea typeface="Times New Roman"/>
                <a:cs typeface="Times New Roman"/>
                <a:sym typeface="Times New Roman"/>
              </a:rPr>
              <a:t>Index plates are available in three standard with set of different index holes.</a:t>
            </a:r>
            <a:endParaRPr sz="1200">
              <a:latin typeface="Times New Roman"/>
              <a:ea typeface="Times New Roman"/>
              <a:cs typeface="Times New Roman"/>
              <a:sym typeface="Times New Roman"/>
            </a:endParaRPr>
          </a:p>
        </p:txBody>
      </p:sp>
      <p:graphicFrame>
        <p:nvGraphicFramePr>
          <p:cNvPr id="954" name="Google Shape;954;p87"/>
          <p:cNvGraphicFramePr/>
          <p:nvPr/>
        </p:nvGraphicFramePr>
        <p:xfrm>
          <a:off x="3493396" y="1568195"/>
          <a:ext cx="3000000" cy="3000000"/>
        </p:xfrm>
        <a:graphic>
          <a:graphicData uri="http://schemas.openxmlformats.org/drawingml/2006/table">
            <a:tbl>
              <a:tblPr bandRow="1" firstRow="1">
                <a:noFill/>
                <a:tableStyleId>{FDEE0050-D085-4042-A5D6-0B603A919678}</a:tableStyleId>
              </a:tblPr>
              <a:tblGrid>
                <a:gridCol w="1254000"/>
                <a:gridCol w="526000"/>
                <a:gridCol w="512550"/>
                <a:gridCol w="512550"/>
                <a:gridCol w="525125"/>
                <a:gridCol w="512550"/>
                <a:gridCol w="525125"/>
              </a:tblGrid>
              <a:tr h="139700">
                <a:tc>
                  <a:txBody>
                    <a:bodyPr/>
                    <a:lstStyle/>
                    <a:p>
                      <a:pPr indent="0" lvl="0" marL="86995" marR="0" rtl="0" algn="l">
                        <a:lnSpc>
                          <a:spcPct val="169375"/>
                        </a:lnSpc>
                        <a:spcBef>
                          <a:spcPts val="0"/>
                        </a:spcBef>
                        <a:spcAft>
                          <a:spcPts val="0"/>
                        </a:spcAft>
                        <a:buNone/>
                      </a:pPr>
                      <a:r>
                        <a:rPr lang="en-US" sz="800" u="none" cap="none" strike="noStrike">
                          <a:latin typeface="Times New Roman"/>
                          <a:ea typeface="Times New Roman"/>
                          <a:cs typeface="Times New Roman"/>
                          <a:sym typeface="Times New Roman"/>
                        </a:rPr>
                        <a:t>PLATE 1</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4450" rtl="0" algn="ctr">
                        <a:lnSpc>
                          <a:spcPct val="169375"/>
                        </a:lnSpc>
                        <a:spcBef>
                          <a:spcPts val="0"/>
                        </a:spcBef>
                        <a:spcAft>
                          <a:spcPts val="0"/>
                        </a:spcAft>
                        <a:buNone/>
                      </a:pPr>
                      <a:r>
                        <a:rPr lang="en-US" sz="800" u="none" cap="none" strike="noStrike">
                          <a:latin typeface="Times New Roman"/>
                          <a:ea typeface="Times New Roman"/>
                          <a:cs typeface="Times New Roman"/>
                          <a:sym typeface="Times New Roman"/>
                        </a:rPr>
                        <a:t>15</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2550" marR="0" rtl="0" algn="l">
                        <a:lnSpc>
                          <a:spcPct val="169375"/>
                        </a:lnSpc>
                        <a:spcBef>
                          <a:spcPts val="0"/>
                        </a:spcBef>
                        <a:spcAft>
                          <a:spcPts val="0"/>
                        </a:spcAft>
                        <a:buNone/>
                      </a:pPr>
                      <a:r>
                        <a:rPr lang="en-US" sz="800" u="none" cap="none" strike="noStrike">
                          <a:latin typeface="Times New Roman"/>
                          <a:ea typeface="Times New Roman"/>
                          <a:cs typeface="Times New Roman"/>
                          <a:sym typeface="Times New Roman"/>
                        </a:rPr>
                        <a:t>16</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8105" marR="0" rtl="0" algn="l">
                        <a:lnSpc>
                          <a:spcPct val="169375"/>
                        </a:lnSpc>
                        <a:spcBef>
                          <a:spcPts val="0"/>
                        </a:spcBef>
                        <a:spcAft>
                          <a:spcPts val="0"/>
                        </a:spcAft>
                        <a:buNone/>
                      </a:pPr>
                      <a:r>
                        <a:rPr lang="en-US" sz="800" u="none" cap="none" strike="noStrike">
                          <a:latin typeface="Times New Roman"/>
                          <a:ea typeface="Times New Roman"/>
                          <a:cs typeface="Times New Roman"/>
                          <a:sym typeface="Times New Roman"/>
                        </a:rPr>
                        <a:t>17</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4925" rtl="0" algn="ctr">
                        <a:lnSpc>
                          <a:spcPct val="169375"/>
                        </a:lnSpc>
                        <a:spcBef>
                          <a:spcPts val="0"/>
                        </a:spcBef>
                        <a:spcAft>
                          <a:spcPts val="0"/>
                        </a:spcAft>
                        <a:buNone/>
                      </a:pPr>
                      <a:r>
                        <a:rPr lang="en-US" sz="800" u="none" cap="none" strike="noStrike">
                          <a:latin typeface="Times New Roman"/>
                          <a:ea typeface="Times New Roman"/>
                          <a:cs typeface="Times New Roman"/>
                          <a:sym typeface="Times New Roman"/>
                        </a:rPr>
                        <a:t>18</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1115" rtl="0" algn="ctr">
                        <a:lnSpc>
                          <a:spcPct val="169375"/>
                        </a:lnSpc>
                        <a:spcBef>
                          <a:spcPts val="0"/>
                        </a:spcBef>
                        <a:spcAft>
                          <a:spcPts val="0"/>
                        </a:spcAft>
                        <a:buNone/>
                      </a:pPr>
                      <a:r>
                        <a:rPr lang="en-US" sz="800" u="none" cap="none" strike="noStrike">
                          <a:latin typeface="Times New Roman"/>
                          <a:ea typeface="Times New Roman"/>
                          <a:cs typeface="Times New Roman"/>
                          <a:sym typeface="Times New Roman"/>
                        </a:rPr>
                        <a:t>19</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830" rtl="0" algn="ctr">
                        <a:lnSpc>
                          <a:spcPct val="169375"/>
                        </a:lnSpc>
                        <a:spcBef>
                          <a:spcPts val="0"/>
                        </a:spcBef>
                        <a:spcAft>
                          <a:spcPts val="0"/>
                        </a:spcAft>
                        <a:buNone/>
                      </a:pPr>
                      <a:r>
                        <a:rPr lang="en-US" sz="800" u="none" cap="none" strike="noStrike">
                          <a:latin typeface="Times New Roman"/>
                          <a:ea typeface="Times New Roman"/>
                          <a:cs typeface="Times New Roman"/>
                          <a:sym typeface="Times New Roman"/>
                        </a:rPr>
                        <a:t>20</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9700">
                <a:tc>
                  <a:txBody>
                    <a:bodyPr/>
                    <a:lstStyle/>
                    <a:p>
                      <a:pPr indent="0" lvl="0" marL="86995" marR="0" rtl="0" algn="l">
                        <a:lnSpc>
                          <a:spcPct val="168125"/>
                        </a:lnSpc>
                        <a:spcBef>
                          <a:spcPts val="0"/>
                        </a:spcBef>
                        <a:spcAft>
                          <a:spcPts val="0"/>
                        </a:spcAft>
                        <a:buNone/>
                      </a:pPr>
                      <a:r>
                        <a:rPr lang="en-US" sz="800" u="none" cap="none" strike="noStrike">
                          <a:latin typeface="Times New Roman"/>
                          <a:ea typeface="Times New Roman"/>
                          <a:cs typeface="Times New Roman"/>
                          <a:sym typeface="Times New Roman"/>
                        </a:rPr>
                        <a:t>PLATE 2</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4450" rtl="0" algn="ctr">
                        <a:lnSpc>
                          <a:spcPct val="168125"/>
                        </a:lnSpc>
                        <a:spcBef>
                          <a:spcPts val="0"/>
                        </a:spcBef>
                        <a:spcAft>
                          <a:spcPts val="0"/>
                        </a:spcAft>
                        <a:buNone/>
                      </a:pPr>
                      <a:r>
                        <a:rPr lang="en-US" sz="800" u="none" cap="none" strike="noStrike">
                          <a:latin typeface="Times New Roman"/>
                          <a:ea typeface="Times New Roman"/>
                          <a:cs typeface="Times New Roman"/>
                          <a:sym typeface="Times New Roman"/>
                        </a:rPr>
                        <a:t>21</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2550" marR="0" rtl="0" algn="l">
                        <a:lnSpc>
                          <a:spcPct val="168125"/>
                        </a:lnSpc>
                        <a:spcBef>
                          <a:spcPts val="0"/>
                        </a:spcBef>
                        <a:spcAft>
                          <a:spcPts val="0"/>
                        </a:spcAft>
                        <a:buNone/>
                      </a:pPr>
                      <a:r>
                        <a:rPr lang="en-US" sz="800" u="none" cap="none" strike="noStrike">
                          <a:latin typeface="Times New Roman"/>
                          <a:ea typeface="Times New Roman"/>
                          <a:cs typeface="Times New Roman"/>
                          <a:sym typeface="Times New Roman"/>
                        </a:rPr>
                        <a:t>23</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8105" marR="0" rtl="0" algn="l">
                        <a:lnSpc>
                          <a:spcPct val="168125"/>
                        </a:lnSpc>
                        <a:spcBef>
                          <a:spcPts val="0"/>
                        </a:spcBef>
                        <a:spcAft>
                          <a:spcPts val="0"/>
                        </a:spcAft>
                        <a:buNone/>
                      </a:pPr>
                      <a:r>
                        <a:rPr lang="en-US" sz="800" u="none" cap="none" strike="noStrike">
                          <a:latin typeface="Times New Roman"/>
                          <a:ea typeface="Times New Roman"/>
                          <a:cs typeface="Times New Roman"/>
                          <a:sym typeface="Times New Roman"/>
                        </a:rPr>
                        <a:t>27</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4925" rtl="0" algn="ctr">
                        <a:lnSpc>
                          <a:spcPct val="168125"/>
                        </a:lnSpc>
                        <a:spcBef>
                          <a:spcPts val="0"/>
                        </a:spcBef>
                        <a:spcAft>
                          <a:spcPts val="0"/>
                        </a:spcAft>
                        <a:buNone/>
                      </a:pPr>
                      <a:r>
                        <a:rPr lang="en-US" sz="800" u="none" cap="none" strike="noStrike">
                          <a:latin typeface="Times New Roman"/>
                          <a:ea typeface="Times New Roman"/>
                          <a:cs typeface="Times New Roman"/>
                          <a:sym typeface="Times New Roman"/>
                        </a:rPr>
                        <a:t>29</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1115" rtl="0" algn="ctr">
                        <a:lnSpc>
                          <a:spcPct val="168125"/>
                        </a:lnSpc>
                        <a:spcBef>
                          <a:spcPts val="0"/>
                        </a:spcBef>
                        <a:spcAft>
                          <a:spcPts val="0"/>
                        </a:spcAft>
                        <a:buNone/>
                      </a:pPr>
                      <a:r>
                        <a:rPr lang="en-US" sz="800" u="none" cap="none" strike="noStrike">
                          <a:latin typeface="Times New Roman"/>
                          <a:ea typeface="Times New Roman"/>
                          <a:cs typeface="Times New Roman"/>
                          <a:sym typeface="Times New Roman"/>
                        </a:rPr>
                        <a:t>31</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830" rtl="0" algn="ctr">
                        <a:lnSpc>
                          <a:spcPct val="168125"/>
                        </a:lnSpc>
                        <a:spcBef>
                          <a:spcPts val="0"/>
                        </a:spcBef>
                        <a:spcAft>
                          <a:spcPts val="0"/>
                        </a:spcAft>
                        <a:buNone/>
                      </a:pPr>
                      <a:r>
                        <a:rPr lang="en-US" sz="800" u="none" cap="none" strike="noStrike">
                          <a:latin typeface="Times New Roman"/>
                          <a:ea typeface="Times New Roman"/>
                          <a:cs typeface="Times New Roman"/>
                          <a:sym typeface="Times New Roman"/>
                        </a:rPr>
                        <a:t>33</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2400">
                <a:tc>
                  <a:txBody>
                    <a:bodyPr/>
                    <a:lstStyle/>
                    <a:p>
                      <a:pPr indent="0" lvl="0" marL="86995" marR="0" rtl="0" algn="l">
                        <a:lnSpc>
                          <a:spcPct val="168125"/>
                        </a:lnSpc>
                        <a:spcBef>
                          <a:spcPts val="0"/>
                        </a:spcBef>
                        <a:spcAft>
                          <a:spcPts val="0"/>
                        </a:spcAft>
                        <a:buNone/>
                      </a:pPr>
                      <a:r>
                        <a:rPr lang="en-US" sz="800" u="none" cap="none" strike="noStrike">
                          <a:latin typeface="Times New Roman"/>
                          <a:ea typeface="Times New Roman"/>
                          <a:cs typeface="Times New Roman"/>
                          <a:sym typeface="Times New Roman"/>
                        </a:rPr>
                        <a:t>PLATE 3</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4450" rtl="0" algn="ctr">
                        <a:lnSpc>
                          <a:spcPct val="168125"/>
                        </a:lnSpc>
                        <a:spcBef>
                          <a:spcPts val="0"/>
                        </a:spcBef>
                        <a:spcAft>
                          <a:spcPts val="0"/>
                        </a:spcAft>
                        <a:buNone/>
                      </a:pPr>
                      <a:r>
                        <a:rPr lang="en-US" sz="800" u="none" cap="none" strike="noStrike">
                          <a:latin typeface="Times New Roman"/>
                          <a:ea typeface="Times New Roman"/>
                          <a:cs typeface="Times New Roman"/>
                          <a:sym typeface="Times New Roman"/>
                        </a:rPr>
                        <a:t>37</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2550" marR="0" rtl="0" algn="l">
                        <a:lnSpc>
                          <a:spcPct val="168125"/>
                        </a:lnSpc>
                        <a:spcBef>
                          <a:spcPts val="0"/>
                        </a:spcBef>
                        <a:spcAft>
                          <a:spcPts val="0"/>
                        </a:spcAft>
                        <a:buNone/>
                      </a:pPr>
                      <a:r>
                        <a:rPr lang="en-US" sz="800" u="none" cap="none" strike="noStrike">
                          <a:latin typeface="Times New Roman"/>
                          <a:ea typeface="Times New Roman"/>
                          <a:cs typeface="Times New Roman"/>
                          <a:sym typeface="Times New Roman"/>
                        </a:rPr>
                        <a:t>39</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8105" marR="0" rtl="0" algn="l">
                        <a:lnSpc>
                          <a:spcPct val="168125"/>
                        </a:lnSpc>
                        <a:spcBef>
                          <a:spcPts val="0"/>
                        </a:spcBef>
                        <a:spcAft>
                          <a:spcPts val="0"/>
                        </a:spcAft>
                        <a:buNone/>
                      </a:pPr>
                      <a:r>
                        <a:rPr lang="en-US" sz="800" u="none" cap="none" strike="noStrike">
                          <a:latin typeface="Times New Roman"/>
                          <a:ea typeface="Times New Roman"/>
                          <a:cs typeface="Times New Roman"/>
                          <a:sym typeface="Times New Roman"/>
                        </a:rPr>
                        <a:t>41</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4925" rtl="0" algn="ctr">
                        <a:lnSpc>
                          <a:spcPct val="168125"/>
                        </a:lnSpc>
                        <a:spcBef>
                          <a:spcPts val="0"/>
                        </a:spcBef>
                        <a:spcAft>
                          <a:spcPts val="0"/>
                        </a:spcAft>
                        <a:buNone/>
                      </a:pPr>
                      <a:r>
                        <a:rPr lang="en-US" sz="800" u="none" cap="none" strike="noStrike">
                          <a:latin typeface="Times New Roman"/>
                          <a:ea typeface="Times New Roman"/>
                          <a:cs typeface="Times New Roman"/>
                          <a:sym typeface="Times New Roman"/>
                        </a:rPr>
                        <a:t>43</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1115" rtl="0" algn="ctr">
                        <a:lnSpc>
                          <a:spcPct val="168125"/>
                        </a:lnSpc>
                        <a:spcBef>
                          <a:spcPts val="0"/>
                        </a:spcBef>
                        <a:spcAft>
                          <a:spcPts val="0"/>
                        </a:spcAft>
                        <a:buNone/>
                      </a:pPr>
                      <a:r>
                        <a:rPr lang="en-US" sz="800" u="none" cap="none" strike="noStrike">
                          <a:latin typeface="Times New Roman"/>
                          <a:ea typeface="Times New Roman"/>
                          <a:cs typeface="Times New Roman"/>
                          <a:sym typeface="Times New Roman"/>
                        </a:rPr>
                        <a:t>47</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830" rtl="0" algn="ctr">
                        <a:lnSpc>
                          <a:spcPct val="168125"/>
                        </a:lnSpc>
                        <a:spcBef>
                          <a:spcPts val="0"/>
                        </a:spcBef>
                        <a:spcAft>
                          <a:spcPts val="0"/>
                        </a:spcAft>
                        <a:buNone/>
                      </a:pPr>
                      <a:r>
                        <a:rPr lang="en-US" sz="800" u="none" cap="none" strike="noStrike">
                          <a:latin typeface="Times New Roman"/>
                          <a:ea typeface="Times New Roman"/>
                          <a:cs typeface="Times New Roman"/>
                          <a:sym typeface="Times New Roman"/>
                        </a:rPr>
                        <a:t>49</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55" name="Google Shape;955;p87"/>
          <p:cNvSpPr txBox="1"/>
          <p:nvPr/>
        </p:nvSpPr>
        <p:spPr>
          <a:xfrm>
            <a:off x="1270308" y="2336425"/>
            <a:ext cx="8145993" cy="1622880"/>
          </a:xfrm>
          <a:prstGeom prst="rect">
            <a:avLst/>
          </a:prstGeom>
          <a:noFill/>
          <a:ln>
            <a:noFill/>
          </a:ln>
        </p:spPr>
        <p:txBody>
          <a:bodyPr anchorCtr="0" anchor="t" bIns="0" lIns="0" spcFirstLastPara="1" rIns="0" wrap="square" tIns="12050">
            <a:spAutoFit/>
          </a:bodyPr>
          <a:lstStyle/>
          <a:p>
            <a:pPr indent="0" lvl="0" marL="18415" rtl="0" algn="l">
              <a:lnSpc>
                <a:spcPct val="100000"/>
              </a:lnSpc>
              <a:spcBef>
                <a:spcPts val="0"/>
              </a:spcBef>
              <a:spcAft>
                <a:spcPts val="0"/>
              </a:spcAft>
              <a:buNone/>
            </a:pPr>
            <a:r>
              <a:rPr b="1" lang="en-US" sz="1600">
                <a:latin typeface="Times New Roman"/>
                <a:ea typeface="Times New Roman"/>
                <a:cs typeface="Times New Roman"/>
                <a:sym typeface="Times New Roman"/>
              </a:rPr>
              <a:t>5. GRINDING MACHINE</a:t>
            </a:r>
            <a:endParaRPr sz="1600">
              <a:latin typeface="Times New Roman"/>
              <a:ea typeface="Times New Roman"/>
              <a:cs typeface="Times New Roman"/>
              <a:sym typeface="Times New Roman"/>
            </a:endParaRPr>
          </a:p>
          <a:p>
            <a:pPr indent="-6350" lvl="0" marL="18415" marR="5080" rtl="0" algn="just">
              <a:lnSpc>
                <a:spcPct val="144600"/>
              </a:lnSpc>
              <a:spcBef>
                <a:spcPts val="235"/>
              </a:spcBef>
              <a:spcAft>
                <a:spcPts val="0"/>
              </a:spcAft>
              <a:buNone/>
            </a:pPr>
            <a:r>
              <a:rPr lang="en-US" sz="1200">
                <a:latin typeface="Times New Roman"/>
                <a:ea typeface="Times New Roman"/>
                <a:cs typeface="Times New Roman"/>
                <a:sym typeface="Times New Roman"/>
              </a:rPr>
              <a:t>The grinding machine includes a power driven grinding wheel(abrasive wheel) spinning at the required speed (decided by the wheel’s diameter and manufacturer’s rating, usually by a formula) and a bed(without bed for centerless grinding machine) with a fixture to guide and hold the workpiece. The grinding head can be controlled to travel across a fixed workpiece or the workpiece can be moved while the grinding head stays in a fixed position. Very fine control of the grinding head or table’s position is possible using a vernier calibrated hand wheel, or using the features of numerical controls.</a:t>
            </a:r>
            <a:endParaRPr sz="1200">
              <a:latin typeface="Times New Roman"/>
              <a:ea typeface="Times New Roman"/>
              <a:cs typeface="Times New Roman"/>
              <a:sym typeface="Times New Roman"/>
            </a:endParaRPr>
          </a:p>
        </p:txBody>
      </p:sp>
      <p:sp>
        <p:nvSpPr>
          <p:cNvPr id="956" name="Google Shape;956;p87"/>
          <p:cNvSpPr txBox="1"/>
          <p:nvPr/>
        </p:nvSpPr>
        <p:spPr>
          <a:xfrm>
            <a:off x="1278943" y="5754111"/>
            <a:ext cx="8135221" cy="1091966"/>
          </a:xfrm>
          <a:prstGeom prst="rect">
            <a:avLst/>
          </a:prstGeom>
          <a:noFill/>
          <a:ln>
            <a:noFill/>
          </a:ln>
        </p:spPr>
        <p:txBody>
          <a:bodyPr anchorCtr="0" anchor="t" bIns="0" lIns="0" spcFirstLastPara="1" rIns="0" wrap="square" tIns="12700">
            <a:spAutoFit/>
          </a:bodyPr>
          <a:lstStyle/>
          <a:p>
            <a:pPr indent="0" lvl="0" marL="1551940" rtl="0" algn="just">
              <a:lnSpc>
                <a:spcPct val="100000"/>
              </a:lnSpc>
              <a:spcBef>
                <a:spcPts val="0"/>
              </a:spcBef>
              <a:spcAft>
                <a:spcPts val="0"/>
              </a:spcAft>
              <a:buNone/>
            </a:pPr>
            <a:r>
              <a:rPr lang="en-US" sz="1150">
                <a:latin typeface="Times New Roman"/>
                <a:ea typeface="Times New Roman"/>
                <a:cs typeface="Times New Roman"/>
                <a:sym typeface="Times New Roman"/>
              </a:rPr>
              <a:t>Figure 28: Bench Grinding Machine</a:t>
            </a:r>
            <a:endParaRPr sz="1150">
              <a:latin typeface="Times New Roman"/>
              <a:ea typeface="Times New Roman"/>
              <a:cs typeface="Times New Roman"/>
              <a:sym typeface="Times New Roman"/>
            </a:endParaRPr>
          </a:p>
          <a:p>
            <a:pPr indent="222250" lvl="0" marL="12700" marR="5080" rtl="0" algn="just">
              <a:lnSpc>
                <a:spcPct val="141700"/>
              </a:lnSpc>
              <a:spcBef>
                <a:spcPts val="919"/>
              </a:spcBef>
              <a:spcAft>
                <a:spcPts val="0"/>
              </a:spcAft>
              <a:buNone/>
            </a:pPr>
            <a:r>
              <a:rPr lang="en-US" sz="1200">
                <a:latin typeface="Times New Roman"/>
                <a:ea typeface="Times New Roman"/>
                <a:cs typeface="Times New Roman"/>
                <a:sym typeface="Times New Roman"/>
              </a:rPr>
              <a:t>Grinding machines remove material from the workpiece by abrasion, which can generate substantial amounts of heat; they therefore incorporate a coolant to cool the workpiece so that it does not overheat and go outside its tolerance. The coolant also benefits the machinist as the heat generated may cause burns in some cases. In very high-precision grinding machines (most</a:t>
            </a:r>
            <a:endParaRPr sz="1200">
              <a:latin typeface="Times New Roman"/>
              <a:ea typeface="Times New Roman"/>
              <a:cs typeface="Times New Roman"/>
              <a:sym typeface="Times New Roman"/>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60" name="Shape 960"/>
        <p:cNvGrpSpPr/>
        <p:nvPr/>
      </p:nvGrpSpPr>
      <p:grpSpPr>
        <a:xfrm>
          <a:off x="0" y="0"/>
          <a:ext cx="0" cy="0"/>
          <a:chOff x="0" y="0"/>
          <a:chExt cx="0" cy="0"/>
        </a:xfrm>
      </p:grpSpPr>
      <p:sp>
        <p:nvSpPr>
          <p:cNvPr id="961" name="Google Shape;961;p88"/>
          <p:cNvSpPr txBox="1"/>
          <p:nvPr/>
        </p:nvSpPr>
        <p:spPr>
          <a:xfrm>
            <a:off x="1278942" y="726742"/>
            <a:ext cx="8119961" cy="6536661"/>
          </a:xfrm>
          <a:prstGeom prst="rect">
            <a:avLst/>
          </a:prstGeom>
          <a:noFill/>
          <a:ln>
            <a:noFill/>
          </a:ln>
        </p:spPr>
        <p:txBody>
          <a:bodyPr anchorCtr="0" anchor="t" bIns="0" lIns="0" spcFirstLastPara="1" rIns="0" wrap="square" tIns="13325">
            <a:spAutoFit/>
          </a:bodyPr>
          <a:lstStyle/>
          <a:p>
            <a:pPr indent="0" lvl="0" marL="12700" marR="5080" rtl="0" algn="just">
              <a:lnSpc>
                <a:spcPct val="143800"/>
              </a:lnSpc>
              <a:spcBef>
                <a:spcPts val="0"/>
              </a:spcBef>
              <a:spcAft>
                <a:spcPts val="0"/>
              </a:spcAft>
              <a:buNone/>
            </a:pPr>
            <a:r>
              <a:rPr lang="en-US" sz="1200">
                <a:latin typeface="Times New Roman"/>
                <a:ea typeface="Times New Roman"/>
                <a:cs typeface="Times New Roman"/>
                <a:sym typeface="Times New Roman"/>
              </a:rPr>
              <a:t>cylindrical and surface grinders) the final grinding stages are usually set up so that they remove about 200nm per pass - this generates so little heat that even with no coolant, the temperature rise is negligible.</a:t>
            </a:r>
            <a:endParaRPr sz="1200">
              <a:latin typeface="Times New Roman"/>
              <a:ea typeface="Times New Roman"/>
              <a:cs typeface="Times New Roman"/>
              <a:sym typeface="Times New Roman"/>
            </a:endParaRPr>
          </a:p>
          <a:p>
            <a:pPr indent="0" lvl="0" marL="0" rtl="0" algn="l">
              <a:lnSpc>
                <a:spcPct val="100000"/>
              </a:lnSpc>
              <a:spcBef>
                <a:spcPts val="260"/>
              </a:spcBef>
              <a:spcAft>
                <a:spcPts val="0"/>
              </a:spcAft>
              <a:buNone/>
            </a:pPr>
            <a:r>
              <a:t/>
            </a:r>
            <a:endParaRPr sz="1200">
              <a:latin typeface="Times New Roman"/>
              <a:ea typeface="Times New Roman"/>
              <a:cs typeface="Times New Roman"/>
              <a:sym typeface="Times New Roman"/>
            </a:endParaRPr>
          </a:p>
          <a:p>
            <a:pPr indent="0" lvl="0" marL="231775" rtl="0" algn="l">
              <a:lnSpc>
                <a:spcPct val="100000"/>
              </a:lnSpc>
              <a:spcBef>
                <a:spcPts val="5"/>
              </a:spcBef>
              <a:spcAft>
                <a:spcPts val="0"/>
              </a:spcAft>
              <a:buNone/>
            </a:pPr>
            <a:r>
              <a:rPr b="1" lang="en-US" sz="1200">
                <a:latin typeface="Times New Roman"/>
                <a:ea typeface="Times New Roman"/>
                <a:cs typeface="Times New Roman"/>
                <a:sym typeface="Times New Roman"/>
              </a:rPr>
              <a:t>CLASSIFICATION OF GRINDING WHEEL</a:t>
            </a:r>
            <a:endParaRPr sz="1200">
              <a:latin typeface="Times New Roman"/>
              <a:ea typeface="Times New Roman"/>
              <a:cs typeface="Times New Roman"/>
              <a:sym typeface="Times New Roman"/>
            </a:endParaRPr>
          </a:p>
          <a:p>
            <a:pPr indent="-227964" lvl="0" marL="1155065" rtl="0" algn="l">
              <a:lnSpc>
                <a:spcPct val="100000"/>
              </a:lnSpc>
              <a:spcBef>
                <a:spcPts val="585"/>
              </a:spcBef>
              <a:spcAft>
                <a:spcPts val="0"/>
              </a:spcAft>
              <a:buSzPts val="1200"/>
              <a:buFont typeface="Times New Roman"/>
              <a:buAutoNum type="arabicPeriod"/>
            </a:pPr>
            <a:r>
              <a:rPr lang="en-US" sz="1200">
                <a:latin typeface="Times New Roman"/>
                <a:ea typeface="Times New Roman"/>
                <a:cs typeface="Times New Roman"/>
                <a:sym typeface="Times New Roman"/>
              </a:rPr>
              <a:t>Rough Grinders</a:t>
            </a:r>
            <a:endParaRPr sz="1200">
              <a:latin typeface="Times New Roman"/>
              <a:ea typeface="Times New Roman"/>
              <a:cs typeface="Times New Roman"/>
              <a:sym typeface="Times New Roman"/>
            </a:endParaRPr>
          </a:p>
          <a:p>
            <a:pPr indent="-227964" lvl="1" marL="1612265" rtl="0" algn="l">
              <a:lnSpc>
                <a:spcPct val="100000"/>
              </a:lnSpc>
              <a:spcBef>
                <a:spcPts val="675"/>
              </a:spcBef>
              <a:spcAft>
                <a:spcPts val="0"/>
              </a:spcAft>
              <a:buSzPts val="1200"/>
              <a:buFont typeface="Times New Roman"/>
              <a:buAutoNum type="alphaLcParenR"/>
            </a:pPr>
            <a:r>
              <a:rPr lang="en-US" sz="1200">
                <a:latin typeface="Times New Roman"/>
                <a:ea typeface="Times New Roman"/>
                <a:cs typeface="Times New Roman"/>
                <a:sym typeface="Times New Roman"/>
              </a:rPr>
              <a:t>Floor stand grinders</a:t>
            </a:r>
            <a:endParaRPr sz="1200">
              <a:latin typeface="Times New Roman"/>
              <a:ea typeface="Times New Roman"/>
              <a:cs typeface="Times New Roman"/>
              <a:sym typeface="Times New Roman"/>
            </a:endParaRPr>
          </a:p>
          <a:p>
            <a:pPr indent="-227329" lvl="1" marL="1611630" rtl="0" algn="l">
              <a:lnSpc>
                <a:spcPct val="100000"/>
              </a:lnSpc>
              <a:spcBef>
                <a:spcPts val="695"/>
              </a:spcBef>
              <a:spcAft>
                <a:spcPts val="0"/>
              </a:spcAft>
              <a:buSzPts val="1200"/>
              <a:buFont typeface="Times New Roman"/>
              <a:buAutoNum type="alphaLcParenR"/>
            </a:pPr>
            <a:r>
              <a:rPr lang="en-US" sz="1200">
                <a:latin typeface="Times New Roman"/>
                <a:ea typeface="Times New Roman"/>
                <a:cs typeface="Times New Roman"/>
                <a:sym typeface="Times New Roman"/>
              </a:rPr>
              <a:t>Bench grinders</a:t>
            </a:r>
            <a:endParaRPr sz="1200">
              <a:latin typeface="Times New Roman"/>
              <a:ea typeface="Times New Roman"/>
              <a:cs typeface="Times New Roman"/>
              <a:sym typeface="Times New Roman"/>
            </a:endParaRPr>
          </a:p>
          <a:p>
            <a:pPr indent="-227964" lvl="1" marL="1612265" rtl="0" algn="l">
              <a:lnSpc>
                <a:spcPct val="100000"/>
              </a:lnSpc>
              <a:spcBef>
                <a:spcPts val="600"/>
              </a:spcBef>
              <a:spcAft>
                <a:spcPts val="0"/>
              </a:spcAft>
              <a:buSzPts val="1200"/>
              <a:buFont typeface="Times New Roman"/>
              <a:buAutoNum type="alphaLcParenR"/>
            </a:pPr>
            <a:r>
              <a:rPr lang="en-US" sz="1200">
                <a:latin typeface="Times New Roman"/>
                <a:ea typeface="Times New Roman"/>
                <a:cs typeface="Times New Roman"/>
                <a:sym typeface="Times New Roman"/>
              </a:rPr>
              <a:t>Portable girnders</a:t>
            </a:r>
            <a:endParaRPr sz="1200">
              <a:latin typeface="Times New Roman"/>
              <a:ea typeface="Times New Roman"/>
              <a:cs typeface="Times New Roman"/>
              <a:sym typeface="Times New Roman"/>
            </a:endParaRPr>
          </a:p>
          <a:p>
            <a:pPr indent="-227329" lvl="1" marL="1611630" rtl="0" algn="l">
              <a:lnSpc>
                <a:spcPct val="100000"/>
              </a:lnSpc>
              <a:spcBef>
                <a:spcPts val="670"/>
              </a:spcBef>
              <a:spcAft>
                <a:spcPts val="0"/>
              </a:spcAft>
              <a:buSzPts val="1200"/>
              <a:buFont typeface="Times New Roman"/>
              <a:buAutoNum type="alphaLcParenR"/>
            </a:pPr>
            <a:r>
              <a:rPr lang="en-US" sz="1200">
                <a:latin typeface="Times New Roman"/>
                <a:ea typeface="Times New Roman"/>
                <a:cs typeface="Times New Roman"/>
                <a:sym typeface="Times New Roman"/>
              </a:rPr>
              <a:t>Abrasive belt grinders</a:t>
            </a:r>
            <a:endParaRPr sz="1200">
              <a:latin typeface="Times New Roman"/>
              <a:ea typeface="Times New Roman"/>
              <a:cs typeface="Times New Roman"/>
              <a:sym typeface="Times New Roman"/>
            </a:endParaRPr>
          </a:p>
          <a:p>
            <a:pPr indent="-227964" lvl="1" marL="1612265" rtl="0" algn="l">
              <a:lnSpc>
                <a:spcPct val="100000"/>
              </a:lnSpc>
              <a:spcBef>
                <a:spcPts val="120"/>
              </a:spcBef>
              <a:spcAft>
                <a:spcPts val="0"/>
              </a:spcAft>
              <a:buSzPts val="1200"/>
              <a:buFont typeface="Times New Roman"/>
              <a:buAutoNum type="alphaLcParenR"/>
            </a:pPr>
            <a:r>
              <a:rPr lang="en-US" sz="1200">
                <a:latin typeface="Times New Roman"/>
                <a:ea typeface="Times New Roman"/>
                <a:cs typeface="Times New Roman"/>
                <a:sym typeface="Times New Roman"/>
              </a:rPr>
              <a:t>Swing frame grinders</a:t>
            </a:r>
            <a:endParaRPr sz="1200">
              <a:latin typeface="Times New Roman"/>
              <a:ea typeface="Times New Roman"/>
              <a:cs typeface="Times New Roman"/>
              <a:sym typeface="Times New Roman"/>
            </a:endParaRPr>
          </a:p>
          <a:p>
            <a:pPr indent="-227964" lvl="0" marL="1155065" rtl="0" algn="l">
              <a:lnSpc>
                <a:spcPct val="100000"/>
              </a:lnSpc>
              <a:spcBef>
                <a:spcPts val="695"/>
              </a:spcBef>
              <a:spcAft>
                <a:spcPts val="0"/>
              </a:spcAft>
              <a:buSzPts val="1200"/>
              <a:buFont typeface="Times New Roman"/>
              <a:buAutoNum type="arabicPeriod"/>
            </a:pPr>
            <a:r>
              <a:rPr lang="en-US" sz="1200">
                <a:latin typeface="Times New Roman"/>
                <a:ea typeface="Times New Roman"/>
                <a:cs typeface="Times New Roman"/>
                <a:sym typeface="Times New Roman"/>
              </a:rPr>
              <a:t>Precision Grinders</a:t>
            </a:r>
            <a:endParaRPr sz="1200">
              <a:latin typeface="Times New Roman"/>
              <a:ea typeface="Times New Roman"/>
              <a:cs typeface="Times New Roman"/>
              <a:sym typeface="Times New Roman"/>
            </a:endParaRPr>
          </a:p>
          <a:p>
            <a:pPr indent="-227964" lvl="1" marL="1612265" rtl="0" algn="l">
              <a:lnSpc>
                <a:spcPct val="100000"/>
              </a:lnSpc>
              <a:spcBef>
                <a:spcPts val="600"/>
              </a:spcBef>
              <a:spcAft>
                <a:spcPts val="0"/>
              </a:spcAft>
              <a:buSzPts val="1200"/>
              <a:buFont typeface="Times New Roman"/>
              <a:buAutoNum type="alphaLcParenR"/>
            </a:pPr>
            <a:r>
              <a:rPr lang="en-US" sz="1200">
                <a:latin typeface="Times New Roman"/>
                <a:ea typeface="Times New Roman"/>
                <a:cs typeface="Times New Roman"/>
                <a:sym typeface="Times New Roman"/>
              </a:rPr>
              <a:t>Cylindrical grinders</a:t>
            </a:r>
            <a:endParaRPr sz="1200">
              <a:latin typeface="Times New Roman"/>
              <a:ea typeface="Times New Roman"/>
              <a:cs typeface="Times New Roman"/>
              <a:sym typeface="Times New Roman"/>
            </a:endParaRPr>
          </a:p>
          <a:p>
            <a:pPr indent="-277494" lvl="2" marL="2110740" rtl="0" algn="l">
              <a:lnSpc>
                <a:spcPct val="100000"/>
              </a:lnSpc>
              <a:spcBef>
                <a:spcPts val="675"/>
              </a:spcBef>
              <a:spcAft>
                <a:spcPts val="0"/>
              </a:spcAft>
              <a:buSzPts val="1200"/>
              <a:buFont typeface="Times New Roman"/>
              <a:buAutoNum type="romanLcPeriod"/>
            </a:pPr>
            <a:r>
              <a:rPr lang="en-US" sz="1200">
                <a:latin typeface="Times New Roman"/>
                <a:ea typeface="Times New Roman"/>
                <a:cs typeface="Times New Roman"/>
                <a:sym typeface="Times New Roman"/>
              </a:rPr>
              <a:t>Centre type plain grinders</a:t>
            </a:r>
            <a:endParaRPr sz="1200">
              <a:latin typeface="Times New Roman"/>
              <a:ea typeface="Times New Roman"/>
              <a:cs typeface="Times New Roman"/>
              <a:sym typeface="Times New Roman"/>
            </a:endParaRPr>
          </a:p>
          <a:p>
            <a:pPr indent="-277494" lvl="2" marL="2110740" rtl="0" algn="l">
              <a:lnSpc>
                <a:spcPct val="100000"/>
              </a:lnSpc>
              <a:spcBef>
                <a:spcPts val="600"/>
              </a:spcBef>
              <a:spcAft>
                <a:spcPts val="0"/>
              </a:spcAft>
              <a:buSzPts val="1200"/>
              <a:buFont typeface="Times New Roman"/>
              <a:buAutoNum type="romanLcPeriod"/>
            </a:pPr>
            <a:r>
              <a:rPr lang="en-US" sz="1200">
                <a:latin typeface="Times New Roman"/>
                <a:ea typeface="Times New Roman"/>
                <a:cs typeface="Times New Roman"/>
                <a:sym typeface="Times New Roman"/>
              </a:rPr>
              <a:t>Centre type universal grinders</a:t>
            </a:r>
            <a:endParaRPr sz="1200">
              <a:latin typeface="Times New Roman"/>
              <a:ea typeface="Times New Roman"/>
              <a:cs typeface="Times New Roman"/>
              <a:sym typeface="Times New Roman"/>
            </a:endParaRPr>
          </a:p>
          <a:p>
            <a:pPr indent="-277494" lvl="2" marL="2110740" rtl="0" algn="l">
              <a:lnSpc>
                <a:spcPct val="100000"/>
              </a:lnSpc>
              <a:spcBef>
                <a:spcPts val="670"/>
              </a:spcBef>
              <a:spcAft>
                <a:spcPts val="0"/>
              </a:spcAft>
              <a:buSzPts val="1200"/>
              <a:buFont typeface="Times New Roman"/>
              <a:buAutoNum type="romanLcPeriod"/>
            </a:pPr>
            <a:r>
              <a:rPr lang="en-US" sz="1200">
                <a:latin typeface="Times New Roman"/>
                <a:ea typeface="Times New Roman"/>
                <a:cs typeface="Times New Roman"/>
                <a:sym typeface="Times New Roman"/>
              </a:rPr>
              <a:t>Centreless grinders</a:t>
            </a:r>
            <a:endParaRPr sz="1200">
              <a:latin typeface="Times New Roman"/>
              <a:ea typeface="Times New Roman"/>
              <a:cs typeface="Times New Roman"/>
              <a:sym typeface="Times New Roman"/>
            </a:endParaRPr>
          </a:p>
          <a:p>
            <a:pPr indent="-227329" lvl="1" marL="1611630" rtl="0" algn="l">
              <a:lnSpc>
                <a:spcPct val="100000"/>
              </a:lnSpc>
              <a:spcBef>
                <a:spcPts val="695"/>
              </a:spcBef>
              <a:spcAft>
                <a:spcPts val="0"/>
              </a:spcAft>
              <a:buSzPts val="1200"/>
              <a:buFont typeface="Times New Roman"/>
              <a:buAutoNum type="alphaLcParenR"/>
            </a:pPr>
            <a:r>
              <a:rPr lang="en-US" sz="1200">
                <a:latin typeface="Times New Roman"/>
                <a:ea typeface="Times New Roman"/>
                <a:cs typeface="Times New Roman"/>
                <a:sym typeface="Times New Roman"/>
              </a:rPr>
              <a:t>Internal grinders</a:t>
            </a:r>
            <a:endParaRPr sz="1200">
              <a:latin typeface="Times New Roman"/>
              <a:ea typeface="Times New Roman"/>
              <a:cs typeface="Times New Roman"/>
              <a:sym typeface="Times New Roman"/>
            </a:endParaRPr>
          </a:p>
          <a:p>
            <a:pPr indent="-277494" lvl="2" marL="2110740" rtl="0" algn="l">
              <a:lnSpc>
                <a:spcPct val="100000"/>
              </a:lnSpc>
              <a:spcBef>
                <a:spcPts val="580"/>
              </a:spcBef>
              <a:spcAft>
                <a:spcPts val="0"/>
              </a:spcAft>
              <a:buSzPts val="1200"/>
              <a:buFont typeface="Times New Roman"/>
              <a:buAutoNum type="romanLcPeriod"/>
            </a:pPr>
            <a:r>
              <a:rPr lang="en-US" sz="1200">
                <a:latin typeface="Times New Roman"/>
                <a:ea typeface="Times New Roman"/>
                <a:cs typeface="Times New Roman"/>
                <a:sym typeface="Times New Roman"/>
              </a:rPr>
              <a:t>Chucking type grinders</a:t>
            </a:r>
            <a:endParaRPr sz="1200">
              <a:latin typeface="Times New Roman"/>
              <a:ea typeface="Times New Roman"/>
              <a:cs typeface="Times New Roman"/>
              <a:sym typeface="Times New Roman"/>
            </a:endParaRPr>
          </a:p>
          <a:p>
            <a:pPr indent="-277494" lvl="2" marL="2110740" rtl="0" algn="l">
              <a:lnSpc>
                <a:spcPct val="100000"/>
              </a:lnSpc>
              <a:spcBef>
                <a:spcPts val="670"/>
              </a:spcBef>
              <a:spcAft>
                <a:spcPts val="0"/>
              </a:spcAft>
              <a:buSzPts val="1200"/>
              <a:buFont typeface="Times New Roman"/>
              <a:buAutoNum type="romanLcPeriod"/>
            </a:pPr>
            <a:r>
              <a:rPr lang="en-US" sz="1200">
                <a:latin typeface="Times New Roman"/>
                <a:ea typeface="Times New Roman"/>
                <a:cs typeface="Times New Roman"/>
                <a:sym typeface="Times New Roman"/>
              </a:rPr>
              <a:t>Planetary type grinders</a:t>
            </a:r>
            <a:endParaRPr sz="1200">
              <a:latin typeface="Times New Roman"/>
              <a:ea typeface="Times New Roman"/>
              <a:cs typeface="Times New Roman"/>
              <a:sym typeface="Times New Roman"/>
            </a:endParaRPr>
          </a:p>
          <a:p>
            <a:pPr indent="-227964" lvl="1" marL="1612265" rtl="0" algn="l">
              <a:lnSpc>
                <a:spcPct val="100000"/>
              </a:lnSpc>
              <a:spcBef>
                <a:spcPts val="610"/>
              </a:spcBef>
              <a:spcAft>
                <a:spcPts val="0"/>
              </a:spcAft>
              <a:buSzPts val="1200"/>
              <a:buFont typeface="Times New Roman"/>
              <a:buAutoNum type="alphaLcParenR"/>
            </a:pPr>
            <a:r>
              <a:rPr lang="en-US" sz="1200">
                <a:latin typeface="Times New Roman"/>
                <a:ea typeface="Times New Roman"/>
                <a:cs typeface="Times New Roman"/>
                <a:sym typeface="Times New Roman"/>
              </a:rPr>
              <a:t>Surface grinders</a:t>
            </a:r>
            <a:endParaRPr sz="1200">
              <a:latin typeface="Times New Roman"/>
              <a:ea typeface="Times New Roman"/>
              <a:cs typeface="Times New Roman"/>
              <a:sym typeface="Times New Roman"/>
            </a:endParaRPr>
          </a:p>
          <a:p>
            <a:pPr indent="-277494" lvl="2" marL="2110740" rtl="0" algn="l">
              <a:lnSpc>
                <a:spcPct val="100000"/>
              </a:lnSpc>
              <a:spcBef>
                <a:spcPts val="700"/>
              </a:spcBef>
              <a:spcAft>
                <a:spcPts val="0"/>
              </a:spcAft>
              <a:buSzPts val="1200"/>
              <a:buFont typeface="Times New Roman"/>
              <a:buAutoNum type="romanLcPeriod"/>
            </a:pPr>
            <a:r>
              <a:rPr lang="en-US" sz="1200">
                <a:latin typeface="Times New Roman"/>
                <a:ea typeface="Times New Roman"/>
                <a:cs typeface="Times New Roman"/>
                <a:sym typeface="Times New Roman"/>
              </a:rPr>
              <a:t>Reciprocating table – horizontal spindle</a:t>
            </a:r>
            <a:endParaRPr sz="1200">
              <a:latin typeface="Times New Roman"/>
              <a:ea typeface="Times New Roman"/>
              <a:cs typeface="Times New Roman"/>
              <a:sym typeface="Times New Roman"/>
            </a:endParaRPr>
          </a:p>
          <a:p>
            <a:pPr indent="-277494" lvl="2" marL="2110740" rtl="0" algn="l">
              <a:lnSpc>
                <a:spcPct val="100000"/>
              </a:lnSpc>
              <a:spcBef>
                <a:spcPts val="660"/>
              </a:spcBef>
              <a:spcAft>
                <a:spcPts val="0"/>
              </a:spcAft>
              <a:buSzPts val="1200"/>
              <a:buFont typeface="Times New Roman"/>
              <a:buAutoNum type="romanLcPeriod"/>
            </a:pPr>
            <a:r>
              <a:rPr lang="en-US" sz="1200">
                <a:latin typeface="Times New Roman"/>
                <a:ea typeface="Times New Roman"/>
                <a:cs typeface="Times New Roman"/>
                <a:sym typeface="Times New Roman"/>
              </a:rPr>
              <a:t>Rotary table – horizontal spindle</a:t>
            </a:r>
            <a:endParaRPr sz="1200">
              <a:latin typeface="Times New Roman"/>
              <a:ea typeface="Times New Roman"/>
              <a:cs typeface="Times New Roman"/>
              <a:sym typeface="Times New Roman"/>
            </a:endParaRPr>
          </a:p>
          <a:p>
            <a:pPr indent="-277494" lvl="2" marL="2110740" rtl="0" algn="l">
              <a:lnSpc>
                <a:spcPct val="100000"/>
              </a:lnSpc>
              <a:spcBef>
                <a:spcPts val="635"/>
              </a:spcBef>
              <a:spcAft>
                <a:spcPts val="0"/>
              </a:spcAft>
              <a:buSzPts val="1200"/>
              <a:buFont typeface="Times New Roman"/>
              <a:buAutoNum type="romanLcPeriod"/>
            </a:pPr>
            <a:r>
              <a:rPr lang="en-US" sz="1200">
                <a:latin typeface="Times New Roman"/>
                <a:ea typeface="Times New Roman"/>
                <a:cs typeface="Times New Roman"/>
                <a:sym typeface="Times New Roman"/>
              </a:rPr>
              <a:t>Reciporcating table – vertical spindle</a:t>
            </a:r>
            <a:endParaRPr sz="1200">
              <a:latin typeface="Times New Roman"/>
              <a:ea typeface="Times New Roman"/>
              <a:cs typeface="Times New Roman"/>
              <a:sym typeface="Times New Roman"/>
            </a:endParaRPr>
          </a:p>
          <a:p>
            <a:pPr indent="-277494" lvl="2" marL="2110740" rtl="0" algn="l">
              <a:lnSpc>
                <a:spcPct val="100000"/>
              </a:lnSpc>
              <a:spcBef>
                <a:spcPts val="670"/>
              </a:spcBef>
              <a:spcAft>
                <a:spcPts val="0"/>
              </a:spcAft>
              <a:buSzPts val="1200"/>
              <a:buFont typeface="Times New Roman"/>
              <a:buAutoNum type="romanLcPeriod"/>
            </a:pPr>
            <a:r>
              <a:rPr lang="en-US" sz="1200">
                <a:latin typeface="Times New Roman"/>
                <a:ea typeface="Times New Roman"/>
                <a:cs typeface="Times New Roman"/>
                <a:sym typeface="Times New Roman"/>
              </a:rPr>
              <a:t>Rotary table – vertical spindle</a:t>
            </a:r>
            <a:endParaRPr sz="1200">
              <a:latin typeface="Times New Roman"/>
              <a:ea typeface="Times New Roman"/>
              <a:cs typeface="Times New Roman"/>
              <a:sym typeface="Times New Roman"/>
            </a:endParaRPr>
          </a:p>
          <a:p>
            <a:pPr indent="-227329" lvl="1" marL="1611630" rtl="0" algn="l">
              <a:lnSpc>
                <a:spcPct val="100000"/>
              </a:lnSpc>
              <a:spcBef>
                <a:spcPts val="600"/>
              </a:spcBef>
              <a:spcAft>
                <a:spcPts val="0"/>
              </a:spcAft>
              <a:buSzPts val="1200"/>
              <a:buFont typeface="Times New Roman"/>
              <a:buAutoNum type="alphaLcParenR"/>
            </a:pPr>
            <a:r>
              <a:rPr lang="en-US" sz="1200">
                <a:latin typeface="Times New Roman"/>
                <a:ea typeface="Times New Roman"/>
                <a:cs typeface="Times New Roman"/>
                <a:sym typeface="Times New Roman"/>
              </a:rPr>
              <a:t>Tool and cutter grinder</a:t>
            </a:r>
            <a:endParaRPr sz="1200">
              <a:latin typeface="Times New Roman"/>
              <a:ea typeface="Times New Roman"/>
              <a:cs typeface="Times New Roman"/>
              <a:sym typeface="Times New Roman"/>
            </a:endParaRPr>
          </a:p>
          <a:p>
            <a:pPr indent="-227964" lvl="1" marL="1612265" rtl="0" algn="l">
              <a:lnSpc>
                <a:spcPct val="100000"/>
              </a:lnSpc>
              <a:spcBef>
                <a:spcPts val="675"/>
              </a:spcBef>
              <a:spcAft>
                <a:spcPts val="0"/>
              </a:spcAft>
              <a:buSzPts val="1200"/>
              <a:buFont typeface="Times New Roman"/>
              <a:buAutoNum type="alphaLcParenR"/>
            </a:pPr>
            <a:r>
              <a:rPr lang="en-US" sz="1200">
                <a:latin typeface="Times New Roman"/>
                <a:ea typeface="Times New Roman"/>
                <a:cs typeface="Times New Roman"/>
                <a:sym typeface="Times New Roman"/>
              </a:rPr>
              <a:t>Special grinders</a:t>
            </a:r>
            <a:endParaRPr sz="1200">
              <a:latin typeface="Times New Roman"/>
              <a:ea typeface="Times New Roman"/>
              <a:cs typeface="Times New Roman"/>
              <a:sym typeface="Times New Roman"/>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65" name="Shape 965"/>
        <p:cNvGrpSpPr/>
        <p:nvPr/>
      </p:nvGrpSpPr>
      <p:grpSpPr>
        <a:xfrm>
          <a:off x="0" y="0"/>
          <a:ext cx="0" cy="0"/>
          <a:chOff x="0" y="0"/>
          <a:chExt cx="0" cy="0"/>
        </a:xfrm>
      </p:grpSpPr>
      <p:pic>
        <p:nvPicPr>
          <p:cNvPr id="966" name="Google Shape;966;p89"/>
          <p:cNvPicPr preferRelativeResize="0"/>
          <p:nvPr/>
        </p:nvPicPr>
        <p:blipFill rotWithShape="1">
          <a:blip r:embed="rId3">
            <a:alphaModFix/>
          </a:blip>
          <a:srcRect b="0" l="0" r="0" t="0"/>
          <a:stretch/>
        </p:blipFill>
        <p:spPr>
          <a:xfrm>
            <a:off x="3138831" y="3170709"/>
            <a:ext cx="5002313" cy="1630096"/>
          </a:xfrm>
          <a:prstGeom prst="rect">
            <a:avLst/>
          </a:prstGeom>
          <a:noFill/>
          <a:ln>
            <a:noFill/>
          </a:ln>
        </p:spPr>
      </p:pic>
      <p:pic>
        <p:nvPicPr>
          <p:cNvPr id="967" name="Google Shape;967;p89"/>
          <p:cNvPicPr preferRelativeResize="0"/>
          <p:nvPr/>
        </p:nvPicPr>
        <p:blipFill rotWithShape="1">
          <a:blip r:embed="rId4">
            <a:alphaModFix/>
          </a:blip>
          <a:srcRect b="0" l="0" r="0" t="0"/>
          <a:stretch/>
        </p:blipFill>
        <p:spPr>
          <a:xfrm>
            <a:off x="1294742" y="832297"/>
            <a:ext cx="8007578" cy="1970777"/>
          </a:xfrm>
          <a:prstGeom prst="rect">
            <a:avLst/>
          </a:prstGeom>
          <a:noFill/>
          <a:ln>
            <a:noFill/>
          </a:ln>
        </p:spPr>
      </p:pic>
      <p:sp>
        <p:nvSpPr>
          <p:cNvPr id="968" name="Google Shape;968;p89"/>
          <p:cNvSpPr txBox="1"/>
          <p:nvPr/>
        </p:nvSpPr>
        <p:spPr>
          <a:xfrm>
            <a:off x="4116171" y="3004950"/>
            <a:ext cx="3314050" cy="189796"/>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50">
                <a:latin typeface="Times New Roman"/>
                <a:ea typeface="Times New Roman"/>
                <a:cs typeface="Times New Roman"/>
                <a:sym typeface="Times New Roman"/>
              </a:rPr>
              <a:t>Figure 29: Cylindrical Grindin Machine</a:t>
            </a:r>
            <a:endParaRPr sz="1150">
              <a:latin typeface="Times New Roman"/>
              <a:ea typeface="Times New Roman"/>
              <a:cs typeface="Times New Roman"/>
              <a:sym typeface="Times New Roman"/>
            </a:endParaRPr>
          </a:p>
        </p:txBody>
      </p:sp>
      <p:sp>
        <p:nvSpPr>
          <p:cNvPr id="969" name="Google Shape;969;p89"/>
          <p:cNvSpPr txBox="1"/>
          <p:nvPr/>
        </p:nvSpPr>
        <p:spPr>
          <a:xfrm>
            <a:off x="1589164" y="4897016"/>
            <a:ext cx="7806688" cy="1114408"/>
          </a:xfrm>
          <a:prstGeom prst="rect">
            <a:avLst/>
          </a:prstGeom>
          <a:noFill/>
          <a:ln>
            <a:noFill/>
          </a:ln>
        </p:spPr>
        <p:txBody>
          <a:bodyPr anchorCtr="0" anchor="t" bIns="0" lIns="0" spcFirstLastPara="1" rIns="0" wrap="square" tIns="12700">
            <a:spAutoFit/>
          </a:bodyPr>
          <a:lstStyle/>
          <a:p>
            <a:pPr indent="0" lvl="0" marL="1161415" rtl="0" algn="l">
              <a:lnSpc>
                <a:spcPct val="100000"/>
              </a:lnSpc>
              <a:spcBef>
                <a:spcPts val="0"/>
              </a:spcBef>
              <a:spcAft>
                <a:spcPts val="0"/>
              </a:spcAft>
              <a:buNone/>
            </a:pPr>
            <a:r>
              <a:rPr lang="en-US" sz="1150">
                <a:latin typeface="Times New Roman"/>
                <a:ea typeface="Times New Roman"/>
                <a:cs typeface="Times New Roman"/>
                <a:sym typeface="Times New Roman"/>
              </a:rPr>
              <a:t>Figure 30: Centreless grinding mechanism</a:t>
            </a:r>
            <a:endParaRPr sz="1150">
              <a:latin typeface="Times New Roman"/>
              <a:ea typeface="Times New Roman"/>
              <a:cs typeface="Times New Roman"/>
              <a:sym typeface="Times New Roman"/>
            </a:endParaRPr>
          </a:p>
          <a:p>
            <a:pPr indent="0" lvl="0" marL="0" rtl="0" algn="l">
              <a:lnSpc>
                <a:spcPct val="100000"/>
              </a:lnSpc>
              <a:spcBef>
                <a:spcPts val="295"/>
              </a:spcBef>
              <a:spcAft>
                <a:spcPts val="0"/>
              </a:spcAft>
              <a:buNone/>
            </a:pPr>
            <a:r>
              <a:t/>
            </a:r>
            <a:endParaRPr sz="1150">
              <a:latin typeface="Times New Roman"/>
              <a:ea typeface="Times New Roman"/>
              <a:cs typeface="Times New Roman"/>
              <a:sym typeface="Times New Roman"/>
            </a:endParaRPr>
          </a:p>
          <a:p>
            <a:pPr indent="0" lvl="0" marL="12700" rtl="0" algn="just">
              <a:lnSpc>
                <a:spcPct val="100000"/>
              </a:lnSpc>
              <a:spcBef>
                <a:spcPts val="0"/>
              </a:spcBef>
              <a:spcAft>
                <a:spcPts val="0"/>
              </a:spcAft>
              <a:buNone/>
            </a:pPr>
            <a:r>
              <a:rPr b="1" lang="en-US" sz="1200">
                <a:latin typeface="Times New Roman"/>
                <a:ea typeface="Times New Roman"/>
                <a:cs typeface="Times New Roman"/>
                <a:sym typeface="Times New Roman"/>
              </a:rPr>
              <a:t>GRINDING WHEELS</a:t>
            </a:r>
            <a:endParaRPr sz="1200">
              <a:latin typeface="Times New Roman"/>
              <a:ea typeface="Times New Roman"/>
              <a:cs typeface="Times New Roman"/>
              <a:sym typeface="Times New Roman"/>
            </a:endParaRPr>
          </a:p>
          <a:p>
            <a:pPr indent="-6350" lvl="0" marL="36830" marR="5080" rtl="0" algn="just">
              <a:lnSpc>
                <a:spcPct val="141700"/>
              </a:lnSpc>
              <a:spcBef>
                <a:spcPts val="0"/>
              </a:spcBef>
              <a:spcAft>
                <a:spcPts val="0"/>
              </a:spcAft>
              <a:buNone/>
            </a:pPr>
            <a:r>
              <a:rPr lang="en-US" sz="1200">
                <a:latin typeface="Times New Roman"/>
                <a:ea typeface="Times New Roman"/>
                <a:cs typeface="Times New Roman"/>
                <a:sym typeface="Times New Roman"/>
              </a:rPr>
              <a:t>A grinding wheel is a wheel composed of an abrasive compound and used for various grinding (abrasive cutting) and abrasive machining operations. Such wheels are used in grinding machines.</a:t>
            </a:r>
            <a:endParaRPr sz="12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4" name="Shape 114"/>
        <p:cNvGrpSpPr/>
        <p:nvPr/>
      </p:nvGrpSpPr>
      <p:grpSpPr>
        <a:xfrm>
          <a:off x="0" y="0"/>
          <a:ext cx="0" cy="0"/>
          <a:chOff x="0" y="0"/>
          <a:chExt cx="0" cy="0"/>
        </a:xfrm>
      </p:grpSpPr>
      <p:sp>
        <p:nvSpPr>
          <p:cNvPr id="115" name="Google Shape;115;p9"/>
          <p:cNvSpPr txBox="1"/>
          <p:nvPr/>
        </p:nvSpPr>
        <p:spPr>
          <a:xfrm>
            <a:off x="1235075" y="736600"/>
            <a:ext cx="8603849" cy="3713196"/>
          </a:xfrm>
          <a:prstGeom prst="rect">
            <a:avLst/>
          </a:prstGeom>
          <a:noFill/>
          <a:ln>
            <a:noFill/>
          </a:ln>
        </p:spPr>
        <p:txBody>
          <a:bodyPr anchorCtr="0" anchor="t" bIns="0" lIns="0" spcFirstLastPara="1" rIns="0" wrap="square" tIns="12700">
            <a:spAutoFit/>
          </a:bodyPr>
          <a:lstStyle/>
          <a:p>
            <a:pPr indent="0" lvl="0" marL="12700" rtl="0" algn="just">
              <a:lnSpc>
                <a:spcPct val="150000"/>
              </a:lnSpc>
              <a:spcBef>
                <a:spcPts val="0"/>
              </a:spcBef>
              <a:spcAft>
                <a:spcPts val="0"/>
              </a:spcAft>
              <a:buNone/>
            </a:pPr>
            <a:r>
              <a:rPr lang="en-US" sz="1600">
                <a:latin typeface="Times New Roman"/>
                <a:ea typeface="Times New Roman"/>
                <a:cs typeface="Times New Roman"/>
                <a:sym typeface="Times New Roman"/>
              </a:rPr>
              <a:t>spindle lock.</a:t>
            </a:r>
            <a:endParaRPr sz="1600">
              <a:latin typeface="Times New Roman"/>
              <a:ea typeface="Times New Roman"/>
              <a:cs typeface="Times New Roman"/>
              <a:sym typeface="Times New Roman"/>
            </a:endParaRPr>
          </a:p>
          <a:p>
            <a:pPr indent="0" lvl="0" marL="0" rtl="0" algn="l">
              <a:lnSpc>
                <a:spcPct val="150000"/>
              </a:lnSpc>
              <a:spcBef>
                <a:spcPts val="415"/>
              </a:spcBef>
              <a:spcAft>
                <a:spcPts val="0"/>
              </a:spcAft>
              <a:buNone/>
            </a:pPr>
            <a:r>
              <a:t/>
            </a:r>
            <a:endParaRPr sz="1600">
              <a:latin typeface="Times New Roman"/>
              <a:ea typeface="Times New Roman"/>
              <a:cs typeface="Times New Roman"/>
              <a:sym typeface="Times New Roman"/>
            </a:endParaRPr>
          </a:p>
          <a:p>
            <a:pPr indent="0" lvl="0" marL="12700" marR="53975" rtl="0" algn="just">
              <a:lnSpc>
                <a:spcPct val="150000"/>
              </a:lnSpc>
              <a:spcBef>
                <a:spcPts val="5"/>
              </a:spcBef>
              <a:spcAft>
                <a:spcPts val="0"/>
              </a:spcAft>
              <a:buNone/>
            </a:pPr>
            <a:r>
              <a:rPr lang="en-US" sz="1600">
                <a:latin typeface="Times New Roman"/>
                <a:ea typeface="Times New Roman"/>
                <a:cs typeface="Times New Roman"/>
                <a:sym typeface="Times New Roman"/>
              </a:rPr>
              <a:t>Rotating the lock nut in one direction locks the spindle from turning. Micrometer calipers are available with a variety of specially shaped anvils and spindles.</a:t>
            </a:r>
            <a:endParaRPr sz="1600">
              <a:latin typeface="Times New Roman"/>
              <a:ea typeface="Times New Roman"/>
              <a:cs typeface="Times New Roman"/>
              <a:sym typeface="Times New Roman"/>
            </a:endParaRPr>
          </a:p>
          <a:p>
            <a:pPr indent="457200" lvl="0" marL="12700" marR="5080" rtl="0" algn="just">
              <a:lnSpc>
                <a:spcPct val="150000"/>
              </a:lnSpc>
              <a:spcBef>
                <a:spcPts val="40"/>
              </a:spcBef>
              <a:spcAft>
                <a:spcPts val="0"/>
              </a:spcAft>
              <a:buNone/>
            </a:pPr>
            <a:r>
              <a:rPr lang="en-US" sz="1600">
                <a:latin typeface="Times New Roman"/>
                <a:ea typeface="Times New Roman"/>
                <a:cs typeface="Times New Roman"/>
                <a:sym typeface="Times New Roman"/>
              </a:rPr>
              <a:t>The metric micrometer has a spindle screw thread with a pitch of 0.5 mm. with one complete revolution of the screw, the contact face at the end of the spindle either moves away iron or toward the face of the anvil exactly 0.5 mm. The upper set of graduation on the sleeve represent whole millimeters and the lowers set divide each millimeter into two equal parts or 0.5mm, The beveled edge of the thimble is graduated into 50 parts, each graduation representing l/50 of 0.5mm or 0.01 mm. The micrometer reading is established by adding the following three values.</a:t>
            </a:r>
            <a:endParaRPr sz="1600">
              <a:latin typeface="Times New Roman"/>
              <a:ea typeface="Times New Roman"/>
              <a:cs typeface="Times New Roman"/>
              <a:sym typeface="Times New Roman"/>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73" name="Shape 973"/>
        <p:cNvGrpSpPr/>
        <p:nvPr/>
      </p:nvGrpSpPr>
      <p:grpSpPr>
        <a:xfrm>
          <a:off x="0" y="0"/>
          <a:ext cx="0" cy="0"/>
          <a:chOff x="0" y="0"/>
          <a:chExt cx="0" cy="0"/>
        </a:xfrm>
      </p:grpSpPr>
      <p:pic>
        <p:nvPicPr>
          <p:cNvPr id="974" name="Google Shape;974;p90"/>
          <p:cNvPicPr preferRelativeResize="0"/>
          <p:nvPr/>
        </p:nvPicPr>
        <p:blipFill rotWithShape="1">
          <a:blip r:embed="rId3">
            <a:alphaModFix/>
          </a:blip>
          <a:srcRect b="0" l="0" r="0" t="0"/>
          <a:stretch/>
        </p:blipFill>
        <p:spPr>
          <a:xfrm>
            <a:off x="3166837" y="905609"/>
            <a:ext cx="5004467" cy="1373507"/>
          </a:xfrm>
          <a:prstGeom prst="rect">
            <a:avLst/>
          </a:prstGeom>
          <a:noFill/>
          <a:ln>
            <a:noFill/>
          </a:ln>
        </p:spPr>
      </p:pic>
      <p:sp>
        <p:nvSpPr>
          <p:cNvPr id="975" name="Google Shape;975;p90"/>
          <p:cNvSpPr txBox="1"/>
          <p:nvPr/>
        </p:nvSpPr>
        <p:spPr>
          <a:xfrm>
            <a:off x="1614998" y="2448647"/>
            <a:ext cx="7795917" cy="1647567"/>
          </a:xfrm>
          <a:prstGeom prst="rect">
            <a:avLst/>
          </a:prstGeom>
          <a:noFill/>
          <a:ln>
            <a:noFill/>
          </a:ln>
        </p:spPr>
        <p:txBody>
          <a:bodyPr anchorCtr="0" anchor="t" bIns="0" lIns="0" spcFirstLastPara="1" rIns="0" wrap="square" tIns="12700">
            <a:spAutoFit/>
          </a:bodyPr>
          <a:lstStyle/>
          <a:p>
            <a:pPr indent="0" lvl="0" marL="975360" rtl="0" algn="just">
              <a:lnSpc>
                <a:spcPct val="100000"/>
              </a:lnSpc>
              <a:spcBef>
                <a:spcPts val="0"/>
              </a:spcBef>
              <a:spcAft>
                <a:spcPts val="0"/>
              </a:spcAft>
              <a:buNone/>
            </a:pPr>
            <a:r>
              <a:rPr lang="en-US" sz="1150">
                <a:latin typeface="Times New Roman"/>
                <a:ea typeface="Times New Roman"/>
                <a:cs typeface="Times New Roman"/>
                <a:sym typeface="Times New Roman"/>
              </a:rPr>
              <a:t>Figure 31: working principle of Grinding Wheel</a:t>
            </a:r>
            <a:endParaRPr sz="1150">
              <a:latin typeface="Times New Roman"/>
              <a:ea typeface="Times New Roman"/>
              <a:cs typeface="Times New Roman"/>
              <a:sym typeface="Times New Roman"/>
            </a:endParaRPr>
          </a:p>
          <a:p>
            <a:pPr indent="-6350" lvl="0" marL="18415" marR="5080" rtl="0" algn="just">
              <a:lnSpc>
                <a:spcPct val="143800"/>
              </a:lnSpc>
              <a:spcBef>
                <a:spcPts val="950"/>
              </a:spcBef>
              <a:spcAft>
                <a:spcPts val="0"/>
              </a:spcAft>
              <a:buNone/>
            </a:pPr>
            <a:r>
              <a:rPr lang="en-US" sz="1200">
                <a:latin typeface="Times New Roman"/>
                <a:ea typeface="Times New Roman"/>
                <a:cs typeface="Times New Roman"/>
                <a:sym typeface="Times New Roman"/>
              </a:rPr>
              <a:t>The wheels are generally made from a composite material consisting of coarse-particle aggregate pressed and bonded together by a cementing matrix (called the bond in grinding wheel terminology) to form a solid, circular shape. Various profiles and cross sections are available depending on the intended usage for the wheel. They may also be made from a solid steel or aluminium disc with particles bonded to the surface. Today most grinding wheels are artificial composites made with artificial aggregates, but the history of grinding wheels began with natural composite stones, such as those used for millstones.</a:t>
            </a:r>
            <a:endParaRPr sz="1200">
              <a:latin typeface="Times New Roman"/>
              <a:ea typeface="Times New Roman"/>
              <a:cs typeface="Times New Roman"/>
              <a:sym typeface="Times New Roman"/>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79" name="Shape 979"/>
        <p:cNvGrpSpPr/>
        <p:nvPr/>
      </p:nvGrpSpPr>
      <p:grpSpPr>
        <a:xfrm>
          <a:off x="0" y="0"/>
          <a:ext cx="0" cy="0"/>
          <a:chOff x="0" y="0"/>
          <a:chExt cx="0" cy="0"/>
        </a:xfrm>
      </p:grpSpPr>
      <p:pic>
        <p:nvPicPr>
          <p:cNvPr id="980" name="Google Shape;980;p91"/>
          <p:cNvPicPr preferRelativeResize="0"/>
          <p:nvPr/>
        </p:nvPicPr>
        <p:blipFill rotWithShape="1">
          <a:blip r:embed="rId3">
            <a:alphaModFix/>
          </a:blip>
          <a:srcRect b="0" l="0" r="0" t="0"/>
          <a:stretch/>
        </p:blipFill>
        <p:spPr>
          <a:xfrm>
            <a:off x="887575" y="1945981"/>
            <a:ext cx="7346204" cy="830141"/>
          </a:xfrm>
          <a:prstGeom prst="rect">
            <a:avLst/>
          </a:prstGeom>
          <a:noFill/>
          <a:ln>
            <a:noFill/>
          </a:ln>
        </p:spPr>
      </p:pic>
      <p:sp>
        <p:nvSpPr>
          <p:cNvPr id="981" name="Google Shape;981;p91"/>
          <p:cNvSpPr txBox="1"/>
          <p:nvPr/>
        </p:nvSpPr>
        <p:spPr>
          <a:xfrm>
            <a:off x="5087766" y="810735"/>
            <a:ext cx="1254887" cy="228909"/>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1" lang="en-US" sz="1400">
                <a:latin typeface="Times New Roman"/>
                <a:ea typeface="Times New Roman"/>
                <a:cs typeface="Times New Roman"/>
                <a:sym typeface="Times New Roman"/>
              </a:rPr>
              <a:t>MODEL: 1</a:t>
            </a:r>
            <a:endParaRPr sz="1400">
              <a:latin typeface="Times New Roman"/>
              <a:ea typeface="Times New Roman"/>
              <a:cs typeface="Times New Roman"/>
              <a:sym typeface="Times New Roman"/>
            </a:endParaRPr>
          </a:p>
        </p:txBody>
      </p:sp>
      <p:sp>
        <p:nvSpPr>
          <p:cNvPr id="982" name="Google Shape;982;p91"/>
          <p:cNvSpPr txBox="1"/>
          <p:nvPr/>
        </p:nvSpPr>
        <p:spPr>
          <a:xfrm>
            <a:off x="5783591" y="3107101"/>
            <a:ext cx="2064549" cy="182742"/>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100">
                <a:latin typeface="Times New Roman"/>
                <a:ea typeface="Times New Roman"/>
                <a:cs typeface="Times New Roman"/>
                <a:sym typeface="Times New Roman"/>
              </a:rPr>
              <a:t>All dimensions are in mm</a:t>
            </a:r>
            <a:endParaRPr sz="1100">
              <a:latin typeface="Times New Roman"/>
              <a:ea typeface="Times New Roman"/>
              <a:cs typeface="Times New Roman"/>
              <a:sym typeface="Times New Roman"/>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86" name="Shape 986"/>
        <p:cNvGrpSpPr/>
        <p:nvPr/>
      </p:nvGrpSpPr>
      <p:grpSpPr>
        <a:xfrm>
          <a:off x="0" y="0"/>
          <a:ext cx="0" cy="0"/>
          <a:chOff x="0" y="0"/>
          <a:chExt cx="0" cy="0"/>
        </a:xfrm>
      </p:grpSpPr>
      <p:sp>
        <p:nvSpPr>
          <p:cNvPr id="987" name="Google Shape;987;p92"/>
          <p:cNvSpPr txBox="1"/>
          <p:nvPr/>
        </p:nvSpPr>
        <p:spPr>
          <a:xfrm>
            <a:off x="701588" y="554720"/>
            <a:ext cx="5602109" cy="1341008"/>
          </a:xfrm>
          <a:prstGeom prst="rect">
            <a:avLst/>
          </a:prstGeom>
          <a:noFill/>
          <a:ln>
            <a:noFill/>
          </a:ln>
        </p:spPr>
        <p:txBody>
          <a:bodyPr anchorCtr="0" anchor="t" bIns="0" lIns="0" spcFirstLastPara="1" rIns="0" wrap="square" tIns="133975">
            <a:spAutoFit/>
          </a:bodyPr>
          <a:lstStyle/>
          <a:p>
            <a:pPr indent="0" lvl="0" marL="0" marR="5080" rtl="0" algn="r">
              <a:lnSpc>
                <a:spcPct val="100000"/>
              </a:lnSpc>
              <a:spcBef>
                <a:spcPts val="0"/>
              </a:spcBef>
              <a:spcAft>
                <a:spcPts val="0"/>
              </a:spcAft>
              <a:buNone/>
            </a:pPr>
            <a:r>
              <a:rPr b="1" lang="en-US" sz="1400">
                <a:latin typeface="Times New Roman"/>
                <a:ea typeface="Times New Roman"/>
                <a:cs typeface="Times New Roman"/>
                <a:sym typeface="Times New Roman"/>
              </a:rPr>
              <a:t>MODEL 1</a:t>
            </a:r>
            <a:endParaRPr sz="1400">
              <a:latin typeface="Times New Roman"/>
              <a:ea typeface="Times New Roman"/>
              <a:cs typeface="Times New Roman"/>
              <a:sym typeface="Times New Roman"/>
            </a:endParaRPr>
          </a:p>
          <a:p>
            <a:pPr indent="0" lvl="0" marL="12700" marR="779780" rtl="0" algn="l">
              <a:lnSpc>
                <a:spcPct val="143600"/>
              </a:lnSpc>
              <a:spcBef>
                <a:spcPts val="185"/>
              </a:spcBef>
              <a:spcAft>
                <a:spcPts val="0"/>
              </a:spcAft>
              <a:buNone/>
            </a:pPr>
            <a:r>
              <a:rPr lang="en-US" sz="1100">
                <a:latin typeface="Times New Roman"/>
                <a:ea typeface="Times New Roman"/>
                <a:cs typeface="Times New Roman"/>
                <a:sym typeface="Times New Roman"/>
              </a:rPr>
              <a:t>Aim: To prepare the model according to the given sketch Tools Required:</a:t>
            </a:r>
            <a:endParaRPr sz="1100">
              <a:latin typeface="Times New Roman"/>
              <a:ea typeface="Times New Roman"/>
              <a:cs typeface="Times New Roman"/>
              <a:sym typeface="Times New Roman"/>
            </a:endParaRPr>
          </a:p>
          <a:p>
            <a:pPr indent="-36829" lvl="0" marL="853439" marR="1807845" rtl="0" algn="l">
              <a:lnSpc>
                <a:spcPct val="173636"/>
              </a:lnSpc>
              <a:spcBef>
                <a:spcPts val="145"/>
              </a:spcBef>
              <a:spcAft>
                <a:spcPts val="0"/>
              </a:spcAft>
              <a:buNone/>
            </a:pPr>
            <a:r>
              <a:rPr lang="en-US" sz="1100">
                <a:latin typeface="Times New Roman"/>
                <a:ea typeface="Times New Roman"/>
                <a:cs typeface="Times New Roman"/>
                <a:sym typeface="Times New Roman"/>
              </a:rPr>
              <a:t>Single point cutting tool Venier caliper</a:t>
            </a:r>
            <a:endParaRPr sz="1100">
              <a:latin typeface="Times New Roman"/>
              <a:ea typeface="Times New Roman"/>
              <a:cs typeface="Times New Roman"/>
              <a:sym typeface="Times New Roman"/>
            </a:endParaRPr>
          </a:p>
          <a:p>
            <a:pPr indent="0" lvl="0" marL="853439" rtl="0" algn="l">
              <a:lnSpc>
                <a:spcPct val="100000"/>
              </a:lnSpc>
              <a:spcBef>
                <a:spcPts val="414"/>
              </a:spcBef>
              <a:spcAft>
                <a:spcPts val="0"/>
              </a:spcAft>
              <a:buNone/>
            </a:pPr>
            <a:r>
              <a:rPr lang="en-US" sz="1100">
                <a:latin typeface="Times New Roman"/>
                <a:ea typeface="Times New Roman"/>
                <a:cs typeface="Times New Roman"/>
                <a:sym typeface="Times New Roman"/>
              </a:rPr>
              <a:t>Chuck key</a:t>
            </a:r>
            <a:endParaRPr sz="1100">
              <a:latin typeface="Times New Roman"/>
              <a:ea typeface="Times New Roman"/>
              <a:cs typeface="Times New Roman"/>
              <a:sym typeface="Times New Roman"/>
            </a:endParaRPr>
          </a:p>
          <a:p>
            <a:pPr indent="0" lvl="0" marL="783590" marR="2639060" rtl="0" algn="l">
              <a:lnSpc>
                <a:spcPct val="143600"/>
              </a:lnSpc>
              <a:spcBef>
                <a:spcPts val="0"/>
              </a:spcBef>
              <a:spcAft>
                <a:spcPts val="0"/>
              </a:spcAft>
              <a:buNone/>
            </a:pPr>
            <a:r>
              <a:rPr lang="en-US" sz="1100">
                <a:latin typeface="Times New Roman"/>
                <a:ea typeface="Times New Roman"/>
                <a:cs typeface="Times New Roman"/>
                <a:sym typeface="Times New Roman"/>
              </a:rPr>
              <a:t>Spanner Steel rule</a:t>
            </a:r>
            <a:endParaRPr sz="1100">
              <a:latin typeface="Times New Roman"/>
              <a:ea typeface="Times New Roman"/>
              <a:cs typeface="Times New Roman"/>
              <a:sym typeface="Times New Roman"/>
            </a:endParaRPr>
          </a:p>
        </p:txBody>
      </p:sp>
      <p:sp>
        <p:nvSpPr>
          <p:cNvPr id="988" name="Google Shape;988;p92"/>
          <p:cNvSpPr txBox="1"/>
          <p:nvPr/>
        </p:nvSpPr>
        <p:spPr>
          <a:xfrm>
            <a:off x="701588" y="2223053"/>
            <a:ext cx="1007141" cy="182742"/>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100">
                <a:latin typeface="Times New Roman"/>
                <a:ea typeface="Times New Roman"/>
                <a:cs typeface="Times New Roman"/>
                <a:sym typeface="Times New Roman"/>
              </a:rPr>
              <a:t>Operations :</a:t>
            </a:r>
            <a:endParaRPr sz="1100">
              <a:latin typeface="Times New Roman"/>
              <a:ea typeface="Times New Roman"/>
              <a:cs typeface="Times New Roman"/>
              <a:sym typeface="Times New Roman"/>
            </a:endParaRPr>
          </a:p>
        </p:txBody>
      </p:sp>
      <p:sp>
        <p:nvSpPr>
          <p:cNvPr id="989" name="Google Shape;989;p92"/>
          <p:cNvSpPr txBox="1"/>
          <p:nvPr/>
        </p:nvSpPr>
        <p:spPr>
          <a:xfrm>
            <a:off x="2032952" y="2170774"/>
            <a:ext cx="1232446" cy="749179"/>
          </a:xfrm>
          <a:prstGeom prst="rect">
            <a:avLst/>
          </a:prstGeom>
          <a:noFill/>
          <a:ln>
            <a:noFill/>
          </a:ln>
        </p:spPr>
        <p:txBody>
          <a:bodyPr anchorCtr="0" anchor="t" bIns="0" lIns="0" spcFirstLastPara="1" rIns="0" wrap="square" tIns="12700">
            <a:spAutoFit/>
          </a:bodyPr>
          <a:lstStyle/>
          <a:p>
            <a:pPr indent="24130" lvl="0" marL="12700" marR="5080" rtl="0" algn="l">
              <a:lnSpc>
                <a:spcPct val="144500"/>
              </a:lnSpc>
              <a:spcBef>
                <a:spcPts val="0"/>
              </a:spcBef>
              <a:spcAft>
                <a:spcPts val="0"/>
              </a:spcAft>
              <a:buNone/>
            </a:pPr>
            <a:r>
              <a:rPr lang="en-US" sz="1100">
                <a:latin typeface="Times New Roman"/>
                <a:ea typeface="Times New Roman"/>
                <a:cs typeface="Times New Roman"/>
                <a:sym typeface="Times New Roman"/>
              </a:rPr>
              <a:t>Facing Countersinking Turning</a:t>
            </a:r>
            <a:endParaRPr sz="1100">
              <a:latin typeface="Times New Roman"/>
              <a:ea typeface="Times New Roman"/>
              <a:cs typeface="Times New Roman"/>
              <a:sym typeface="Times New Roman"/>
            </a:endParaRPr>
          </a:p>
        </p:txBody>
      </p:sp>
      <p:sp>
        <p:nvSpPr>
          <p:cNvPr id="990" name="Google Shape;990;p92"/>
          <p:cNvSpPr txBox="1"/>
          <p:nvPr/>
        </p:nvSpPr>
        <p:spPr>
          <a:xfrm>
            <a:off x="701588" y="2848876"/>
            <a:ext cx="8181898" cy="1016304"/>
          </a:xfrm>
          <a:prstGeom prst="rect">
            <a:avLst/>
          </a:prstGeom>
          <a:noFill/>
          <a:ln>
            <a:noFill/>
          </a:ln>
        </p:spPr>
        <p:txBody>
          <a:bodyPr anchorCtr="0" anchor="t" bIns="0" lIns="0" spcFirstLastPara="1" rIns="0" wrap="square" tIns="94600">
            <a:spAutoFit/>
          </a:bodyPr>
          <a:lstStyle/>
          <a:p>
            <a:pPr indent="0" lvl="0" marL="12700" rtl="0" algn="l">
              <a:lnSpc>
                <a:spcPct val="100000"/>
              </a:lnSpc>
              <a:spcBef>
                <a:spcPts val="0"/>
              </a:spcBef>
              <a:spcAft>
                <a:spcPts val="0"/>
              </a:spcAft>
              <a:buNone/>
            </a:pPr>
            <a:r>
              <a:rPr lang="en-US" sz="1100">
                <a:latin typeface="Times New Roman"/>
                <a:ea typeface="Times New Roman"/>
                <a:cs typeface="Times New Roman"/>
                <a:sym typeface="Times New Roman"/>
              </a:rPr>
              <a:t>Procedure:</a:t>
            </a:r>
            <a:endParaRPr sz="1100">
              <a:latin typeface="Times New Roman"/>
              <a:ea typeface="Times New Roman"/>
              <a:cs typeface="Times New Roman"/>
              <a:sym typeface="Times New Roman"/>
            </a:endParaRPr>
          </a:p>
          <a:p>
            <a:pPr indent="-228600" lvl="0" marL="1545590" rtl="0" algn="l">
              <a:lnSpc>
                <a:spcPct val="100000"/>
              </a:lnSpc>
              <a:spcBef>
                <a:spcPts val="650"/>
              </a:spcBef>
              <a:spcAft>
                <a:spcPts val="0"/>
              </a:spcAft>
              <a:buSzPts val="1100"/>
              <a:buFont typeface="Noto Sans Symbols"/>
              <a:buChar char="∙"/>
            </a:pPr>
            <a:r>
              <a:rPr lang="en-US" sz="1100">
                <a:latin typeface="Times New Roman"/>
                <a:ea typeface="Times New Roman"/>
                <a:cs typeface="Times New Roman"/>
                <a:sym typeface="Times New Roman"/>
              </a:rPr>
              <a:t>Check the dimensions of the raw material supplied according to the drawing</a:t>
            </a:r>
            <a:endParaRPr sz="1100">
              <a:latin typeface="Times New Roman"/>
              <a:ea typeface="Times New Roman"/>
              <a:cs typeface="Times New Roman"/>
              <a:sym typeface="Times New Roman"/>
            </a:endParaRPr>
          </a:p>
          <a:p>
            <a:pPr indent="-228600" lvl="0" marL="1545590" rtl="0" algn="l">
              <a:lnSpc>
                <a:spcPct val="100000"/>
              </a:lnSpc>
              <a:spcBef>
                <a:spcPts val="645"/>
              </a:spcBef>
              <a:spcAft>
                <a:spcPts val="0"/>
              </a:spcAft>
              <a:buSzPts val="1100"/>
              <a:buFont typeface="Noto Sans Symbols"/>
              <a:buChar char="∙"/>
            </a:pPr>
            <a:r>
              <a:rPr lang="en-US" sz="1100">
                <a:latin typeface="Times New Roman"/>
                <a:ea typeface="Times New Roman"/>
                <a:cs typeface="Times New Roman"/>
                <a:sym typeface="Times New Roman"/>
              </a:rPr>
              <a:t>Face the end of the job and drill a counter sink</a:t>
            </a:r>
            <a:endParaRPr sz="1100">
              <a:latin typeface="Times New Roman"/>
              <a:ea typeface="Times New Roman"/>
              <a:cs typeface="Times New Roman"/>
              <a:sym typeface="Times New Roman"/>
            </a:endParaRPr>
          </a:p>
          <a:p>
            <a:pPr indent="-228600" lvl="0" marL="1545590" rtl="0" algn="l">
              <a:lnSpc>
                <a:spcPct val="100000"/>
              </a:lnSpc>
              <a:spcBef>
                <a:spcPts val="640"/>
              </a:spcBef>
              <a:spcAft>
                <a:spcPts val="0"/>
              </a:spcAft>
              <a:buSzPts val="1100"/>
              <a:buFont typeface="Noto Sans Symbols"/>
              <a:buChar char="∙"/>
            </a:pPr>
            <a:r>
              <a:rPr lang="en-US" sz="1100">
                <a:latin typeface="Times New Roman"/>
                <a:ea typeface="Times New Roman"/>
                <a:cs typeface="Times New Roman"/>
                <a:sym typeface="Times New Roman"/>
              </a:rPr>
              <a:t>Turn the job according to the outside dimensions as per the sketch</a:t>
            </a:r>
            <a:endParaRPr sz="1100">
              <a:latin typeface="Times New Roman"/>
              <a:ea typeface="Times New Roman"/>
              <a:cs typeface="Times New Roman"/>
              <a:sym typeface="Times New Roman"/>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94" name="Shape 994"/>
        <p:cNvGrpSpPr/>
        <p:nvPr/>
      </p:nvGrpSpPr>
      <p:grpSpPr>
        <a:xfrm>
          <a:off x="0" y="0"/>
          <a:ext cx="0" cy="0"/>
          <a:chOff x="0" y="0"/>
          <a:chExt cx="0" cy="0"/>
        </a:xfrm>
      </p:grpSpPr>
      <p:pic>
        <p:nvPicPr>
          <p:cNvPr id="995" name="Google Shape;995;p93"/>
          <p:cNvPicPr preferRelativeResize="0"/>
          <p:nvPr/>
        </p:nvPicPr>
        <p:blipFill rotWithShape="1">
          <a:blip r:embed="rId3">
            <a:alphaModFix/>
          </a:blip>
          <a:srcRect b="0" l="0" r="0" t="0"/>
          <a:stretch/>
        </p:blipFill>
        <p:spPr>
          <a:xfrm>
            <a:off x="835873" y="1961074"/>
            <a:ext cx="9045956" cy="1667829"/>
          </a:xfrm>
          <a:prstGeom prst="rect">
            <a:avLst/>
          </a:prstGeom>
          <a:noFill/>
          <a:ln>
            <a:noFill/>
          </a:ln>
        </p:spPr>
      </p:pic>
      <p:sp>
        <p:nvSpPr>
          <p:cNvPr id="996" name="Google Shape;996;p93"/>
          <p:cNvSpPr txBox="1"/>
          <p:nvPr/>
        </p:nvSpPr>
        <p:spPr>
          <a:xfrm>
            <a:off x="5087765" y="1153573"/>
            <a:ext cx="1253092" cy="228909"/>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1" lang="en-US" sz="1400">
                <a:latin typeface="Times New Roman"/>
                <a:ea typeface="Times New Roman"/>
                <a:cs typeface="Times New Roman"/>
                <a:sym typeface="Times New Roman"/>
              </a:rPr>
              <a:t>MODEL 2:</a:t>
            </a:r>
            <a:endParaRPr sz="1400">
              <a:latin typeface="Times New Roman"/>
              <a:ea typeface="Times New Roman"/>
              <a:cs typeface="Times New Roman"/>
              <a:sym typeface="Times New Roman"/>
            </a:endParaRPr>
          </a:p>
        </p:txBody>
      </p:sp>
      <p:sp>
        <p:nvSpPr>
          <p:cNvPr id="997" name="Google Shape;997;p93"/>
          <p:cNvSpPr txBox="1"/>
          <p:nvPr/>
        </p:nvSpPr>
        <p:spPr>
          <a:xfrm>
            <a:off x="7530757" y="4014866"/>
            <a:ext cx="2071730" cy="182742"/>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100">
                <a:latin typeface="Times New Roman"/>
                <a:ea typeface="Times New Roman"/>
                <a:cs typeface="Times New Roman"/>
                <a:sym typeface="Times New Roman"/>
              </a:rPr>
              <a:t>All dimensions are in mm</a:t>
            </a:r>
            <a:endParaRPr sz="1100">
              <a:latin typeface="Times New Roman"/>
              <a:ea typeface="Times New Roman"/>
              <a:cs typeface="Times New Roman"/>
              <a:sym typeface="Times New Roman"/>
            </a:endParaRPr>
          </a:p>
        </p:txBody>
      </p:sp>
      <p:sp>
        <p:nvSpPr>
          <p:cNvPr id="998" name="Google Shape;998;p93"/>
          <p:cNvSpPr txBox="1"/>
          <p:nvPr/>
        </p:nvSpPr>
        <p:spPr>
          <a:xfrm>
            <a:off x="701589" y="4304345"/>
            <a:ext cx="4293364" cy="973280"/>
          </a:xfrm>
          <a:prstGeom prst="rect">
            <a:avLst/>
          </a:prstGeom>
          <a:noFill/>
          <a:ln>
            <a:noFill/>
          </a:ln>
        </p:spPr>
        <p:txBody>
          <a:bodyPr anchorCtr="0" anchor="t" bIns="0" lIns="0" spcFirstLastPara="1" rIns="0" wrap="square" tIns="85725">
            <a:spAutoFit/>
          </a:bodyPr>
          <a:lstStyle/>
          <a:p>
            <a:pPr indent="0" lvl="0" marL="12700" rtl="0" algn="l">
              <a:lnSpc>
                <a:spcPct val="100000"/>
              </a:lnSpc>
              <a:spcBef>
                <a:spcPts val="0"/>
              </a:spcBef>
              <a:spcAft>
                <a:spcPts val="0"/>
              </a:spcAft>
              <a:buNone/>
            </a:pPr>
            <a:r>
              <a:rPr lang="en-US" sz="1100">
                <a:latin typeface="Times New Roman"/>
                <a:ea typeface="Times New Roman"/>
                <a:cs typeface="Times New Roman"/>
                <a:sym typeface="Times New Roman"/>
              </a:rPr>
              <a:t>Calculation:</a:t>
            </a:r>
            <a:endParaRPr sz="1100">
              <a:latin typeface="Times New Roman"/>
              <a:ea typeface="Times New Roman"/>
              <a:cs typeface="Times New Roman"/>
              <a:sym typeface="Times New Roman"/>
            </a:endParaRPr>
          </a:p>
          <a:p>
            <a:pPr indent="0" lvl="0" marL="12700" marR="5080" rtl="0" algn="l">
              <a:lnSpc>
                <a:spcPct val="173636"/>
              </a:lnSpc>
              <a:spcBef>
                <a:spcPts val="145"/>
              </a:spcBef>
              <a:spcAft>
                <a:spcPts val="0"/>
              </a:spcAft>
              <a:buNone/>
            </a:pPr>
            <a:r>
              <a:rPr lang="en-US" sz="1100">
                <a:latin typeface="Times New Roman"/>
                <a:ea typeface="Times New Roman"/>
                <a:cs typeface="Times New Roman"/>
                <a:sym typeface="Times New Roman"/>
              </a:rPr>
              <a:t>Taper turning by swiveling the compound rest method Tan α = D-d/2l</a:t>
            </a:r>
            <a:endParaRPr sz="1100">
              <a:latin typeface="Times New Roman"/>
              <a:ea typeface="Times New Roman"/>
              <a:cs typeface="Times New Roman"/>
              <a:sym typeface="Times New Roman"/>
            </a:endParaRPr>
          </a:p>
          <a:p>
            <a:pPr indent="0" lvl="0" marL="12700" rtl="0" algn="l">
              <a:lnSpc>
                <a:spcPct val="100000"/>
              </a:lnSpc>
              <a:spcBef>
                <a:spcPts val="425"/>
              </a:spcBef>
              <a:spcAft>
                <a:spcPts val="0"/>
              </a:spcAft>
              <a:buNone/>
            </a:pPr>
            <a:r>
              <a:rPr lang="en-US" sz="1100">
                <a:latin typeface="Times New Roman"/>
                <a:ea typeface="Times New Roman"/>
                <a:cs typeface="Times New Roman"/>
                <a:sym typeface="Times New Roman"/>
              </a:rPr>
              <a:t>D = bigger dia of the taper</a:t>
            </a:r>
            <a:endParaRPr sz="1100">
              <a:latin typeface="Times New Roman"/>
              <a:ea typeface="Times New Roman"/>
              <a:cs typeface="Times New Roman"/>
              <a:sym typeface="Times New Roman"/>
            </a:endParaRPr>
          </a:p>
          <a:p>
            <a:pPr indent="0" lvl="0" marL="12700" marR="1609725" rtl="0" algn="l">
              <a:lnSpc>
                <a:spcPct val="141800"/>
              </a:lnSpc>
              <a:spcBef>
                <a:spcPts val="35"/>
              </a:spcBef>
              <a:spcAft>
                <a:spcPts val="0"/>
              </a:spcAft>
              <a:buNone/>
            </a:pPr>
            <a:r>
              <a:rPr lang="en-US" sz="1100">
                <a:latin typeface="Times New Roman"/>
                <a:ea typeface="Times New Roman"/>
                <a:cs typeface="Times New Roman"/>
                <a:sym typeface="Times New Roman"/>
              </a:rPr>
              <a:t>d = smaller dia of the job l = length of the taper</a:t>
            </a:r>
            <a:endParaRPr sz="1100">
              <a:latin typeface="Times New Roman"/>
              <a:ea typeface="Times New Roman"/>
              <a:cs typeface="Times New Roman"/>
              <a:sym typeface="Times New Roman"/>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02" name="Shape 1002"/>
        <p:cNvGrpSpPr/>
        <p:nvPr/>
      </p:nvGrpSpPr>
      <p:grpSpPr>
        <a:xfrm>
          <a:off x="0" y="0"/>
          <a:ext cx="0" cy="0"/>
          <a:chOff x="0" y="0"/>
          <a:chExt cx="0" cy="0"/>
        </a:xfrm>
      </p:grpSpPr>
      <p:sp>
        <p:nvSpPr>
          <p:cNvPr id="1003" name="Google Shape;1003;p94"/>
          <p:cNvSpPr txBox="1"/>
          <p:nvPr/>
        </p:nvSpPr>
        <p:spPr>
          <a:xfrm>
            <a:off x="701588" y="725059"/>
            <a:ext cx="9969977" cy="4515017"/>
          </a:xfrm>
          <a:prstGeom prst="rect">
            <a:avLst/>
          </a:prstGeom>
          <a:noFill/>
          <a:ln>
            <a:noFill/>
          </a:ln>
        </p:spPr>
        <p:txBody>
          <a:bodyPr anchorCtr="0" anchor="t" bIns="0" lIns="0" spcFirstLastPara="1" rIns="0" wrap="square" tIns="133975">
            <a:spAutoFit/>
          </a:bodyPr>
          <a:lstStyle/>
          <a:p>
            <a:pPr indent="0" lvl="0" marL="39370" rtl="0" algn="ctr">
              <a:lnSpc>
                <a:spcPct val="100000"/>
              </a:lnSpc>
              <a:spcBef>
                <a:spcPts val="0"/>
              </a:spcBef>
              <a:spcAft>
                <a:spcPts val="0"/>
              </a:spcAft>
              <a:buNone/>
            </a:pPr>
            <a:r>
              <a:rPr b="1" lang="en-US" sz="1400">
                <a:latin typeface="Times New Roman"/>
                <a:ea typeface="Times New Roman"/>
                <a:cs typeface="Times New Roman"/>
                <a:sym typeface="Times New Roman"/>
              </a:rPr>
              <a:t>MODEL 2:</a:t>
            </a:r>
            <a:endParaRPr sz="1400">
              <a:latin typeface="Times New Roman"/>
              <a:ea typeface="Times New Roman"/>
              <a:cs typeface="Times New Roman"/>
              <a:sym typeface="Times New Roman"/>
            </a:endParaRPr>
          </a:p>
          <a:p>
            <a:pPr indent="0" lvl="0" marL="12700" rtl="0" algn="l">
              <a:lnSpc>
                <a:spcPct val="100000"/>
              </a:lnSpc>
              <a:spcBef>
                <a:spcPts val="760"/>
              </a:spcBef>
              <a:spcAft>
                <a:spcPts val="0"/>
              </a:spcAft>
              <a:buNone/>
            </a:pPr>
            <a:r>
              <a:rPr lang="en-US" sz="1100">
                <a:latin typeface="Times New Roman"/>
                <a:ea typeface="Times New Roman"/>
                <a:cs typeface="Times New Roman"/>
                <a:sym typeface="Times New Roman"/>
              </a:rPr>
              <a:t>Aim : To prepare the model according to the given sketch</a:t>
            </a:r>
            <a:endParaRPr sz="1100">
              <a:latin typeface="Times New Roman"/>
              <a:ea typeface="Times New Roman"/>
              <a:cs typeface="Times New Roman"/>
              <a:sym typeface="Times New Roman"/>
            </a:endParaRPr>
          </a:p>
          <a:p>
            <a:pPr indent="0" lvl="0" marL="0" rtl="0" algn="l">
              <a:lnSpc>
                <a:spcPct val="100000"/>
              </a:lnSpc>
              <a:spcBef>
                <a:spcPts val="1215"/>
              </a:spcBef>
              <a:spcAft>
                <a:spcPts val="0"/>
              </a:spcAft>
              <a:buNone/>
            </a:pPr>
            <a:r>
              <a:t/>
            </a:r>
            <a:endParaRPr sz="1100">
              <a:latin typeface="Times New Roman"/>
              <a:ea typeface="Times New Roman"/>
              <a:cs typeface="Times New Roman"/>
              <a:sym typeface="Times New Roman"/>
            </a:endParaRPr>
          </a:p>
          <a:p>
            <a:pPr indent="0" lvl="0" marL="12700" rtl="0" algn="l">
              <a:lnSpc>
                <a:spcPct val="100000"/>
              </a:lnSpc>
              <a:spcBef>
                <a:spcPts val="0"/>
              </a:spcBef>
              <a:spcAft>
                <a:spcPts val="0"/>
              </a:spcAft>
              <a:buNone/>
            </a:pPr>
            <a:r>
              <a:rPr lang="en-US" sz="1100">
                <a:latin typeface="Times New Roman"/>
                <a:ea typeface="Times New Roman"/>
                <a:cs typeface="Times New Roman"/>
                <a:sym typeface="Times New Roman"/>
              </a:rPr>
              <a:t>Tools Required:</a:t>
            </a:r>
            <a:endParaRPr sz="1100">
              <a:latin typeface="Times New Roman"/>
              <a:ea typeface="Times New Roman"/>
              <a:cs typeface="Times New Roman"/>
              <a:sym typeface="Times New Roman"/>
            </a:endParaRPr>
          </a:p>
          <a:p>
            <a:pPr indent="-36829" lvl="0" marL="853439" marR="4897755" rtl="0" algn="l">
              <a:lnSpc>
                <a:spcPct val="143600"/>
              </a:lnSpc>
              <a:spcBef>
                <a:spcPts val="5"/>
              </a:spcBef>
              <a:spcAft>
                <a:spcPts val="0"/>
              </a:spcAft>
              <a:buNone/>
            </a:pPr>
            <a:r>
              <a:rPr lang="en-US" sz="1100">
                <a:latin typeface="Times New Roman"/>
                <a:ea typeface="Times New Roman"/>
                <a:cs typeface="Times New Roman"/>
                <a:sym typeface="Times New Roman"/>
              </a:rPr>
              <a:t>Single point cutting tool Venier caliper</a:t>
            </a:r>
            <a:endParaRPr sz="1100">
              <a:latin typeface="Times New Roman"/>
              <a:ea typeface="Times New Roman"/>
              <a:cs typeface="Times New Roman"/>
              <a:sym typeface="Times New Roman"/>
            </a:endParaRPr>
          </a:p>
          <a:p>
            <a:pPr indent="-33655" lvl="0" marL="920750" marR="5564505" rtl="0" algn="l">
              <a:lnSpc>
                <a:spcPct val="143600"/>
              </a:lnSpc>
              <a:spcBef>
                <a:spcPts val="0"/>
              </a:spcBef>
              <a:spcAft>
                <a:spcPts val="0"/>
              </a:spcAft>
              <a:buNone/>
            </a:pPr>
            <a:r>
              <a:rPr lang="en-US" sz="1100">
                <a:latin typeface="Times New Roman"/>
                <a:ea typeface="Times New Roman"/>
                <a:cs typeface="Times New Roman"/>
                <a:sym typeface="Times New Roman"/>
              </a:rPr>
              <a:t>Chuck key Spanner Steel rule</a:t>
            </a:r>
            <a:endParaRPr sz="1100">
              <a:latin typeface="Times New Roman"/>
              <a:ea typeface="Times New Roman"/>
              <a:cs typeface="Times New Roman"/>
              <a:sym typeface="Times New Roman"/>
            </a:endParaRPr>
          </a:p>
          <a:p>
            <a:pPr indent="0" lvl="0" marL="0" rtl="0" algn="l">
              <a:lnSpc>
                <a:spcPct val="100000"/>
              </a:lnSpc>
              <a:spcBef>
                <a:spcPts val="1230"/>
              </a:spcBef>
              <a:spcAft>
                <a:spcPts val="0"/>
              </a:spcAft>
              <a:buNone/>
            </a:pPr>
            <a:r>
              <a:t/>
            </a:r>
            <a:endParaRPr sz="1100">
              <a:latin typeface="Times New Roman"/>
              <a:ea typeface="Times New Roman"/>
              <a:cs typeface="Times New Roman"/>
              <a:sym typeface="Times New Roman"/>
            </a:endParaRPr>
          </a:p>
          <a:p>
            <a:pPr indent="0" lvl="0" marL="12700" rtl="0" algn="l">
              <a:lnSpc>
                <a:spcPct val="100000"/>
              </a:lnSpc>
              <a:spcBef>
                <a:spcPts val="0"/>
              </a:spcBef>
              <a:spcAft>
                <a:spcPts val="0"/>
              </a:spcAft>
              <a:buNone/>
            </a:pPr>
            <a:r>
              <a:rPr lang="en-US" sz="1100">
                <a:latin typeface="Times New Roman"/>
                <a:ea typeface="Times New Roman"/>
                <a:cs typeface="Times New Roman"/>
                <a:sym typeface="Times New Roman"/>
              </a:rPr>
              <a:t>Operations</a:t>
            </a:r>
            <a:endParaRPr sz="1100">
              <a:latin typeface="Times New Roman"/>
              <a:ea typeface="Times New Roman"/>
              <a:cs typeface="Times New Roman"/>
              <a:sym typeface="Times New Roman"/>
            </a:endParaRPr>
          </a:p>
          <a:p>
            <a:pPr indent="2540" lvl="0" marL="710565" marR="5579745" rtl="0" algn="l">
              <a:lnSpc>
                <a:spcPct val="143600"/>
              </a:lnSpc>
              <a:spcBef>
                <a:spcPts val="0"/>
              </a:spcBef>
              <a:spcAft>
                <a:spcPts val="0"/>
              </a:spcAft>
              <a:buNone/>
            </a:pPr>
            <a:r>
              <a:rPr lang="en-US" sz="1100">
                <a:latin typeface="Times New Roman"/>
                <a:ea typeface="Times New Roman"/>
                <a:cs typeface="Times New Roman"/>
                <a:sym typeface="Times New Roman"/>
              </a:rPr>
              <a:t>Facing Turning Taper turning Knurling</a:t>
            </a:r>
            <a:endParaRPr sz="1100">
              <a:latin typeface="Times New Roman"/>
              <a:ea typeface="Times New Roman"/>
              <a:cs typeface="Times New Roman"/>
              <a:sym typeface="Times New Roman"/>
            </a:endParaRPr>
          </a:p>
          <a:p>
            <a:pPr indent="0" lvl="0" marL="713740" marR="5485130" rtl="0" algn="l">
              <a:lnSpc>
                <a:spcPct val="173636"/>
              </a:lnSpc>
              <a:spcBef>
                <a:spcPts val="150"/>
              </a:spcBef>
              <a:spcAft>
                <a:spcPts val="0"/>
              </a:spcAft>
              <a:buNone/>
            </a:pPr>
            <a:r>
              <a:rPr lang="en-US" sz="1100">
                <a:latin typeface="Times New Roman"/>
                <a:ea typeface="Times New Roman"/>
                <a:cs typeface="Times New Roman"/>
                <a:sym typeface="Times New Roman"/>
              </a:rPr>
              <a:t>Countersinking Chamfering</a:t>
            </a:r>
            <a:endParaRPr sz="1100">
              <a:latin typeface="Times New Roman"/>
              <a:ea typeface="Times New Roman"/>
              <a:cs typeface="Times New Roman"/>
              <a:sym typeface="Times New Roman"/>
            </a:endParaRPr>
          </a:p>
          <a:p>
            <a:pPr indent="0" lvl="0" marL="0" rtl="0" algn="l">
              <a:lnSpc>
                <a:spcPct val="100000"/>
              </a:lnSpc>
              <a:spcBef>
                <a:spcPts val="405"/>
              </a:spcBef>
              <a:spcAft>
                <a:spcPts val="0"/>
              </a:spcAft>
              <a:buNone/>
            </a:pPr>
            <a:r>
              <a:t/>
            </a:r>
            <a:endParaRPr sz="1100">
              <a:latin typeface="Times New Roman"/>
              <a:ea typeface="Times New Roman"/>
              <a:cs typeface="Times New Roman"/>
              <a:sym typeface="Times New Roman"/>
            </a:endParaRPr>
          </a:p>
          <a:p>
            <a:pPr indent="0" lvl="0" marL="12700" rtl="0" algn="l">
              <a:lnSpc>
                <a:spcPct val="100000"/>
              </a:lnSpc>
              <a:spcBef>
                <a:spcPts val="0"/>
              </a:spcBef>
              <a:spcAft>
                <a:spcPts val="0"/>
              </a:spcAft>
              <a:buNone/>
            </a:pPr>
            <a:r>
              <a:rPr lang="en-US" sz="1100">
                <a:latin typeface="Times New Roman"/>
                <a:ea typeface="Times New Roman"/>
                <a:cs typeface="Times New Roman"/>
                <a:sym typeface="Times New Roman"/>
              </a:rPr>
              <a:t>Procedure:</a:t>
            </a:r>
            <a:endParaRPr sz="1100">
              <a:latin typeface="Times New Roman"/>
              <a:ea typeface="Times New Roman"/>
              <a:cs typeface="Times New Roman"/>
              <a:sym typeface="Times New Roman"/>
            </a:endParaRPr>
          </a:p>
          <a:p>
            <a:pPr indent="-228600" lvl="0" marL="1545590" rtl="0" algn="l">
              <a:lnSpc>
                <a:spcPct val="100000"/>
              </a:lnSpc>
              <a:spcBef>
                <a:spcPts val="650"/>
              </a:spcBef>
              <a:spcAft>
                <a:spcPts val="0"/>
              </a:spcAft>
              <a:buSzPts val="1100"/>
              <a:buFont typeface="Noto Sans Symbols"/>
              <a:buChar char="∙"/>
            </a:pPr>
            <a:r>
              <a:rPr lang="en-US" sz="1100">
                <a:latin typeface="Times New Roman"/>
                <a:ea typeface="Times New Roman"/>
                <a:cs typeface="Times New Roman"/>
                <a:sym typeface="Times New Roman"/>
              </a:rPr>
              <a:t>Check the dimensions of the raw material supplied according to the drawing</a:t>
            </a:r>
            <a:endParaRPr sz="1100">
              <a:latin typeface="Times New Roman"/>
              <a:ea typeface="Times New Roman"/>
              <a:cs typeface="Times New Roman"/>
              <a:sym typeface="Times New Roman"/>
            </a:endParaRPr>
          </a:p>
          <a:p>
            <a:pPr indent="-228600" lvl="0" marL="1545590" rtl="0" algn="l">
              <a:lnSpc>
                <a:spcPct val="100000"/>
              </a:lnSpc>
              <a:spcBef>
                <a:spcPts val="645"/>
              </a:spcBef>
              <a:spcAft>
                <a:spcPts val="0"/>
              </a:spcAft>
              <a:buSzPts val="1100"/>
              <a:buFont typeface="Noto Sans Symbols"/>
              <a:buChar char="∙"/>
            </a:pPr>
            <a:r>
              <a:rPr lang="en-US" sz="1100">
                <a:latin typeface="Times New Roman"/>
                <a:ea typeface="Times New Roman"/>
                <a:cs typeface="Times New Roman"/>
                <a:sym typeface="Times New Roman"/>
              </a:rPr>
              <a:t>Face the end of the job and drill a counter sink</a:t>
            </a:r>
            <a:endParaRPr sz="1100">
              <a:latin typeface="Times New Roman"/>
              <a:ea typeface="Times New Roman"/>
              <a:cs typeface="Times New Roman"/>
              <a:sym typeface="Times New Roman"/>
            </a:endParaRPr>
          </a:p>
          <a:p>
            <a:pPr indent="-228600" lvl="0" marL="1545590" rtl="0" algn="l">
              <a:lnSpc>
                <a:spcPct val="100000"/>
              </a:lnSpc>
              <a:spcBef>
                <a:spcPts val="675"/>
              </a:spcBef>
              <a:spcAft>
                <a:spcPts val="0"/>
              </a:spcAft>
              <a:buSzPts val="1100"/>
              <a:buFont typeface="Noto Sans Symbols"/>
              <a:buChar char="∙"/>
            </a:pPr>
            <a:r>
              <a:rPr lang="en-US" sz="1100">
                <a:latin typeface="Times New Roman"/>
                <a:ea typeface="Times New Roman"/>
                <a:cs typeface="Times New Roman"/>
                <a:sym typeface="Times New Roman"/>
              </a:rPr>
              <a:t>Turn the job according to the outside dimensions as per the sketch</a:t>
            </a:r>
            <a:endParaRPr sz="1100">
              <a:latin typeface="Times New Roman"/>
              <a:ea typeface="Times New Roman"/>
              <a:cs typeface="Times New Roman"/>
              <a:sym typeface="Times New Roman"/>
            </a:endParaRPr>
          </a:p>
          <a:p>
            <a:pPr indent="-228600" lvl="0" marL="1545590" rtl="0" algn="l">
              <a:lnSpc>
                <a:spcPct val="100000"/>
              </a:lnSpc>
              <a:spcBef>
                <a:spcPts val="645"/>
              </a:spcBef>
              <a:spcAft>
                <a:spcPts val="0"/>
              </a:spcAft>
              <a:buSzPts val="1100"/>
              <a:buFont typeface="Noto Sans Symbols"/>
              <a:buChar char="∙"/>
            </a:pPr>
            <a:r>
              <a:rPr lang="en-US" sz="1100">
                <a:latin typeface="Times New Roman"/>
                <a:ea typeface="Times New Roman"/>
                <a:cs typeface="Times New Roman"/>
                <a:sym typeface="Times New Roman"/>
              </a:rPr>
              <a:t>Do the marking according to the sketch</a:t>
            </a:r>
            <a:endParaRPr sz="1100">
              <a:latin typeface="Times New Roman"/>
              <a:ea typeface="Times New Roman"/>
              <a:cs typeface="Times New Roman"/>
              <a:sym typeface="Times New Roman"/>
            </a:endParaRPr>
          </a:p>
          <a:p>
            <a:pPr indent="-228600" lvl="0" marL="1545590" rtl="0" algn="l">
              <a:lnSpc>
                <a:spcPct val="100000"/>
              </a:lnSpc>
              <a:spcBef>
                <a:spcPts val="635"/>
              </a:spcBef>
              <a:spcAft>
                <a:spcPts val="0"/>
              </a:spcAft>
              <a:buSzPts val="1100"/>
              <a:buFont typeface="Noto Sans Symbols"/>
              <a:buChar char="∙"/>
            </a:pPr>
            <a:r>
              <a:rPr lang="en-US" sz="1100">
                <a:latin typeface="Times New Roman"/>
                <a:ea typeface="Times New Roman"/>
                <a:cs typeface="Times New Roman"/>
                <a:sym typeface="Times New Roman"/>
              </a:rPr>
              <a:t>Turn the shoulder turning as per sketch</a:t>
            </a:r>
            <a:endParaRPr sz="1100">
              <a:latin typeface="Times New Roman"/>
              <a:ea typeface="Times New Roman"/>
              <a:cs typeface="Times New Roman"/>
              <a:sym typeface="Times New Roman"/>
            </a:endParaRPr>
          </a:p>
          <a:p>
            <a:pPr indent="-228600" lvl="0" marL="1545590" marR="5080" rtl="0" algn="l">
              <a:lnSpc>
                <a:spcPct val="140000"/>
              </a:lnSpc>
              <a:spcBef>
                <a:spcPts val="145"/>
              </a:spcBef>
              <a:spcAft>
                <a:spcPts val="0"/>
              </a:spcAft>
              <a:buSzPts val="1100"/>
              <a:buFont typeface="Noto Sans Symbols"/>
              <a:buChar char="∙"/>
            </a:pPr>
            <a:r>
              <a:rPr lang="en-US" sz="1100">
                <a:latin typeface="Times New Roman"/>
                <a:ea typeface="Times New Roman"/>
                <a:cs typeface="Times New Roman"/>
                <a:sym typeface="Times New Roman"/>
              </a:rPr>
              <a:t>Do the different operations like concave, convex, straight knurling, diamond knurling, chamfering, and taper turning according to the sketch</a:t>
            </a:r>
            <a:endParaRPr sz="1100">
              <a:latin typeface="Times New Roman"/>
              <a:ea typeface="Times New Roman"/>
              <a:cs typeface="Times New Roman"/>
              <a:sym typeface="Times New Roman"/>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07" name="Shape 1007"/>
        <p:cNvGrpSpPr/>
        <p:nvPr/>
      </p:nvGrpSpPr>
      <p:grpSpPr>
        <a:xfrm>
          <a:off x="0" y="0"/>
          <a:ext cx="0" cy="0"/>
          <a:chOff x="0" y="0"/>
          <a:chExt cx="0" cy="0"/>
        </a:xfrm>
      </p:grpSpPr>
      <p:pic>
        <p:nvPicPr>
          <p:cNvPr id="1008" name="Google Shape;1008;p95"/>
          <p:cNvPicPr preferRelativeResize="0"/>
          <p:nvPr/>
        </p:nvPicPr>
        <p:blipFill rotWithShape="1">
          <a:blip r:embed="rId3">
            <a:alphaModFix/>
          </a:blip>
          <a:srcRect b="0" l="0" r="0" t="0"/>
          <a:stretch/>
        </p:blipFill>
        <p:spPr>
          <a:xfrm>
            <a:off x="965130" y="1779952"/>
            <a:ext cx="9442350" cy="1024200"/>
          </a:xfrm>
          <a:prstGeom prst="rect">
            <a:avLst/>
          </a:prstGeom>
          <a:noFill/>
          <a:ln>
            <a:noFill/>
          </a:ln>
        </p:spPr>
      </p:pic>
      <p:sp>
        <p:nvSpPr>
          <p:cNvPr id="1009" name="Google Shape;1009;p95"/>
          <p:cNvSpPr txBox="1"/>
          <p:nvPr/>
        </p:nvSpPr>
        <p:spPr>
          <a:xfrm>
            <a:off x="5130852" y="640395"/>
            <a:ext cx="1173201" cy="228909"/>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1" lang="en-US" sz="1400">
                <a:latin typeface="Times New Roman"/>
                <a:ea typeface="Times New Roman"/>
                <a:cs typeface="Times New Roman"/>
                <a:sym typeface="Times New Roman"/>
              </a:rPr>
              <a:t>MODEL 3</a:t>
            </a:r>
            <a:endParaRPr sz="1400">
              <a:latin typeface="Times New Roman"/>
              <a:ea typeface="Times New Roman"/>
              <a:cs typeface="Times New Roman"/>
              <a:sym typeface="Times New Roman"/>
            </a:endParaRPr>
          </a:p>
        </p:txBody>
      </p:sp>
      <p:sp>
        <p:nvSpPr>
          <p:cNvPr id="1010" name="Google Shape;1010;p95"/>
          <p:cNvSpPr txBox="1"/>
          <p:nvPr/>
        </p:nvSpPr>
        <p:spPr>
          <a:xfrm>
            <a:off x="6102449" y="3380940"/>
            <a:ext cx="2069037" cy="182742"/>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100">
                <a:latin typeface="Times New Roman"/>
                <a:ea typeface="Times New Roman"/>
                <a:cs typeface="Times New Roman"/>
                <a:sym typeface="Times New Roman"/>
              </a:rPr>
              <a:t>All dimensions are in mm</a:t>
            </a:r>
            <a:endParaRPr sz="1100">
              <a:latin typeface="Times New Roman"/>
              <a:ea typeface="Times New Roman"/>
              <a:cs typeface="Times New Roman"/>
              <a:sym typeface="Times New Roman"/>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14" name="Shape 1014"/>
        <p:cNvGrpSpPr/>
        <p:nvPr/>
      </p:nvGrpSpPr>
      <p:grpSpPr>
        <a:xfrm>
          <a:off x="0" y="0"/>
          <a:ext cx="0" cy="0"/>
          <a:chOff x="0" y="0"/>
          <a:chExt cx="0" cy="0"/>
        </a:xfrm>
      </p:grpSpPr>
      <p:sp>
        <p:nvSpPr>
          <p:cNvPr id="1015" name="Google Shape;1015;p96"/>
          <p:cNvSpPr txBox="1"/>
          <p:nvPr/>
        </p:nvSpPr>
        <p:spPr>
          <a:xfrm>
            <a:off x="701588" y="554719"/>
            <a:ext cx="8181898" cy="4348809"/>
          </a:xfrm>
          <a:prstGeom prst="rect">
            <a:avLst/>
          </a:prstGeom>
          <a:noFill/>
          <a:ln>
            <a:noFill/>
          </a:ln>
        </p:spPr>
        <p:txBody>
          <a:bodyPr anchorCtr="0" anchor="t" bIns="0" lIns="0" spcFirstLastPara="1" rIns="0" wrap="square" tIns="133975">
            <a:spAutoFit/>
          </a:bodyPr>
          <a:lstStyle/>
          <a:p>
            <a:pPr indent="0" lvl="0" marL="3115310" rtl="0" algn="l">
              <a:lnSpc>
                <a:spcPct val="100000"/>
              </a:lnSpc>
              <a:spcBef>
                <a:spcPts val="0"/>
              </a:spcBef>
              <a:spcAft>
                <a:spcPts val="0"/>
              </a:spcAft>
              <a:buNone/>
            </a:pPr>
            <a:r>
              <a:rPr b="1" lang="en-US" sz="1400">
                <a:latin typeface="Times New Roman"/>
                <a:ea typeface="Times New Roman"/>
                <a:cs typeface="Times New Roman"/>
                <a:sym typeface="Times New Roman"/>
              </a:rPr>
              <a:t>MODEL 3:</a:t>
            </a:r>
            <a:endParaRPr sz="1400">
              <a:latin typeface="Times New Roman"/>
              <a:ea typeface="Times New Roman"/>
              <a:cs typeface="Times New Roman"/>
              <a:sym typeface="Times New Roman"/>
            </a:endParaRPr>
          </a:p>
          <a:p>
            <a:pPr indent="0" lvl="0" marL="12700" marR="2569845" rtl="0" algn="l">
              <a:lnSpc>
                <a:spcPct val="143600"/>
              </a:lnSpc>
              <a:spcBef>
                <a:spcPts val="185"/>
              </a:spcBef>
              <a:spcAft>
                <a:spcPts val="0"/>
              </a:spcAft>
              <a:buNone/>
            </a:pPr>
            <a:r>
              <a:rPr lang="en-US" sz="1100">
                <a:latin typeface="Times New Roman"/>
                <a:ea typeface="Times New Roman"/>
                <a:cs typeface="Times New Roman"/>
                <a:sym typeface="Times New Roman"/>
              </a:rPr>
              <a:t>Aim : To prepare the model according to the given sketch Tools required :</a:t>
            </a:r>
            <a:endParaRPr sz="1100">
              <a:latin typeface="Times New Roman"/>
              <a:ea typeface="Times New Roman"/>
              <a:cs typeface="Times New Roman"/>
              <a:sym typeface="Times New Roman"/>
            </a:endParaRPr>
          </a:p>
          <a:p>
            <a:pPr indent="0" lvl="0" marL="920750" rtl="0" algn="l">
              <a:lnSpc>
                <a:spcPct val="100000"/>
              </a:lnSpc>
              <a:spcBef>
                <a:spcPts val="575"/>
              </a:spcBef>
              <a:spcAft>
                <a:spcPts val="0"/>
              </a:spcAft>
              <a:buNone/>
            </a:pPr>
            <a:r>
              <a:rPr lang="en-US" sz="1100">
                <a:latin typeface="Times New Roman"/>
                <a:ea typeface="Times New Roman"/>
                <a:cs typeface="Times New Roman"/>
                <a:sym typeface="Times New Roman"/>
              </a:rPr>
              <a:t>Single point cutting tool</a:t>
            </a:r>
            <a:endParaRPr sz="1100">
              <a:latin typeface="Times New Roman"/>
              <a:ea typeface="Times New Roman"/>
              <a:cs typeface="Times New Roman"/>
              <a:sym typeface="Times New Roman"/>
            </a:endParaRPr>
          </a:p>
          <a:p>
            <a:pPr indent="33019" lvl="0" marL="887094" marR="3678554" rtl="0" algn="l">
              <a:lnSpc>
                <a:spcPct val="143600"/>
              </a:lnSpc>
              <a:spcBef>
                <a:spcPts val="10"/>
              </a:spcBef>
              <a:spcAft>
                <a:spcPts val="0"/>
              </a:spcAft>
              <a:buNone/>
            </a:pPr>
            <a:r>
              <a:rPr lang="en-US" sz="1100">
                <a:latin typeface="Times New Roman"/>
                <a:ea typeface="Times New Roman"/>
                <a:cs typeface="Times New Roman"/>
                <a:sym typeface="Times New Roman"/>
              </a:rPr>
              <a:t>Vernier caliper Shoulder cutting tool Chuck key</a:t>
            </a:r>
            <a:endParaRPr sz="1100">
              <a:latin typeface="Times New Roman"/>
              <a:ea typeface="Times New Roman"/>
              <a:cs typeface="Times New Roman"/>
              <a:sym typeface="Times New Roman"/>
            </a:endParaRPr>
          </a:p>
          <a:p>
            <a:pPr indent="0" lvl="0" marL="887094" marR="4360545" rtl="0" algn="l">
              <a:lnSpc>
                <a:spcPct val="143600"/>
              </a:lnSpc>
              <a:spcBef>
                <a:spcPts val="0"/>
              </a:spcBef>
              <a:spcAft>
                <a:spcPts val="0"/>
              </a:spcAft>
              <a:buNone/>
            </a:pPr>
            <a:r>
              <a:rPr lang="en-US" sz="1100">
                <a:latin typeface="Times New Roman"/>
                <a:ea typeface="Times New Roman"/>
                <a:cs typeface="Times New Roman"/>
                <a:sym typeface="Times New Roman"/>
              </a:rPr>
              <a:t>Spanner Steel rule</a:t>
            </a:r>
            <a:endParaRPr sz="1100">
              <a:latin typeface="Times New Roman"/>
              <a:ea typeface="Times New Roman"/>
              <a:cs typeface="Times New Roman"/>
              <a:sym typeface="Times New Roman"/>
            </a:endParaRPr>
          </a:p>
          <a:p>
            <a:pPr indent="0" lvl="0" marL="0" rtl="0" algn="l">
              <a:lnSpc>
                <a:spcPct val="100000"/>
              </a:lnSpc>
              <a:spcBef>
                <a:spcPts val="1210"/>
              </a:spcBef>
              <a:spcAft>
                <a:spcPts val="0"/>
              </a:spcAft>
              <a:buNone/>
            </a:pPr>
            <a:r>
              <a:t/>
            </a:r>
            <a:endParaRPr sz="1100">
              <a:latin typeface="Times New Roman"/>
              <a:ea typeface="Times New Roman"/>
              <a:cs typeface="Times New Roman"/>
              <a:sym typeface="Times New Roman"/>
            </a:endParaRPr>
          </a:p>
          <a:p>
            <a:pPr indent="0" lvl="0" marL="12700" rtl="0" algn="l">
              <a:lnSpc>
                <a:spcPct val="100000"/>
              </a:lnSpc>
              <a:spcBef>
                <a:spcPts val="0"/>
              </a:spcBef>
              <a:spcAft>
                <a:spcPts val="0"/>
              </a:spcAft>
              <a:buNone/>
            </a:pPr>
            <a:r>
              <a:rPr lang="en-US" sz="1100">
                <a:latin typeface="Times New Roman"/>
                <a:ea typeface="Times New Roman"/>
                <a:cs typeface="Times New Roman"/>
                <a:sym typeface="Times New Roman"/>
              </a:rPr>
              <a:t>Operations:</a:t>
            </a:r>
            <a:endParaRPr sz="1100">
              <a:latin typeface="Times New Roman"/>
              <a:ea typeface="Times New Roman"/>
              <a:cs typeface="Times New Roman"/>
              <a:sym typeface="Times New Roman"/>
            </a:endParaRPr>
          </a:p>
          <a:p>
            <a:pPr indent="0" lvl="0" marL="676910" marR="4257040" rtl="0" algn="l">
              <a:lnSpc>
                <a:spcPct val="143900"/>
              </a:lnSpc>
              <a:spcBef>
                <a:spcPts val="20"/>
              </a:spcBef>
              <a:spcAft>
                <a:spcPts val="0"/>
              </a:spcAft>
              <a:buNone/>
            </a:pPr>
            <a:r>
              <a:rPr lang="en-US" sz="1100">
                <a:latin typeface="Times New Roman"/>
                <a:ea typeface="Times New Roman"/>
                <a:cs typeface="Times New Roman"/>
                <a:sym typeface="Times New Roman"/>
              </a:rPr>
              <a:t>Facing Turning Chamfering Countersinking</a:t>
            </a:r>
            <a:endParaRPr sz="1100">
              <a:latin typeface="Times New Roman"/>
              <a:ea typeface="Times New Roman"/>
              <a:cs typeface="Times New Roman"/>
              <a:sym typeface="Times New Roman"/>
            </a:endParaRPr>
          </a:p>
          <a:p>
            <a:pPr indent="2540" lvl="0" marL="710565" marR="4147184" rtl="0" algn="l">
              <a:lnSpc>
                <a:spcPct val="173636"/>
              </a:lnSpc>
              <a:spcBef>
                <a:spcPts val="135"/>
              </a:spcBef>
              <a:spcAft>
                <a:spcPts val="0"/>
              </a:spcAft>
              <a:buNone/>
            </a:pPr>
            <a:r>
              <a:rPr lang="en-US" sz="1100">
                <a:latin typeface="Times New Roman"/>
                <a:ea typeface="Times New Roman"/>
                <a:cs typeface="Times New Roman"/>
                <a:sym typeface="Times New Roman"/>
              </a:rPr>
              <a:t>Shoulder cutting Thread cutting</a:t>
            </a:r>
            <a:endParaRPr sz="1100">
              <a:latin typeface="Times New Roman"/>
              <a:ea typeface="Times New Roman"/>
              <a:cs typeface="Times New Roman"/>
              <a:sym typeface="Times New Roman"/>
            </a:endParaRPr>
          </a:p>
          <a:p>
            <a:pPr indent="0" lvl="0" marL="0" rtl="0" algn="l">
              <a:lnSpc>
                <a:spcPct val="100000"/>
              </a:lnSpc>
              <a:spcBef>
                <a:spcPts val="405"/>
              </a:spcBef>
              <a:spcAft>
                <a:spcPts val="0"/>
              </a:spcAft>
              <a:buNone/>
            </a:pPr>
            <a:r>
              <a:t/>
            </a:r>
            <a:endParaRPr sz="1100">
              <a:latin typeface="Times New Roman"/>
              <a:ea typeface="Times New Roman"/>
              <a:cs typeface="Times New Roman"/>
              <a:sym typeface="Times New Roman"/>
            </a:endParaRPr>
          </a:p>
          <a:p>
            <a:pPr indent="0" lvl="0" marL="12700" rtl="0" algn="l">
              <a:lnSpc>
                <a:spcPct val="100000"/>
              </a:lnSpc>
              <a:spcBef>
                <a:spcPts val="0"/>
              </a:spcBef>
              <a:spcAft>
                <a:spcPts val="0"/>
              </a:spcAft>
              <a:buNone/>
            </a:pPr>
            <a:r>
              <a:rPr lang="en-US" sz="1100">
                <a:latin typeface="Times New Roman"/>
                <a:ea typeface="Times New Roman"/>
                <a:cs typeface="Times New Roman"/>
                <a:sym typeface="Times New Roman"/>
              </a:rPr>
              <a:t>Procedure:</a:t>
            </a:r>
            <a:endParaRPr sz="1100">
              <a:latin typeface="Times New Roman"/>
              <a:ea typeface="Times New Roman"/>
              <a:cs typeface="Times New Roman"/>
              <a:sym typeface="Times New Roman"/>
            </a:endParaRPr>
          </a:p>
          <a:p>
            <a:pPr indent="-228600" lvl="0" marL="1545590" rtl="0" algn="l">
              <a:lnSpc>
                <a:spcPct val="100000"/>
              </a:lnSpc>
              <a:spcBef>
                <a:spcPts val="650"/>
              </a:spcBef>
              <a:spcAft>
                <a:spcPts val="0"/>
              </a:spcAft>
              <a:buSzPts val="1100"/>
              <a:buFont typeface="Noto Sans Symbols"/>
              <a:buChar char="∙"/>
            </a:pPr>
            <a:r>
              <a:rPr lang="en-US" sz="1100">
                <a:latin typeface="Times New Roman"/>
                <a:ea typeface="Times New Roman"/>
                <a:cs typeface="Times New Roman"/>
                <a:sym typeface="Times New Roman"/>
              </a:rPr>
              <a:t>Check the dimensions of the raw material supplied according to the drawing</a:t>
            </a:r>
            <a:endParaRPr sz="1100">
              <a:latin typeface="Times New Roman"/>
              <a:ea typeface="Times New Roman"/>
              <a:cs typeface="Times New Roman"/>
              <a:sym typeface="Times New Roman"/>
            </a:endParaRPr>
          </a:p>
          <a:p>
            <a:pPr indent="-228600" lvl="0" marL="1545590" rtl="0" algn="l">
              <a:lnSpc>
                <a:spcPct val="100000"/>
              </a:lnSpc>
              <a:spcBef>
                <a:spcPts val="650"/>
              </a:spcBef>
              <a:spcAft>
                <a:spcPts val="0"/>
              </a:spcAft>
              <a:buSzPts val="1100"/>
              <a:buFont typeface="Noto Sans Symbols"/>
              <a:buChar char="∙"/>
            </a:pPr>
            <a:r>
              <a:rPr lang="en-US" sz="1100">
                <a:latin typeface="Times New Roman"/>
                <a:ea typeface="Times New Roman"/>
                <a:cs typeface="Times New Roman"/>
                <a:sym typeface="Times New Roman"/>
              </a:rPr>
              <a:t>Face the end of the job and drill a counter sink</a:t>
            </a:r>
            <a:endParaRPr sz="1100">
              <a:latin typeface="Times New Roman"/>
              <a:ea typeface="Times New Roman"/>
              <a:cs typeface="Times New Roman"/>
              <a:sym typeface="Times New Roman"/>
            </a:endParaRPr>
          </a:p>
          <a:p>
            <a:pPr indent="-228600" lvl="0" marL="1545590" rtl="0" algn="l">
              <a:lnSpc>
                <a:spcPct val="100000"/>
              </a:lnSpc>
              <a:spcBef>
                <a:spcPts val="670"/>
              </a:spcBef>
              <a:spcAft>
                <a:spcPts val="0"/>
              </a:spcAft>
              <a:buSzPts val="1100"/>
              <a:buFont typeface="Noto Sans Symbols"/>
              <a:buChar char="∙"/>
            </a:pPr>
            <a:r>
              <a:rPr lang="en-US" sz="1100">
                <a:latin typeface="Times New Roman"/>
                <a:ea typeface="Times New Roman"/>
                <a:cs typeface="Times New Roman"/>
                <a:sym typeface="Times New Roman"/>
              </a:rPr>
              <a:t>Turn the job according to the outside dimensions as per the sketch</a:t>
            </a:r>
            <a:endParaRPr sz="1100">
              <a:latin typeface="Times New Roman"/>
              <a:ea typeface="Times New Roman"/>
              <a:cs typeface="Times New Roman"/>
              <a:sym typeface="Times New Roman"/>
            </a:endParaRPr>
          </a:p>
          <a:p>
            <a:pPr indent="-228600" lvl="0" marL="1545590" rtl="0" algn="l">
              <a:lnSpc>
                <a:spcPct val="100000"/>
              </a:lnSpc>
              <a:spcBef>
                <a:spcPts val="650"/>
              </a:spcBef>
              <a:spcAft>
                <a:spcPts val="0"/>
              </a:spcAft>
              <a:buSzPts val="1100"/>
              <a:buFont typeface="Noto Sans Symbols"/>
              <a:buChar char="∙"/>
            </a:pPr>
            <a:r>
              <a:rPr lang="en-US" sz="1100">
                <a:latin typeface="Times New Roman"/>
                <a:ea typeface="Times New Roman"/>
                <a:cs typeface="Times New Roman"/>
                <a:sym typeface="Times New Roman"/>
              </a:rPr>
              <a:t>Do the marking according to the sketch</a:t>
            </a:r>
            <a:endParaRPr sz="1100">
              <a:latin typeface="Times New Roman"/>
              <a:ea typeface="Times New Roman"/>
              <a:cs typeface="Times New Roman"/>
              <a:sym typeface="Times New Roman"/>
            </a:endParaRPr>
          </a:p>
          <a:p>
            <a:pPr indent="-228600" lvl="0" marL="1545590" rtl="0" algn="l">
              <a:lnSpc>
                <a:spcPct val="100000"/>
              </a:lnSpc>
              <a:spcBef>
                <a:spcPts val="635"/>
              </a:spcBef>
              <a:spcAft>
                <a:spcPts val="0"/>
              </a:spcAft>
              <a:buSzPts val="1100"/>
              <a:buFont typeface="Noto Sans Symbols"/>
              <a:buChar char="∙"/>
            </a:pPr>
            <a:r>
              <a:rPr lang="en-US" sz="1100">
                <a:latin typeface="Times New Roman"/>
                <a:ea typeface="Times New Roman"/>
                <a:cs typeface="Times New Roman"/>
                <a:sym typeface="Times New Roman"/>
              </a:rPr>
              <a:t>Turn the shoulder turning as per sketch</a:t>
            </a:r>
            <a:endParaRPr sz="1100">
              <a:latin typeface="Times New Roman"/>
              <a:ea typeface="Times New Roman"/>
              <a:cs typeface="Times New Roman"/>
              <a:sym typeface="Times New Roman"/>
            </a:endParaRPr>
          </a:p>
          <a:p>
            <a:pPr indent="-228600" lvl="0" marL="1545590" rtl="0" algn="l">
              <a:lnSpc>
                <a:spcPct val="100000"/>
              </a:lnSpc>
              <a:spcBef>
                <a:spcPts val="670"/>
              </a:spcBef>
              <a:spcAft>
                <a:spcPts val="0"/>
              </a:spcAft>
              <a:buSzPts val="1100"/>
              <a:buFont typeface="Noto Sans Symbols"/>
              <a:buChar char="∙"/>
            </a:pPr>
            <a:r>
              <a:rPr lang="en-US" sz="1100">
                <a:latin typeface="Times New Roman"/>
                <a:ea typeface="Times New Roman"/>
                <a:cs typeface="Times New Roman"/>
                <a:sym typeface="Times New Roman"/>
              </a:rPr>
              <a:t>Do the different operations thread cutting</a:t>
            </a:r>
            <a:endParaRPr sz="1100">
              <a:latin typeface="Times New Roman"/>
              <a:ea typeface="Times New Roman"/>
              <a:cs typeface="Times New Roman"/>
              <a:sym typeface="Times New Roman"/>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19" name="Shape 1019"/>
        <p:cNvGrpSpPr/>
        <p:nvPr/>
      </p:nvGrpSpPr>
      <p:grpSpPr>
        <a:xfrm>
          <a:off x="0" y="0"/>
          <a:ext cx="0" cy="0"/>
          <a:chOff x="0" y="0"/>
          <a:chExt cx="0" cy="0"/>
        </a:xfrm>
      </p:grpSpPr>
      <p:sp>
        <p:nvSpPr>
          <p:cNvPr id="1020" name="Google Shape;1020;p97"/>
          <p:cNvSpPr/>
          <p:nvPr/>
        </p:nvSpPr>
        <p:spPr>
          <a:xfrm>
            <a:off x="693869" y="472120"/>
            <a:ext cx="10004983" cy="26054"/>
          </a:xfrm>
          <a:custGeom>
            <a:rect b="b" l="l" r="r" t="t"/>
            <a:pathLst>
              <a:path extrusionOk="0" h="36829" w="7077709">
                <a:moveTo>
                  <a:pt x="7077151" y="36576"/>
                </a:moveTo>
                <a:lnTo>
                  <a:pt x="0" y="36576"/>
                </a:lnTo>
                <a:lnTo>
                  <a:pt x="0" y="0"/>
                </a:lnTo>
                <a:lnTo>
                  <a:pt x="7077151" y="0"/>
                </a:lnTo>
                <a:lnTo>
                  <a:pt x="7077151" y="36576"/>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21" name="Google Shape;1021;p97"/>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22" name="Google Shape;1022;p97"/>
          <p:cNvPicPr preferRelativeResize="0"/>
          <p:nvPr/>
        </p:nvPicPr>
        <p:blipFill rotWithShape="1">
          <a:blip r:embed="rId3">
            <a:alphaModFix/>
          </a:blip>
          <a:srcRect b="0" l="0" r="0" t="0"/>
          <a:stretch/>
        </p:blipFill>
        <p:spPr>
          <a:xfrm>
            <a:off x="997447" y="1397225"/>
            <a:ext cx="9515596" cy="1097511"/>
          </a:xfrm>
          <a:prstGeom prst="rect">
            <a:avLst/>
          </a:prstGeom>
          <a:noFill/>
          <a:ln>
            <a:noFill/>
          </a:ln>
        </p:spPr>
      </p:pic>
      <p:sp>
        <p:nvSpPr>
          <p:cNvPr id="1023" name="Google Shape;1023;p97"/>
          <p:cNvSpPr txBox="1"/>
          <p:nvPr/>
        </p:nvSpPr>
        <p:spPr>
          <a:xfrm>
            <a:off x="5130852" y="640395"/>
            <a:ext cx="1173201" cy="228909"/>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1" lang="en-US" sz="1400">
                <a:latin typeface="Times New Roman"/>
                <a:ea typeface="Times New Roman"/>
                <a:cs typeface="Times New Roman"/>
                <a:sym typeface="Times New Roman"/>
              </a:rPr>
              <a:t>MODEL 4</a:t>
            </a:r>
            <a:endParaRPr sz="1400">
              <a:latin typeface="Times New Roman"/>
              <a:ea typeface="Times New Roman"/>
              <a:cs typeface="Times New Roman"/>
              <a:sym typeface="Times New Roman"/>
            </a:endParaRPr>
          </a:p>
        </p:txBody>
      </p:sp>
      <p:sp>
        <p:nvSpPr>
          <p:cNvPr id="1024" name="Google Shape;1024;p97"/>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p>
            <a:pPr indent="0" lvl="0" marL="12700" rtl="0" algn="l">
              <a:lnSpc>
                <a:spcPct val="119545"/>
              </a:lnSpc>
              <a:spcBef>
                <a:spcPts val="0"/>
              </a:spcBef>
              <a:spcAft>
                <a:spcPts val="0"/>
              </a:spcAft>
              <a:buNone/>
            </a:pPr>
            <a:r>
              <a:rPr lang="en-US"/>
              <a:t>Page 88</a:t>
            </a:r>
            <a:endParaRPr/>
          </a:p>
        </p:txBody>
      </p:sp>
      <p:sp>
        <p:nvSpPr>
          <p:cNvPr id="1025" name="Google Shape;1025;p97"/>
          <p:cNvSpPr txBox="1"/>
          <p:nvPr/>
        </p:nvSpPr>
        <p:spPr>
          <a:xfrm>
            <a:off x="3864118" y="2859136"/>
            <a:ext cx="2067242" cy="182742"/>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100">
                <a:latin typeface="Times New Roman"/>
                <a:ea typeface="Times New Roman"/>
                <a:cs typeface="Times New Roman"/>
                <a:sym typeface="Times New Roman"/>
              </a:rPr>
              <a:t>All dimensions are in mm</a:t>
            </a:r>
            <a:endParaRPr sz="1100">
              <a:latin typeface="Times New Roman"/>
              <a:ea typeface="Times New Roman"/>
              <a:cs typeface="Times New Roman"/>
              <a:sym typeface="Times New Roman"/>
            </a:endParaRPr>
          </a:p>
        </p:txBody>
      </p:sp>
      <p:graphicFrame>
        <p:nvGraphicFramePr>
          <p:cNvPr id="1026" name="Google Shape;1026;p97"/>
          <p:cNvGraphicFramePr/>
          <p:nvPr/>
        </p:nvGraphicFramePr>
        <p:xfrm>
          <a:off x="674660" y="3049271"/>
          <a:ext cx="3000000" cy="3000000"/>
        </p:xfrm>
        <a:graphic>
          <a:graphicData uri="http://schemas.openxmlformats.org/drawingml/2006/table">
            <a:tbl>
              <a:tblPr bandRow="1" firstRow="1">
                <a:noFill/>
                <a:tableStyleId>{FDEE0050-D085-4042-A5D6-0B603A919678}</a:tableStyleId>
              </a:tblPr>
              <a:tblGrid>
                <a:gridCol w="2755725"/>
                <a:gridCol w="1853600"/>
                <a:gridCol w="5126375"/>
              </a:tblGrid>
              <a:tr h="133875">
                <a:tc>
                  <a:txBody>
                    <a:bodyPr/>
                    <a:lstStyle/>
                    <a:p>
                      <a:pPr indent="0" lvl="0" marL="31750" marR="0" rtl="0" algn="l">
                        <a:lnSpc>
                          <a:spcPct val="150625"/>
                        </a:lnSpc>
                        <a:spcBef>
                          <a:spcPts val="0"/>
                        </a:spcBef>
                        <a:spcAft>
                          <a:spcPts val="0"/>
                        </a:spcAft>
                        <a:buNone/>
                      </a:pPr>
                      <a:r>
                        <a:rPr lang="en-US" sz="800" u="none" cap="none" strike="noStrike">
                          <a:latin typeface="Times New Roman"/>
                          <a:ea typeface="Times New Roman"/>
                          <a:cs typeface="Times New Roman"/>
                          <a:sym typeface="Times New Roman"/>
                        </a:rPr>
                        <a:t>Spur gear Calculation:</a:t>
                      </a:r>
                      <a:endParaRPr sz="800" u="none" cap="none" strike="noStrike">
                        <a:latin typeface="Times New Roman"/>
                        <a:ea typeface="Times New Roman"/>
                        <a:cs typeface="Times New Roman"/>
                        <a:sym typeface="Times New Roman"/>
                      </a:endParaRPr>
                    </a:p>
                  </a:txBody>
                  <a:tcPr marT="0" marB="0" marR="0" marL="0"/>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tc>
                <a:tc>
                  <a:txBody>
                    <a:bodyPr/>
                    <a:lstStyle/>
                    <a:p>
                      <a:pPr indent="0" lvl="0" marL="722630" marR="0" rtl="0" algn="l">
                        <a:lnSpc>
                          <a:spcPct val="150625"/>
                        </a:lnSpc>
                        <a:spcBef>
                          <a:spcPts val="0"/>
                        </a:spcBef>
                        <a:spcAft>
                          <a:spcPts val="0"/>
                        </a:spcAft>
                        <a:buNone/>
                      </a:pPr>
                      <a:r>
                        <a:rPr lang="en-US" sz="800" u="none" cap="none" strike="noStrike">
                          <a:latin typeface="Times New Roman"/>
                          <a:ea typeface="Times New Roman"/>
                          <a:cs typeface="Times New Roman"/>
                          <a:sym typeface="Times New Roman"/>
                        </a:rPr>
                        <a:t>Helical gear calculation</a:t>
                      </a:r>
                      <a:endParaRPr sz="800" u="none" cap="none" strike="noStrike">
                        <a:latin typeface="Times New Roman"/>
                        <a:ea typeface="Times New Roman"/>
                        <a:cs typeface="Times New Roman"/>
                        <a:sym typeface="Times New Roman"/>
                      </a:endParaRPr>
                    </a:p>
                  </a:txBody>
                  <a:tcPr marT="0" marB="0" marR="0" marL="0"/>
                </a:tc>
              </a:tr>
              <a:tr h="307700">
                <a:tc>
                  <a:txBody>
                    <a:bodyPr/>
                    <a:lstStyle/>
                    <a:p>
                      <a:pPr indent="0" lvl="0" marL="31750" marR="0" rtl="0" algn="l">
                        <a:lnSpc>
                          <a:spcPct val="100000"/>
                        </a:lnSpc>
                        <a:spcBef>
                          <a:spcPts val="0"/>
                        </a:spcBef>
                        <a:spcAft>
                          <a:spcPts val="0"/>
                        </a:spcAft>
                        <a:buNone/>
                      </a:pPr>
                      <a:r>
                        <a:rPr lang="en-US" sz="800" u="none" cap="none" strike="noStrike">
                          <a:latin typeface="Times New Roman"/>
                          <a:ea typeface="Times New Roman"/>
                          <a:cs typeface="Times New Roman"/>
                          <a:sym typeface="Times New Roman"/>
                        </a:rPr>
                        <a:t>Blank diameter = m(z+2)</a:t>
                      </a:r>
                      <a:endParaRPr sz="800" u="none" cap="none" strike="noStrike">
                        <a:latin typeface="Times New Roman"/>
                        <a:ea typeface="Times New Roman"/>
                        <a:cs typeface="Times New Roman"/>
                        <a:sym typeface="Times New Roman"/>
                      </a:endParaRPr>
                    </a:p>
                    <a:p>
                      <a:pPr indent="0" lvl="0" marL="31750" marR="0" rtl="0" algn="l">
                        <a:lnSpc>
                          <a:spcPct val="100000"/>
                        </a:lnSpc>
                        <a:spcBef>
                          <a:spcPts val="275"/>
                        </a:spcBef>
                        <a:spcAft>
                          <a:spcPts val="0"/>
                        </a:spcAft>
                        <a:buNone/>
                      </a:pPr>
                      <a:r>
                        <a:rPr lang="en-US" sz="800" u="none" cap="none" strike="noStrike">
                          <a:latin typeface="Times New Roman"/>
                          <a:ea typeface="Times New Roman"/>
                          <a:cs typeface="Times New Roman"/>
                          <a:sym typeface="Times New Roman"/>
                        </a:rPr>
                        <a:t>Tooth depth = 2.25 × m</a:t>
                      </a:r>
                      <a:endParaRPr sz="800" u="none" cap="none" strike="noStrike">
                        <a:latin typeface="Times New Roman"/>
                        <a:ea typeface="Times New Roman"/>
                        <a:cs typeface="Times New Roman"/>
                        <a:sym typeface="Times New Roman"/>
                      </a:endParaRPr>
                    </a:p>
                  </a:txBody>
                  <a:tcPr marT="13925" marB="0" marR="0" marL="0"/>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tc>
                <a:tc>
                  <a:txBody>
                    <a:bodyPr/>
                    <a:lstStyle/>
                    <a:p>
                      <a:pPr indent="0" lvl="0" marL="603885" marR="0" rtl="0" algn="l">
                        <a:lnSpc>
                          <a:spcPct val="100000"/>
                        </a:lnSpc>
                        <a:spcBef>
                          <a:spcPts val="0"/>
                        </a:spcBef>
                        <a:spcAft>
                          <a:spcPts val="0"/>
                        </a:spcAft>
                        <a:buNone/>
                      </a:pPr>
                      <a:r>
                        <a:rPr lang="en-US" sz="800" u="none" cap="none" strike="noStrike">
                          <a:latin typeface="Times New Roman"/>
                          <a:ea typeface="Times New Roman"/>
                          <a:cs typeface="Times New Roman"/>
                          <a:sym typeface="Times New Roman"/>
                        </a:rPr>
                        <a:t>Blank diameter = m(z/cos  + 2), Helix angle β =17°</a:t>
                      </a:r>
                      <a:endParaRPr sz="800" u="none" cap="none" strike="noStrike">
                        <a:latin typeface="Times New Roman"/>
                        <a:ea typeface="Times New Roman"/>
                        <a:cs typeface="Times New Roman"/>
                        <a:sym typeface="Times New Roman"/>
                      </a:endParaRPr>
                    </a:p>
                    <a:p>
                      <a:pPr indent="0" lvl="0" marL="368935" marR="0" rtl="0" algn="l">
                        <a:lnSpc>
                          <a:spcPct val="100000"/>
                        </a:lnSpc>
                        <a:spcBef>
                          <a:spcPts val="275"/>
                        </a:spcBef>
                        <a:spcAft>
                          <a:spcPts val="0"/>
                        </a:spcAft>
                        <a:buNone/>
                      </a:pPr>
                      <a:r>
                        <a:rPr lang="en-US" sz="800" u="none" cap="none" strike="noStrike">
                          <a:latin typeface="Times New Roman"/>
                          <a:ea typeface="Times New Roman"/>
                          <a:cs typeface="Times New Roman"/>
                          <a:sym typeface="Times New Roman"/>
                        </a:rPr>
                        <a:t>Tooth depth = 2.25 ×m</a:t>
                      </a:r>
                      <a:endParaRPr sz="800" u="none" cap="none" strike="noStrike">
                        <a:latin typeface="Times New Roman"/>
                        <a:ea typeface="Times New Roman"/>
                        <a:cs typeface="Times New Roman"/>
                        <a:sym typeface="Times New Roman"/>
                      </a:endParaRPr>
                    </a:p>
                  </a:txBody>
                  <a:tcPr marT="13925" marB="0" marR="0" marL="0"/>
                </a:tc>
              </a:tr>
              <a:tr h="170250">
                <a:tc>
                  <a:txBody>
                    <a:bodyPr/>
                    <a:lstStyle/>
                    <a:p>
                      <a:pPr indent="0" lvl="0" marL="31750" marR="0" rtl="0" algn="l">
                        <a:lnSpc>
                          <a:spcPct val="100000"/>
                        </a:lnSpc>
                        <a:spcBef>
                          <a:spcPts val="0"/>
                        </a:spcBef>
                        <a:spcAft>
                          <a:spcPts val="0"/>
                        </a:spcAft>
                        <a:buNone/>
                      </a:pPr>
                      <a:r>
                        <a:rPr lang="en-US" sz="800" u="none" cap="none" strike="noStrike">
                          <a:latin typeface="Times New Roman"/>
                          <a:ea typeface="Times New Roman"/>
                          <a:cs typeface="Times New Roman"/>
                          <a:sym typeface="Times New Roman"/>
                        </a:rPr>
                        <a:t>Indexing simple indexing = 40/N</a:t>
                      </a:r>
                      <a:endParaRPr sz="800" u="none" cap="none" strike="noStrike">
                        <a:latin typeface="Times New Roman"/>
                        <a:ea typeface="Times New Roman"/>
                        <a:cs typeface="Times New Roman"/>
                        <a:sym typeface="Times New Roman"/>
                      </a:endParaRPr>
                    </a:p>
                  </a:txBody>
                  <a:tcPr marT="19775" marB="0" marR="0" marL="0"/>
                </a:tc>
                <a:tc>
                  <a:txBody>
                    <a:bodyPr/>
                    <a:lstStyle/>
                    <a:p>
                      <a:pPr indent="0" lvl="0" marL="80010" marR="0" rtl="0" algn="l">
                        <a:lnSpc>
                          <a:spcPct val="100000"/>
                        </a:lnSpc>
                        <a:spcBef>
                          <a:spcPts val="0"/>
                        </a:spcBef>
                        <a:spcAft>
                          <a:spcPts val="0"/>
                        </a:spcAft>
                        <a:buNone/>
                      </a:pPr>
                      <a:r>
                        <a:rPr lang="en-US" sz="800" u="none" cap="none" strike="noStrike">
                          <a:latin typeface="Times New Roman"/>
                          <a:ea typeface="Times New Roman"/>
                          <a:cs typeface="Times New Roman"/>
                          <a:sym typeface="Times New Roman"/>
                        </a:rPr>
                        <a:t>N = no. of teeth</a:t>
                      </a:r>
                      <a:endParaRPr sz="800" u="none" cap="none" strike="noStrike">
                        <a:latin typeface="Times New Roman"/>
                        <a:ea typeface="Times New Roman"/>
                        <a:cs typeface="Times New Roman"/>
                        <a:sym typeface="Times New Roman"/>
                      </a:endParaRPr>
                    </a:p>
                  </a:txBody>
                  <a:tcPr marT="19775" marB="0" marR="0" marL="0"/>
                </a:tc>
                <a:tc>
                  <a:txBody>
                    <a:bodyPr/>
                    <a:lstStyle/>
                    <a:p>
                      <a:pPr indent="0" lvl="0" marL="0" marR="135890" rtl="0" algn="ctr">
                        <a:lnSpc>
                          <a:spcPct val="100000"/>
                        </a:lnSpc>
                        <a:spcBef>
                          <a:spcPts val="0"/>
                        </a:spcBef>
                        <a:spcAft>
                          <a:spcPts val="0"/>
                        </a:spcAft>
                        <a:buNone/>
                      </a:pPr>
                      <a:r>
                        <a:rPr lang="en-US" sz="800" u="none" cap="none" strike="noStrike">
                          <a:latin typeface="Times New Roman"/>
                          <a:ea typeface="Times New Roman"/>
                          <a:cs typeface="Times New Roman"/>
                          <a:sym typeface="Times New Roman"/>
                        </a:rPr>
                        <a:t>Indexing simple indexing = 40/Z, Z= no. teeth</a:t>
                      </a:r>
                      <a:endParaRPr sz="800" u="none" cap="none" strike="noStrike">
                        <a:latin typeface="Times New Roman"/>
                        <a:ea typeface="Times New Roman"/>
                        <a:cs typeface="Times New Roman"/>
                        <a:sym typeface="Times New Roman"/>
                      </a:endParaRPr>
                    </a:p>
                  </a:txBody>
                  <a:tcPr marT="19775" marB="0" marR="0" marL="0"/>
                </a:tc>
              </a:tr>
              <a:tr h="139700">
                <a:tc>
                  <a:txBody>
                    <a:bodyPr/>
                    <a:lstStyle/>
                    <a:p>
                      <a:pPr indent="0" lvl="0" marL="31750" marR="0" rtl="0" algn="l">
                        <a:lnSpc>
                          <a:spcPct val="155000"/>
                        </a:lnSpc>
                        <a:spcBef>
                          <a:spcPts val="0"/>
                        </a:spcBef>
                        <a:spcAft>
                          <a:spcPts val="0"/>
                        </a:spcAft>
                        <a:buNone/>
                      </a:pPr>
                      <a:r>
                        <a:rPr lang="en-US" sz="800" u="none" cap="none" strike="noStrike">
                          <a:latin typeface="Times New Roman"/>
                          <a:ea typeface="Times New Roman"/>
                          <a:cs typeface="Times New Roman"/>
                          <a:sym typeface="Times New Roman"/>
                        </a:rPr>
                        <a:t>Selection of cutter</a:t>
                      </a:r>
                      <a:endParaRPr sz="800" u="none" cap="none" strike="noStrike">
                        <a:latin typeface="Times New Roman"/>
                        <a:ea typeface="Times New Roman"/>
                        <a:cs typeface="Times New Roman"/>
                        <a:sym typeface="Times New Roman"/>
                      </a:endParaRPr>
                    </a:p>
                  </a:txBody>
                  <a:tcPr marT="19775" marB="0" marR="0" marL="0"/>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tc>
                <a:tc>
                  <a:txBody>
                    <a:bodyPr/>
                    <a:lstStyle/>
                    <a:p>
                      <a:pPr indent="0" lvl="0" marL="417830" marR="0" rtl="0" algn="l">
                        <a:lnSpc>
                          <a:spcPct val="155000"/>
                        </a:lnSpc>
                        <a:spcBef>
                          <a:spcPts val="0"/>
                        </a:spcBef>
                        <a:spcAft>
                          <a:spcPts val="0"/>
                        </a:spcAft>
                        <a:buNone/>
                      </a:pPr>
                      <a:r>
                        <a:rPr lang="en-US" sz="800" u="none" cap="none" strike="noStrike">
                          <a:latin typeface="Times New Roman"/>
                          <a:ea typeface="Times New Roman"/>
                          <a:cs typeface="Times New Roman"/>
                          <a:sym typeface="Times New Roman"/>
                        </a:rPr>
                        <a:t>selection of gears (gears availability 28, 28,36, 44,48, 56,</a:t>
                      </a:r>
                      <a:endParaRPr sz="800" u="none" cap="none" strike="noStrike">
                        <a:latin typeface="Times New Roman"/>
                        <a:ea typeface="Times New Roman"/>
                        <a:cs typeface="Times New Roman"/>
                        <a:sym typeface="Times New Roman"/>
                      </a:endParaRPr>
                    </a:p>
                  </a:txBody>
                  <a:tcPr marT="19775" marB="0" marR="0" marL="0"/>
                </a:tc>
              </a:tr>
            </a:tbl>
          </a:graphicData>
        </a:graphic>
      </p:graphicFrame>
      <p:sp>
        <p:nvSpPr>
          <p:cNvPr id="1027" name="Google Shape;1027;p97"/>
          <p:cNvSpPr txBox="1"/>
          <p:nvPr/>
        </p:nvSpPr>
        <p:spPr>
          <a:xfrm>
            <a:off x="5990423" y="3843447"/>
            <a:ext cx="1505326" cy="182742"/>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100">
                <a:latin typeface="Times New Roman"/>
                <a:ea typeface="Times New Roman"/>
                <a:cs typeface="Times New Roman"/>
                <a:sym typeface="Times New Roman"/>
              </a:rPr>
              <a:t>64, 72, 86, 86, 100</a:t>
            </a:r>
            <a:endParaRPr sz="1100">
              <a:latin typeface="Times New Roman"/>
              <a:ea typeface="Times New Roman"/>
              <a:cs typeface="Times New Roman"/>
              <a:sym typeface="Times New Roman"/>
            </a:endParaRPr>
          </a:p>
        </p:txBody>
      </p:sp>
      <p:graphicFrame>
        <p:nvGraphicFramePr>
          <p:cNvPr id="1028" name="Google Shape;1028;p97"/>
          <p:cNvGraphicFramePr/>
          <p:nvPr/>
        </p:nvGraphicFramePr>
        <p:xfrm>
          <a:off x="4129276" y="4201467"/>
          <a:ext cx="3000000" cy="3000000"/>
        </p:xfrm>
        <a:graphic>
          <a:graphicData uri="http://schemas.openxmlformats.org/drawingml/2006/table">
            <a:tbl>
              <a:tblPr bandRow="1" firstRow="1">
                <a:noFill/>
                <a:tableStyleId>{FDEE0050-D085-4042-A5D6-0B603A919678}</a:tableStyleId>
              </a:tblPr>
              <a:tblGrid>
                <a:gridCol w="1633675"/>
                <a:gridCol w="1534950"/>
              </a:tblGrid>
              <a:tr h="185075">
                <a:tc>
                  <a:txBody>
                    <a:bodyPr/>
                    <a:lstStyle/>
                    <a:p>
                      <a:pPr indent="0" lvl="0" marL="70485" marR="0" rtl="0" algn="l">
                        <a:lnSpc>
                          <a:spcPct val="155625"/>
                        </a:lnSpc>
                        <a:spcBef>
                          <a:spcPts val="0"/>
                        </a:spcBef>
                        <a:spcAft>
                          <a:spcPts val="0"/>
                        </a:spcAft>
                        <a:buNone/>
                      </a:pPr>
                      <a:r>
                        <a:rPr lang="en-US" sz="800" u="none" cap="none" strike="noStrike">
                          <a:latin typeface="Times New Roman"/>
                          <a:ea typeface="Times New Roman"/>
                          <a:cs typeface="Times New Roman"/>
                          <a:sym typeface="Times New Roman"/>
                        </a:rPr>
                        <a:t>Cutter no.</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55625"/>
                        </a:lnSpc>
                        <a:spcBef>
                          <a:spcPts val="0"/>
                        </a:spcBef>
                        <a:spcAft>
                          <a:spcPts val="0"/>
                        </a:spcAft>
                        <a:buNone/>
                      </a:pPr>
                      <a:r>
                        <a:rPr lang="en-US" sz="800" u="none" cap="none" strike="noStrike">
                          <a:latin typeface="Times New Roman"/>
                          <a:ea typeface="Times New Roman"/>
                          <a:cs typeface="Times New Roman"/>
                          <a:sym typeface="Times New Roman"/>
                        </a:rPr>
                        <a:t>No. of teeth cut</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325">
                <a:tc>
                  <a:txBody>
                    <a:bodyPr/>
                    <a:lstStyle/>
                    <a:p>
                      <a:pPr indent="0" lvl="0" marL="141605" marR="0" rtl="0" algn="l">
                        <a:lnSpc>
                          <a:spcPct val="154375"/>
                        </a:lnSpc>
                        <a:spcBef>
                          <a:spcPts val="0"/>
                        </a:spcBef>
                        <a:spcAft>
                          <a:spcPts val="0"/>
                        </a:spcAft>
                        <a:buNone/>
                      </a:pPr>
                      <a:r>
                        <a:rPr lang="en-US" sz="800" u="none" cap="none" strike="noStrike">
                          <a:latin typeface="Times New Roman"/>
                          <a:ea typeface="Times New Roman"/>
                          <a:cs typeface="Times New Roman"/>
                          <a:sym typeface="Times New Roman"/>
                        </a:rPr>
                        <a:t>No. 1</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54375"/>
                        </a:lnSpc>
                        <a:spcBef>
                          <a:spcPts val="0"/>
                        </a:spcBef>
                        <a:spcAft>
                          <a:spcPts val="0"/>
                        </a:spcAft>
                        <a:buNone/>
                      </a:pPr>
                      <a:r>
                        <a:rPr lang="en-US" sz="800" u="none" cap="none" strike="noStrike">
                          <a:latin typeface="Times New Roman"/>
                          <a:ea typeface="Times New Roman"/>
                          <a:cs typeface="Times New Roman"/>
                          <a:sym typeface="Times New Roman"/>
                        </a:rPr>
                        <a:t>135 to rack</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0575">
                <a:tc>
                  <a:txBody>
                    <a:bodyPr/>
                    <a:lstStyle/>
                    <a:p>
                      <a:pPr indent="0" lvl="0" marL="70485" marR="0" rtl="0" algn="l">
                        <a:lnSpc>
                          <a:spcPct val="155000"/>
                        </a:lnSpc>
                        <a:spcBef>
                          <a:spcPts val="0"/>
                        </a:spcBef>
                        <a:spcAft>
                          <a:spcPts val="0"/>
                        </a:spcAft>
                        <a:buNone/>
                      </a:pPr>
                      <a:r>
                        <a:rPr lang="en-US" sz="800" u="none" cap="none" strike="noStrike">
                          <a:latin typeface="Times New Roman"/>
                          <a:ea typeface="Times New Roman"/>
                          <a:cs typeface="Times New Roman"/>
                          <a:sym typeface="Times New Roman"/>
                        </a:rPr>
                        <a:t>No. 2</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55000"/>
                        </a:lnSpc>
                        <a:spcBef>
                          <a:spcPts val="0"/>
                        </a:spcBef>
                        <a:spcAft>
                          <a:spcPts val="0"/>
                        </a:spcAft>
                        <a:buNone/>
                      </a:pPr>
                      <a:r>
                        <a:rPr lang="en-US" sz="800" u="none" cap="none" strike="noStrike">
                          <a:latin typeface="Times New Roman"/>
                          <a:ea typeface="Times New Roman"/>
                          <a:cs typeface="Times New Roman"/>
                          <a:sym typeface="Times New Roman"/>
                        </a:rPr>
                        <a:t>55 to 134 teeth</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9225">
                <a:tc>
                  <a:txBody>
                    <a:bodyPr/>
                    <a:lstStyle/>
                    <a:p>
                      <a:pPr indent="0" lvl="0" marL="70485" marR="0" rtl="0" algn="l">
                        <a:lnSpc>
                          <a:spcPct val="155000"/>
                        </a:lnSpc>
                        <a:spcBef>
                          <a:spcPts val="0"/>
                        </a:spcBef>
                        <a:spcAft>
                          <a:spcPts val="0"/>
                        </a:spcAft>
                        <a:buNone/>
                      </a:pPr>
                      <a:r>
                        <a:rPr lang="en-US" sz="800" u="none" cap="none" strike="noStrike">
                          <a:latin typeface="Times New Roman"/>
                          <a:ea typeface="Times New Roman"/>
                          <a:cs typeface="Times New Roman"/>
                          <a:sym typeface="Times New Roman"/>
                        </a:rPr>
                        <a:t>No. 3</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55000"/>
                        </a:lnSpc>
                        <a:spcBef>
                          <a:spcPts val="0"/>
                        </a:spcBef>
                        <a:spcAft>
                          <a:spcPts val="0"/>
                        </a:spcAft>
                        <a:buNone/>
                      </a:pPr>
                      <a:r>
                        <a:rPr lang="en-US" sz="800" u="none" cap="none" strike="noStrike">
                          <a:latin typeface="Times New Roman"/>
                          <a:ea typeface="Times New Roman"/>
                          <a:cs typeface="Times New Roman"/>
                          <a:sym typeface="Times New Roman"/>
                        </a:rPr>
                        <a:t>35 to 54 teeth</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9575">
                <a:tc>
                  <a:txBody>
                    <a:bodyPr/>
                    <a:lstStyle/>
                    <a:p>
                      <a:pPr indent="0" lvl="0" marL="70485" marR="0" rtl="0" algn="l">
                        <a:lnSpc>
                          <a:spcPct val="154375"/>
                        </a:lnSpc>
                        <a:spcBef>
                          <a:spcPts val="0"/>
                        </a:spcBef>
                        <a:spcAft>
                          <a:spcPts val="0"/>
                        </a:spcAft>
                        <a:buNone/>
                      </a:pPr>
                      <a:r>
                        <a:rPr lang="en-US" sz="800" u="none" cap="none" strike="noStrike">
                          <a:latin typeface="Times New Roman"/>
                          <a:ea typeface="Times New Roman"/>
                          <a:cs typeface="Times New Roman"/>
                          <a:sym typeface="Times New Roman"/>
                        </a:rPr>
                        <a:t>No. 4</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54375"/>
                        </a:lnSpc>
                        <a:spcBef>
                          <a:spcPts val="0"/>
                        </a:spcBef>
                        <a:spcAft>
                          <a:spcPts val="0"/>
                        </a:spcAft>
                        <a:buNone/>
                      </a:pPr>
                      <a:r>
                        <a:rPr lang="en-US" sz="800" u="none" cap="none" strike="noStrike">
                          <a:latin typeface="Times New Roman"/>
                          <a:ea typeface="Times New Roman"/>
                          <a:cs typeface="Times New Roman"/>
                          <a:sym typeface="Times New Roman"/>
                        </a:rPr>
                        <a:t>26 to 34 teeth</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9575">
                <a:tc>
                  <a:txBody>
                    <a:bodyPr/>
                    <a:lstStyle/>
                    <a:p>
                      <a:pPr indent="0" lvl="0" marL="70485" marR="0" rtl="0" algn="l">
                        <a:lnSpc>
                          <a:spcPct val="155000"/>
                        </a:lnSpc>
                        <a:spcBef>
                          <a:spcPts val="0"/>
                        </a:spcBef>
                        <a:spcAft>
                          <a:spcPts val="0"/>
                        </a:spcAft>
                        <a:buNone/>
                      </a:pPr>
                      <a:r>
                        <a:rPr lang="en-US" sz="800" u="none" cap="none" strike="noStrike">
                          <a:latin typeface="Times New Roman"/>
                          <a:ea typeface="Times New Roman"/>
                          <a:cs typeface="Times New Roman"/>
                          <a:sym typeface="Times New Roman"/>
                        </a:rPr>
                        <a:t>No. 5</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55000"/>
                        </a:lnSpc>
                        <a:spcBef>
                          <a:spcPts val="0"/>
                        </a:spcBef>
                        <a:spcAft>
                          <a:spcPts val="0"/>
                        </a:spcAft>
                        <a:buNone/>
                      </a:pPr>
                      <a:r>
                        <a:rPr lang="en-US" sz="800" u="none" cap="none" strike="noStrike">
                          <a:latin typeface="Times New Roman"/>
                          <a:ea typeface="Times New Roman"/>
                          <a:cs typeface="Times New Roman"/>
                          <a:sym typeface="Times New Roman"/>
                        </a:rPr>
                        <a:t>21 to 25 teeth</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9125">
                <a:tc>
                  <a:txBody>
                    <a:bodyPr/>
                    <a:lstStyle/>
                    <a:p>
                      <a:pPr indent="0" lvl="0" marL="70485" marR="0" rtl="0" algn="l">
                        <a:lnSpc>
                          <a:spcPct val="155000"/>
                        </a:lnSpc>
                        <a:spcBef>
                          <a:spcPts val="0"/>
                        </a:spcBef>
                        <a:spcAft>
                          <a:spcPts val="0"/>
                        </a:spcAft>
                        <a:buNone/>
                      </a:pPr>
                      <a:r>
                        <a:rPr lang="en-US" sz="800" u="none" cap="none" strike="noStrike">
                          <a:latin typeface="Times New Roman"/>
                          <a:ea typeface="Times New Roman"/>
                          <a:cs typeface="Times New Roman"/>
                          <a:sym typeface="Times New Roman"/>
                        </a:rPr>
                        <a:t>No. 6</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55000"/>
                        </a:lnSpc>
                        <a:spcBef>
                          <a:spcPts val="0"/>
                        </a:spcBef>
                        <a:spcAft>
                          <a:spcPts val="0"/>
                        </a:spcAft>
                        <a:buNone/>
                      </a:pPr>
                      <a:r>
                        <a:rPr lang="en-US" sz="800" u="none" cap="none" strike="noStrike">
                          <a:latin typeface="Times New Roman"/>
                          <a:ea typeface="Times New Roman"/>
                          <a:cs typeface="Times New Roman"/>
                          <a:sym typeface="Times New Roman"/>
                        </a:rPr>
                        <a:t>17 to 20 teeth</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9575">
                <a:tc>
                  <a:txBody>
                    <a:bodyPr/>
                    <a:lstStyle/>
                    <a:p>
                      <a:pPr indent="0" lvl="0" marL="70485" marR="0" rtl="0" algn="l">
                        <a:lnSpc>
                          <a:spcPct val="155000"/>
                        </a:lnSpc>
                        <a:spcBef>
                          <a:spcPts val="0"/>
                        </a:spcBef>
                        <a:spcAft>
                          <a:spcPts val="0"/>
                        </a:spcAft>
                        <a:buNone/>
                      </a:pPr>
                      <a:r>
                        <a:rPr lang="en-US" sz="800" u="none" cap="none" strike="noStrike">
                          <a:latin typeface="Times New Roman"/>
                          <a:ea typeface="Times New Roman"/>
                          <a:cs typeface="Times New Roman"/>
                          <a:sym typeface="Times New Roman"/>
                        </a:rPr>
                        <a:t>No. 7</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55000"/>
                        </a:lnSpc>
                        <a:spcBef>
                          <a:spcPts val="0"/>
                        </a:spcBef>
                        <a:spcAft>
                          <a:spcPts val="0"/>
                        </a:spcAft>
                        <a:buNone/>
                      </a:pPr>
                      <a:r>
                        <a:rPr lang="en-US" sz="800" u="none" cap="none" strike="noStrike">
                          <a:latin typeface="Times New Roman"/>
                          <a:ea typeface="Times New Roman"/>
                          <a:cs typeface="Times New Roman"/>
                          <a:sym typeface="Times New Roman"/>
                        </a:rPr>
                        <a:t>14 to 16 teeth</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1825">
                <a:tc>
                  <a:txBody>
                    <a:bodyPr/>
                    <a:lstStyle/>
                    <a:p>
                      <a:pPr indent="0" lvl="0" marL="70485" marR="0" rtl="0" algn="l">
                        <a:lnSpc>
                          <a:spcPct val="160000"/>
                        </a:lnSpc>
                        <a:spcBef>
                          <a:spcPts val="0"/>
                        </a:spcBef>
                        <a:spcAft>
                          <a:spcPts val="0"/>
                        </a:spcAft>
                        <a:buNone/>
                      </a:pPr>
                      <a:r>
                        <a:rPr lang="en-US" sz="800" u="none" cap="none" strike="noStrike">
                          <a:latin typeface="Times New Roman"/>
                          <a:ea typeface="Times New Roman"/>
                          <a:cs typeface="Times New Roman"/>
                          <a:sym typeface="Times New Roman"/>
                        </a:rPr>
                        <a:t>No. 8</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850" marR="0" rtl="0" algn="l">
                        <a:lnSpc>
                          <a:spcPct val="160000"/>
                        </a:lnSpc>
                        <a:spcBef>
                          <a:spcPts val="0"/>
                        </a:spcBef>
                        <a:spcAft>
                          <a:spcPts val="0"/>
                        </a:spcAft>
                        <a:buNone/>
                      </a:pPr>
                      <a:r>
                        <a:rPr lang="en-US" sz="800" u="none" cap="none" strike="noStrike">
                          <a:latin typeface="Times New Roman"/>
                          <a:ea typeface="Times New Roman"/>
                          <a:cs typeface="Times New Roman"/>
                          <a:sym typeface="Times New Roman"/>
                        </a:rPr>
                        <a:t>12 to 13 teeth</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32" name="Shape 1032"/>
        <p:cNvGrpSpPr/>
        <p:nvPr/>
      </p:nvGrpSpPr>
      <p:grpSpPr>
        <a:xfrm>
          <a:off x="0" y="0"/>
          <a:ext cx="0" cy="0"/>
          <a:chOff x="0" y="0"/>
          <a:chExt cx="0" cy="0"/>
        </a:xfrm>
      </p:grpSpPr>
      <p:sp>
        <p:nvSpPr>
          <p:cNvPr id="1033" name="Google Shape;1033;p98"/>
          <p:cNvSpPr/>
          <p:nvPr/>
        </p:nvSpPr>
        <p:spPr>
          <a:xfrm>
            <a:off x="693869" y="459092"/>
            <a:ext cx="10004983" cy="39081"/>
          </a:xfrm>
          <a:custGeom>
            <a:rect b="b" l="l" r="r" t="t"/>
            <a:pathLst>
              <a:path extrusionOk="0" h="55245" w="7077709">
                <a:moveTo>
                  <a:pt x="7077138" y="18288"/>
                </a:moveTo>
                <a:lnTo>
                  <a:pt x="0" y="18288"/>
                </a:lnTo>
                <a:lnTo>
                  <a:pt x="0" y="54864"/>
                </a:lnTo>
                <a:lnTo>
                  <a:pt x="7077138" y="54864"/>
                </a:lnTo>
                <a:lnTo>
                  <a:pt x="7077138" y="18288"/>
                </a:lnTo>
                <a:close/>
              </a:path>
              <a:path extrusionOk="0" h="55245" w="7077709">
                <a:moveTo>
                  <a:pt x="7077138" y="0"/>
                </a:moveTo>
                <a:lnTo>
                  <a:pt x="0" y="0"/>
                </a:lnTo>
                <a:lnTo>
                  <a:pt x="0" y="9144"/>
                </a:lnTo>
                <a:lnTo>
                  <a:pt x="7077138" y="9144"/>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34" name="Google Shape;1034;p98"/>
          <p:cNvSpPr/>
          <p:nvPr/>
        </p:nvSpPr>
        <p:spPr>
          <a:xfrm>
            <a:off x="693869" y="6912454"/>
            <a:ext cx="10004983" cy="39081"/>
          </a:xfrm>
          <a:custGeom>
            <a:rect b="b" l="l" r="r" t="t"/>
            <a:pathLst>
              <a:path extrusionOk="0" h="55245" w="7077709">
                <a:moveTo>
                  <a:pt x="7077138" y="45720"/>
                </a:moveTo>
                <a:lnTo>
                  <a:pt x="0" y="45720"/>
                </a:lnTo>
                <a:lnTo>
                  <a:pt x="0" y="54864"/>
                </a:lnTo>
                <a:lnTo>
                  <a:pt x="7077138" y="54864"/>
                </a:lnTo>
                <a:lnTo>
                  <a:pt x="7077138" y="45720"/>
                </a:lnTo>
                <a:close/>
              </a:path>
              <a:path extrusionOk="0" h="55245" w="7077709">
                <a:moveTo>
                  <a:pt x="7077138" y="0"/>
                </a:moveTo>
                <a:lnTo>
                  <a:pt x="0" y="0"/>
                </a:lnTo>
                <a:lnTo>
                  <a:pt x="0" y="36576"/>
                </a:lnTo>
                <a:lnTo>
                  <a:pt x="7077138" y="36576"/>
                </a:lnTo>
                <a:lnTo>
                  <a:pt x="7077138"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35" name="Google Shape;1035;p98"/>
          <p:cNvSpPr txBox="1"/>
          <p:nvPr/>
        </p:nvSpPr>
        <p:spPr>
          <a:xfrm>
            <a:off x="5130852" y="858172"/>
            <a:ext cx="1173201" cy="228909"/>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1" lang="en-US" sz="1400">
                <a:latin typeface="Times New Roman"/>
                <a:ea typeface="Times New Roman"/>
                <a:cs typeface="Times New Roman"/>
                <a:sym typeface="Times New Roman"/>
              </a:rPr>
              <a:t>MODEL 4</a:t>
            </a:r>
            <a:endParaRPr sz="1400">
              <a:latin typeface="Times New Roman"/>
              <a:ea typeface="Times New Roman"/>
              <a:cs typeface="Times New Roman"/>
              <a:sym typeface="Times New Roman"/>
            </a:endParaRPr>
          </a:p>
        </p:txBody>
      </p:sp>
      <p:sp>
        <p:nvSpPr>
          <p:cNvPr id="1036" name="Google Shape;1036;p98"/>
          <p:cNvSpPr txBox="1"/>
          <p:nvPr>
            <p:ph idx="12" type="sldNum"/>
          </p:nvPr>
        </p:nvSpPr>
        <p:spPr>
          <a:xfrm>
            <a:off x="10025450" y="6954879"/>
            <a:ext cx="710923" cy="166712"/>
          </a:xfrm>
          <a:prstGeom prst="rect">
            <a:avLst/>
          </a:prstGeom>
          <a:noFill/>
          <a:ln>
            <a:noFill/>
          </a:ln>
        </p:spPr>
        <p:txBody>
          <a:bodyPr anchorCtr="0" anchor="t" bIns="0" lIns="0" spcFirstLastPara="1" rIns="0" wrap="square" tIns="0">
            <a:spAutoFit/>
          </a:bodyPr>
          <a:lstStyle/>
          <a:p>
            <a:pPr indent="0" lvl="0" marL="12700" rtl="0" algn="l">
              <a:lnSpc>
                <a:spcPct val="119545"/>
              </a:lnSpc>
              <a:spcBef>
                <a:spcPts val="0"/>
              </a:spcBef>
              <a:spcAft>
                <a:spcPts val="0"/>
              </a:spcAft>
              <a:buNone/>
            </a:pPr>
            <a:r>
              <a:rPr lang="en-US"/>
              <a:t>Page 89</a:t>
            </a:r>
            <a:endParaRPr/>
          </a:p>
        </p:txBody>
      </p:sp>
      <p:sp>
        <p:nvSpPr>
          <p:cNvPr id="1037" name="Google Shape;1037;p98"/>
          <p:cNvSpPr txBox="1"/>
          <p:nvPr/>
        </p:nvSpPr>
        <p:spPr>
          <a:xfrm>
            <a:off x="701588" y="1417708"/>
            <a:ext cx="8186386" cy="4040201"/>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100">
                <a:latin typeface="Times New Roman"/>
                <a:ea typeface="Times New Roman"/>
                <a:cs typeface="Times New Roman"/>
                <a:sym typeface="Times New Roman"/>
              </a:rPr>
              <a:t>Aim : To prepare the model according to the given sketch</a:t>
            </a:r>
            <a:endParaRPr sz="1100">
              <a:latin typeface="Times New Roman"/>
              <a:ea typeface="Times New Roman"/>
              <a:cs typeface="Times New Roman"/>
              <a:sym typeface="Times New Roman"/>
            </a:endParaRPr>
          </a:p>
          <a:p>
            <a:pPr indent="0" lvl="0" marL="0" rtl="0" algn="l">
              <a:lnSpc>
                <a:spcPct val="100000"/>
              </a:lnSpc>
              <a:spcBef>
                <a:spcPts val="1215"/>
              </a:spcBef>
              <a:spcAft>
                <a:spcPts val="0"/>
              </a:spcAft>
              <a:buNone/>
            </a:pPr>
            <a:r>
              <a:t/>
            </a:r>
            <a:endParaRPr sz="1100">
              <a:latin typeface="Times New Roman"/>
              <a:ea typeface="Times New Roman"/>
              <a:cs typeface="Times New Roman"/>
              <a:sym typeface="Times New Roman"/>
            </a:endParaRPr>
          </a:p>
          <a:p>
            <a:pPr indent="0" lvl="0" marL="12700" rtl="0" algn="l">
              <a:lnSpc>
                <a:spcPct val="100000"/>
              </a:lnSpc>
              <a:spcBef>
                <a:spcPts val="5"/>
              </a:spcBef>
              <a:spcAft>
                <a:spcPts val="0"/>
              </a:spcAft>
              <a:buNone/>
            </a:pPr>
            <a:r>
              <a:rPr lang="en-US" sz="1100">
                <a:latin typeface="Times New Roman"/>
                <a:ea typeface="Times New Roman"/>
                <a:cs typeface="Times New Roman"/>
                <a:sym typeface="Times New Roman"/>
              </a:rPr>
              <a:t>Tools required :</a:t>
            </a:r>
            <a:endParaRPr sz="1100">
              <a:latin typeface="Times New Roman"/>
              <a:ea typeface="Times New Roman"/>
              <a:cs typeface="Times New Roman"/>
              <a:sym typeface="Times New Roman"/>
            </a:endParaRPr>
          </a:p>
          <a:p>
            <a:pPr indent="33019" lvl="0" marL="887094" marR="3531870" rtl="0" algn="l">
              <a:lnSpc>
                <a:spcPct val="143600"/>
              </a:lnSpc>
              <a:spcBef>
                <a:spcPts val="0"/>
              </a:spcBef>
              <a:spcAft>
                <a:spcPts val="0"/>
              </a:spcAft>
              <a:buNone/>
            </a:pPr>
            <a:r>
              <a:rPr lang="en-US" sz="1100">
                <a:latin typeface="Times New Roman"/>
                <a:ea typeface="Times New Roman"/>
                <a:cs typeface="Times New Roman"/>
                <a:sym typeface="Times New Roman"/>
              </a:rPr>
              <a:t>Single point cutting tool Vernier caliper Shoulder cutting tool Chuck key</a:t>
            </a:r>
            <a:endParaRPr sz="1100">
              <a:latin typeface="Times New Roman"/>
              <a:ea typeface="Times New Roman"/>
              <a:cs typeface="Times New Roman"/>
              <a:sym typeface="Times New Roman"/>
            </a:endParaRPr>
          </a:p>
          <a:p>
            <a:pPr indent="0" lvl="0" marL="887094" marR="4363720" rtl="0" algn="l">
              <a:lnSpc>
                <a:spcPct val="143600"/>
              </a:lnSpc>
              <a:spcBef>
                <a:spcPts val="0"/>
              </a:spcBef>
              <a:spcAft>
                <a:spcPts val="0"/>
              </a:spcAft>
              <a:buNone/>
            </a:pPr>
            <a:r>
              <a:rPr lang="en-US" sz="1100">
                <a:latin typeface="Times New Roman"/>
                <a:ea typeface="Times New Roman"/>
                <a:cs typeface="Times New Roman"/>
                <a:sym typeface="Times New Roman"/>
              </a:rPr>
              <a:t>Spanner Steel rule</a:t>
            </a:r>
            <a:endParaRPr sz="1100">
              <a:latin typeface="Times New Roman"/>
              <a:ea typeface="Times New Roman"/>
              <a:cs typeface="Times New Roman"/>
              <a:sym typeface="Times New Roman"/>
            </a:endParaRPr>
          </a:p>
          <a:p>
            <a:pPr indent="0" lvl="0" marL="12700" rtl="0" algn="l">
              <a:lnSpc>
                <a:spcPct val="100000"/>
              </a:lnSpc>
              <a:spcBef>
                <a:spcPts val="565"/>
              </a:spcBef>
              <a:spcAft>
                <a:spcPts val="0"/>
              </a:spcAft>
              <a:buNone/>
            </a:pPr>
            <a:r>
              <a:rPr lang="en-US" sz="1100">
                <a:latin typeface="Times New Roman"/>
                <a:ea typeface="Times New Roman"/>
                <a:cs typeface="Times New Roman"/>
                <a:sym typeface="Times New Roman"/>
              </a:rPr>
              <a:t>Operations:</a:t>
            </a:r>
            <a:endParaRPr sz="1100">
              <a:latin typeface="Times New Roman"/>
              <a:ea typeface="Times New Roman"/>
              <a:cs typeface="Times New Roman"/>
              <a:sym typeface="Times New Roman"/>
            </a:endParaRPr>
          </a:p>
          <a:p>
            <a:pPr indent="0" lvl="0" marL="676910" marR="4259580" rtl="0" algn="l">
              <a:lnSpc>
                <a:spcPct val="143600"/>
              </a:lnSpc>
              <a:spcBef>
                <a:spcPts val="10"/>
              </a:spcBef>
              <a:spcAft>
                <a:spcPts val="0"/>
              </a:spcAft>
              <a:buNone/>
            </a:pPr>
            <a:r>
              <a:rPr lang="en-US" sz="1100">
                <a:latin typeface="Times New Roman"/>
                <a:ea typeface="Times New Roman"/>
                <a:cs typeface="Times New Roman"/>
                <a:sym typeface="Times New Roman"/>
              </a:rPr>
              <a:t>Facing Turning Chamfering Countersinking</a:t>
            </a:r>
            <a:endParaRPr sz="1100">
              <a:latin typeface="Times New Roman"/>
              <a:ea typeface="Times New Roman"/>
              <a:cs typeface="Times New Roman"/>
              <a:sym typeface="Times New Roman"/>
            </a:endParaRPr>
          </a:p>
          <a:p>
            <a:pPr indent="2540" lvl="0" marL="710565" marR="4150359" rtl="0" algn="l">
              <a:lnSpc>
                <a:spcPct val="174545"/>
              </a:lnSpc>
              <a:spcBef>
                <a:spcPts val="140"/>
              </a:spcBef>
              <a:spcAft>
                <a:spcPts val="0"/>
              </a:spcAft>
              <a:buNone/>
            </a:pPr>
            <a:r>
              <a:rPr lang="en-US" sz="1100">
                <a:latin typeface="Times New Roman"/>
                <a:ea typeface="Times New Roman"/>
                <a:cs typeface="Times New Roman"/>
                <a:sym typeface="Times New Roman"/>
              </a:rPr>
              <a:t>Shoulder cutting Thread cutting</a:t>
            </a:r>
            <a:endParaRPr sz="1100">
              <a:latin typeface="Times New Roman"/>
              <a:ea typeface="Times New Roman"/>
              <a:cs typeface="Times New Roman"/>
              <a:sym typeface="Times New Roman"/>
            </a:endParaRPr>
          </a:p>
          <a:p>
            <a:pPr indent="0" lvl="0" marL="0" rtl="0" algn="l">
              <a:lnSpc>
                <a:spcPct val="100000"/>
              </a:lnSpc>
              <a:spcBef>
                <a:spcPts val="395"/>
              </a:spcBef>
              <a:spcAft>
                <a:spcPts val="0"/>
              </a:spcAft>
              <a:buNone/>
            </a:pPr>
            <a:r>
              <a:t/>
            </a:r>
            <a:endParaRPr sz="1100">
              <a:latin typeface="Times New Roman"/>
              <a:ea typeface="Times New Roman"/>
              <a:cs typeface="Times New Roman"/>
              <a:sym typeface="Times New Roman"/>
            </a:endParaRPr>
          </a:p>
          <a:p>
            <a:pPr indent="0" lvl="0" marL="12700" rtl="0" algn="l">
              <a:lnSpc>
                <a:spcPct val="100000"/>
              </a:lnSpc>
              <a:spcBef>
                <a:spcPts val="0"/>
              </a:spcBef>
              <a:spcAft>
                <a:spcPts val="0"/>
              </a:spcAft>
              <a:buNone/>
            </a:pPr>
            <a:r>
              <a:rPr lang="en-US" sz="1100">
                <a:latin typeface="Times New Roman"/>
                <a:ea typeface="Times New Roman"/>
                <a:cs typeface="Times New Roman"/>
                <a:sym typeface="Times New Roman"/>
              </a:rPr>
              <a:t>Procedure:</a:t>
            </a:r>
            <a:endParaRPr sz="1100">
              <a:latin typeface="Times New Roman"/>
              <a:ea typeface="Times New Roman"/>
              <a:cs typeface="Times New Roman"/>
              <a:sym typeface="Times New Roman"/>
            </a:endParaRPr>
          </a:p>
          <a:p>
            <a:pPr indent="-228600" lvl="0" marL="1545590" rtl="0" algn="l">
              <a:lnSpc>
                <a:spcPct val="100000"/>
              </a:lnSpc>
              <a:spcBef>
                <a:spcPts val="650"/>
              </a:spcBef>
              <a:spcAft>
                <a:spcPts val="0"/>
              </a:spcAft>
              <a:buSzPts val="1100"/>
              <a:buFont typeface="Noto Sans Symbols"/>
              <a:buChar char="∙"/>
            </a:pPr>
            <a:r>
              <a:rPr lang="en-US" sz="1100">
                <a:latin typeface="Times New Roman"/>
                <a:ea typeface="Times New Roman"/>
                <a:cs typeface="Times New Roman"/>
                <a:sym typeface="Times New Roman"/>
              </a:rPr>
              <a:t>Check the dimensions of the raw material supplied according to the drawing</a:t>
            </a:r>
            <a:endParaRPr sz="1100">
              <a:latin typeface="Times New Roman"/>
              <a:ea typeface="Times New Roman"/>
              <a:cs typeface="Times New Roman"/>
              <a:sym typeface="Times New Roman"/>
            </a:endParaRPr>
          </a:p>
          <a:p>
            <a:pPr indent="-228600" lvl="0" marL="1545590" rtl="0" algn="l">
              <a:lnSpc>
                <a:spcPct val="100000"/>
              </a:lnSpc>
              <a:spcBef>
                <a:spcPts val="635"/>
              </a:spcBef>
              <a:spcAft>
                <a:spcPts val="0"/>
              </a:spcAft>
              <a:buSzPts val="1100"/>
              <a:buFont typeface="Noto Sans Symbols"/>
              <a:buChar char="∙"/>
            </a:pPr>
            <a:r>
              <a:rPr lang="en-US" sz="1100">
                <a:latin typeface="Times New Roman"/>
                <a:ea typeface="Times New Roman"/>
                <a:cs typeface="Times New Roman"/>
                <a:sym typeface="Times New Roman"/>
              </a:rPr>
              <a:t>Face the end of the job and drill a counter sink</a:t>
            </a:r>
            <a:endParaRPr sz="1100">
              <a:latin typeface="Times New Roman"/>
              <a:ea typeface="Times New Roman"/>
              <a:cs typeface="Times New Roman"/>
              <a:sym typeface="Times New Roman"/>
            </a:endParaRPr>
          </a:p>
          <a:p>
            <a:pPr indent="-228600" lvl="0" marL="1545590" rtl="0" algn="l">
              <a:lnSpc>
                <a:spcPct val="100000"/>
              </a:lnSpc>
              <a:spcBef>
                <a:spcPts val="660"/>
              </a:spcBef>
              <a:spcAft>
                <a:spcPts val="0"/>
              </a:spcAft>
              <a:buSzPts val="1100"/>
              <a:buFont typeface="Noto Sans Symbols"/>
              <a:buChar char="∙"/>
            </a:pPr>
            <a:r>
              <a:rPr lang="en-US" sz="1100">
                <a:latin typeface="Times New Roman"/>
                <a:ea typeface="Times New Roman"/>
                <a:cs typeface="Times New Roman"/>
                <a:sym typeface="Times New Roman"/>
              </a:rPr>
              <a:t>Turn the job according to the outside dimensions as per the sketch</a:t>
            </a:r>
            <a:endParaRPr sz="1100">
              <a:latin typeface="Times New Roman"/>
              <a:ea typeface="Times New Roman"/>
              <a:cs typeface="Times New Roman"/>
              <a:sym typeface="Times New Roman"/>
            </a:endParaRPr>
          </a:p>
          <a:p>
            <a:pPr indent="-228600" lvl="0" marL="1545590" rtl="0" algn="l">
              <a:lnSpc>
                <a:spcPct val="100000"/>
              </a:lnSpc>
              <a:spcBef>
                <a:spcPts val="660"/>
              </a:spcBef>
              <a:spcAft>
                <a:spcPts val="0"/>
              </a:spcAft>
              <a:buSzPts val="1100"/>
              <a:buFont typeface="Noto Sans Symbols"/>
              <a:buChar char="∙"/>
            </a:pPr>
            <a:r>
              <a:rPr lang="en-US" sz="1100">
                <a:latin typeface="Times New Roman"/>
                <a:ea typeface="Times New Roman"/>
                <a:cs typeface="Times New Roman"/>
                <a:sym typeface="Times New Roman"/>
              </a:rPr>
              <a:t>Do the marking according to the sketch</a:t>
            </a:r>
            <a:endParaRPr sz="1100">
              <a:latin typeface="Times New Roman"/>
              <a:ea typeface="Times New Roman"/>
              <a:cs typeface="Times New Roman"/>
              <a:sym typeface="Times New Roman"/>
            </a:endParaRPr>
          </a:p>
          <a:p>
            <a:pPr indent="-228600" lvl="0" marL="1545590" rtl="0" algn="l">
              <a:lnSpc>
                <a:spcPct val="100000"/>
              </a:lnSpc>
              <a:spcBef>
                <a:spcPts val="645"/>
              </a:spcBef>
              <a:spcAft>
                <a:spcPts val="0"/>
              </a:spcAft>
              <a:buSzPts val="1100"/>
              <a:buFont typeface="Noto Sans Symbols"/>
              <a:buChar char="∙"/>
            </a:pPr>
            <a:r>
              <a:rPr lang="en-US" sz="1100">
                <a:latin typeface="Times New Roman"/>
                <a:ea typeface="Times New Roman"/>
                <a:cs typeface="Times New Roman"/>
                <a:sym typeface="Times New Roman"/>
              </a:rPr>
              <a:t>Turn the shoulder turning as per sketch</a:t>
            </a:r>
            <a:endParaRPr sz="1100">
              <a:latin typeface="Times New Roman"/>
              <a:ea typeface="Times New Roman"/>
              <a:cs typeface="Times New Roman"/>
              <a:sym typeface="Times New Roman"/>
            </a:endParaRPr>
          </a:p>
          <a:p>
            <a:pPr indent="-228600" lvl="0" marL="1545590" rtl="0" algn="l">
              <a:lnSpc>
                <a:spcPct val="100000"/>
              </a:lnSpc>
              <a:spcBef>
                <a:spcPts val="650"/>
              </a:spcBef>
              <a:spcAft>
                <a:spcPts val="0"/>
              </a:spcAft>
              <a:buSzPts val="1100"/>
              <a:buFont typeface="Noto Sans Symbols"/>
              <a:buChar char="∙"/>
            </a:pPr>
            <a:r>
              <a:rPr lang="en-US" sz="1100">
                <a:latin typeface="Times New Roman"/>
                <a:ea typeface="Times New Roman"/>
                <a:cs typeface="Times New Roman"/>
                <a:sym typeface="Times New Roman"/>
              </a:rPr>
              <a:t>Do the different operations thread cutting</a:t>
            </a:r>
            <a:endParaRPr sz="1100">
              <a:latin typeface="Times New Roman"/>
              <a:ea typeface="Times New Roman"/>
              <a:cs typeface="Times New Roman"/>
              <a:sym typeface="Times New Roman"/>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41" name="Shape 1041"/>
        <p:cNvGrpSpPr/>
        <p:nvPr/>
      </p:nvGrpSpPr>
      <p:grpSpPr>
        <a:xfrm>
          <a:off x="0" y="0"/>
          <a:ext cx="0" cy="0"/>
          <a:chOff x="0" y="0"/>
          <a:chExt cx="0" cy="0"/>
        </a:xfrm>
      </p:grpSpPr>
      <p:sp>
        <p:nvSpPr>
          <p:cNvPr id="1042" name="Google Shape;1042;p99"/>
          <p:cNvSpPr/>
          <p:nvPr/>
        </p:nvSpPr>
        <p:spPr>
          <a:xfrm>
            <a:off x="46678" y="6914754"/>
            <a:ext cx="10289533" cy="39081"/>
          </a:xfrm>
          <a:custGeom>
            <a:rect b="b" l="l" r="r" t="t"/>
            <a:pathLst>
              <a:path extrusionOk="0" h="55245" w="7279005">
                <a:moveTo>
                  <a:pt x="7278624" y="45720"/>
                </a:moveTo>
                <a:lnTo>
                  <a:pt x="0" y="45720"/>
                </a:lnTo>
                <a:lnTo>
                  <a:pt x="0" y="54864"/>
                </a:lnTo>
                <a:lnTo>
                  <a:pt x="7278624" y="54864"/>
                </a:lnTo>
                <a:lnTo>
                  <a:pt x="7278624" y="45720"/>
                </a:lnTo>
                <a:close/>
              </a:path>
              <a:path extrusionOk="0" h="55245" w="7279005">
                <a:moveTo>
                  <a:pt x="7278624" y="0"/>
                </a:moveTo>
                <a:lnTo>
                  <a:pt x="0" y="0"/>
                </a:lnTo>
                <a:lnTo>
                  <a:pt x="0" y="36576"/>
                </a:lnTo>
                <a:lnTo>
                  <a:pt x="7278624" y="36576"/>
                </a:lnTo>
                <a:lnTo>
                  <a:pt x="7278624"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43" name="Google Shape;1043;p99"/>
          <p:cNvSpPr/>
          <p:nvPr/>
        </p:nvSpPr>
        <p:spPr>
          <a:xfrm>
            <a:off x="46678" y="371047"/>
            <a:ext cx="10289533" cy="39081"/>
          </a:xfrm>
          <a:custGeom>
            <a:rect b="b" l="l" r="r" t="t"/>
            <a:pathLst>
              <a:path extrusionOk="0" h="55245" w="7279005">
                <a:moveTo>
                  <a:pt x="7278624" y="18288"/>
                </a:moveTo>
                <a:lnTo>
                  <a:pt x="0" y="18288"/>
                </a:lnTo>
                <a:lnTo>
                  <a:pt x="0" y="54864"/>
                </a:lnTo>
                <a:lnTo>
                  <a:pt x="7278624" y="54864"/>
                </a:lnTo>
                <a:lnTo>
                  <a:pt x="7278624" y="18288"/>
                </a:lnTo>
                <a:close/>
              </a:path>
              <a:path extrusionOk="0" h="55245" w="7279005">
                <a:moveTo>
                  <a:pt x="7278624" y="0"/>
                </a:moveTo>
                <a:lnTo>
                  <a:pt x="0" y="0"/>
                </a:lnTo>
                <a:lnTo>
                  <a:pt x="0" y="9144"/>
                </a:lnTo>
                <a:lnTo>
                  <a:pt x="7278624" y="9144"/>
                </a:lnTo>
                <a:lnTo>
                  <a:pt x="7278624" y="0"/>
                </a:lnTo>
                <a:close/>
              </a:path>
            </a:pathLst>
          </a:custGeom>
          <a:solidFill>
            <a:srgbClr val="60222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44" name="Google Shape;1044;p99"/>
          <p:cNvSpPr/>
          <p:nvPr/>
        </p:nvSpPr>
        <p:spPr>
          <a:xfrm>
            <a:off x="430143" y="7350533"/>
            <a:ext cx="9841616" cy="4492"/>
          </a:xfrm>
          <a:custGeom>
            <a:rect b="b" l="l" r="r" t="t"/>
            <a:pathLst>
              <a:path extrusionOk="0" h="6350" w="6962140">
                <a:moveTo>
                  <a:pt x="6961632" y="6083"/>
                </a:moveTo>
                <a:lnTo>
                  <a:pt x="0" y="6083"/>
                </a:lnTo>
                <a:lnTo>
                  <a:pt x="0" y="0"/>
                </a:lnTo>
                <a:lnTo>
                  <a:pt x="6961632" y="0"/>
                </a:lnTo>
                <a:lnTo>
                  <a:pt x="6961632" y="6083"/>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45" name="Google Shape;1045;p99"/>
          <p:cNvSpPr/>
          <p:nvPr/>
        </p:nvSpPr>
        <p:spPr>
          <a:xfrm>
            <a:off x="430144" y="215621"/>
            <a:ext cx="9841616" cy="7135262"/>
          </a:xfrm>
          <a:custGeom>
            <a:rect b="b" l="l" r="r" t="t"/>
            <a:pathLst>
              <a:path extrusionOk="0" h="10086340" w="6962140">
                <a:moveTo>
                  <a:pt x="6961632" y="0"/>
                </a:moveTo>
                <a:lnTo>
                  <a:pt x="0" y="0"/>
                </a:lnTo>
                <a:lnTo>
                  <a:pt x="0" y="6350"/>
                </a:lnTo>
                <a:lnTo>
                  <a:pt x="0" y="10086340"/>
                </a:lnTo>
                <a:lnTo>
                  <a:pt x="6096" y="10086340"/>
                </a:lnTo>
                <a:lnTo>
                  <a:pt x="6096" y="6350"/>
                </a:lnTo>
                <a:lnTo>
                  <a:pt x="6955536" y="6350"/>
                </a:lnTo>
                <a:lnTo>
                  <a:pt x="6955536" y="10086340"/>
                </a:lnTo>
                <a:lnTo>
                  <a:pt x="6961632" y="10086340"/>
                </a:lnTo>
                <a:lnTo>
                  <a:pt x="6961632" y="6350"/>
                </a:lnTo>
                <a:lnTo>
                  <a:pt x="6961632"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46" name="Google Shape;1046;p99"/>
          <p:cNvSpPr txBox="1"/>
          <p:nvPr/>
        </p:nvSpPr>
        <p:spPr>
          <a:xfrm>
            <a:off x="1274635" y="507878"/>
            <a:ext cx="9011308" cy="4619213"/>
          </a:xfrm>
          <a:prstGeom prst="rect">
            <a:avLst/>
          </a:prstGeom>
          <a:noFill/>
          <a:ln>
            <a:noFill/>
          </a:ln>
        </p:spPr>
        <p:txBody>
          <a:bodyPr anchorCtr="0" anchor="t" bIns="0" lIns="0" spcFirstLastPara="1" rIns="0" wrap="square" tIns="12700">
            <a:spAutoFit/>
          </a:bodyPr>
          <a:lstStyle/>
          <a:p>
            <a:pPr indent="0" lvl="0" marL="0" marR="826135" rtl="0" algn="ctr">
              <a:lnSpc>
                <a:spcPct val="100000"/>
              </a:lnSpc>
              <a:spcBef>
                <a:spcPts val="0"/>
              </a:spcBef>
              <a:spcAft>
                <a:spcPts val="0"/>
              </a:spcAft>
              <a:buNone/>
            </a:pPr>
            <a:r>
              <a:rPr b="1" lang="en-US" sz="1200">
                <a:latin typeface="Times New Roman"/>
                <a:ea typeface="Times New Roman"/>
                <a:cs typeface="Times New Roman"/>
                <a:sym typeface="Times New Roman"/>
              </a:rPr>
              <a:t>MISCELLANEOUS VIVA QUESTIONS</a:t>
            </a:r>
            <a:endParaRPr sz="1200">
              <a:latin typeface="Times New Roman"/>
              <a:ea typeface="Times New Roman"/>
              <a:cs typeface="Times New Roman"/>
              <a:sym typeface="Times New Roman"/>
            </a:endParaRPr>
          </a:p>
          <a:p>
            <a:pPr indent="0" lvl="0" marL="0" marR="824864" rtl="0" algn="ctr">
              <a:lnSpc>
                <a:spcPct val="116666"/>
              </a:lnSpc>
              <a:spcBef>
                <a:spcPts val="1305"/>
              </a:spcBef>
              <a:spcAft>
                <a:spcPts val="0"/>
              </a:spcAft>
              <a:buNone/>
            </a:pPr>
            <a:r>
              <a:rPr b="1" lang="en-US" sz="1200">
                <a:latin typeface="Times New Roman"/>
                <a:ea typeface="Times New Roman"/>
                <a:cs typeface="Times New Roman"/>
                <a:sym typeface="Times New Roman"/>
              </a:rPr>
              <a:t>FITTING</a:t>
            </a:r>
            <a:endParaRPr sz="1200">
              <a:latin typeface="Times New Roman"/>
              <a:ea typeface="Times New Roman"/>
              <a:cs typeface="Times New Roman"/>
              <a:sym typeface="Times New Roman"/>
            </a:endParaRPr>
          </a:p>
          <a:p>
            <a:pPr indent="-151130" lvl="0" marL="163830" rtl="0" algn="l">
              <a:lnSpc>
                <a:spcPct val="116666"/>
              </a:lnSpc>
              <a:spcBef>
                <a:spcPts val="0"/>
              </a:spcBef>
              <a:spcAft>
                <a:spcPts val="0"/>
              </a:spcAft>
              <a:buSzPts val="1200"/>
              <a:buFont typeface="Times New Roman"/>
              <a:buAutoNum type="arabicPeriod"/>
            </a:pPr>
            <a:r>
              <a:rPr lang="en-US" sz="1200">
                <a:latin typeface="Times New Roman"/>
                <a:ea typeface="Times New Roman"/>
                <a:cs typeface="Times New Roman"/>
                <a:sym typeface="Times New Roman"/>
              </a:rPr>
              <a:t>What is meant by bench work in fitting shop?</a:t>
            </a:r>
            <a:endParaRPr sz="1200">
              <a:latin typeface="Times New Roman"/>
              <a:ea typeface="Times New Roman"/>
              <a:cs typeface="Times New Roman"/>
              <a:sym typeface="Times New Roman"/>
            </a:endParaRPr>
          </a:p>
          <a:p>
            <a:pPr indent="-151130" lvl="0" marL="163830" rtl="0" algn="l">
              <a:lnSpc>
                <a:spcPct val="100000"/>
              </a:lnSpc>
              <a:spcBef>
                <a:spcPts val="675"/>
              </a:spcBef>
              <a:spcAft>
                <a:spcPts val="0"/>
              </a:spcAft>
              <a:buSzPts val="1200"/>
              <a:buFont typeface="Times New Roman"/>
              <a:buAutoNum type="arabicPeriod"/>
            </a:pPr>
            <a:r>
              <a:rPr lang="en-US" sz="1200">
                <a:latin typeface="Times New Roman"/>
                <a:ea typeface="Times New Roman"/>
                <a:cs typeface="Times New Roman"/>
                <a:sym typeface="Times New Roman"/>
              </a:rPr>
              <a:t>Explain line measurement and end measurement with examples.</a:t>
            </a:r>
            <a:endParaRPr sz="1200">
              <a:latin typeface="Times New Roman"/>
              <a:ea typeface="Times New Roman"/>
              <a:cs typeface="Times New Roman"/>
              <a:sym typeface="Times New Roman"/>
            </a:endParaRPr>
          </a:p>
          <a:p>
            <a:pPr indent="-151130" lvl="0" marL="163830" rtl="0" algn="l">
              <a:lnSpc>
                <a:spcPct val="100000"/>
              </a:lnSpc>
              <a:spcBef>
                <a:spcPts val="620"/>
              </a:spcBef>
              <a:spcAft>
                <a:spcPts val="0"/>
              </a:spcAft>
              <a:buSzPts val="1200"/>
              <a:buFont typeface="Times New Roman"/>
              <a:buAutoNum type="arabicPeriod"/>
            </a:pPr>
            <a:r>
              <a:rPr lang="en-US" sz="1200">
                <a:latin typeface="Times New Roman"/>
                <a:ea typeface="Times New Roman"/>
                <a:cs typeface="Times New Roman"/>
                <a:sym typeface="Times New Roman"/>
              </a:rPr>
              <a:t>What is a steel rule?</a:t>
            </a:r>
            <a:endParaRPr sz="1200">
              <a:latin typeface="Times New Roman"/>
              <a:ea typeface="Times New Roman"/>
              <a:cs typeface="Times New Roman"/>
              <a:sym typeface="Times New Roman"/>
            </a:endParaRPr>
          </a:p>
          <a:p>
            <a:pPr indent="0" lvl="0" marL="12700" rtl="0" algn="l">
              <a:lnSpc>
                <a:spcPct val="100000"/>
              </a:lnSpc>
              <a:spcBef>
                <a:spcPts val="625"/>
              </a:spcBef>
              <a:spcAft>
                <a:spcPts val="0"/>
              </a:spcAft>
              <a:buNone/>
            </a:pPr>
            <a:r>
              <a:rPr lang="en-US" sz="1200">
                <a:latin typeface="Times New Roman"/>
                <a:ea typeface="Times New Roman"/>
                <a:cs typeface="Times New Roman"/>
                <a:sym typeface="Times New Roman"/>
              </a:rPr>
              <a:t>4 Name the principal parts of a micrometer.</a:t>
            </a:r>
            <a:endParaRPr sz="1200">
              <a:latin typeface="Times New Roman"/>
              <a:ea typeface="Times New Roman"/>
              <a:cs typeface="Times New Roman"/>
              <a:sym typeface="Times New Roman"/>
            </a:endParaRPr>
          </a:p>
          <a:p>
            <a:pPr indent="-151765" lvl="0" marL="164465" rtl="0" algn="l">
              <a:lnSpc>
                <a:spcPct val="100000"/>
              </a:lnSpc>
              <a:spcBef>
                <a:spcPts val="625"/>
              </a:spcBef>
              <a:spcAft>
                <a:spcPts val="0"/>
              </a:spcAft>
              <a:buSzPts val="1200"/>
              <a:buFont typeface="Times New Roman"/>
              <a:buAutoNum type="arabicPeriod" startAt="5"/>
            </a:pPr>
            <a:r>
              <a:rPr lang="en-US" sz="1200">
                <a:latin typeface="Times New Roman"/>
                <a:ea typeface="Times New Roman"/>
                <a:cs typeface="Times New Roman"/>
                <a:sym typeface="Times New Roman"/>
              </a:rPr>
              <a:t>How are measurements read on a micrometer?</a:t>
            </a:r>
            <a:endParaRPr sz="1200">
              <a:latin typeface="Times New Roman"/>
              <a:ea typeface="Times New Roman"/>
              <a:cs typeface="Times New Roman"/>
              <a:sym typeface="Times New Roman"/>
            </a:endParaRPr>
          </a:p>
          <a:p>
            <a:pPr indent="-172720" lvl="0" marL="185420" marR="973455" rtl="0" algn="l">
              <a:lnSpc>
                <a:spcPct val="174166"/>
              </a:lnSpc>
              <a:spcBef>
                <a:spcPts val="150"/>
              </a:spcBef>
              <a:spcAft>
                <a:spcPts val="0"/>
              </a:spcAft>
              <a:buSzPts val="1200"/>
              <a:buFont typeface="Times New Roman"/>
              <a:buAutoNum type="arabicPeriod" startAt="5"/>
            </a:pPr>
            <a:r>
              <a:rPr lang="en-US" sz="1200">
                <a:latin typeface="Times New Roman"/>
                <a:ea typeface="Times New Roman"/>
                <a:cs typeface="Times New Roman"/>
                <a:sym typeface="Times New Roman"/>
              </a:rPr>
              <a:t>What is meant by least count of an instrument? How do you find the least count of the given vernier caliper?</a:t>
            </a:r>
            <a:endParaRPr sz="1200">
              <a:latin typeface="Times New Roman"/>
              <a:ea typeface="Times New Roman"/>
              <a:cs typeface="Times New Roman"/>
              <a:sym typeface="Times New Roman"/>
            </a:endParaRPr>
          </a:p>
          <a:p>
            <a:pPr indent="-184785" lvl="0" marL="197485" marR="1045210" rtl="0" algn="l">
              <a:lnSpc>
                <a:spcPct val="171666"/>
              </a:lnSpc>
              <a:spcBef>
                <a:spcPts val="20"/>
              </a:spcBef>
              <a:spcAft>
                <a:spcPts val="0"/>
              </a:spcAft>
              <a:buSzPts val="1200"/>
              <a:buFont typeface="Times New Roman"/>
              <a:buAutoNum type="arabicPeriod" startAt="5"/>
            </a:pPr>
            <a:r>
              <a:rPr lang="en-US" sz="1200">
                <a:latin typeface="Times New Roman"/>
                <a:ea typeface="Times New Roman"/>
                <a:cs typeface="Times New Roman"/>
                <a:sym typeface="Times New Roman"/>
              </a:rPr>
              <a:t>Explain the principle of the vernier caliper. How are measurements read on a vernier caliper?</a:t>
            </a:r>
            <a:endParaRPr sz="1200">
              <a:latin typeface="Times New Roman"/>
              <a:ea typeface="Times New Roman"/>
              <a:cs typeface="Times New Roman"/>
              <a:sym typeface="Times New Roman"/>
            </a:endParaRPr>
          </a:p>
          <a:p>
            <a:pPr indent="-151765" lvl="0" marL="164465" rtl="0" algn="l">
              <a:lnSpc>
                <a:spcPct val="100000"/>
              </a:lnSpc>
              <a:spcBef>
                <a:spcPts val="480"/>
              </a:spcBef>
              <a:spcAft>
                <a:spcPts val="0"/>
              </a:spcAft>
              <a:buSzPts val="1200"/>
              <a:buFont typeface="Times New Roman"/>
              <a:buAutoNum type="arabicPeriod" startAt="5"/>
            </a:pPr>
            <a:r>
              <a:rPr lang="en-US" sz="1200">
                <a:latin typeface="Times New Roman"/>
                <a:ea typeface="Times New Roman"/>
                <a:cs typeface="Times New Roman"/>
                <a:sym typeface="Times New Roman"/>
              </a:rPr>
              <a:t>What is a rule depth gauge?</a:t>
            </a:r>
            <a:endParaRPr sz="1200">
              <a:latin typeface="Times New Roman"/>
              <a:ea typeface="Times New Roman"/>
              <a:cs typeface="Times New Roman"/>
              <a:sym typeface="Times New Roman"/>
            </a:endParaRPr>
          </a:p>
          <a:p>
            <a:pPr indent="-151765" lvl="0" marL="164465" rtl="0" algn="l">
              <a:lnSpc>
                <a:spcPct val="100000"/>
              </a:lnSpc>
              <a:spcBef>
                <a:spcPts val="625"/>
              </a:spcBef>
              <a:spcAft>
                <a:spcPts val="0"/>
              </a:spcAft>
              <a:buSzPts val="1200"/>
              <a:buFont typeface="Times New Roman"/>
              <a:buAutoNum type="arabicPeriod" startAt="5"/>
            </a:pPr>
            <a:r>
              <a:rPr lang="en-US" sz="1200">
                <a:latin typeface="Times New Roman"/>
                <a:ea typeface="Times New Roman"/>
                <a:cs typeface="Times New Roman"/>
                <a:sym typeface="Times New Roman"/>
              </a:rPr>
              <a:t>What is a caliper and what are its uses?</a:t>
            </a:r>
            <a:endParaRPr sz="1200">
              <a:latin typeface="Times New Roman"/>
              <a:ea typeface="Times New Roman"/>
              <a:cs typeface="Times New Roman"/>
              <a:sym typeface="Times New Roman"/>
            </a:endParaRPr>
          </a:p>
          <a:p>
            <a:pPr indent="-227965" lvl="0" marL="240665" rtl="0" algn="l">
              <a:lnSpc>
                <a:spcPct val="100000"/>
              </a:lnSpc>
              <a:spcBef>
                <a:spcPts val="650"/>
              </a:spcBef>
              <a:spcAft>
                <a:spcPts val="0"/>
              </a:spcAft>
              <a:buSzPts val="1200"/>
              <a:buFont typeface="Times New Roman"/>
              <a:buAutoNum type="arabicPeriod" startAt="5"/>
            </a:pPr>
            <a:r>
              <a:rPr lang="en-US" sz="1200">
                <a:latin typeface="Times New Roman"/>
                <a:ea typeface="Times New Roman"/>
                <a:cs typeface="Times New Roman"/>
                <a:sym typeface="Times New Roman"/>
              </a:rPr>
              <a:t>What is squaring?</a:t>
            </a:r>
            <a:endParaRPr sz="1200">
              <a:latin typeface="Times New Roman"/>
              <a:ea typeface="Times New Roman"/>
              <a:cs typeface="Times New Roman"/>
              <a:sym typeface="Times New Roman"/>
            </a:endParaRPr>
          </a:p>
          <a:p>
            <a:pPr indent="-227965" lvl="0" marL="240665" rtl="0" algn="l">
              <a:lnSpc>
                <a:spcPct val="100000"/>
              </a:lnSpc>
              <a:spcBef>
                <a:spcPts val="625"/>
              </a:spcBef>
              <a:spcAft>
                <a:spcPts val="0"/>
              </a:spcAft>
              <a:buSzPts val="1200"/>
              <a:buFont typeface="Times New Roman"/>
              <a:buAutoNum type="arabicPeriod" startAt="5"/>
            </a:pPr>
            <a:r>
              <a:rPr lang="en-US" sz="1200">
                <a:latin typeface="Times New Roman"/>
                <a:ea typeface="Times New Roman"/>
                <a:cs typeface="Times New Roman"/>
                <a:sym typeface="Times New Roman"/>
              </a:rPr>
              <a:t>What is a combination bevel?</a:t>
            </a:r>
            <a:endParaRPr sz="1200">
              <a:latin typeface="Times New Roman"/>
              <a:ea typeface="Times New Roman"/>
              <a:cs typeface="Times New Roman"/>
              <a:sym typeface="Times New Roman"/>
            </a:endParaRPr>
          </a:p>
          <a:p>
            <a:pPr indent="-227965" lvl="0" marL="240665" rtl="0" algn="l">
              <a:lnSpc>
                <a:spcPct val="100000"/>
              </a:lnSpc>
              <a:spcBef>
                <a:spcPts val="620"/>
              </a:spcBef>
              <a:spcAft>
                <a:spcPts val="0"/>
              </a:spcAft>
              <a:buSzPts val="1200"/>
              <a:buFont typeface="Times New Roman"/>
              <a:buAutoNum type="arabicPeriod" startAt="5"/>
            </a:pPr>
            <a:r>
              <a:rPr lang="en-US" sz="1200">
                <a:latin typeface="Times New Roman"/>
                <a:ea typeface="Times New Roman"/>
                <a:cs typeface="Times New Roman"/>
                <a:sym typeface="Times New Roman"/>
              </a:rPr>
              <a:t>What is a bevel protractor?</a:t>
            </a:r>
            <a:endParaRPr sz="1200">
              <a:latin typeface="Times New Roman"/>
              <a:ea typeface="Times New Roman"/>
              <a:cs typeface="Times New Roman"/>
              <a:sym typeface="Times New Roman"/>
            </a:endParaRPr>
          </a:p>
          <a:p>
            <a:pPr indent="-227965" lvl="0" marL="240665" rtl="0" algn="l">
              <a:lnSpc>
                <a:spcPct val="100000"/>
              </a:lnSpc>
              <a:spcBef>
                <a:spcPts val="625"/>
              </a:spcBef>
              <a:spcAft>
                <a:spcPts val="0"/>
              </a:spcAft>
              <a:buSzPts val="1200"/>
              <a:buFont typeface="Times New Roman"/>
              <a:buAutoNum type="arabicPeriod" startAt="5"/>
            </a:pPr>
            <a:r>
              <a:rPr lang="en-US" sz="1200">
                <a:latin typeface="Times New Roman"/>
                <a:ea typeface="Times New Roman"/>
                <a:cs typeface="Times New Roman"/>
                <a:sym typeface="Times New Roman"/>
              </a:rPr>
              <a:t>What is screw pitch gauge?</a:t>
            </a:r>
            <a:endParaRPr sz="1200">
              <a:latin typeface="Times New Roman"/>
              <a:ea typeface="Times New Roman"/>
              <a:cs typeface="Times New Roman"/>
              <a:sym typeface="Times New Roman"/>
            </a:endParaRPr>
          </a:p>
          <a:p>
            <a:pPr indent="-227965" lvl="0" marL="240665" rtl="0" algn="l">
              <a:lnSpc>
                <a:spcPct val="100000"/>
              </a:lnSpc>
              <a:spcBef>
                <a:spcPts val="625"/>
              </a:spcBef>
              <a:spcAft>
                <a:spcPts val="0"/>
              </a:spcAft>
              <a:buSzPts val="1200"/>
              <a:buFont typeface="Times New Roman"/>
              <a:buAutoNum type="arabicPeriod" startAt="5"/>
            </a:pPr>
            <a:r>
              <a:rPr lang="en-US" sz="1200">
                <a:latin typeface="Times New Roman"/>
                <a:ea typeface="Times New Roman"/>
                <a:cs typeface="Times New Roman"/>
                <a:sym typeface="Times New Roman"/>
              </a:rPr>
              <a:t>What are the uses of feeler gauge and plate gauge?</a:t>
            </a:r>
            <a:endParaRPr sz="1200">
              <a:latin typeface="Times New Roman"/>
              <a:ea typeface="Times New Roman"/>
              <a:cs typeface="Times New Roman"/>
              <a:sym typeface="Times New Roman"/>
            </a:endParaRPr>
          </a:p>
          <a:p>
            <a:pPr indent="-227965" lvl="0" marL="240665" rtl="0" algn="l">
              <a:lnSpc>
                <a:spcPct val="100000"/>
              </a:lnSpc>
              <a:spcBef>
                <a:spcPts val="650"/>
              </a:spcBef>
              <a:spcAft>
                <a:spcPts val="0"/>
              </a:spcAft>
              <a:buSzPts val="1200"/>
              <a:buFont typeface="Times New Roman"/>
              <a:buAutoNum type="arabicPeriod" startAt="5"/>
            </a:pPr>
            <a:r>
              <a:rPr lang="en-US" sz="1200">
                <a:latin typeface="Times New Roman"/>
                <a:ea typeface="Times New Roman"/>
                <a:cs typeface="Times New Roman"/>
                <a:sym typeface="Times New Roman"/>
              </a:rPr>
              <a:t>What is a surface plate and what is its use?</a:t>
            </a:r>
            <a:endParaRPr sz="1200">
              <a:latin typeface="Times New Roman"/>
              <a:ea typeface="Times New Roman"/>
              <a:cs typeface="Times New Roman"/>
              <a:sym typeface="Times New Roman"/>
            </a:endParaRPr>
          </a:p>
          <a:p>
            <a:pPr indent="0" lvl="0" marL="5920740" rtl="0" algn="l">
              <a:lnSpc>
                <a:spcPct val="117272"/>
              </a:lnSpc>
              <a:spcBef>
                <a:spcPts val="0"/>
              </a:spcBef>
              <a:spcAft>
                <a:spcPts val="0"/>
              </a:spcAft>
              <a:buNone/>
            </a:pPr>
            <a:r>
              <a:rPr lang="en-US" sz="1100">
                <a:latin typeface="Times New Roman"/>
                <a:ea typeface="Times New Roman"/>
                <a:cs typeface="Times New Roman"/>
                <a:sym typeface="Times New Roman"/>
              </a:rPr>
              <a:t>Page 90</a:t>
            </a:r>
            <a:endParaRPr sz="11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2025-01-15T19:04:47Z</dcterms:created>
  <dc:creator>Admin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2024-12-23T00:00:00Z</vt:filetime>
  </property>
  <property fmtid="{D5CDD505-2E9C-101B-9397-08002B2CF9AE}" pid="3" name="Creator">
    <vt:lpwstr>WPS Writer</vt:lpwstr>
  </property>
  <property fmtid="{D5CDD505-2E9C-101B-9397-08002B2CF9AE}" pid="4" name="LastSaved">
    <vt:filetime>2025-01-15T00:00:00Z</vt:filetime>
  </property>
  <property fmtid="{D5CDD505-2E9C-101B-9397-08002B2CF9AE}" pid="5" name="SourceModified">
    <vt:lpwstr>D:20241223144524+06'00'</vt:lpwstr>
  </property>
</Properties>
</file>