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2017-DF5E-FB86-8FC0-3614BB6B2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217B0-81CD-DF76-EEC8-5435E104F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930E7-2959-BFAB-407E-C313421E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D3D49-51CD-7BF5-8E03-FF3C6627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E178B-00AA-8AAF-7902-877960B9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6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A7E1-3320-0E42-59DF-FCFDE14E8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0300A-6D41-96E9-6BE7-FAAAB38FE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CEF0F-7F26-2F77-17DD-2E8DB1D85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6B246-06B6-B373-A57A-BFBA9C7C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8C420-1A57-D6C8-B496-CE0A569C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BB7B0-957F-C8F1-CCF7-14E3C8AC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685A1-55BD-3CC7-F87A-AAA1696C3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9F4A5-81EA-12BE-F0A2-F35DB90CB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183B7-C110-412B-BBFE-0548499B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3F77-43EE-2815-DA53-45728E86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2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FD48-E132-A1B6-43C2-20D061D5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5D81-11EB-CA55-F908-1E6D0759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4F1CA-079B-5034-ADA7-3BFED1E5F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C6803-6110-D4EC-B228-D368D69E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3F466-D02E-5247-28ED-F8E0217E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596D2-96CE-21AB-9DD9-15BA5FF4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5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E584B-6079-37DD-A423-98B68D8A2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4BC92-3C13-AB27-BF61-86EB2AA69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A624D-9688-CBB1-D6BD-2468489F7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B1B02E-1B64-750C-73D5-F49A003A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687F7-30A8-9679-80FF-BF3BAF710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02E0BC-B0AE-AE9E-5081-8ECCA8A7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8F653C-8260-7E7D-448C-475FFA56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F62D31-CE3A-CDE8-BB46-030654E72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A7D1D-63A5-5D70-8F5A-B2C7786C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78F364-F7AE-49E0-716E-23D4A92B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BA4866-C03F-CBAF-D792-C9BF6E37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268E3-2442-C678-9DEE-7D667152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6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35C0B-C066-7F53-6E65-CFF2A956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A1B01C-D6DE-842C-BB33-4FFE413E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67F87-50E2-7370-DE3E-92290F86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7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5D6D-A8DA-7467-3812-C1495089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2EDD3-6374-0697-C848-1995E4316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D7CAA-91D6-9460-D5FA-51BEE5A43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1F5E8-539D-F409-79AD-D814E9EF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7A96C-189F-36A1-B88D-277155C3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EFD9C5-69A4-500B-2952-27DD1307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E25B-9578-2299-9E32-7608D4F4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6CF1D8-3309-C80B-A995-596E46C6E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DC2A6-D2CF-6006-7661-1F5C0496A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A0DB2-F15B-B2B6-501F-14FFB6DA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0CAD-F86F-49D9-480F-CEFF637B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9E1A8-4BD9-C58D-720B-3A496B55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5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1371-2E0D-A1D3-B46A-AFEDEB95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69D54-096F-F964-6FC1-C2C0BFDED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0A2F7-B1AC-F925-1134-AB8ADE5C1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D5636-B6E6-AA0E-6F43-B6DAED81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6324C-AA49-CF4D-6775-8E1B1A79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7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05705-F2B6-4617-2C1D-CF5B171F3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CC2D3D-67E7-CC0B-F27A-C0712A305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64EB-88DC-F858-3005-5D67D0E3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5A161-D266-6550-E7AB-549B6DC7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5569D-0F13-E741-9954-E339C071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4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F9C81A-0202-F452-CEC4-1A367853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42A67-B8FF-3B70-47A2-FD755DF38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5E9FD-882E-F480-0AC6-BACE3ABEF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05D7C-F2F5-4540-98D0-23928AD1E337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C3B0C-1A92-9911-B9E0-56093C78D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E3F3B-9743-7857-D214-C2982AF480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16DAD3-B102-4F35-86B8-260FBADCA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65F7F7-2FCE-8F01-53DE-15C39342B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3500C5-4BA9-27BC-13E2-30ABBF52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18" y="147384"/>
            <a:ext cx="8728364" cy="6892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CLOs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D8F023-9992-E29D-9F78-E833D1D6CC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409472"/>
              </p:ext>
            </p:extLst>
          </p:nvPr>
        </p:nvGraphicFramePr>
        <p:xfrm>
          <a:off x="1277240" y="836663"/>
          <a:ext cx="9637520" cy="592196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40637">
                  <a:extLst>
                    <a:ext uri="{9D8B030D-6E8A-4147-A177-3AD203B41FA5}">
                      <a16:colId xmlns:a16="http://schemas.microsoft.com/office/drawing/2014/main" val="3400146467"/>
                    </a:ext>
                  </a:extLst>
                </a:gridCol>
                <a:gridCol w="4560491">
                  <a:extLst>
                    <a:ext uri="{9D8B030D-6E8A-4147-A177-3AD203B41FA5}">
                      <a16:colId xmlns:a16="http://schemas.microsoft.com/office/drawing/2014/main" val="732718452"/>
                    </a:ext>
                  </a:extLst>
                </a:gridCol>
                <a:gridCol w="2246548">
                  <a:extLst>
                    <a:ext uri="{9D8B030D-6E8A-4147-A177-3AD203B41FA5}">
                      <a16:colId xmlns:a16="http://schemas.microsoft.com/office/drawing/2014/main" val="1382471816"/>
                    </a:ext>
                  </a:extLst>
                </a:gridCol>
                <a:gridCol w="1989844">
                  <a:extLst>
                    <a:ext uri="{9D8B030D-6E8A-4147-A177-3AD203B41FA5}">
                      <a16:colId xmlns:a16="http://schemas.microsoft.com/office/drawing/2014/main" val="311220383"/>
                    </a:ext>
                  </a:extLst>
                </a:gridCol>
              </a:tblGrid>
              <a:tr h="557223">
                <a:tc>
                  <a:txBody>
                    <a:bodyPr/>
                    <a:lstStyle/>
                    <a:p>
                      <a:pPr algn="l"/>
                      <a:r>
                        <a:rPr lang="en-US" sz="1500" b="0" cap="none" spc="6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</a:p>
                  </a:txBody>
                  <a:tcPr marL="22062" marR="18386" marT="74954" marB="1838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cap="none" spc="6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Learning Outcome (CLO)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cap="none" spc="6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Domain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cap="none" spc="6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Topic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33542"/>
                  </a:ext>
                </a:extLst>
              </a:tr>
              <a:tr h="778571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truth tables for propositional logic statements and 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logical equivalences to simplify compound propositions.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Mathematical Logic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330940"/>
                  </a:ext>
                </a:extLst>
              </a:tr>
              <a:tr h="778571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Formulate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relations (reflexive, symmetric) using set theory and </a:t>
                      </a:r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their properties through examples.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Psychomotor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 Theory, Relations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450422"/>
                  </a:ext>
                </a:extLst>
              </a:tr>
              <a:tr h="1469040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different proof techniques (direct, contrapositive, contradiction) and 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the optimal method for given theorems and </a:t>
                      </a:r>
                      <a:r>
                        <a:rPr lang="en-US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Collaborate</a:t>
                      </a:r>
                      <a:r>
                        <a:rPr lang="en-US" sz="15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in teams to </a:t>
                      </a:r>
                      <a:r>
                        <a:rPr lang="en-US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construct</a:t>
                      </a:r>
                      <a:r>
                        <a:rPr lang="en-US" sz="15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Hasse diagrams for </a:t>
                      </a:r>
                      <a:r>
                        <a:rPr lang="en-US" sz="15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posets</a:t>
                      </a:r>
                      <a:r>
                        <a:rPr lang="en-US" sz="15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and </a:t>
                      </a:r>
                      <a:r>
                        <a:rPr lang="en-US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evaluate</a:t>
                      </a:r>
                      <a:r>
                        <a:rPr lang="en-US" sz="15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lattice properties through group presentations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Affective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 of Proof, </a:t>
                      </a:r>
                      <a:r>
                        <a:rPr lang="en-US" sz="15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Posets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 lattice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952183"/>
                  </a:ext>
                </a:extLst>
              </a:tr>
              <a:tr h="778571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algebraic structures (groups, rings) with defined operations and 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verify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their properties (associativity, identity).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Psychomotor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Algebraic Structures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036363"/>
                  </a:ext>
                </a:extLst>
              </a:tr>
              <a:tr h="778571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mathematical induction to prove statements and </a:t>
                      </a:r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solve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recurrence relations using characteristic equations.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Mathematical Induction, Recurrence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509029"/>
                  </a:ext>
                </a:extLst>
              </a:tr>
              <a:tr h="778571"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62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graph properties (connectivity, planarity) and </a:t>
                      </a:r>
                      <a:r>
                        <a:rPr lang="en-US" sz="15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minimum spanning trees using Prim’s/Kruskal’s algorithms.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Cognitive/Psychomotor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Graph Theory, Trees, MST</a:t>
                      </a:r>
                    </a:p>
                  </a:txBody>
                  <a:tcPr marL="18386" marR="18386" marT="74954" marB="18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147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902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172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CLOs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5</cp:revision>
  <dcterms:created xsi:type="dcterms:W3CDTF">2025-07-02T05:52:20Z</dcterms:created>
  <dcterms:modified xsi:type="dcterms:W3CDTF">2025-07-02T05:58:17Z</dcterms:modified>
</cp:coreProperties>
</file>